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7.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9.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1"/>
  </p:sldMasterIdLst>
  <p:notesMasterIdLst>
    <p:notesMasterId r:id="rId42"/>
  </p:notesMasterIdLst>
  <p:sldIdLst>
    <p:sldId id="1927" r:id="rId2"/>
    <p:sldId id="448" r:id="rId3"/>
    <p:sldId id="365" r:id="rId4"/>
    <p:sldId id="1893" r:id="rId5"/>
    <p:sldId id="1892" r:id="rId6"/>
    <p:sldId id="1894" r:id="rId7"/>
    <p:sldId id="1895" r:id="rId8"/>
    <p:sldId id="1860" r:id="rId9"/>
    <p:sldId id="1896" r:id="rId10"/>
    <p:sldId id="1897" r:id="rId11"/>
    <p:sldId id="1898" r:id="rId12"/>
    <p:sldId id="1899" r:id="rId13"/>
    <p:sldId id="1925" r:id="rId14"/>
    <p:sldId id="1912" r:id="rId15"/>
    <p:sldId id="1913" r:id="rId16"/>
    <p:sldId id="1914" r:id="rId17"/>
    <p:sldId id="1915" r:id="rId18"/>
    <p:sldId id="1916" r:id="rId19"/>
    <p:sldId id="1917" r:id="rId20"/>
    <p:sldId id="1918" r:id="rId21"/>
    <p:sldId id="1919" r:id="rId22"/>
    <p:sldId id="1928" r:id="rId23"/>
    <p:sldId id="1922" r:id="rId24"/>
    <p:sldId id="1923" r:id="rId25"/>
    <p:sldId id="1924" r:id="rId26"/>
    <p:sldId id="1901" r:id="rId27"/>
    <p:sldId id="1903" r:id="rId28"/>
    <p:sldId id="1902" r:id="rId29"/>
    <p:sldId id="1904" r:id="rId30"/>
    <p:sldId id="434" r:id="rId31"/>
    <p:sldId id="433" r:id="rId32"/>
    <p:sldId id="1906" r:id="rId33"/>
    <p:sldId id="1931" r:id="rId34"/>
    <p:sldId id="1907" r:id="rId35"/>
    <p:sldId id="1929" r:id="rId36"/>
    <p:sldId id="1930" r:id="rId37"/>
    <p:sldId id="1905" r:id="rId38"/>
    <p:sldId id="1863" r:id="rId39"/>
    <p:sldId id="1910" r:id="rId40"/>
    <p:sldId id="432" r:id="rId41"/>
  </p:sldIdLst>
  <p:sldSz cx="12192000" cy="6858000"/>
  <p:notesSz cx="7102475" cy="1023302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EBEBE"/>
    <a:srgbClr val="4D4D4D"/>
    <a:srgbClr val="3C9735"/>
    <a:srgbClr val="C00000"/>
    <a:srgbClr val="D22828"/>
    <a:srgbClr val="D0D0D0"/>
    <a:srgbClr val="FFFFFF"/>
    <a:srgbClr val="E2F0D9"/>
    <a:srgbClr val="00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77" autoAdjust="0"/>
    <p:restoredTop sz="92163" autoAdjust="0"/>
  </p:normalViewPr>
  <p:slideViewPr>
    <p:cSldViewPr snapToGrid="0">
      <p:cViewPr varScale="1">
        <p:scale>
          <a:sx n="125" d="100"/>
          <a:sy n="125" d="100"/>
        </p:scale>
        <p:origin x="376" y="168"/>
      </p:cViewPr>
      <p:guideLst/>
    </p:cSldViewPr>
  </p:slid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200" b="0" i="0" u="none" strike="noStrike" kern="1200" spc="0" baseline="0">
                <a:solidFill>
                  <a:schemeClr val="tx1">
                    <a:lumMod val="65000"/>
                    <a:lumOff val="35000"/>
                  </a:schemeClr>
                </a:solidFill>
                <a:latin typeface="+mn-lt"/>
                <a:ea typeface="+mn-ea"/>
                <a:cs typeface="+mn-cs"/>
              </a:defRPr>
            </a:pPr>
            <a:r>
              <a:rPr lang="en-US" altLang="zh-CN" sz="1200" dirty="0"/>
              <a:t>PR-Curve</a:t>
            </a:r>
            <a:endParaRPr lang="zh-CN" altLang="en-US" sz="1200" dirty="0"/>
          </a:p>
        </c:rich>
      </c:tx>
      <c:overlay val="0"/>
      <c:spPr>
        <a:noFill/>
        <a:ln>
          <a:noFill/>
        </a:ln>
        <a:effectLst/>
      </c:spPr>
      <c:txPr>
        <a:bodyPr rot="0" spcFirstLastPara="1" vertOverflow="ellipsis" vert="horz" wrap="square" anchor="ctr" anchorCtr="1"/>
        <a:lstStyle/>
        <a:p>
          <a:pPr>
            <a:defRPr lang="zh-CN" sz="1200" b="0" i="0" u="none" strike="noStrike" kern="1200" spc="0" baseline="0">
              <a:solidFill>
                <a:schemeClr val="tx1">
                  <a:lumMod val="65000"/>
                  <a:lumOff val="35000"/>
                </a:schemeClr>
              </a:solidFill>
              <a:latin typeface="+mn-lt"/>
              <a:ea typeface="+mn-ea"/>
              <a:cs typeface="+mn-cs"/>
            </a:defRPr>
          </a:pPr>
          <a:endParaRPr lang="zh-CN" altLang="en-US"/>
        </a:p>
      </c:txPr>
    </c:title>
    <c:autoTitleDeleted val="0"/>
    <c:plotArea>
      <c:layout/>
      <c:scatterChart>
        <c:scatterStyle val="lineMarker"/>
        <c:varyColors val="0"/>
        <c:ser>
          <c:idx val="0"/>
          <c:order val="0"/>
          <c:tx>
            <c:strRef>
              <c:f>Sheet1!$B$1</c:f>
              <c:strCache>
                <c:ptCount val="1"/>
                <c:pt idx="0">
                  <c:v>Y 值</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Sheet1!$A$2:$A$7</c:f>
              <c:numCache>
                <c:formatCode>General</c:formatCode>
                <c:ptCount val="6"/>
                <c:pt idx="0">
                  <c:v>0.33</c:v>
                </c:pt>
                <c:pt idx="1">
                  <c:v>0.33</c:v>
                </c:pt>
                <c:pt idx="2">
                  <c:v>0.67</c:v>
                </c:pt>
                <c:pt idx="3">
                  <c:v>1</c:v>
                </c:pt>
                <c:pt idx="4">
                  <c:v>1</c:v>
                </c:pt>
              </c:numCache>
            </c:numRef>
          </c:xVal>
          <c:yVal>
            <c:numRef>
              <c:f>Sheet1!$B$2:$B$7</c:f>
              <c:numCache>
                <c:formatCode>General</c:formatCode>
                <c:ptCount val="6"/>
                <c:pt idx="0">
                  <c:v>1</c:v>
                </c:pt>
                <c:pt idx="1">
                  <c:v>0.5</c:v>
                </c:pt>
                <c:pt idx="2">
                  <c:v>0.67</c:v>
                </c:pt>
                <c:pt idx="3">
                  <c:v>0.75</c:v>
                </c:pt>
                <c:pt idx="4">
                  <c:v>0.6</c:v>
                </c:pt>
              </c:numCache>
            </c:numRef>
          </c:yVal>
          <c:smooth val="0"/>
          <c:extLst>
            <c:ext xmlns:c16="http://schemas.microsoft.com/office/drawing/2014/chart" uri="{C3380CC4-5D6E-409C-BE32-E72D297353CC}">
              <c16:uniqueId val="{00000000-AA87-4667-8F57-4319B32820C1}"/>
            </c:ext>
          </c:extLst>
        </c:ser>
        <c:dLbls>
          <c:showLegendKey val="0"/>
          <c:showVal val="0"/>
          <c:showCatName val="0"/>
          <c:showSerName val="0"/>
          <c:showPercent val="0"/>
          <c:showBubbleSize val="0"/>
        </c:dLbls>
        <c:axId val="1705723327"/>
        <c:axId val="1705738719"/>
      </c:scatterChart>
      <c:valAx>
        <c:axId val="170572332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705738719"/>
        <c:crosses val="autoZero"/>
        <c:crossBetween val="midCat"/>
      </c:valAx>
      <c:valAx>
        <c:axId val="17057387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705723327"/>
        <c:crosses val="autoZero"/>
        <c:crossBetween val="midCat"/>
      </c:valAx>
      <c:spPr>
        <a:noFill/>
        <a:ln>
          <a:noFill/>
        </a:ln>
        <a:effectLst/>
      </c:spPr>
    </c:plotArea>
    <c:plotVisOnly val="1"/>
    <c:dispBlanksAs val="gap"/>
    <c:showDLblsOverMax val="0"/>
    <c:extLst>
      <c:ext uri="{0b15fc19-7d7d-44ad-8c2d-2c3a37ce22c3}">
        <chartProps xmlns="https://web.wps.cn/et/2018/main" chartId="{81f76f2e-61e2-4bf4-ae9f-014519e81e6a}"/>
      </c:ext>
    </c:extLst>
  </c:chart>
  <c:spPr>
    <a:noFill/>
    <a:ln>
      <a:noFill/>
    </a:ln>
    <a:effectLst/>
  </c:spPr>
  <c:txPr>
    <a:bodyPr/>
    <a:lstStyle/>
    <a:p>
      <a:pPr>
        <a:defRPr lang="zh-CN"/>
      </a:pPr>
      <a:endParaRPr lang="zh-CN"/>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lang="zh-CN" sz="1860" b="1"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ltLang="zh-CN" sz="1200" b="1">
                <a:latin typeface="Times New Roman" panose="02020603050405020304" pitchFamily="18" charset="0"/>
                <a:cs typeface="Times New Roman" panose="02020603050405020304" pitchFamily="18" charset="0"/>
              </a:rPr>
              <a:t>Độ chính xác phát hiện trên tập dữ liệu PASCAL VOC2007, chỉ số là mAP (%)</a:t>
            </a:r>
          </a:p>
        </c:rich>
      </c:tx>
      <c:overlay val="0"/>
      <c:spPr>
        <a:noFill/>
        <a:ln>
          <a:noFill/>
        </a:ln>
        <a:effectLst/>
      </c:spPr>
      <c:txPr>
        <a:bodyPr rot="0" spcFirstLastPara="1" vertOverflow="ellipsis" vert="horz" wrap="square" anchor="ctr" anchorCtr="1"/>
        <a:lstStyle/>
        <a:p>
          <a:pPr>
            <a:defRPr lang="zh-CN" sz="1860" b="1"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CN"/>
        </a:p>
      </c:txPr>
    </c:title>
    <c:autoTitleDeleted val="0"/>
    <c:plotArea>
      <c:layout/>
      <c:barChart>
        <c:barDir val="col"/>
        <c:grouping val="stacked"/>
        <c:varyColors val="0"/>
        <c:ser>
          <c:idx val="0"/>
          <c:order val="0"/>
          <c:tx>
            <c:strRef>
              <c:f>Sheet1!$B$1</c:f>
              <c:strCache>
                <c:ptCount val="1"/>
                <c:pt idx="0">
                  <c:v>PASCAL VOC2007数据集的检测精度，指标为mAP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DPM V5</c:v>
                </c:pt>
                <c:pt idx="1">
                  <c:v>DPM HSC</c:v>
                </c:pt>
                <c:pt idx="2">
                  <c:v>Regionlet</c:v>
                </c:pt>
                <c:pt idx="3">
                  <c:v>RCNN (AlexNet)</c:v>
                </c:pt>
                <c:pt idx="4">
                  <c:v>RCNN (VGG)</c:v>
                </c:pt>
                <c:pt idx="5">
                  <c:v>FastRCNN (VGG)</c:v>
                </c:pt>
                <c:pt idx="6">
                  <c:v>Faster RCNN (ResNet)</c:v>
                </c:pt>
              </c:strCache>
            </c:strRef>
          </c:cat>
          <c:val>
            <c:numRef>
              <c:f>Sheet1!$B$2:$B$7</c:f>
              <c:numCache>
                <c:formatCode>General</c:formatCode>
                <c:ptCount val="6"/>
                <c:pt idx="0">
                  <c:v>33</c:v>
                </c:pt>
                <c:pt idx="1">
                  <c:v>34</c:v>
                </c:pt>
                <c:pt idx="2">
                  <c:v>42</c:v>
                </c:pt>
                <c:pt idx="3">
                  <c:v>59</c:v>
                </c:pt>
                <c:pt idx="4">
                  <c:v>66</c:v>
                </c:pt>
                <c:pt idx="5">
                  <c:v>77</c:v>
                </c:pt>
              </c:numCache>
            </c:numRef>
          </c:val>
          <c:extLst>
            <c:ext xmlns:c16="http://schemas.microsoft.com/office/drawing/2014/chart" uri="{C3380CC4-5D6E-409C-BE32-E72D297353CC}">
              <c16:uniqueId val="{00000000-3D53-4464-A1C6-F72031BD1170}"/>
            </c:ext>
          </c:extLst>
        </c:ser>
        <c:dLbls>
          <c:showLegendKey val="0"/>
          <c:showVal val="1"/>
          <c:showCatName val="0"/>
          <c:showSerName val="0"/>
          <c:showPercent val="0"/>
          <c:showBubbleSize val="0"/>
        </c:dLbls>
        <c:gapWidth val="150"/>
        <c:overlap val="100"/>
        <c:axId val="807673327"/>
        <c:axId val="807671247"/>
      </c:barChart>
      <c:catAx>
        <c:axId val="8076733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CN"/>
          </a:p>
        </c:txPr>
        <c:crossAx val="807671247"/>
        <c:crosses val="autoZero"/>
        <c:auto val="1"/>
        <c:lblAlgn val="ctr"/>
        <c:lblOffset val="100"/>
        <c:noMultiLvlLbl val="0"/>
      </c:catAx>
      <c:valAx>
        <c:axId val="8076712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807673327"/>
        <c:crosses val="autoZero"/>
        <c:crossBetween val="between"/>
      </c:valAx>
      <c:spPr>
        <a:noFill/>
        <a:ln>
          <a:noFill/>
        </a:ln>
        <a:effectLst/>
      </c:spPr>
    </c:plotArea>
    <c:plotVisOnly val="1"/>
    <c:dispBlanksAs val="gap"/>
    <c:showDLblsOverMax val="0"/>
    <c:extLst>
      <c:ext uri="{0b15fc19-7d7d-44ad-8c2d-2c3a37ce22c3}">
        <chartProps xmlns="https://web.wps.cn/et/2018/main" chartId="{269b102f-bb5a-43c2-aaea-277e72c8ec9f}"/>
      </c:ext>
    </c:extLst>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0.12522</cdr:x>
      <cdr:y>0.33981</cdr:y>
    </cdr:from>
    <cdr:to>
      <cdr:x>0.65895</cdr:x>
      <cdr:y>0.81856</cdr:y>
    </cdr:to>
    <cdr:grpSp>
      <cdr:nvGrpSpPr>
        <cdr:cNvPr id="2" name="组合 1">
          <a:extLst xmlns:a="http://schemas.openxmlformats.org/drawingml/2006/main">
            <a:ext uri="{FF2B5EF4-FFF2-40B4-BE49-F238E27FC236}">
              <a16:creationId xmlns:a16="http://schemas.microsoft.com/office/drawing/2014/main" id="{869EB056-563D-AD67-93CD-45C9CCC9FF1C}"/>
            </a:ext>
          </a:extLst>
        </cdr:cNvPr>
        <cdr:cNvGrpSpPr/>
      </cdr:nvGrpSpPr>
      <cdr:grpSpPr>
        <a:xfrm xmlns:a="http://schemas.openxmlformats.org/drawingml/2006/main">
          <a:off x="389059" y="640230"/>
          <a:ext cx="1658303" cy="902005"/>
          <a:chOff x="389044" y="640230"/>
          <a:chExt cx="1658303" cy="902005"/>
        </a:xfrm>
      </cdr:grpSpPr>
      <cdr:cxnSp macro="">
        <cdr:nvCxnSpPr>
          <cdr:cNvPr id="3" name="直接连接符 2">
            <a:extLst xmlns:a="http://schemas.openxmlformats.org/drawingml/2006/main">
              <a:ext uri="{FF2B5EF4-FFF2-40B4-BE49-F238E27FC236}">
                <a16:creationId xmlns:a16="http://schemas.microsoft.com/office/drawing/2014/main" id="{292D6360-3EA0-2315-DB82-91E0AD9F55DE}"/>
              </a:ext>
            </a:extLst>
          </cdr:cNvPr>
          <cdr:cNvCxnSpPr/>
        </cdr:nvCxnSpPr>
        <cdr:spPr>
          <a:xfrm xmlns:a="http://schemas.openxmlformats.org/drawingml/2006/main">
            <a:off x="389044" y="640230"/>
            <a:ext cx="561023" cy="0"/>
          </a:xfrm>
          <a:prstGeom xmlns:a="http://schemas.openxmlformats.org/drawingml/2006/main" prst="line">
            <a:avLst/>
          </a:prstGeom>
          <a:ln xmlns:a="http://schemas.openxmlformats.org/drawingml/2006/main" w="22225">
            <a:solidFill>
              <a:srgbClr val="FF0000">
                <a:alpha val="60000"/>
              </a:srgb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4" name="直接连接符 3">
            <a:extLst xmlns:a="http://schemas.openxmlformats.org/drawingml/2006/main">
              <a:ext uri="{FF2B5EF4-FFF2-40B4-BE49-F238E27FC236}">
                <a16:creationId xmlns:a16="http://schemas.microsoft.com/office/drawing/2014/main" id="{3D2623AC-A46D-1D32-365B-0A4D7B1DCF9D}"/>
              </a:ext>
            </a:extLst>
          </cdr:cNvPr>
          <cdr:cNvCxnSpPr/>
        </cdr:nvCxnSpPr>
        <cdr:spPr>
          <a:xfrm xmlns:a="http://schemas.openxmlformats.org/drawingml/2006/main" flipH="1" flipV="1">
            <a:off x="934827" y="846423"/>
            <a:ext cx="1107440" cy="1"/>
          </a:xfrm>
          <a:prstGeom xmlns:a="http://schemas.openxmlformats.org/drawingml/2006/main" prst="line">
            <a:avLst/>
          </a:prstGeom>
          <a:ln xmlns:a="http://schemas.openxmlformats.org/drawingml/2006/main" w="22225">
            <a:solidFill>
              <a:srgbClr val="FF0000">
                <a:alpha val="60000"/>
              </a:srgb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5" name="直接连接符 4">
            <a:extLst xmlns:a="http://schemas.openxmlformats.org/drawingml/2006/main">
              <a:ext uri="{FF2B5EF4-FFF2-40B4-BE49-F238E27FC236}">
                <a16:creationId xmlns:a16="http://schemas.microsoft.com/office/drawing/2014/main" id="{B1665D14-294C-0480-84C5-616D8384711D}"/>
              </a:ext>
            </a:extLst>
          </cdr:cNvPr>
          <cdr:cNvCxnSpPr/>
        </cdr:nvCxnSpPr>
        <cdr:spPr>
          <a:xfrm xmlns:a="http://schemas.openxmlformats.org/drawingml/2006/main" flipV="1">
            <a:off x="944987" y="645689"/>
            <a:ext cx="0" cy="200734"/>
          </a:xfrm>
          <a:prstGeom xmlns:a="http://schemas.openxmlformats.org/drawingml/2006/main" prst="line">
            <a:avLst/>
          </a:prstGeom>
          <a:ln xmlns:a="http://schemas.openxmlformats.org/drawingml/2006/main" w="22225">
            <a:solidFill>
              <a:srgbClr val="FF0000">
                <a:alpha val="60000"/>
              </a:srgb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6" name="直接连接符 5">
            <a:extLst xmlns:a="http://schemas.openxmlformats.org/drawingml/2006/main">
              <a:ext uri="{FF2B5EF4-FFF2-40B4-BE49-F238E27FC236}">
                <a16:creationId xmlns:a16="http://schemas.microsoft.com/office/drawing/2014/main" id="{BEB57C3C-35A0-C5CE-9FE6-E0B024D745A1}"/>
              </a:ext>
            </a:extLst>
          </cdr:cNvPr>
          <cdr:cNvCxnSpPr/>
        </cdr:nvCxnSpPr>
        <cdr:spPr>
          <a:xfrm xmlns:a="http://schemas.openxmlformats.org/drawingml/2006/main">
            <a:off x="389044" y="645689"/>
            <a:ext cx="0" cy="896546"/>
          </a:xfrm>
          <a:prstGeom xmlns:a="http://schemas.openxmlformats.org/drawingml/2006/main" prst="line">
            <a:avLst/>
          </a:prstGeom>
          <a:ln xmlns:a="http://schemas.openxmlformats.org/drawingml/2006/main" w="22225">
            <a:solidFill>
              <a:srgbClr val="FF0000">
                <a:alpha val="60000"/>
              </a:srgb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7" name="直接连接符 6">
            <a:extLst xmlns:a="http://schemas.openxmlformats.org/drawingml/2006/main">
              <a:ext uri="{FF2B5EF4-FFF2-40B4-BE49-F238E27FC236}">
                <a16:creationId xmlns:a16="http://schemas.microsoft.com/office/drawing/2014/main" id="{E5D47DB2-EE1F-04BE-E7AA-21E09E84B533}"/>
              </a:ext>
            </a:extLst>
          </cdr:cNvPr>
          <cdr:cNvCxnSpPr/>
        </cdr:nvCxnSpPr>
        <cdr:spPr>
          <a:xfrm xmlns:a="http://schemas.openxmlformats.org/drawingml/2006/main">
            <a:off x="389044" y="1542235"/>
            <a:ext cx="1658303" cy="0"/>
          </a:xfrm>
          <a:prstGeom xmlns:a="http://schemas.openxmlformats.org/drawingml/2006/main" prst="line">
            <a:avLst/>
          </a:prstGeom>
          <a:ln xmlns:a="http://schemas.openxmlformats.org/drawingml/2006/main" w="22225">
            <a:solidFill>
              <a:srgbClr val="FF0000">
                <a:alpha val="60000"/>
              </a:srgb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8" name="直接连接符 7">
            <a:extLst xmlns:a="http://schemas.openxmlformats.org/drawingml/2006/main">
              <a:ext uri="{FF2B5EF4-FFF2-40B4-BE49-F238E27FC236}">
                <a16:creationId xmlns:a16="http://schemas.microsoft.com/office/drawing/2014/main" id="{D17BB940-F720-8BCE-482D-77711BFAA5D4}"/>
              </a:ext>
            </a:extLst>
          </cdr:cNvPr>
          <cdr:cNvCxnSpPr/>
        </cdr:nvCxnSpPr>
        <cdr:spPr>
          <a:xfrm xmlns:a="http://schemas.openxmlformats.org/drawingml/2006/main">
            <a:off x="2037187" y="846423"/>
            <a:ext cx="0" cy="695812"/>
          </a:xfrm>
          <a:prstGeom xmlns:a="http://schemas.openxmlformats.org/drawingml/2006/main" prst="line">
            <a:avLst/>
          </a:prstGeom>
          <a:ln xmlns:a="http://schemas.openxmlformats.org/drawingml/2006/main" w="22225">
            <a:solidFill>
              <a:srgbClr val="FF0000">
                <a:alpha val="60000"/>
              </a:srgb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7739" cy="51342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3093" y="0"/>
            <a:ext cx="3077739" cy="51342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10248" y="4924643"/>
            <a:ext cx="5681980" cy="4029254"/>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19599"/>
            <a:ext cx="3077739" cy="51342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3093" y="9719599"/>
            <a:ext cx="3077739" cy="51342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26</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27</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28</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29</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31</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32</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B566F-283A-658A-4057-A4083438F0C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7FBFA94-C5B9-FC4E-DB59-E49C08DB4CC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64FF8E5-05A4-CBA0-02FA-DC634CFE36E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A04824F-AA8C-C3E0-80D5-206C0CC592A8}"/>
              </a:ext>
            </a:extLst>
          </p:cNvPr>
          <p:cNvSpPr>
            <a:spLocks noGrp="1"/>
          </p:cNvSpPr>
          <p:nvPr>
            <p:ph type="sldNum" sz="quarter" idx="5"/>
          </p:nvPr>
        </p:nvSpPr>
        <p:spPr/>
        <p:txBody>
          <a:bodyPr/>
          <a:lstStyle/>
          <a:p>
            <a:fld id="{69DD7948-AA88-4514-BDF6-F1711BD230F5}" type="slidenum">
              <a:rPr lang="zh-CN" altLang="en-US" smtClean="0"/>
              <a:t>33</a:t>
            </a:fld>
            <a:endParaRPr lang="zh-CN" altLang="en-US"/>
          </a:p>
        </p:txBody>
      </p:sp>
    </p:spTree>
    <p:extLst>
      <p:ext uri="{BB962C8B-B14F-4D97-AF65-F5344CB8AC3E}">
        <p14:creationId xmlns:p14="http://schemas.microsoft.com/office/powerpoint/2010/main" val="3793787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34</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35</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36</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38</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39</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000" b="1">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0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0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1">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40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1"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1">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2000" b="1">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4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6.jpe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9.png"/><Relationship Id="rId5" Type="http://schemas.openxmlformats.org/officeDocument/2006/relationships/tags" Target="../tags/tag4.xml"/><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1.png"/><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2.png"/><Relationship Id="rId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5.jp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515015" y="217892"/>
            <a:ext cx="9001125" cy="833212"/>
          </a:xfrm>
        </p:spPr>
        <p:txBody>
          <a:bodyPr>
            <a:normAutofit/>
          </a:bodyPr>
          <a:lstStyle/>
          <a:p>
            <a:r>
              <a:rPr lang="zh-CN" altLang="en-US" dirty="0">
                <a:latin typeface="Calibri"/>
                <a:cs typeface="Calibri"/>
              </a:rPr>
              <a:t>Chương 9 Phát hiện đối tượng thị giác</a:t>
            </a:r>
            <a:endParaRPr lang="en-US" altLang="zh-CN" dirty="0">
              <a:latin typeface="Calibri"/>
              <a:cs typeface="Calibri"/>
            </a:endParaRPr>
          </a:p>
        </p:txBody>
      </p:sp>
      <p:grpSp>
        <p:nvGrpSpPr>
          <p:cNvPr id="3" name="组合 2"/>
          <p:cNvGrpSpPr/>
          <p:nvPr/>
        </p:nvGrpSpPr>
        <p:grpSpPr>
          <a:xfrm>
            <a:off x="1306734" y="1229361"/>
            <a:ext cx="9386665" cy="4100062"/>
            <a:chOff x="3851337" y="3203233"/>
            <a:chExt cx="5399635" cy="3045207"/>
          </a:xfrm>
        </p:grpSpPr>
        <p:sp>
          <p:nvSpPr>
            <p:cNvPr id="6" name="Rectangle 4">
              <a:hlinkClick r:id="" action="ppaction://noaction"/>
            </p:cNvPr>
            <p:cNvSpPr>
              <a:spLocks noChangeArrowheads="1"/>
            </p:cNvSpPr>
            <p:nvPr/>
          </p:nvSpPr>
          <p:spPr bwMode="auto">
            <a:xfrm>
              <a:off x="3875623" y="3203233"/>
              <a:ext cx="415166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§9.1 Kiến thức nền tảng</a:t>
              </a:r>
            </a:p>
          </p:txBody>
        </p:sp>
        <p:sp>
          <p:nvSpPr>
            <p:cNvPr id="8" name="Rectangle 5">
              <a:hlinkClick r:id="" action="ppaction://noaction"/>
            </p:cNvPr>
            <p:cNvSpPr>
              <a:spLocks noChangeArrowheads="1"/>
            </p:cNvSpPr>
            <p:nvPr/>
          </p:nvSpPr>
          <p:spPr bwMode="auto">
            <a:xfrm>
              <a:off x="3863899" y="4441852"/>
              <a:ext cx="519456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§9.3 Phương pháp học sâu</a:t>
              </a:r>
            </a:p>
          </p:txBody>
        </p:sp>
        <p:sp>
          <p:nvSpPr>
            <p:cNvPr id="9" name="Rectangle 6">
              <a:hlinkClick r:id="" action="ppaction://noaction"/>
            </p:cNvPr>
            <p:cNvSpPr>
              <a:spLocks noChangeArrowheads="1"/>
            </p:cNvSpPr>
            <p:nvPr/>
          </p:nvSpPr>
          <p:spPr bwMode="auto">
            <a:xfrm>
              <a:off x="3875623" y="3880504"/>
              <a:ext cx="4942212" cy="56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§9.2 Phương pháp truyền thống</a:t>
              </a:r>
            </a:p>
          </p:txBody>
        </p:sp>
        <p:sp>
          <p:nvSpPr>
            <p:cNvPr id="13" name="Rectangle 5">
              <a:hlinkClick r:id="" action="ppaction://noaction"/>
            </p:cNvPr>
            <p:cNvSpPr>
              <a:spLocks noChangeArrowheads="1"/>
            </p:cNvSpPr>
            <p:nvPr/>
          </p:nvSpPr>
          <p:spPr bwMode="auto">
            <a:xfrm>
              <a:off x="3863898" y="5004468"/>
              <a:ext cx="5387074"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§9.4 Phương pháp đa phương thức</a:t>
              </a:r>
            </a:p>
          </p:txBody>
        </p:sp>
        <p:sp>
          <p:nvSpPr>
            <p:cNvPr id="10" name="Rectangle 5">
              <a:hlinkClick r:id="" action="ppaction://noaction"/>
            </p:cNvPr>
            <p:cNvSpPr>
              <a:spLocks noChangeArrowheads="1"/>
            </p:cNvSpPr>
            <p:nvPr/>
          </p:nvSpPr>
          <p:spPr bwMode="auto">
            <a:xfrm>
              <a:off x="3851337" y="5600740"/>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§9.5 Phương pháp mới nổi</a:t>
              </a:r>
            </a:p>
          </p:txBody>
        </p:sp>
      </p:grpSp>
    </p:spTree>
    <p:extLst>
      <p:ext uri="{BB962C8B-B14F-4D97-AF65-F5344CB8AC3E}">
        <p14:creationId xmlns:p14="http://schemas.microsoft.com/office/powerpoint/2010/main" val="8079726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§9.1 Kiến thức nền tảng</a:t>
            </a:r>
          </a:p>
        </p:txBody>
      </p:sp>
      <p:sp>
        <p:nvSpPr>
          <p:cNvPr id="5" name="Rectangle 4"/>
          <p:cNvSpPr>
            <a:spLocks noChangeArrowheads="1"/>
          </p:cNvSpPr>
          <p:nvPr/>
        </p:nvSpPr>
        <p:spPr bwMode="auto">
          <a:xfrm>
            <a:off x="1402774" y="1051560"/>
            <a:ext cx="4693226"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Định nghĩa nhiệm vụ</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Chỉ số đánh giá</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9" name="文本占位符 4"/>
              <p:cNvSpPr>
                <a:spLocks noGrp="1"/>
              </p:cNvSpPr>
              <p:nvPr>
                <p:ph type="body" sz="quarter" idx="14"/>
              </p:nvPr>
            </p:nvSpPr>
            <p:spPr>
              <a:xfrm>
                <a:off x="515937" y="1104900"/>
                <a:ext cx="11160125" cy="2908300"/>
              </a:xfrm>
            </p:spPr>
            <p:txBody>
              <a:bodyPr>
                <a:normAutofit fontScale="85000" lnSpcReduction="20000"/>
              </a:bodyPr>
              <a:lstStyle/>
              <a:p>
                <a:r>
                  <a:rPr lang="zh-CN" altLang="en-US" sz="2800" b="0" dirty="0">
                    <a:latin typeface="Calibri"/>
                    <a:cs typeface="Calibri"/>
                  </a:rPr>
                  <a:t>Mối quan hệ giữa phát hiện đối tượng với các nhiệm vụ phân loại và phân đoạn đối tượng</a:t>
                </a:r>
                <a:endParaRPr lang="en-US" altLang="zh-CN" sz="2800" b="0" dirty="0">
                  <a:latin typeface="Calibri"/>
                  <a:cs typeface="Calibri"/>
                </a:endParaRPr>
              </a:p>
              <a:p>
                <a:pPr lvl="1" algn="just"/>
                <a:r>
                  <a:rPr lang="zh-CN" altLang="en-US" sz="2400" i="1" dirty="0">
                    <a:latin typeface="Calibri"/>
                    <a:cs typeface="Calibri"/>
                  </a:rPr>
                  <a:t>Mức độ nhiệm vụ</a:t>
                </a:r>
                <a:r>
                  <a:rPr lang="zh-CN" altLang="en-US" sz="2400" dirty="0">
                    <a:latin typeface="Calibri"/>
                    <a:cs typeface="Calibri"/>
                  </a:rPr>
                  <a:t>: nằm giữa phân loại đối tượng và phân đoạn đối tượng</a:t>
                </a:r>
                <a:endParaRPr lang="en-US" altLang="zh-CN" sz="2400" dirty="0">
                  <a:latin typeface="Calibri"/>
                  <a:cs typeface="Calibri"/>
                </a:endParaRPr>
              </a:p>
              <a:p>
                <a:pPr lvl="1" algn="just"/>
                <a:r>
                  <a:rPr lang="zh-CN" altLang="en-US" sz="2400" i="1" dirty="0">
                    <a:latin typeface="Calibri"/>
                    <a:cs typeface="Calibri"/>
                  </a:rPr>
                  <a:t>Đầu ra của nhiệm vụ</a:t>
                </a:r>
                <a:r>
                  <a:rPr lang="zh-CN" altLang="en-US" sz="2400" dirty="0">
                    <a:latin typeface="Calibri"/>
                    <a:cs typeface="Calibri"/>
                  </a:rPr>
                  <a:t>: cần đồng thời hoàn thành ba nhiệm vụ là phân loại ngữ nghĩa, định vị đối tượng và hồi quy kích thước</a:t>
                </a:r>
                <a:endParaRPr lang="en-US" altLang="zh-CN" sz="2400" dirty="0">
                  <a:latin typeface="Calibri"/>
                  <a:cs typeface="Calibri"/>
                </a:endParaRPr>
              </a:p>
              <a:p>
                <a:pPr lvl="1" algn="just"/>
                <a:r>
                  <a:rPr lang="zh-CN" altLang="en-US" sz="2400" i="1" dirty="0">
                    <a:latin typeface="Calibri"/>
                    <a:cs typeface="Calibri"/>
                  </a:rPr>
                  <a:t>Định nghĩa</a:t>
                </a:r>
                <a:r>
                  <a:rPr lang="zh-CN" altLang="en-US" sz="2400" dirty="0">
                    <a:latin typeface="Calibri"/>
                    <a:cs typeface="Calibri"/>
                  </a:rPr>
                  <a:t>: tìm một hàm ánh xạ </a:t>
                </a:r>
                <a14:m>
                  <m:oMath xmlns:m="http://schemas.openxmlformats.org/officeDocument/2006/math">
                    <m:r>
                      <a:rPr lang="en-US" altLang="zh-CN" sz="2400" b="0" i="1" smtClean="0">
                        <a:solidFill>
                          <a:srgbClr val="C00000"/>
                        </a:solidFill>
                        <a:latin typeface="Cambria Math" panose="02040503050406030204" pitchFamily="18" charset="0"/>
                      </a:rPr>
                      <m:t>𝑓</m:t>
                    </m:r>
                  </m:oMath>
                </a14:m>
                <a:r>
                  <a:rPr lang="vi-VN" altLang="zh-CN" sz="2400" dirty="0">
                    <a:latin typeface="Calibri"/>
                    <a:cs typeface="Calibri"/>
                  </a:rPr>
                  <a:t> </a:t>
                </a:r>
                <a:r>
                  <a:rPr lang="zh-CN" altLang="zh-CN" sz="2400" dirty="0">
                    <a:latin typeface="Calibri"/>
                    <a:cs typeface="Calibri"/>
                  </a:rPr>
                  <a:t>để dự đoán một tập hợp hộp phát hiện chứa thông tin ngữ nghĩa, vị trí và kích thước, sao cho</a:t>
                </a:r>
                <a:endParaRPr lang="en-US" altLang="zh-CN" sz="2400" dirty="0">
                  <a:latin typeface="Calibri"/>
                  <a:cs typeface="Calibri"/>
                </a:endParaRPr>
              </a:p>
              <a:p>
                <a:pPr marL="457200" lvl="1" indent="0" algn="just">
                  <a:buNone/>
                </a:pPr>
                <a14:m>
                  <m:oMathPara xmlns:m="http://schemas.openxmlformats.org/officeDocument/2006/math">
                    <m:oMathParaPr>
                      <m:jc m:val="centerGroup"/>
                    </m:oMathParaPr>
                    <m:oMath xmlns:m="http://schemas.openxmlformats.org/officeDocument/2006/math">
                      <m:d>
                        <m:dPr>
                          <m:begChr m:val="{"/>
                          <m:endChr m:val="}"/>
                          <m:ctrlPr>
                            <a:rPr lang="zh-CN" altLang="zh-CN" sz="2800" i="1" smtClean="0">
                              <a:solidFill>
                                <a:srgbClr val="C00000"/>
                              </a:solidFill>
                              <a:latin typeface="Cambria Math" panose="02040503050406030204" pitchFamily="18" charset="0"/>
                            </a:rPr>
                          </m:ctrlPr>
                        </m:dPr>
                        <m:e>
                          <m:d>
                            <m:dPr>
                              <m:ctrlPr>
                                <a:rPr lang="zh-CN" altLang="zh-CN" sz="2800" i="1">
                                  <a:solidFill>
                                    <a:srgbClr val="C00000"/>
                                  </a:solidFill>
                                  <a:latin typeface="Cambria Math" panose="02040503050406030204" pitchFamily="18" charset="0"/>
                                </a:rPr>
                              </m:ctrlPr>
                            </m:dPr>
                            <m:e>
                              <m:sSub>
                                <m:sSubPr>
                                  <m:ctrlPr>
                                    <a:rPr lang="zh-CN" altLang="zh-CN" sz="2800" i="1">
                                      <a:solidFill>
                                        <a:srgbClr val="C00000"/>
                                      </a:solidFill>
                                      <a:latin typeface="Cambria Math" panose="02040503050406030204" pitchFamily="18" charset="0"/>
                                    </a:rPr>
                                  </m:ctrlPr>
                                </m:sSubPr>
                                <m:e>
                                  <m:r>
                                    <a:rPr lang="en-US" altLang="zh-CN" sz="2800" i="1">
                                      <a:solidFill>
                                        <a:srgbClr val="C00000"/>
                                      </a:solidFill>
                                      <a:latin typeface="Cambria Math" panose="02040503050406030204" pitchFamily="18" charset="0"/>
                                    </a:rPr>
                                    <m:t>𝑐</m:t>
                                  </m:r>
                                </m:e>
                                <m:sub>
                                  <m:r>
                                    <a:rPr lang="en-US" altLang="zh-CN" sz="2800" i="1">
                                      <a:solidFill>
                                        <a:srgbClr val="C00000"/>
                                      </a:solidFill>
                                      <a:latin typeface="Cambria Math" panose="02040503050406030204" pitchFamily="18" charset="0"/>
                                    </a:rPr>
                                    <m:t>𝑖</m:t>
                                  </m:r>
                                </m:sub>
                              </m:sSub>
                              <m:r>
                                <a:rPr lang="en-US" altLang="zh-CN" sz="2800" i="1">
                                  <a:solidFill>
                                    <a:srgbClr val="C00000"/>
                                  </a:solidFill>
                                  <a:latin typeface="Cambria Math" panose="02040503050406030204" pitchFamily="18" charset="0"/>
                                </a:rPr>
                                <m:t>,</m:t>
                              </m:r>
                              <m:sSub>
                                <m:sSubPr>
                                  <m:ctrlPr>
                                    <a:rPr lang="zh-CN" altLang="zh-CN" sz="2800" i="1">
                                      <a:solidFill>
                                        <a:srgbClr val="C00000"/>
                                      </a:solidFill>
                                      <a:latin typeface="Cambria Math" panose="02040503050406030204" pitchFamily="18" charset="0"/>
                                    </a:rPr>
                                  </m:ctrlPr>
                                </m:sSubPr>
                                <m:e>
                                  <m:r>
                                    <a:rPr lang="en-US" altLang="zh-CN" sz="2800" i="1">
                                      <a:solidFill>
                                        <a:srgbClr val="C00000"/>
                                      </a:solidFill>
                                      <a:latin typeface="Cambria Math" panose="02040503050406030204" pitchFamily="18" charset="0"/>
                                    </a:rPr>
                                    <m:t>𝑥</m:t>
                                  </m:r>
                                </m:e>
                                <m:sub>
                                  <m:r>
                                    <a:rPr lang="en-US" altLang="zh-CN" sz="2800" i="1">
                                      <a:solidFill>
                                        <a:srgbClr val="C00000"/>
                                      </a:solidFill>
                                      <a:latin typeface="Cambria Math" panose="02040503050406030204" pitchFamily="18" charset="0"/>
                                    </a:rPr>
                                    <m:t>𝑖</m:t>
                                  </m:r>
                                </m:sub>
                              </m:sSub>
                              <m:r>
                                <a:rPr lang="en-US" altLang="zh-CN" sz="2800" i="1">
                                  <a:solidFill>
                                    <a:srgbClr val="C00000"/>
                                  </a:solidFill>
                                  <a:latin typeface="Cambria Math" panose="02040503050406030204" pitchFamily="18" charset="0"/>
                                </a:rPr>
                                <m:t>,</m:t>
                              </m:r>
                              <m:sSub>
                                <m:sSubPr>
                                  <m:ctrlPr>
                                    <a:rPr lang="zh-CN" altLang="zh-CN" sz="2800" i="1">
                                      <a:solidFill>
                                        <a:srgbClr val="C00000"/>
                                      </a:solidFill>
                                      <a:latin typeface="Cambria Math" panose="02040503050406030204" pitchFamily="18" charset="0"/>
                                    </a:rPr>
                                  </m:ctrlPr>
                                </m:sSubPr>
                                <m:e>
                                  <m:r>
                                    <a:rPr lang="en-US" altLang="zh-CN" sz="2800" i="1">
                                      <a:solidFill>
                                        <a:srgbClr val="C00000"/>
                                      </a:solidFill>
                                      <a:latin typeface="Cambria Math" panose="02040503050406030204" pitchFamily="18" charset="0"/>
                                    </a:rPr>
                                    <m:t>𝑦</m:t>
                                  </m:r>
                                </m:e>
                                <m:sub>
                                  <m:r>
                                    <a:rPr lang="en-US" altLang="zh-CN" sz="2800" i="1">
                                      <a:solidFill>
                                        <a:srgbClr val="C00000"/>
                                      </a:solidFill>
                                      <a:latin typeface="Cambria Math" panose="02040503050406030204" pitchFamily="18" charset="0"/>
                                    </a:rPr>
                                    <m:t>𝑖</m:t>
                                  </m:r>
                                </m:sub>
                              </m:sSub>
                              <m:r>
                                <a:rPr lang="en-US" altLang="zh-CN" sz="2800" i="1">
                                  <a:solidFill>
                                    <a:srgbClr val="C00000"/>
                                  </a:solidFill>
                                  <a:latin typeface="Cambria Math" panose="02040503050406030204" pitchFamily="18" charset="0"/>
                                </a:rPr>
                                <m:t>,</m:t>
                              </m:r>
                              <m:sSub>
                                <m:sSubPr>
                                  <m:ctrlPr>
                                    <a:rPr lang="zh-CN" altLang="zh-CN" sz="2800" i="1">
                                      <a:solidFill>
                                        <a:srgbClr val="C00000"/>
                                      </a:solidFill>
                                      <a:latin typeface="Cambria Math" panose="02040503050406030204" pitchFamily="18" charset="0"/>
                                    </a:rPr>
                                  </m:ctrlPr>
                                </m:sSubPr>
                                <m:e>
                                  <m:r>
                                    <a:rPr lang="en-US" altLang="zh-CN" sz="2800" i="1">
                                      <a:solidFill>
                                        <a:srgbClr val="C00000"/>
                                      </a:solidFill>
                                      <a:latin typeface="Cambria Math" panose="02040503050406030204" pitchFamily="18" charset="0"/>
                                    </a:rPr>
                                    <m:t>𝑙</m:t>
                                  </m:r>
                                </m:e>
                                <m:sub>
                                  <m:r>
                                    <a:rPr lang="en-US" altLang="zh-CN" sz="2800" i="1">
                                      <a:solidFill>
                                        <a:srgbClr val="C00000"/>
                                      </a:solidFill>
                                      <a:latin typeface="Cambria Math" panose="02040503050406030204" pitchFamily="18" charset="0"/>
                                    </a:rPr>
                                    <m:t>𝑖</m:t>
                                  </m:r>
                                </m:sub>
                              </m:sSub>
                              <m:r>
                                <a:rPr lang="en-US" altLang="zh-CN" sz="2800" i="1">
                                  <a:solidFill>
                                    <a:srgbClr val="C00000"/>
                                  </a:solidFill>
                                  <a:latin typeface="Cambria Math" panose="02040503050406030204" pitchFamily="18" charset="0"/>
                                </a:rPr>
                                <m:t>,</m:t>
                              </m:r>
                              <m:sSub>
                                <m:sSubPr>
                                  <m:ctrlPr>
                                    <a:rPr lang="zh-CN" altLang="zh-CN" sz="2800" i="1">
                                      <a:solidFill>
                                        <a:srgbClr val="C00000"/>
                                      </a:solidFill>
                                      <a:latin typeface="Cambria Math" panose="02040503050406030204" pitchFamily="18" charset="0"/>
                                    </a:rPr>
                                  </m:ctrlPr>
                                </m:sSubPr>
                                <m:e>
                                  <m:r>
                                    <a:rPr lang="en-US" altLang="zh-CN" sz="2800" i="1">
                                      <a:solidFill>
                                        <a:srgbClr val="C00000"/>
                                      </a:solidFill>
                                      <a:latin typeface="Cambria Math" panose="02040503050406030204" pitchFamily="18" charset="0"/>
                                    </a:rPr>
                                    <m:t>h</m:t>
                                  </m:r>
                                </m:e>
                                <m:sub>
                                  <m:r>
                                    <a:rPr lang="en-US" altLang="zh-CN" sz="2800" i="1">
                                      <a:solidFill>
                                        <a:srgbClr val="C00000"/>
                                      </a:solidFill>
                                      <a:latin typeface="Cambria Math" panose="02040503050406030204" pitchFamily="18" charset="0"/>
                                    </a:rPr>
                                    <m:t>𝑖</m:t>
                                  </m:r>
                                </m:sub>
                              </m:sSub>
                            </m:e>
                          </m:d>
                          <m:r>
                            <a:rPr lang="en-US" altLang="zh-CN" sz="2800" i="1">
                              <a:solidFill>
                                <a:srgbClr val="C00000"/>
                              </a:solidFill>
                              <a:latin typeface="Cambria Math" panose="02040503050406030204" pitchFamily="18" charset="0"/>
                            </a:rPr>
                            <m:t>|</m:t>
                          </m:r>
                          <m:r>
                            <a:rPr lang="en-US" altLang="zh-CN" sz="2800" i="1">
                              <a:solidFill>
                                <a:srgbClr val="C00000"/>
                              </a:solidFill>
                              <a:latin typeface="Cambria Math" panose="02040503050406030204" pitchFamily="18" charset="0"/>
                            </a:rPr>
                            <m:t>𝑖</m:t>
                          </m:r>
                          <m:r>
                            <a:rPr lang="en-US" altLang="zh-CN" sz="2800" i="1">
                              <a:solidFill>
                                <a:srgbClr val="C00000"/>
                              </a:solidFill>
                              <a:latin typeface="Cambria Math" panose="02040503050406030204" pitchFamily="18" charset="0"/>
                            </a:rPr>
                            <m:t>=1,…,</m:t>
                          </m:r>
                          <m:r>
                            <a:rPr lang="en-US" altLang="zh-CN" sz="2800" i="1">
                              <a:solidFill>
                                <a:srgbClr val="C00000"/>
                              </a:solidFill>
                              <a:latin typeface="Cambria Math" panose="02040503050406030204" pitchFamily="18" charset="0"/>
                            </a:rPr>
                            <m:t>𝑁</m:t>
                          </m:r>
                        </m:e>
                      </m:d>
                      <m:r>
                        <a:rPr lang="en-US" altLang="zh-CN" sz="2800" i="1">
                          <a:solidFill>
                            <a:srgbClr val="C00000"/>
                          </a:solidFill>
                          <a:latin typeface="Cambria Math" panose="02040503050406030204" pitchFamily="18" charset="0"/>
                        </a:rPr>
                        <m:t>=</m:t>
                      </m:r>
                      <m:r>
                        <a:rPr lang="en-US" altLang="zh-CN" sz="2800" b="0" i="1" smtClean="0">
                          <a:solidFill>
                            <a:srgbClr val="C00000"/>
                          </a:solidFill>
                          <a:latin typeface="Cambria Math" panose="02040503050406030204" pitchFamily="18" charset="0"/>
                        </a:rPr>
                        <m:t>𝑓</m:t>
                      </m:r>
                      <m:d>
                        <m:dPr>
                          <m:ctrlPr>
                            <a:rPr lang="zh-CN" altLang="zh-CN" sz="2800" i="1">
                              <a:solidFill>
                                <a:srgbClr val="C00000"/>
                              </a:solidFill>
                              <a:latin typeface="Cambria Math" panose="02040503050406030204" pitchFamily="18" charset="0"/>
                            </a:rPr>
                          </m:ctrlPr>
                        </m:dPr>
                        <m:e>
                          <m:r>
                            <a:rPr lang="en-US" altLang="zh-CN" sz="2800" i="1">
                              <a:solidFill>
                                <a:srgbClr val="C00000"/>
                              </a:solidFill>
                              <a:latin typeface="Cambria Math" panose="02040503050406030204" pitchFamily="18" charset="0"/>
                            </a:rPr>
                            <m:t>𝐼</m:t>
                          </m:r>
                        </m:e>
                      </m:d>
                    </m:oMath>
                  </m:oMathPara>
                </a14:m>
                <a:endParaRPr lang="en-US" altLang="zh-CN" sz="2400" i="1" dirty="0">
                  <a:solidFill>
                    <a:srgbClr val="C00000"/>
                  </a:solidFill>
                  <a:latin typeface="Calibri"/>
                  <a:cs typeface="Calibri"/>
                </a:endParaRPr>
              </a:p>
            </p:txBody>
          </p:sp>
        </mc:Choice>
        <mc:Fallback>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2908300"/>
              </a:xfrm>
              <a:blipFill>
                <a:blip r:embed="rId3"/>
                <a:stretch>
                  <a:fillRect l="-682" t="-2174" r="-568"/>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Định nghĩa nhiệm vụ</a:t>
            </a:r>
          </a:p>
        </p:txBody>
      </p:sp>
      <p:pic>
        <p:nvPicPr>
          <p:cNvPr id="5" name="Picture 4">
            <a:extLst>
              <a:ext uri="{FF2B5EF4-FFF2-40B4-BE49-F238E27FC236}">
                <a16:creationId xmlns:a16="http://schemas.microsoft.com/office/drawing/2014/main" id="{E7713F9A-C7C2-A2F5-1359-D4DEE48312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799" y="4013200"/>
            <a:ext cx="7772400" cy="256467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298700"/>
          </a:xfrm>
        </p:spPr>
        <p:txBody>
          <a:bodyPr>
            <a:normAutofit fontScale="92500" lnSpcReduction="10000"/>
          </a:bodyPr>
          <a:lstStyle/>
          <a:p>
            <a:r>
              <a:rPr lang="zh-CN" altLang="en-US" sz="2600" b="0" dirty="0">
                <a:latin typeface="Calibri"/>
                <a:cs typeface="Calibri"/>
              </a:rPr>
              <a:t>Chỉ số đánh giá: độ chính xác trung bình (mean Average Precision, mAP)</a:t>
            </a:r>
          </a:p>
          <a:p>
            <a:pPr lvl="1" algn="just"/>
            <a:r>
              <a:rPr lang="en-US" altLang="zh-CN" sz="2200" dirty="0"/>
              <a:t>Precision: số đối tượng được phát hiện đúng / tổng số đối tượng được phát hiện</a:t>
            </a:r>
          </a:p>
          <a:p>
            <a:pPr lvl="1" algn="just"/>
            <a:r>
              <a:rPr lang="en-US" altLang="zh-CN" sz="2200" dirty="0"/>
              <a:t>Recall: số đối tượng được phát hiện đúng / tổng số đối tượng thực tế</a:t>
            </a:r>
          </a:p>
          <a:p>
            <a:pPr lvl="1" algn="just"/>
            <a:r>
              <a:rPr lang="en-US" altLang="zh-CN" sz="2200" dirty="0"/>
              <a:t>AP (Average Precision): tích phân của Precision theo Recall đối với một lớp</a:t>
            </a:r>
          </a:p>
          <a:p>
            <a:pPr lvl="1" algn="just"/>
            <a:r>
              <a:rPr lang="en-US" altLang="zh-CN" sz="2200" dirty="0"/>
              <a:t>Cách </a:t>
            </a:r>
            <a:r>
              <a:rPr lang="en-US" altLang="zh-CN" sz="2200" dirty="0" err="1"/>
              <a:t>tính</a:t>
            </a:r>
            <a:r>
              <a:rPr lang="en-US" altLang="zh-CN" sz="2200" dirty="0"/>
              <a:t> AP</a:t>
            </a:r>
          </a:p>
          <a:p>
            <a:pPr lvl="1" algn="just"/>
            <a:r>
              <a:rPr lang="en-US" altLang="zh-CN" sz="2200" dirty="0" err="1"/>
              <a:t>Lấy</a:t>
            </a:r>
            <a:r>
              <a:rPr lang="en-US" altLang="zh-CN" sz="2200" dirty="0"/>
              <a:t> </a:t>
            </a:r>
            <a:r>
              <a:rPr lang="en-US" altLang="zh-CN" sz="2200" dirty="0" err="1"/>
              <a:t>bài</a:t>
            </a:r>
            <a:r>
              <a:rPr lang="en-US" altLang="zh-CN" sz="2200" dirty="0"/>
              <a:t> </a:t>
            </a:r>
            <a:r>
              <a:rPr lang="en-US" altLang="zh-CN" sz="2200" dirty="0" err="1"/>
              <a:t>toán</a:t>
            </a:r>
            <a:r>
              <a:rPr lang="en-US" altLang="zh-CN" sz="2200" dirty="0"/>
              <a:t> “Cat Detection” làm ví dụ:</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a:t>
            </a:r>
          </a:p>
        </p:txBody>
      </p:sp>
      <p:pic>
        <p:nvPicPr>
          <p:cNvPr id="1026" name="Picture 2" descr="Understanding SSD MultiBox — Real-Time Object Detection In Deep Learning |  by Eddie Forson | Towards Data Sci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722" y="3561462"/>
            <a:ext cx="5526157" cy="3070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p:sp>
        <p:nvSpPr>
          <p:cNvPr id="9" name="文本占位符 4"/>
          <p:cNvSpPr>
            <a:spLocks noGrp="1"/>
          </p:cNvSpPr>
          <p:nvPr>
            <p:ph type="body" sz="quarter" idx="14"/>
          </p:nvPr>
        </p:nvSpPr>
        <p:spPr>
          <a:xfrm>
            <a:off x="515937" y="935782"/>
            <a:ext cx="11160125" cy="5185618"/>
          </a:xfrm>
        </p:spPr>
        <p:txBody>
          <a:bodyPr>
            <a:normAutofit/>
          </a:bodyPr>
          <a:lstStyle/>
          <a:p>
            <a:pPr algn="just"/>
            <a:r>
              <a:rPr lang="zh-CN" altLang="en-US" sz="2400" b="0" dirty="0"/>
              <a:t>Chỉ số đánh giá: độ chính xác trung bình (mean Average Precision, mAP)</a:t>
            </a:r>
          </a:p>
          <a:p>
            <a:pPr lvl="1" algn="just"/>
            <a:r>
              <a:rPr lang="en-US" altLang="zh-CN" dirty="0"/>
              <a:t>Cách tính AP, lấy Cat Detection làm ví dụ:</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a:t>
            </a:r>
          </a:p>
        </p:txBody>
      </p:sp>
      <p:graphicFrame>
        <p:nvGraphicFramePr>
          <p:cNvPr id="3" name="表格 2"/>
          <p:cNvGraphicFramePr>
            <a:graphicFrameLocks noGrp="1"/>
          </p:cNvGraphicFramePr>
          <p:nvPr>
            <p:extLst>
              <p:ext uri="{D42A27DB-BD31-4B8C-83A1-F6EECF244321}">
                <p14:modId xmlns:p14="http://schemas.microsoft.com/office/powerpoint/2010/main" val="2651312866"/>
              </p:ext>
            </p:extLst>
          </p:nvPr>
        </p:nvGraphicFramePr>
        <p:xfrm>
          <a:off x="6467538" y="1335620"/>
          <a:ext cx="5338380" cy="3146760"/>
        </p:xfrm>
        <a:graphic>
          <a:graphicData uri="http://schemas.openxmlformats.org/drawingml/2006/table">
            <a:tbl>
              <a:tblPr/>
              <a:tblGrid>
                <a:gridCol w="1699149">
                  <a:extLst>
                    <a:ext uri="{9D8B030D-6E8A-4147-A177-3AD203B41FA5}">
                      <a16:colId xmlns:a16="http://schemas.microsoft.com/office/drawing/2014/main" val="20000"/>
                    </a:ext>
                  </a:extLst>
                </a:gridCol>
                <a:gridCol w="970041">
                  <a:extLst>
                    <a:ext uri="{9D8B030D-6E8A-4147-A177-3AD203B41FA5}">
                      <a16:colId xmlns:a16="http://schemas.microsoft.com/office/drawing/2014/main" val="20001"/>
                    </a:ext>
                  </a:extLst>
                </a:gridCol>
                <a:gridCol w="1334595">
                  <a:extLst>
                    <a:ext uri="{9D8B030D-6E8A-4147-A177-3AD203B41FA5}">
                      <a16:colId xmlns:a16="http://schemas.microsoft.com/office/drawing/2014/main" val="20002"/>
                    </a:ext>
                  </a:extLst>
                </a:gridCol>
                <a:gridCol w="1334595">
                  <a:extLst>
                    <a:ext uri="{9D8B030D-6E8A-4147-A177-3AD203B41FA5}">
                      <a16:colId xmlns:a16="http://schemas.microsoft.com/office/drawing/2014/main" val="20003"/>
                    </a:ext>
                  </a:extLst>
                </a:gridCol>
              </a:tblGrid>
              <a:tr h="513528">
                <a:tc>
                  <a:txBody>
                    <a:bodyPr/>
                    <a:lstStyle/>
                    <a:p>
                      <a:pPr algn="ctr" latinLnBrk="0"/>
                      <a:r>
                        <a:rPr lang="zh-CN" altLang="en-US" sz="1600">
                          <a:solidFill>
                            <a:schemeClr val="tx1">
                              <a:lumMod val="50000"/>
                              <a:lumOff val="50000"/>
                            </a:schemeClr>
                          </a:solidFill>
                          <a:effectLst/>
                          <a:latin typeface="Arial" panose="020B0604020202020204" pitchFamily="34" charset="0"/>
                          <a:cs typeface="Arial" panose="020B0604020202020204" pitchFamily="34" charset="0"/>
                        </a:rPr>
                        <a:t>Hộp phát hiện</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zh-CN" altLang="en-US" sz="1600" dirty="0">
                          <a:solidFill>
                            <a:schemeClr val="tx1">
                              <a:lumMod val="50000"/>
                              <a:lumOff val="50000"/>
                            </a:schemeClr>
                          </a:solidFill>
                          <a:effectLst/>
                          <a:latin typeface="Arial" panose="020B0604020202020204" pitchFamily="34" charset="0"/>
                          <a:cs typeface="Arial" panose="020B0604020202020204" pitchFamily="34" charset="0"/>
                        </a:rPr>
                        <a:t>Độ tin cậy</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zh-CN" altLang="en-US" sz="1600" dirty="0">
                          <a:solidFill>
                            <a:schemeClr val="tx1">
                              <a:lumMod val="50000"/>
                              <a:lumOff val="50000"/>
                            </a:schemeClr>
                          </a:solidFill>
                          <a:effectLst/>
                          <a:latin typeface="Arial" panose="020B0604020202020204" pitchFamily="34" charset="0"/>
                          <a:cs typeface="Arial" panose="020B0604020202020204" pitchFamily="34" charset="0"/>
                        </a:rPr>
                        <a:t>Giá trị thực</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sz="1600">
                          <a:solidFill>
                            <a:schemeClr val="tx1">
                              <a:lumMod val="50000"/>
                              <a:lumOff val="50000"/>
                            </a:schemeClr>
                          </a:solidFill>
                          <a:effectLst/>
                          <a:latin typeface="Arial" panose="020B0604020202020204" pitchFamily="34" charset="0"/>
                          <a:cs typeface="Arial" panose="020B0604020202020204" pitchFamily="34" charset="0"/>
                        </a:rPr>
                        <a:t>Ngưỡng IoU</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extLst>
                  <a:ext uri="{0D108BD9-81ED-4DB2-BD59-A6C34878D82A}">
                    <a16:rowId xmlns:a16="http://schemas.microsoft.com/office/drawing/2014/main" val="10000"/>
                  </a:ext>
                </a:extLst>
              </a:tr>
              <a:tr h="513528">
                <a:tc>
                  <a:txBody>
                    <a:bodyPr/>
                    <a:lstStyle/>
                    <a:p>
                      <a:pPr algn="ctr" latinLnBrk="0"/>
                      <a:r>
                        <a:rPr lang="zh-CN" altLang="en-US" sz="1600" dirty="0">
                          <a:solidFill>
                            <a:schemeClr val="tx1">
                              <a:lumMod val="50000"/>
                              <a:lumOff val="50000"/>
                            </a:schemeClr>
                          </a:solidFill>
                          <a:effectLst/>
                          <a:latin typeface="Arial" panose="020B0604020202020204" pitchFamily="34" charset="0"/>
                          <a:cs typeface="Arial" panose="020B0604020202020204" pitchFamily="34" charset="0"/>
                        </a:rPr>
                        <a:t>Hộp phát hiện 1</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dirty="0">
                          <a:solidFill>
                            <a:schemeClr val="tx1">
                              <a:lumMod val="50000"/>
                              <a:lumOff val="50000"/>
                            </a:schemeClr>
                          </a:solidFill>
                          <a:effectLst/>
                          <a:latin typeface="Arial" panose="020B0604020202020204" pitchFamily="34" charset="0"/>
                          <a:cs typeface="Arial" panose="020B0604020202020204" pitchFamily="34" charset="0"/>
                        </a:rPr>
                        <a:t>0.9</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sz="1600" dirty="0">
                          <a:solidFill>
                            <a:schemeClr val="tx1">
                              <a:lumMod val="50000"/>
                              <a:lumOff val="50000"/>
                            </a:schemeClr>
                          </a:solidFill>
                          <a:effectLst/>
                          <a:latin typeface="Arial" panose="020B0604020202020204" pitchFamily="34" charset="0"/>
                          <a:cs typeface="Arial" panose="020B0604020202020204" pitchFamily="34" charset="0"/>
                        </a:rPr>
                        <a:t>TP</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a:solidFill>
                            <a:schemeClr val="tx1">
                              <a:lumMod val="50000"/>
                              <a:lumOff val="50000"/>
                            </a:schemeClr>
                          </a:solidFill>
                          <a:effectLst/>
                          <a:latin typeface="Arial" panose="020B0604020202020204" pitchFamily="34" charset="0"/>
                          <a:cs typeface="Arial" panose="020B0604020202020204" pitchFamily="34" charset="0"/>
                        </a:rPr>
                        <a:t>&gt;0.5</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extLst>
                  <a:ext uri="{0D108BD9-81ED-4DB2-BD59-A6C34878D82A}">
                    <a16:rowId xmlns:a16="http://schemas.microsoft.com/office/drawing/2014/main" val="10001"/>
                  </a:ext>
                </a:extLst>
              </a:tr>
              <a:tr h="513528">
                <a:tc>
                  <a:txBody>
                    <a:bodyPr/>
                    <a:lstStyle/>
                    <a:p>
                      <a:pPr algn="ctr" latinLnBrk="0"/>
                      <a:r>
                        <a:rPr lang="zh-CN" altLang="en-US" sz="1600">
                          <a:solidFill>
                            <a:schemeClr val="tx1">
                              <a:lumMod val="50000"/>
                              <a:lumOff val="50000"/>
                            </a:schemeClr>
                          </a:solidFill>
                          <a:effectLst/>
                          <a:latin typeface="Arial" panose="020B0604020202020204" pitchFamily="34" charset="0"/>
                          <a:cs typeface="Arial" panose="020B0604020202020204" pitchFamily="34" charset="0"/>
                        </a:rPr>
                        <a:t>Hộp phát hiện 2</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a:solidFill>
                            <a:schemeClr val="tx1">
                              <a:lumMod val="50000"/>
                              <a:lumOff val="50000"/>
                            </a:schemeClr>
                          </a:solidFill>
                          <a:effectLst/>
                          <a:latin typeface="Arial" panose="020B0604020202020204" pitchFamily="34" charset="0"/>
                          <a:cs typeface="Arial" panose="020B0604020202020204" pitchFamily="34" charset="0"/>
                        </a:rPr>
                        <a:t>0.8</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sz="1600" dirty="0">
                          <a:solidFill>
                            <a:schemeClr val="tx1">
                              <a:lumMod val="50000"/>
                              <a:lumOff val="50000"/>
                            </a:schemeClr>
                          </a:solidFill>
                          <a:effectLst/>
                          <a:latin typeface="Arial" panose="020B0604020202020204" pitchFamily="34" charset="0"/>
                          <a:cs typeface="Arial" panose="020B0604020202020204" pitchFamily="34" charset="0"/>
                        </a:rPr>
                        <a:t>FP</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dirty="0">
                          <a:solidFill>
                            <a:schemeClr val="tx1">
                              <a:lumMod val="50000"/>
                              <a:lumOff val="50000"/>
                            </a:schemeClr>
                          </a:solidFill>
                          <a:effectLst/>
                          <a:latin typeface="Arial" panose="020B0604020202020204" pitchFamily="34" charset="0"/>
                          <a:cs typeface="Arial" panose="020B0604020202020204" pitchFamily="34" charset="0"/>
                        </a:rPr>
                        <a:t>&gt;0.5</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extLst>
                  <a:ext uri="{0D108BD9-81ED-4DB2-BD59-A6C34878D82A}">
                    <a16:rowId xmlns:a16="http://schemas.microsoft.com/office/drawing/2014/main" val="10002"/>
                  </a:ext>
                </a:extLst>
              </a:tr>
              <a:tr h="513528">
                <a:tc>
                  <a:txBody>
                    <a:bodyPr/>
                    <a:lstStyle/>
                    <a:p>
                      <a:pPr algn="ctr" latinLnBrk="0"/>
                      <a:r>
                        <a:rPr lang="zh-CN" altLang="en-US" sz="1600">
                          <a:solidFill>
                            <a:schemeClr val="tx1">
                              <a:lumMod val="50000"/>
                              <a:lumOff val="50000"/>
                            </a:schemeClr>
                          </a:solidFill>
                          <a:effectLst/>
                          <a:latin typeface="Arial" panose="020B0604020202020204" pitchFamily="34" charset="0"/>
                          <a:cs typeface="Arial" panose="020B0604020202020204" pitchFamily="34" charset="0"/>
                        </a:rPr>
                        <a:t>Hộp phát hiện 3</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a:solidFill>
                            <a:schemeClr val="tx1">
                              <a:lumMod val="50000"/>
                              <a:lumOff val="50000"/>
                            </a:schemeClr>
                          </a:solidFill>
                          <a:effectLst/>
                          <a:latin typeface="Arial" panose="020B0604020202020204" pitchFamily="34" charset="0"/>
                          <a:cs typeface="Arial" panose="020B0604020202020204" pitchFamily="34" charset="0"/>
                        </a:rPr>
                        <a:t>0.7</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sz="1600">
                          <a:solidFill>
                            <a:schemeClr val="tx1">
                              <a:lumMod val="50000"/>
                              <a:lumOff val="50000"/>
                            </a:schemeClr>
                          </a:solidFill>
                          <a:effectLst/>
                          <a:latin typeface="Arial" panose="020B0604020202020204" pitchFamily="34" charset="0"/>
                          <a:cs typeface="Arial" panose="020B0604020202020204" pitchFamily="34" charset="0"/>
                        </a:rPr>
                        <a:t>TP</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dirty="0">
                          <a:solidFill>
                            <a:schemeClr val="tx1">
                              <a:lumMod val="50000"/>
                              <a:lumOff val="50000"/>
                            </a:schemeClr>
                          </a:solidFill>
                          <a:effectLst/>
                          <a:latin typeface="Arial" panose="020B0604020202020204" pitchFamily="34" charset="0"/>
                          <a:cs typeface="Arial" panose="020B0604020202020204" pitchFamily="34" charset="0"/>
                        </a:rPr>
                        <a:t>&gt;0.5</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extLst>
                  <a:ext uri="{0D108BD9-81ED-4DB2-BD59-A6C34878D82A}">
                    <a16:rowId xmlns:a16="http://schemas.microsoft.com/office/drawing/2014/main" val="10003"/>
                  </a:ext>
                </a:extLst>
              </a:tr>
              <a:tr h="513528">
                <a:tc>
                  <a:txBody>
                    <a:bodyPr/>
                    <a:lstStyle/>
                    <a:p>
                      <a:pPr algn="ctr" latinLnBrk="0"/>
                      <a:r>
                        <a:rPr lang="zh-CN" altLang="en-US" sz="1600" dirty="0">
                          <a:solidFill>
                            <a:schemeClr val="tx1">
                              <a:lumMod val="50000"/>
                              <a:lumOff val="50000"/>
                            </a:schemeClr>
                          </a:solidFill>
                          <a:effectLst/>
                          <a:latin typeface="Arial" panose="020B0604020202020204" pitchFamily="34" charset="0"/>
                          <a:cs typeface="Arial" panose="020B0604020202020204" pitchFamily="34" charset="0"/>
                        </a:rPr>
                        <a:t>Hộp phát hiện 4</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a:solidFill>
                            <a:schemeClr val="tx1">
                              <a:lumMod val="50000"/>
                              <a:lumOff val="50000"/>
                            </a:schemeClr>
                          </a:solidFill>
                          <a:effectLst/>
                          <a:latin typeface="Arial" panose="020B0604020202020204" pitchFamily="34" charset="0"/>
                          <a:cs typeface="Arial" panose="020B0604020202020204" pitchFamily="34" charset="0"/>
                        </a:rPr>
                        <a:t>0.6</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sz="1600">
                          <a:solidFill>
                            <a:schemeClr val="tx1">
                              <a:lumMod val="50000"/>
                              <a:lumOff val="50000"/>
                            </a:schemeClr>
                          </a:solidFill>
                          <a:effectLst/>
                          <a:latin typeface="Arial" panose="020B0604020202020204" pitchFamily="34" charset="0"/>
                          <a:cs typeface="Arial" panose="020B0604020202020204" pitchFamily="34" charset="0"/>
                        </a:rPr>
                        <a:t>TP</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a:solidFill>
                            <a:schemeClr val="tx1">
                              <a:lumMod val="50000"/>
                              <a:lumOff val="50000"/>
                            </a:schemeClr>
                          </a:solidFill>
                          <a:effectLst/>
                          <a:latin typeface="Arial" panose="020B0604020202020204" pitchFamily="34" charset="0"/>
                          <a:cs typeface="Arial" panose="020B0604020202020204" pitchFamily="34" charset="0"/>
                        </a:rPr>
                        <a:t>&gt;0.5</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extLst>
                  <a:ext uri="{0D108BD9-81ED-4DB2-BD59-A6C34878D82A}">
                    <a16:rowId xmlns:a16="http://schemas.microsoft.com/office/drawing/2014/main" val="10004"/>
                  </a:ext>
                </a:extLst>
              </a:tr>
              <a:tr h="513528">
                <a:tc>
                  <a:txBody>
                    <a:bodyPr/>
                    <a:lstStyle/>
                    <a:p>
                      <a:pPr algn="ctr" latinLnBrk="0"/>
                      <a:r>
                        <a:rPr lang="zh-CN" altLang="en-US" sz="1600" dirty="0">
                          <a:solidFill>
                            <a:schemeClr val="tx1">
                              <a:lumMod val="50000"/>
                              <a:lumOff val="50000"/>
                            </a:schemeClr>
                          </a:solidFill>
                          <a:effectLst/>
                          <a:latin typeface="Arial" panose="020B0604020202020204" pitchFamily="34" charset="0"/>
                          <a:cs typeface="Arial" panose="020B0604020202020204" pitchFamily="34" charset="0"/>
                        </a:rPr>
                        <a:t>Hộp phát hiện 5</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dirty="0">
                          <a:solidFill>
                            <a:schemeClr val="tx1">
                              <a:lumMod val="50000"/>
                              <a:lumOff val="50000"/>
                            </a:schemeClr>
                          </a:solidFill>
                          <a:effectLst/>
                          <a:latin typeface="Arial" panose="020B0604020202020204" pitchFamily="34" charset="0"/>
                          <a:cs typeface="Arial" panose="020B0604020202020204" pitchFamily="34" charset="0"/>
                        </a:rPr>
                        <a:t>0.5</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sz="1600">
                          <a:solidFill>
                            <a:schemeClr val="tx1">
                              <a:lumMod val="50000"/>
                              <a:lumOff val="50000"/>
                            </a:schemeClr>
                          </a:solidFill>
                          <a:effectLst/>
                          <a:latin typeface="Arial" panose="020B0604020202020204" pitchFamily="34" charset="0"/>
                          <a:cs typeface="Arial" panose="020B0604020202020204" pitchFamily="34" charset="0"/>
                        </a:rPr>
                        <a:t>FP</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tc>
                  <a:txBody>
                    <a:bodyPr/>
                    <a:lstStyle/>
                    <a:p>
                      <a:pPr algn="ctr" latinLnBrk="0"/>
                      <a:r>
                        <a:rPr lang="en-US" altLang="zh-CN" sz="1600" dirty="0">
                          <a:solidFill>
                            <a:schemeClr val="tx1">
                              <a:lumMod val="50000"/>
                              <a:lumOff val="50000"/>
                            </a:schemeClr>
                          </a:solidFill>
                          <a:effectLst/>
                          <a:latin typeface="Arial" panose="020B0604020202020204" pitchFamily="34" charset="0"/>
                          <a:cs typeface="Arial" panose="020B0604020202020204" pitchFamily="34" charset="0"/>
                        </a:rPr>
                        <a:t>&gt;0.5</a:t>
                      </a:r>
                    </a:p>
                  </a:txBody>
                  <a:tcPr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rgbClr val="F7F7F7"/>
                    </a:solidFill>
                  </a:tcPr>
                </a:tc>
                <a:extLst>
                  <a:ext uri="{0D108BD9-81ED-4DB2-BD59-A6C34878D82A}">
                    <a16:rowId xmlns:a16="http://schemas.microsoft.com/office/drawing/2014/main" val="10005"/>
                  </a:ext>
                </a:extLst>
              </a:tr>
            </a:tbl>
          </a:graphicData>
        </a:graphic>
      </p:graphicFrame>
      <p:pic>
        <p:nvPicPr>
          <p:cNvPr id="6" name="图形 5" descr="复选标记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45937" y="1949389"/>
            <a:ext cx="347906" cy="347906"/>
          </a:xfrm>
          <a:prstGeom prst="rect">
            <a:avLst/>
          </a:prstGeom>
        </p:spPr>
      </p:pic>
      <p:pic>
        <p:nvPicPr>
          <p:cNvPr id="8" name="图形 7" descr="关闭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35777" y="2526201"/>
            <a:ext cx="347906" cy="347906"/>
          </a:xfrm>
          <a:prstGeom prst="rect">
            <a:avLst/>
          </a:prstGeom>
        </p:spPr>
      </p:pic>
      <p:pic>
        <p:nvPicPr>
          <p:cNvPr id="11" name="图形 10" descr="复选标记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53448" y="2959892"/>
            <a:ext cx="347906" cy="347906"/>
          </a:xfrm>
          <a:prstGeom prst="rect">
            <a:avLst/>
          </a:prstGeom>
        </p:spPr>
      </p:pic>
      <p:pic>
        <p:nvPicPr>
          <p:cNvPr id="12" name="图形 11" descr="复选标记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53448" y="3455514"/>
            <a:ext cx="347906" cy="347906"/>
          </a:xfrm>
          <a:prstGeom prst="rect">
            <a:avLst/>
          </a:prstGeom>
        </p:spPr>
      </p:pic>
      <p:pic>
        <p:nvPicPr>
          <p:cNvPr id="13" name="图形 12" descr="关闭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10249" y="3936315"/>
            <a:ext cx="347906" cy="347906"/>
          </a:xfrm>
          <a:prstGeom prst="rect">
            <a:avLst/>
          </a:prstGeom>
        </p:spPr>
      </p:pic>
      <p:pic>
        <p:nvPicPr>
          <p:cNvPr id="1028" name="Picture 4" descr="Detecting cats in images with OpenCV - PyImageSearch"/>
          <p:cNvPicPr>
            <a:picLocks noChangeAspect="1" noChangeArrowheads="1"/>
          </p:cNvPicPr>
          <p:nvPr/>
        </p:nvPicPr>
        <p:blipFill rotWithShape="1">
          <a:blip r:embed="rId5">
            <a:extLst>
              <a:ext uri="{28A0092B-C50C-407E-A947-70E740481C1C}">
                <a14:useLocalDpi xmlns:a14="http://schemas.microsoft.com/office/drawing/2010/main" val="0"/>
              </a:ext>
            </a:extLst>
          </a:blip>
          <a:srcRect l="12000" t="20127" r="11913" b="20663"/>
          <a:stretch>
            <a:fillRect/>
          </a:stretch>
        </p:blipFill>
        <p:spPr bwMode="auto">
          <a:xfrm>
            <a:off x="6596299" y="4418580"/>
            <a:ext cx="4863548" cy="2417540"/>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7797104" y="4514794"/>
            <a:ext cx="762000" cy="682487"/>
          </a:xfrm>
          <a:prstGeom prst="rect">
            <a:avLst/>
          </a:prstGeom>
          <a:noFill/>
          <a:ln w="25400">
            <a:solidFill>
              <a:srgbClr val="3C973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17" name="矩形 16"/>
          <p:cNvSpPr/>
          <p:nvPr/>
        </p:nvSpPr>
        <p:spPr>
          <a:xfrm>
            <a:off x="10697847" y="5854920"/>
            <a:ext cx="762000" cy="682487"/>
          </a:xfrm>
          <a:prstGeom prst="rect">
            <a:avLst/>
          </a:prstGeom>
          <a:noFill/>
          <a:ln w="25400">
            <a:solidFill>
              <a:srgbClr val="3C973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18" name="图形 17" descr="复选标记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99198" y="4284221"/>
            <a:ext cx="347906" cy="347906"/>
          </a:xfrm>
          <a:prstGeom prst="rect">
            <a:avLst/>
          </a:prstGeom>
        </p:spPr>
      </p:pic>
      <p:pic>
        <p:nvPicPr>
          <p:cNvPr id="19" name="图形 18" descr="复选标记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54598" y="4417352"/>
            <a:ext cx="347906" cy="347906"/>
          </a:xfrm>
          <a:prstGeom prst="rect">
            <a:avLst/>
          </a:prstGeom>
        </p:spPr>
      </p:pic>
      <p:pic>
        <p:nvPicPr>
          <p:cNvPr id="20" name="图形 19" descr="复选标记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29894" y="4484429"/>
            <a:ext cx="347906" cy="347906"/>
          </a:xfrm>
          <a:prstGeom prst="rect">
            <a:avLst/>
          </a:prstGeom>
        </p:spPr>
      </p:pic>
      <p:pic>
        <p:nvPicPr>
          <p:cNvPr id="21" name="图形 20" descr="关闭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52509" y="4853761"/>
            <a:ext cx="347906" cy="347906"/>
          </a:xfrm>
          <a:prstGeom prst="rect">
            <a:avLst/>
          </a:prstGeom>
        </p:spPr>
      </p:pic>
      <p:pic>
        <p:nvPicPr>
          <p:cNvPr id="22" name="图形 21" descr="关闭 纯色填充"/>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04894" y="6188937"/>
            <a:ext cx="347906" cy="347906"/>
          </a:xfrm>
          <a:prstGeom prst="rect">
            <a:avLst/>
          </a:prstGeom>
        </p:spPr>
      </p:pic>
      <p:graphicFrame>
        <p:nvGraphicFramePr>
          <p:cNvPr id="14" name="表格 13"/>
          <p:cNvGraphicFramePr>
            <a:graphicFrameLocks noGrp="1"/>
          </p:cNvGraphicFramePr>
          <p:nvPr>
            <p:extLst>
              <p:ext uri="{D42A27DB-BD31-4B8C-83A1-F6EECF244321}">
                <p14:modId xmlns:p14="http://schemas.microsoft.com/office/powerpoint/2010/main" val="3321345553"/>
              </p:ext>
            </p:extLst>
          </p:nvPr>
        </p:nvGraphicFramePr>
        <p:xfrm>
          <a:off x="68684" y="3849560"/>
          <a:ext cx="6311401" cy="2635283"/>
        </p:xfrm>
        <a:graphic>
          <a:graphicData uri="http://schemas.openxmlformats.org/drawingml/2006/table">
            <a:tbl>
              <a:tblPr/>
              <a:tblGrid>
                <a:gridCol w="735539">
                  <a:extLst>
                    <a:ext uri="{9D8B030D-6E8A-4147-A177-3AD203B41FA5}">
                      <a16:colId xmlns:a16="http://schemas.microsoft.com/office/drawing/2014/main" val="20000"/>
                    </a:ext>
                  </a:extLst>
                </a:gridCol>
                <a:gridCol w="735764">
                  <a:extLst>
                    <a:ext uri="{9D8B030D-6E8A-4147-A177-3AD203B41FA5}">
                      <a16:colId xmlns:a16="http://schemas.microsoft.com/office/drawing/2014/main" val="20001"/>
                    </a:ext>
                  </a:extLst>
                </a:gridCol>
                <a:gridCol w="853763">
                  <a:extLst>
                    <a:ext uri="{9D8B030D-6E8A-4147-A177-3AD203B41FA5}">
                      <a16:colId xmlns:a16="http://schemas.microsoft.com/office/drawing/2014/main" val="20002"/>
                    </a:ext>
                  </a:extLst>
                </a:gridCol>
                <a:gridCol w="701057">
                  <a:extLst>
                    <a:ext uri="{9D8B030D-6E8A-4147-A177-3AD203B41FA5}">
                      <a16:colId xmlns:a16="http://schemas.microsoft.com/office/drawing/2014/main" val="20003"/>
                    </a:ext>
                  </a:extLst>
                </a:gridCol>
                <a:gridCol w="707999">
                  <a:extLst>
                    <a:ext uri="{9D8B030D-6E8A-4147-A177-3AD203B41FA5}">
                      <a16:colId xmlns:a16="http://schemas.microsoft.com/office/drawing/2014/main" val="20004"/>
                    </a:ext>
                  </a:extLst>
                </a:gridCol>
                <a:gridCol w="1374351">
                  <a:extLst>
                    <a:ext uri="{9D8B030D-6E8A-4147-A177-3AD203B41FA5}">
                      <a16:colId xmlns:a16="http://schemas.microsoft.com/office/drawing/2014/main" val="20005"/>
                    </a:ext>
                  </a:extLst>
                </a:gridCol>
                <a:gridCol w="1202928">
                  <a:extLst>
                    <a:ext uri="{9D8B030D-6E8A-4147-A177-3AD203B41FA5}">
                      <a16:colId xmlns:a16="http://schemas.microsoft.com/office/drawing/2014/main" val="20006"/>
                    </a:ext>
                  </a:extLst>
                </a:gridCol>
              </a:tblGrid>
              <a:tr h="714018">
                <a:tc>
                  <a:txBody>
                    <a:bodyPr/>
                    <a:lstStyle/>
                    <a:p>
                      <a:pPr algn="ctr" latinLnBrk="0"/>
                      <a:r>
                        <a:rPr lang="zh-CN" altLang="en-US" sz="1200" b="0" dirty="0">
                          <a:effectLst/>
                          <a:latin typeface="Arial" panose="020B0604020202020204" pitchFamily="34" charset="0"/>
                          <a:cs typeface="Arial" panose="020B0604020202020204" pitchFamily="34" charset="0"/>
                        </a:rPr>
                        <a:t>Hộp phát hiện</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zh-CN" altLang="en-US" sz="1200" b="0" dirty="0">
                          <a:effectLst/>
                          <a:latin typeface="Arial" panose="020B0604020202020204" pitchFamily="34" charset="0"/>
                          <a:cs typeface="Arial" panose="020B0604020202020204" pitchFamily="34" charset="0"/>
                        </a:rPr>
                        <a:t>Độ tin cậy</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zh-CN" altLang="en-US" sz="1200" b="0" dirty="0">
                          <a:effectLst/>
                          <a:latin typeface="Arial" panose="020B0604020202020204" pitchFamily="34" charset="0"/>
                          <a:cs typeface="Arial" panose="020B0604020202020204" pitchFamily="34" charset="0"/>
                        </a:rPr>
                        <a:t>Giá trị thực</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zh-CN" altLang="en-US" sz="1200" b="0" dirty="0">
                          <a:effectLst/>
                          <a:latin typeface="Arial" panose="020B0604020202020204" pitchFamily="34" charset="0"/>
                          <a:cs typeface="Arial" panose="020B0604020202020204" pitchFamily="34" charset="0"/>
                        </a:rPr>
                        <a:t>TP tích lũy</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zh-CN" altLang="en-US" sz="1200" b="0" dirty="0">
                          <a:effectLst/>
                          <a:latin typeface="Arial" panose="020B0604020202020204" pitchFamily="34" charset="0"/>
                          <a:cs typeface="Arial" panose="020B0604020202020204" pitchFamily="34" charset="0"/>
                        </a:rPr>
                        <a:t>FP tích lũy</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sz="1200" b="0" dirty="0">
                          <a:effectLst/>
                          <a:latin typeface="Arial" panose="020B0604020202020204" pitchFamily="34" charset="0"/>
                          <a:cs typeface="Arial" panose="020B0604020202020204" pitchFamily="34" charset="0"/>
                        </a:rPr>
                        <a:t>Precision</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dirty="0">
                          <a:effectLst/>
                          <a:latin typeface="Arial" panose="020B0604020202020204" pitchFamily="34" charset="0"/>
                          <a:cs typeface="Arial" panose="020B0604020202020204" pitchFamily="34" charset="0"/>
                        </a:rPr>
                        <a:t>Recall</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384253">
                <a:tc>
                  <a:txBody>
                    <a:bodyPr/>
                    <a:lstStyle/>
                    <a:p>
                      <a:pPr algn="ctr" latinLnBrk="0"/>
                      <a:r>
                        <a:rPr lang="zh-CN" altLang="en-US" sz="1200" b="0" dirty="0">
                          <a:effectLst/>
                          <a:latin typeface="Arial" panose="020B0604020202020204" pitchFamily="34" charset="0"/>
                          <a:cs typeface="Arial" panose="020B0604020202020204" pitchFamily="34" charset="0"/>
                        </a:rPr>
                        <a:t>Hộp 1</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0.9</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sz="1200" b="0">
                          <a:effectLst/>
                          <a:latin typeface="Arial" panose="020B0604020202020204" pitchFamily="34" charset="0"/>
                          <a:cs typeface="Arial" panose="020B0604020202020204" pitchFamily="34" charset="0"/>
                        </a:rPr>
                        <a:t>TP</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1</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0</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1 / (1 + 0) = 1.00</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dirty="0">
                          <a:effectLst/>
                          <a:latin typeface="Arial" panose="020B0604020202020204" pitchFamily="34" charset="0"/>
                          <a:cs typeface="Arial" panose="020B0604020202020204" pitchFamily="34" charset="0"/>
                        </a:rPr>
                        <a:t>1 / 3 = 0.33</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384253">
                <a:tc>
                  <a:txBody>
                    <a:bodyPr/>
                    <a:lstStyle/>
                    <a:p>
                      <a:pPr algn="ctr" latinLnBrk="0"/>
                      <a:r>
                        <a:rPr lang="zh-CN" altLang="en-US" sz="1200" b="0" dirty="0">
                          <a:effectLst/>
                          <a:latin typeface="Arial" panose="020B0604020202020204" pitchFamily="34" charset="0"/>
                          <a:cs typeface="Arial" panose="020B0604020202020204" pitchFamily="34" charset="0"/>
                        </a:rPr>
                        <a:t>Hộp 2</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0.8</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sz="1200" b="0">
                          <a:effectLst/>
                          <a:latin typeface="Arial" panose="020B0604020202020204" pitchFamily="34" charset="0"/>
                          <a:cs typeface="Arial" panose="020B0604020202020204" pitchFamily="34" charset="0"/>
                        </a:rPr>
                        <a:t>FP</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1</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1</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1 / (1 + 1) = 0.50</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1 / 3 = 0.33</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2"/>
                  </a:ext>
                </a:extLst>
              </a:tr>
              <a:tr h="384253">
                <a:tc>
                  <a:txBody>
                    <a:bodyPr/>
                    <a:lstStyle/>
                    <a:p>
                      <a:pPr algn="ctr" latinLnBrk="0"/>
                      <a:r>
                        <a:rPr lang="zh-CN" altLang="en-US" sz="1200" b="0" dirty="0">
                          <a:effectLst/>
                          <a:latin typeface="Arial" panose="020B0604020202020204" pitchFamily="34" charset="0"/>
                          <a:cs typeface="Arial" panose="020B0604020202020204" pitchFamily="34" charset="0"/>
                        </a:rPr>
                        <a:t>Hộp 3</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0.7</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sz="1200" b="0">
                          <a:effectLst/>
                          <a:latin typeface="Arial" panose="020B0604020202020204" pitchFamily="34" charset="0"/>
                          <a:cs typeface="Arial" panose="020B0604020202020204" pitchFamily="34" charset="0"/>
                        </a:rPr>
                        <a:t>TP</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2</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1</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2 / (2 + 1) = 0.67</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dirty="0">
                          <a:effectLst/>
                          <a:latin typeface="Arial" panose="020B0604020202020204" pitchFamily="34" charset="0"/>
                          <a:cs typeface="Arial" panose="020B0604020202020204" pitchFamily="34" charset="0"/>
                        </a:rPr>
                        <a:t>2 / 3 = 0.67</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3"/>
                  </a:ext>
                </a:extLst>
              </a:tr>
              <a:tr h="384253">
                <a:tc>
                  <a:txBody>
                    <a:bodyPr/>
                    <a:lstStyle/>
                    <a:p>
                      <a:pPr algn="ctr" latinLnBrk="0"/>
                      <a:r>
                        <a:rPr lang="zh-CN" altLang="en-US" sz="1200" b="0" dirty="0">
                          <a:effectLst/>
                          <a:latin typeface="Arial" panose="020B0604020202020204" pitchFamily="34" charset="0"/>
                          <a:cs typeface="Arial" panose="020B0604020202020204" pitchFamily="34" charset="0"/>
                        </a:rPr>
                        <a:t>Hộp 4</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0.6</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sz="1200" b="0">
                          <a:effectLst/>
                          <a:latin typeface="Arial" panose="020B0604020202020204" pitchFamily="34" charset="0"/>
                          <a:cs typeface="Arial" panose="020B0604020202020204" pitchFamily="34" charset="0"/>
                        </a:rPr>
                        <a:t>TP</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3</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1</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3 / (3 + 1) = 0.75</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3 / 3 = 1.00</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4"/>
                  </a:ext>
                </a:extLst>
              </a:tr>
              <a:tr h="384253">
                <a:tc>
                  <a:txBody>
                    <a:bodyPr/>
                    <a:lstStyle/>
                    <a:p>
                      <a:pPr algn="ctr" latinLnBrk="0"/>
                      <a:r>
                        <a:rPr lang="zh-CN" altLang="en-US" sz="1200" b="0" dirty="0">
                          <a:effectLst/>
                          <a:latin typeface="Arial" panose="020B0604020202020204" pitchFamily="34" charset="0"/>
                          <a:cs typeface="Arial" panose="020B0604020202020204" pitchFamily="34" charset="0"/>
                        </a:rPr>
                        <a:t>Hộp 5</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0.5</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sz="1200" b="0">
                          <a:effectLst/>
                          <a:latin typeface="Arial" panose="020B0604020202020204" pitchFamily="34" charset="0"/>
                          <a:cs typeface="Arial" panose="020B0604020202020204" pitchFamily="34" charset="0"/>
                        </a:rPr>
                        <a:t>FP</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3</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2</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a:effectLst/>
                          <a:latin typeface="Arial" panose="020B0604020202020204" pitchFamily="34" charset="0"/>
                          <a:cs typeface="Arial" panose="020B0604020202020204" pitchFamily="34" charset="0"/>
                        </a:rPr>
                        <a:t>3 / (3 + 2) = 0.60</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latinLnBrk="0"/>
                      <a:r>
                        <a:rPr lang="en-US" altLang="zh-CN" sz="1200" b="0" dirty="0">
                          <a:effectLst/>
                          <a:latin typeface="Arial" panose="020B0604020202020204" pitchFamily="34" charset="0"/>
                          <a:cs typeface="Arial" panose="020B0604020202020204" pitchFamily="34" charset="0"/>
                        </a:rPr>
                        <a:t>3 / 3 = 1.00</a:t>
                      </a:r>
                    </a:p>
                  </a:txBody>
                  <a:tcPr marL="90653" marR="90653" marT="45326" marB="45326" anchor="ct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5"/>
                  </a:ext>
                </a:extLst>
              </a:tr>
            </a:tbl>
          </a:graphicData>
        </a:graphic>
      </p:graphicFrame>
      <p:cxnSp>
        <p:nvCxnSpPr>
          <p:cNvPr id="23" name="连接符: 曲线 22"/>
          <p:cNvCxnSpPr>
            <a:endCxn id="14" idx="0"/>
          </p:cNvCxnSpPr>
          <p:nvPr/>
        </p:nvCxnSpPr>
        <p:spPr>
          <a:xfrm rot="10800000" flipV="1">
            <a:off x="3224384" y="2706122"/>
            <a:ext cx="2940316" cy="1143438"/>
          </a:xfrm>
          <a:prstGeom prst="curvedConnector2">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615280" y="2569467"/>
            <a:ext cx="907774" cy="369332"/>
          </a:xfrm>
          <a:prstGeom prst="rect">
            <a:avLst/>
          </a:prstGeom>
          <a:noFill/>
        </p:spPr>
        <p:txBody>
          <a:bodyPr wrap="square">
            <a:normAutofit fontScale="62500" lnSpcReduction="20000"/>
          </a:bodyPr>
          <a:lstStyle/>
          <a:p>
            <a:r>
              <a:rPr lang="zh-CN" altLang="en-US" sz="1800" dirty="0">
                <a:latin typeface="Calibri"/>
                <a:cs typeface="Calibri"/>
              </a:rPr>
              <a:t>Sắp xếp thành</a:t>
            </a:r>
            <a:endParaRPr lang="zh-CN" altLang="en-US" dirty="0">
              <a:latin typeface="Calibri"/>
              <a:cs typeface="Calibri"/>
            </a:endParaRPr>
          </a:p>
        </p:txBody>
      </p:sp>
      <p:sp>
        <p:nvSpPr>
          <p:cNvPr id="25" name="文本框 24"/>
          <p:cNvSpPr txBox="1"/>
          <p:nvPr/>
        </p:nvSpPr>
        <p:spPr>
          <a:xfrm>
            <a:off x="6997201" y="4602712"/>
            <a:ext cx="556592" cy="369332"/>
          </a:xfrm>
          <a:prstGeom prst="rect">
            <a:avLst/>
          </a:prstGeom>
          <a:solidFill>
            <a:schemeClr val="bg1"/>
          </a:solidFill>
          <a:ln w="28575">
            <a:solidFill>
              <a:srgbClr val="FF0000"/>
            </a:solidFill>
          </a:ln>
        </p:spPr>
        <p:txBody>
          <a:bodyPr wrap="square" rtlCol="0">
            <a:normAutofit fontScale="62500" lnSpcReduction="20000"/>
          </a:bodyPr>
          <a:lstStyle/>
          <a:p>
            <a:r>
              <a:rPr lang="zh-CN" altLang="en-US" dirty="0">
                <a:latin typeface="Calibri"/>
                <a:cs typeface="Calibri"/>
              </a:rPr>
              <a:t>Hộp 1</a:t>
            </a:r>
          </a:p>
        </p:txBody>
      </p:sp>
      <p:sp>
        <p:nvSpPr>
          <p:cNvPr id="30" name="文本框 29"/>
          <p:cNvSpPr txBox="1"/>
          <p:nvPr/>
        </p:nvSpPr>
        <p:spPr>
          <a:xfrm>
            <a:off x="7807219" y="4520488"/>
            <a:ext cx="556592" cy="369332"/>
          </a:xfrm>
          <a:prstGeom prst="rect">
            <a:avLst/>
          </a:prstGeom>
          <a:solidFill>
            <a:schemeClr val="bg1"/>
          </a:solidFill>
          <a:ln w="28575">
            <a:solidFill>
              <a:srgbClr val="00B050"/>
            </a:solidFill>
          </a:ln>
        </p:spPr>
        <p:txBody>
          <a:bodyPr wrap="square" rtlCol="0">
            <a:normAutofit fontScale="62500" lnSpcReduction="20000"/>
          </a:bodyPr>
          <a:lstStyle/>
          <a:p>
            <a:r>
              <a:rPr lang="zh-CN" altLang="en-US" dirty="0">
                <a:latin typeface="Calibri"/>
                <a:cs typeface="Calibri"/>
              </a:rPr>
              <a:t>Hộp 2</a:t>
            </a:r>
          </a:p>
        </p:txBody>
      </p:sp>
      <p:sp>
        <p:nvSpPr>
          <p:cNvPr id="31" name="文本框 30"/>
          <p:cNvSpPr txBox="1"/>
          <p:nvPr/>
        </p:nvSpPr>
        <p:spPr>
          <a:xfrm>
            <a:off x="8590951" y="4734175"/>
            <a:ext cx="556592" cy="369332"/>
          </a:xfrm>
          <a:prstGeom prst="rect">
            <a:avLst/>
          </a:prstGeom>
          <a:solidFill>
            <a:schemeClr val="bg1"/>
          </a:solidFill>
          <a:ln w="28575">
            <a:solidFill>
              <a:srgbClr val="FF0000"/>
            </a:solidFill>
          </a:ln>
        </p:spPr>
        <p:txBody>
          <a:bodyPr wrap="square" rtlCol="0">
            <a:normAutofit fontScale="62500" lnSpcReduction="20000"/>
          </a:bodyPr>
          <a:lstStyle/>
          <a:p>
            <a:r>
              <a:rPr lang="zh-CN" altLang="en-US" dirty="0">
                <a:latin typeface="Calibri"/>
                <a:cs typeface="Calibri"/>
              </a:rPr>
              <a:t>Hộp 3</a:t>
            </a:r>
          </a:p>
        </p:txBody>
      </p:sp>
      <p:sp>
        <p:nvSpPr>
          <p:cNvPr id="32" name="文本框 31"/>
          <p:cNvSpPr txBox="1"/>
          <p:nvPr/>
        </p:nvSpPr>
        <p:spPr>
          <a:xfrm>
            <a:off x="10010249" y="4484429"/>
            <a:ext cx="556592" cy="369332"/>
          </a:xfrm>
          <a:prstGeom prst="rect">
            <a:avLst/>
          </a:prstGeom>
          <a:solidFill>
            <a:schemeClr val="bg1"/>
          </a:solidFill>
          <a:ln w="28575">
            <a:solidFill>
              <a:srgbClr val="FF0000"/>
            </a:solidFill>
          </a:ln>
        </p:spPr>
        <p:txBody>
          <a:bodyPr wrap="square" rtlCol="0">
            <a:normAutofit fontScale="62500" lnSpcReduction="20000"/>
          </a:bodyPr>
          <a:lstStyle/>
          <a:p>
            <a:r>
              <a:rPr lang="zh-CN" altLang="en-US" dirty="0">
                <a:latin typeface="Calibri"/>
                <a:cs typeface="Calibri"/>
              </a:rPr>
              <a:t>Hộp 4</a:t>
            </a:r>
          </a:p>
        </p:txBody>
      </p:sp>
      <p:sp>
        <p:nvSpPr>
          <p:cNvPr id="33" name="文本框 32"/>
          <p:cNvSpPr txBox="1"/>
          <p:nvPr/>
        </p:nvSpPr>
        <p:spPr>
          <a:xfrm>
            <a:off x="10696208" y="5876148"/>
            <a:ext cx="556592" cy="369332"/>
          </a:xfrm>
          <a:prstGeom prst="rect">
            <a:avLst/>
          </a:prstGeom>
          <a:solidFill>
            <a:schemeClr val="bg1"/>
          </a:solidFill>
          <a:ln w="28575">
            <a:solidFill>
              <a:srgbClr val="00B050"/>
            </a:solidFill>
          </a:ln>
        </p:spPr>
        <p:txBody>
          <a:bodyPr wrap="square" rtlCol="0">
            <a:normAutofit fontScale="62500" lnSpcReduction="20000"/>
          </a:bodyPr>
          <a:lstStyle/>
          <a:p>
            <a:r>
              <a:rPr lang="zh-CN" altLang="en-US" dirty="0">
                <a:latin typeface="Calibri"/>
                <a:cs typeface="Calibri"/>
              </a:rPr>
              <a:t>Hộp 5</a:t>
            </a:r>
          </a:p>
        </p:txBody>
      </p:sp>
      <p:graphicFrame>
        <p:nvGraphicFramePr>
          <p:cNvPr id="42" name="图表 41"/>
          <p:cNvGraphicFramePr/>
          <p:nvPr>
            <p:extLst>
              <p:ext uri="{D42A27DB-BD31-4B8C-83A1-F6EECF244321}">
                <p14:modId xmlns:p14="http://schemas.microsoft.com/office/powerpoint/2010/main" val="1960811111"/>
              </p:ext>
            </p:extLst>
          </p:nvPr>
        </p:nvGraphicFramePr>
        <p:xfrm>
          <a:off x="117377" y="1935441"/>
          <a:ext cx="3107006" cy="1884083"/>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r>
              <a:rPr lang="zh-CN" altLang="en-US" sz="2400" b="0" dirty="0"/>
              <a:t>Chỉ số đánh giá: độ chính xác trung bình (mean Average Precision, mAP)</a:t>
            </a:r>
          </a:p>
          <a:p>
            <a:pPr lvl="1" algn="just"/>
            <a:r>
              <a:rPr lang="en-US" altLang="zh-CN" i="1" dirty="0"/>
              <a:t>Precision:</a:t>
            </a:r>
            <a:r>
              <a:rPr lang="en-US" altLang="zh-CN" dirty="0"/>
              <a:t> số đối tượng được phát hiện đúng / tổng số đối tượng được phát hiện</a:t>
            </a:r>
          </a:p>
          <a:p>
            <a:pPr lvl="1" algn="just"/>
            <a:r>
              <a:rPr lang="en-US" altLang="zh-CN" i="1" dirty="0"/>
              <a:t>Recall:</a:t>
            </a:r>
            <a:r>
              <a:rPr lang="en-US" altLang="zh-CN" dirty="0"/>
              <a:t> số đối tượng được phát hiện đúng / tổng số đối tượng thực tế</a:t>
            </a:r>
          </a:p>
          <a:p>
            <a:pPr lvl="1" algn="just"/>
            <a:r>
              <a:rPr lang="en-US" altLang="zh-CN" i="1" dirty="0"/>
              <a:t>AP (Average Precision):</a:t>
            </a:r>
            <a:r>
              <a:rPr lang="en-US" altLang="zh-CN" dirty="0"/>
              <a:t> tích phân của Precision theo Recall đối với một lớp</a:t>
            </a:r>
          </a:p>
          <a:p>
            <a:pPr lvl="1" algn="just"/>
            <a:r>
              <a:rPr lang="en-US" altLang="zh-CN" i="1" dirty="0" err="1"/>
              <a:t>mAP</a:t>
            </a:r>
            <a:r>
              <a:rPr lang="en-US" altLang="zh-CN" i="1" dirty="0"/>
              <a:t>:</a:t>
            </a:r>
            <a:r>
              <a:rPr lang="en-US" altLang="zh-CN" dirty="0"/>
              <a:t> </a:t>
            </a:r>
            <a:r>
              <a:rPr lang="en-US" altLang="zh-CN" dirty="0" err="1"/>
              <a:t>giá</a:t>
            </a:r>
            <a:r>
              <a:rPr lang="en-US" altLang="zh-CN" dirty="0"/>
              <a:t> </a:t>
            </a:r>
            <a:r>
              <a:rPr lang="en-US" altLang="zh-CN" dirty="0" err="1"/>
              <a:t>trị</a:t>
            </a:r>
            <a:r>
              <a:rPr lang="en-US" altLang="zh-CN" dirty="0"/>
              <a:t> </a:t>
            </a:r>
            <a:r>
              <a:rPr lang="en-US" altLang="zh-CN" dirty="0" err="1"/>
              <a:t>trung</a:t>
            </a:r>
            <a:r>
              <a:rPr lang="en-US" altLang="zh-CN" dirty="0"/>
              <a:t> </a:t>
            </a:r>
            <a:r>
              <a:rPr lang="en-US" altLang="zh-CN" dirty="0" err="1"/>
              <a:t>bình</a:t>
            </a:r>
            <a:r>
              <a:rPr lang="en-US" altLang="zh-CN" dirty="0"/>
              <a:t> </a:t>
            </a:r>
            <a:r>
              <a:rPr lang="en-US" altLang="zh-CN" dirty="0" err="1"/>
              <a:t>của</a:t>
            </a:r>
            <a:r>
              <a:rPr lang="en-US" altLang="zh-CN" dirty="0"/>
              <a:t> AP </a:t>
            </a:r>
            <a:r>
              <a:rPr lang="en-US" altLang="zh-CN" dirty="0" err="1"/>
              <a:t>trên</a:t>
            </a:r>
            <a:r>
              <a:rPr lang="en-US" altLang="zh-CN" dirty="0"/>
              <a:t> </a:t>
            </a:r>
            <a:r>
              <a:rPr lang="en-US" altLang="zh-CN" dirty="0" err="1"/>
              <a:t>nhiều</a:t>
            </a:r>
            <a:r>
              <a:rPr lang="en-US" altLang="zh-CN" dirty="0"/>
              <a:t> </a:t>
            </a:r>
            <a:r>
              <a:rPr lang="en-US" altLang="zh-CN" dirty="0" err="1"/>
              <a:t>lớp</a:t>
            </a:r>
            <a:r>
              <a:rPr lang="en-US" altLang="zh-CN" dirty="0"/>
              <a:t>, </a:t>
            </a:r>
            <a:r>
              <a:rPr lang="en-US" altLang="zh-CN" dirty="0" err="1"/>
              <a:t>phản</a:t>
            </a:r>
            <a:r>
              <a:rPr lang="en-US" altLang="zh-CN" dirty="0"/>
              <a:t> </a:t>
            </a:r>
            <a:r>
              <a:rPr lang="en-US" altLang="zh-CN" dirty="0" err="1"/>
              <a:t>ánh</a:t>
            </a:r>
            <a:r>
              <a:rPr lang="en-US" altLang="zh-CN" dirty="0"/>
              <a:t> </a:t>
            </a:r>
            <a:r>
              <a:rPr lang="en-US" altLang="zh-CN" dirty="0" err="1"/>
              <a:t>hiệu</a:t>
            </a:r>
            <a:r>
              <a:rPr lang="en-US" altLang="zh-CN" dirty="0"/>
              <a:t> </a:t>
            </a:r>
            <a:r>
              <a:rPr lang="en-US" altLang="zh-CN" dirty="0" err="1"/>
              <a:t>năng</a:t>
            </a:r>
            <a:r>
              <a:rPr lang="en-US" altLang="zh-CN" dirty="0"/>
              <a:t> </a:t>
            </a:r>
            <a:r>
              <a:rPr lang="en-US" altLang="zh-CN" dirty="0" err="1"/>
              <a:t>tổng</a:t>
            </a:r>
            <a:r>
              <a:rPr lang="en-US" altLang="zh-CN" dirty="0"/>
              <a:t> </a:t>
            </a:r>
            <a:r>
              <a:rPr lang="en-US" altLang="zh-CN" dirty="0" err="1"/>
              <a:t>thể</a:t>
            </a:r>
            <a:r>
              <a:rPr lang="en-US" altLang="zh-CN" dirty="0"/>
              <a:t> </a:t>
            </a:r>
            <a:r>
              <a:rPr lang="en-US" altLang="zh-CN" dirty="0" err="1"/>
              <a:t>của</a:t>
            </a:r>
            <a:r>
              <a:rPr lang="en-US" altLang="zh-CN" dirty="0"/>
              <a:t> </a:t>
            </a:r>
            <a:r>
              <a:rPr lang="en-US" altLang="zh-CN" dirty="0" err="1"/>
              <a:t>mô</a:t>
            </a:r>
            <a:r>
              <a:rPr lang="en-US" altLang="zh-CN" dirty="0"/>
              <a:t> </a:t>
            </a:r>
            <a:r>
              <a:rPr lang="en-US" altLang="zh-CN" dirty="0" err="1"/>
              <a:t>hình</a:t>
            </a:r>
            <a:endParaRPr lang="en-US" altLang="zh-CN" dirty="0"/>
          </a:p>
          <a:p>
            <a:pPr algn="just"/>
            <a:r>
              <a:rPr lang="en-US" altLang="zh-CN" sz="2400" b="0" dirty="0" err="1"/>
              <a:t>Các biến thể của mAP</a:t>
            </a:r>
            <a:endParaRPr lang="en-US" altLang="zh-CN" sz="2400" b="0" dirty="0"/>
          </a:p>
          <a:p>
            <a:pPr lvl="1" algn="just"/>
            <a:r>
              <a:rPr lang="en-US" altLang="zh-CN" dirty="0" err="1"/>
              <a:t>mAP@IoU=.50: ngưỡng IoU là 50%</a:t>
            </a:r>
          </a:p>
          <a:p>
            <a:pPr lvl="1" algn="just"/>
            <a:r>
              <a:rPr lang="en-US" altLang="zh-CN" dirty="0" err="1"/>
              <a:t>mAP@IoU=.75: ngưỡng IoU là 75%</a:t>
            </a:r>
          </a:p>
          <a:p>
            <a:pPr lvl="1" algn="just"/>
            <a:r>
              <a:rPr lang="en-US" altLang="zh-CN" dirty="0" err="1"/>
              <a:t>mAP@[.50:.05:.95]: giá trị trung bình của mAP khi IoU tăng từ 50% đến 95% với bước 5%</a:t>
            </a:r>
            <a:endParaRPr lang="en-US" altLang="zh-CN"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§9.2 Phương pháp truyền thống</a:t>
            </a:r>
          </a:p>
        </p:txBody>
      </p:sp>
      <p:sp>
        <p:nvSpPr>
          <p:cNvPr id="5" name="Rectangle 4"/>
          <p:cNvSpPr>
            <a:spLocks noChangeArrowheads="1"/>
          </p:cNvSpPr>
          <p:nvPr/>
        </p:nvSpPr>
        <p:spPr bwMode="auto">
          <a:xfrm>
            <a:off x="619556" y="1367869"/>
            <a:ext cx="10434524"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Bộ phát hiện “Viola–Jones” (VJ)</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Bộ phát hiện biểu đồ gradient</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Mô hình phát hiện dựa trên bộ phận có thể biến dạng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IV. Mô hình phát hiện dựa trên bỏ phiếu Hough</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p:sp>
        <p:nvSpPr>
          <p:cNvPr id="9" name="文本占位符 4"/>
          <p:cNvSpPr>
            <a:spLocks noGrp="1"/>
          </p:cNvSpPr>
          <p:nvPr>
            <p:ph type="body" sz="quarter" idx="14"/>
          </p:nvPr>
        </p:nvSpPr>
        <p:spPr>
          <a:xfrm>
            <a:off x="515937" y="1032250"/>
            <a:ext cx="11160125" cy="3084803"/>
          </a:xfrm>
        </p:spPr>
        <p:txBody>
          <a:bodyPr>
            <a:normAutofit fontScale="92500"/>
          </a:bodyPr>
          <a:lstStyle/>
          <a:p>
            <a:pPr algn="just"/>
            <a:r>
              <a:rPr lang="zh-CN" altLang="en-US" sz="2600" b="0" dirty="0"/>
              <a:t>Bộ phát hiện “Viola–Jones” (VJ)</a:t>
            </a:r>
            <a:endParaRPr lang="en-US" altLang="zh-CN" sz="2600" b="0" dirty="0"/>
          </a:p>
          <a:p>
            <a:pPr lvl="1" algn="just"/>
            <a:r>
              <a:rPr lang="zh-CN" altLang="en-US" sz="2200" dirty="0"/>
              <a:t>Được sử dụng rộng rãi trong phát hiện khuôn mặt theo thời gian thực và tốc độ cao</a:t>
            </a:r>
            <a:endParaRPr lang="en-US" altLang="zh-CN" sz="2200" dirty="0"/>
          </a:p>
          <a:p>
            <a:pPr lvl="1" algn="just"/>
            <a:r>
              <a:rPr lang="zh-CN" altLang="en-US" sz="2200" dirty="0"/>
              <a:t>Đặc trưng thủ công được sử dụng: đặc trưng Haar</a:t>
            </a:r>
            <a:endParaRPr lang="en-US" altLang="zh-CN" sz="2200" dirty="0"/>
          </a:p>
          <a:p>
            <a:pPr lvl="2" algn="just"/>
            <a:r>
              <a:rPr lang="zh-CN" altLang="en-US" sz="2200" dirty="0"/>
              <a:t>Đặc trưng biên, đường và vùng trung tâm–xung quanh, v.v.</a:t>
            </a:r>
          </a:p>
          <a:p>
            <a:pPr lvl="2" algn="just"/>
            <a:r>
              <a:rPr lang="zh-CN" altLang="en-US" sz="2200" dirty="0"/>
              <a:t>Nắm bắt sự khác biệt về cấu trúc khuôn mặt</a:t>
            </a:r>
          </a:p>
          <a:p>
            <a:pPr lvl="1" algn="just"/>
            <a:r>
              <a:rPr lang="zh-CN" altLang="en-US" sz="2200" dirty="0"/>
              <a:t>Sử dụng Adaboost để lặp chọn các đặc trưng mạnh nhất và dùng ảnh tích phân để nhanh chóng hoàn thành việc tính toán đặc trưng pixel</a:t>
            </a:r>
            <a:endParaRPr lang="en-US" altLang="zh-CN" sz="2200" dirty="0"/>
          </a:p>
          <a:p>
            <a:pPr lvl="1" algn="just"/>
            <a:endParaRPr lang="en-US" altLang="zh-CN" sz="2400" b="1" dirty="0">
              <a:latin typeface="Calibri"/>
              <a:cs typeface="Calibri"/>
            </a:endParaRPr>
          </a:p>
          <a:p>
            <a:pPr lvl="2" algn="just"/>
            <a:endParaRPr lang="en-US" altLang="zh-CN" sz="2400" b="1" dirty="0">
              <a:latin typeface="Calibri"/>
              <a:cs typeface="Calibri"/>
            </a:endParaRPr>
          </a:p>
          <a:p>
            <a:pPr lvl="1" algn="just"/>
            <a:endParaRPr lang="en-US" altLang="zh-CN" sz="2400" b="1" dirty="0">
              <a:latin typeface="Calibri"/>
              <a:cs typeface="Calibri"/>
            </a:endParaRPr>
          </a:p>
          <a:p>
            <a:pPr lvl="1" algn="just"/>
            <a:endParaRPr lang="en-US" altLang="zh-CN" sz="2400" b="1" dirty="0">
              <a:latin typeface="Calibri"/>
              <a:cs typeface="Calibri"/>
            </a:endParaRPr>
          </a:p>
          <a:p>
            <a:pPr lvl="1" algn="just"/>
            <a:endParaRPr lang="en-US" altLang="zh-CN" sz="2400" b="1" dirty="0">
              <a:latin typeface="Calibri"/>
              <a:cs typeface="Calibri"/>
            </a:endParaRPr>
          </a:p>
        </p:txBody>
      </p:sp>
      <p:sp>
        <p:nvSpPr>
          <p:cNvPr id="4" name="文本占位符 3"/>
          <p:cNvSpPr>
            <a:spLocks noGrp="1"/>
          </p:cNvSpPr>
          <p:nvPr>
            <p:ph type="body" sz="quarter" idx="13"/>
          </p:nvPr>
        </p:nvSpPr>
        <p:spPr>
          <a:xfrm>
            <a:off x="294640" y="133086"/>
            <a:ext cx="11745488" cy="668337"/>
          </a:xfrm>
        </p:spPr>
        <p:txBody>
          <a:bodyPr>
            <a:noAutofit/>
          </a:bodyPr>
          <a:lstStyle/>
          <a:p>
            <a:r>
              <a:rPr lang="zh-CN" altLang="en-US" dirty="0">
                <a:latin typeface="Calibri"/>
                <a:cs typeface="Calibri"/>
              </a:rPr>
              <a:t>Phương pháp phát hiện dựa trên đặc trưng thủ công</a:t>
            </a:r>
          </a:p>
        </p:txBody>
      </p:sp>
      <p:pic>
        <p:nvPicPr>
          <p:cNvPr id="7" name="图片 6"/>
          <p:cNvPicPr/>
          <p:nvPr/>
        </p:nvPicPr>
        <p:blipFill>
          <a:blip r:embed="rId3">
            <a:extLst>
              <a:ext uri="{28A0092B-C50C-407E-A947-70E740481C1C}">
                <a14:useLocalDpi xmlns:a14="http://schemas.microsoft.com/office/drawing/2010/main" val="0"/>
              </a:ext>
            </a:extLst>
          </a:blip>
          <a:srcRect/>
          <a:stretch>
            <a:fillRect/>
          </a:stretch>
        </p:blipFill>
        <p:spPr bwMode="auto">
          <a:xfrm>
            <a:off x="5371294" y="4107771"/>
            <a:ext cx="3637281" cy="2499358"/>
          </a:xfrm>
          <a:prstGeom prst="rect">
            <a:avLst/>
          </a:prstGeom>
          <a:noFill/>
          <a:ln>
            <a:noFill/>
          </a:ln>
        </p:spPr>
      </p:pic>
      <p:pic>
        <p:nvPicPr>
          <p:cNvPr id="3074" name="Picture 2" descr="Album organizer using face recognition with deep learning | by Ashima Arora  | Staple AI | Medi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1501" y="4117054"/>
            <a:ext cx="3320099" cy="2490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298700"/>
          </a:xfrm>
        </p:spPr>
        <p:txBody>
          <a:bodyPr>
            <a:normAutofit fontScale="85000" lnSpcReduction="10000"/>
          </a:bodyPr>
          <a:lstStyle/>
          <a:p>
            <a:pPr algn="just"/>
            <a:r>
              <a:rPr lang="zh-CN" altLang="en-US" sz="2800" b="0" dirty="0"/>
              <a:t>Bộ phát hiện biểu đồ gradient (HOG)</a:t>
            </a:r>
            <a:endParaRPr lang="en-US" altLang="zh-CN" sz="2800" b="0" dirty="0"/>
          </a:p>
          <a:p>
            <a:pPr lvl="1" algn="just"/>
            <a:r>
              <a:rPr lang="zh-CN" altLang="en-US" sz="2400" dirty="0">
                <a:latin typeface="Calibri"/>
                <a:cs typeface="Calibri"/>
              </a:rPr>
              <a:t>Phù hợp để ứng dụng trong phát hiện người đi bộ</a:t>
            </a:r>
            <a:endParaRPr lang="en-US" altLang="zh-CN" sz="2400" dirty="0">
              <a:latin typeface="Calibri"/>
              <a:cs typeface="Calibri"/>
            </a:endParaRPr>
          </a:p>
          <a:p>
            <a:pPr lvl="1" algn="just"/>
            <a:r>
              <a:rPr lang="zh-CN" altLang="en-US" sz="2400" dirty="0">
                <a:latin typeface="Calibri"/>
                <a:cs typeface="Calibri"/>
              </a:rPr>
              <a:t>Đặc trưng thủ công được sử dụng: phân tích biểu đồ hướng gradient của vùng cục bộ trong ảnh</a:t>
            </a:r>
            <a:endParaRPr lang="en-US" altLang="zh-CN" sz="2400" dirty="0">
              <a:solidFill>
                <a:srgbClr val="FF0000"/>
              </a:solidFill>
              <a:latin typeface="Calibri"/>
              <a:cs typeface="Calibri"/>
            </a:endParaRPr>
          </a:p>
          <a:p>
            <a:pPr lvl="2" algn="just"/>
            <a:r>
              <a:rPr lang="zh-CN" altLang="en-US" sz="2400" dirty="0">
                <a:latin typeface="Calibri"/>
                <a:cs typeface="Calibri"/>
              </a:rPr>
              <a:t>Nắm bắt thông tin biên, kết cấu và hình dạng</a:t>
            </a:r>
          </a:p>
          <a:p>
            <a:pPr lvl="1" algn="just"/>
            <a:r>
              <a:rPr lang="zh-CN" altLang="en-US" sz="2400" dirty="0">
                <a:latin typeface="Calibri"/>
                <a:cs typeface="Calibri"/>
              </a:rPr>
              <a:t>Khá bền vững trước thay đổi chiếu sáng cục bộ, nhưng không phù hợp để phát hiện vật thể trong nền phức tạp hoặc vật thể có thể biến dạng</a:t>
            </a:r>
            <a:endParaRPr lang="en-US" altLang="zh-CN" sz="2400" dirty="0">
              <a:latin typeface="Calibri"/>
              <a:cs typeface="Calibri"/>
            </a:endParaRPr>
          </a:p>
          <a:p>
            <a:pPr lvl="1" algn="just"/>
            <a:endParaRPr lang="en-US" altLang="zh-CN" sz="2400" b="1" dirty="0">
              <a:latin typeface="Calibri"/>
              <a:cs typeface="Calibri"/>
            </a:endParaRPr>
          </a:p>
          <a:p>
            <a:pPr lvl="1" algn="just"/>
            <a:endParaRPr lang="en-US" altLang="zh-CN" sz="2400" b="1" dirty="0">
              <a:latin typeface="Calibri"/>
              <a:cs typeface="Calibri"/>
            </a:endParaRPr>
          </a:p>
          <a:p>
            <a:pPr lvl="1" algn="just"/>
            <a:endParaRPr lang="en-US" altLang="zh-CN" sz="2400" b="1" dirty="0">
              <a:latin typeface="Calibri"/>
              <a:cs typeface="Calibri"/>
            </a:endParaRPr>
          </a:p>
          <a:p>
            <a:pPr lvl="1" algn="just"/>
            <a:endParaRPr lang="en-US" altLang="zh-CN" sz="2400" b="1" dirty="0">
              <a:latin typeface="Calibri"/>
              <a:cs typeface="Calibri"/>
            </a:endParaRPr>
          </a:p>
        </p:txBody>
      </p:sp>
      <p:pic>
        <p:nvPicPr>
          <p:cNvPr id="10" name="图片 9"/>
          <p:cNvPicPr/>
          <p:nvPr/>
        </p:nvPicPr>
        <p:blipFill>
          <a:blip r:embed="rId3">
            <a:extLst>
              <a:ext uri="{28A0092B-C50C-407E-A947-70E740481C1C}">
                <a14:useLocalDpi xmlns:a14="http://schemas.microsoft.com/office/drawing/2010/main" val="0"/>
              </a:ext>
            </a:extLst>
          </a:blip>
          <a:stretch>
            <a:fillRect/>
          </a:stretch>
        </p:blipFill>
        <p:spPr>
          <a:xfrm>
            <a:off x="2942590" y="3558540"/>
            <a:ext cx="5329873" cy="3238500"/>
          </a:xfrm>
          <a:prstGeom prst="rect">
            <a:avLst/>
          </a:prstGeom>
        </p:spPr>
      </p:pic>
      <p:sp>
        <p:nvSpPr>
          <p:cNvPr id="6" name="文本占位符 3">
            <a:extLst>
              <a:ext uri="{FF2B5EF4-FFF2-40B4-BE49-F238E27FC236}">
                <a16:creationId xmlns:a16="http://schemas.microsoft.com/office/drawing/2014/main" id="{43D9D65F-244D-E5A0-CEA6-7B35DF138B19}"/>
              </a:ext>
            </a:extLst>
          </p:cNvPr>
          <p:cNvSpPr>
            <a:spLocks noGrp="1"/>
          </p:cNvSpPr>
          <p:nvPr>
            <p:ph type="body" sz="quarter" idx="13"/>
          </p:nvPr>
        </p:nvSpPr>
        <p:spPr>
          <a:xfrm>
            <a:off x="294640" y="133086"/>
            <a:ext cx="11745488" cy="668337"/>
          </a:xfrm>
        </p:spPr>
        <p:txBody>
          <a:bodyPr>
            <a:noAutofit/>
          </a:bodyPr>
          <a:lstStyle/>
          <a:p>
            <a:r>
              <a:rPr lang="zh-CN" altLang="en-US" dirty="0">
                <a:latin typeface="Calibri"/>
                <a:cs typeface="Calibri"/>
              </a:rPr>
              <a:t>Phương pháp phát hiện dựa trên đặc trưng thủ công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452543" cy="2776220"/>
          </a:xfrm>
        </p:spPr>
        <p:txBody>
          <a:bodyPr>
            <a:normAutofit fontScale="92500" lnSpcReduction="20000"/>
          </a:bodyPr>
          <a:lstStyle/>
          <a:p>
            <a:r>
              <a:rPr lang="en-VN" sz="2600" b="0" dirty="0"/>
              <a:t>Mô hình phát hiện dựa trên bộ phận có thể biến dạng (Deformable Part Model, DPM)</a:t>
            </a:r>
          </a:p>
          <a:p>
            <a:pPr lvl="1"/>
            <a:r>
              <a:rPr lang="en-VN" sz="2200" dirty="0"/>
              <a:t>Biểu diễn đối tượng bằng một bộ lọc gốc (root filter) và các bộ lọc bộ phận có thể dịch chuyển, biến dạng</a:t>
            </a:r>
          </a:p>
          <a:p>
            <a:pPr lvl="1"/>
            <a:r>
              <a:rPr lang="en-VN" sz="2200" dirty="0"/>
              <a:t>Mô hình trích xuất đặc trưng HOG và sử dụng cửa sổ trượt (sliding window) để tìm kiếm, đối sánh các bộ phận ở nhiều vị trí và tỉ lệ</a:t>
            </a:r>
          </a:p>
          <a:p>
            <a:pPr lvl="1"/>
            <a:r>
              <a:rPr lang="en-VN" sz="2200" i="1" dirty="0"/>
              <a:t>Ưu điểm</a:t>
            </a:r>
            <a:r>
              <a:rPr lang="en-VN" sz="2200" dirty="0"/>
              <a:t>: thích ứng tốt với biến dạng và thay đổi tư thế của đối tượng</a:t>
            </a:r>
          </a:p>
          <a:p>
            <a:pPr lvl="1"/>
            <a:r>
              <a:rPr lang="en-VN" sz="2200" i="1" dirty="0"/>
              <a:t>Nhược điểm</a:t>
            </a:r>
            <a:r>
              <a:rPr lang="en-VN" sz="2200" dirty="0"/>
              <a:t>: chi phí tính toán cao do phải tìm kiếm trên nhiều vị trí và tỉ lệ</a:t>
            </a:r>
          </a:p>
          <a:p>
            <a:pPr lvl="2" algn="just"/>
            <a:endParaRPr lang="en-US" altLang="zh-CN" sz="2400" dirty="0">
              <a:latin typeface="Calibri"/>
              <a:cs typeface="Calibri"/>
            </a:endParaRPr>
          </a:p>
          <a:p>
            <a:pPr lvl="1" algn="just"/>
            <a:endParaRPr lang="en-US" altLang="zh-CN" sz="2400" dirty="0">
              <a:latin typeface="Calibri"/>
              <a:cs typeface="Calibri"/>
            </a:endParaRPr>
          </a:p>
          <a:p>
            <a:pPr lvl="1" algn="just"/>
            <a:endParaRPr lang="en-US" altLang="zh-CN" sz="2400" dirty="0">
              <a:latin typeface="Calibri"/>
              <a:cs typeface="Calibri"/>
            </a:endParaRPr>
          </a:p>
          <a:p>
            <a:pPr lvl="1" algn="just"/>
            <a:endParaRPr lang="en-US" altLang="zh-CN" sz="2400" dirty="0">
              <a:latin typeface="Calibri"/>
              <a:cs typeface="Calibri"/>
            </a:endParaRPr>
          </a:p>
        </p:txBody>
      </p:sp>
      <p:pic>
        <p:nvPicPr>
          <p:cNvPr id="3" name="图片 2"/>
          <p:cNvPicPr>
            <a:picLocks noChangeAspect="1"/>
          </p:cNvPicPr>
          <p:nvPr/>
        </p:nvPicPr>
        <p:blipFill>
          <a:blip r:embed="rId3"/>
          <a:stretch>
            <a:fillRect/>
          </a:stretch>
        </p:blipFill>
        <p:spPr>
          <a:xfrm>
            <a:off x="835342" y="3749041"/>
            <a:ext cx="8524875" cy="2975874"/>
          </a:xfrm>
          <a:prstGeom prst="rect">
            <a:avLst/>
          </a:prstGeom>
        </p:spPr>
      </p:pic>
      <p:sp>
        <p:nvSpPr>
          <p:cNvPr id="8" name="文本框 7"/>
          <p:cNvSpPr txBox="1"/>
          <p:nvPr/>
        </p:nvSpPr>
        <p:spPr>
          <a:xfrm>
            <a:off x="10134599" y="6467756"/>
            <a:ext cx="1905529" cy="369332"/>
          </a:xfrm>
          <a:prstGeom prst="rect">
            <a:avLst/>
          </a:prstGeom>
          <a:noFill/>
        </p:spPr>
        <p:txBody>
          <a:bodyPr wrap="square">
            <a:normAutofit fontScale="77500" lnSpcReduction="20000"/>
          </a:bodyPr>
          <a:lstStyle/>
          <a:p>
            <a:r>
              <a:rPr lang="en-US" altLang="zh-CN" dirty="0">
                <a:latin typeface="Calibri"/>
                <a:cs typeface="Calibri"/>
              </a:rPr>
              <a:t>[Nguồn hình: R. Girshik]</a:t>
            </a:r>
            <a:endParaRPr lang="zh-CN" altLang="en-US" dirty="0">
              <a:latin typeface="Calibri"/>
              <a:cs typeface="Calibri"/>
            </a:endParaRPr>
          </a:p>
        </p:txBody>
      </p:sp>
      <p:sp>
        <p:nvSpPr>
          <p:cNvPr id="7" name="文本占位符 3">
            <a:extLst>
              <a:ext uri="{FF2B5EF4-FFF2-40B4-BE49-F238E27FC236}">
                <a16:creationId xmlns:a16="http://schemas.microsoft.com/office/drawing/2014/main" id="{7BDA883A-4ED8-3688-F1E1-8E8654EF877C}"/>
              </a:ext>
            </a:extLst>
          </p:cNvPr>
          <p:cNvSpPr>
            <a:spLocks noGrp="1"/>
          </p:cNvSpPr>
          <p:nvPr>
            <p:ph type="body" sz="quarter" idx="13"/>
          </p:nvPr>
        </p:nvSpPr>
        <p:spPr>
          <a:xfrm>
            <a:off x="294640" y="133086"/>
            <a:ext cx="11745488" cy="668337"/>
          </a:xfrm>
        </p:spPr>
        <p:txBody>
          <a:bodyPr>
            <a:noAutofit/>
          </a:bodyPr>
          <a:lstStyle/>
          <a:p>
            <a:r>
              <a:rPr lang="zh-CN" altLang="en-US" dirty="0">
                <a:latin typeface="Calibri"/>
                <a:cs typeface="Calibri"/>
              </a:rPr>
              <a:t>Phương pháp phát hiện dựa trên đặc trưng thủ công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730500"/>
          </a:xfrm>
        </p:spPr>
        <p:txBody>
          <a:bodyPr>
            <a:normAutofit/>
          </a:bodyPr>
          <a:lstStyle/>
          <a:p>
            <a:pPr algn="just"/>
            <a:r>
              <a:rPr lang="en-VN" sz="2400" b="0" dirty="0"/>
              <a:t>Mô hình phát hiện dựa trên bỏ phiếu Hough (Hough Voting)</a:t>
            </a:r>
          </a:p>
          <a:p>
            <a:pPr lvl="1" algn="just"/>
            <a:r>
              <a:rPr lang="en-VN" b="0" dirty="0"/>
              <a:t>Phù hợp để phát hiện các hình dạng hình học như đường thẳng, đường tròn và elip</a:t>
            </a:r>
          </a:p>
          <a:p>
            <a:pPr lvl="1" algn="just"/>
            <a:r>
              <a:rPr lang="en-VN" b="0" dirty="0"/>
              <a:t>Biến đổi Hough (Hough Transform) ánh xạ các điểm biên từ không gian ảnh sang không gian tham số; các đỉnh trong bộ tích lũy biểu thị hình dạng có khả năng xuất hiện</a:t>
            </a:r>
          </a:p>
          <a:p>
            <a:pPr lvl="1" algn="just"/>
            <a:r>
              <a:rPr lang="en-VN" b="0" dirty="0"/>
              <a:t>Quy trình: phát hiện biên Canny → biến đổi Hough → tích lũy phiếu → tìm cực đại cục bộ → xác định hình dạng mục tiêu</a:t>
            </a:r>
          </a:p>
          <a:p>
            <a:pPr lvl="2" algn="just"/>
            <a:endParaRPr lang="en-US" altLang="zh-CN" sz="2400" b="1" dirty="0">
              <a:latin typeface="Calibri"/>
              <a:cs typeface="Calibri"/>
            </a:endParaRPr>
          </a:p>
          <a:p>
            <a:pPr lvl="1" algn="just"/>
            <a:endParaRPr lang="en-US" altLang="zh-CN" sz="2400" b="1" dirty="0">
              <a:latin typeface="Calibri"/>
              <a:cs typeface="Calibri"/>
            </a:endParaRPr>
          </a:p>
          <a:p>
            <a:pPr lvl="1" algn="just"/>
            <a:endParaRPr lang="en-US" altLang="zh-CN" sz="2400" b="1" dirty="0">
              <a:latin typeface="Calibri"/>
              <a:cs typeface="Calibri"/>
            </a:endParaRPr>
          </a:p>
          <a:p>
            <a:pPr lvl="1" algn="just"/>
            <a:endParaRPr lang="en-US" altLang="zh-CN" sz="2400" b="1" dirty="0">
              <a:latin typeface="Calibri"/>
              <a:cs typeface="Calibri"/>
            </a:endParaRPr>
          </a:p>
        </p:txBody>
      </p:sp>
      <p:sp>
        <p:nvSpPr>
          <p:cNvPr id="8" name="文本框 7"/>
          <p:cNvSpPr txBox="1"/>
          <p:nvPr/>
        </p:nvSpPr>
        <p:spPr>
          <a:xfrm>
            <a:off x="10134599" y="6467756"/>
            <a:ext cx="1905529" cy="369332"/>
          </a:xfrm>
          <a:prstGeom prst="rect">
            <a:avLst/>
          </a:prstGeom>
          <a:noFill/>
        </p:spPr>
        <p:txBody>
          <a:bodyPr wrap="square">
            <a:normAutofit fontScale="77500" lnSpcReduction="20000"/>
          </a:bodyPr>
          <a:lstStyle/>
          <a:p>
            <a:r>
              <a:rPr lang="en-US" altLang="zh-CN" dirty="0">
                <a:latin typeface="Calibri"/>
                <a:cs typeface="Calibri"/>
              </a:rPr>
              <a:t>[Nguồn hình: R. Girshik]</a:t>
            </a:r>
            <a:endParaRPr lang="zh-CN" altLang="en-US" dirty="0">
              <a:latin typeface="Calibri"/>
              <a:cs typeface="Calibri"/>
            </a:endParaRPr>
          </a:p>
        </p:txBody>
      </p:sp>
      <p:pic>
        <p:nvPicPr>
          <p:cNvPr id="7" name="图片 6"/>
          <p:cNvPicPr/>
          <p:nvPr/>
        </p:nvPicPr>
        <p:blipFill rotWithShape="1">
          <a:blip r:embed="rId3">
            <a:extLst>
              <a:ext uri="{28A0092B-C50C-407E-A947-70E740481C1C}">
                <a14:useLocalDpi xmlns:a14="http://schemas.microsoft.com/office/drawing/2010/main" val="0"/>
              </a:ext>
            </a:extLst>
          </a:blip>
          <a:srcRect l="3687" t="4354" r="2670" b="1715"/>
          <a:stretch>
            <a:fillRect/>
          </a:stretch>
        </p:blipFill>
        <p:spPr bwMode="auto">
          <a:xfrm>
            <a:off x="3520441" y="3987046"/>
            <a:ext cx="4274820" cy="2665376"/>
          </a:xfrm>
          <a:prstGeom prst="rect">
            <a:avLst/>
          </a:prstGeom>
          <a:ln>
            <a:noFill/>
          </a:ln>
        </p:spPr>
      </p:pic>
      <p:sp>
        <p:nvSpPr>
          <p:cNvPr id="10" name="文本占位符 3">
            <a:extLst>
              <a:ext uri="{FF2B5EF4-FFF2-40B4-BE49-F238E27FC236}">
                <a16:creationId xmlns:a16="http://schemas.microsoft.com/office/drawing/2014/main" id="{D0A1F9AD-F640-E8A5-32D8-5829229E6C6B}"/>
              </a:ext>
            </a:extLst>
          </p:cNvPr>
          <p:cNvSpPr>
            <a:spLocks noGrp="1"/>
          </p:cNvSpPr>
          <p:nvPr>
            <p:ph type="body" sz="quarter" idx="13"/>
          </p:nvPr>
        </p:nvSpPr>
        <p:spPr>
          <a:xfrm>
            <a:off x="294640" y="133086"/>
            <a:ext cx="11745488" cy="668337"/>
          </a:xfrm>
        </p:spPr>
        <p:txBody>
          <a:bodyPr>
            <a:noAutofit/>
          </a:bodyPr>
          <a:lstStyle/>
          <a:p>
            <a:r>
              <a:rPr lang="zh-CN" altLang="en-US" dirty="0">
                <a:latin typeface="Calibri"/>
                <a:cs typeface="Calibri"/>
              </a:rPr>
              <a:t>Phương pháp phát hiện dựa trên đặc trưng thủ công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3136900"/>
          </a:xfrm>
        </p:spPr>
        <p:txBody>
          <a:bodyPr>
            <a:normAutofit fontScale="70000" lnSpcReduction="20000"/>
          </a:bodyPr>
          <a:lstStyle/>
          <a:p>
            <a:pPr>
              <a:lnSpc>
                <a:spcPct val="100000"/>
              </a:lnSpc>
              <a:buFont typeface="Wingdings" pitchFamily="2" charset="2"/>
              <a:buChar char="q"/>
            </a:pPr>
            <a:r>
              <a:rPr lang="en-US" altLang="zh-CN" sz="3400" b="0" dirty="0" err="1"/>
              <a:t>Ưu</a:t>
            </a:r>
            <a:r>
              <a:rPr lang="en-US" altLang="zh-CN" sz="3400" b="0" dirty="0"/>
              <a:t> </a:t>
            </a:r>
            <a:r>
              <a:rPr lang="en-US" altLang="zh-CN" sz="3400" b="0" dirty="0" err="1"/>
              <a:t>điểm</a:t>
            </a:r>
            <a:r>
              <a:rPr lang="en-US" altLang="zh-CN" sz="3400" b="0" dirty="0"/>
              <a:t>:</a:t>
            </a:r>
            <a:r>
              <a:rPr lang="zh-CN" altLang="en-US" sz="3400" b="0" dirty="0"/>
              <a:t> </a:t>
            </a:r>
            <a:endParaRPr lang="vi-VN" altLang="zh-CN" sz="3400" b="0" dirty="0"/>
          </a:p>
          <a:p>
            <a:pPr lvl="1">
              <a:lnSpc>
                <a:spcPct val="100000"/>
              </a:lnSpc>
              <a:buFont typeface="Courier New" panose="02070309020205020404" pitchFamily="49" charset="0"/>
              <a:buChar char="o"/>
            </a:pPr>
            <a:r>
              <a:rPr lang="zh-CN" altLang="en-US" sz="2800" b="0" dirty="0"/>
              <a:t>Khả năng diễn giải cao: có biểu thức toán học và logic rõ ràng</a:t>
            </a:r>
            <a:endParaRPr lang="en-US" altLang="zh-CN" sz="2800" b="0" dirty="0"/>
          </a:p>
          <a:p>
            <a:pPr lvl="1">
              <a:lnSpc>
                <a:spcPct val="100000"/>
              </a:lnSpc>
              <a:buFont typeface="Courier New" panose="02070309020205020404" pitchFamily="49" charset="0"/>
              <a:buChar char="o"/>
            </a:pPr>
            <a:r>
              <a:rPr lang="zh-CN" altLang="en-US" sz="2800" b="0" dirty="0"/>
              <a:t>Hiệu suất tính toán tương đối cao</a:t>
            </a:r>
            <a:endParaRPr lang="en-US" altLang="zh-CN" sz="2800" b="0" dirty="0"/>
          </a:p>
          <a:p>
            <a:pPr lvl="1">
              <a:lnSpc>
                <a:spcPct val="100000"/>
              </a:lnSpc>
              <a:buFont typeface="Courier New" panose="02070309020205020404" pitchFamily="49" charset="0"/>
              <a:buChar char="o"/>
            </a:pPr>
            <a:r>
              <a:rPr lang="zh-CN" altLang="en-US" sz="2800" b="0" dirty="0"/>
              <a:t>Ít yêu cầu về dữ liệu gán nhãn</a:t>
            </a:r>
            <a:endParaRPr lang="vi-VN" altLang="zh-CN" sz="2800" b="0" dirty="0"/>
          </a:p>
          <a:p>
            <a:pPr>
              <a:lnSpc>
                <a:spcPct val="100000"/>
              </a:lnSpc>
              <a:buFont typeface="Wingdings" pitchFamily="2" charset="2"/>
              <a:buChar char="q"/>
            </a:pPr>
            <a:r>
              <a:rPr lang="en-US" altLang="zh-CN" sz="3400" b="0" dirty="0"/>
              <a:t>Nhược </a:t>
            </a:r>
            <a:r>
              <a:rPr lang="en-US" altLang="zh-CN" sz="3400" b="0" dirty="0" err="1"/>
              <a:t>điểm</a:t>
            </a:r>
            <a:r>
              <a:rPr lang="en-US" altLang="zh-CN" sz="3400" b="0" dirty="0"/>
              <a:t>:</a:t>
            </a:r>
          </a:p>
          <a:p>
            <a:pPr lvl="1">
              <a:lnSpc>
                <a:spcPct val="100000"/>
              </a:lnSpc>
              <a:buFont typeface="Courier New" panose="02070309020205020404" pitchFamily="49" charset="0"/>
              <a:buChar char="o"/>
            </a:pPr>
            <a:r>
              <a:rPr lang="en-US" altLang="zh-CN" sz="2800" b="0" dirty="0" err="1"/>
              <a:t>Khả</a:t>
            </a:r>
            <a:r>
              <a:rPr lang="en-US" altLang="zh-CN" sz="2800" b="0" dirty="0"/>
              <a:t> năng khái quát hạn chế: không phù hợp với các bối cảnh phức tạp, biến đổi và quy mô lớn; độ chính xác thấp</a:t>
            </a:r>
          </a:p>
          <a:p>
            <a:pPr lvl="1">
              <a:lnSpc>
                <a:spcPct val="100000"/>
              </a:lnSpc>
              <a:buFont typeface="Courier New" panose="02070309020205020404" pitchFamily="49" charset="0"/>
              <a:buChar char="o"/>
            </a:pPr>
            <a:r>
              <a:rPr lang="en-US" altLang="zh-CN" sz="2800" b="0" dirty="0" err="1"/>
              <a:t>Khó</a:t>
            </a:r>
            <a:r>
              <a:rPr lang="en-US" altLang="zh-CN" sz="2800" b="0" dirty="0"/>
              <a:t> xử lý dữ liệu nhiều chiều (như video)</a:t>
            </a:r>
          </a:p>
          <a:p>
            <a:pPr lvl="1">
              <a:lnSpc>
                <a:spcPct val="100000"/>
              </a:lnSpc>
              <a:buFont typeface="Courier New" panose="02070309020205020404" pitchFamily="49" charset="0"/>
              <a:buChar char="o"/>
            </a:pPr>
            <a:r>
              <a:rPr lang="en-US" altLang="zh-CN" sz="2800" b="0" dirty="0" err="1"/>
              <a:t>Thiết</a:t>
            </a:r>
            <a:r>
              <a:rPr lang="en-US" altLang="zh-CN" sz="2800" b="0" dirty="0"/>
              <a:t> kế thủ công đòi hỏi tri thức tiên nghiệm của con người và quá trình tinh chỉnh </a:t>
            </a:r>
            <a:r>
              <a:rPr lang="en-US" altLang="zh-CN" sz="2800" b="0" dirty="0" err="1"/>
              <a:t>nặng</a:t>
            </a:r>
            <a:r>
              <a:rPr lang="en-US" altLang="zh-CN" sz="2800" b="0" dirty="0"/>
              <a:t> </a:t>
            </a:r>
            <a:r>
              <a:rPr lang="en-US" altLang="zh-CN" sz="2800" b="0" dirty="0" err="1"/>
              <a:t>nề</a:t>
            </a:r>
            <a:endParaRPr lang="en-US" altLang="zh-CN" sz="2800" b="0" dirty="0"/>
          </a:p>
          <a:p>
            <a:pPr lvl="1" algn="just"/>
            <a:endParaRPr lang="en-US" altLang="zh-CN" b="1" dirty="0"/>
          </a:p>
        </p:txBody>
      </p:sp>
      <p:sp>
        <p:nvSpPr>
          <p:cNvPr id="8" name="文本框 7"/>
          <p:cNvSpPr txBox="1"/>
          <p:nvPr/>
        </p:nvSpPr>
        <p:spPr>
          <a:xfrm>
            <a:off x="10134599" y="6467756"/>
            <a:ext cx="1905529" cy="369332"/>
          </a:xfrm>
          <a:prstGeom prst="rect">
            <a:avLst/>
          </a:prstGeom>
          <a:noFill/>
        </p:spPr>
        <p:txBody>
          <a:bodyPr wrap="square">
            <a:normAutofit fontScale="77500" lnSpcReduction="20000"/>
          </a:bodyPr>
          <a:lstStyle/>
          <a:p>
            <a:r>
              <a:rPr lang="en-US" altLang="zh-CN" dirty="0">
                <a:latin typeface="Calibri"/>
                <a:cs typeface="Calibri"/>
              </a:rPr>
              <a:t>[Nguồn hình: R. Girshik]</a:t>
            </a:r>
            <a:endParaRPr lang="zh-CN" altLang="en-US" dirty="0">
              <a:latin typeface="Calibri"/>
              <a:cs typeface="Calibri"/>
            </a:endParaRPr>
          </a:p>
        </p:txBody>
      </p:sp>
      <p:graphicFrame>
        <p:nvGraphicFramePr>
          <p:cNvPr id="10" name="图表 9"/>
          <p:cNvGraphicFramePr/>
          <p:nvPr/>
        </p:nvGraphicFramePr>
        <p:xfrm>
          <a:off x="3398520" y="4349072"/>
          <a:ext cx="5797550" cy="2508928"/>
        </p:xfrm>
        <a:graphic>
          <a:graphicData uri="http://schemas.openxmlformats.org/drawingml/2006/chart">
            <c:chart xmlns:c="http://schemas.openxmlformats.org/drawingml/2006/chart" xmlns:r="http://schemas.openxmlformats.org/officeDocument/2006/relationships" r:id="rId3"/>
          </a:graphicData>
        </a:graphic>
      </p:graphicFrame>
      <p:sp>
        <p:nvSpPr>
          <p:cNvPr id="3" name="左大括号 2"/>
          <p:cNvSpPr/>
          <p:nvPr/>
        </p:nvSpPr>
        <p:spPr>
          <a:xfrm rot="5400000">
            <a:off x="4981575" y="4397671"/>
            <a:ext cx="213360" cy="2198370"/>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p:cNvSpPr txBox="1"/>
          <p:nvPr/>
        </p:nvSpPr>
        <p:spPr>
          <a:xfrm>
            <a:off x="4150995" y="4938412"/>
            <a:ext cx="1874520" cy="338554"/>
          </a:xfrm>
          <a:prstGeom prst="rect">
            <a:avLst/>
          </a:prstGeom>
          <a:noFill/>
        </p:spPr>
        <p:txBody>
          <a:bodyPr wrap="square">
            <a:normAutofit fontScale="70000" lnSpcReduction="20000"/>
          </a:bodyPr>
          <a:lstStyle/>
          <a:p>
            <a:pPr algn="ctr"/>
            <a:r>
              <a:rPr lang="zh-CN" altLang="en-US" sz="1600" b="1" dirty="0">
                <a:solidFill>
                  <a:srgbClr val="FF0000"/>
                </a:solidFill>
                <a:latin typeface="Calibri"/>
                <a:cs typeface="Calibri"/>
              </a:rPr>
              <a:t>Phương pháp truyền thống</a:t>
            </a:r>
            <a:endParaRPr lang="zh-CN" altLang="en-US" sz="1600" dirty="0">
              <a:latin typeface="Calibri"/>
              <a:cs typeface="Calibri"/>
            </a:endParaRPr>
          </a:p>
        </p:txBody>
      </p:sp>
      <p:sp>
        <p:nvSpPr>
          <p:cNvPr id="7" name="文本占位符 3">
            <a:extLst>
              <a:ext uri="{FF2B5EF4-FFF2-40B4-BE49-F238E27FC236}">
                <a16:creationId xmlns:a16="http://schemas.microsoft.com/office/drawing/2014/main" id="{D76E964D-7FCA-A69F-2C84-C32B962518A0}"/>
              </a:ext>
            </a:extLst>
          </p:cNvPr>
          <p:cNvSpPr>
            <a:spLocks noGrp="1"/>
          </p:cNvSpPr>
          <p:nvPr>
            <p:ph type="body" sz="quarter" idx="13"/>
          </p:nvPr>
        </p:nvSpPr>
        <p:spPr>
          <a:xfrm>
            <a:off x="294640" y="133086"/>
            <a:ext cx="11745488" cy="668337"/>
          </a:xfrm>
        </p:spPr>
        <p:txBody>
          <a:bodyPr>
            <a:noAutofit/>
          </a:bodyPr>
          <a:lstStyle/>
          <a:p>
            <a:r>
              <a:rPr lang="zh-CN" altLang="en-US" dirty="0">
                <a:latin typeface="Calibri"/>
                <a:cs typeface="Calibri"/>
              </a:rPr>
              <a:t>Phương pháp phát hiện dựa trên đặc trưng thủ công</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§9.3 Phương pháp học sâu</a:t>
            </a:r>
          </a:p>
        </p:txBody>
      </p:sp>
      <p:sp>
        <p:nvSpPr>
          <p:cNvPr id="6" name="Rectangle 4">
            <a:hlinkClick r:id="rId2" action="ppaction://hlinksldjump"/>
          </p:cNvPr>
          <p:cNvSpPr>
            <a:spLocks noChangeArrowheads="1"/>
          </p:cNvSpPr>
          <p:nvPr/>
        </p:nvSpPr>
        <p:spPr bwMode="auto">
          <a:xfrm>
            <a:off x="599176" y="876858"/>
            <a:ext cx="10668528" cy="30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Phát hiện ảnh hai chiều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Phát hiện đám mây điểm ba chiều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Phát hiện trên ảnh nhìn bao quanh (surround-view)</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p:sp>
        <p:nvSpPr>
          <p:cNvPr id="2" name="文本占位符 1"/>
          <p:cNvSpPr>
            <a:spLocks noGrp="1"/>
          </p:cNvSpPr>
          <p:nvPr>
            <p:ph type="body" sz="quarter" idx="14"/>
          </p:nvPr>
        </p:nvSpPr>
        <p:spPr>
          <a:xfrm>
            <a:off x="515937" y="1023620"/>
            <a:ext cx="11160125" cy="5016500"/>
          </a:xfrm>
        </p:spPr>
        <p:txBody>
          <a:bodyPr>
            <a:normAutofit lnSpcReduction="10000"/>
          </a:bodyPr>
          <a:lstStyle/>
          <a:p>
            <a:r>
              <a:rPr lang="zh-CN" altLang="en-US" sz="2400" b="0" dirty="0">
                <a:latin typeface="Calibri"/>
                <a:cs typeface="Calibri"/>
              </a:rPr>
              <a:t>Phát hiện đối tượng hai giai đoạn</a:t>
            </a:r>
          </a:p>
          <a:p>
            <a:pPr lvl="1">
              <a:buFont typeface="Wingdings" panose="05000000000000000000" charset="0"/>
              <a:buChar char="n"/>
            </a:pPr>
            <a:r>
              <a:rPr lang="zh-CN" altLang="en-US" dirty="0">
                <a:solidFill>
                  <a:srgbClr val="4D4D4D"/>
                </a:solidFill>
                <a:latin typeface="Calibri"/>
                <a:cs typeface="Calibri"/>
              </a:rPr>
              <a:t>Trước tiên sinh các vùng ứng viên, sau đó phân loại và dự đoán các vùng ứng viên để thu được kết quả phát hiện cuối cùng.</a:t>
            </a:r>
          </a:p>
          <a:p>
            <a:pPr lvl="1">
              <a:buFont typeface="Wingdings" panose="05000000000000000000" charset="0"/>
              <a:buChar char="n"/>
            </a:pPr>
            <a:r>
              <a:rPr lang="zh-CN" altLang="en-US" dirty="0">
                <a:solidFill>
                  <a:srgbClr val="4D4D4D"/>
                </a:solidFill>
                <a:latin typeface="Calibri"/>
                <a:cs typeface="Calibri"/>
              </a:rPr>
              <a:t>Các công trình tiêu biểu: R-CNN, Fast R-CNN, Faster R-CNN, mạng kim tự tháp đặc trưng (FPN)</a:t>
            </a:r>
          </a:p>
          <a:p>
            <a:pPr lvl="1">
              <a:buFont typeface="Wingdings" panose="05000000000000000000" charset="0"/>
              <a:buChar char="n"/>
            </a:pPr>
            <a:endParaRPr lang="zh-CN" altLang="en-US" dirty="0">
              <a:solidFill>
                <a:srgbClr val="4D4D4D"/>
              </a:solidFill>
              <a:latin typeface="Calibri"/>
              <a:cs typeface="Calibri"/>
            </a:endParaRPr>
          </a:p>
          <a:p>
            <a:pPr lvl="1">
              <a:buFont typeface="Wingdings" panose="05000000000000000000" charset="0"/>
              <a:buChar char="n"/>
            </a:pPr>
            <a:endParaRPr lang="zh-CN" altLang="en-US" dirty="0">
              <a:solidFill>
                <a:srgbClr val="4D4D4D"/>
              </a:solidFill>
              <a:latin typeface="Calibri"/>
              <a:cs typeface="Calibri"/>
            </a:endParaRPr>
          </a:p>
          <a:p>
            <a:pPr marL="449580" lvl="0" indent="-449580">
              <a:buFont typeface="Wingdings" panose="05000000000000000000" charset="0"/>
              <a:buChar char="p"/>
            </a:pPr>
            <a:endParaRPr lang="vi-VN" altLang="zh-CN" sz="2400" b="0" dirty="0">
              <a:solidFill>
                <a:srgbClr val="4D4D4D"/>
              </a:solidFill>
              <a:latin typeface="Calibri"/>
              <a:cs typeface="Calibri"/>
            </a:endParaRPr>
          </a:p>
          <a:p>
            <a:pPr marL="449580" lvl="0" indent="-449580">
              <a:buFont typeface="Wingdings" panose="05000000000000000000" charset="0"/>
              <a:buChar char="p"/>
            </a:pPr>
            <a:r>
              <a:rPr lang="zh-CN" altLang="en-US" sz="2400" b="0" dirty="0">
                <a:solidFill>
                  <a:srgbClr val="4D4D4D"/>
                </a:solidFill>
                <a:latin typeface="Calibri"/>
                <a:cs typeface="Calibri"/>
              </a:rPr>
              <a:t>Phát hiện đối tượng một giai đoạn</a:t>
            </a:r>
          </a:p>
          <a:p>
            <a:pPr marL="897255" lvl="1" indent="-440055">
              <a:buFont typeface="Wingdings" panose="05000000000000000000" charset="0"/>
              <a:buChar char="n"/>
            </a:pPr>
            <a:r>
              <a:rPr lang="zh-CN" altLang="en-US" dirty="0">
                <a:solidFill>
                  <a:srgbClr val="4D4D4D"/>
                </a:solidFill>
                <a:latin typeface="Calibri"/>
                <a:cs typeface="Calibri"/>
              </a:rPr>
              <a:t>Khác với thuật toán phát hiện đối tượng hai giai đoạn, thuật toán một giai đoạn không cần giai đoạn sinh vùng ứng viên mà trực tiếp dự đoán xác suất lớp và tọa độ vị trí của vật thể. Vì có thể trực tiếp thu được kết quả phát hiện cuối cùng chỉ sau một lần phát hiện, phương pháp này có tốc độ phát hiện nhanh hơn.</a:t>
            </a:r>
          </a:p>
          <a:p>
            <a:pPr marL="897255" lvl="1" indent="-440055">
              <a:buFont typeface="Wingdings" panose="05000000000000000000" charset="0"/>
              <a:buChar char="n"/>
            </a:pPr>
            <a:r>
              <a:rPr lang="zh-CN" altLang="en-US" dirty="0">
                <a:solidFill>
                  <a:srgbClr val="4D4D4D"/>
                </a:solidFill>
                <a:latin typeface="Calibri"/>
                <a:cs typeface="Calibri"/>
              </a:rPr>
              <a:t>Các công trình tiêu biểu: dòng YOLO, SSD, DETR</a:t>
            </a:r>
          </a:p>
        </p:txBody>
      </p:sp>
      <p:sp>
        <p:nvSpPr>
          <p:cNvPr id="3" name="文本占位符 2"/>
          <p:cNvSpPr>
            <a:spLocks noGrp="1"/>
          </p:cNvSpPr>
          <p:nvPr>
            <p:ph type="body" sz="quarter" idx="13"/>
          </p:nvPr>
        </p:nvSpPr>
        <p:spPr/>
        <p:txBody>
          <a:bodyPr>
            <a:normAutofit/>
          </a:bodyPr>
          <a:lstStyle/>
          <a:p>
            <a:r>
              <a:rPr lang="zh-CN" altLang="en-US" dirty="0">
                <a:latin typeface="Calibri"/>
                <a:cs typeface="Calibri"/>
              </a:rPr>
              <a:t>Phát hiện ảnh hai chiều dựa trên học sâu</a:t>
            </a:r>
          </a:p>
        </p:txBody>
      </p:sp>
      <p:pic>
        <p:nvPicPr>
          <p:cNvPr id="10" name="Picture 9">
            <a:extLst>
              <a:ext uri="{FF2B5EF4-FFF2-40B4-BE49-F238E27FC236}">
                <a16:creationId xmlns:a16="http://schemas.microsoft.com/office/drawing/2014/main" id="{64DA6125-7823-E374-E71F-A7D151B39F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7600" y="2527781"/>
            <a:ext cx="6492240" cy="1292379"/>
          </a:xfrm>
          <a:prstGeom prst="rect">
            <a:avLst/>
          </a:prstGeom>
        </p:spPr>
      </p:pic>
      <p:pic>
        <p:nvPicPr>
          <p:cNvPr id="14" name="Picture 13">
            <a:extLst>
              <a:ext uri="{FF2B5EF4-FFF2-40B4-BE49-F238E27FC236}">
                <a16:creationId xmlns:a16="http://schemas.microsoft.com/office/drawing/2014/main" id="{8C3DF63A-E065-F711-8A73-023E1986D2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950" y="5867400"/>
            <a:ext cx="5850890" cy="990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2235200"/>
          </a:xfrm>
        </p:spPr>
        <p:txBody>
          <a:bodyPr>
            <a:normAutofit fontScale="85000" lnSpcReduction="20000"/>
          </a:bodyPr>
          <a:lstStyle/>
          <a:p>
            <a:r>
              <a:rPr lang="en-US" altLang="zh-CN" sz="2800" b="0" dirty="0">
                <a:latin typeface="Calibri"/>
                <a:cs typeface="Calibri"/>
              </a:rPr>
              <a:t>Regions with Convolutional Neural Network Features (R-CNN)</a:t>
            </a:r>
          </a:p>
          <a:p>
            <a:pPr lvl="1" algn="just"/>
            <a:r>
              <a:rPr lang="zh-CN" altLang="en-US" sz="2400" dirty="0">
                <a:latin typeface="Calibri"/>
                <a:cs typeface="Calibri"/>
              </a:rPr>
              <a:t>Đổi mới chính: lần đầu tiên sử dụng mạng neuron tích chập cho nhiệm vụ phát hiện đối tượng trong ảnh</a:t>
            </a:r>
          </a:p>
          <a:p>
            <a:pPr lvl="1" algn="just"/>
            <a:r>
              <a:rPr lang="zh-CN" altLang="en-US" sz="2400" dirty="0">
                <a:latin typeface="Calibri"/>
                <a:cs typeface="Calibri"/>
              </a:rPr>
              <a:t>Các thành phần chính: dùng thuật toán tìm kiếm chọn lọc để trích xuất hộp ứng viên, sau đó dùng mạng neuron tích chập để trích xuất đặc trưng của vùng ảnh trong hộp ứng viên, dùng bộ phân loại SVM để thu được kết quả phân loại, cuối cùng dùng bộ phân loại để hiệu chỉnh vị trí hộp ứng viên.</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ảnh hai chiều dựa trên học sâu</a:t>
            </a:r>
          </a:p>
        </p:txBody>
      </p:sp>
      <p:pic>
        <p:nvPicPr>
          <p:cNvPr id="6" name="Picture 5">
            <a:extLst>
              <a:ext uri="{FF2B5EF4-FFF2-40B4-BE49-F238E27FC236}">
                <a16:creationId xmlns:a16="http://schemas.microsoft.com/office/drawing/2014/main" id="{76898D70-08CF-95CA-41D9-9146D22935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0640" y="3340100"/>
            <a:ext cx="7569200" cy="331735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160125" cy="4290060"/>
          </a:xfrm>
        </p:spPr>
        <p:txBody>
          <a:bodyPr>
            <a:normAutofit/>
          </a:bodyPr>
          <a:lstStyle/>
          <a:p>
            <a:r>
              <a:rPr lang="en-VN" b="0" dirty="0"/>
              <a:t>Fast R-CNN</a:t>
            </a:r>
          </a:p>
          <a:p>
            <a:pPr lvl="1"/>
            <a:r>
              <a:rPr lang="en-VN" b="0" dirty="0"/>
              <a:t>Đổi mới chính là lớp gộp vùng quan tâm (RoI Pooling), chuyển các vùng ứng viên có kích thước khác nhau thành các bản đồ đặc trưng có kích thước cố định</a:t>
            </a:r>
          </a:p>
          <a:p>
            <a:pPr lvl="1"/>
            <a:r>
              <a:rPr lang="en-VN" b="0" dirty="0"/>
              <a:t>Mô hình sử dụng hàm mất mát đa nhiệm (multi-task loss) để thực hiện đồng thời phân loại đối tượng và hồi quy khung bao (bounding-box regression)</a:t>
            </a:r>
          </a:p>
          <a:p>
            <a:pPr lvl="1"/>
            <a:r>
              <a:rPr lang="en-VN" b="0" dirty="0"/>
              <a:t>Các vùng ứng viên dùng chung đặc trưng từ mạng xương sống (backbone), giúp tăng tốc suy luận và giảm mức sử dụng bộ nhớ</a:t>
            </a:r>
          </a:p>
          <a:p>
            <a:pPr lvl="1"/>
            <a:endParaRPr lang="en-VN" sz="2200" b="0" dirty="0"/>
          </a:p>
          <a:p>
            <a:endParaRPr lang="zh-CN" altLang="en-US"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ảnh hai chiều dựa trên học sâu</a:t>
            </a:r>
          </a:p>
        </p:txBody>
      </p:sp>
      <p:pic>
        <p:nvPicPr>
          <p:cNvPr id="6" name="Picture 5">
            <a:extLst>
              <a:ext uri="{FF2B5EF4-FFF2-40B4-BE49-F238E27FC236}">
                <a16:creationId xmlns:a16="http://schemas.microsoft.com/office/drawing/2014/main" id="{2936CEE8-CB54-199A-EF3E-81A09126E3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9680" y="3677151"/>
            <a:ext cx="6654800" cy="311888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p:sp>
        <p:nvSpPr>
          <p:cNvPr id="9" name="文本占位符 4"/>
          <p:cNvSpPr>
            <a:spLocks noGrp="1"/>
          </p:cNvSpPr>
          <p:nvPr>
            <p:ph type="body" sz="quarter" idx="14"/>
          </p:nvPr>
        </p:nvSpPr>
        <p:spPr>
          <a:xfrm>
            <a:off x="515937" y="965200"/>
            <a:ext cx="11160125" cy="2123440"/>
          </a:xfrm>
        </p:spPr>
        <p:txBody>
          <a:bodyPr>
            <a:normAutofit fontScale="85000" lnSpcReduction="20000"/>
          </a:bodyPr>
          <a:lstStyle/>
          <a:p>
            <a:r>
              <a:rPr lang="en-US" altLang="zh-CN" sz="2800" b="0" dirty="0"/>
              <a:t>Faster R-CNN</a:t>
            </a:r>
          </a:p>
          <a:p>
            <a:pPr lvl="1" algn="just"/>
            <a:r>
              <a:rPr lang="zh-CN" altLang="en-US" sz="2400" dirty="0">
                <a:latin typeface="Calibri"/>
                <a:cs typeface="Calibri"/>
              </a:rPr>
              <a:t>Đổi mới chính: đưa vào mạng đề xuất vùng (Region Proposal Networks, RPN) để thay thế phương pháp đề xuất vùng truyền thống</a:t>
            </a:r>
            <a:endParaRPr lang="vi-VN" altLang="zh-CN" sz="2400" dirty="0">
              <a:latin typeface="Calibri"/>
              <a:cs typeface="Calibri"/>
            </a:endParaRPr>
          </a:p>
          <a:p>
            <a:pPr lvl="1" algn="just"/>
            <a:r>
              <a:rPr lang="en-US" altLang="zh-CN" sz="2400" dirty="0">
                <a:latin typeface="Calibri"/>
                <a:cs typeface="Calibri"/>
              </a:rPr>
              <a:t>M</a:t>
            </a:r>
            <a:r>
              <a:rPr lang="zh-CN" altLang="en-US" sz="2400" dirty="0">
                <a:latin typeface="Calibri"/>
                <a:cs typeface="Calibri"/>
              </a:rPr>
              <a:t>ạng này có thể chia sẻ đặc trưng ảnh với mạng phát hiện và hỗ trợ huấn luyện đầu-cuối (end-to-end). </a:t>
            </a:r>
            <a:endParaRPr lang="vi-VN" altLang="zh-CN" sz="2400" dirty="0">
              <a:latin typeface="Calibri"/>
              <a:cs typeface="Calibri"/>
            </a:endParaRPr>
          </a:p>
          <a:p>
            <a:pPr lvl="1" algn="just"/>
            <a:r>
              <a:rPr lang="zh-CN" altLang="en-US" sz="2400" dirty="0">
                <a:latin typeface="Calibri"/>
                <a:cs typeface="Calibri"/>
              </a:rPr>
              <a:t>Mạng RPN tiếp nhận tất cả Anchors và xuất ra các hộp đề xuất có khả năng chứa vật thể.</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ảnh hai chiều dựa trên học sâu</a:t>
            </a:r>
          </a:p>
        </p:txBody>
      </p:sp>
      <p:pic>
        <p:nvPicPr>
          <p:cNvPr id="22" name="图片 5" descr="IMG_256"/>
          <p:cNvPicPr>
            <a:picLocks noChangeAspect="1"/>
          </p:cNvPicPr>
          <p:nvPr>
            <p:custDataLst>
              <p:tags r:id="rId1"/>
            </p:custDataLst>
          </p:nvPr>
        </p:nvPicPr>
        <p:blipFill>
          <a:blip r:embed="rId5"/>
          <a:stretch>
            <a:fillRect/>
          </a:stretch>
        </p:blipFill>
        <p:spPr>
          <a:xfrm>
            <a:off x="1115695" y="3004820"/>
            <a:ext cx="3508375" cy="3598545"/>
          </a:xfrm>
          <a:prstGeom prst="rect">
            <a:avLst/>
          </a:prstGeom>
          <a:noFill/>
          <a:ln w="9525">
            <a:noFill/>
          </a:ln>
        </p:spPr>
      </p:pic>
      <p:pic>
        <p:nvPicPr>
          <p:cNvPr id="3" name="图片 2"/>
          <p:cNvPicPr>
            <a:picLocks noChangeAspect="1"/>
          </p:cNvPicPr>
          <p:nvPr>
            <p:custDataLst>
              <p:tags r:id="rId2"/>
            </p:custDataLst>
          </p:nvPr>
        </p:nvPicPr>
        <p:blipFill>
          <a:blip r:embed="rId6"/>
          <a:stretch>
            <a:fillRect/>
          </a:stretch>
        </p:blipFill>
        <p:spPr>
          <a:xfrm>
            <a:off x="5267325" y="3004820"/>
            <a:ext cx="5899150" cy="359854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p:sp>
        <p:nvSpPr>
          <p:cNvPr id="9" name="文本占位符 4"/>
          <p:cNvSpPr>
            <a:spLocks noGrp="1"/>
          </p:cNvSpPr>
          <p:nvPr>
            <p:ph type="body" sz="quarter" idx="14"/>
          </p:nvPr>
        </p:nvSpPr>
        <p:spPr>
          <a:xfrm>
            <a:off x="302584" y="1115060"/>
            <a:ext cx="7680960" cy="5016500"/>
          </a:xfrm>
        </p:spPr>
        <p:txBody>
          <a:bodyPr>
            <a:noAutofit/>
          </a:bodyPr>
          <a:lstStyle/>
          <a:p>
            <a:pPr algn="just"/>
            <a:r>
              <a:rPr lang="en-VN" sz="1800" b="0" dirty="0"/>
              <a:t>Mạng kim tự tháp đặc trưng (Feature Pyramid Network – FPN)</a:t>
            </a:r>
          </a:p>
          <a:p>
            <a:pPr algn="just"/>
            <a:r>
              <a:rPr lang="en-VN" sz="1800" b="0" dirty="0"/>
              <a:t>Hạn chế của R-CNN: Các mô hình R-CNN thường sử dụng bản đồ đặc trưng ở lớp cuối của mạng CNN. Do trải qua nhiều lần lấy mẫu giảm, bản đồ này có độ phân giải thấp và làm mất nhiều thông tin của các đối tượng nhỏ. Trong khi đó, đặc trưng ở các lớp nông có độ phân giải cao nhưng khả năng biểu diễn ngữ nghĩa còn hạn chế, dễ làm tăng tỉ lệ phát hiện sai.</a:t>
            </a:r>
          </a:p>
          <a:p>
            <a:pPr algn="just"/>
            <a:r>
              <a:rPr lang="en-VN" sz="1800" b="0" dirty="0"/>
              <a:t>Đổi mới chính của FPN: FPN hợp nhất đặc trưng ở nhiều mức tỉ lệ nhằm kết hợp:</a:t>
            </a:r>
          </a:p>
          <a:p>
            <a:pPr lvl="1" algn="just"/>
            <a:r>
              <a:rPr lang="en-VN" sz="1800" b="0" dirty="0"/>
              <a:t>Thông tin ngữ nghĩa mạnh từ các lớp sâu</a:t>
            </a:r>
          </a:p>
          <a:p>
            <a:pPr lvl="1" algn="just"/>
            <a:r>
              <a:rPr lang="en-VN" sz="1800" b="0" dirty="0"/>
              <a:t>Thông tin không gian chi tiết từ các lớp nông</a:t>
            </a:r>
          </a:p>
          <a:p>
            <a:pPr lvl="1" algn="just"/>
            <a:r>
              <a:rPr lang="en-VN" sz="1800" b="0" dirty="0"/>
              <a:t>Các đặc trưng lớp sâu được lấy mẫu tăng, sau đó kết hợp với đặc trưng lớp nông có cùng độ phân giải thông qua các kết nối ngang. Nhờ đó, FPN cải thiện rõ rệt khả năng phát hiện đối tượng ở nhiều kích thước, đặc biệt là các đối tượng nhỏ.</a:t>
            </a:r>
          </a:p>
          <a:p>
            <a:pPr algn="just"/>
            <a:endParaRPr lang="zh-CN" sz="1800" b="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ảnh hai chiều dựa trên học sâu</a:t>
            </a:r>
          </a:p>
        </p:txBody>
      </p:sp>
      <p:pic>
        <p:nvPicPr>
          <p:cNvPr id="24" name="图片 8"/>
          <p:cNvPicPr>
            <a:picLocks noChangeAspect="1"/>
          </p:cNvPicPr>
          <p:nvPr>
            <p:custDataLst>
              <p:tags r:id="rId1"/>
            </p:custDataLst>
          </p:nvPr>
        </p:nvPicPr>
        <p:blipFill>
          <a:blip r:embed="rId4"/>
          <a:stretch>
            <a:fillRect/>
          </a:stretch>
        </p:blipFill>
        <p:spPr>
          <a:xfrm>
            <a:off x="8048937" y="1285241"/>
            <a:ext cx="3627126" cy="214375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custDataLst>
                  <p:tags r:id="rId1"/>
                </p:custDataLst>
              </p:nvPr>
            </p:nvSpPr>
            <p:spPr>
              <a:xfrm>
                <a:off x="515936" y="1104900"/>
                <a:ext cx="5905183" cy="5468620"/>
              </a:xfrm>
            </p:spPr>
            <p:txBody>
              <a:bodyPr>
                <a:normAutofit fontScale="70000" lnSpcReduction="20000"/>
              </a:bodyPr>
              <a:lstStyle/>
              <a:p>
                <a:r>
                  <a:rPr lang="en-US" altLang="zh-CN" sz="2900" b="0" dirty="0"/>
                  <a:t>Dòng YOLO (You Only Look Once)</a:t>
                </a:r>
              </a:p>
              <a:p>
                <a:pPr lvl="1" algn="just"/>
                <a:r>
                  <a:rPr lang="zh-CN" altLang="en-US" sz="2900" dirty="0"/>
                  <a:t>Đổi mới chính: lần đầu tiên đề xuất khung phát hiện đối tượng một giai đoạn dựa trên học sâu. </a:t>
                </a:r>
                <a:endParaRPr lang="vi-VN" altLang="zh-CN" sz="2900" dirty="0"/>
              </a:p>
              <a:p>
                <a:pPr lvl="1" algn="just"/>
                <a:r>
                  <a:rPr lang="zh-CN" altLang="en-US" sz="2900" dirty="0"/>
                  <a:t>Phương pháp từ bỏ việc trích xuất hộp ứng viên, thay vào đó trực tiếp dùng hồi quy để dự đoán và phân loại hộp ứng viên, nâng tốc độ phát hiện lên khoảng mười lần so với Faster-RCNN. </a:t>
                </a:r>
                <a:endParaRPr lang="vi-VN" altLang="zh-CN" sz="2900" dirty="0"/>
              </a:p>
              <a:p>
                <a:pPr lvl="1" algn="just"/>
                <a:r>
                  <a:rPr lang="zh-CN" altLang="en-US" sz="2900" dirty="0"/>
                  <a:t>Hàm mất mát gồm ba phần:</a:t>
                </a:r>
              </a:p>
              <a:p>
                <a:pPr marL="457200" lvl="1" indent="0" algn="just">
                  <a:buNone/>
                </a:pPr>
                <a14:m>
                  <m:oMathPara xmlns:m="http://schemas.openxmlformats.org/officeDocument/2006/math">
                    <m:oMathParaPr>
                      <m:jc m:val="centerGroup"/>
                    </m:oMathParaPr>
                    <m:oMath xmlns:m="http://schemas.openxmlformats.org/officeDocument/2006/math">
                      <m:r>
                        <a:rPr lang="en-US" altLang="zh-CN" sz="2900" b="0" i="1" dirty="0" smtClean="0">
                          <a:latin typeface="Cambria Math" panose="02040503050406030204" pitchFamily="18" charset="0"/>
                          <a:cs typeface="Cambria Math" panose="02040503050406030204" pitchFamily="18" charset="0"/>
                        </a:rPr>
                        <m:t>ℒ</m:t>
                      </m:r>
                      <m:r>
                        <a:rPr lang="en-US" altLang="zh-CN" sz="2900" b="0" i="1" dirty="0" smtClean="0">
                          <a:latin typeface="Cambria Math" panose="02040503050406030204" pitchFamily="18" charset="0"/>
                          <a:cs typeface="Cambria Math" panose="02040503050406030204" pitchFamily="18" charset="0"/>
                        </a:rPr>
                        <m:t>=</m:t>
                      </m:r>
                      <m:sSub>
                        <m:sSubPr>
                          <m:ctrlPr>
                            <a:rPr lang="en-US" altLang="zh-CN" sz="2900" i="1" dirty="0">
                              <a:latin typeface="Cambria Math" panose="02040503050406030204" pitchFamily="18" charset="0"/>
                              <a:cs typeface="Cambria Math" panose="02040503050406030204" pitchFamily="18" charset="0"/>
                            </a:rPr>
                          </m:ctrlPr>
                        </m:sSubPr>
                        <m:e>
                          <m:r>
                            <a:rPr lang="en-US" altLang="zh-CN" sz="2900" b="0" i="1" dirty="0" smtClean="0">
                              <a:latin typeface="Cambria Math" panose="02040503050406030204" pitchFamily="18" charset="0"/>
                              <a:cs typeface="Cambria Math" panose="02040503050406030204" pitchFamily="18" charset="0"/>
                            </a:rPr>
                            <m:t>ℒ</m:t>
                          </m:r>
                        </m:e>
                        <m:sub>
                          <m:r>
                            <a:rPr lang="en-US" altLang="zh-CN" sz="2900" b="0" i="1" dirty="0" smtClean="0">
                              <a:latin typeface="Cambria Math" panose="02040503050406030204" pitchFamily="18" charset="0"/>
                              <a:cs typeface="Cambria Math" panose="02040503050406030204" pitchFamily="18" charset="0"/>
                            </a:rPr>
                            <m:t>𝑙𝑜𝑐𝑎𝑙𝑖𝑧𝑎𝑡𝑖𝑜𝑛</m:t>
                          </m:r>
                        </m:sub>
                      </m:sSub>
                      <m:r>
                        <a:rPr lang="en-US" altLang="zh-CN" sz="2900" b="0" i="1" dirty="0" smtClean="0">
                          <a:latin typeface="Cambria Math" panose="02040503050406030204" pitchFamily="18" charset="0"/>
                          <a:cs typeface="Cambria Math" panose="02040503050406030204" pitchFamily="18" charset="0"/>
                        </a:rPr>
                        <m:t>+</m:t>
                      </m:r>
                      <m:sSub>
                        <m:sSubPr>
                          <m:ctrlPr>
                            <a:rPr lang="en-US" altLang="zh-CN" sz="2900" i="1" dirty="0">
                              <a:latin typeface="Cambria Math" panose="02040503050406030204" pitchFamily="18" charset="0"/>
                              <a:cs typeface="Cambria Math" panose="02040503050406030204" pitchFamily="18" charset="0"/>
                            </a:rPr>
                          </m:ctrlPr>
                        </m:sSubPr>
                        <m:e>
                          <m:r>
                            <a:rPr lang="en-US" altLang="zh-CN" sz="2900" b="0" i="1" dirty="0" smtClean="0">
                              <a:latin typeface="Cambria Math" panose="02040503050406030204" pitchFamily="18" charset="0"/>
                              <a:cs typeface="Cambria Math" panose="02040503050406030204" pitchFamily="18" charset="0"/>
                            </a:rPr>
                            <m:t>ℒ</m:t>
                          </m:r>
                        </m:e>
                        <m:sub>
                          <m:r>
                            <a:rPr lang="en-US" altLang="zh-CN" sz="2900" b="0" i="1" dirty="0" smtClean="0">
                              <a:latin typeface="Cambria Math" panose="02040503050406030204" pitchFamily="18" charset="0"/>
                              <a:cs typeface="Cambria Math" panose="02040503050406030204" pitchFamily="18" charset="0"/>
                            </a:rPr>
                            <m:t>𝑐𝑜𝑛𝑓𝑖𝑑𝑒𝑛𝑐𝑒</m:t>
                          </m:r>
                        </m:sub>
                      </m:sSub>
                      <m:r>
                        <a:rPr lang="en-US" altLang="zh-CN" sz="2900" b="0" i="1" dirty="0" smtClean="0">
                          <a:latin typeface="Cambria Math" panose="02040503050406030204" pitchFamily="18" charset="0"/>
                          <a:cs typeface="Cambria Math" panose="02040503050406030204" pitchFamily="18" charset="0"/>
                        </a:rPr>
                        <m:t>+</m:t>
                      </m:r>
                      <m:sSub>
                        <m:sSubPr>
                          <m:ctrlPr>
                            <a:rPr lang="en-US" altLang="zh-CN" sz="2900" i="1" dirty="0">
                              <a:latin typeface="Cambria Math" panose="02040503050406030204" pitchFamily="18" charset="0"/>
                              <a:cs typeface="Cambria Math" panose="02040503050406030204" pitchFamily="18" charset="0"/>
                            </a:rPr>
                          </m:ctrlPr>
                        </m:sSubPr>
                        <m:e>
                          <m:r>
                            <a:rPr lang="en-US" altLang="zh-CN" sz="2900" b="0" i="1" dirty="0" smtClean="0">
                              <a:latin typeface="Cambria Math" panose="02040503050406030204" pitchFamily="18" charset="0"/>
                              <a:cs typeface="Cambria Math" panose="02040503050406030204" pitchFamily="18" charset="0"/>
                            </a:rPr>
                            <m:t>ℒ</m:t>
                          </m:r>
                        </m:e>
                        <m:sub>
                          <m:r>
                            <a:rPr lang="en-US" altLang="zh-CN" sz="2900" b="0" i="1" dirty="0" smtClean="0">
                              <a:latin typeface="Cambria Math" panose="02040503050406030204" pitchFamily="18" charset="0"/>
                              <a:cs typeface="Cambria Math" panose="02040503050406030204" pitchFamily="18" charset="0"/>
                            </a:rPr>
                            <m:t>𝑐𝑙𝑎𝑠𝑠𝑖𝑓𝑖𝑐𝑎𝑡𝑖𝑜𝑛</m:t>
                          </m:r>
                        </m:sub>
                      </m:sSub>
                    </m:oMath>
                  </m:oMathPara>
                </a14:m>
                <a:endParaRPr lang="en-US" altLang="zh-CN" sz="2900" i="1" dirty="0"/>
              </a:p>
              <a:p>
                <a:pPr marL="457200" lvl="1" indent="0" algn="just">
                  <a:buNone/>
                </a:pPr>
                <a:r>
                  <a:rPr lang="en-US" altLang="zh-CN" sz="2900" dirty="0"/>
                  <a:t>Trong </a:t>
                </a:r>
                <a:r>
                  <a:rPr lang="en-US" altLang="zh-CN" sz="2900" dirty="0" err="1"/>
                  <a:t>đó</a:t>
                </a:r>
                <a:r>
                  <a:rPr lang="en-US" altLang="zh-CN" sz="2900" dirty="0"/>
                  <a:t>:</a:t>
                </a:r>
              </a:p>
              <a:p>
                <a:pPr marL="457200" lvl="1" indent="0" algn="just">
                  <a:lnSpc>
                    <a:spcPct val="130000"/>
                  </a:lnSpc>
                  <a:buNone/>
                </a:pPr>
                <a14:m>
                  <m:oMath xmlns:m="http://schemas.openxmlformats.org/officeDocument/2006/math">
                    <m:sSub>
                      <m:sSubPr>
                        <m:ctrlPr>
                          <a:rPr lang="en-US" altLang="zh-CN" sz="2900" i="1" dirty="0">
                            <a:solidFill>
                              <a:srgbClr val="4D4D4D"/>
                            </a:solidFill>
                            <a:latin typeface="Cambria Math" panose="02040503050406030204" pitchFamily="18" charset="0"/>
                            <a:cs typeface="Cambria Math" panose="02040503050406030204" pitchFamily="18" charset="0"/>
                          </a:rPr>
                        </m:ctrlPr>
                      </m:sSubPr>
                      <m:e>
                        <m:r>
                          <a:rPr lang="en-US" altLang="zh-CN" sz="2900" b="0" i="1" dirty="0" smtClean="0">
                            <a:latin typeface="Cambria Math" panose="02040503050406030204" pitchFamily="18" charset="0"/>
                            <a:cs typeface="Cambria Math" panose="02040503050406030204" pitchFamily="18" charset="0"/>
                          </a:rPr>
                          <m:t>ℒ</m:t>
                        </m:r>
                      </m:e>
                      <m:sub>
                        <m:r>
                          <a:rPr lang="en-US" altLang="zh-CN" sz="2900" b="0" i="1" dirty="0" smtClean="0">
                            <a:latin typeface="Cambria Math" panose="02040503050406030204" pitchFamily="18" charset="0"/>
                            <a:cs typeface="Cambria Math" panose="02040503050406030204" pitchFamily="18" charset="0"/>
                          </a:rPr>
                          <m:t>𝑙𝑜𝑐𝑎𝑙𝑖𝑧𝑎𝑡𝑖𝑜𝑛</m:t>
                        </m:r>
                      </m:sub>
                    </m:sSub>
                  </m:oMath>
                </a14:m>
                <a:r>
                  <a:rPr lang="en-US" altLang="zh-CN" sz="2900" dirty="0"/>
                  <a:t>: mất mát vị trí của hộp ứng viên</a:t>
                </a:r>
              </a:p>
              <a:p>
                <a:pPr marL="457200" lvl="1" indent="0" algn="just">
                  <a:lnSpc>
                    <a:spcPct val="130000"/>
                  </a:lnSpc>
                  <a:buNone/>
                </a:pPr>
                <a14:m>
                  <m:oMath xmlns:m="http://schemas.openxmlformats.org/officeDocument/2006/math">
                    <m:sSub>
                      <m:sSubPr>
                        <m:ctrlPr>
                          <a:rPr lang="en-US" altLang="zh-CN" sz="2900" i="1" dirty="0">
                            <a:latin typeface="Cambria Math" panose="02040503050406030204" pitchFamily="18" charset="0"/>
                            <a:cs typeface="Cambria Math" panose="02040503050406030204" pitchFamily="18" charset="0"/>
                          </a:rPr>
                        </m:ctrlPr>
                      </m:sSubPr>
                      <m:e>
                        <m:r>
                          <a:rPr lang="en-US" altLang="zh-CN" sz="2900" b="0" i="1" dirty="0" smtClean="0">
                            <a:latin typeface="Cambria Math" panose="02040503050406030204" pitchFamily="18" charset="0"/>
                            <a:cs typeface="Cambria Math" panose="02040503050406030204" pitchFamily="18" charset="0"/>
                          </a:rPr>
                          <m:t>ℒ</m:t>
                        </m:r>
                      </m:e>
                      <m:sub>
                        <m:r>
                          <a:rPr lang="en-US" altLang="zh-CN" sz="2900" b="0" i="1" dirty="0" smtClean="0">
                            <a:latin typeface="Cambria Math" panose="02040503050406030204" pitchFamily="18" charset="0"/>
                            <a:cs typeface="Cambria Math" panose="02040503050406030204" pitchFamily="18" charset="0"/>
                          </a:rPr>
                          <m:t>𝑐𝑜𝑛𝑓𝑖𝑑𝑒𝑛𝑐𝑒</m:t>
                        </m:r>
                      </m:sub>
                    </m:sSub>
                  </m:oMath>
                </a14:m>
                <a:r>
                  <a:rPr lang="en-US" altLang="zh-CN" sz="2900" dirty="0"/>
                  <a:t>: mất mát độ tin cậy về sự hiện diện hoặc vắng mặt của vật thể</a:t>
                </a:r>
              </a:p>
              <a:p>
                <a:pPr marL="457200" lvl="1" indent="0" algn="just">
                  <a:lnSpc>
                    <a:spcPct val="130000"/>
                  </a:lnSpc>
                  <a:buNone/>
                </a:pPr>
                <a14:m>
                  <m:oMath xmlns:m="http://schemas.openxmlformats.org/officeDocument/2006/math">
                    <m:sSub>
                      <m:sSubPr>
                        <m:ctrlPr>
                          <a:rPr lang="en-US" altLang="zh-CN" sz="2900" i="1" dirty="0">
                            <a:latin typeface="Cambria Math" panose="02040503050406030204" pitchFamily="18" charset="0"/>
                            <a:cs typeface="Cambria Math" panose="02040503050406030204" pitchFamily="18" charset="0"/>
                          </a:rPr>
                        </m:ctrlPr>
                      </m:sSubPr>
                      <m:e>
                        <m:r>
                          <a:rPr lang="en-US" altLang="zh-CN" sz="2900" b="0" i="1" dirty="0" smtClean="0">
                            <a:latin typeface="Cambria Math" panose="02040503050406030204" pitchFamily="18" charset="0"/>
                            <a:cs typeface="Cambria Math" panose="02040503050406030204" pitchFamily="18" charset="0"/>
                          </a:rPr>
                          <m:t>ℒ</m:t>
                        </m:r>
                      </m:e>
                      <m:sub>
                        <m:r>
                          <a:rPr lang="en-US" altLang="zh-CN" sz="2900" b="0" i="1" dirty="0" smtClean="0">
                            <a:latin typeface="Cambria Math" panose="02040503050406030204" pitchFamily="18" charset="0"/>
                            <a:cs typeface="Cambria Math" panose="02040503050406030204" pitchFamily="18" charset="0"/>
                          </a:rPr>
                          <m:t>𝑐𝑙𝑎𝑠𝑠𝑖𝑓𝑖𝑐𝑎𝑡𝑖𝑜𝑛</m:t>
                        </m:r>
                      </m:sub>
                    </m:sSub>
                  </m:oMath>
                </a14:m>
                <a:r>
                  <a:rPr lang="en-US" altLang="zh-CN" sz="2900" dirty="0"/>
                  <a:t>: mất mát dự đoán lớp</a:t>
                </a:r>
              </a:p>
              <a:p>
                <a:pPr marL="457200" lvl="1" indent="0" algn="just">
                  <a:buNone/>
                </a:pPr>
                <a:endParaRPr lang="zh-CN" sz="2400" b="1" dirty="0">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custDataLst>
                  <p:tags r:id="rId5"/>
                </p:custDataLst>
              </p:nvPr>
            </p:nvSpPr>
            <p:spPr>
              <a:xfrm>
                <a:off x="515936" y="1104900"/>
                <a:ext cx="5905183" cy="5468620"/>
              </a:xfrm>
              <a:blipFill>
                <a:blip r:embed="rId6"/>
                <a:stretch>
                  <a:fillRect l="-858" t="-926" r="-2146"/>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ảnh hai chiều dựa trên học sâu</a:t>
            </a:r>
          </a:p>
        </p:txBody>
      </p:sp>
      <p:pic>
        <p:nvPicPr>
          <p:cNvPr id="26" name="图片 2"/>
          <p:cNvPicPr>
            <a:picLocks noChangeAspect="1"/>
          </p:cNvPicPr>
          <p:nvPr>
            <p:custDataLst>
              <p:tags r:id="rId2"/>
            </p:custDataLst>
          </p:nvPr>
        </p:nvPicPr>
        <p:blipFill>
          <a:blip r:embed="rId7"/>
          <a:stretch>
            <a:fillRect/>
          </a:stretch>
        </p:blipFill>
        <p:spPr>
          <a:xfrm>
            <a:off x="6671310" y="1620520"/>
            <a:ext cx="4815205" cy="317309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p:sp>
        <p:nvSpPr>
          <p:cNvPr id="9" name="文本占位符 4"/>
          <p:cNvSpPr>
            <a:spLocks noGrp="1"/>
          </p:cNvSpPr>
          <p:nvPr>
            <p:ph type="body" sz="quarter" idx="14"/>
            <p:custDataLst>
              <p:tags r:id="rId1"/>
            </p:custDataLst>
          </p:nvPr>
        </p:nvSpPr>
        <p:spPr/>
        <p:txBody>
          <a:bodyPr>
            <a:normAutofit/>
          </a:bodyPr>
          <a:lstStyle/>
          <a:p>
            <a:r>
              <a:rPr lang="en-US" altLang="zh-CN" sz="2400" b="0" dirty="0"/>
              <a:t>Dòng YOLO (You Only Look Once)</a:t>
            </a:r>
          </a:p>
          <a:p>
            <a:pPr lvl="1" algn="just"/>
            <a:r>
              <a:rPr lang="en-US" altLang="zh-CN" dirty="0"/>
              <a:t>YOLOv2: vừa duy trì tốc độ phát hiện nhanh, vừa có thể phát hiện tới 9000 lớp</a:t>
            </a:r>
          </a:p>
          <a:p>
            <a:pPr lvl="1" algn="just"/>
            <a:r>
              <a:rPr lang="en-US" altLang="zh-CN" dirty="0"/>
              <a:t>YOLOv3: dự đoán đa tỉ lệ, tức dự đoán trên nhiều kích thước lưới. Điều này giúp thu được các hộp tinh hơn và cải thiện đáng kể khả năng dự đoán vật </a:t>
            </a:r>
            <a:r>
              <a:rPr lang="en-US" altLang="zh-CN" dirty="0" err="1"/>
              <a:t>thể</a:t>
            </a:r>
            <a:r>
              <a:rPr lang="en-US" altLang="zh-CN" dirty="0"/>
              <a:t> nhỏ</a:t>
            </a:r>
            <a:endParaRPr dirty="0"/>
          </a:p>
          <a:p>
            <a:pPr marL="457200" lvl="1" indent="0" algn="just">
              <a:buNone/>
            </a:pPr>
            <a:endParaRPr lang="en-US" altLang="zh-CN" sz="2400" b="1" i="1" dirty="0">
              <a:latin typeface="Calibri"/>
              <a:cs typeface="Calibri"/>
            </a:endParaRPr>
          </a:p>
          <a:p>
            <a:pPr marL="457200" lvl="1" indent="0" algn="just">
              <a:buNone/>
            </a:pPr>
            <a:endParaRPr lang="zh-CN" sz="2400" b="1"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ảnh hai chiều dựa trên học sâu</a:t>
            </a:r>
          </a:p>
        </p:txBody>
      </p:sp>
      <p:pic>
        <p:nvPicPr>
          <p:cNvPr id="3" name="图片 2"/>
          <p:cNvPicPr>
            <a:picLocks noChangeAspect="1"/>
          </p:cNvPicPr>
          <p:nvPr>
            <p:custDataLst>
              <p:tags r:id="rId2"/>
            </p:custDataLst>
          </p:nvPr>
        </p:nvPicPr>
        <p:blipFill>
          <a:blip r:embed="rId5"/>
          <a:srcRect b="17005"/>
          <a:stretch>
            <a:fillRect/>
          </a:stretch>
        </p:blipFill>
        <p:spPr>
          <a:xfrm>
            <a:off x="1196975" y="2827020"/>
            <a:ext cx="10321290" cy="370332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p:sp>
        <p:nvSpPr>
          <p:cNvPr id="9" name="文本占位符 4"/>
          <p:cNvSpPr>
            <a:spLocks noGrp="1"/>
          </p:cNvSpPr>
          <p:nvPr>
            <p:ph type="body" sz="quarter" idx="14"/>
            <p:custDataLst>
              <p:tags r:id="rId1"/>
            </p:custDataLst>
          </p:nvPr>
        </p:nvSpPr>
        <p:spPr>
          <a:xfrm>
            <a:off x="515937" y="1104900"/>
            <a:ext cx="11160125" cy="2641600"/>
          </a:xfrm>
        </p:spPr>
        <p:txBody>
          <a:bodyPr>
            <a:normAutofit fontScale="92500" lnSpcReduction="20000"/>
          </a:bodyPr>
          <a:lstStyle/>
          <a:p>
            <a:pPr algn="just"/>
            <a:r>
              <a:rPr lang="en-VN" b="0" dirty="0"/>
              <a:t>DETR</a:t>
            </a:r>
          </a:p>
          <a:p>
            <a:pPr lvl="1" algn="just"/>
            <a:r>
              <a:rPr lang="en-VN" i="1" dirty="0"/>
              <a:t>Bối cảnh đề xuất</a:t>
            </a:r>
            <a:r>
              <a:rPr lang="en-VN" dirty="0"/>
              <a:t>: Kể từ khi được giới thiệu, Transformer đã tạo ra ảnh hưởng sâu rộng trong lĩnh vực xử lý ngôn ngữ tự nhiên. Mô hình này sử dụng cơ chế chú ý để thiết lập mối quan hệ giữa các phần tử trong chuỗi, đồng thời có khả năng khai thác thông tin trong phạm vi ngữ cảnh dài.</a:t>
            </a:r>
          </a:p>
          <a:p>
            <a:pPr lvl="1" algn="just"/>
            <a:r>
              <a:rPr lang="en-VN" i="1" dirty="0"/>
              <a:t>Đổi mới chính</a:t>
            </a:r>
            <a:r>
              <a:rPr lang="en-VN" dirty="0"/>
              <a:t>: DETR lần đầu tiên đưa kiến trúc Transformer vào bài toán phát hiện đối tượng. Mô hình loại bỏ bước hậu xử lý ức chế cực đại không cực đại (Non-Maximum Suppression, NMS), đồng thời không phụ thuộc vào các tri thức tiên nghiệm như khung neo. Nhờ đó, DETR hiện thực hóa quy trình phát hiện đối tượng theo phương thức đầu-cuối.</a:t>
            </a:r>
          </a:p>
          <a:p>
            <a:pPr marL="457200" lvl="1" indent="0" algn="just">
              <a:buNone/>
            </a:pPr>
            <a:endParaRPr lang="en-US" altLang="zh-CN" sz="2400" i="1" dirty="0">
              <a:latin typeface="Calibri"/>
              <a:cs typeface="Calibri"/>
            </a:endParaRPr>
          </a:p>
          <a:p>
            <a:pPr marL="457200" lvl="1" indent="0" algn="just">
              <a:buNone/>
            </a:pPr>
            <a:endParaRPr lang="zh-CN" sz="2400"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ảnh hai chiều dựa trên học sâu</a:t>
            </a:r>
          </a:p>
        </p:txBody>
      </p:sp>
      <p:pic>
        <p:nvPicPr>
          <p:cNvPr id="28" name="图片 2"/>
          <p:cNvPicPr>
            <a:picLocks noChangeAspect="1"/>
          </p:cNvPicPr>
          <p:nvPr>
            <p:custDataLst>
              <p:tags r:id="rId2"/>
            </p:custDataLst>
          </p:nvPr>
        </p:nvPicPr>
        <p:blipFill>
          <a:blip r:embed="rId5"/>
          <a:stretch>
            <a:fillRect/>
          </a:stretch>
        </p:blipFill>
        <p:spPr>
          <a:xfrm>
            <a:off x="1289050" y="3901440"/>
            <a:ext cx="9946005" cy="259588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mc:AlternateContent xmlns:mc="http://schemas.openxmlformats.org/markup-compatibility/2006">
        <mc:Choice xmlns:a14="http://schemas.microsoft.com/office/drawing/2010/main" Requires="a14">
          <p:sp>
            <p:nvSpPr>
              <p:cNvPr id="2" name="文本占位符 1"/>
              <p:cNvSpPr>
                <a:spLocks noGrp="1"/>
              </p:cNvSpPr>
              <p:nvPr>
                <p:ph type="body" sz="quarter" idx="14"/>
              </p:nvPr>
            </p:nvSpPr>
            <p:spPr>
              <a:xfrm>
                <a:off x="515937" y="1104899"/>
                <a:ext cx="5699928" cy="5336997"/>
              </a:xfrm>
            </p:spPr>
            <p:txBody>
              <a:bodyPr>
                <a:noAutofit/>
              </a:bodyPr>
              <a:lstStyle/>
              <a:p>
                <a:pPr algn="just"/>
                <a:r>
                  <a:rPr lang="zh-CN" altLang="en-US" sz="2400" b="0" dirty="0"/>
                  <a:t>Phát hiện đám mây điểm</a:t>
                </a:r>
              </a:p>
              <a:p>
                <a:pPr lvl="1" algn="just">
                  <a:buFont typeface="Wingdings" panose="05000000000000000000" charset="0"/>
                  <a:buChar char="n"/>
                </a:pPr>
                <a:r>
                  <a:rPr lang="zh-CN" altLang="en-US" dirty="0">
                    <a:solidFill>
                      <a:srgbClr val="4D4D4D"/>
                    </a:solidFill>
                  </a:rPr>
                  <a:t>Đám mây điểm có các đặc điểm là vô thứ tự, phi cấu trúc và thưa</a:t>
                </a:r>
              </a:p>
              <a:p>
                <a:pPr lvl="1" algn="just">
                  <a:buFont typeface="Wingdings" panose="05000000000000000000" charset="0"/>
                  <a:buChar char="n"/>
                </a:pPr>
                <a:r>
                  <a:rPr lang="zh-CN" altLang="en-US" dirty="0">
                    <a:solidFill>
                      <a:srgbClr val="4D4D4D"/>
                    </a:solidFill>
                  </a:rPr>
                  <a:t>Kết quả dự đoán: một đối tượng 3D được biểu diễn bằng một khối hộp chữ nhật 3D bao chứa đối tượng đó</a:t>
                </a:r>
              </a:p>
              <a:p>
                <a:pPr marL="457200" lvl="1" indent="0" algn="just">
                  <a:buFont typeface="Wingdings" panose="05000000000000000000" charset="0"/>
                  <a:buNone/>
                </a:pPr>
                <a14:m>
                  <m:oMathPara xmlns:m="http://schemas.openxmlformats.org/officeDocument/2006/math">
                    <m:oMathParaPr>
                      <m:jc m:val="centerGroup"/>
                    </m:oMathParaPr>
                    <m:oMath xmlns:m="http://schemas.openxmlformats.org/officeDocument/2006/math">
                      <m:d>
                        <m:dPr>
                          <m:begChr m:val="{"/>
                          <m:endChr m:val="}"/>
                          <m:ctrlPr>
                            <a:rPr lang="en-US" i="1">
                              <a:solidFill>
                                <a:srgbClr val="4D4D4D"/>
                              </a:solidFill>
                              <a:latin typeface="Cambria Math" panose="02040503050406030204" pitchFamily="18" charset="0"/>
                              <a:cs typeface="Cambria Math" panose="02040503050406030204" pitchFamily="18" charset="0"/>
                            </a:rPr>
                          </m:ctrlPr>
                        </m:dPr>
                        <m:e>
                          <m:r>
                            <a:rPr lang="en-US" b="0" i="1" smtClean="0">
                              <a:solidFill>
                                <a:srgbClr val="4D4D4D"/>
                              </a:solidFill>
                              <a:latin typeface="Cambria Math" panose="02040503050406030204" pitchFamily="18" charset="0"/>
                              <a:cs typeface="Cambria Math" panose="02040503050406030204" pitchFamily="18" charset="0"/>
                            </a:rPr>
                            <m:t>𝑥</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𝑦</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𝑧</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𝑙</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𝑤</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h</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𝜃</m:t>
                          </m:r>
                        </m:e>
                      </m:d>
                    </m:oMath>
                  </m:oMathPara>
                </a14:m>
                <a:endParaRPr lang="en-US" i="1" dirty="0">
                  <a:solidFill>
                    <a:srgbClr val="4D4D4D"/>
                  </a:solidFill>
                </a:endParaRPr>
              </a:p>
              <a:p>
                <a:pPr marL="457200" lvl="1" indent="0" algn="just">
                  <a:buFont typeface="Wingdings" panose="05000000000000000000" charset="0"/>
                  <a:buNone/>
                </a:pPr>
                <a:r>
                  <a:rPr dirty="0" err="1">
                    <a:solidFill>
                      <a:srgbClr val="4D4D4D"/>
                    </a:solidFill>
                  </a:rPr>
                  <a:t>Trong đó, </a:t>
                </a:r>
                <a14:m>
                  <m:oMath xmlns:m="http://schemas.openxmlformats.org/officeDocument/2006/math">
                    <m:d>
                      <m:dPr>
                        <m:begChr m:val="{"/>
                        <m:endChr m:val="}"/>
                        <m:ctrlPr>
                          <a:rPr lang="en-US" i="1">
                            <a:solidFill>
                              <a:srgbClr val="4D4D4D"/>
                            </a:solidFill>
                            <a:latin typeface="Cambria Math" panose="02040503050406030204" pitchFamily="18" charset="0"/>
                            <a:cs typeface="Cambria Math" panose="02040503050406030204" pitchFamily="18" charset="0"/>
                          </a:rPr>
                        </m:ctrlPr>
                      </m:dPr>
                      <m:e>
                        <m:r>
                          <a:rPr lang="en-US" b="0" i="1" smtClean="0">
                            <a:solidFill>
                              <a:srgbClr val="4D4D4D"/>
                            </a:solidFill>
                            <a:latin typeface="Cambria Math" panose="02040503050406030204" pitchFamily="18" charset="0"/>
                            <a:cs typeface="Cambria Math" panose="02040503050406030204" pitchFamily="18" charset="0"/>
                          </a:rPr>
                          <m:t>𝑥</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𝑦</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𝑧</m:t>
                        </m:r>
                      </m:e>
                    </m:d>
                  </m:oMath>
                </a14:m>
                <a:r>
                  <a:rPr dirty="0" err="1">
                    <a:solidFill>
                      <a:srgbClr val="4D4D4D"/>
                    </a:solidFill>
                  </a:rPr>
                  <a:t> biểu thị tọa độ điểm tâm, </a:t>
                </a:r>
                <a14:m>
                  <m:oMath xmlns:m="http://schemas.openxmlformats.org/officeDocument/2006/math">
                    <m:d>
                      <m:dPr>
                        <m:begChr m:val="{"/>
                        <m:endChr m:val="}"/>
                        <m:ctrlPr>
                          <a:rPr lang="en-US" i="1">
                            <a:solidFill>
                              <a:srgbClr val="4D4D4D"/>
                            </a:solidFill>
                            <a:latin typeface="Cambria Math" panose="02040503050406030204" pitchFamily="18" charset="0"/>
                            <a:cs typeface="Cambria Math" panose="02040503050406030204" pitchFamily="18" charset="0"/>
                          </a:rPr>
                        </m:ctrlPr>
                      </m:dPr>
                      <m:e>
                        <m:r>
                          <a:rPr lang="en-US" b="0" i="1" smtClean="0">
                            <a:solidFill>
                              <a:srgbClr val="4D4D4D"/>
                            </a:solidFill>
                            <a:latin typeface="Cambria Math" panose="02040503050406030204" pitchFamily="18" charset="0"/>
                            <a:cs typeface="Cambria Math" panose="02040503050406030204" pitchFamily="18" charset="0"/>
                          </a:rPr>
                          <m:t>𝑙</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𝑤</m:t>
                        </m:r>
                        <m:r>
                          <a:rPr lang="en-US" b="0" i="1" smtClean="0">
                            <a:solidFill>
                              <a:srgbClr val="4D4D4D"/>
                            </a:solidFill>
                            <a:latin typeface="Cambria Math" panose="02040503050406030204" pitchFamily="18" charset="0"/>
                            <a:cs typeface="Cambria Math" panose="02040503050406030204" pitchFamily="18" charset="0"/>
                          </a:rPr>
                          <m:t>,</m:t>
                        </m:r>
                        <m:r>
                          <a:rPr lang="en-US" b="0" i="1" smtClean="0">
                            <a:solidFill>
                              <a:srgbClr val="4D4D4D"/>
                            </a:solidFill>
                            <a:latin typeface="Cambria Math" panose="02040503050406030204" pitchFamily="18" charset="0"/>
                            <a:cs typeface="Cambria Math" panose="02040503050406030204" pitchFamily="18" charset="0"/>
                          </a:rPr>
                          <m:t>h</m:t>
                        </m:r>
                      </m:e>
                    </m:d>
                  </m:oMath>
                </a14:m>
                <a:r>
                  <a:rPr dirty="0" err="1">
                    <a:solidFill>
                      <a:srgbClr val="4D4D4D"/>
                    </a:solidFill>
                  </a:rPr>
                  <a:t> biểu thị kích thước của khối hộp chữ nhật, </a:t>
                </a:r>
                <a14:m>
                  <m:oMath xmlns:m="http://schemas.openxmlformats.org/officeDocument/2006/math">
                    <m:r>
                      <a:rPr lang="en-US" b="0" i="1" smtClean="0">
                        <a:solidFill>
                          <a:srgbClr val="4D4D4D"/>
                        </a:solidFill>
                        <a:latin typeface="Cambria Math" panose="02040503050406030204" pitchFamily="18" charset="0"/>
                        <a:cs typeface="Cambria Math" panose="02040503050406030204" pitchFamily="18" charset="0"/>
                      </a:rPr>
                      <m:t>𝜃</m:t>
                    </m:r>
                  </m:oMath>
                </a14:m>
                <a:r>
                  <a:rPr dirty="0" err="1">
                    <a:solidFill>
                      <a:srgbClr val="4D4D4D"/>
                    </a:solidFill>
                  </a:rPr>
                  <a:t> biểu thị góc lệch hướng (yaw).</a:t>
                </a:r>
              </a:p>
              <a:p>
                <a:pPr marL="897255" lvl="1" indent="-440055" algn="just">
                  <a:buFont typeface="Wingdings" panose="05000000000000000000" charset="0"/>
                  <a:buChar char="n"/>
                </a:pPr>
                <a:r>
                  <a:rPr lang="zh-CN" dirty="0">
                    <a:solidFill>
                      <a:srgbClr val="4D4D4D"/>
                    </a:solidFill>
                  </a:rPr>
                  <a:t>Dạng biểu diễn</a:t>
                </a:r>
              </a:p>
              <a:p>
                <a:pPr lvl="2" algn="just"/>
                <a:r>
                  <a:rPr lang="zh-CN" dirty="0">
                    <a:solidFill>
                      <a:srgbClr val="4D4D4D"/>
                    </a:solidFill>
                  </a:rPr>
                  <a:t>Lưới voxel: VoxelNet</a:t>
                </a:r>
                <a:endParaRPr lang="en-US" altLang="zh-CN" dirty="0">
                  <a:solidFill>
                    <a:srgbClr val="4D4D4D"/>
                  </a:solidFill>
                </a:endParaRPr>
              </a:p>
              <a:p>
                <a:pPr lvl="2" algn="just"/>
                <a:r>
                  <a:rPr lang="zh-CN" dirty="0">
                    <a:solidFill>
                      <a:srgbClr val="4D4D4D"/>
                    </a:solidFill>
                  </a:rPr>
                  <a:t>Tập điểm: PointRCNN</a:t>
                </a:r>
                <a:endParaRPr lang="en-US" altLang="zh-CN" dirty="0">
                  <a:solidFill>
                    <a:srgbClr val="4D4D4D"/>
                  </a:solidFill>
                </a:endParaRPr>
              </a:p>
              <a:p>
                <a:pPr lvl="2" algn="just"/>
                <a:r>
                  <a:rPr lang="zh-CN" dirty="0">
                    <a:solidFill>
                      <a:srgbClr val="4D4D4D"/>
                    </a:solidFill>
                  </a:rPr>
                  <a:t>Voxel + tập điểm: PVRCNN</a:t>
                </a:r>
              </a:p>
              <a:p>
                <a:pPr marL="897255" lvl="1" indent="-440055" algn="just">
                  <a:buFont typeface="Wingdings" panose="05000000000000000000" charset="0"/>
                  <a:buChar char="n"/>
                </a:pPr>
                <a:endParaRPr dirty="0">
                  <a:solidFill>
                    <a:srgbClr val="4D4D4D"/>
                  </a:solidFill>
                </a:endParaRPr>
              </a:p>
              <a:p>
                <a:pPr lvl="1" algn="just">
                  <a:buFont typeface="Wingdings" panose="05000000000000000000" charset="0"/>
                  <a:buChar char="n"/>
                </a:pPr>
                <a:endParaRPr lang="zh-CN" altLang="en-US" dirty="0">
                  <a:solidFill>
                    <a:srgbClr val="4D4D4D"/>
                  </a:solidFill>
                </a:endParaRPr>
              </a:p>
              <a:p>
                <a:pPr lvl="1" algn="just">
                  <a:buFont typeface="Wingdings" panose="05000000000000000000" charset="0"/>
                  <a:buChar char="n"/>
                </a:pPr>
                <a:endParaRPr lang="zh-CN" altLang="en-US" dirty="0">
                  <a:solidFill>
                    <a:srgbClr val="4D4D4D"/>
                  </a:solidFill>
                </a:endParaRPr>
              </a:p>
              <a:p>
                <a:pPr marL="449580" lvl="0" indent="-449580" algn="just">
                  <a:buFont typeface="Wingdings" panose="05000000000000000000" charset="0"/>
                  <a:buChar char="p"/>
                </a:pPr>
                <a:endParaRPr lang="en-US" altLang="zh-CN" dirty="0">
                  <a:solidFill>
                    <a:srgbClr val="4D4D4D"/>
                  </a:solidFill>
                </a:endParaRPr>
              </a:p>
            </p:txBody>
          </p:sp>
        </mc:Choice>
        <mc:Fallback>
          <p:sp>
            <p:nvSpPr>
              <p:cNvPr id="2" name="文本占位符 1"/>
              <p:cNvSpPr>
                <a:spLocks noGrp="1" noRot="1" noChangeAspect="1" noMove="1" noResize="1" noEditPoints="1" noAdjustHandles="1" noChangeArrowheads="1" noChangeShapeType="1" noTextEdit="1"/>
              </p:cNvSpPr>
              <p:nvPr>
                <p:ph type="body" sz="quarter" idx="14"/>
              </p:nvPr>
            </p:nvSpPr>
            <p:spPr>
              <a:xfrm>
                <a:off x="515937" y="1104899"/>
                <a:ext cx="5699928" cy="5336997"/>
              </a:xfrm>
              <a:blipFill>
                <a:blip r:embed="rId2"/>
                <a:stretch>
                  <a:fillRect l="-1333" t="-474" r="-1111" b="-948"/>
                </a:stretch>
              </a:blipFill>
            </p:spPr>
            <p:txBody>
              <a:bodyPr/>
              <a:lstStyle/>
              <a:p>
                <a:r>
                  <a:rPr lang="en-VN">
                    <a:noFill/>
                  </a:rPr>
                  <a:t> </a:t>
                </a:r>
              </a:p>
            </p:txBody>
          </p:sp>
        </mc:Fallback>
      </mc:AlternateContent>
      <p:sp>
        <p:nvSpPr>
          <p:cNvPr id="3" name="文本占位符 2"/>
          <p:cNvSpPr>
            <a:spLocks noGrp="1"/>
          </p:cNvSpPr>
          <p:nvPr>
            <p:ph type="body" sz="quarter" idx="13"/>
          </p:nvPr>
        </p:nvSpPr>
        <p:spPr>
          <a:xfrm>
            <a:off x="349322" y="133086"/>
            <a:ext cx="11116638" cy="668337"/>
          </a:xfrm>
        </p:spPr>
        <p:txBody>
          <a:bodyPr>
            <a:noAutofit/>
          </a:bodyPr>
          <a:lstStyle/>
          <a:p>
            <a:r>
              <a:rPr lang="zh-CN" altLang="en-US" dirty="0">
                <a:latin typeface="Calibri"/>
                <a:cs typeface="Calibri"/>
              </a:rPr>
              <a:t>Phát hiện đám mây điểm ba chiều dựa trên học sâu</a:t>
            </a:r>
          </a:p>
        </p:txBody>
      </p:sp>
      <p:pic>
        <p:nvPicPr>
          <p:cNvPr id="6" name="Picture 5">
            <a:extLst>
              <a:ext uri="{FF2B5EF4-FFF2-40B4-BE49-F238E27FC236}">
                <a16:creationId xmlns:a16="http://schemas.microsoft.com/office/drawing/2014/main" id="{B9A7B173-2DC4-FE40-392B-AB8D2961D1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8363" y="2104763"/>
            <a:ext cx="5537718" cy="2648473"/>
          </a:xfrm>
          <a:prstGeom prst="rect">
            <a:avLst/>
          </a:prstGeom>
        </p:spPr>
      </p:pic>
    </p:spTree>
    <p:extLst>
      <p:ext uri="{BB962C8B-B14F-4D97-AF65-F5344CB8AC3E}">
        <p14:creationId xmlns:p14="http://schemas.microsoft.com/office/powerpoint/2010/main" val="42152721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p:sp>
        <p:nvSpPr>
          <p:cNvPr id="2" name="文本占位符 1"/>
          <p:cNvSpPr>
            <a:spLocks noGrp="1"/>
          </p:cNvSpPr>
          <p:nvPr>
            <p:ph type="body" sz="quarter" idx="14"/>
          </p:nvPr>
        </p:nvSpPr>
        <p:spPr>
          <a:xfrm>
            <a:off x="515937" y="1104900"/>
            <a:ext cx="11160125" cy="1727200"/>
          </a:xfrm>
        </p:spPr>
        <p:txBody>
          <a:bodyPr>
            <a:normAutofit fontScale="92500" lnSpcReduction="20000"/>
          </a:bodyPr>
          <a:lstStyle/>
          <a:p>
            <a:pPr algn="just"/>
            <a:r>
              <a:rPr lang="en-US" altLang="zh-CN" sz="2600" b="0" dirty="0" err="1"/>
              <a:t>VoxelNet</a:t>
            </a:r>
            <a:endParaRPr lang="zh-CN" altLang="en-US" sz="2600" b="0" dirty="0"/>
          </a:p>
          <a:p>
            <a:pPr lvl="1" algn="just">
              <a:buFont typeface="Wingdings" panose="05000000000000000000" charset="0"/>
              <a:buChar char="n"/>
            </a:pPr>
            <a:r>
              <a:rPr lang="zh-CN" altLang="en-US" sz="2200" dirty="0">
                <a:solidFill>
                  <a:srgbClr val="4D4D4D"/>
                </a:solidFill>
              </a:rPr>
              <a:t>Đổi mới chính: học biểu diễn đặc trưng phân biệt từ đám mây điểm được voxel hóa; thiết kế một lớp mã hóa đặc trưng voxel mới, kết hợp đặc trưng điểm với đặc trưng tích tụ cục bộ để thực hiện tương tác giữa các điểm bên trong voxel; thuộc thuật toán phát hiện đối tượng một giai đoạn</a:t>
            </a:r>
          </a:p>
          <a:p>
            <a:pPr marL="897255" lvl="1" indent="-440055">
              <a:buFont typeface="Wingdings" panose="05000000000000000000" charset="0"/>
              <a:buChar char="n"/>
            </a:pPr>
            <a:endParaRPr sz="2400" dirty="0">
              <a:solidFill>
                <a:srgbClr val="4D4D4D"/>
              </a:solidFill>
              <a:latin typeface="Calibri"/>
              <a:cs typeface="Calibri"/>
            </a:endParaRPr>
          </a:p>
          <a:p>
            <a:pPr lvl="1">
              <a:buFont typeface="Wingdings" panose="05000000000000000000" charset="0"/>
              <a:buChar char="n"/>
            </a:pPr>
            <a:endParaRPr lang="zh-CN" altLang="en-US" sz="2400" dirty="0">
              <a:solidFill>
                <a:srgbClr val="4D4D4D"/>
              </a:solidFill>
              <a:latin typeface="Calibri"/>
              <a:cs typeface="Calibri"/>
            </a:endParaRPr>
          </a:p>
          <a:p>
            <a:pPr lvl="1">
              <a:buFont typeface="Wingdings" panose="05000000000000000000" charset="0"/>
              <a:buChar char="n"/>
            </a:pPr>
            <a:endParaRPr lang="zh-CN" altLang="en-US" sz="2400" dirty="0">
              <a:solidFill>
                <a:srgbClr val="4D4D4D"/>
              </a:solidFill>
              <a:latin typeface="Calibri"/>
              <a:cs typeface="Calibri"/>
            </a:endParaRPr>
          </a:p>
          <a:p>
            <a:pPr marL="449580" lvl="0" indent="-449580">
              <a:buFont typeface="Wingdings" panose="05000000000000000000" charset="0"/>
              <a:buChar char="p"/>
            </a:pPr>
            <a:endParaRPr lang="en-US" altLang="zh-CN" sz="2400" dirty="0">
              <a:solidFill>
                <a:srgbClr val="4D4D4D"/>
              </a:solidFill>
              <a:latin typeface="Calibri"/>
              <a:cs typeface="Calibri"/>
            </a:endParaRPr>
          </a:p>
        </p:txBody>
      </p:sp>
      <p:pic>
        <p:nvPicPr>
          <p:cNvPr id="29" name="图片 3"/>
          <p:cNvPicPr>
            <a:picLocks noChangeAspect="1"/>
          </p:cNvPicPr>
          <p:nvPr>
            <p:custDataLst>
              <p:tags r:id="rId1"/>
            </p:custDataLst>
          </p:nvPr>
        </p:nvPicPr>
        <p:blipFill>
          <a:blip r:embed="rId3"/>
          <a:stretch>
            <a:fillRect/>
          </a:stretch>
        </p:blipFill>
        <p:spPr>
          <a:xfrm>
            <a:off x="1807845" y="2988310"/>
            <a:ext cx="8885555" cy="3762375"/>
          </a:xfrm>
          <a:prstGeom prst="rect">
            <a:avLst/>
          </a:prstGeom>
          <a:noFill/>
          <a:ln>
            <a:noFill/>
          </a:ln>
        </p:spPr>
      </p:pic>
      <p:sp>
        <p:nvSpPr>
          <p:cNvPr id="7" name="文本占位符 2">
            <a:extLst>
              <a:ext uri="{FF2B5EF4-FFF2-40B4-BE49-F238E27FC236}">
                <a16:creationId xmlns:a16="http://schemas.microsoft.com/office/drawing/2014/main" id="{0189A5FA-5939-4F9D-7022-81F90EEAF94A}"/>
              </a:ext>
            </a:extLst>
          </p:cNvPr>
          <p:cNvSpPr>
            <a:spLocks noGrp="1"/>
          </p:cNvSpPr>
          <p:nvPr>
            <p:ph type="body" sz="quarter" idx="13"/>
          </p:nvPr>
        </p:nvSpPr>
        <p:spPr>
          <a:xfrm>
            <a:off x="349322" y="133086"/>
            <a:ext cx="11116638" cy="668337"/>
          </a:xfrm>
        </p:spPr>
        <p:txBody>
          <a:bodyPr>
            <a:noAutofit/>
          </a:bodyPr>
          <a:lstStyle/>
          <a:p>
            <a:r>
              <a:rPr lang="zh-CN" altLang="en-US" dirty="0">
                <a:latin typeface="Calibri"/>
                <a:cs typeface="Calibri"/>
              </a:rPr>
              <a:t>Phát hiện đám mây điểm ba chiều dựa trên học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p:sp>
        <p:nvSpPr>
          <p:cNvPr id="2" name="文本占位符 1"/>
          <p:cNvSpPr>
            <a:spLocks noGrp="1"/>
          </p:cNvSpPr>
          <p:nvPr>
            <p:ph type="body" sz="quarter" idx="14"/>
          </p:nvPr>
        </p:nvSpPr>
        <p:spPr>
          <a:xfrm>
            <a:off x="515937" y="949055"/>
            <a:ext cx="11160125" cy="1651000"/>
          </a:xfrm>
        </p:spPr>
        <p:txBody>
          <a:bodyPr>
            <a:noAutofit/>
          </a:bodyPr>
          <a:lstStyle/>
          <a:p>
            <a:pPr algn="just"/>
            <a:r>
              <a:rPr lang="en-US" altLang="zh-CN" sz="1800" b="0" dirty="0" err="1"/>
              <a:t>PointRCNN</a:t>
            </a:r>
            <a:endParaRPr lang="zh-CN" altLang="en-US" sz="1800" b="0" dirty="0"/>
          </a:p>
          <a:p>
            <a:pPr lvl="1" algn="just">
              <a:buFont typeface="Wingdings" panose="05000000000000000000" charset="0"/>
              <a:buChar char="n"/>
            </a:pPr>
            <a:r>
              <a:rPr lang="zh-CN" altLang="en-US" sz="1800" dirty="0">
                <a:solidFill>
                  <a:srgbClr val="4D4D4D"/>
                </a:solidFill>
              </a:rPr>
              <a:t>Đổi mới chính: </a:t>
            </a:r>
            <a:endParaRPr lang="vi-VN" altLang="zh-CN" sz="1800" dirty="0">
              <a:solidFill>
                <a:srgbClr val="4D4D4D"/>
              </a:solidFill>
            </a:endParaRPr>
          </a:p>
          <a:p>
            <a:pPr lvl="2" algn="just"/>
            <a:r>
              <a:rPr lang="en-US" altLang="zh-CN" sz="1800" dirty="0"/>
              <a:t>T</a:t>
            </a:r>
            <a:r>
              <a:rPr lang="zh-CN" altLang="en-US" sz="1800" dirty="0">
                <a:solidFill>
                  <a:srgbClr val="4D4D4D"/>
                </a:solidFill>
              </a:rPr>
              <a:t>huật toán phát hiện đối tượng 3D hai giai đoạn đầu tiên dựa trên điểm thô. Sử dụng PointNet++ để trích xuất đặc trưng và sinh một loạt hộp ứng viên dựa trên đặc trưng của các điểm tiền cảnh. </a:t>
            </a:r>
            <a:endParaRPr lang="vi-VN" altLang="zh-CN" sz="1800" dirty="0">
              <a:solidFill>
                <a:srgbClr val="4D4D4D"/>
              </a:solidFill>
            </a:endParaRPr>
          </a:p>
          <a:p>
            <a:pPr lvl="2" algn="just"/>
            <a:r>
              <a:rPr lang="zh-CN" altLang="en-US" sz="1800" dirty="0">
                <a:solidFill>
                  <a:srgbClr val="4D4D4D"/>
                </a:solidFill>
              </a:rPr>
              <a:t>Ở giai đoạn thứ hai, đặc trưng ngữ nghĩa toàn cục được hợp nhất với đặc trưng cục bộ để làm đặc trưng định vị tinh, sau đó thực hiện nhiệm vụ hồi quy vị trí chính xác</a:t>
            </a:r>
          </a:p>
          <a:p>
            <a:pPr lvl="1" algn="just">
              <a:buFont typeface="Courier New" panose="02070309020205020404" pitchFamily="49" charset="0"/>
              <a:buChar char="o"/>
            </a:pPr>
            <a:endParaRPr sz="1800" dirty="0">
              <a:solidFill>
                <a:srgbClr val="4D4D4D"/>
              </a:solidFill>
            </a:endParaRPr>
          </a:p>
          <a:p>
            <a:pPr lvl="1" algn="just">
              <a:buFont typeface="Courier New" panose="02070309020205020404" pitchFamily="49" charset="0"/>
              <a:buChar char="o"/>
            </a:pPr>
            <a:endParaRPr lang="zh-CN" altLang="en-US" sz="1800" dirty="0">
              <a:solidFill>
                <a:srgbClr val="4D4D4D"/>
              </a:solidFill>
            </a:endParaRPr>
          </a:p>
          <a:p>
            <a:pPr lvl="1" algn="just">
              <a:buFont typeface="Courier New" panose="02070309020205020404" pitchFamily="49" charset="0"/>
              <a:buChar char="o"/>
            </a:pPr>
            <a:endParaRPr lang="zh-CN" altLang="en-US" sz="1800" dirty="0">
              <a:solidFill>
                <a:srgbClr val="4D4D4D"/>
              </a:solidFill>
            </a:endParaRPr>
          </a:p>
          <a:p>
            <a:pPr marL="449580" lvl="0" indent="-449580" algn="just">
              <a:buFont typeface="Wingdings" panose="05000000000000000000" charset="0"/>
              <a:buChar char="p"/>
            </a:pPr>
            <a:endParaRPr lang="en-US" altLang="zh-CN" sz="1800" b="0" dirty="0">
              <a:solidFill>
                <a:srgbClr val="4D4D4D"/>
              </a:solidFill>
            </a:endParaRPr>
          </a:p>
        </p:txBody>
      </p:sp>
      <p:pic>
        <p:nvPicPr>
          <p:cNvPr id="32" name="图片 1"/>
          <p:cNvPicPr>
            <a:picLocks noChangeAspect="1"/>
          </p:cNvPicPr>
          <p:nvPr>
            <p:custDataLst>
              <p:tags r:id="rId1"/>
            </p:custDataLst>
          </p:nvPr>
        </p:nvPicPr>
        <p:blipFill>
          <a:blip r:embed="rId3"/>
          <a:stretch>
            <a:fillRect/>
          </a:stretch>
        </p:blipFill>
        <p:spPr>
          <a:xfrm>
            <a:off x="1705252" y="3575407"/>
            <a:ext cx="9070340" cy="2738120"/>
          </a:xfrm>
          <a:prstGeom prst="rect">
            <a:avLst/>
          </a:prstGeom>
          <a:noFill/>
          <a:ln>
            <a:noFill/>
          </a:ln>
        </p:spPr>
      </p:pic>
      <p:sp>
        <p:nvSpPr>
          <p:cNvPr id="7" name="文本占位符 2">
            <a:extLst>
              <a:ext uri="{FF2B5EF4-FFF2-40B4-BE49-F238E27FC236}">
                <a16:creationId xmlns:a16="http://schemas.microsoft.com/office/drawing/2014/main" id="{9503CB1C-43B0-CC18-D64B-D0C0B4615B47}"/>
              </a:ext>
            </a:extLst>
          </p:cNvPr>
          <p:cNvSpPr>
            <a:spLocks noGrp="1"/>
          </p:cNvSpPr>
          <p:nvPr>
            <p:ph type="body" sz="quarter" idx="13"/>
          </p:nvPr>
        </p:nvSpPr>
        <p:spPr>
          <a:xfrm>
            <a:off x="349322" y="133086"/>
            <a:ext cx="11116638" cy="668337"/>
          </a:xfrm>
        </p:spPr>
        <p:txBody>
          <a:bodyPr>
            <a:noAutofit/>
          </a:bodyPr>
          <a:lstStyle/>
          <a:p>
            <a:r>
              <a:rPr lang="zh-CN" altLang="en-US" dirty="0">
                <a:latin typeface="Calibri"/>
                <a:cs typeface="Calibri"/>
              </a:rPr>
              <a:t>Phát hiện đám mây điểm ba chiều dựa trên học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2" name="文本占位符 1"/>
          <p:cNvSpPr>
            <a:spLocks noGrp="1"/>
          </p:cNvSpPr>
          <p:nvPr>
            <p:ph type="body" sz="quarter" idx="14"/>
          </p:nvPr>
        </p:nvSpPr>
        <p:spPr>
          <a:xfrm>
            <a:off x="515937" y="1104900"/>
            <a:ext cx="11160125" cy="2661920"/>
          </a:xfrm>
        </p:spPr>
        <p:txBody>
          <a:bodyPr>
            <a:normAutofit fontScale="70000" lnSpcReduction="20000"/>
          </a:bodyPr>
          <a:lstStyle/>
          <a:p>
            <a:pPr algn="just"/>
            <a:r>
              <a:rPr lang="en-US" altLang="zh-CN" sz="2800" b="0" dirty="0">
                <a:latin typeface="Calibri"/>
                <a:cs typeface="Calibri"/>
              </a:rPr>
              <a:t>PVRCNN</a:t>
            </a:r>
            <a:endParaRPr lang="zh-CN" altLang="en-US" sz="2800" b="0" dirty="0">
              <a:latin typeface="Calibri"/>
              <a:cs typeface="Calibri"/>
            </a:endParaRPr>
          </a:p>
          <a:p>
            <a:pPr lvl="1" algn="just">
              <a:buFont typeface="Wingdings" panose="05000000000000000000" charset="0"/>
              <a:buChar char="n"/>
            </a:pPr>
            <a:r>
              <a:rPr lang="zh-CN" altLang="en-US" sz="2400" dirty="0">
                <a:solidFill>
                  <a:srgbClr val="4D4D4D"/>
                </a:solidFill>
                <a:latin typeface="Calibri"/>
                <a:cs typeface="Calibri"/>
              </a:rPr>
              <a:t>Vấn đề cần giải quyết: </a:t>
            </a:r>
            <a:endParaRPr lang="vi-VN" altLang="zh-CN" sz="2400" dirty="0">
              <a:solidFill>
                <a:srgbClr val="4D4D4D"/>
              </a:solidFill>
              <a:latin typeface="Calibri"/>
              <a:cs typeface="Calibri"/>
            </a:endParaRPr>
          </a:p>
          <a:p>
            <a:pPr lvl="2" algn="just"/>
            <a:r>
              <a:rPr lang="en-US" altLang="zh-CN" sz="2400" dirty="0">
                <a:latin typeface="Calibri"/>
                <a:cs typeface="Calibri"/>
              </a:rPr>
              <a:t>P</a:t>
            </a:r>
            <a:r>
              <a:rPr lang="zh-CN" altLang="en-US" sz="2400" dirty="0">
                <a:solidFill>
                  <a:srgbClr val="4D4D4D"/>
                </a:solidFill>
                <a:latin typeface="Calibri"/>
                <a:cs typeface="Calibri"/>
              </a:rPr>
              <a:t>hương pháp dựa trên điểm có thể giữ lại vị trí chính xác của điểm, nhưng do cách lưu trữ vô thứ tự nên chi phí tính toán khi tìm kiếm láng giềng rất lớn. </a:t>
            </a:r>
            <a:endParaRPr lang="vi-VN" altLang="zh-CN" sz="2400" dirty="0">
              <a:solidFill>
                <a:srgbClr val="4D4D4D"/>
              </a:solidFill>
              <a:latin typeface="Calibri"/>
              <a:cs typeface="Calibri"/>
            </a:endParaRPr>
          </a:p>
          <a:p>
            <a:pPr lvl="2" algn="just"/>
            <a:r>
              <a:rPr lang="zh-CN" altLang="en-US" sz="2400" dirty="0">
                <a:solidFill>
                  <a:srgbClr val="4D4D4D"/>
                </a:solidFill>
                <a:latin typeface="Calibri"/>
                <a:cs typeface="Calibri"/>
              </a:rPr>
              <a:t>Trong khi đó, phương pháp dựa trên voxel dễ tích tụ thông tin láng giềng để trích xuất đặc trưng hơn, nhưng độ chính xác thấp do bị giới hạn bởi độ phân giải.</a:t>
            </a:r>
          </a:p>
          <a:p>
            <a:pPr lvl="1" algn="just">
              <a:buFont typeface="Wingdings" panose="05000000000000000000" charset="0"/>
              <a:buChar char="n"/>
            </a:pPr>
            <a:r>
              <a:rPr lang="zh-CN" altLang="en-US" sz="2400" dirty="0">
                <a:solidFill>
                  <a:srgbClr val="4D4D4D"/>
                </a:solidFill>
                <a:latin typeface="Calibri"/>
                <a:cs typeface="Calibri"/>
              </a:rPr>
              <a:t>Đổi mới chính: lưu trữ dữ liệu dưới dạng điểm để giảm mức sử dụng bộ nhớ; thực hiện tích chập dưới dạng voxel hóa để tránh truy vấn dữ liệu đám mây điểm lưu trữ phi cấu trúc, giảm thời gian truy cập và nâng cao khả năng biểu diễn đặc trưng cục bộ.</a:t>
            </a:r>
          </a:p>
          <a:p>
            <a:pPr marL="897255" lvl="1" indent="-440055" algn="just">
              <a:buFont typeface="Wingdings" panose="05000000000000000000" charset="0"/>
              <a:buChar char="n"/>
            </a:pPr>
            <a:endParaRPr sz="2400" dirty="0">
              <a:solidFill>
                <a:srgbClr val="4D4D4D"/>
              </a:solidFill>
              <a:latin typeface="Calibri"/>
              <a:cs typeface="Calibri"/>
            </a:endParaRPr>
          </a:p>
          <a:p>
            <a:pPr lvl="1">
              <a:buFont typeface="Wingdings" panose="05000000000000000000" charset="0"/>
              <a:buChar char="n"/>
            </a:pPr>
            <a:endParaRPr lang="zh-CN" altLang="en-US" sz="2400" dirty="0">
              <a:solidFill>
                <a:srgbClr val="4D4D4D"/>
              </a:solidFill>
              <a:latin typeface="Calibri"/>
              <a:cs typeface="Calibri"/>
            </a:endParaRPr>
          </a:p>
          <a:p>
            <a:pPr lvl="1">
              <a:buFont typeface="Wingdings" panose="05000000000000000000" charset="0"/>
              <a:buChar char="n"/>
            </a:pPr>
            <a:endParaRPr lang="zh-CN" altLang="en-US" sz="2400" dirty="0">
              <a:solidFill>
                <a:srgbClr val="4D4D4D"/>
              </a:solidFill>
              <a:latin typeface="Calibri"/>
              <a:cs typeface="Calibri"/>
            </a:endParaRPr>
          </a:p>
          <a:p>
            <a:pPr marL="449580" lvl="0" indent="-449580">
              <a:buFont typeface="Wingdings" panose="05000000000000000000" charset="0"/>
              <a:buChar char="p"/>
            </a:pPr>
            <a:endParaRPr lang="en-US" altLang="zh-CN" sz="2400" dirty="0">
              <a:solidFill>
                <a:srgbClr val="4D4D4D"/>
              </a:solidFill>
              <a:latin typeface="Calibri"/>
              <a:cs typeface="Calibri"/>
            </a:endParaRPr>
          </a:p>
        </p:txBody>
      </p:sp>
      <p:pic>
        <p:nvPicPr>
          <p:cNvPr id="18" name="图片 2"/>
          <p:cNvPicPr>
            <a:picLocks noChangeAspect="1"/>
          </p:cNvPicPr>
          <p:nvPr>
            <p:custDataLst>
              <p:tags r:id="rId1"/>
            </p:custDataLst>
          </p:nvPr>
        </p:nvPicPr>
        <p:blipFill>
          <a:blip r:embed="rId3"/>
          <a:stretch>
            <a:fillRect/>
          </a:stretch>
        </p:blipFill>
        <p:spPr>
          <a:xfrm>
            <a:off x="1970404" y="3702314"/>
            <a:ext cx="8722995" cy="3022600"/>
          </a:xfrm>
          <a:prstGeom prst="rect">
            <a:avLst/>
          </a:prstGeom>
          <a:noFill/>
          <a:ln>
            <a:noFill/>
          </a:ln>
        </p:spPr>
      </p:pic>
      <p:sp>
        <p:nvSpPr>
          <p:cNvPr id="7" name="文本占位符 2">
            <a:extLst>
              <a:ext uri="{FF2B5EF4-FFF2-40B4-BE49-F238E27FC236}">
                <a16:creationId xmlns:a16="http://schemas.microsoft.com/office/drawing/2014/main" id="{210CF941-7D50-8D52-1B7C-0E82DB43BCE1}"/>
              </a:ext>
            </a:extLst>
          </p:cNvPr>
          <p:cNvSpPr>
            <a:spLocks noGrp="1"/>
          </p:cNvSpPr>
          <p:nvPr>
            <p:ph type="body" sz="quarter" idx="13"/>
          </p:nvPr>
        </p:nvSpPr>
        <p:spPr>
          <a:xfrm>
            <a:off x="349322" y="133086"/>
            <a:ext cx="11116638" cy="668337"/>
          </a:xfrm>
        </p:spPr>
        <p:txBody>
          <a:bodyPr>
            <a:noAutofit/>
          </a:bodyPr>
          <a:lstStyle/>
          <a:p>
            <a:r>
              <a:rPr lang="zh-CN" altLang="en-US" dirty="0">
                <a:latin typeface="Calibri"/>
                <a:cs typeface="Calibri"/>
              </a:rPr>
              <a:t>Phát hiện đám mây điểm ba chiều dựa trên học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6" name="文本占位符 5"/>
          <p:cNvSpPr>
            <a:spLocks noGrp="1"/>
          </p:cNvSpPr>
          <p:nvPr>
            <p:ph type="body" sz="quarter" idx="14"/>
          </p:nvPr>
        </p:nvSpPr>
        <p:spPr>
          <a:xfrm>
            <a:off x="503435" y="1037690"/>
            <a:ext cx="11172628" cy="5614732"/>
          </a:xfrm>
        </p:spPr>
        <p:txBody>
          <a:bodyPr>
            <a:normAutofit/>
          </a:bodyPr>
          <a:lstStyle/>
          <a:p>
            <a:r>
              <a:rPr lang="zh-CN" altLang="en-US" b="0" dirty="0"/>
              <a:t>Thường được sử dụng trong hệ thống lái xe tự động, chẳng hạn như phương án cảm biến thuần thị giác của Tesla</a:t>
            </a:r>
            <a:endParaRPr lang="en-US" altLang="zh-CN" b="0" dirty="0"/>
          </a:p>
          <a:p>
            <a:r>
              <a:rPr lang="zh-CN" altLang="en-US" b="0" dirty="0"/>
              <a:t>So với camera đơn mắt: nhiều camera tạo ra vùng nhìn chồng lấp dự phòng (redundancy) và thị giác lập thể</a:t>
            </a:r>
            <a:endParaRPr lang="en-US" altLang="zh-CN" b="0" dirty="0">
              <a:solidFill>
                <a:srgbClr val="FF0000"/>
              </a:solidFill>
            </a:endParaRPr>
          </a:p>
          <a:p>
            <a:r>
              <a:rPr lang="zh-CN" altLang="en-US" b="0" dirty="0"/>
              <a:t>So với LiDAR: chi phí giảm đáng kể</a:t>
            </a:r>
          </a:p>
        </p:txBody>
      </p:sp>
      <p:pic>
        <p:nvPicPr>
          <p:cNvPr id="5" name="图片 4"/>
          <p:cNvPicPr/>
          <p:nvPr/>
        </p:nvPicPr>
        <p:blipFill rotWithShape="1">
          <a:blip r:embed="rId3" cstate="print">
            <a:extLst>
              <a:ext uri="{28A0092B-C50C-407E-A947-70E740481C1C}">
                <a14:useLocalDpi xmlns:a14="http://schemas.microsoft.com/office/drawing/2010/main" val="0"/>
              </a:ext>
            </a:extLst>
          </a:blip>
          <a:srcRect l="5811"/>
          <a:stretch>
            <a:fillRect/>
          </a:stretch>
        </p:blipFill>
        <p:spPr bwMode="auto">
          <a:xfrm>
            <a:off x="7335075" y="2806647"/>
            <a:ext cx="4278122" cy="3410267"/>
          </a:xfrm>
          <a:prstGeom prst="rect">
            <a:avLst/>
          </a:prstGeom>
          <a:ln>
            <a:noFill/>
          </a:ln>
        </p:spPr>
      </p:pic>
      <p:pic>
        <p:nvPicPr>
          <p:cNvPr id="8" name="Picture 7">
            <a:extLst>
              <a:ext uri="{FF2B5EF4-FFF2-40B4-BE49-F238E27FC236}">
                <a16:creationId xmlns:a16="http://schemas.microsoft.com/office/drawing/2014/main" id="{B155774A-2B33-3A89-6E61-CD31306D51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803" y="3133368"/>
            <a:ext cx="6364127" cy="3190927"/>
          </a:xfrm>
          <a:prstGeom prst="rect">
            <a:avLst/>
          </a:prstGeom>
        </p:spPr>
      </p:pic>
      <p:sp>
        <p:nvSpPr>
          <p:cNvPr id="11" name="文本占位符 2">
            <a:extLst>
              <a:ext uri="{FF2B5EF4-FFF2-40B4-BE49-F238E27FC236}">
                <a16:creationId xmlns:a16="http://schemas.microsoft.com/office/drawing/2014/main" id="{6B7DA3BD-827B-AC34-37E3-28B7CCBAD023}"/>
              </a:ext>
            </a:extLst>
          </p:cNvPr>
          <p:cNvSpPr>
            <a:spLocks noGrp="1"/>
          </p:cNvSpPr>
          <p:nvPr>
            <p:ph type="body" sz="quarter" idx="13"/>
          </p:nvPr>
        </p:nvSpPr>
        <p:spPr>
          <a:xfrm>
            <a:off x="349322" y="133086"/>
            <a:ext cx="11116638" cy="668337"/>
          </a:xfrm>
        </p:spPr>
        <p:txBody>
          <a:bodyPr>
            <a:noAutofit/>
          </a:bodyPr>
          <a:lstStyle/>
          <a:p>
            <a:r>
              <a:rPr lang="zh-CN" altLang="en-US" dirty="0">
                <a:latin typeface="Calibri"/>
                <a:cs typeface="Calibri"/>
              </a:rPr>
              <a:t>Phát hiện đám mây điểm ba chiều dựa trên học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6" name="文本占位符 5"/>
          <p:cNvSpPr>
            <a:spLocks noGrp="1"/>
          </p:cNvSpPr>
          <p:nvPr>
            <p:ph type="body" sz="quarter" idx="14"/>
          </p:nvPr>
        </p:nvSpPr>
        <p:spPr/>
        <p:txBody>
          <a:bodyPr>
            <a:normAutofit/>
          </a:bodyPr>
          <a:lstStyle/>
          <a:p>
            <a:r>
              <a:rPr lang="zh-CN" altLang="en-US" sz="2400" b="0" dirty="0"/>
              <a:t>Vấn đề khoa học then chốt: thị giác BEV</a:t>
            </a:r>
            <a:endParaRPr lang="en-US" altLang="zh-CN" sz="2400" b="0" dirty="0"/>
          </a:p>
          <a:p>
            <a:pPr lvl="1"/>
            <a:r>
              <a:rPr lang="en-US" altLang="zh-CN" dirty="0"/>
              <a:t>BEV = Bird’s Eye View, góc nhìn từ trên cao/góc nhìn từ trên xuống</a:t>
            </a:r>
          </a:p>
          <a:p>
            <a:pPr lvl="1"/>
            <a:r>
              <a:rPr lang="zh-CN" altLang="en-US" dirty="0"/>
              <a:t>Góc nhìn phía trước truyền thống có vấn đề vật gần lớn, vật xa nhỏ và che khuất</a:t>
            </a:r>
          </a:p>
        </p:txBody>
      </p:sp>
      <p:sp>
        <p:nvSpPr>
          <p:cNvPr id="4" name="文本占位符 3"/>
          <p:cNvSpPr>
            <a:spLocks noGrp="1"/>
          </p:cNvSpPr>
          <p:nvPr>
            <p:ph type="body" sz="quarter" idx="13"/>
          </p:nvPr>
        </p:nvSpPr>
        <p:spPr>
          <a:xfrm>
            <a:off x="0" y="169464"/>
            <a:ext cx="11951236" cy="668337"/>
          </a:xfrm>
        </p:spPr>
        <p:txBody>
          <a:bodyPr>
            <a:noAutofit/>
          </a:bodyPr>
          <a:lstStyle/>
          <a:p>
            <a:r>
              <a:rPr lang="zh-CN" altLang="en-US" sz="3200" dirty="0">
                <a:latin typeface="Calibri"/>
                <a:cs typeface="Calibri"/>
              </a:rPr>
              <a:t>Phát hiện trên ảnh nhìn bao quanh (surround-view) dựa trên học sâu</a:t>
            </a:r>
          </a:p>
        </p:txBody>
      </p:sp>
      <p:pic>
        <p:nvPicPr>
          <p:cNvPr id="7" name="图片 6"/>
          <p:cNvPicPr/>
          <p:nvPr/>
        </p:nvPicPr>
        <p:blipFill>
          <a:blip r:embed="rId3">
            <a:extLst>
              <a:ext uri="{28A0092B-C50C-407E-A947-70E740481C1C}">
                <a14:useLocalDpi xmlns:a14="http://schemas.microsoft.com/office/drawing/2010/main" val="0"/>
              </a:ext>
            </a:extLst>
          </a:blip>
          <a:stretch>
            <a:fillRect/>
          </a:stretch>
        </p:blipFill>
        <p:spPr>
          <a:xfrm>
            <a:off x="1263649" y="2744152"/>
            <a:ext cx="9998590" cy="322484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6" name="文本占位符 5"/>
          <p:cNvSpPr>
            <a:spLocks noGrp="1"/>
          </p:cNvSpPr>
          <p:nvPr>
            <p:ph type="body" sz="quarter" idx="14"/>
          </p:nvPr>
        </p:nvSpPr>
        <p:spPr>
          <a:xfrm>
            <a:off x="515937" y="1104900"/>
            <a:ext cx="11160125" cy="1447800"/>
          </a:xfrm>
        </p:spPr>
        <p:txBody>
          <a:bodyPr>
            <a:noAutofit/>
          </a:bodyPr>
          <a:lstStyle/>
          <a:p>
            <a:pPr algn="just"/>
            <a:r>
              <a:rPr lang="zh-CN" altLang="en-US" sz="2400" b="0" dirty="0"/>
              <a:t>Vấn đề khoa học then chốt: chuyển đổi giữa góc nhìn hai chiều và góc nhìn ba chiều</a:t>
            </a:r>
            <a:endParaRPr lang="en-US" altLang="zh-CN" sz="2400" b="0" dirty="0"/>
          </a:p>
          <a:p>
            <a:pPr lvl="1" algn="just"/>
            <a:r>
              <a:rPr lang="zh-CN" altLang="en-US" dirty="0"/>
              <a:t>Chuyển đổi góc nhìn: đóng vai trò cầu nối giữa đặc trưng trên mặt phẳng ảnh 2D và phát hiện trong không gian 3D</a:t>
            </a:r>
            <a:endParaRPr lang="en-US" altLang="zh-CN" dirty="0"/>
          </a:p>
          <a:p>
            <a:pPr lvl="1" algn="just"/>
            <a:r>
              <a:rPr lang="zh-CN" altLang="en-US" dirty="0"/>
              <a:t>Được chia thành chuyển đổi góc nhìn 2D-3D, chuyển đổi góc nhìn 3D-2D và chuyển đổi góc nhìn học bằng mạng neuron</a:t>
            </a:r>
          </a:p>
        </p:txBody>
      </p:sp>
      <p:sp>
        <p:nvSpPr>
          <p:cNvPr id="4" name="文本占位符 3"/>
          <p:cNvSpPr>
            <a:spLocks noGrp="1"/>
          </p:cNvSpPr>
          <p:nvPr>
            <p:ph type="body" sz="quarter" idx="13"/>
          </p:nvPr>
        </p:nvSpPr>
        <p:spPr>
          <a:xfrm>
            <a:off x="0" y="207956"/>
            <a:ext cx="12040128" cy="668337"/>
          </a:xfrm>
        </p:spPr>
        <p:txBody>
          <a:bodyPr>
            <a:noAutofit/>
          </a:bodyPr>
          <a:lstStyle/>
          <a:p>
            <a:r>
              <a:rPr lang="zh-CN" altLang="en-US" sz="3200" dirty="0">
                <a:latin typeface="Calibri"/>
                <a:cs typeface="Calibri"/>
              </a:rPr>
              <a:t>Phát hiện trên ảnh nhìn bao quanh (surround-view) dựa trên học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p:sp>
        <p:nvSpPr>
          <p:cNvPr id="6" name="文本占位符 5"/>
          <p:cNvSpPr>
            <a:spLocks noGrp="1"/>
          </p:cNvSpPr>
          <p:nvPr>
            <p:ph type="body" sz="quarter" idx="14"/>
          </p:nvPr>
        </p:nvSpPr>
        <p:spPr>
          <a:xfrm>
            <a:off x="515937" y="1104900"/>
            <a:ext cx="11160125" cy="2425700"/>
          </a:xfrm>
        </p:spPr>
        <p:txBody>
          <a:bodyPr>
            <a:normAutofit lnSpcReduction="10000"/>
          </a:bodyPr>
          <a:lstStyle/>
          <a:p>
            <a:pPr algn="just"/>
            <a:r>
              <a:rPr lang="en-US" altLang="zh-CN" b="0" dirty="0"/>
              <a:t>LSS (Lift, Splat and Shoot): phương pháp chuyển đổi góc nhìn 2D-3D thường gặp</a:t>
            </a:r>
          </a:p>
          <a:p>
            <a:pPr algn="just"/>
            <a:r>
              <a:rPr lang="en-US" altLang="zh-CN" b="0" i="1" dirty="0"/>
              <a:t>Lift: </a:t>
            </a:r>
            <a:r>
              <a:rPr lang="en-US" altLang="zh-CN" b="0" dirty="0"/>
              <a:t>dự đoán thông tin độ sâu của pixel trên ảnh hai chiều để nâng chiều đặc trưng</a:t>
            </a:r>
          </a:p>
          <a:p>
            <a:pPr algn="just"/>
            <a:r>
              <a:rPr lang="en-US" altLang="zh-CN" b="0" i="1" dirty="0"/>
              <a:t>Splat: </a:t>
            </a:r>
            <a:r>
              <a:rPr lang="en-US" altLang="zh-CN" b="0" dirty="0"/>
              <a:t>sử dụng tham số camera để chuyển giá trị độ sâu ảnh thành đám mây điểm ba chiều, “chiếu” đặc trưng ảnh vào không gian ba chiều</a:t>
            </a:r>
          </a:p>
          <a:p>
            <a:pPr algn="just"/>
            <a:r>
              <a:rPr lang="en-US" altLang="zh-CN" b="0" i="1" dirty="0"/>
              <a:t>Shoot: </a:t>
            </a:r>
            <a:r>
              <a:rPr lang="en-US" altLang="zh-CN" b="0" dirty="0"/>
              <a:t>xử lý bản đồ đặc trưng trong BEV, dùng đầu phát hiện (Detection Head) để dự đoán đại lượng vật lý</a:t>
            </a:r>
          </a:p>
        </p:txBody>
      </p:sp>
      <p:sp>
        <p:nvSpPr>
          <p:cNvPr id="7" name="文本框 6"/>
          <p:cNvSpPr txBox="1"/>
          <p:nvPr/>
        </p:nvSpPr>
        <p:spPr>
          <a:xfrm>
            <a:off x="10274300" y="6283090"/>
            <a:ext cx="1917700" cy="369332"/>
          </a:xfrm>
          <a:prstGeom prst="rect">
            <a:avLst/>
          </a:prstGeom>
          <a:noFill/>
        </p:spPr>
        <p:txBody>
          <a:bodyPr wrap="square">
            <a:normAutofit/>
          </a:bodyPr>
          <a:lstStyle/>
          <a:p>
            <a:pPr algn="ctr"/>
            <a:r>
              <a:rPr lang="en-US" altLang="zh-CN" b="1" dirty="0">
                <a:latin typeface="Calibri"/>
                <a:cs typeface="Calibri"/>
              </a:rPr>
              <a:t>[LSS, ECCV’20]</a:t>
            </a:r>
          </a:p>
        </p:txBody>
      </p:sp>
      <p:pic>
        <p:nvPicPr>
          <p:cNvPr id="5" name="图片 4"/>
          <p:cNvPicPr>
            <a:picLocks noChangeAspect="1"/>
          </p:cNvPicPr>
          <p:nvPr/>
        </p:nvPicPr>
        <p:blipFill>
          <a:blip r:embed="rId3"/>
          <a:stretch>
            <a:fillRect/>
          </a:stretch>
        </p:blipFill>
        <p:spPr>
          <a:xfrm>
            <a:off x="1263650" y="3686322"/>
            <a:ext cx="9010650" cy="3095625"/>
          </a:xfrm>
          <a:prstGeom prst="rect">
            <a:avLst/>
          </a:prstGeom>
        </p:spPr>
      </p:pic>
      <p:sp>
        <p:nvSpPr>
          <p:cNvPr id="9" name="文本占位符 3">
            <a:extLst>
              <a:ext uri="{FF2B5EF4-FFF2-40B4-BE49-F238E27FC236}">
                <a16:creationId xmlns:a16="http://schemas.microsoft.com/office/drawing/2014/main" id="{17704149-D2AF-FE86-347D-DBF23B744B0E}"/>
              </a:ext>
            </a:extLst>
          </p:cNvPr>
          <p:cNvSpPr>
            <a:spLocks noGrp="1"/>
          </p:cNvSpPr>
          <p:nvPr>
            <p:ph type="body" sz="quarter" idx="13"/>
          </p:nvPr>
        </p:nvSpPr>
        <p:spPr>
          <a:xfrm>
            <a:off x="0" y="169464"/>
            <a:ext cx="11951236" cy="668337"/>
          </a:xfrm>
        </p:spPr>
        <p:txBody>
          <a:bodyPr>
            <a:noAutofit/>
          </a:bodyPr>
          <a:lstStyle/>
          <a:p>
            <a:r>
              <a:rPr lang="zh-CN" altLang="en-US" sz="3200" dirty="0">
                <a:latin typeface="Calibri"/>
                <a:cs typeface="Calibri"/>
              </a:rPr>
              <a:t>Phát hiện trên ảnh nhìn bao quanh (surround-view) dựa trên học sâu</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p:sp>
        <p:nvSpPr>
          <p:cNvPr id="4" name="文本占位符 3"/>
          <p:cNvSpPr>
            <a:spLocks noGrp="1"/>
          </p:cNvSpPr>
          <p:nvPr>
            <p:ph type="body" sz="quarter" idx="13"/>
          </p:nvPr>
        </p:nvSpPr>
        <p:spPr>
          <a:xfrm>
            <a:off x="454367" y="205578"/>
            <a:ext cx="11283265" cy="668337"/>
          </a:xfrm>
        </p:spPr>
        <p:txBody>
          <a:bodyPr>
            <a:noAutofit/>
          </a:bodyPr>
          <a:lstStyle/>
          <a:p>
            <a:r>
              <a:rPr lang="en-US" altLang="zh-CN" dirty="0"/>
              <a:t>§9.4 Phương pháp hợp nhất đa phương thức</a:t>
            </a:r>
          </a:p>
        </p:txBody>
      </p:sp>
      <p:sp>
        <p:nvSpPr>
          <p:cNvPr id="6" name="Rectangle 4">
            <a:hlinkClick r:id="" action="ppaction://noaction"/>
          </p:cNvPr>
          <p:cNvSpPr>
            <a:spLocks noChangeArrowheads="1"/>
          </p:cNvSpPr>
          <p:nvPr/>
        </p:nvSpPr>
        <p:spPr bwMode="auto">
          <a:xfrm>
            <a:off x="852755" y="931748"/>
            <a:ext cx="9743808" cy="30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Bối cảnh phương pháp</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Căn chỉnh đa phương thức dựa trên phép chiếu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Căn chỉnh đa phương thức dựa trên cơ chế chú ý</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sz="2400" b="0" dirty="0">
                <a:latin typeface="Calibri"/>
                <a:cs typeface="Calibri"/>
              </a:rPr>
              <a:t>Ưu thế bổ trợ của các cảm biến khác nhau</a:t>
            </a:r>
            <a:endParaRPr lang="en-US" altLang="zh-CN" sz="1800" b="0" dirty="0">
              <a:solidFill>
                <a:srgbClr val="4D4D4D"/>
              </a:solidFill>
              <a:latin typeface="Calibri"/>
              <a:cs typeface="Calibri"/>
            </a:endParaRPr>
          </a:p>
        </p:txBody>
      </p:sp>
      <p:sp>
        <p:nvSpPr>
          <p:cNvPr id="4" name="文本占位符 3"/>
          <p:cNvSpPr>
            <a:spLocks noGrp="1"/>
          </p:cNvSpPr>
          <p:nvPr>
            <p:ph type="body" sz="quarter" idx="13"/>
          </p:nvPr>
        </p:nvSpPr>
        <p:spPr>
          <a:xfrm>
            <a:off x="678612" y="133086"/>
            <a:ext cx="10997450" cy="668337"/>
          </a:xfrm>
        </p:spPr>
        <p:txBody>
          <a:bodyPr>
            <a:noAutofit/>
          </a:bodyPr>
          <a:lstStyle/>
          <a:p>
            <a:r>
              <a:rPr lang="zh-CN" altLang="en-US" dirty="0">
                <a:latin typeface="Calibri"/>
                <a:cs typeface="Calibri"/>
              </a:rPr>
              <a:t>Phương pháp phát hiện hợp nhất đa phương thức</a:t>
            </a:r>
          </a:p>
        </p:txBody>
      </p:sp>
      <p:graphicFrame>
        <p:nvGraphicFramePr>
          <p:cNvPr id="5" name="表格 4"/>
          <p:cNvGraphicFramePr>
            <a:graphicFrameLocks noGrp="1"/>
          </p:cNvGraphicFramePr>
          <p:nvPr>
            <p:extLst>
              <p:ext uri="{D42A27DB-BD31-4B8C-83A1-F6EECF244321}">
                <p14:modId xmlns:p14="http://schemas.microsoft.com/office/powerpoint/2010/main" val="2653004581"/>
              </p:ext>
            </p:extLst>
          </p:nvPr>
        </p:nvGraphicFramePr>
        <p:xfrm>
          <a:off x="678611" y="1832957"/>
          <a:ext cx="11160126" cy="4531114"/>
        </p:xfrm>
        <a:graphic>
          <a:graphicData uri="http://schemas.openxmlformats.org/drawingml/2006/table">
            <a:tbl>
              <a:tblPr firstRow="1" firstCol="1" bandRow="1">
                <a:tableStyleId>{5C22544A-7EE6-4342-B048-85BDC9FD1C3A}</a:tableStyleId>
              </a:tblPr>
              <a:tblGrid>
                <a:gridCol w="2552269">
                  <a:extLst>
                    <a:ext uri="{9D8B030D-6E8A-4147-A177-3AD203B41FA5}">
                      <a16:colId xmlns:a16="http://schemas.microsoft.com/office/drawing/2014/main" val="20000"/>
                    </a:ext>
                  </a:extLst>
                </a:gridCol>
                <a:gridCol w="4156239">
                  <a:extLst>
                    <a:ext uri="{9D8B030D-6E8A-4147-A177-3AD203B41FA5}">
                      <a16:colId xmlns:a16="http://schemas.microsoft.com/office/drawing/2014/main" val="20001"/>
                    </a:ext>
                  </a:extLst>
                </a:gridCol>
                <a:gridCol w="4451618">
                  <a:extLst>
                    <a:ext uri="{9D8B030D-6E8A-4147-A177-3AD203B41FA5}">
                      <a16:colId xmlns:a16="http://schemas.microsoft.com/office/drawing/2014/main" val="20002"/>
                    </a:ext>
                  </a:extLst>
                </a:gridCol>
              </a:tblGrid>
              <a:tr h="525109">
                <a:tc>
                  <a:txBody>
                    <a:bodyPr/>
                    <a:lstStyle/>
                    <a:p>
                      <a:pPr lvl="1" algn="l">
                        <a:lnSpc>
                          <a:spcPct val="100000"/>
                        </a:lnSpc>
                      </a:pPr>
                      <a:r>
                        <a:rPr lang="en-US" altLang="zh-CN" sz="1600" b="0" kern="1200" dirty="0">
                          <a:solidFill>
                            <a:srgbClr val="4D4D4D"/>
                          </a:solidFill>
                          <a:latin typeface="Arial" panose="020B0604020202020204" pitchFamily="34" charset="0"/>
                          <a:cs typeface="Arial" panose="020B0604020202020204" pitchFamily="34" charset="0"/>
                        </a:rPr>
                        <a:t>Loại cảm biến</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ct val="100000"/>
                        </a:lnSpc>
                      </a:pPr>
                      <a:r>
                        <a:rPr lang="en-US" altLang="zh-CN" sz="1600" b="0" kern="1200" dirty="0" err="1">
                          <a:solidFill>
                            <a:srgbClr val="4D4D4D"/>
                          </a:solidFill>
                          <a:latin typeface="Arial" panose="020B0604020202020204" pitchFamily="34" charset="0"/>
                          <a:cs typeface="Arial" panose="020B0604020202020204" pitchFamily="34" charset="0"/>
                        </a:rPr>
                        <a:t>Ưu</a:t>
                      </a:r>
                      <a:r>
                        <a:rPr lang="en-US" altLang="zh-CN" sz="1600" b="0" kern="1200" dirty="0">
                          <a:solidFill>
                            <a:srgbClr val="4D4D4D"/>
                          </a:solidFill>
                          <a:latin typeface="Arial" panose="020B0604020202020204" pitchFamily="34" charset="0"/>
                          <a:cs typeface="Arial" panose="020B0604020202020204" pitchFamily="34" charset="0"/>
                        </a:rPr>
                        <a:t> điểm</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ct val="100000"/>
                        </a:lnSpc>
                      </a:pPr>
                      <a:r>
                        <a:rPr lang="en-US" altLang="zh-CN" sz="1600" b="0" kern="1200" dirty="0" err="1">
                          <a:solidFill>
                            <a:srgbClr val="4D4D4D"/>
                          </a:solidFill>
                          <a:latin typeface="Arial" panose="020B0604020202020204" pitchFamily="34" charset="0"/>
                          <a:cs typeface="Arial" panose="020B0604020202020204" pitchFamily="34" charset="0"/>
                        </a:rPr>
                        <a:t>Nhược</a:t>
                      </a:r>
                      <a:r>
                        <a:rPr lang="en-US" altLang="zh-CN" sz="1600" b="0" kern="1200" dirty="0">
                          <a:solidFill>
                            <a:srgbClr val="4D4D4D"/>
                          </a:solidFill>
                          <a:latin typeface="Arial" panose="020B0604020202020204" pitchFamily="34" charset="0"/>
                          <a:cs typeface="Arial" panose="020B0604020202020204" pitchFamily="34" charset="0"/>
                        </a:rPr>
                        <a:t> điểm</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extLst>
                  <a:ext uri="{0D108BD9-81ED-4DB2-BD59-A6C34878D82A}">
                    <a16:rowId xmlns:a16="http://schemas.microsoft.com/office/drawing/2014/main" val="10000"/>
                  </a:ext>
                </a:extLst>
              </a:tr>
              <a:tr h="1030535">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Camera đơn mắt</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Hiệu chuẩn đơn giản, chi phí thấp</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Phạm vi cảm nhận tín hiệu độ sâu hạn chế, nhạy với ánh sáng và dễ sinh biến dạng</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extLst>
                  <a:ext uri="{0D108BD9-81ED-4DB2-BD59-A6C34878D82A}">
                    <a16:rowId xmlns:a16="http://schemas.microsoft.com/office/drawing/2014/main" val="10001"/>
                  </a:ext>
                </a:extLst>
              </a:tr>
              <a:tr h="1030535">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Camera hai mắt</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Có khả năng cảm nhận tín hiệu độ sâu, không nhạy với ánh sáng và có phạm vi cảm nhận xa hơn</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Chi phí cao hơn, cần chi phí hiệu chuẩn nhất định, góc trường nhìn hạn chế và không phù hợp với bề mặt trong suốt hoặc phản xạ</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extLst>
                  <a:ext uri="{0D108BD9-81ED-4DB2-BD59-A6C34878D82A}">
                    <a16:rowId xmlns:a16="http://schemas.microsoft.com/office/drawing/2014/main" val="10002"/>
                  </a:ext>
                </a:extLst>
              </a:tr>
              <a:tr h="872157">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LiDAR</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ts val="1800"/>
                        </a:lnSpc>
                      </a:pPr>
                      <a:r>
                        <a:rPr lang="en-US" altLang="zh-CN" sz="1600" b="0" kern="1200" dirty="0" err="1">
                          <a:solidFill>
                            <a:srgbClr val="4D4D4D"/>
                          </a:solidFill>
                          <a:latin typeface="Arial" panose="020B0604020202020204" pitchFamily="34" charset="0"/>
                          <a:cs typeface="Arial" panose="020B0604020202020204" pitchFamily="34" charset="0"/>
                        </a:rPr>
                        <a:t>Độ</a:t>
                      </a:r>
                      <a:r>
                        <a:rPr lang="en-US" altLang="zh-CN" sz="1600" b="0" kern="1200" dirty="0">
                          <a:solidFill>
                            <a:srgbClr val="4D4D4D"/>
                          </a:solidFill>
                          <a:latin typeface="Arial" panose="020B0604020202020204" pitchFamily="34" charset="0"/>
                          <a:cs typeface="Arial" panose="020B0604020202020204" pitchFamily="34" charset="0"/>
                        </a:rPr>
                        <a:t> chính xác cao, phù hợp với bối cảnh ngoài trời, đặc biệt là bối cảnh ánh sáng yếu hoặc thậm chí tối hoàn toàn</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Chi phí tương đối cao, kích thước cảm biến lớn và dễ chịu ảnh hưởng của môi trường truyền dẫn</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extLst>
                  <a:ext uri="{0D108BD9-81ED-4DB2-BD59-A6C34878D82A}">
                    <a16:rowId xmlns:a16="http://schemas.microsoft.com/office/drawing/2014/main" val="10003"/>
                  </a:ext>
                </a:extLst>
              </a:tr>
              <a:tr h="1030535">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Radar sóng milimét</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Phù hợp với bối cảnh ngoài trời, đặc biệt là bối cảnh ánh sáng mạnh hoặc thời tiết cực đoan; có khả năng cảm nhận ở khoảng cách xa</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tc>
                  <a:txBody>
                    <a:bodyPr/>
                    <a:lstStyle/>
                    <a:p>
                      <a:pPr lvl="1" algn="l">
                        <a:lnSpc>
                          <a:spcPts val="1800"/>
                        </a:lnSpc>
                      </a:pPr>
                      <a:r>
                        <a:rPr lang="en-US" altLang="zh-CN" sz="1600" b="0" kern="1200" dirty="0">
                          <a:solidFill>
                            <a:srgbClr val="4D4D4D"/>
                          </a:solidFill>
                          <a:latin typeface="Arial" panose="020B0604020202020204" pitchFamily="34" charset="0"/>
                          <a:cs typeface="Arial" panose="020B0604020202020204" pitchFamily="34" charset="0"/>
                        </a:rPr>
                        <a:t>Độ chính xác tương đối thấp, khá nhạy với hình dạng và góc của vật thể</a:t>
                      </a:r>
                      <a:endParaRPr lang="zh-CN" altLang="en-US" sz="1600" b="0" kern="1200" dirty="0">
                        <a:solidFill>
                          <a:srgbClr val="4D4D4D"/>
                        </a:solidFill>
                        <a:latin typeface="Arial" panose="020B0604020202020204" pitchFamily="34" charset="0"/>
                        <a:ea typeface="等线" panose="02010600030101010101" charset="-122"/>
                        <a:cs typeface="Arial" panose="020B0604020202020204" pitchFamily="34" charset="0"/>
                      </a:endParaRPr>
                    </a:p>
                  </a:txBody>
                  <a:tcPr marL="91960" marR="91960" marT="0" marB="0" anchor="ct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p:sp>
        <p:nvSpPr>
          <p:cNvPr id="9" name="文本占位符 4"/>
          <p:cNvSpPr>
            <a:spLocks noGrp="1"/>
          </p:cNvSpPr>
          <p:nvPr>
            <p:ph type="body" sz="quarter" idx="14"/>
          </p:nvPr>
        </p:nvSpPr>
        <p:spPr>
          <a:xfrm>
            <a:off x="515937" y="1032981"/>
            <a:ext cx="11160125" cy="5016500"/>
          </a:xfrm>
        </p:spPr>
        <p:txBody>
          <a:bodyPr>
            <a:normAutofit/>
          </a:bodyPr>
          <a:lstStyle/>
          <a:p>
            <a:r>
              <a:rPr lang="zh-CN" altLang="en-US" sz="2400" b="0" dirty="0"/>
              <a:t>Nhu cầu của ngành lái xe tự động</a:t>
            </a:r>
            <a:endParaRPr lang="en-US" altLang="zh-CN" sz="2400" b="0" dirty="0"/>
          </a:p>
          <a:p>
            <a:pPr lvl="1"/>
            <a:endParaRPr lang="en-US" altLang="zh-CN" b="1" dirty="0">
              <a:solidFill>
                <a:srgbClr val="4D4D4D"/>
              </a:solidFill>
              <a:latin typeface="Calibri"/>
              <a:cs typeface="Calibri"/>
            </a:endParaRPr>
          </a:p>
        </p:txBody>
      </p:sp>
      <p:sp>
        <p:nvSpPr>
          <p:cNvPr id="7" name="文本占位符 3">
            <a:extLst>
              <a:ext uri="{FF2B5EF4-FFF2-40B4-BE49-F238E27FC236}">
                <a16:creationId xmlns:a16="http://schemas.microsoft.com/office/drawing/2014/main" id="{4D5AE392-8F93-0527-CAC1-B4BE38FF5066}"/>
              </a:ext>
            </a:extLst>
          </p:cNvPr>
          <p:cNvSpPr>
            <a:spLocks noGrp="1"/>
          </p:cNvSpPr>
          <p:nvPr>
            <p:ph type="body" sz="quarter" idx="13"/>
          </p:nvPr>
        </p:nvSpPr>
        <p:spPr>
          <a:xfrm>
            <a:off x="678612" y="133086"/>
            <a:ext cx="10997450" cy="668337"/>
          </a:xfrm>
        </p:spPr>
        <p:txBody>
          <a:bodyPr>
            <a:noAutofit/>
          </a:bodyPr>
          <a:lstStyle/>
          <a:p>
            <a:r>
              <a:rPr lang="zh-CN" altLang="en-US" dirty="0">
                <a:latin typeface="Calibri"/>
                <a:cs typeface="Calibri"/>
              </a:rPr>
              <a:t>Phương pháp phát hiện hợp nhất đa phương thức</a:t>
            </a:r>
          </a:p>
        </p:txBody>
      </p:sp>
      <p:graphicFrame>
        <p:nvGraphicFramePr>
          <p:cNvPr id="8" name="Table 7">
            <a:extLst>
              <a:ext uri="{FF2B5EF4-FFF2-40B4-BE49-F238E27FC236}">
                <a16:creationId xmlns:a16="http://schemas.microsoft.com/office/drawing/2014/main" id="{D42A7C52-A4E3-E9A5-980E-3DE94FB1824D}"/>
              </a:ext>
            </a:extLst>
          </p:cNvPr>
          <p:cNvGraphicFramePr>
            <a:graphicFrameLocks noGrp="1"/>
          </p:cNvGraphicFramePr>
          <p:nvPr>
            <p:extLst>
              <p:ext uri="{D42A27DB-BD31-4B8C-83A1-F6EECF244321}">
                <p14:modId xmlns:p14="http://schemas.microsoft.com/office/powerpoint/2010/main" val="244573199"/>
              </p:ext>
            </p:extLst>
          </p:nvPr>
        </p:nvGraphicFramePr>
        <p:xfrm>
          <a:off x="1111836" y="1558076"/>
          <a:ext cx="10043842" cy="4639523"/>
        </p:xfrm>
        <a:graphic>
          <a:graphicData uri="http://schemas.openxmlformats.org/drawingml/2006/table">
            <a:tbl>
              <a:tblPr/>
              <a:tblGrid>
                <a:gridCol w="3112095">
                  <a:extLst>
                    <a:ext uri="{9D8B030D-6E8A-4147-A177-3AD203B41FA5}">
                      <a16:colId xmlns:a16="http://schemas.microsoft.com/office/drawing/2014/main" val="1962104785"/>
                    </a:ext>
                  </a:extLst>
                </a:gridCol>
                <a:gridCol w="1909825">
                  <a:extLst>
                    <a:ext uri="{9D8B030D-6E8A-4147-A177-3AD203B41FA5}">
                      <a16:colId xmlns:a16="http://schemas.microsoft.com/office/drawing/2014/main" val="2236868678"/>
                    </a:ext>
                  </a:extLst>
                </a:gridCol>
                <a:gridCol w="2510961">
                  <a:extLst>
                    <a:ext uri="{9D8B030D-6E8A-4147-A177-3AD203B41FA5}">
                      <a16:colId xmlns:a16="http://schemas.microsoft.com/office/drawing/2014/main" val="426451024"/>
                    </a:ext>
                  </a:extLst>
                </a:gridCol>
                <a:gridCol w="2510961">
                  <a:extLst>
                    <a:ext uri="{9D8B030D-6E8A-4147-A177-3AD203B41FA5}">
                      <a16:colId xmlns:a16="http://schemas.microsoft.com/office/drawing/2014/main" val="920226732"/>
                    </a:ext>
                  </a:extLst>
                </a:gridCol>
              </a:tblGrid>
              <a:tr h="738106">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Tình huống/khả năng</a:t>
                      </a:r>
                    </a:p>
                  </a:txBody>
                  <a:tcPr anchor="ctr">
                    <a:lnL>
                      <a:noFill/>
                    </a:lnL>
                    <a:lnR>
                      <a:noFill/>
                    </a:lnR>
                    <a:lnT>
                      <a:noFill/>
                    </a:lnT>
                    <a:lnB>
                      <a:noFill/>
                    </a:lnB>
                    <a:noFill/>
                  </a:tcPr>
                </a:tc>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Camera</a:t>
                      </a:r>
                    </a:p>
                  </a:txBody>
                  <a:tcPr anchor="ctr">
                    <a:lnL>
                      <a:noFill/>
                    </a:lnL>
                    <a:lnR>
                      <a:noFill/>
                    </a:lnR>
                    <a:lnT>
                      <a:noFill/>
                    </a:lnT>
                    <a:lnB>
                      <a:noFill/>
                    </a:lnB>
                    <a:noFill/>
                  </a:tcPr>
                </a:tc>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LiDAR</a:t>
                      </a:r>
                    </a:p>
                  </a:txBody>
                  <a:tcPr anchor="ctr">
                    <a:lnL>
                      <a:noFill/>
                    </a:lnL>
                    <a:lnR>
                      <a:noFill/>
                    </a:lnR>
                    <a:lnT>
                      <a:noFill/>
                    </a:lnT>
                    <a:lnB>
                      <a:noFill/>
                    </a:lnB>
                    <a:noFill/>
                  </a:tcPr>
                </a:tc>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Radar sóng milimét</a:t>
                      </a:r>
                    </a:p>
                  </a:txBody>
                  <a:tcPr anchor="ctr">
                    <a:lnL>
                      <a:noFill/>
                    </a:lnL>
                    <a:lnR>
                      <a:noFill/>
                    </a:lnR>
                    <a:lnT>
                      <a:noFill/>
                    </a:lnT>
                    <a:lnB>
                      <a:noFill/>
                    </a:lnB>
                    <a:noFill/>
                  </a:tcPr>
                </a:tc>
                <a:extLst>
                  <a:ext uri="{0D108BD9-81ED-4DB2-BD59-A6C34878D82A}">
                    <a16:rowId xmlns:a16="http://schemas.microsoft.com/office/drawing/2014/main" val="861563453"/>
                  </a:ext>
                </a:extLst>
              </a:tr>
              <a:tr h="738106">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Môi trường chiếu sáng tốt</a:t>
                      </a:r>
                    </a:p>
                  </a:txBody>
                  <a:tcPr anchor="ctr">
                    <a:lnL>
                      <a:noFill/>
                    </a:lnL>
                    <a:lnR>
                      <a:noFill/>
                    </a:lnR>
                    <a:lnT>
                      <a:noFill/>
                    </a:lnT>
                    <a:lnB>
                      <a:noFill/>
                    </a:lnB>
                    <a:noFill/>
                  </a:tcPr>
                </a:tc>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Yes</a:t>
                      </a:r>
                    </a:p>
                  </a:txBody>
                  <a:tcPr anchor="ctr">
                    <a:lnL>
                      <a:noFill/>
                    </a:lnL>
                    <a:lnR>
                      <a:noFill/>
                    </a:lnR>
                    <a:lnT>
                      <a:noFill/>
                    </a:lnT>
                    <a:lnB>
                      <a:noFill/>
                    </a:lnB>
                    <a:noFill/>
                  </a:tcPr>
                </a:tc>
                <a:tc>
                  <a:txBody>
                    <a:bodyPr/>
                    <a:lstStyle/>
                    <a:p>
                      <a:pPr algn="ctr">
                        <a:buNone/>
                      </a:pPr>
                      <a:r>
                        <a:rPr lang="en-VN" sz="1800" b="0" kern="1200">
                          <a:solidFill>
                            <a:srgbClr val="4D4D4D"/>
                          </a:solidFill>
                          <a:latin typeface="Arial" panose="020B0604020202020204" pitchFamily="34" charset="0"/>
                          <a:cs typeface="Arial" panose="020B0604020202020204" pitchFamily="34" charset="0"/>
                        </a:rPr>
                        <a:t>No</a:t>
                      </a:r>
                    </a:p>
                  </a:txBody>
                  <a:tcPr anchor="ctr">
                    <a:lnL>
                      <a:noFill/>
                    </a:lnL>
                    <a:lnR>
                      <a:noFill/>
                    </a:lnR>
                    <a:lnT>
                      <a:noFill/>
                    </a:lnT>
                    <a:lnB>
                      <a:noFill/>
                    </a:lnB>
                    <a:noFill/>
                  </a:tcPr>
                </a:tc>
                <a:tc>
                  <a:txBody>
                    <a:bodyPr/>
                    <a:lstStyle/>
                    <a:p>
                      <a:pPr algn="ctr">
                        <a:buNone/>
                      </a:pPr>
                      <a:r>
                        <a:rPr lang="en-VN" sz="1800" b="0" kern="1200">
                          <a:solidFill>
                            <a:srgbClr val="4D4D4D"/>
                          </a:solidFill>
                          <a:latin typeface="Arial" panose="020B0604020202020204" pitchFamily="34" charset="0"/>
                          <a:cs typeface="Arial" panose="020B0604020202020204" pitchFamily="34" charset="0"/>
                        </a:rPr>
                        <a:t>—</a:t>
                      </a:r>
                    </a:p>
                  </a:txBody>
                  <a:tcPr anchor="ctr">
                    <a:lnL>
                      <a:noFill/>
                    </a:lnL>
                    <a:lnR>
                      <a:noFill/>
                    </a:lnR>
                    <a:lnT>
                      <a:noFill/>
                    </a:lnT>
                    <a:lnB>
                      <a:noFill/>
                    </a:lnB>
                    <a:noFill/>
                  </a:tcPr>
                </a:tc>
                <a:extLst>
                  <a:ext uri="{0D108BD9-81ED-4DB2-BD59-A6C34878D82A}">
                    <a16:rowId xmlns:a16="http://schemas.microsoft.com/office/drawing/2014/main" val="1687157811"/>
                  </a:ext>
                </a:extLst>
              </a:tr>
              <a:tr h="1054437">
                <a:tc>
                  <a:txBody>
                    <a:bodyPr/>
                    <a:lstStyle/>
                    <a:p>
                      <a:pPr algn="ctr">
                        <a:buNone/>
                      </a:pPr>
                      <a:r>
                        <a:rPr lang="en-VN" sz="1800" b="0" kern="1200">
                          <a:solidFill>
                            <a:srgbClr val="4D4D4D"/>
                          </a:solidFill>
                          <a:latin typeface="Arial" panose="020B0604020202020204" pitchFamily="34" charset="0"/>
                          <a:cs typeface="Arial" panose="020B0604020202020204" pitchFamily="34" charset="0"/>
                        </a:rPr>
                        <a:t>Tầm nhìn kém, thời tiết xấu như mưa, sương mù</a:t>
                      </a:r>
                    </a:p>
                  </a:txBody>
                  <a:tcPr anchor="ctr">
                    <a:lnL>
                      <a:noFill/>
                    </a:lnL>
                    <a:lnR>
                      <a:noFill/>
                    </a:lnR>
                    <a:lnT>
                      <a:noFill/>
                    </a:lnT>
                    <a:lnB>
                      <a:noFill/>
                    </a:lnB>
                    <a:noFill/>
                  </a:tcPr>
                </a:tc>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No</a:t>
                      </a:r>
                    </a:p>
                  </a:txBody>
                  <a:tcPr anchor="ctr">
                    <a:lnL>
                      <a:noFill/>
                    </a:lnL>
                    <a:lnR>
                      <a:noFill/>
                    </a:lnR>
                    <a:lnT>
                      <a:noFill/>
                    </a:lnT>
                    <a:lnB>
                      <a:noFill/>
                    </a:lnB>
                    <a:noFill/>
                  </a:tcPr>
                </a:tc>
                <a:tc>
                  <a:txBody>
                    <a:bodyPr/>
                    <a:lstStyle/>
                    <a:p>
                      <a:pPr algn="ctr">
                        <a:buNone/>
                      </a:pPr>
                      <a:r>
                        <a:rPr lang="en-VN" sz="1800" b="0" kern="1200">
                          <a:solidFill>
                            <a:srgbClr val="4D4D4D"/>
                          </a:solidFill>
                          <a:latin typeface="Arial" panose="020B0604020202020204" pitchFamily="34" charset="0"/>
                          <a:cs typeface="Arial" panose="020B0604020202020204" pitchFamily="34" charset="0"/>
                        </a:rPr>
                        <a:t>Yes</a:t>
                      </a:r>
                    </a:p>
                  </a:txBody>
                  <a:tcPr anchor="ctr">
                    <a:lnL>
                      <a:noFill/>
                    </a:lnL>
                    <a:lnR>
                      <a:noFill/>
                    </a:lnR>
                    <a:lnT>
                      <a:noFill/>
                    </a:lnT>
                    <a:lnB>
                      <a:noFill/>
                    </a:lnB>
                    <a:noFill/>
                  </a:tcPr>
                </a:tc>
                <a:tc>
                  <a:txBody>
                    <a:bodyPr/>
                    <a:lstStyle/>
                    <a:p>
                      <a:pPr algn="ctr">
                        <a:buNone/>
                      </a:pPr>
                      <a:r>
                        <a:rPr lang="en-VN" sz="1800" b="0" kern="1200">
                          <a:solidFill>
                            <a:srgbClr val="4D4D4D"/>
                          </a:solidFill>
                          <a:latin typeface="Arial" panose="020B0604020202020204" pitchFamily="34" charset="0"/>
                          <a:cs typeface="Arial" panose="020B0604020202020204" pitchFamily="34" charset="0"/>
                        </a:rPr>
                        <a:t>—</a:t>
                      </a:r>
                    </a:p>
                  </a:txBody>
                  <a:tcPr anchor="ctr">
                    <a:lnL>
                      <a:noFill/>
                    </a:lnL>
                    <a:lnR>
                      <a:noFill/>
                    </a:lnR>
                    <a:lnT>
                      <a:noFill/>
                    </a:lnT>
                    <a:lnB>
                      <a:noFill/>
                    </a:lnB>
                    <a:noFill/>
                  </a:tcPr>
                </a:tc>
                <a:extLst>
                  <a:ext uri="{0D108BD9-81ED-4DB2-BD59-A6C34878D82A}">
                    <a16:rowId xmlns:a16="http://schemas.microsoft.com/office/drawing/2014/main" val="2366596335"/>
                  </a:ext>
                </a:extLst>
              </a:tr>
              <a:tr h="1054437">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Nhận dạng màu sắc và kết cấu, như đèn giao thông và biển báo</a:t>
                      </a:r>
                    </a:p>
                  </a:txBody>
                  <a:tcPr anchor="ctr">
                    <a:lnL>
                      <a:noFill/>
                    </a:lnL>
                    <a:lnR>
                      <a:noFill/>
                    </a:lnR>
                    <a:lnT>
                      <a:noFill/>
                    </a:lnT>
                    <a:lnB>
                      <a:noFill/>
                    </a:lnB>
                    <a:noFill/>
                  </a:tcPr>
                </a:tc>
                <a:tc>
                  <a:txBody>
                    <a:bodyPr/>
                    <a:lstStyle/>
                    <a:p>
                      <a:pPr algn="ctr">
                        <a:buNone/>
                      </a:pPr>
                      <a:r>
                        <a:rPr lang="en-VN" sz="1800" b="0" kern="1200">
                          <a:solidFill>
                            <a:srgbClr val="4D4D4D"/>
                          </a:solidFill>
                          <a:latin typeface="Arial" panose="020B0604020202020204" pitchFamily="34" charset="0"/>
                          <a:cs typeface="Arial" panose="020B0604020202020204" pitchFamily="34" charset="0"/>
                        </a:rPr>
                        <a:t>Yes</a:t>
                      </a:r>
                    </a:p>
                  </a:txBody>
                  <a:tcPr anchor="ctr">
                    <a:lnL>
                      <a:noFill/>
                    </a:lnL>
                    <a:lnR>
                      <a:noFill/>
                    </a:lnR>
                    <a:lnT>
                      <a:noFill/>
                    </a:lnT>
                    <a:lnB>
                      <a:noFill/>
                    </a:lnB>
                    <a:noFill/>
                  </a:tcPr>
                </a:tc>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No</a:t>
                      </a:r>
                    </a:p>
                  </a:txBody>
                  <a:tcPr anchor="ctr">
                    <a:lnL>
                      <a:noFill/>
                    </a:lnL>
                    <a:lnR>
                      <a:noFill/>
                    </a:lnR>
                    <a:lnT>
                      <a:noFill/>
                    </a:lnT>
                    <a:lnB>
                      <a:noFill/>
                    </a:lnB>
                    <a:noFill/>
                  </a:tcPr>
                </a:tc>
                <a:tc>
                  <a:txBody>
                    <a:bodyPr/>
                    <a:lstStyle/>
                    <a:p>
                      <a:pPr algn="ctr">
                        <a:buNone/>
                      </a:pPr>
                      <a:r>
                        <a:rPr lang="en-VN" sz="1800" b="0" kern="1200">
                          <a:solidFill>
                            <a:srgbClr val="4D4D4D"/>
                          </a:solidFill>
                          <a:latin typeface="Arial" panose="020B0604020202020204" pitchFamily="34" charset="0"/>
                          <a:cs typeface="Arial" panose="020B0604020202020204" pitchFamily="34" charset="0"/>
                        </a:rPr>
                        <a:t>—</a:t>
                      </a:r>
                    </a:p>
                  </a:txBody>
                  <a:tcPr anchor="ctr">
                    <a:lnL>
                      <a:noFill/>
                    </a:lnL>
                    <a:lnR>
                      <a:noFill/>
                    </a:lnR>
                    <a:lnT>
                      <a:noFill/>
                    </a:lnT>
                    <a:lnB>
                      <a:noFill/>
                    </a:lnB>
                    <a:noFill/>
                  </a:tcPr>
                </a:tc>
                <a:extLst>
                  <a:ext uri="{0D108BD9-81ED-4DB2-BD59-A6C34878D82A}">
                    <a16:rowId xmlns:a16="http://schemas.microsoft.com/office/drawing/2014/main" val="3921331329"/>
                  </a:ext>
                </a:extLst>
              </a:tr>
              <a:tr h="1054437">
                <a:tc>
                  <a:txBody>
                    <a:bodyPr/>
                    <a:lstStyle/>
                    <a:p>
                      <a:pPr algn="ctr">
                        <a:buNone/>
                      </a:pPr>
                      <a:r>
                        <a:rPr lang="en-VN" sz="1800" b="0" kern="1200">
                          <a:solidFill>
                            <a:srgbClr val="4D4D4D"/>
                          </a:solidFill>
                          <a:latin typeface="Arial" panose="020B0604020202020204" pitchFamily="34" charset="0"/>
                          <a:cs typeface="Arial" panose="020B0604020202020204" pitchFamily="34" charset="0"/>
                        </a:rPr>
                        <a:t>Định vị vật thể, ước lượng kích thước và tốc độ</a:t>
                      </a:r>
                    </a:p>
                  </a:txBody>
                  <a:tcPr anchor="ctr">
                    <a:lnL>
                      <a:noFill/>
                    </a:lnL>
                    <a:lnR>
                      <a:noFill/>
                    </a:lnR>
                    <a:lnT>
                      <a:noFill/>
                    </a:lnT>
                    <a:lnB>
                      <a:noFill/>
                    </a:lnB>
                    <a:noFill/>
                  </a:tcPr>
                </a:tc>
                <a:tc>
                  <a:txBody>
                    <a:bodyPr/>
                    <a:lstStyle/>
                    <a:p>
                      <a:pPr algn="ctr">
                        <a:buNone/>
                      </a:pPr>
                      <a:r>
                        <a:rPr lang="en-VN" sz="1800" b="0" kern="1200">
                          <a:solidFill>
                            <a:srgbClr val="4D4D4D"/>
                          </a:solidFill>
                          <a:latin typeface="Arial" panose="020B0604020202020204" pitchFamily="34" charset="0"/>
                          <a:cs typeface="Arial" panose="020B0604020202020204" pitchFamily="34" charset="0"/>
                        </a:rPr>
                        <a:t>No</a:t>
                      </a:r>
                    </a:p>
                  </a:txBody>
                  <a:tcPr anchor="ctr">
                    <a:lnL>
                      <a:noFill/>
                    </a:lnL>
                    <a:lnR>
                      <a:noFill/>
                    </a:lnR>
                    <a:lnT>
                      <a:noFill/>
                    </a:lnT>
                    <a:lnB>
                      <a:noFill/>
                    </a:lnB>
                    <a:noFill/>
                  </a:tcPr>
                </a:tc>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Yes</a:t>
                      </a:r>
                    </a:p>
                  </a:txBody>
                  <a:tcPr anchor="ctr">
                    <a:lnL>
                      <a:noFill/>
                    </a:lnL>
                    <a:lnR>
                      <a:noFill/>
                    </a:lnR>
                    <a:lnT>
                      <a:noFill/>
                    </a:lnT>
                    <a:lnB>
                      <a:noFill/>
                    </a:lnB>
                    <a:noFill/>
                  </a:tcPr>
                </a:tc>
                <a:tc>
                  <a:txBody>
                    <a:bodyPr/>
                    <a:lstStyle/>
                    <a:p>
                      <a:pPr algn="ctr">
                        <a:buNone/>
                      </a:pPr>
                      <a:r>
                        <a:rPr lang="en-VN" sz="1800" b="0" kern="1200" dirty="0">
                          <a:solidFill>
                            <a:srgbClr val="4D4D4D"/>
                          </a:solidFill>
                          <a:latin typeface="Arial" panose="020B0604020202020204" pitchFamily="34" charset="0"/>
                          <a:cs typeface="Arial" panose="020B0604020202020204" pitchFamily="34" charset="0"/>
                        </a:rPr>
                        <a:t>Yes</a:t>
                      </a:r>
                    </a:p>
                  </a:txBody>
                  <a:tcPr anchor="ctr">
                    <a:lnL>
                      <a:noFill/>
                    </a:lnL>
                    <a:lnR>
                      <a:noFill/>
                    </a:lnR>
                    <a:lnT>
                      <a:noFill/>
                    </a:lnT>
                    <a:lnB>
                      <a:noFill/>
                    </a:lnB>
                    <a:noFill/>
                  </a:tcPr>
                </a:tc>
                <a:extLst>
                  <a:ext uri="{0D108BD9-81ED-4DB2-BD59-A6C34878D82A}">
                    <a16:rowId xmlns:a16="http://schemas.microsoft.com/office/drawing/2014/main" val="309977667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3309F-B986-C07F-9373-90A22E3373EA}"/>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7F037BD-1ACC-5986-9E4F-E849D09B5906}"/>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p:sp>
        <p:nvSpPr>
          <p:cNvPr id="9" name="文本占位符 4">
            <a:extLst>
              <a:ext uri="{FF2B5EF4-FFF2-40B4-BE49-F238E27FC236}">
                <a16:creationId xmlns:a16="http://schemas.microsoft.com/office/drawing/2014/main" id="{3CEC73C0-5FC8-A1AE-76F7-47B4B6D28628}"/>
              </a:ext>
            </a:extLst>
          </p:cNvPr>
          <p:cNvSpPr>
            <a:spLocks noGrp="1"/>
          </p:cNvSpPr>
          <p:nvPr>
            <p:ph type="body" sz="quarter" idx="14"/>
          </p:nvPr>
        </p:nvSpPr>
        <p:spPr>
          <a:xfrm>
            <a:off x="515937" y="1032981"/>
            <a:ext cx="11160125" cy="5016500"/>
          </a:xfrm>
        </p:spPr>
        <p:txBody>
          <a:bodyPr>
            <a:normAutofit/>
          </a:bodyPr>
          <a:lstStyle/>
          <a:p>
            <a:r>
              <a:rPr lang="zh-CN" altLang="en-US" sz="2400" b="0" dirty="0"/>
              <a:t>Nhu cầu của ngành lái xe tự động</a:t>
            </a:r>
            <a:endParaRPr lang="en-US" altLang="zh-CN" sz="2400" b="0" dirty="0"/>
          </a:p>
          <a:p>
            <a:pPr lvl="1"/>
            <a:endParaRPr lang="en-US" altLang="zh-CN" b="1" dirty="0">
              <a:solidFill>
                <a:srgbClr val="4D4D4D"/>
              </a:solidFill>
              <a:latin typeface="Calibri"/>
              <a:cs typeface="Calibri"/>
            </a:endParaRPr>
          </a:p>
        </p:txBody>
      </p:sp>
      <p:sp>
        <p:nvSpPr>
          <p:cNvPr id="7" name="文本占位符 3">
            <a:extLst>
              <a:ext uri="{FF2B5EF4-FFF2-40B4-BE49-F238E27FC236}">
                <a16:creationId xmlns:a16="http://schemas.microsoft.com/office/drawing/2014/main" id="{4AC7ADEE-2EC2-CF66-7E21-4D214F9957EA}"/>
              </a:ext>
            </a:extLst>
          </p:cNvPr>
          <p:cNvSpPr>
            <a:spLocks noGrp="1"/>
          </p:cNvSpPr>
          <p:nvPr>
            <p:ph type="body" sz="quarter" idx="13"/>
          </p:nvPr>
        </p:nvSpPr>
        <p:spPr>
          <a:xfrm>
            <a:off x="678612" y="133086"/>
            <a:ext cx="10997450" cy="668337"/>
          </a:xfrm>
        </p:spPr>
        <p:txBody>
          <a:bodyPr>
            <a:noAutofit/>
          </a:bodyPr>
          <a:lstStyle/>
          <a:p>
            <a:r>
              <a:rPr lang="zh-CN" altLang="en-US" dirty="0">
                <a:latin typeface="Calibri"/>
                <a:cs typeface="Calibri"/>
              </a:rPr>
              <a:t>Phương pháp phát hiện hợp nhất đa phương thức</a:t>
            </a:r>
          </a:p>
        </p:txBody>
      </p:sp>
      <p:pic>
        <p:nvPicPr>
          <p:cNvPr id="11" name="Picture 10">
            <a:extLst>
              <a:ext uri="{FF2B5EF4-FFF2-40B4-BE49-F238E27FC236}">
                <a16:creationId xmlns:a16="http://schemas.microsoft.com/office/drawing/2014/main" id="{9FE10199-0236-158B-C00F-83621DB25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8977" y="1943813"/>
            <a:ext cx="7772400" cy="3702144"/>
          </a:xfrm>
          <a:prstGeom prst="rect">
            <a:avLst/>
          </a:prstGeom>
        </p:spPr>
      </p:pic>
    </p:spTree>
    <p:extLst>
      <p:ext uri="{BB962C8B-B14F-4D97-AF65-F5344CB8AC3E}">
        <p14:creationId xmlns:p14="http://schemas.microsoft.com/office/powerpoint/2010/main" val="43249924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899"/>
                <a:ext cx="11160125" cy="2238537"/>
              </a:xfrm>
            </p:spPr>
            <p:txBody>
              <a:bodyPr>
                <a:normAutofit fontScale="92500" lnSpcReduction="10000"/>
              </a:bodyPr>
              <a:lstStyle/>
              <a:p>
                <a:r>
                  <a:rPr lang="zh-CN" altLang="en-US" sz="2200" b="0" dirty="0">
                    <a:solidFill>
                      <a:srgbClr val="4D4D4D"/>
                    </a:solidFill>
                  </a:rPr>
                  <a:t>Thao tác cơ bản: chiếu thông tin ảnh hai chiều vào không gian ba chiều:</a:t>
                </a:r>
                <a:endParaRPr lang="en-US" altLang="zh-CN" sz="2200" b="0" i="1" dirty="0">
                  <a:effectLst/>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zh-CN" altLang="zh-CN" sz="2200" b="0" i="1" smtClean="0">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𝑦</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𝑧</m:t>
                          </m:r>
                        </m:e>
                      </m:d>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𝐾</m:t>
                      </m:r>
                      <m:d>
                        <m:dPr>
                          <m:begChr m:val="["/>
                          <m:endChr m:val="]"/>
                          <m:ctrlPr>
                            <a:rPr lang="zh-CN" altLang="zh-CN" sz="2200" b="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𝑅</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 </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𝑇</m:t>
                          </m:r>
                        </m:e>
                      </m:d>
                      <m:d>
                        <m:dPr>
                          <m:begChr m:val="["/>
                          <m:endChr m:val="]"/>
                          <m:ctrlPr>
                            <a:rPr lang="zh-CN" altLang="zh-CN" sz="2200" b="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𝑢</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𝑣</m:t>
                          </m:r>
                        </m:e>
                      </m:d>
                    </m:oMath>
                  </m:oMathPara>
                </a14:m>
                <a:endParaRPr lang="en-US" altLang="zh-CN" sz="2200" b="0" dirty="0">
                  <a:effectLst/>
                  <a:ea typeface="宋体" panose="02010600030101010101" pitchFamily="2" charset="-122"/>
                </a:endParaRPr>
              </a:p>
              <a:p>
                <a:pPr marL="0" indent="0">
                  <a:buNone/>
                </a:pPr>
                <a:r>
                  <a:rPr lang="zh-CN" altLang="en-US" sz="2200" b="0" dirty="0">
                    <a:solidFill>
                      <a:srgbClr val="4D4D4D"/>
                    </a:solidFill>
                  </a:rPr>
                  <a:t>Trong đó, </a:t>
                </a:r>
                <a14:m>
                  <m:oMath xmlns:m="http://schemas.openxmlformats.org/officeDocument/2006/math">
                    <m:d>
                      <m:dPr>
                        <m:begChr m:val="["/>
                        <m:endChr m:val="]"/>
                        <m:ctrlPr>
                          <a:rPr lang="zh-CN" altLang="zh-CN" sz="2200" b="0" i="1" smtClean="0">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𝑦</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200" b="0" i="1" smtClean="0">
                            <a:effectLst/>
                            <a:latin typeface="Cambria Math" panose="02040503050406030204" pitchFamily="18" charset="0"/>
                            <a:ea typeface="宋体" panose="02010600030101010101" pitchFamily="2" charset="-122"/>
                            <a:cs typeface="Times New Roman" panose="02020603050405020304" pitchFamily="18" charset="0"/>
                          </a:rPr>
                          <m:t>𝑧</m:t>
                        </m:r>
                      </m:e>
                    </m:d>
                  </m:oMath>
                </a14:m>
                <a:r>
                  <a:rPr lang="zh-CN" altLang="en-US" sz="2200" b="0" dirty="0">
                    <a:solidFill>
                      <a:srgbClr val="4D4D4D"/>
                    </a:solidFill>
                  </a:rPr>
                  <a:t>là tọa độ không gian ba chiều, </a:t>
                </a:r>
                <a14:m>
                  <m:oMath xmlns:m="http://schemas.openxmlformats.org/officeDocument/2006/math">
                    <m:d>
                      <m:dPr>
                        <m:begChr m:val="["/>
                        <m:endChr m:val="]"/>
                        <m:ctrlPr>
                          <a:rPr lang="zh-CN" altLang="zh-CN" sz="2200" b="0" i="1">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b="0" i="1" smtClean="0">
                            <a:latin typeface="Cambria Math" panose="02040503050406030204" pitchFamily="18" charset="0"/>
                            <a:ea typeface="宋体" panose="02010600030101010101" pitchFamily="2" charset="-122"/>
                            <a:cs typeface="Times New Roman" panose="02020603050405020304" pitchFamily="18" charset="0"/>
                          </a:rPr>
                          <m:t>𝑢</m:t>
                        </m:r>
                        <m:r>
                          <a:rPr lang="en-US" altLang="zh-CN" sz="2200" b="0" i="1" smtClean="0">
                            <a:latin typeface="Cambria Math" panose="02040503050406030204" pitchFamily="18" charset="0"/>
                            <a:ea typeface="宋体" panose="02010600030101010101" pitchFamily="2" charset="-122"/>
                            <a:cs typeface="Times New Roman" panose="02020603050405020304" pitchFamily="18" charset="0"/>
                          </a:rPr>
                          <m:t>,</m:t>
                        </m:r>
                        <m:r>
                          <a:rPr lang="en-US" altLang="zh-CN" sz="2200" b="0" i="1" smtClean="0">
                            <a:latin typeface="Cambria Math" panose="02040503050406030204" pitchFamily="18" charset="0"/>
                            <a:ea typeface="宋体" panose="02010600030101010101" pitchFamily="2" charset="-122"/>
                            <a:cs typeface="Times New Roman" panose="02020603050405020304" pitchFamily="18" charset="0"/>
                          </a:rPr>
                          <m:t>𝑣</m:t>
                        </m:r>
                      </m:e>
                    </m:d>
                  </m:oMath>
                </a14:m>
                <a:r>
                  <a:rPr lang="zh-CN" altLang="en-US" sz="2200" b="0" dirty="0">
                    <a:solidFill>
                      <a:srgbClr val="4D4D4D"/>
                    </a:solidFill>
                  </a:rPr>
                  <a:t>là tọa độ ảnh, </a:t>
                </a:r>
                <a14:m>
                  <m:oMath xmlns:m="http://schemas.openxmlformats.org/officeDocument/2006/math">
                    <m:r>
                      <a:rPr lang="en-US" altLang="zh-CN" sz="2200" b="0" i="1" smtClean="0">
                        <a:latin typeface="Cambria Math" panose="02040503050406030204" pitchFamily="18" charset="0"/>
                        <a:ea typeface="宋体" panose="02010600030101010101" pitchFamily="2" charset="-122"/>
                        <a:cs typeface="Times New Roman" panose="02020603050405020304" pitchFamily="18" charset="0"/>
                      </a:rPr>
                      <m:t>𝐾</m:t>
                    </m:r>
                    <m:r>
                      <a:rPr lang="zh-CN" altLang="en-US" sz="2200" b="0" i="1" smtClean="0">
                        <a:latin typeface="Cambria Math" panose="02040503050406030204" pitchFamily="18" charset="0"/>
                        <a:ea typeface="宋体" panose="02010600030101010101" pitchFamily="2" charset="-122"/>
                        <a:cs typeface="Times New Roman" panose="02020603050405020304" pitchFamily="18" charset="0"/>
                      </a:rPr>
                      <m:t>、</m:t>
                    </m:r>
                    <m:d>
                      <m:dPr>
                        <m:begChr m:val="["/>
                        <m:endChr m:val="]"/>
                        <m:ctrlPr>
                          <a:rPr lang="zh-CN" altLang="zh-CN" sz="2200" b="0" i="1">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b="0" i="1" smtClean="0">
                            <a:latin typeface="Cambria Math" panose="02040503050406030204" pitchFamily="18" charset="0"/>
                            <a:ea typeface="宋体" panose="02010600030101010101" pitchFamily="2" charset="-122"/>
                            <a:cs typeface="Times New Roman" panose="02020603050405020304" pitchFamily="18" charset="0"/>
                          </a:rPr>
                          <m:t>𝑅</m:t>
                        </m:r>
                        <m:r>
                          <a:rPr lang="en-US" altLang="zh-CN" sz="2200" b="0" i="1" smtClean="0">
                            <a:latin typeface="Cambria Math" panose="02040503050406030204" pitchFamily="18" charset="0"/>
                            <a:ea typeface="宋体" panose="02010600030101010101" pitchFamily="2" charset="-122"/>
                            <a:cs typeface="Times New Roman" panose="02020603050405020304" pitchFamily="18" charset="0"/>
                          </a:rPr>
                          <m:t> </m:t>
                        </m:r>
                        <m:r>
                          <a:rPr lang="en-US" altLang="zh-CN" sz="2200" b="0" i="1" smtClean="0">
                            <a:latin typeface="Cambria Math" panose="02040503050406030204" pitchFamily="18" charset="0"/>
                            <a:ea typeface="宋体" panose="02010600030101010101" pitchFamily="2" charset="-122"/>
                            <a:cs typeface="Times New Roman" panose="02020603050405020304" pitchFamily="18" charset="0"/>
                          </a:rPr>
                          <m:t>𝑇</m:t>
                        </m:r>
                      </m:e>
                    </m:d>
                  </m:oMath>
                </a14:m>
                <a:r>
                  <a:rPr lang="zh-CN" altLang="en-US" sz="2200" b="0" dirty="0">
                    <a:solidFill>
                      <a:srgbClr val="4D4D4D"/>
                    </a:solidFill>
                  </a:rPr>
                  <a:t>là tham số nội tại và ngoại tại của camera</a:t>
                </a:r>
                <a:endParaRPr lang="en-US" altLang="zh-CN" sz="2200" b="0" dirty="0">
                  <a:solidFill>
                    <a:srgbClr val="4D4D4D"/>
                  </a:solidFill>
                </a:endParaRPr>
              </a:p>
              <a:p>
                <a:r>
                  <a:rPr lang="zh-CN" altLang="en-US" sz="2200" b="0" dirty="0"/>
                  <a:t>Bên trái: dùng ngữ nghĩa ảnh để “tô màu” đám mây điểm; bên phải: chiếu hộp phát hiện hai chiều vào “hình chóp cụt (frustum)” ba chiều</a:t>
                </a:r>
                <a:endParaRPr lang="en-US" altLang="zh-CN" sz="2200" b="0" dirty="0"/>
              </a:p>
              <a:p>
                <a:pPr marL="0" indent="0">
                  <a:buNone/>
                </a:pPr>
                <a:endParaRPr lang="en-US" altLang="zh-CN" dirty="0">
                  <a:solidFill>
                    <a:srgbClr val="4D4D4D"/>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899"/>
                <a:ext cx="11160125" cy="2238537"/>
              </a:xfrm>
              <a:blipFill>
                <a:blip r:embed="rId3"/>
                <a:stretch>
                  <a:fillRect l="-568" t="-1124" b="-3371"/>
                </a:stretch>
              </a:blipFill>
            </p:spPr>
            <p:txBody>
              <a:bodyPr/>
              <a:lstStyle/>
              <a:p>
                <a:r>
                  <a:rPr lang="en-VN">
                    <a:noFill/>
                  </a:rPr>
                  <a:t> </a:t>
                </a:r>
              </a:p>
            </p:txBody>
          </p:sp>
        </mc:Fallback>
      </mc:AlternateContent>
      <p:sp>
        <p:nvSpPr>
          <p:cNvPr id="4" name="文本占位符 3"/>
          <p:cNvSpPr>
            <a:spLocks noGrp="1"/>
          </p:cNvSpPr>
          <p:nvPr>
            <p:ph type="body" sz="quarter" idx="13"/>
          </p:nvPr>
        </p:nvSpPr>
        <p:spPr>
          <a:xfrm>
            <a:off x="0" y="133086"/>
            <a:ext cx="11881734" cy="668337"/>
          </a:xfrm>
        </p:spPr>
        <p:txBody>
          <a:bodyPr>
            <a:noAutofit/>
          </a:bodyPr>
          <a:lstStyle/>
          <a:p>
            <a:r>
              <a:rPr lang="zh-CN" altLang="en-US" sz="3200" dirty="0">
                <a:latin typeface="Calibri"/>
                <a:cs typeface="Calibri"/>
              </a:rPr>
              <a:t>Phương pháp căn chỉnh đa phương thức dự</a:t>
            </a:r>
            <a:r>
              <a:rPr lang="en-US" altLang="zh-CN" sz="3200" dirty="0">
                <a:latin typeface="Calibri"/>
                <a:cs typeface="Calibri"/>
              </a:rPr>
              <a:t>a </a:t>
            </a:r>
            <a:r>
              <a:rPr lang="zh-CN" altLang="en-US" sz="3200" dirty="0">
                <a:latin typeface="Calibri"/>
                <a:cs typeface="Calibri"/>
              </a:rPr>
              <a:t>trên phép chiếu</a:t>
            </a:r>
          </a:p>
        </p:txBody>
      </p:sp>
      <p:pic>
        <p:nvPicPr>
          <p:cNvPr id="6" name="图片 5"/>
          <p:cNvPicPr>
            <a:picLocks noChangeAspect="1"/>
          </p:cNvPicPr>
          <p:nvPr/>
        </p:nvPicPr>
        <p:blipFill>
          <a:blip r:embed="rId4"/>
          <a:stretch>
            <a:fillRect/>
          </a:stretch>
        </p:blipFill>
        <p:spPr>
          <a:xfrm>
            <a:off x="407735" y="3229137"/>
            <a:ext cx="6291756" cy="3342262"/>
          </a:xfrm>
          <a:prstGeom prst="rect">
            <a:avLst/>
          </a:prstGeom>
        </p:spPr>
      </p:pic>
      <p:pic>
        <p:nvPicPr>
          <p:cNvPr id="5" name="Picture 4">
            <a:extLst>
              <a:ext uri="{FF2B5EF4-FFF2-40B4-BE49-F238E27FC236}">
                <a16:creationId xmlns:a16="http://schemas.microsoft.com/office/drawing/2014/main" id="{851D3062-7D99-256C-75D2-2F81571801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4268" y="3429000"/>
            <a:ext cx="4399037" cy="295125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993950"/>
                <a:ext cx="11160125" cy="2933700"/>
              </a:xfrm>
            </p:spPr>
            <p:txBody>
              <a:bodyPr>
                <a:noAutofit/>
              </a:bodyPr>
              <a:lstStyle/>
              <a:p>
                <a:r>
                  <a:rPr lang="zh-CN" altLang="en-US" b="0" dirty="0">
                    <a:solidFill>
                      <a:srgbClr val="4D4D4D"/>
                    </a:solidFill>
                  </a:rPr>
                  <a:t>Căn chỉnh đa phương thức dựa trên phép chiếu: không thể học, bỏ qua khác biệt và đối xử như nhau với các phương thức khác nhau</a:t>
                </a:r>
                <a:endParaRPr lang="en-US" altLang="zh-CN" b="0" dirty="0">
                  <a:solidFill>
                    <a:srgbClr val="FF0000"/>
                  </a:solidFill>
                </a:endParaRPr>
              </a:p>
              <a:p>
                <a:r>
                  <a:rPr lang="en-US" altLang="zh-CN" b="0" dirty="0" err="1"/>
                  <a:t>AutoAlign: sử dụng cơ chế chú ý chéo (Cross Attention) để căn chỉnh đám mây điểm và ảnh:</a:t>
                </a:r>
                <a:endParaRPr lang="en-US" altLang="zh-CN" b="0" dirty="0"/>
              </a:p>
              <a:p>
                <a:pPr marL="0" indent="0" algn="ctr">
                  <a:buNone/>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𝐹</m:t>
                          </m:r>
                        </m:e>
                        <m:sub>
                          <m:r>
                            <a:rPr lang="en-US" altLang="zh-CN" b="0" i="1" smtClean="0">
                              <a:latin typeface="Cambria Math" panose="02040503050406030204" pitchFamily="18" charset="0"/>
                              <a:cs typeface="Calibri" panose="020F0502020204030204" pitchFamily="34" charset="0"/>
                            </a:rPr>
                            <m:t>𝑓𝑢𝑠𝑒𝑑</m:t>
                          </m:r>
                        </m:sub>
                      </m:sSub>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𝑥</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𝑦</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𝑧</m:t>
                      </m:r>
                      <m:r>
                        <a:rPr lang="en-US" altLang="zh-CN" b="0" i="1" smtClean="0">
                          <a:latin typeface="Cambria Math" panose="02040503050406030204" pitchFamily="18" charset="0"/>
                          <a:cs typeface="Calibri" panose="020F0502020204030204" pitchFamily="34" charset="0"/>
                        </a:rPr>
                        <m:t>)=</m:t>
                      </m:r>
                      <m:sSub>
                        <m:sSubPr>
                          <m:ctrlPr>
                            <a:rPr lang="en-US" altLang="zh-CN" b="0"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𝐴𝑡𝑡𝑛</m:t>
                          </m:r>
                        </m:e>
                        <m:sub>
                          <m:r>
                            <a:rPr lang="en-US" altLang="zh-CN" b="0" i="1" smtClean="0">
                              <a:latin typeface="Cambria Math" panose="02040503050406030204" pitchFamily="18" charset="0"/>
                              <a:cs typeface="Calibri" panose="020F0502020204030204" pitchFamily="34" charset="0"/>
                            </a:rPr>
                            <m:t>𝑐𝑟𝑜𝑠𝑠</m:t>
                          </m:r>
                        </m:sub>
                      </m:sSub>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𝑞</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𝑘</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𝑣</m:t>
                      </m:r>
                      <m:r>
                        <a:rPr lang="en-US" altLang="zh-CN" b="0" i="1" smtClean="0">
                          <a:latin typeface="Cambria Math" panose="02040503050406030204" pitchFamily="18" charset="0"/>
                          <a:cs typeface="Calibri" panose="020F0502020204030204" pitchFamily="34" charset="0"/>
                        </a:rPr>
                        <m:t>), </m:t>
                      </m:r>
                    </m:oMath>
                  </m:oMathPara>
                </a14:m>
                <a:endParaRPr lang="en-US" altLang="zh-CN" b="0" dirty="0"/>
              </a:p>
              <a:p>
                <a:pPr marL="0" indent="0" algn="ctr">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cs typeface="Calibri" panose="020F0502020204030204" pitchFamily="34" charset="0"/>
                        </a:rPr>
                        <m:t>𝑞</m:t>
                      </m:r>
                      <m:r>
                        <a:rPr lang="en-US" altLang="zh-CN" b="0" i="1" smtClean="0">
                          <a:latin typeface="Cambria Math" panose="02040503050406030204" pitchFamily="18" charset="0"/>
                          <a:cs typeface="Calibri" panose="020F0502020204030204" pitchFamily="34" charset="0"/>
                        </a:rPr>
                        <m:t>=</m:t>
                      </m:r>
                      <m:sSub>
                        <m:sSubPr>
                          <m:ctrlPr>
                            <a:rPr lang="en-US" altLang="zh-CN" b="0"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𝑉</m:t>
                          </m:r>
                        </m:e>
                        <m:sub>
                          <m:r>
                            <a:rPr lang="en-US" altLang="zh-CN" b="0" i="1" smtClean="0">
                              <a:latin typeface="Cambria Math" panose="02040503050406030204" pitchFamily="18" charset="0"/>
                              <a:cs typeface="Calibri" panose="020F0502020204030204" pitchFamily="34" charset="0"/>
                            </a:rPr>
                            <m:t>𝑥𝑦𝑧</m:t>
                          </m:r>
                        </m:sub>
                      </m:sSub>
                      <m:r>
                        <a:rPr lang="en-US" altLang="zh-CN" b="0" i="1" smtClean="0">
                          <a:latin typeface="Cambria Math" panose="02040503050406030204" pitchFamily="18" charset="0"/>
                          <a:cs typeface="Calibri" panose="020F0502020204030204" pitchFamily="34" charset="0"/>
                        </a:rPr>
                        <m:t>, </m:t>
                      </m:r>
                      <m:r>
                        <a:rPr lang="en-US" altLang="zh-CN" b="0" i="1" smtClean="0">
                          <a:latin typeface="Cambria Math" panose="02040503050406030204" pitchFamily="18" charset="0"/>
                          <a:cs typeface="Calibri" panose="020F0502020204030204" pitchFamily="34" charset="0"/>
                        </a:rPr>
                        <m:t>𝑘</m:t>
                      </m:r>
                      <m:r>
                        <a:rPr lang="en-US" altLang="zh-CN" b="0" i="1" smtClean="0">
                          <a:latin typeface="Cambria Math" panose="02040503050406030204" pitchFamily="18" charset="0"/>
                          <a:cs typeface="Calibri" panose="020F0502020204030204" pitchFamily="34" charset="0"/>
                        </a:rPr>
                        <m:t>=</m:t>
                      </m:r>
                      <m:r>
                        <a:rPr lang="en-US" altLang="zh-CN" b="0" i="1" smtClean="0">
                          <a:latin typeface="Cambria Math" panose="02040503050406030204" pitchFamily="18" charset="0"/>
                          <a:cs typeface="Calibri" panose="020F0502020204030204" pitchFamily="34" charset="0"/>
                        </a:rPr>
                        <m:t>𝑣</m:t>
                      </m:r>
                      <m:r>
                        <a:rPr lang="en-US" altLang="zh-CN" b="0" i="1" smtClean="0">
                          <a:latin typeface="Cambria Math" panose="02040503050406030204" pitchFamily="18" charset="0"/>
                          <a:cs typeface="Calibri" panose="020F0502020204030204" pitchFamily="34" charset="0"/>
                        </a:rPr>
                        <m:t>=</m:t>
                      </m:r>
                      <m:sSub>
                        <m:sSubPr>
                          <m:ctrlPr>
                            <a:rPr lang="en-US" altLang="zh-CN" b="0" i="1" smtClean="0">
                              <a:latin typeface="Cambria Math" panose="02040503050406030204" pitchFamily="18" charset="0"/>
                              <a:cs typeface="Calibri" panose="020F0502020204030204" pitchFamily="34" charset="0"/>
                            </a:rPr>
                          </m:ctrlPr>
                        </m:sSubPr>
                        <m:e>
                          <m:r>
                            <a:rPr lang="en-US" altLang="zh-CN" b="0" i="1" smtClean="0">
                              <a:latin typeface="Cambria Math" panose="02040503050406030204" pitchFamily="18" charset="0"/>
                              <a:cs typeface="Calibri" panose="020F0502020204030204" pitchFamily="34" charset="0"/>
                            </a:rPr>
                            <m:t>𝑓</m:t>
                          </m:r>
                        </m:e>
                        <m:sub>
                          <m:r>
                            <a:rPr lang="en-US" altLang="zh-CN" b="0" i="1" smtClean="0">
                              <a:latin typeface="Cambria Math" panose="02040503050406030204" pitchFamily="18" charset="0"/>
                              <a:cs typeface="Calibri" panose="020F0502020204030204" pitchFamily="34" charset="0"/>
                            </a:rPr>
                            <m:t>𝑖</m:t>
                          </m:r>
                        </m:sub>
                      </m:sSub>
                    </m:oMath>
                  </m:oMathPara>
                </a14:m>
                <a:endParaRPr lang="en-US" altLang="zh-CN" b="0" dirty="0"/>
              </a:p>
              <a:p>
                <a:pPr marL="0" indent="0">
                  <a:buNone/>
                </a:pPr>
                <a:r>
                  <a:rPr lang="zh-CN" altLang="en-US" b="0" dirty="0"/>
                  <a:t>Trong đó</a:t>
                </a:r>
                <a:r>
                  <a:rPr lang="vi-VN" altLang="zh-CN" b="0" dirty="0"/>
                  <a:t>:</a:t>
                </a:r>
              </a:p>
              <a:p>
                <a:pPr marL="0" indent="0">
                  <a:buNone/>
                </a:pPr>
                <a:r>
                  <a:rPr lang="zh-CN" altLang="en-US" b="0" dirty="0"/>
                  <a:t> </a:t>
                </a:r>
                <a14:m>
                  <m:oMath xmlns:m="http://schemas.openxmlformats.org/officeDocument/2006/math">
                    <m:sSub>
                      <m:sSubPr>
                        <m:ctrlPr>
                          <a:rPr lang="zh-CN" altLang="zh-CN" b="0"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V</m:t>
                        </m:r>
                      </m:e>
                      <m:sub>
                        <m:r>
                          <m:rPr>
                            <m:sty m:val="p"/>
                          </m:rPr>
                          <a:rPr lang="en-US" altLang="zh-CN" b="0" i="1" smtClean="0">
                            <a:latin typeface="Cambria Math" panose="02040503050406030204" pitchFamily="18" charset="0"/>
                            <a:cs typeface="Calibri" panose="020F0502020204030204" pitchFamily="34" charset="0"/>
                          </a:rPr>
                          <m:t>xyz</m:t>
                        </m:r>
                      </m:sub>
                    </m:sSub>
                  </m:oMath>
                </a14:m>
                <a:r>
                  <a:rPr lang="zh-CN" altLang="zh-CN" b="0" dirty="0"/>
                  <a:t> </a:t>
                </a:r>
                <a:r>
                  <a:rPr lang="vi-VN" altLang="zh-CN" b="0" dirty="0"/>
                  <a:t>: </a:t>
                </a:r>
                <a:r>
                  <a:rPr lang="zh-CN" altLang="zh-CN" b="0" dirty="0"/>
                  <a:t>đặc trưng voxel của một điểm tọa độ không gian ba chiều được trích xuất từ đám mây điểm;</a:t>
                </a:r>
                <a:endParaRPr lang="en-US" altLang="zh-CN" b="0" dirty="0"/>
              </a:p>
              <a:p>
                <a:pPr marL="0" indent="0">
                  <a:buNone/>
                </a:pPr>
                <a14:m>
                  <m:oMath xmlns:m="http://schemas.openxmlformats.org/officeDocument/2006/math">
                    <m:sSub>
                      <m:sSubPr>
                        <m:ctrlPr>
                          <a:rPr lang="zh-CN" altLang="zh-CN" b="0" i="1">
                            <a:latin typeface="Cambria Math" panose="02040503050406030204" pitchFamily="18" charset="0"/>
                            <a:cs typeface="Calibri" panose="020F0502020204030204" pitchFamily="34" charset="0"/>
                          </a:rPr>
                        </m:ctrlPr>
                      </m:sSubPr>
                      <m:e>
                        <m:r>
                          <m:rPr>
                            <m:sty m:val="p"/>
                          </m:rPr>
                          <a:rPr lang="en-US" altLang="zh-CN" b="0" i="1" smtClean="0">
                            <a:latin typeface="Cambria Math" panose="02040503050406030204" pitchFamily="18" charset="0"/>
                            <a:cs typeface="Calibri" panose="020F0502020204030204" pitchFamily="34" charset="0"/>
                          </a:rPr>
                          <m:t>f</m:t>
                        </m:r>
                      </m:e>
                      <m:sub>
                        <m:r>
                          <m:rPr>
                            <m:sty m:val="p"/>
                          </m:rPr>
                          <a:rPr lang="en-US" altLang="zh-CN" b="0" i="1" smtClean="0">
                            <a:latin typeface="Cambria Math" panose="02040503050406030204" pitchFamily="18" charset="0"/>
                            <a:cs typeface="Calibri" panose="020F0502020204030204" pitchFamily="34" charset="0"/>
                          </a:rPr>
                          <m:t>i</m:t>
                        </m:r>
                      </m:sub>
                    </m:sSub>
                  </m:oMath>
                </a14:m>
                <a:r>
                  <a:rPr lang="zh-CN" altLang="zh-CN" b="0" dirty="0"/>
                  <a:t> </a:t>
                </a:r>
                <a:r>
                  <a:rPr lang="vi-VN" altLang="zh-CN" b="0" dirty="0"/>
                  <a:t>: </a:t>
                </a:r>
                <a:r>
                  <a:rPr lang="zh-CN" altLang="zh-CN" b="0" dirty="0"/>
                  <a:t>đặc trưng mặt phẳng hai chiều thu được khi chiếu voxel này lên ảnh.</a:t>
                </a:r>
              </a:p>
              <a:p>
                <a:pPr marL="0" indent="0">
                  <a:buNone/>
                </a:pPr>
                <a:endParaRPr lang="en-US" altLang="zh-CN" b="0" dirty="0"/>
              </a:p>
              <a:p>
                <a:endParaRPr lang="en-US" altLang="zh-CN" b="0" dirty="0">
                  <a:solidFill>
                    <a:srgbClr val="4D4D4D"/>
                  </a:solidFill>
                </a:endParaRPr>
              </a:p>
              <a:p>
                <a:endParaRPr lang="en-US" altLang="zh-CN" b="0" dirty="0"/>
              </a:p>
              <a:p>
                <a:endParaRPr lang="en-US" altLang="zh-CN" b="0" dirty="0">
                  <a:solidFill>
                    <a:srgbClr val="4D4D4D"/>
                  </a:solidFill>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993950"/>
                <a:ext cx="11160125" cy="2933700"/>
              </a:xfrm>
              <a:blipFill>
                <a:blip r:embed="rId3"/>
                <a:stretch>
                  <a:fillRect l="-568" t="-862" b="-29310"/>
                </a:stretch>
              </a:blipFill>
            </p:spPr>
            <p:txBody>
              <a:bodyPr/>
              <a:lstStyle/>
              <a:p>
                <a:r>
                  <a:rPr lang="en-VN">
                    <a:noFill/>
                  </a:rPr>
                  <a:t> </a:t>
                </a:r>
              </a:p>
            </p:txBody>
          </p:sp>
        </mc:Fallback>
      </mc:AlternateContent>
      <p:sp>
        <p:nvSpPr>
          <p:cNvPr id="4" name="文本占位符 3"/>
          <p:cNvSpPr>
            <a:spLocks noGrp="1"/>
          </p:cNvSpPr>
          <p:nvPr>
            <p:ph type="body" sz="quarter" idx="13"/>
          </p:nvPr>
        </p:nvSpPr>
        <p:spPr>
          <a:xfrm>
            <a:off x="515937" y="133086"/>
            <a:ext cx="10837007" cy="668337"/>
          </a:xfrm>
        </p:spPr>
        <p:txBody>
          <a:bodyPr>
            <a:noAutofit/>
          </a:bodyPr>
          <a:lstStyle/>
          <a:p>
            <a:r>
              <a:rPr lang="zh-CN" altLang="en-US" sz="3200" dirty="0">
                <a:latin typeface="Calibri"/>
                <a:cs typeface="Calibri"/>
              </a:rPr>
              <a:t>Phương pháp căn chỉnh đa phương thức dựa trên cơ chế chú ý</a:t>
            </a:r>
          </a:p>
        </p:txBody>
      </p:sp>
      <p:pic>
        <p:nvPicPr>
          <p:cNvPr id="12" name="图片 11"/>
          <p:cNvPicPr>
            <a:picLocks noChangeAspect="1"/>
          </p:cNvPicPr>
          <p:nvPr/>
        </p:nvPicPr>
        <p:blipFill>
          <a:blip r:embed="rId4"/>
          <a:stretch>
            <a:fillRect/>
          </a:stretch>
        </p:blipFill>
        <p:spPr>
          <a:xfrm>
            <a:off x="2650733" y="4680264"/>
            <a:ext cx="5722706" cy="2044650"/>
          </a:xfrm>
          <a:prstGeom prst="rect">
            <a:avLst/>
          </a:prstGeom>
        </p:spPr>
      </p:pic>
      <p:sp>
        <p:nvSpPr>
          <p:cNvPr id="14" name="文本框 13"/>
          <p:cNvSpPr txBox="1"/>
          <p:nvPr/>
        </p:nvSpPr>
        <p:spPr>
          <a:xfrm>
            <a:off x="10050682" y="6467756"/>
            <a:ext cx="2141318" cy="369332"/>
          </a:xfrm>
          <a:prstGeom prst="rect">
            <a:avLst/>
          </a:prstGeom>
          <a:noFill/>
        </p:spPr>
        <p:txBody>
          <a:bodyPr wrap="square">
            <a:normAutofit/>
          </a:bodyPr>
          <a:lstStyle/>
          <a:p>
            <a:pPr algn="ctr"/>
            <a:r>
              <a:rPr lang="en-US" altLang="zh-CN" dirty="0">
                <a:latin typeface="Calibri"/>
                <a:cs typeface="Calibri"/>
              </a:rPr>
              <a:t>[</a:t>
            </a:r>
            <a:r>
              <a:rPr lang="en-US" altLang="zh-CN" dirty="0" err="1">
                <a:latin typeface="Calibri"/>
                <a:cs typeface="Calibri"/>
              </a:rPr>
              <a:t>AutoAlign</a:t>
            </a:r>
            <a:r>
              <a:rPr lang="en-US" altLang="zh-CN" dirty="0">
                <a:latin typeface="Calibri"/>
                <a:cs typeface="Calibri"/>
              </a:rPr>
              <a:t>, IJCAI’22]</a:t>
            </a:r>
            <a:endParaRPr lang="zh-CN" altLang="en-US" dirty="0">
              <a:latin typeface="Calibri"/>
              <a:cs typeface="Calibri"/>
            </a:endParaRPr>
          </a:p>
        </p:txBody>
      </p:sp>
    </p:spTree>
    <p:extLst>
      <p:ext uri="{BB962C8B-B14F-4D97-AF65-F5344CB8AC3E}">
        <p14:creationId xmlns:p14="http://schemas.microsoft.com/office/powerpoint/2010/main" val="21547024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009863"/>
                <a:ext cx="11160125" cy="2894317"/>
              </a:xfrm>
            </p:spPr>
            <p:txBody>
              <a:bodyPr>
                <a:noAutofit/>
              </a:bodyPr>
              <a:lstStyle/>
              <a:p>
                <a:pPr>
                  <a:lnSpc>
                    <a:spcPct val="100000"/>
                  </a:lnSpc>
                </a:pPr>
                <a:r>
                  <a:rPr lang="zh-CN" altLang="en-US" b="0" dirty="0">
                    <a:solidFill>
                      <a:srgbClr val="4D4D4D"/>
                    </a:solidFill>
                    <a:latin typeface="Calibri"/>
                    <a:cs typeface="Calibri"/>
                  </a:rPr>
                  <a:t>Căn chỉnh đa phương thức dựa trên phép chiếu: không thể học, bỏ qua khác biệt và đối xử như nhau với các phương thức khác nhau</a:t>
                </a:r>
                <a:endParaRPr lang="en-US" altLang="zh-CN" b="0" dirty="0">
                  <a:solidFill>
                    <a:srgbClr val="FF0000"/>
                  </a:solidFill>
                  <a:latin typeface="Calibri"/>
                  <a:cs typeface="Calibri"/>
                </a:endParaRPr>
              </a:p>
              <a:p>
                <a:pPr>
                  <a:lnSpc>
                    <a:spcPct val="100000"/>
                  </a:lnSpc>
                </a:pPr>
                <a:r>
                  <a:rPr lang="zh-CN" altLang="en-US" b="0" dirty="0">
                    <a:latin typeface="Calibri"/>
                    <a:cs typeface="Calibri"/>
                  </a:rPr>
                  <a:t>Hợp nhất đa phương thức dựa trên Transformer:</a:t>
                </a:r>
                <a:endParaRPr lang="en-US" altLang="zh-CN" b="0" dirty="0">
                  <a:latin typeface="Calibri"/>
                  <a:cs typeface="Calibri"/>
                </a:endParaRPr>
              </a:p>
              <a:p>
                <a:pPr marL="0" indent="0" algn="ctr">
                  <a:lnSpc>
                    <a:spcPct val="100000"/>
                  </a:lnSpc>
                  <a:buNone/>
                </a:pPr>
                <a14:m>
                  <m:oMathPara xmlns:m="http://schemas.openxmlformats.org/officeDocument/2006/math">
                    <m:oMathParaPr>
                      <m:jc m:val="centerGroup"/>
                    </m:oMathParaPr>
                    <m:oMath xmlns:m="http://schemas.openxmlformats.org/officeDocument/2006/math">
                      <m:sSubSup>
                        <m:sSubSupPr>
                          <m:ctrlPr>
                            <a:rPr lang="zh-CN" altLang="zh-CN" b="0" i="1">
                              <a:latin typeface="Cambria Math" panose="02040503050406030204" pitchFamily="18" charset="0"/>
                            </a:rPr>
                          </m:ctrlPr>
                        </m:sSubSupPr>
                        <m:e>
                          <m:r>
                            <a:rPr lang="en-US" altLang="zh-CN" b="0" i="1" smtClean="0">
                              <a:latin typeface="Cambria Math" panose="02040503050406030204" pitchFamily="18" charset="0"/>
                            </a:rPr>
                            <m:t>{</m:t>
                          </m:r>
                          <m:r>
                            <a:rPr lang="en-US" altLang="zh-CN" b="0" i="1" smtClean="0">
                              <a:latin typeface="Cambria Math" panose="02040503050406030204" pitchFamily="18" charset="0"/>
                            </a:rPr>
                            <m:t>𝑓</m:t>
                          </m:r>
                        </m:e>
                        <m:sub>
                          <m:r>
                            <a:rPr lang="en-US" altLang="zh-CN" b="0" i="1" smtClean="0">
                              <a:latin typeface="Cambria Math" panose="02040503050406030204" pitchFamily="18" charset="0"/>
                            </a:rPr>
                            <m:t>𝑖</m:t>
                          </m:r>
                        </m:sub>
                        <m:sup>
                          <m:r>
                            <a:rPr lang="en-US" altLang="zh-CN" b="0" i="1" smtClean="0">
                              <a:latin typeface="Cambria Math" panose="02040503050406030204" pitchFamily="18" charset="0"/>
                            </a:rPr>
                            <m:t>𝑖𝑚𝑔</m:t>
                          </m:r>
                        </m:sup>
                      </m:sSubSup>
                      <m:sSubSup>
                        <m:sSubSupPr>
                          <m:ctrlPr>
                            <a:rPr lang="zh-CN" altLang="zh-CN" b="0" i="1">
                              <a:latin typeface="Cambria Math" panose="02040503050406030204" pitchFamily="18" charset="0"/>
                            </a:rPr>
                          </m:ctrlPr>
                        </m:sSubSupPr>
                        <m:e>
                          <m:r>
                            <a:rPr lang="en-US" altLang="zh-CN" b="0" i="1" smtClean="0">
                              <a:latin typeface="Cambria Math" panose="02040503050406030204" pitchFamily="18" charset="0"/>
                            </a:rPr>
                            <m:t>}</m:t>
                          </m:r>
                        </m:e>
                        <m:sub>
                          <m:r>
                            <a:rPr lang="en-US" altLang="zh-CN" b="0" i="1" smtClean="0">
                              <a:latin typeface="Cambria Math" panose="02040503050406030204" pitchFamily="18" charset="0"/>
                            </a:rPr>
                            <m:t>𝑖</m:t>
                          </m:r>
                          <m:r>
                            <a:rPr lang="en-US" altLang="zh-CN" b="0" i="1" smtClean="0">
                              <a:latin typeface="Cambria Math" panose="02040503050406030204" pitchFamily="18" charset="0"/>
                            </a:rPr>
                            <m:t>=1</m:t>
                          </m:r>
                        </m:sub>
                        <m:sup>
                          <m:r>
                            <a:rPr lang="en-US" altLang="zh-CN" b="0" i="1" smtClean="0">
                              <a:latin typeface="Cambria Math" panose="02040503050406030204" pitchFamily="18" charset="0"/>
                            </a:rPr>
                            <m:t>𝑀</m:t>
                          </m:r>
                        </m:sup>
                      </m:sSubSup>
                      <m:r>
                        <a:rPr lang="en-US" altLang="zh-CN" b="0" i="1" smtClean="0">
                          <a:latin typeface="Cambria Math" panose="02040503050406030204" pitchFamily="18" charset="0"/>
                        </a:rPr>
                        <m:t> =</m:t>
                      </m:r>
                      <m:r>
                        <a:rPr lang="en-US" altLang="zh-CN" b="0" i="1" smtClean="0">
                          <a:latin typeface="Cambria Math" panose="02040503050406030204" pitchFamily="18" charset="0"/>
                        </a:rPr>
                        <m:t>𝑇𝑟𝑎𝑛𝑠𝐵𝑙𝑜𝑐</m:t>
                      </m:r>
                      <m:sSub>
                        <m:sSubPr>
                          <m:ctrlPr>
                            <a:rPr lang="zh-CN" altLang="zh-CN" b="0" i="1">
                              <a:latin typeface="Cambria Math" panose="02040503050406030204" pitchFamily="18" charset="0"/>
                            </a:rPr>
                          </m:ctrlPr>
                        </m:sSubPr>
                        <m:e>
                          <m:r>
                            <a:rPr lang="en-US" altLang="zh-CN" b="0" i="1" smtClean="0">
                              <a:latin typeface="Cambria Math" panose="02040503050406030204" pitchFamily="18" charset="0"/>
                            </a:rPr>
                            <m:t>𝑘</m:t>
                          </m:r>
                        </m:e>
                        <m:sub>
                          <m:r>
                            <a:rPr lang="en-US" altLang="zh-CN" b="0" i="1" smtClean="0">
                              <a:latin typeface="Cambria Math" panose="02040503050406030204" pitchFamily="18" charset="0"/>
                            </a:rPr>
                            <m:t>𝑖𝑚𝑔</m:t>
                          </m:r>
                        </m:sub>
                      </m:sSub>
                      <m:r>
                        <a:rPr lang="en-US" altLang="zh-CN" b="0" i="1" smtClean="0">
                          <a:latin typeface="Cambria Math" panose="02040503050406030204" pitchFamily="18" charset="0"/>
                        </a:rPr>
                        <m:t>(</m:t>
                      </m:r>
                      <m:sSubSup>
                        <m:sSubSupPr>
                          <m:ctrlPr>
                            <a:rPr lang="zh-CN" altLang="zh-CN" b="0" i="1">
                              <a:latin typeface="Cambria Math" panose="02040503050406030204" pitchFamily="18" charset="0"/>
                            </a:rPr>
                          </m:ctrlPr>
                        </m:sSubSupPr>
                        <m:e>
                          <m:r>
                            <a:rPr lang="en-US" altLang="zh-CN" b="0" i="1" smtClean="0">
                              <a:latin typeface="Cambria Math" panose="02040503050406030204" pitchFamily="18" charset="0"/>
                            </a:rPr>
                            <m:t>{</m:t>
                          </m:r>
                          <m:r>
                            <a:rPr lang="en-US" altLang="zh-CN" b="0" i="1" smtClean="0">
                              <a:latin typeface="Cambria Math" panose="02040503050406030204" pitchFamily="18" charset="0"/>
                            </a:rPr>
                            <m:t>𝑇</m:t>
                          </m:r>
                        </m:e>
                        <m:sub>
                          <m:r>
                            <a:rPr lang="en-US" altLang="zh-CN" b="0" i="1" smtClean="0">
                              <a:latin typeface="Cambria Math" panose="02040503050406030204" pitchFamily="18" charset="0"/>
                            </a:rPr>
                            <m:t>𝑖</m:t>
                          </m:r>
                        </m:sub>
                        <m:sup>
                          <m:r>
                            <a:rPr lang="en-US" altLang="zh-CN" b="0" i="1" smtClean="0">
                              <a:latin typeface="Cambria Math" panose="02040503050406030204" pitchFamily="18" charset="0"/>
                            </a:rPr>
                            <m:t>𝑖𝑚𝑔</m:t>
                          </m:r>
                        </m:sup>
                      </m:sSubSup>
                      <m:sSubSup>
                        <m:sSubSupPr>
                          <m:ctrlPr>
                            <a:rPr lang="zh-CN" altLang="zh-CN" b="0" i="1">
                              <a:latin typeface="Cambria Math" panose="02040503050406030204" pitchFamily="18" charset="0"/>
                            </a:rPr>
                          </m:ctrlPr>
                        </m:sSubSupPr>
                        <m:e>
                          <m:r>
                            <a:rPr lang="en-US" altLang="zh-CN" b="0" i="1" smtClean="0">
                              <a:latin typeface="Cambria Math" panose="02040503050406030204" pitchFamily="18" charset="0"/>
                            </a:rPr>
                            <m:t>}</m:t>
                          </m:r>
                        </m:e>
                        <m:sub>
                          <m:r>
                            <a:rPr lang="en-US" altLang="zh-CN" b="0" i="1" smtClean="0">
                              <a:latin typeface="Cambria Math" panose="02040503050406030204" pitchFamily="18" charset="0"/>
                            </a:rPr>
                            <m:t>𝑖</m:t>
                          </m:r>
                          <m:r>
                            <a:rPr lang="en-US" altLang="zh-CN" b="0" i="1" smtClean="0">
                              <a:latin typeface="Cambria Math" panose="02040503050406030204" pitchFamily="18" charset="0"/>
                            </a:rPr>
                            <m:t>=1</m:t>
                          </m:r>
                        </m:sub>
                        <m:sup>
                          <m:r>
                            <a:rPr lang="en-US" altLang="zh-CN" b="0" i="1" smtClean="0">
                              <a:latin typeface="Cambria Math" panose="02040503050406030204" pitchFamily="18" charset="0"/>
                            </a:rPr>
                            <m:t>𝑀</m:t>
                          </m:r>
                        </m:sup>
                      </m:sSubSup>
                      <m:r>
                        <a:rPr lang="en-US" altLang="zh-CN" b="0" i="1" smtClean="0">
                          <a:latin typeface="Cambria Math" panose="02040503050406030204" pitchFamily="18" charset="0"/>
                        </a:rPr>
                        <m:t>)</m:t>
                      </m:r>
                    </m:oMath>
                  </m:oMathPara>
                </a14:m>
                <a:endParaRPr lang="zh-CN" altLang="zh-CN" b="0" dirty="0">
                  <a:latin typeface="Calibri"/>
                  <a:cs typeface="Calibri"/>
                </a:endParaRPr>
              </a:p>
              <a:p>
                <a:pPr marL="0" indent="0" algn="ctr">
                  <a:lnSpc>
                    <a:spcPct val="100000"/>
                  </a:lnSpc>
                  <a:buNone/>
                </a:pPr>
                <a14:m>
                  <m:oMathPara xmlns:m="http://schemas.openxmlformats.org/officeDocument/2006/math">
                    <m:oMathParaPr>
                      <m:jc m:val="centerGroup"/>
                    </m:oMathParaPr>
                    <m:oMath xmlns:m="http://schemas.openxmlformats.org/officeDocument/2006/math">
                      <m:sSubSup>
                        <m:sSubSupPr>
                          <m:ctrlPr>
                            <a:rPr lang="zh-CN" altLang="zh-CN" b="0" i="1">
                              <a:latin typeface="Cambria Math" panose="02040503050406030204" pitchFamily="18" charset="0"/>
                            </a:rPr>
                          </m:ctrlPr>
                        </m:sSubSupPr>
                        <m:e>
                          <m:r>
                            <a:rPr lang="en-US" altLang="zh-CN" b="0" i="1" smtClean="0">
                              <a:latin typeface="Cambria Math" panose="02040503050406030204" pitchFamily="18" charset="0"/>
                            </a:rPr>
                            <m:t>{</m:t>
                          </m:r>
                          <m:r>
                            <a:rPr lang="en-US" altLang="zh-CN" b="0" i="1" smtClean="0">
                              <a:latin typeface="Cambria Math" panose="02040503050406030204" pitchFamily="18" charset="0"/>
                            </a:rPr>
                            <m:t>𝑓</m:t>
                          </m:r>
                        </m:e>
                        <m:sub>
                          <m:r>
                            <a:rPr lang="en-US" altLang="zh-CN" b="0" i="1" smtClean="0">
                              <a:latin typeface="Cambria Math" panose="02040503050406030204" pitchFamily="18" charset="0"/>
                            </a:rPr>
                            <m:t>𝑖</m:t>
                          </m:r>
                        </m:sub>
                        <m:sup>
                          <m:r>
                            <a:rPr lang="en-US" altLang="zh-CN" b="0" i="1" smtClean="0">
                              <a:latin typeface="Cambria Math" panose="02040503050406030204" pitchFamily="18" charset="0"/>
                            </a:rPr>
                            <m:t>𝑝𝑡𝑠</m:t>
                          </m:r>
                        </m:sup>
                      </m:sSubSup>
                      <m:sSubSup>
                        <m:sSubSupPr>
                          <m:ctrlPr>
                            <a:rPr lang="zh-CN" altLang="zh-CN" b="0" i="1">
                              <a:latin typeface="Cambria Math" panose="02040503050406030204" pitchFamily="18" charset="0"/>
                            </a:rPr>
                          </m:ctrlPr>
                        </m:sSubSupPr>
                        <m:e>
                          <m:r>
                            <a:rPr lang="en-US" altLang="zh-CN" b="0" i="1" smtClean="0">
                              <a:latin typeface="Cambria Math" panose="02040503050406030204" pitchFamily="18" charset="0"/>
                            </a:rPr>
                            <m:t>}</m:t>
                          </m:r>
                        </m:e>
                        <m:sub>
                          <m:r>
                            <a:rPr lang="en-US" altLang="zh-CN" b="0" i="1" smtClean="0">
                              <a:latin typeface="Cambria Math" panose="02040503050406030204" pitchFamily="18" charset="0"/>
                            </a:rPr>
                            <m:t>𝑖</m:t>
                          </m:r>
                          <m:r>
                            <a:rPr lang="en-US" altLang="zh-CN" b="0" i="1" smtClean="0">
                              <a:latin typeface="Cambria Math" panose="02040503050406030204" pitchFamily="18" charset="0"/>
                            </a:rPr>
                            <m:t>=1</m:t>
                          </m:r>
                        </m:sub>
                        <m:sup>
                          <m:r>
                            <a:rPr lang="en-US" altLang="zh-CN" b="0" i="1" smtClean="0">
                              <a:latin typeface="Cambria Math" panose="02040503050406030204" pitchFamily="18" charset="0"/>
                            </a:rPr>
                            <m:t>𝑁</m:t>
                          </m:r>
                        </m:sup>
                      </m:sSubSup>
                      <m:r>
                        <a:rPr lang="en-US" altLang="zh-CN" b="0" i="1" smtClean="0">
                          <a:latin typeface="Cambria Math" panose="02040503050406030204" pitchFamily="18" charset="0"/>
                        </a:rPr>
                        <m:t> =</m:t>
                      </m:r>
                      <m:r>
                        <a:rPr lang="en-US" altLang="zh-CN" b="0" i="1" smtClean="0">
                          <a:latin typeface="Cambria Math" panose="02040503050406030204" pitchFamily="18" charset="0"/>
                        </a:rPr>
                        <m:t>𝑇𝑟𝑎𝑛𝑠𝐵𝑙𝑜𝑐</m:t>
                      </m:r>
                      <m:sSub>
                        <m:sSubPr>
                          <m:ctrlPr>
                            <a:rPr lang="zh-CN" altLang="zh-CN" b="0" i="1">
                              <a:latin typeface="Cambria Math" panose="02040503050406030204" pitchFamily="18" charset="0"/>
                            </a:rPr>
                          </m:ctrlPr>
                        </m:sSubPr>
                        <m:e>
                          <m:r>
                            <a:rPr lang="en-US" altLang="zh-CN" b="0" i="1" smtClean="0">
                              <a:latin typeface="Cambria Math" panose="02040503050406030204" pitchFamily="18" charset="0"/>
                            </a:rPr>
                            <m:t>𝑘</m:t>
                          </m:r>
                        </m:e>
                        <m:sub>
                          <m:r>
                            <a:rPr lang="en-US" altLang="zh-CN" b="0" i="1" smtClean="0">
                              <a:latin typeface="Cambria Math" panose="02040503050406030204" pitchFamily="18" charset="0"/>
                            </a:rPr>
                            <m:t>𝑝𝑡𝑠</m:t>
                          </m:r>
                        </m:sub>
                      </m:sSub>
                      <m:r>
                        <a:rPr lang="en-US" altLang="zh-CN" b="0" i="1" smtClean="0">
                          <a:latin typeface="Cambria Math" panose="02040503050406030204" pitchFamily="18" charset="0"/>
                        </a:rPr>
                        <m:t>(</m:t>
                      </m:r>
                      <m:sSubSup>
                        <m:sSubSupPr>
                          <m:ctrlPr>
                            <a:rPr lang="zh-CN" altLang="zh-CN" b="0" i="1">
                              <a:latin typeface="Cambria Math" panose="02040503050406030204" pitchFamily="18" charset="0"/>
                            </a:rPr>
                          </m:ctrlPr>
                        </m:sSubSupPr>
                        <m:e>
                          <m:r>
                            <a:rPr lang="en-US" altLang="zh-CN" b="0" i="1" smtClean="0">
                              <a:latin typeface="Cambria Math" panose="02040503050406030204" pitchFamily="18" charset="0"/>
                            </a:rPr>
                            <m:t>{</m:t>
                          </m:r>
                          <m:r>
                            <a:rPr lang="en-US" altLang="zh-CN" b="0" i="1" smtClean="0">
                              <a:latin typeface="Cambria Math" panose="02040503050406030204" pitchFamily="18" charset="0"/>
                            </a:rPr>
                            <m:t>𝑇</m:t>
                          </m:r>
                        </m:e>
                        <m:sub>
                          <m:r>
                            <a:rPr lang="en-US" altLang="zh-CN" b="0" i="1" smtClean="0">
                              <a:latin typeface="Cambria Math" panose="02040503050406030204" pitchFamily="18" charset="0"/>
                            </a:rPr>
                            <m:t>𝑖</m:t>
                          </m:r>
                        </m:sub>
                        <m:sup>
                          <m:r>
                            <a:rPr lang="en-US" altLang="zh-CN" b="0" i="1" smtClean="0">
                              <a:latin typeface="Cambria Math" panose="02040503050406030204" pitchFamily="18" charset="0"/>
                            </a:rPr>
                            <m:t>𝑝𝑡𝑠</m:t>
                          </m:r>
                        </m:sup>
                      </m:sSubSup>
                      <m:sSubSup>
                        <m:sSubSupPr>
                          <m:ctrlPr>
                            <a:rPr lang="zh-CN" altLang="zh-CN" b="0" i="1">
                              <a:latin typeface="Cambria Math" panose="02040503050406030204" pitchFamily="18" charset="0"/>
                            </a:rPr>
                          </m:ctrlPr>
                        </m:sSubSupPr>
                        <m:e>
                          <m:r>
                            <a:rPr lang="en-US" altLang="zh-CN" b="0" i="1" smtClean="0">
                              <a:latin typeface="Cambria Math" panose="02040503050406030204" pitchFamily="18" charset="0"/>
                            </a:rPr>
                            <m:t>}</m:t>
                          </m:r>
                        </m:e>
                        <m:sub>
                          <m:r>
                            <a:rPr lang="en-US" altLang="zh-CN" b="0" i="1" smtClean="0">
                              <a:latin typeface="Cambria Math" panose="02040503050406030204" pitchFamily="18" charset="0"/>
                            </a:rPr>
                            <m:t>𝑖</m:t>
                          </m:r>
                          <m:r>
                            <a:rPr lang="en-US" altLang="zh-CN" b="0" i="1" smtClean="0">
                              <a:latin typeface="Cambria Math" panose="02040503050406030204" pitchFamily="18" charset="0"/>
                            </a:rPr>
                            <m:t>=1</m:t>
                          </m:r>
                        </m:sub>
                        <m:sup>
                          <m:r>
                            <a:rPr lang="en-US" altLang="zh-CN" b="0" i="1" smtClean="0">
                              <a:latin typeface="Cambria Math" panose="02040503050406030204" pitchFamily="18" charset="0"/>
                            </a:rPr>
                            <m:t>𝑁</m:t>
                          </m:r>
                        </m:sup>
                      </m:sSubSup>
                      <m:r>
                        <a:rPr lang="en-US" altLang="zh-CN" b="0" i="1" smtClean="0">
                          <a:latin typeface="Cambria Math" panose="02040503050406030204" pitchFamily="18" charset="0"/>
                        </a:rPr>
                        <m:t>)</m:t>
                      </m:r>
                    </m:oMath>
                  </m:oMathPara>
                </a14:m>
                <a:endParaRPr lang="en-US" altLang="zh-CN" b="0" dirty="0">
                  <a:latin typeface="Calibri"/>
                  <a:cs typeface="Calibri"/>
                </a:endParaRPr>
              </a:p>
              <a:p>
                <a:pPr marL="0" indent="0">
                  <a:lnSpc>
                    <a:spcPct val="100000"/>
                  </a:lnSpc>
                  <a:buNone/>
                </a:pPr>
                <a:r>
                  <a:rPr lang="zh-CN" altLang="en-US" b="0" dirty="0">
                    <a:latin typeface="Calibri"/>
                    <a:cs typeface="Calibri"/>
                  </a:rPr>
                  <a:t>Trong đó: </a:t>
                </a:r>
                <a:br>
                  <a:rPr lang="vi-VN" altLang="zh-CN" b="0" i="1" dirty="0">
                    <a:latin typeface="Cambria Math" panose="02040503050406030204" pitchFamily="18" charset="0"/>
                    <a:cs typeface="Calibri" panose="020F0502020204030204" pitchFamily="34" charset="0"/>
                  </a:rPr>
                </a:br>
                <a14:m>
                  <m:oMath xmlns:m="http://schemas.openxmlformats.org/officeDocument/2006/math">
                    <m:r>
                      <a:rPr lang="en-US" altLang="zh-CN" b="0" i="1" smtClean="0">
                        <a:latin typeface="Cambria Math" panose="02040503050406030204" pitchFamily="18" charset="0"/>
                        <a:cs typeface="Calibri" panose="020F0502020204030204" pitchFamily="34" charset="0"/>
                      </a:rPr>
                      <m:t>𝑇𝑟𝑎𝑛𝑠𝐵𝑙𝑜𝑐𝑘</m:t>
                    </m:r>
                  </m:oMath>
                </a14:m>
                <a:r>
                  <a:rPr lang="zh-CN" altLang="en-US" b="0" dirty="0">
                    <a:latin typeface="Calibri"/>
                    <a:cs typeface="Calibri"/>
                  </a:rPr>
                  <a:t> là bộ mã hóa Transformer</a:t>
                </a:r>
                <a:r>
                  <a:rPr lang="vi-VN" altLang="zh-CN" b="0" dirty="0">
                    <a:latin typeface="Calibri"/>
                    <a:cs typeface="Calibri"/>
                  </a:rPr>
                  <a:t>; </a:t>
                </a:r>
                <a14:m>
                  <m:oMath xmlns:m="http://schemas.openxmlformats.org/officeDocument/2006/math">
                    <m:sSubSup>
                      <m:sSubSupPr>
                        <m:ctrlPr>
                          <a:rPr lang="zh-CN" altLang="zh-CN" b="0" i="1">
                            <a:latin typeface="Cambria Math" panose="02040503050406030204" pitchFamily="18" charset="0"/>
                          </a:rPr>
                        </m:ctrlPr>
                      </m:sSubSupPr>
                      <m:e>
                        <m:r>
                          <a:rPr lang="en-US" altLang="zh-CN" b="0" i="1">
                            <a:latin typeface="Cambria Math" panose="02040503050406030204" pitchFamily="18" charset="0"/>
                          </a:rPr>
                          <m:t>{</m:t>
                        </m:r>
                        <m:r>
                          <a:rPr lang="en-US" altLang="zh-CN" b="0" i="1">
                            <a:latin typeface="Cambria Math" panose="02040503050406030204" pitchFamily="18" charset="0"/>
                          </a:rPr>
                          <m:t>𝑇</m:t>
                        </m:r>
                      </m:e>
                      <m:sub>
                        <m:r>
                          <a:rPr lang="en-US" altLang="zh-CN" b="0" i="1">
                            <a:latin typeface="Cambria Math" panose="02040503050406030204" pitchFamily="18" charset="0"/>
                          </a:rPr>
                          <m:t>𝑖</m:t>
                        </m:r>
                      </m:sub>
                      <m:sup>
                        <m:r>
                          <a:rPr lang="en-US" altLang="zh-CN" b="0" i="1">
                            <a:latin typeface="Cambria Math" panose="02040503050406030204" pitchFamily="18" charset="0"/>
                          </a:rPr>
                          <m:t>𝑖𝑚𝑔</m:t>
                        </m:r>
                      </m:sup>
                    </m:sSubSup>
                    <m:r>
                      <a:rPr lang="en-US" altLang="zh-CN" b="0" i="1">
                        <a:latin typeface="Cambria Math" panose="02040503050406030204" pitchFamily="18" charset="0"/>
                      </a:rPr>
                      <m:t>}</m:t>
                    </m:r>
                  </m:oMath>
                </a14:m>
                <a:r>
                  <a:rPr lang="zh-CN" altLang="zh-CN" b="0" dirty="0">
                    <a:latin typeface="Calibri"/>
                    <a:cs typeface="Calibri"/>
                  </a:rPr>
                  <a:t> và </a:t>
                </a:r>
                <a14:m>
                  <m:oMath xmlns:m="http://schemas.openxmlformats.org/officeDocument/2006/math">
                    <m:sSubSup>
                      <m:sSubSupPr>
                        <m:ctrlPr>
                          <a:rPr lang="zh-CN" altLang="zh-CN" b="0" i="1">
                            <a:latin typeface="Cambria Math" panose="02040503050406030204" pitchFamily="18" charset="0"/>
                          </a:rPr>
                        </m:ctrlPr>
                      </m:sSubSupPr>
                      <m:e>
                        <m:r>
                          <a:rPr lang="en-US" altLang="zh-CN" b="0" i="1">
                            <a:latin typeface="Cambria Math" panose="02040503050406030204" pitchFamily="18" charset="0"/>
                          </a:rPr>
                          <m:t>{</m:t>
                        </m:r>
                        <m:r>
                          <a:rPr lang="en-US" altLang="zh-CN" b="0" i="1">
                            <a:latin typeface="Cambria Math" panose="02040503050406030204" pitchFamily="18" charset="0"/>
                          </a:rPr>
                          <m:t>𝑇</m:t>
                        </m:r>
                      </m:e>
                      <m:sub>
                        <m:r>
                          <a:rPr lang="en-US" altLang="zh-CN" b="0" i="1">
                            <a:latin typeface="Cambria Math" panose="02040503050406030204" pitchFamily="18" charset="0"/>
                          </a:rPr>
                          <m:t>𝑖</m:t>
                        </m:r>
                      </m:sub>
                      <m:sup>
                        <m:r>
                          <a:rPr lang="en-US" altLang="zh-CN" b="0" i="1">
                            <a:latin typeface="Cambria Math" panose="02040503050406030204" pitchFamily="18" charset="0"/>
                          </a:rPr>
                          <m:t>𝑝𝑡𝑠</m:t>
                        </m:r>
                      </m:sup>
                    </m:sSubSup>
                    <m:r>
                      <a:rPr lang="en-US" altLang="zh-CN" b="0" i="1">
                        <a:latin typeface="Cambria Math" panose="02040503050406030204" pitchFamily="18" charset="0"/>
                      </a:rPr>
                      <m:t>}</m:t>
                    </m:r>
                  </m:oMath>
                </a14:m>
                <a:r>
                  <a:rPr lang="zh-CN" altLang="zh-CN" b="0" dirty="0">
                    <a:latin typeface="Calibri"/>
                    <a:cs typeface="Calibri"/>
                  </a:rPr>
                  <a:t> lần lượt biểu thị token ảnh và token đám mây điểm</a:t>
                </a:r>
                <a:r>
                  <a:rPr lang="vi-VN" altLang="zh-CN" b="0" dirty="0">
                    <a:latin typeface="Calibri"/>
                    <a:cs typeface="Calibri"/>
                  </a:rPr>
                  <a:t>; </a:t>
                </a:r>
                <a14:m>
                  <m:oMath xmlns:m="http://schemas.openxmlformats.org/officeDocument/2006/math">
                    <m:sSubSup>
                      <m:sSubSupPr>
                        <m:ctrlPr>
                          <a:rPr lang="zh-CN" altLang="zh-CN" b="0" i="1">
                            <a:latin typeface="Cambria Math" panose="02040503050406030204" pitchFamily="18" charset="0"/>
                          </a:rPr>
                        </m:ctrlPr>
                      </m:sSubSupPr>
                      <m:e>
                        <m:r>
                          <a:rPr lang="en-US" altLang="zh-CN" b="0" i="1">
                            <a:latin typeface="Cambria Math" panose="02040503050406030204" pitchFamily="18" charset="0"/>
                          </a:rPr>
                          <m:t>{</m:t>
                        </m:r>
                        <m:r>
                          <a:rPr lang="en-US" altLang="zh-CN" b="0" i="1">
                            <a:latin typeface="Cambria Math" panose="02040503050406030204" pitchFamily="18" charset="0"/>
                          </a:rPr>
                          <m:t>𝑓</m:t>
                        </m:r>
                      </m:e>
                      <m:sub>
                        <m:r>
                          <a:rPr lang="en-US" altLang="zh-CN" b="0" i="1">
                            <a:latin typeface="Cambria Math" panose="02040503050406030204" pitchFamily="18" charset="0"/>
                          </a:rPr>
                          <m:t>𝑖</m:t>
                        </m:r>
                      </m:sub>
                      <m:sup>
                        <m:r>
                          <a:rPr lang="en-US" altLang="zh-CN" b="0" i="1">
                            <a:latin typeface="Cambria Math" panose="02040503050406030204" pitchFamily="18" charset="0"/>
                          </a:rPr>
                          <m:t>𝑖𝑚𝑔</m:t>
                        </m:r>
                      </m:sup>
                    </m:sSubSup>
                    <m:r>
                      <a:rPr lang="en-US" altLang="zh-CN" b="0" i="1">
                        <a:latin typeface="Cambria Math" panose="02040503050406030204" pitchFamily="18" charset="0"/>
                      </a:rPr>
                      <m:t>}</m:t>
                    </m:r>
                  </m:oMath>
                </a14:m>
                <a:r>
                  <a:rPr lang="zh-CN" altLang="zh-CN" b="0" dirty="0">
                    <a:latin typeface="Calibri"/>
                    <a:cs typeface="Calibri"/>
                  </a:rPr>
                  <a:t> và </a:t>
                </a:r>
                <a14:m>
                  <m:oMath xmlns:m="http://schemas.openxmlformats.org/officeDocument/2006/math">
                    <m:sSubSup>
                      <m:sSubSupPr>
                        <m:ctrlPr>
                          <a:rPr lang="zh-CN" altLang="zh-CN" b="0" i="1">
                            <a:latin typeface="Cambria Math" panose="02040503050406030204" pitchFamily="18" charset="0"/>
                          </a:rPr>
                        </m:ctrlPr>
                      </m:sSubSupPr>
                      <m:e>
                        <m:r>
                          <a:rPr lang="en-US" altLang="zh-CN" b="0" i="1">
                            <a:latin typeface="Cambria Math" panose="02040503050406030204" pitchFamily="18" charset="0"/>
                          </a:rPr>
                          <m:t>{</m:t>
                        </m:r>
                        <m:r>
                          <a:rPr lang="en-US" altLang="zh-CN" b="0" i="1">
                            <a:latin typeface="Cambria Math" panose="02040503050406030204" pitchFamily="18" charset="0"/>
                          </a:rPr>
                          <m:t>𝑓</m:t>
                        </m:r>
                      </m:e>
                      <m:sub>
                        <m:r>
                          <a:rPr lang="en-US" altLang="zh-CN" b="0" i="1">
                            <a:latin typeface="Cambria Math" panose="02040503050406030204" pitchFamily="18" charset="0"/>
                          </a:rPr>
                          <m:t>𝑖</m:t>
                        </m:r>
                      </m:sub>
                      <m:sup>
                        <m:r>
                          <a:rPr lang="en-US" altLang="zh-CN" b="0" i="1">
                            <a:latin typeface="Cambria Math" panose="02040503050406030204" pitchFamily="18" charset="0"/>
                          </a:rPr>
                          <m:t>𝑝𝑡𝑠</m:t>
                        </m:r>
                      </m:sup>
                    </m:sSubSup>
                    <m:r>
                      <a:rPr lang="en-US" altLang="zh-CN" b="0" i="1">
                        <a:latin typeface="Cambria Math" panose="02040503050406030204" pitchFamily="18" charset="0"/>
                      </a:rPr>
                      <m:t>}</m:t>
                    </m:r>
                  </m:oMath>
                </a14:m>
                <a:r>
                  <a:rPr lang="zh-CN" altLang="zh-CN" b="0" dirty="0">
                    <a:latin typeface="Calibri"/>
                    <a:cs typeface="Calibri"/>
                  </a:rPr>
                  <a:t> lần lượt biểu thị đặc trưng của hai phương thức sau khi mã hóa.</a:t>
                </a:r>
              </a:p>
              <a:p>
                <a:pPr marL="0" indent="0">
                  <a:lnSpc>
                    <a:spcPct val="100000"/>
                  </a:lnSpc>
                  <a:buNone/>
                </a:pPr>
                <a:endParaRPr lang="en-US" altLang="zh-CN" b="0" dirty="0">
                  <a:latin typeface="Calibri"/>
                  <a:cs typeface="Calibri"/>
                </a:endParaRPr>
              </a:p>
              <a:p>
                <a:pPr marL="0" indent="0">
                  <a:lnSpc>
                    <a:spcPct val="100000"/>
                  </a:lnSpc>
                  <a:buNone/>
                </a:pPr>
                <a:br>
                  <a:rPr lang="vi-VN" altLang="zh-CN" b="0" dirty="0">
                    <a:latin typeface="Calibri"/>
                    <a:cs typeface="Calibri"/>
                  </a:rPr>
                </a:br>
                <a:endParaRPr lang="en-US" altLang="zh-CN" dirty="0">
                  <a:latin typeface="Calibri"/>
                  <a:cs typeface="Calibri"/>
                </a:endParaRPr>
              </a:p>
              <a:p>
                <a:endParaRPr lang="en-US" altLang="zh-CN" dirty="0">
                  <a:solidFill>
                    <a:srgbClr val="4D4D4D"/>
                  </a:solidFill>
                  <a:latin typeface="Calibri"/>
                  <a:cs typeface="Calibri"/>
                </a:endParaRPr>
              </a:p>
              <a:p>
                <a:endParaRPr lang="en-US" altLang="zh-CN" dirty="0">
                  <a:latin typeface="Calibri"/>
                  <a:cs typeface="Calibri"/>
                </a:endParaRPr>
              </a:p>
              <a:p>
                <a:endParaRPr lang="en-US" altLang="zh-CN" dirty="0">
                  <a:solidFill>
                    <a:srgbClr val="4D4D4D"/>
                  </a:solidFill>
                  <a:latin typeface="Calibri"/>
                  <a:cs typeface="Calibri"/>
                </a:endParaRPr>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009863"/>
                <a:ext cx="11160125" cy="2894317"/>
              </a:xfrm>
              <a:blipFill>
                <a:blip r:embed="rId3"/>
                <a:stretch>
                  <a:fillRect l="-568" t="-1310" b="-9170"/>
                </a:stretch>
              </a:blipFill>
            </p:spPr>
            <p:txBody>
              <a:bodyPr/>
              <a:lstStyle/>
              <a:p>
                <a:r>
                  <a:rPr lang="en-VN">
                    <a:noFill/>
                  </a:rPr>
                  <a:t> </a:t>
                </a:r>
              </a:p>
            </p:txBody>
          </p:sp>
        </mc:Fallback>
      </mc:AlternateContent>
      <p:sp>
        <p:nvSpPr>
          <p:cNvPr id="4" name="文本占位符 3"/>
          <p:cNvSpPr>
            <a:spLocks noGrp="1"/>
          </p:cNvSpPr>
          <p:nvPr>
            <p:ph type="body" sz="quarter" idx="13"/>
          </p:nvPr>
        </p:nvSpPr>
        <p:spPr>
          <a:xfrm>
            <a:off x="339048" y="133086"/>
            <a:ext cx="11024170" cy="668337"/>
          </a:xfrm>
        </p:spPr>
        <p:txBody>
          <a:bodyPr>
            <a:noAutofit/>
          </a:bodyPr>
          <a:lstStyle/>
          <a:p>
            <a:r>
              <a:rPr lang="zh-CN" altLang="en-US" sz="3200" dirty="0">
                <a:latin typeface="Calibri"/>
                <a:cs typeface="Calibri"/>
              </a:rPr>
              <a:t>Phương pháp căn chỉnh đa phương thức dựa trên cơ chế chú ý</a:t>
            </a:r>
          </a:p>
        </p:txBody>
      </p:sp>
      <p:pic>
        <p:nvPicPr>
          <p:cNvPr id="5" name="Picture 4">
            <a:extLst>
              <a:ext uri="{FF2B5EF4-FFF2-40B4-BE49-F238E27FC236}">
                <a16:creationId xmlns:a16="http://schemas.microsoft.com/office/drawing/2014/main" id="{21982321-6B5C-C6F9-A650-1C155F5C0A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8800" y="4112620"/>
            <a:ext cx="6187440" cy="2733276"/>
          </a:xfrm>
          <a:prstGeom prst="rect">
            <a:avLst/>
          </a:prstGeom>
        </p:spPr>
      </p:pic>
    </p:spTree>
    <p:extLst>
      <p:ext uri="{BB962C8B-B14F-4D97-AF65-F5344CB8AC3E}">
        <p14:creationId xmlns:p14="http://schemas.microsoft.com/office/powerpoint/2010/main" val="231422942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§9.5 Phương pháp mới nổi</a:t>
            </a:r>
          </a:p>
        </p:txBody>
      </p:sp>
      <p:sp>
        <p:nvSpPr>
          <p:cNvPr id="6" name="Rectangle 4">
            <a:hlinkClick r:id="" action="ppaction://noaction"/>
          </p:cNvPr>
          <p:cNvSpPr>
            <a:spLocks noChangeArrowheads="1"/>
          </p:cNvSpPr>
          <p:nvPr/>
        </p:nvSpPr>
        <p:spPr bwMode="auto">
          <a:xfrm>
            <a:off x="770563" y="711827"/>
            <a:ext cx="8013841" cy="246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Phát hiện đối tượng thuôn dài có xoay</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Phát hiện đối tượng nổi bật</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pPr algn="just"/>
            <a:r>
              <a:rPr lang="zh-CN" altLang="en-US" b="0" dirty="0">
                <a:solidFill>
                  <a:srgbClr val="FF0000"/>
                </a:solidFill>
              </a:rPr>
              <a:t>Phát hiện các đối tượng thuôn dài như xe, tàu thuyền và văn bản</a:t>
            </a:r>
            <a:endParaRPr lang="en-US" altLang="zh-CN" b="0" dirty="0"/>
          </a:p>
          <a:p>
            <a:pPr algn="just"/>
            <a:r>
              <a:rPr lang="zh-CN" altLang="en-US" b="0" dirty="0">
                <a:solidFill>
                  <a:srgbClr val="FF0000"/>
                </a:solidFill>
              </a:rPr>
              <a:t>Đối tượng thuôn dài cần xét thêm tham số xoay của hộp phát hiện</a:t>
            </a:r>
            <a:endParaRPr lang="en-US" altLang="zh-CN" b="0" dirty="0">
              <a:solidFill>
                <a:srgbClr val="FF0000"/>
              </a:solidFill>
            </a:endParaRPr>
          </a:p>
          <a:p>
            <a:pPr algn="just"/>
            <a:r>
              <a:rPr lang="zh-CN" altLang="en-US" b="0" dirty="0"/>
              <a:t>Tham số xoay có vấn đề nhảy nhãn (tức tính chu kỳ của góc)</a:t>
            </a:r>
            <a:endParaRPr lang="en-US" altLang="zh-CN" b="0" dirty="0">
              <a:solidFill>
                <a:srgbClr val="FF0000"/>
              </a:solidFill>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Phát hiện đối tượng thuôn dài có xoay</a:t>
            </a:r>
          </a:p>
        </p:txBody>
      </p:sp>
      <p:pic>
        <p:nvPicPr>
          <p:cNvPr id="8" name="图片 7"/>
          <p:cNvPicPr/>
          <p:nvPr/>
        </p:nvPicPr>
        <p:blipFill>
          <a:blip r:embed="rId3">
            <a:extLst>
              <a:ext uri="{28A0092B-C50C-407E-A947-70E740481C1C}">
                <a14:useLocalDpi xmlns:a14="http://schemas.microsoft.com/office/drawing/2010/main" val="0"/>
              </a:ext>
            </a:extLst>
          </a:blip>
          <a:stretch>
            <a:fillRect/>
          </a:stretch>
        </p:blipFill>
        <p:spPr>
          <a:xfrm>
            <a:off x="1447859" y="2781300"/>
            <a:ext cx="8648095" cy="2971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9" name="文本占位符 4"/>
          <p:cNvSpPr>
            <a:spLocks noGrp="1"/>
          </p:cNvSpPr>
          <p:nvPr>
            <p:ph type="body" sz="quarter" idx="14"/>
          </p:nvPr>
        </p:nvSpPr>
        <p:spPr>
          <a:xfrm>
            <a:off x="515937" y="1104900"/>
            <a:ext cx="11202955" cy="5016500"/>
          </a:xfrm>
        </p:spPr>
        <p:txBody>
          <a:bodyPr>
            <a:normAutofit/>
          </a:bodyPr>
          <a:lstStyle/>
          <a:p>
            <a:r>
              <a:rPr lang="zh-CN" altLang="en-US" b="0" dirty="0"/>
              <a:t>Tuy được gọi là “phát hiện đối tượng”, nhưng về bản chất đây là bài toán phân đoạn nhị phân tiền cảnh–hậu cảnh</a:t>
            </a:r>
            <a:endParaRPr lang="en-US" altLang="zh-CN" b="0" dirty="0"/>
          </a:p>
          <a:p>
            <a:r>
              <a:rPr lang="zh-CN" altLang="en-US" b="0" dirty="0"/>
              <a:t>Tìm vùng “thu hút sự chú ý thị giác của con người nhất” trong ảnh</a:t>
            </a:r>
            <a:endParaRPr lang="en-US" altLang="zh-CN" b="0" dirty="0"/>
          </a:p>
          <a:p>
            <a:r>
              <a:rPr lang="zh-CN" altLang="en-US" b="0" dirty="0"/>
              <a:t>Được dùng trong chỉnh sửa ảnh (tách nền, bộ lọc, v.v.) và nén nội dung</a:t>
            </a:r>
            <a:r>
              <a:rPr lang="zh-CN" altLang="en-US" sz="2800" b="0" dirty="0">
                <a:latin typeface="Calibri"/>
                <a:cs typeface="Calibri"/>
              </a:rPr>
              <a:t> </a:t>
            </a:r>
            <a:r>
              <a:rPr lang="zh-CN" altLang="en-US" b="0" dirty="0"/>
              <a:t>(nén các vùng không nổi bật)</a:t>
            </a:r>
            <a:endParaRPr lang="en-US" altLang="zh-CN" b="0" dirty="0"/>
          </a:p>
        </p:txBody>
      </p:sp>
      <p:sp>
        <p:nvSpPr>
          <p:cNvPr id="4" name="文本占位符 3"/>
          <p:cNvSpPr>
            <a:spLocks noGrp="1"/>
          </p:cNvSpPr>
          <p:nvPr>
            <p:ph type="body" sz="quarter" idx="13"/>
          </p:nvPr>
        </p:nvSpPr>
        <p:spPr/>
        <p:txBody>
          <a:bodyPr>
            <a:normAutofit/>
          </a:bodyPr>
          <a:lstStyle/>
          <a:p>
            <a:r>
              <a:rPr lang="zh-CN" altLang="en-US">
                <a:latin typeface="Calibri"/>
                <a:cs typeface="Calibri"/>
              </a:rPr>
              <a:t>Phát hiện đối tượng nổi bật</a:t>
            </a:r>
            <a:endParaRPr lang="zh-CN" altLang="en-US" dirty="0">
              <a:latin typeface="Calibri"/>
              <a:cs typeface="Calibri"/>
            </a:endParaRPr>
          </a:p>
        </p:txBody>
      </p:sp>
      <p:pic>
        <p:nvPicPr>
          <p:cNvPr id="3" name="图片 2"/>
          <p:cNvPicPr>
            <a:picLocks noChangeAspect="1"/>
          </p:cNvPicPr>
          <p:nvPr/>
        </p:nvPicPr>
        <p:blipFill>
          <a:blip r:embed="rId3"/>
          <a:stretch>
            <a:fillRect/>
          </a:stretch>
        </p:blipFill>
        <p:spPr>
          <a:xfrm>
            <a:off x="473108" y="3179314"/>
            <a:ext cx="5774764" cy="2010094"/>
          </a:xfrm>
          <a:prstGeom prst="rect">
            <a:avLst/>
          </a:prstGeom>
        </p:spPr>
      </p:pic>
      <p:pic>
        <p:nvPicPr>
          <p:cNvPr id="5" name="图片 4"/>
          <p:cNvPicPr>
            <a:picLocks noChangeAspect="1"/>
          </p:cNvPicPr>
          <p:nvPr/>
        </p:nvPicPr>
        <p:blipFill>
          <a:blip r:embed="rId4"/>
          <a:stretch>
            <a:fillRect/>
          </a:stretch>
        </p:blipFill>
        <p:spPr>
          <a:xfrm>
            <a:off x="6247872" y="3159702"/>
            <a:ext cx="5594069" cy="202970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p:sp>
        <p:nvSpPr>
          <p:cNvPr id="9" name="文本占位符 4"/>
          <p:cNvSpPr>
            <a:spLocks noGrp="1"/>
          </p:cNvSpPr>
          <p:nvPr>
            <p:ph type="body" sz="quarter" idx="14"/>
          </p:nvPr>
        </p:nvSpPr>
        <p:spPr/>
        <p:txBody>
          <a:bodyPr>
            <a:normAutofit/>
          </a:bodyPr>
          <a:lstStyle/>
          <a:p>
            <a:r>
              <a:rPr lang="zh-CN" altLang="en-US" b="0" dirty="0"/>
              <a:t>Hãy giới thiệu ngắn gọn một ví dụ ứng dụng của phát hiện đối tượng thị giác trong lĩnh vực chuyên môn này, đồng thời mô tả những thách thức chính và hướng giải quyết</a:t>
            </a:r>
            <a:endParaRPr lang="en-US" altLang="zh-CN" b="0" dirty="0"/>
          </a:p>
          <a:p>
            <a:r>
              <a:rPr lang="zh-CN" altLang="en-US" b="0" dirty="0"/>
              <a:t>Hãy trình bày quan điểm về định hướng phát triển của phát hiện đối tượng thị giác trong 5–10 năm tới</a:t>
            </a:r>
            <a:endParaRPr lang="en-US" altLang="zh-CN" b="0" dirty="0"/>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Câu hỏi suy ngẫm</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1784338193726]">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89"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D865FA6-0921-4DBC-A237-8373933C20F4}">
  <we:reference id="wa200010001" version="1.0.0.1" store="en-US" storeType="OMEX"/>
  <we:alternateReferences>
    <we:reference id="wa200010001" version="1.0.0.1" store="wa200010001" storeType="OMEX"/>
  </we:alternateReferences>
  <we:properties>
    <we:property name="claude.fileId" value="&quot;d234c0d8-63ba-4c63-9b34-62ef13370857&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271</TotalTime>
  <Words>9270</Words>
  <Application>Microsoft Macintosh PowerPoint</Application>
  <PresentationFormat>Widescreen</PresentationFormat>
  <Paragraphs>419</Paragraphs>
  <Slides>40</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等线</vt:lpstr>
      <vt:lpstr>宋体</vt:lpstr>
      <vt:lpstr>Arial</vt:lpstr>
      <vt:lpstr>Calibri</vt:lpstr>
      <vt:lpstr>Cambria Math</vt:lpstr>
      <vt:lpstr>Courier New</vt:lpstr>
      <vt:lpstr>Times New Roman</vt:lpstr>
      <vt:lpstr>Wingdings</vt:lpstr>
      <vt:lpstr>Office 主题​​ [1784338193726]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4148</cp:revision>
  <cp:lastPrinted>2024-05-06T23:58:00Z</cp:lastPrinted>
  <dcterms:created xsi:type="dcterms:W3CDTF">2021-10-17T07:12:00Z</dcterms:created>
  <dcterms:modified xsi:type="dcterms:W3CDTF">2026-07-30T11:57:31Z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ICV">
    <vt:lpwstr>334257F9BB4141AA83BAA8AC66DE23D1_12</vt:lpwstr>
  </property>
</Properties>
</file>