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1"/>
  </p:sldMasterIdLst>
  <p:notesMasterIdLst>
    <p:notesMasterId r:id="rId56"/>
  </p:notesMasterIdLst>
  <p:sldIdLst>
    <p:sldId id="1910" r:id="rId2"/>
    <p:sldId id="448" r:id="rId3"/>
    <p:sldId id="1914" r:id="rId4"/>
    <p:sldId id="1915" r:id="rId5"/>
    <p:sldId id="1860" r:id="rId6"/>
    <p:sldId id="1861" r:id="rId7"/>
    <p:sldId id="1892" r:id="rId8"/>
    <p:sldId id="1916" r:id="rId9"/>
    <p:sldId id="1917" r:id="rId10"/>
    <p:sldId id="1895" r:id="rId11"/>
    <p:sldId id="1897" r:id="rId12"/>
    <p:sldId id="1896" r:id="rId13"/>
    <p:sldId id="1918" r:id="rId14"/>
    <p:sldId id="1898" r:id="rId15"/>
    <p:sldId id="1911" r:id="rId16"/>
    <p:sldId id="1912" r:id="rId17"/>
    <p:sldId id="434" r:id="rId18"/>
    <p:sldId id="1909" r:id="rId19"/>
    <p:sldId id="1863" r:id="rId20"/>
    <p:sldId id="1903" r:id="rId21"/>
    <p:sldId id="1862" r:id="rId22"/>
    <p:sldId id="1864" r:id="rId23"/>
    <p:sldId id="1865" r:id="rId24"/>
    <p:sldId id="1866" r:id="rId25"/>
    <p:sldId id="1867" r:id="rId26"/>
    <p:sldId id="1868" r:id="rId27"/>
    <p:sldId id="1869" r:id="rId28"/>
    <p:sldId id="1875" r:id="rId29"/>
    <p:sldId id="1919" r:id="rId30"/>
    <p:sldId id="1877" r:id="rId31"/>
    <p:sldId id="1920" r:id="rId32"/>
    <p:sldId id="1921" r:id="rId33"/>
    <p:sldId id="1871" r:id="rId34"/>
    <p:sldId id="1872" r:id="rId35"/>
    <p:sldId id="1873" r:id="rId36"/>
    <p:sldId id="1874" r:id="rId37"/>
    <p:sldId id="430" r:id="rId38"/>
    <p:sldId id="1922" r:id="rId39"/>
    <p:sldId id="1880" r:id="rId40"/>
    <p:sldId id="1923" r:id="rId41"/>
    <p:sldId id="1924" r:id="rId42"/>
    <p:sldId id="1925" r:id="rId43"/>
    <p:sldId id="1926" r:id="rId44"/>
    <p:sldId id="1883" r:id="rId45"/>
    <p:sldId id="1891" r:id="rId46"/>
    <p:sldId id="1859" r:id="rId47"/>
    <p:sldId id="1927" r:id="rId48"/>
    <p:sldId id="1885" r:id="rId49"/>
    <p:sldId id="1886" r:id="rId50"/>
    <p:sldId id="1887" r:id="rId51"/>
    <p:sldId id="1888" r:id="rId52"/>
    <p:sldId id="1904" r:id="rId53"/>
    <p:sldId id="1905" r:id="rId54"/>
    <p:sldId id="1906" r:id="rId55"/>
  </p:sldIdLst>
  <p:sldSz cx="12192000" cy="6858000"/>
  <p:notesSz cx="7099300"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D22828"/>
    <a:srgbClr val="4D4D4D"/>
    <a:srgbClr val="BEBEBE"/>
    <a:srgbClr val="D0D0D0"/>
    <a:srgbClr val="FFFFFF"/>
    <a:srgbClr val="3C9735"/>
    <a:srgbClr val="E2F0D9"/>
    <a:srgbClr val="0000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1" autoAdjust="0"/>
    <p:restoredTop sz="92179" autoAdjust="0"/>
  </p:normalViewPr>
  <p:slideViewPr>
    <p:cSldViewPr snapToGrid="0">
      <p:cViewPr varScale="1">
        <p:scale>
          <a:sx n="114" d="100"/>
          <a:sy n="114" d="100"/>
        </p:scale>
        <p:origin x="720" y="184"/>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60FB6348-9706-497A-9E95-AA5189A76B9D}" type="datetimeFigureOut">
              <a:rPr lang="zh-CN" altLang="en-US" smtClean="0"/>
              <a:t>2026/7/30</a:t>
            </a:fld>
            <a:endParaRPr lang="zh-CN" altLang="en-US"/>
          </a:p>
        </p:txBody>
      </p:sp>
      <p:sp>
        <p:nvSpPr>
          <p:cNvPr id="4" name="幻灯片图像占位符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25</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26</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27</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28</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29</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30</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31</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32</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33</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34</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35</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36</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38</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39</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40</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41</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42</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43</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44</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45</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47</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48</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49</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50</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51</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52</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53</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000" b="1">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000" b="1">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1"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latin typeface="Arial" panose="020B0604020202020204" pitchFamily="34" charset="0"/>
                <a:cs typeface="Arial" panose="020B0604020202020204" pitchFamily="34" charset="0"/>
              </a:defRPr>
            </a:lvl1pPr>
          </a:lstStyle>
          <a:p>
            <a:endParaRPr lang="zh-CN" altLang="en-US"/>
          </a:p>
        </p:txBody>
      </p:sp>
      <p:sp>
        <p:nvSpPr>
          <p:cNvPr id="3" name="灯片编号占位符 2"/>
          <p:cNvSpPr>
            <a:spLocks noGrp="1"/>
          </p:cNvSpPr>
          <p:nvPr>
            <p:ph type="sldNum" sz="quarter" idx="10"/>
          </p:nvPr>
        </p:nvSpPr>
        <p:spPr/>
        <p:txBody>
          <a:bodyPr/>
          <a:lstStyle>
            <a:lvl1pPr>
              <a:defRPr>
                <a:latin typeface="Arial" panose="020B0604020202020204" pitchFamily="34" charset="0"/>
                <a:cs typeface="Arial" panose="020B0604020202020204" pitchFamily="34" charset="0"/>
              </a:defRPr>
            </a:lvl1pPr>
          </a:lstStyle>
          <a:p>
            <a:fld id="{ACAFD8FC-0611-4C63-AEFC-C9ED73E27A74}" type="slidenum">
              <a:rPr lang="zh-CN" altLang="en-US" smtClean="0"/>
              <a:pPr/>
              <a:t>‹#›</a:t>
            </a:fld>
            <a:endParaRPr lang="zh-CN" altLang="en-US">
              <a:latin typeface="Arial" panose="020B0604020202020204" pitchFamily="34" charset="0"/>
              <a:cs typeface="Arial" panose="020B0604020202020204" pitchFamily="34" charset="0"/>
            </a:endParaRPr>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latin typeface="Arial" panose="020B0604020202020204" pitchFamily="34" charset="0"/>
                <a:cs typeface="Arial" panose="020B0604020202020204" pitchFamily="34" charset="0"/>
              </a:defRPr>
            </a:lvl1p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latin typeface="Arial" panose="020B0604020202020204" pitchFamily="34" charset="0"/>
                <a:cs typeface="Arial" panose="020B0604020202020204" pitchFamily="34" charset="0"/>
              </a:defRPr>
            </a:lvl1p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latin typeface="Arial" panose="020B0604020202020204" pitchFamily="34" charset="0"/>
                <a:cs typeface="Arial" panose="020B0604020202020204" pitchFamily="34" charset="0"/>
              </a:defRPr>
            </a:lvl1p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latin typeface="Arial" panose="020B0604020202020204" pitchFamily="34" charset="0"/>
                <a:cs typeface="Arial" panose="020B0604020202020204" pitchFamily="34" charset="0"/>
              </a:defRPr>
            </a:lvl1p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latin typeface="Arial" panose="020B0604020202020204" pitchFamily="34" charset="0"/>
                <a:cs typeface="Arial" panose="020B0604020202020204" pitchFamily="34" charset="0"/>
              </a:defRPr>
            </a:lvl1p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latin typeface="Arial" panose="020B0604020202020204" pitchFamily="34" charset="0"/>
                <a:cs typeface="Arial" panose="020B0604020202020204" pitchFamily="34" charset="0"/>
              </a:defRPr>
            </a:lvl1p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latin typeface="Arial" panose="020B0604020202020204" pitchFamily="34" charset="0"/>
                <a:cs typeface="Arial" panose="020B0604020202020204" pitchFamily="34" charset="0"/>
              </a:defRPr>
            </a:lvl1p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 Id="rId6" Type="http://schemas.openxmlformats.org/officeDocument/2006/relationships/image" Target="../media/image7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file:////Users/wzy/Library/Group%20Containers/UBF8T346G9.ms/WebArchiveCopyPasteTempFiles/com.microsoft.Word/watermark,type_ZmFuZ3poZW5naGVpdGk,shadow_10,text_aHR0cHM6Ly9ibG9nLmNzZG4ubmV0L2FuZHlqa3Q=,size_16,color_FFFFFF,t_7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4.jpeg"/><Relationship Id="rId4" Type="http://schemas.openxmlformats.org/officeDocument/2006/relationships/image" Target="../media/image29.png"/><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 Target="slide3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513564" y="205578"/>
            <a:ext cx="9001125" cy="833212"/>
          </a:xfrm>
        </p:spPr>
        <p:txBody>
          <a:bodyPr>
            <a:normAutofit fontScale="92500"/>
          </a:bodyPr>
          <a:lstStyle/>
          <a:p>
            <a:r>
              <a:rPr lang="zh-CN" altLang="en-US" sz="4400" dirty="0">
                <a:latin typeface="Calibri"/>
                <a:cs typeface="Calibri"/>
              </a:rPr>
              <a:t>Chương 8 Phân đoạn ngữ nghĩa thị giác</a:t>
            </a:r>
            <a:endParaRPr lang="en-US" altLang="zh-CN" dirty="0">
              <a:latin typeface="Calibri"/>
              <a:cs typeface="Calibri"/>
            </a:endParaRPr>
          </a:p>
        </p:txBody>
      </p:sp>
      <p:grpSp>
        <p:nvGrpSpPr>
          <p:cNvPr id="11" name="组合 10"/>
          <p:cNvGrpSpPr/>
          <p:nvPr/>
        </p:nvGrpSpPr>
        <p:grpSpPr>
          <a:xfrm>
            <a:off x="555621" y="1038790"/>
            <a:ext cx="11309807" cy="5222567"/>
            <a:chOff x="4189336" y="3149131"/>
            <a:chExt cx="4819822" cy="3085332"/>
          </a:xfrm>
        </p:grpSpPr>
        <p:grpSp>
          <p:nvGrpSpPr>
            <p:cNvPr id="5" name="组合 4"/>
            <p:cNvGrpSpPr/>
            <p:nvPr/>
          </p:nvGrpSpPr>
          <p:grpSpPr>
            <a:xfrm>
              <a:off x="4189336" y="3149131"/>
              <a:ext cx="4819822" cy="2452546"/>
              <a:chOff x="3901306" y="3321656"/>
              <a:chExt cx="4807796" cy="2452546"/>
            </a:xfrm>
          </p:grpSpPr>
          <p:sp>
            <p:nvSpPr>
              <p:cNvPr id="6" name="Rectangle 4">
                <a:hlinkClick r:id="" action="ppaction://noaction"/>
              </p:cNvPr>
              <p:cNvSpPr>
                <a:spLocks noChangeArrowheads="1"/>
              </p:cNvSpPr>
              <p:nvPr/>
            </p:nvSpPr>
            <p:spPr bwMode="auto">
              <a:xfrm>
                <a:off x="3901306" y="3321656"/>
                <a:ext cx="415166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§8.1 Kiến thức nền tảng</a:t>
                </a:r>
              </a:p>
            </p:txBody>
          </p:sp>
          <p:sp>
            <p:nvSpPr>
              <p:cNvPr id="8" name="Rectangle 5">
                <a:hlinkClick r:id="" action="ppaction://noaction"/>
              </p:cNvPr>
              <p:cNvSpPr>
                <a:spLocks noChangeArrowheads="1"/>
              </p:cNvSpPr>
              <p:nvPr/>
            </p:nvSpPr>
            <p:spPr bwMode="auto">
              <a:xfrm>
                <a:off x="3901306" y="4560275"/>
                <a:ext cx="4807796"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§8.3 Phương pháp học sâu</a:t>
                </a:r>
              </a:p>
            </p:txBody>
          </p:sp>
          <p:sp>
            <p:nvSpPr>
              <p:cNvPr id="9" name="Rectangle 6">
                <a:hlinkClick r:id="" action="ppaction://noaction"/>
              </p:cNvPr>
              <p:cNvSpPr>
                <a:spLocks noChangeArrowheads="1"/>
              </p:cNvSpPr>
              <p:nvPr/>
            </p:nvSpPr>
            <p:spPr bwMode="auto">
              <a:xfrm>
                <a:off x="3913030" y="3994048"/>
                <a:ext cx="43776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§8.2 Phương pháp phân đoạn truyền thống</a:t>
                </a:r>
              </a:p>
            </p:txBody>
          </p:sp>
          <p:sp>
            <p:nvSpPr>
              <p:cNvPr id="7" name="Rectangle 5">
                <a:hlinkClick r:id="" action="ppaction://noaction"/>
              </p:cNvPr>
              <p:cNvSpPr>
                <a:spLocks noChangeArrowheads="1"/>
              </p:cNvSpPr>
              <p:nvPr/>
            </p:nvSpPr>
            <p:spPr bwMode="auto">
              <a:xfrm>
                <a:off x="3913030" y="5126502"/>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§8.4 Phương pháp phân đoạn giám sát yếu</a:t>
                </a:r>
              </a:p>
            </p:txBody>
          </p:sp>
        </p:grpSp>
        <p:sp>
          <p:nvSpPr>
            <p:cNvPr id="10" name="Rectangle 5">
              <a:hlinkClick r:id="" action="ppaction://noaction"/>
            </p:cNvPr>
            <p:cNvSpPr>
              <a:spLocks noChangeArrowheads="1"/>
            </p:cNvSpPr>
            <p:nvPr/>
          </p:nvSpPr>
          <p:spPr bwMode="auto">
            <a:xfrm>
              <a:off x="4201089" y="5586763"/>
              <a:ext cx="430504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§8.5 Các phương pháp phân đoạn mới nổi</a:t>
              </a:r>
            </a:p>
          </p:txBody>
        </p:sp>
      </p:grpSp>
    </p:spTree>
    <p:extLst>
      <p:ext uri="{BB962C8B-B14F-4D97-AF65-F5344CB8AC3E}">
        <p14:creationId xmlns:p14="http://schemas.microsoft.com/office/powerpoint/2010/main" val="39338351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§8.1 Kiến thức nền tảng</a:t>
            </a:r>
          </a:p>
        </p:txBody>
      </p:sp>
      <p:sp>
        <p:nvSpPr>
          <p:cNvPr id="5" name="Rectangle 4"/>
          <p:cNvSpPr>
            <a:spLocks noChangeArrowheads="1"/>
          </p:cNvSpPr>
          <p:nvPr/>
        </p:nvSpPr>
        <p:spPr bwMode="auto">
          <a:xfrm>
            <a:off x="810784" y="1247880"/>
            <a:ext cx="4468787"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2500"/>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Phân đoạn ngữ nghĩa</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Phân đoạn thực thể</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Phân đoạn toàn cảnh</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a:xfrm>
                <a:off x="515937" y="1104900"/>
                <a:ext cx="11524191" cy="2933700"/>
              </a:xfrm>
            </p:spPr>
            <p:txBody>
              <a:bodyPr>
                <a:normAutofit/>
              </a:bodyPr>
              <a:lstStyle/>
              <a:p>
                <a:r>
                  <a:rPr lang="zh-CN" altLang="en-US" sz="2400" b="0" dirty="0">
                    <a:latin typeface="Calibri"/>
                    <a:cs typeface="Calibri"/>
                  </a:rPr>
                  <a:t>Phân đoạn ngữ nghĩa (Semantic Segmentation) thực hiện việc hiểu ảnh ở cấp độ pixel</a:t>
                </a:r>
                <a:endParaRPr lang="en-US" altLang="zh-CN" sz="2400" b="0" dirty="0">
                  <a:latin typeface="Calibri"/>
                  <a:cs typeface="Calibri"/>
                </a:endParaRPr>
              </a:p>
              <a:p>
                <a:pPr lvl="1" algn="just"/>
                <a:r>
                  <a:rPr lang="zh-CN" altLang="zh-CN" sz="2200" dirty="0">
                    <a:latin typeface="Calibri"/>
                    <a:cs typeface="Calibri"/>
                  </a:rPr>
                  <a:t>Giả sử </a:t>
                </a:r>
                <a14:m>
                  <m:oMath xmlns:m="http://schemas.openxmlformats.org/officeDocument/2006/math">
                    <m:r>
                      <a:rPr lang="en-US" altLang="zh-CN" sz="2200" b="0" i="1" smtClean="0">
                        <a:latin typeface="Cambria Math" panose="02040503050406030204" pitchFamily="18" charset="0"/>
                      </a:rPr>
                      <m:t>𝐼</m:t>
                    </m:r>
                    <m:r>
                      <a:rPr lang="en-US" altLang="zh-CN" sz="2200" b="0" i="1" smtClean="0">
                        <a:latin typeface="Cambria Math" panose="02040503050406030204" pitchFamily="18" charset="0"/>
                      </a:rPr>
                      <m:t>={</m:t>
                    </m:r>
                    <m:sSub>
                      <m:sSubPr>
                        <m:ctrlPr>
                          <a:rPr lang="zh-CN" altLang="zh-CN" sz="2200" i="1">
                            <a:latin typeface="Cambria Math" panose="02040503050406030204" pitchFamily="18" charset="0"/>
                          </a:rPr>
                        </m:ctrlPr>
                      </m:sSubPr>
                      <m:e>
                        <m:r>
                          <a:rPr lang="en-US" altLang="zh-CN" sz="2200" b="0" i="1" smtClean="0">
                            <a:latin typeface="Cambria Math" panose="02040503050406030204" pitchFamily="18" charset="0"/>
                          </a:rPr>
                          <m:t>𝑝</m:t>
                        </m:r>
                      </m:e>
                      <m:sub>
                        <m:r>
                          <a:rPr lang="en-US" altLang="zh-CN" sz="2200" b="0" i="1" smtClean="0">
                            <a:latin typeface="Cambria Math" panose="02040503050406030204" pitchFamily="18" charset="0"/>
                          </a:rPr>
                          <m:t>1</m:t>
                        </m:r>
                      </m:sub>
                    </m:sSub>
                    <m:r>
                      <a:rPr lang="en-US" altLang="zh-CN" sz="2200" b="0" i="1" smtClean="0">
                        <a:latin typeface="Cambria Math" panose="02040503050406030204" pitchFamily="18" charset="0"/>
                      </a:rPr>
                      <m:t>,</m:t>
                    </m:r>
                    <m:sSub>
                      <m:sSubPr>
                        <m:ctrlPr>
                          <a:rPr lang="zh-CN" altLang="zh-CN" sz="2200" i="1">
                            <a:latin typeface="Cambria Math" panose="02040503050406030204" pitchFamily="18" charset="0"/>
                          </a:rPr>
                        </m:ctrlPr>
                      </m:sSubPr>
                      <m:e>
                        <m:r>
                          <a:rPr lang="en-US" altLang="zh-CN" sz="2200" b="0" i="1" smtClean="0">
                            <a:latin typeface="Cambria Math" panose="02040503050406030204" pitchFamily="18" charset="0"/>
                          </a:rPr>
                          <m:t>𝑝</m:t>
                        </m:r>
                      </m:e>
                      <m:sub>
                        <m:r>
                          <a:rPr lang="en-US" altLang="zh-CN" sz="2200" b="0" i="1" smtClean="0">
                            <a:latin typeface="Cambria Math" panose="02040503050406030204" pitchFamily="18" charset="0"/>
                          </a:rPr>
                          <m:t>2</m:t>
                        </m:r>
                      </m:sub>
                    </m:sSub>
                    <m:r>
                      <a:rPr lang="en-US" altLang="zh-CN" sz="2200" b="0" i="1" smtClean="0">
                        <a:latin typeface="Cambria Math" panose="02040503050406030204" pitchFamily="18" charset="0"/>
                      </a:rPr>
                      <m:t>,...,</m:t>
                    </m:r>
                    <m:sSub>
                      <m:sSubPr>
                        <m:ctrlPr>
                          <a:rPr lang="zh-CN" altLang="zh-CN" sz="2200" i="1">
                            <a:latin typeface="Cambria Math" panose="02040503050406030204" pitchFamily="18" charset="0"/>
                          </a:rPr>
                        </m:ctrlPr>
                      </m:sSubPr>
                      <m:e>
                        <m:r>
                          <a:rPr lang="en-US" altLang="zh-CN" sz="2200" b="0" i="1" smtClean="0">
                            <a:latin typeface="Cambria Math" panose="02040503050406030204" pitchFamily="18" charset="0"/>
                          </a:rPr>
                          <m:t>𝑝</m:t>
                        </m:r>
                      </m:e>
                      <m:sub>
                        <m:r>
                          <a:rPr lang="en-US" altLang="zh-CN" sz="2200" b="0" i="1" smtClean="0">
                            <a:latin typeface="Cambria Math" panose="02040503050406030204" pitchFamily="18" charset="0"/>
                          </a:rPr>
                          <m:t>𝑁</m:t>
                        </m:r>
                      </m:sub>
                    </m:sSub>
                    <m:r>
                      <a:rPr lang="en-US" altLang="zh-CN" sz="2200" b="0" i="1" smtClean="0">
                        <a:latin typeface="Cambria Math" panose="02040503050406030204" pitchFamily="18" charset="0"/>
                      </a:rPr>
                      <m:t>|</m:t>
                    </m:r>
                    <m:r>
                      <a:rPr lang="en-US" altLang="zh-CN" sz="2200" b="0" i="1" smtClean="0">
                        <a:latin typeface="Cambria Math" panose="02040503050406030204" pitchFamily="18" charset="0"/>
                      </a:rPr>
                      <m:t>𝑁</m:t>
                    </m:r>
                    <m:r>
                      <a:rPr lang="en-US" altLang="zh-CN" sz="2200" b="0" i="1" smtClean="0">
                        <a:latin typeface="Cambria Math" panose="02040503050406030204" pitchFamily="18" charset="0"/>
                      </a:rPr>
                      <m:t>=</m:t>
                    </m:r>
                    <m:r>
                      <a:rPr lang="en-US" altLang="zh-CN" sz="2200" b="0" i="1" smtClean="0">
                        <a:latin typeface="Cambria Math" panose="02040503050406030204" pitchFamily="18" charset="0"/>
                      </a:rPr>
                      <m:t>𝐻</m:t>
                    </m:r>
                    <m:r>
                      <a:rPr lang="en-US" altLang="zh-CN" sz="2200" b="0" i="1" smtClean="0">
                        <a:latin typeface="Cambria Math" panose="02040503050406030204" pitchFamily="18" charset="0"/>
                      </a:rPr>
                      <m:t>×</m:t>
                    </m:r>
                    <m:r>
                      <a:rPr lang="en-US" altLang="zh-CN" sz="2200" b="0" i="1" smtClean="0">
                        <a:latin typeface="Cambria Math" panose="02040503050406030204" pitchFamily="18" charset="0"/>
                      </a:rPr>
                      <m:t>𝑊</m:t>
                    </m:r>
                    <m:r>
                      <a:rPr lang="en-US" altLang="zh-CN" sz="2200" b="0" i="1" smtClean="0">
                        <a:latin typeface="Cambria Math" panose="02040503050406030204" pitchFamily="18" charset="0"/>
                      </a:rPr>
                      <m:t>}</m:t>
                    </m:r>
                  </m:oMath>
                </a14:m>
                <a:r>
                  <a:rPr lang="zh-CN" altLang="zh-CN" sz="2200" dirty="0">
                    <a:latin typeface="Calibri"/>
                    <a:cs typeface="Calibri"/>
                  </a:rPr>
                  <a:t> là ảnh đầu vào, </a:t>
                </a:r>
                <a14:m>
                  <m:oMath xmlns:m="http://schemas.openxmlformats.org/officeDocument/2006/math">
                    <m:sSub>
                      <m:sSubPr>
                        <m:ctrlPr>
                          <a:rPr lang="zh-CN" altLang="zh-CN" sz="2200" i="1">
                            <a:latin typeface="Cambria Math" panose="02040503050406030204" pitchFamily="18" charset="0"/>
                          </a:rPr>
                        </m:ctrlPr>
                      </m:sSubPr>
                      <m:e>
                        <m:r>
                          <a:rPr lang="en-US" altLang="zh-CN" sz="2200" b="0" i="1" smtClean="0">
                            <a:latin typeface="Cambria Math" panose="02040503050406030204" pitchFamily="18" charset="0"/>
                          </a:rPr>
                          <m:t>𝑝</m:t>
                        </m:r>
                      </m:e>
                      <m:sub>
                        <m:r>
                          <a:rPr lang="en-US" altLang="zh-CN" sz="2200" b="0" i="1" smtClean="0">
                            <a:latin typeface="Cambria Math" panose="02040503050406030204" pitchFamily="18" charset="0"/>
                          </a:rPr>
                          <m:t>𝑖</m:t>
                        </m:r>
                      </m:sub>
                    </m:sSub>
                  </m:oMath>
                </a14:m>
                <a:r>
                  <a:rPr lang="zh-CN" altLang="zh-CN" sz="2200" dirty="0">
                    <a:latin typeface="Calibri"/>
                    <a:cs typeface="Calibri"/>
                  </a:rPr>
                  <a:t> biểu thị pixel thứ </a:t>
                </a:r>
                <a14:m>
                  <m:oMath xmlns:m="http://schemas.openxmlformats.org/officeDocument/2006/math">
                    <m:r>
                      <a:rPr lang="en-US" altLang="zh-CN" sz="2200" b="0" i="1" smtClean="0">
                        <a:latin typeface="Cambria Math" panose="02040503050406030204" pitchFamily="18" charset="0"/>
                      </a:rPr>
                      <m:t>𝑖</m:t>
                    </m:r>
                  </m:oMath>
                </a14:m>
                <a:r>
                  <a:rPr lang="zh-CN" altLang="zh-CN" sz="2200" dirty="0">
                    <a:latin typeface="Calibri"/>
                    <a:cs typeface="Calibri"/>
                  </a:rPr>
                  <a:t> trong ảnh</a:t>
                </a:r>
                <a:endParaRPr lang="en-US" altLang="zh-CN" sz="2200" dirty="0">
                  <a:latin typeface="Calibri"/>
                  <a:cs typeface="Calibri"/>
                </a:endParaRPr>
              </a:p>
              <a:p>
                <a:pPr lvl="1" algn="just"/>
                <a:r>
                  <a:rPr lang="zh-CN" altLang="zh-CN" sz="2200" dirty="0">
                    <a:latin typeface="Calibri"/>
                    <a:cs typeface="Calibri"/>
                  </a:rPr>
                  <a:t>Giả sử </a:t>
                </a:r>
                <a14:m>
                  <m:oMath xmlns:m="http://schemas.openxmlformats.org/officeDocument/2006/math">
                    <m:r>
                      <a:rPr lang="en-US" altLang="zh-CN" sz="2200" b="0" i="1" smtClean="0">
                        <a:latin typeface="Cambria Math" panose="02040503050406030204" pitchFamily="18" charset="0"/>
                      </a:rPr>
                      <m:t>𝐶</m:t>
                    </m:r>
                    <m:r>
                      <a:rPr lang="en-US" altLang="zh-CN" sz="2200" b="0" i="1" smtClean="0">
                        <a:latin typeface="Cambria Math" panose="02040503050406030204" pitchFamily="18" charset="0"/>
                      </a:rPr>
                      <m:t>={</m:t>
                    </m:r>
                    <m:sSub>
                      <m:sSubPr>
                        <m:ctrlPr>
                          <a:rPr lang="zh-CN" altLang="zh-CN" sz="2200" i="1">
                            <a:latin typeface="Cambria Math" panose="02040503050406030204" pitchFamily="18" charset="0"/>
                          </a:rPr>
                        </m:ctrlPr>
                      </m:sSubPr>
                      <m:e>
                        <m:r>
                          <a:rPr lang="en-US" altLang="zh-CN" sz="2200" b="0" i="1" smtClean="0">
                            <a:latin typeface="Cambria Math" panose="02040503050406030204" pitchFamily="18" charset="0"/>
                          </a:rPr>
                          <m:t>𝑐</m:t>
                        </m:r>
                      </m:e>
                      <m:sub>
                        <m:r>
                          <a:rPr lang="en-US" altLang="zh-CN" sz="2200" b="0" i="1" smtClean="0">
                            <a:latin typeface="Cambria Math" panose="02040503050406030204" pitchFamily="18" charset="0"/>
                          </a:rPr>
                          <m:t>1</m:t>
                        </m:r>
                      </m:sub>
                    </m:sSub>
                    <m:r>
                      <a:rPr lang="en-US" altLang="zh-CN" sz="2200" b="0" i="1" smtClean="0">
                        <a:latin typeface="Cambria Math" panose="02040503050406030204" pitchFamily="18" charset="0"/>
                      </a:rPr>
                      <m:t>,</m:t>
                    </m:r>
                    <m:sSub>
                      <m:sSubPr>
                        <m:ctrlPr>
                          <a:rPr lang="zh-CN" altLang="zh-CN" sz="2200" i="1">
                            <a:latin typeface="Cambria Math" panose="02040503050406030204" pitchFamily="18" charset="0"/>
                          </a:rPr>
                        </m:ctrlPr>
                      </m:sSubPr>
                      <m:e>
                        <m:r>
                          <a:rPr lang="en-US" altLang="zh-CN" sz="2200" b="0" i="1" smtClean="0">
                            <a:latin typeface="Cambria Math" panose="02040503050406030204" pitchFamily="18" charset="0"/>
                          </a:rPr>
                          <m:t>𝑐</m:t>
                        </m:r>
                      </m:e>
                      <m:sub>
                        <m:r>
                          <a:rPr lang="en-US" altLang="zh-CN" sz="2200" b="0" i="1" smtClean="0">
                            <a:latin typeface="Cambria Math" panose="02040503050406030204" pitchFamily="18" charset="0"/>
                          </a:rPr>
                          <m:t>2</m:t>
                        </m:r>
                      </m:sub>
                    </m:sSub>
                    <m:r>
                      <a:rPr lang="en-US" altLang="zh-CN" sz="2200" b="0" i="1" smtClean="0">
                        <a:latin typeface="Cambria Math" panose="02040503050406030204" pitchFamily="18" charset="0"/>
                      </a:rPr>
                      <m:t>,...,</m:t>
                    </m:r>
                    <m:sSub>
                      <m:sSubPr>
                        <m:ctrlPr>
                          <a:rPr lang="zh-CN" altLang="zh-CN" sz="2200" i="1">
                            <a:latin typeface="Cambria Math" panose="02040503050406030204" pitchFamily="18" charset="0"/>
                          </a:rPr>
                        </m:ctrlPr>
                      </m:sSubPr>
                      <m:e>
                        <m:r>
                          <a:rPr lang="en-US" altLang="zh-CN" sz="2200" b="0" i="1" smtClean="0">
                            <a:latin typeface="Cambria Math" panose="02040503050406030204" pitchFamily="18" charset="0"/>
                          </a:rPr>
                          <m:t>𝑐</m:t>
                        </m:r>
                      </m:e>
                      <m:sub>
                        <m:r>
                          <a:rPr lang="en-US" altLang="zh-CN" sz="2200" b="0" i="1" smtClean="0">
                            <a:latin typeface="Cambria Math" panose="02040503050406030204" pitchFamily="18" charset="0"/>
                          </a:rPr>
                          <m:t>𝑀</m:t>
                        </m:r>
                      </m:sub>
                    </m:sSub>
                    <m:r>
                      <a:rPr lang="en-US" altLang="zh-CN" sz="2200" b="0" i="1" smtClean="0">
                        <a:latin typeface="Cambria Math" panose="02040503050406030204" pitchFamily="18" charset="0"/>
                      </a:rPr>
                      <m:t>}</m:t>
                    </m:r>
                  </m:oMath>
                </a14:m>
                <a:r>
                  <a:rPr lang="zh-CN" altLang="zh-CN" sz="2200" dirty="0">
                    <a:latin typeface="Calibri"/>
                    <a:cs typeface="Calibri"/>
                  </a:rPr>
                  <a:t> là tập lớp được định nghĩa trước, </a:t>
                </a:r>
                <a14:m>
                  <m:oMath xmlns:m="http://schemas.openxmlformats.org/officeDocument/2006/math">
                    <m:r>
                      <a:rPr lang="en-US" altLang="zh-CN" sz="2200" b="0" i="1" smtClean="0">
                        <a:latin typeface="Cambria Math" panose="02040503050406030204" pitchFamily="18" charset="0"/>
                      </a:rPr>
                      <m:t>𝑀</m:t>
                    </m:r>
                  </m:oMath>
                </a14:m>
                <a:r>
                  <a:rPr lang="zh-CN" altLang="zh-CN" sz="2200" dirty="0">
                    <a:latin typeface="Calibri"/>
                    <a:cs typeface="Calibri"/>
                  </a:rPr>
                  <a:t> là tổng số lớp</a:t>
                </a:r>
                <a:endParaRPr lang="en-US" altLang="zh-CN" sz="2200" dirty="0">
                  <a:latin typeface="Calibri"/>
                  <a:cs typeface="Calibri"/>
                </a:endParaRPr>
              </a:p>
              <a:p>
                <a:pPr lvl="1" algn="just"/>
                <a:r>
                  <a:rPr lang="zh-CN" altLang="zh-CN" sz="2200" dirty="0">
                    <a:latin typeface="Calibri"/>
                    <a:cs typeface="Calibri"/>
                  </a:rPr>
                  <a:t>Mục tiêu của phân đoạn ngữ nghĩa: tìm một hàm ánh xạ </a:t>
                </a:r>
                <a14:m>
                  <m:oMath xmlns:m="http://schemas.openxmlformats.org/officeDocument/2006/math">
                    <m:r>
                      <a:rPr lang="en-US" altLang="zh-CN" sz="2200" b="0" i="1" smtClean="0">
                        <a:solidFill>
                          <a:srgbClr val="C00000"/>
                        </a:solidFill>
                        <a:latin typeface="Cambria Math" panose="02040503050406030204" pitchFamily="18" charset="0"/>
                      </a:rPr>
                      <m:t>𝑓</m:t>
                    </m:r>
                    <m:r>
                      <a:rPr lang="en-US" altLang="zh-CN" sz="2200" b="0" i="1" smtClean="0">
                        <a:solidFill>
                          <a:srgbClr val="C00000"/>
                        </a:solidFill>
                        <a:latin typeface="Cambria Math" panose="02040503050406030204" pitchFamily="18" charset="0"/>
                      </a:rPr>
                      <m:t>:</m:t>
                    </m:r>
                    <m:r>
                      <a:rPr lang="en-US" altLang="zh-CN" sz="2200" b="0" i="1" smtClean="0">
                        <a:solidFill>
                          <a:srgbClr val="C00000"/>
                        </a:solidFill>
                        <a:latin typeface="Cambria Math" panose="02040503050406030204" pitchFamily="18" charset="0"/>
                      </a:rPr>
                      <m:t>𝐼</m:t>
                    </m:r>
                    <m:r>
                      <a:rPr lang="en-US" altLang="zh-CN" sz="2200" b="0" i="1" smtClean="0">
                        <a:solidFill>
                          <a:srgbClr val="C00000"/>
                        </a:solidFill>
                        <a:latin typeface="Cambria Math" panose="02040503050406030204" pitchFamily="18" charset="0"/>
                      </a:rPr>
                      <m:t>→</m:t>
                    </m:r>
                    <m:sSup>
                      <m:sSupPr>
                        <m:ctrlPr>
                          <a:rPr lang="zh-CN" altLang="zh-CN" sz="2200" i="1">
                            <a:solidFill>
                              <a:srgbClr val="C00000"/>
                            </a:solidFill>
                            <a:latin typeface="Cambria Math" panose="02040503050406030204" pitchFamily="18" charset="0"/>
                          </a:rPr>
                        </m:ctrlPr>
                      </m:sSupPr>
                      <m:e>
                        <m:r>
                          <a:rPr lang="en-US" altLang="zh-CN" sz="2200" b="0" i="1" smtClean="0">
                            <a:solidFill>
                              <a:srgbClr val="C00000"/>
                            </a:solidFill>
                            <a:latin typeface="Cambria Math" panose="02040503050406030204" pitchFamily="18" charset="0"/>
                          </a:rPr>
                          <m:t>𝐶</m:t>
                        </m:r>
                      </m:e>
                      <m:sup>
                        <m:r>
                          <a:rPr lang="en-US" altLang="zh-CN" sz="2200" b="0" i="1" smtClean="0">
                            <a:solidFill>
                              <a:srgbClr val="C00000"/>
                            </a:solidFill>
                            <a:latin typeface="Cambria Math" panose="02040503050406030204" pitchFamily="18" charset="0"/>
                          </a:rPr>
                          <m:t>𝑁</m:t>
                        </m:r>
                      </m:sup>
                    </m:sSup>
                  </m:oMath>
                </a14:m>
                <a:r>
                  <a:rPr lang="zh-CN" altLang="zh-CN" sz="2200" dirty="0">
                    <a:latin typeface="Calibri"/>
                    <a:cs typeface="Calibri"/>
                  </a:rPr>
                  <a:t> để dự đoán một bản đồ nhãn </a:t>
                </a:r>
                <a14:m>
                  <m:oMath xmlns:m="http://schemas.openxmlformats.org/officeDocument/2006/math">
                    <m:r>
                      <a:rPr lang="en-US" altLang="zh-CN" sz="2200" b="0" i="1" smtClean="0">
                        <a:latin typeface="Cambria Math" panose="02040503050406030204" pitchFamily="18" charset="0"/>
                        <a:cs typeface="Calibri" panose="020F0502020204030204" pitchFamily="34" charset="0"/>
                      </a:rPr>
                      <m:t>𝐿</m:t>
                    </m:r>
                    <m:r>
                      <a:rPr lang="en-US" altLang="zh-CN" sz="2200" b="0" i="1" smtClean="0">
                        <a:latin typeface="Cambria Math" panose="02040503050406030204" pitchFamily="18" charset="0"/>
                        <a:cs typeface="Calibri" panose="020F0502020204030204" pitchFamily="34" charset="0"/>
                      </a:rPr>
                      <m:t>∈</m:t>
                    </m:r>
                    <m:sSup>
                      <m:sSupPr>
                        <m:ctrlPr>
                          <a:rPr lang="en-US" altLang="zh-CN" sz="2200" i="1" smtClean="0">
                            <a:latin typeface="Cambria Math" panose="02040503050406030204" pitchFamily="18" charset="0"/>
                            <a:cs typeface="Calibri" panose="020F0502020204030204" pitchFamily="34" charset="0"/>
                          </a:rPr>
                        </m:ctrlPr>
                      </m:sSupPr>
                      <m:e>
                        <m:r>
                          <a:rPr lang="en-US" altLang="zh-CN" sz="2200" b="0" i="1" smtClean="0">
                            <a:latin typeface="Cambria Math" panose="02040503050406030204" pitchFamily="18" charset="0"/>
                            <a:cs typeface="Calibri" panose="020F0502020204030204" pitchFamily="34" charset="0"/>
                          </a:rPr>
                          <m:t>ℝ</m:t>
                        </m:r>
                      </m:e>
                      <m:sup>
                        <m:r>
                          <a:rPr lang="en-US" altLang="zh-CN" sz="2200" b="0" i="1" smtClean="0">
                            <a:latin typeface="Cambria Math" panose="02040503050406030204" pitchFamily="18" charset="0"/>
                            <a:cs typeface="Calibri" panose="020F0502020204030204" pitchFamily="34" charset="0"/>
                          </a:rPr>
                          <m:t>𝑀</m:t>
                        </m:r>
                        <m:r>
                          <a:rPr lang="en-US" altLang="zh-CN" sz="2200" b="0" i="1" smtClean="0">
                            <a:latin typeface="Cambria Math" panose="02040503050406030204" pitchFamily="18" charset="0"/>
                            <a:cs typeface="Calibri" panose="020F0502020204030204" pitchFamily="34" charset="0"/>
                          </a:rPr>
                          <m:t>×</m:t>
                        </m:r>
                        <m:r>
                          <a:rPr lang="en-US" altLang="zh-CN" sz="2200" b="0" i="1" smtClean="0">
                            <a:latin typeface="Cambria Math" panose="02040503050406030204" pitchFamily="18" charset="0"/>
                            <a:cs typeface="Calibri" panose="020F0502020204030204" pitchFamily="34" charset="0"/>
                          </a:rPr>
                          <m:t>𝐻</m:t>
                        </m:r>
                        <m:r>
                          <a:rPr lang="en-US" altLang="zh-CN" sz="2200" b="0" i="1" smtClean="0">
                            <a:latin typeface="Cambria Math" panose="02040503050406030204" pitchFamily="18" charset="0"/>
                            <a:cs typeface="Calibri" panose="020F0502020204030204" pitchFamily="34" charset="0"/>
                          </a:rPr>
                          <m:t>×</m:t>
                        </m:r>
                        <m:r>
                          <a:rPr lang="en-US" altLang="zh-CN" sz="2200" b="0" i="1" smtClean="0">
                            <a:latin typeface="Cambria Math" panose="02040503050406030204" pitchFamily="18" charset="0"/>
                            <a:cs typeface="Calibri" panose="020F0502020204030204" pitchFamily="34" charset="0"/>
                          </a:rPr>
                          <m:t>𝑊</m:t>
                        </m:r>
                      </m:sup>
                    </m:sSup>
                  </m:oMath>
                </a14:m>
                <a:r>
                  <a:rPr lang="zh-CN" altLang="en-US" sz="2200" dirty="0">
                    <a:latin typeface="Calibri"/>
                    <a:cs typeface="Calibri"/>
                  </a:rPr>
                  <a:t> có cùng kích thước với ảnh gốc, sao cho</a:t>
                </a:r>
                <a:endParaRPr lang="en-US" altLang="zh-CN" sz="2200"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sz="2400" b="0" i="1" smtClean="0">
                          <a:solidFill>
                            <a:srgbClr val="C00000"/>
                          </a:solidFill>
                          <a:latin typeface="Cambria Math" panose="02040503050406030204" pitchFamily="18" charset="0"/>
                        </a:rPr>
                        <m:t>𝐿</m:t>
                      </m:r>
                      <m:d>
                        <m:dPr>
                          <m:ctrlPr>
                            <a:rPr lang="zh-CN" altLang="zh-CN" sz="2400" i="1">
                              <a:solidFill>
                                <a:srgbClr val="C00000"/>
                              </a:solidFill>
                              <a:latin typeface="Cambria Math" panose="02040503050406030204" pitchFamily="18" charset="0"/>
                            </a:rPr>
                          </m:ctrlPr>
                        </m:dPr>
                        <m:e>
                          <m:r>
                            <a:rPr lang="en-US" altLang="zh-CN" sz="2400" b="0" i="1">
                              <a:solidFill>
                                <a:srgbClr val="C00000"/>
                              </a:solidFill>
                              <a:latin typeface="Cambria Math" panose="02040503050406030204" pitchFamily="18" charset="0"/>
                            </a:rPr>
                            <m:t>𝑖</m:t>
                          </m:r>
                        </m:e>
                      </m:d>
                      <m:r>
                        <a:rPr lang="en-US" altLang="zh-CN" sz="2400" b="0" i="1">
                          <a:solidFill>
                            <a:srgbClr val="C00000"/>
                          </a:solidFill>
                          <a:latin typeface="Cambria Math" panose="02040503050406030204" pitchFamily="18" charset="0"/>
                        </a:rPr>
                        <m:t>=</m:t>
                      </m:r>
                      <m:sSub>
                        <m:sSubPr>
                          <m:ctrlPr>
                            <a:rPr lang="zh-CN" altLang="zh-CN" sz="2400" i="1">
                              <a:solidFill>
                                <a:srgbClr val="C00000"/>
                              </a:solidFill>
                              <a:latin typeface="Cambria Math" panose="02040503050406030204" pitchFamily="18" charset="0"/>
                            </a:rPr>
                          </m:ctrlPr>
                        </m:sSubPr>
                        <m:e>
                          <m:r>
                            <a:rPr lang="en-US" altLang="zh-CN" sz="2400" b="0" i="1">
                              <a:solidFill>
                                <a:srgbClr val="C00000"/>
                              </a:solidFill>
                              <a:latin typeface="Cambria Math" panose="02040503050406030204" pitchFamily="18" charset="0"/>
                            </a:rPr>
                            <m:t>𝑐</m:t>
                          </m:r>
                        </m:e>
                        <m:sub>
                          <m:r>
                            <a:rPr lang="en-US" altLang="zh-CN" sz="2400" b="0" i="1">
                              <a:solidFill>
                                <a:srgbClr val="C00000"/>
                              </a:solidFill>
                              <a:latin typeface="Cambria Math" panose="02040503050406030204" pitchFamily="18" charset="0"/>
                            </a:rPr>
                            <m:t>𝑗</m:t>
                          </m:r>
                        </m:sub>
                      </m:sSub>
                      <m:r>
                        <a:rPr lang="en-US" altLang="zh-CN" sz="2400" b="0" i="1" smtClean="0">
                          <a:solidFill>
                            <a:srgbClr val="C00000"/>
                          </a:solidFill>
                          <a:latin typeface="Cambria Math" panose="02040503050406030204" pitchFamily="18" charset="0"/>
                        </a:rPr>
                        <m:t>=</m:t>
                      </m:r>
                      <m:r>
                        <a:rPr lang="en-US" altLang="zh-CN" sz="2400" b="0" i="1">
                          <a:solidFill>
                            <a:srgbClr val="C00000"/>
                          </a:solidFill>
                          <a:latin typeface="Cambria Math" panose="02040503050406030204" pitchFamily="18" charset="0"/>
                        </a:rPr>
                        <m:t>𝑓</m:t>
                      </m:r>
                      <m:d>
                        <m:dPr>
                          <m:ctrlPr>
                            <a:rPr lang="zh-CN" altLang="zh-CN" sz="2400" i="1">
                              <a:solidFill>
                                <a:srgbClr val="C00000"/>
                              </a:solidFill>
                              <a:latin typeface="Cambria Math" panose="02040503050406030204" pitchFamily="18" charset="0"/>
                            </a:rPr>
                          </m:ctrlPr>
                        </m:dPr>
                        <m:e>
                          <m:sSub>
                            <m:sSubPr>
                              <m:ctrlPr>
                                <a:rPr lang="zh-CN" altLang="zh-CN" sz="2400" i="1">
                                  <a:solidFill>
                                    <a:srgbClr val="C00000"/>
                                  </a:solidFill>
                                  <a:latin typeface="Cambria Math" panose="02040503050406030204" pitchFamily="18" charset="0"/>
                                </a:rPr>
                              </m:ctrlPr>
                            </m:sSubPr>
                            <m:e>
                              <m:r>
                                <a:rPr lang="en-US" altLang="zh-CN" sz="2400" b="0" i="1">
                                  <a:solidFill>
                                    <a:srgbClr val="C00000"/>
                                  </a:solidFill>
                                  <a:latin typeface="Cambria Math" panose="02040503050406030204" pitchFamily="18" charset="0"/>
                                </a:rPr>
                                <m:t>𝑝</m:t>
                              </m:r>
                            </m:e>
                            <m:sub>
                              <m:r>
                                <a:rPr lang="en-US" altLang="zh-CN" sz="2400" b="0" i="1">
                                  <a:solidFill>
                                    <a:srgbClr val="C00000"/>
                                  </a:solidFill>
                                  <a:latin typeface="Cambria Math" panose="02040503050406030204" pitchFamily="18" charset="0"/>
                                </a:rPr>
                                <m:t>𝑖</m:t>
                              </m:r>
                            </m:sub>
                          </m:sSub>
                        </m:e>
                      </m:d>
                    </m:oMath>
                  </m:oMathPara>
                </a14:m>
                <a:endParaRPr lang="en-US" altLang="zh-CN" sz="2400" i="1" dirty="0">
                  <a:solidFill>
                    <a:srgbClr val="C00000"/>
                  </a:solidFill>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524191" cy="2933700"/>
              </a:xfrm>
              <a:blipFill>
                <a:blip r:embed="rId3"/>
                <a:stretch>
                  <a:fillRect l="-660" t="-858" r="-660"/>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ngữ nghĩa</a:t>
            </a:r>
          </a:p>
        </p:txBody>
      </p:sp>
      <p:pic>
        <p:nvPicPr>
          <p:cNvPr id="3" name="图片 2"/>
          <p:cNvPicPr>
            <a:picLocks noChangeAspect="1"/>
          </p:cNvPicPr>
          <p:nvPr/>
        </p:nvPicPr>
        <p:blipFill>
          <a:blip r:embed="rId4"/>
          <a:stretch>
            <a:fillRect/>
          </a:stretch>
        </p:blipFill>
        <p:spPr>
          <a:xfrm>
            <a:off x="1167680" y="4145882"/>
            <a:ext cx="4562410" cy="2506540"/>
          </a:xfrm>
          <a:prstGeom prst="rect">
            <a:avLst/>
          </a:prstGeom>
        </p:spPr>
      </p:pic>
      <p:pic>
        <p:nvPicPr>
          <p:cNvPr id="5" name="图片 4"/>
          <p:cNvPicPr>
            <a:picLocks noChangeAspect="1"/>
          </p:cNvPicPr>
          <p:nvPr/>
        </p:nvPicPr>
        <p:blipFill>
          <a:blip r:embed="rId5"/>
          <a:stretch>
            <a:fillRect/>
          </a:stretch>
        </p:blipFill>
        <p:spPr>
          <a:xfrm>
            <a:off x="6461911" y="4145882"/>
            <a:ext cx="4468912" cy="2506487"/>
          </a:xfrm>
          <a:prstGeom prst="rect">
            <a:avLst/>
          </a:prstGeom>
        </p:spPr>
      </p:pic>
    </p:spTree>
    <p:extLst>
      <p:ext uri="{BB962C8B-B14F-4D97-AF65-F5344CB8AC3E}">
        <p14:creationId xmlns:p14="http://schemas.microsoft.com/office/powerpoint/2010/main" val="2152554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pPr algn="just"/>
                <a:r>
                  <a:rPr lang="zh-CN" altLang="en-US" sz="2400" b="0" dirty="0">
                    <a:latin typeface="Calibri"/>
                    <a:cs typeface="Calibri"/>
                  </a:rPr>
                  <a:t>Chỉ số đánh giá: giao trên hợp (Intersection Over Union, IoU)</a:t>
                </a:r>
              </a:p>
              <a:p>
                <a:pPr lvl="1" algn="just"/>
                <a:r>
                  <a:rPr lang="zh-CN" altLang="en-US" dirty="0">
                    <a:latin typeface="Calibri"/>
                    <a:cs typeface="Calibri"/>
                  </a:rPr>
                  <a:t>Còn được gọi là chỉ số Jaccard, chỉ số này đo tỉ lệ giữa giao và hợp của kết quả dự đoán với nhãn thực để đánh giá mức độ tương đồng giữa dự đoán của mô hình và mặt nạ nhãn thật (ground truth mask). Công thức tính IoU như sau:</a:t>
                </a:r>
                <a:endParaRPr lang="zh-CN" altLang="zh-CN"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r>
                        <a:rPr lang="en-US" altLang="zh-CN" b="0" i="1" smtClean="0">
                          <a:solidFill>
                            <a:srgbClr val="C00000"/>
                          </a:solidFill>
                          <a:latin typeface="Cambria Math" panose="02040503050406030204" pitchFamily="18" charset="0"/>
                        </a:rPr>
                        <m:t>𝐼𝑜𝑈</m:t>
                      </m:r>
                      <m:r>
                        <a:rPr lang="en-US" altLang="zh-CN" b="0" i="1" smtClean="0">
                          <a:solidFill>
                            <a:srgbClr val="C00000"/>
                          </a:solidFill>
                          <a:latin typeface="Cambria Math" panose="02040503050406030204" pitchFamily="18" charset="0"/>
                        </a:rPr>
                        <m:t>=</m:t>
                      </m:r>
                      <m:f>
                        <m:fPr>
                          <m:ctrlPr>
                            <a:rPr lang="zh-CN" altLang="zh-CN" i="1">
                              <a:solidFill>
                                <a:srgbClr val="C00000"/>
                              </a:solidFill>
                              <a:latin typeface="Cambria Math" panose="02040503050406030204" pitchFamily="18" charset="0"/>
                            </a:rPr>
                          </m:ctrlPr>
                        </m:fPr>
                        <m:num>
                          <m:d>
                            <m:dPr>
                              <m:begChr m:val="|"/>
                              <m:endChr m:val="|"/>
                              <m:ctrlPr>
                                <a:rPr lang="zh-CN" altLang="zh-CN" i="1">
                                  <a:solidFill>
                                    <a:srgbClr val="C00000"/>
                                  </a:solidFill>
                                  <a:latin typeface="Cambria Math" panose="02040503050406030204" pitchFamily="18" charset="0"/>
                                </a:rPr>
                              </m:ctrlPr>
                            </m:dPr>
                            <m:e>
                              <m:r>
                                <a:rPr lang="en-US" altLang="zh-CN" b="0" i="1" smtClean="0">
                                  <a:solidFill>
                                    <a:srgbClr val="C00000"/>
                                  </a:solidFill>
                                  <a:latin typeface="Cambria Math" panose="02040503050406030204" pitchFamily="18" charset="0"/>
                                </a:rPr>
                                <m:t>𝑃</m:t>
                              </m:r>
                              <m:r>
                                <a:rPr lang="en-US" altLang="zh-CN" b="0" i="1" smtClean="0">
                                  <a:solidFill>
                                    <a:srgbClr val="C00000"/>
                                  </a:solidFill>
                                  <a:latin typeface="Cambria Math" panose="02040503050406030204" pitchFamily="18" charset="0"/>
                                </a:rPr>
                                <m:t>∩</m:t>
                              </m:r>
                              <m:r>
                                <a:rPr lang="en-US" altLang="zh-CN" b="0" i="1" smtClean="0">
                                  <a:solidFill>
                                    <a:srgbClr val="C00000"/>
                                  </a:solidFill>
                                  <a:latin typeface="Cambria Math" panose="02040503050406030204" pitchFamily="18" charset="0"/>
                                </a:rPr>
                                <m:t>𝐺</m:t>
                              </m:r>
                            </m:e>
                          </m:d>
                        </m:num>
                        <m:den>
                          <m:d>
                            <m:dPr>
                              <m:begChr m:val="|"/>
                              <m:endChr m:val="|"/>
                              <m:ctrlPr>
                                <a:rPr lang="zh-CN" altLang="zh-CN" i="1">
                                  <a:solidFill>
                                    <a:srgbClr val="C00000"/>
                                  </a:solidFill>
                                  <a:latin typeface="Cambria Math" panose="02040503050406030204" pitchFamily="18" charset="0"/>
                                </a:rPr>
                              </m:ctrlPr>
                            </m:dPr>
                            <m:e>
                              <m:r>
                                <a:rPr lang="en-US" altLang="zh-CN" b="0" i="1" smtClean="0">
                                  <a:solidFill>
                                    <a:srgbClr val="C00000"/>
                                  </a:solidFill>
                                  <a:latin typeface="Cambria Math" panose="02040503050406030204" pitchFamily="18" charset="0"/>
                                </a:rPr>
                                <m:t>𝑃</m:t>
                              </m:r>
                              <m:r>
                                <a:rPr lang="en-US" altLang="zh-CN" b="0" i="1" smtClean="0">
                                  <a:solidFill>
                                    <a:srgbClr val="C00000"/>
                                  </a:solidFill>
                                  <a:latin typeface="Cambria Math" panose="02040503050406030204" pitchFamily="18" charset="0"/>
                                </a:rPr>
                                <m:t>∪</m:t>
                              </m:r>
                              <m:r>
                                <a:rPr lang="en-US" altLang="zh-CN" b="0" i="1" smtClean="0">
                                  <a:solidFill>
                                    <a:srgbClr val="C00000"/>
                                  </a:solidFill>
                                  <a:latin typeface="Cambria Math" panose="02040503050406030204" pitchFamily="18" charset="0"/>
                                </a:rPr>
                                <m:t>𝐺</m:t>
                              </m:r>
                            </m:e>
                          </m:d>
                        </m:den>
                      </m:f>
                    </m:oMath>
                  </m:oMathPara>
                </a14:m>
                <a:endParaRPr lang="zh-CN" altLang="zh-CN" i="1" dirty="0">
                  <a:latin typeface="Calibri"/>
                  <a:cs typeface="Calibri"/>
                </a:endParaRPr>
              </a:p>
              <a:p>
                <a:pPr marL="812800" lvl="2" indent="0" algn="just">
                  <a:buNone/>
                </a:pPr>
                <a:r>
                  <a:rPr lang="zh-CN" altLang="zh-CN" dirty="0">
                    <a:latin typeface="Calibri"/>
                    <a:cs typeface="Calibri"/>
                  </a:rPr>
                  <a:t>Trong đó, </a:t>
                </a:r>
                <a14:m>
                  <m:oMath xmlns:m="http://schemas.openxmlformats.org/officeDocument/2006/math">
                    <m:r>
                      <m:rPr>
                        <m:sty m:val="p"/>
                      </m:rPr>
                      <a:rPr lang="en-US" altLang="zh-CN" b="0" i="1" smtClean="0">
                        <a:latin typeface="Cambria Math" panose="02040503050406030204" pitchFamily="18" charset="0"/>
                      </a:rPr>
                      <m:t>P</m:t>
                    </m:r>
                  </m:oMath>
                </a14:m>
                <a:r>
                  <a:rPr lang="zh-CN" altLang="zh-CN" dirty="0">
                    <a:latin typeface="Calibri"/>
                    <a:cs typeface="Calibri"/>
                  </a:rPr>
                  <a:t> biểu thị vùng phân đoạn do mô hình dự đoán, </a:t>
                </a:r>
                <a14:m>
                  <m:oMath xmlns:m="http://schemas.openxmlformats.org/officeDocument/2006/math">
                    <m:r>
                      <m:rPr>
                        <m:sty m:val="p"/>
                      </m:rPr>
                      <a:rPr lang="en-US" altLang="zh-CN" b="0" i="1" smtClean="0">
                        <a:latin typeface="Cambria Math" panose="02040503050406030204" pitchFamily="18" charset="0"/>
                      </a:rPr>
                      <m:t>G</m:t>
                    </m:r>
                  </m:oMath>
                </a14:m>
                <a:r>
                  <a:rPr lang="zh-CN" altLang="zh-CN" dirty="0">
                    <a:latin typeface="Calibri"/>
                    <a:cs typeface="Calibri"/>
                  </a:rPr>
                  <a:t> biểu thị nhãn phân đoạn thực tế, </a:t>
                </a:r>
                <a14:m>
                  <m:oMath xmlns:m="http://schemas.openxmlformats.org/officeDocument/2006/math">
                    <m:r>
                      <m:rPr>
                        <m:sty m:val="p"/>
                      </m:rPr>
                      <a:rPr lang="en-US" altLang="zh-CN" b="0" i="1" smtClean="0">
                        <a:latin typeface="Cambria Math" panose="02040503050406030204" pitchFamily="18" charset="0"/>
                      </a:rPr>
                      <m:t>P</m:t>
                    </m:r>
                    <m:r>
                      <a:rPr lang="en-US" altLang="zh-CN" b="0">
                        <a:latin typeface="Cambria Math" panose="02040503050406030204" pitchFamily="18" charset="0"/>
                      </a:rPr>
                      <m:t>∩</m:t>
                    </m:r>
                    <m:r>
                      <m:rPr>
                        <m:sty m:val="p"/>
                      </m:rPr>
                      <a:rPr lang="en-US" altLang="zh-CN" b="0" i="1">
                        <a:latin typeface="Cambria Math" panose="02040503050406030204" pitchFamily="18" charset="0"/>
                      </a:rPr>
                      <m:t>G</m:t>
                    </m:r>
                  </m:oMath>
                </a14:m>
                <a:r>
                  <a:rPr lang="zh-CN" altLang="zh-CN" dirty="0">
                    <a:latin typeface="Calibri"/>
                    <a:cs typeface="Calibri"/>
                  </a:rPr>
                  <a:t> biểu thị giao của vùng phân đoạn dự đoán và nhãn phân đoạn thực tế, </a:t>
                </a:r>
                <a14:m>
                  <m:oMath xmlns:m="http://schemas.openxmlformats.org/officeDocument/2006/math">
                    <m:r>
                      <m:rPr>
                        <m:sty m:val="p"/>
                      </m:rPr>
                      <a:rPr lang="en-US" altLang="zh-CN" b="0" i="1" smtClean="0">
                        <a:latin typeface="Cambria Math" panose="02040503050406030204" pitchFamily="18" charset="0"/>
                      </a:rPr>
                      <m:t>P</m:t>
                    </m:r>
                    <m:r>
                      <a:rPr lang="en-US" altLang="zh-CN" b="0">
                        <a:latin typeface="Cambria Math" panose="02040503050406030204" pitchFamily="18" charset="0"/>
                      </a:rPr>
                      <m:t>∪</m:t>
                    </m:r>
                    <m:r>
                      <m:rPr>
                        <m:sty m:val="p"/>
                      </m:rPr>
                      <a:rPr lang="en-US" altLang="zh-CN" b="0" i="1">
                        <a:latin typeface="Cambria Math" panose="02040503050406030204" pitchFamily="18" charset="0"/>
                      </a:rPr>
                      <m:t>G</m:t>
                    </m:r>
                  </m:oMath>
                </a14:m>
                <a:r>
                  <a:rPr lang="zh-CN" altLang="zh-CN" dirty="0">
                    <a:latin typeface="Calibri"/>
                    <a:cs typeface="Calibri"/>
                  </a:rPr>
                  <a:t> biểu thị hợp của chúng, còn ký hiệu </a:t>
                </a:r>
                <a14:m>
                  <m:oMath xmlns:m="http://schemas.openxmlformats.org/officeDocument/2006/math">
                    <m:d>
                      <m:dPr>
                        <m:begChr m:val="|"/>
                        <m:endChr m:val="|"/>
                        <m:ctrlPr>
                          <a:rPr lang="zh-CN" altLang="zh-CN" i="1">
                            <a:latin typeface="Cambria Math" panose="02040503050406030204" pitchFamily="18" charset="0"/>
                          </a:rPr>
                        </m:ctrlPr>
                      </m:dPr>
                      <m:e>
                        <m:r>
                          <a:rPr lang="en-US" altLang="zh-CN" b="0" smtClean="0">
                            <a:latin typeface="Cambria Math" panose="02040503050406030204" pitchFamily="18" charset="0"/>
                          </a:rPr>
                          <m:t>⋅</m:t>
                        </m:r>
                      </m:e>
                    </m:d>
                  </m:oMath>
                </a14:m>
                <a:r>
                  <a:rPr lang="zh-CN" altLang="zh-CN" dirty="0">
                    <a:latin typeface="Calibri"/>
                    <a:cs typeface="Calibri"/>
                  </a:rPr>
                  <a:t> biểu thị kích thước của tập hợp (số pixel)</a:t>
                </a:r>
              </a:p>
              <a:p>
                <a:pPr lvl="1" algn="just"/>
                <a:r>
                  <a:rPr lang="en-US" altLang="zh-CN" dirty="0">
                    <a:solidFill>
                      <a:srgbClr val="C00000"/>
                    </a:solidFill>
                    <a:latin typeface="Calibri"/>
                    <a:cs typeface="Calibri"/>
                  </a:rPr>
                  <a:t>IoU có giá trị trong khoảng từ 0 đến 1; giá trị càng gần 1 thì kết quả dự đoán của mô hình càng chồng khớp tốt với nhãn thực tế và hiệu năng càng cao</a:t>
                </a:r>
                <a:endParaRPr lang="en-US" altLang="zh-CN" dirty="0">
                  <a:latin typeface="Calibri"/>
                  <a:cs typeface="Calibri"/>
                </a:endParaRPr>
              </a:p>
              <a:p>
                <a:pPr lvl="1" algn="just"/>
                <a:r>
                  <a:rPr lang="zh-CN" altLang="zh-CN" dirty="0">
                    <a:latin typeface="Calibri"/>
                    <a:cs typeface="Calibri"/>
                  </a:rPr>
                  <a:t>Ngoài IoU, còn có thể sử dụng các chỉ số như hệ số Dice, độ chính xác theo pixel (Pixel Accuracy) và độ chính xác trung bình (Average Precision) để đánh giá toàn diện hơn</a:t>
                </a:r>
                <a:endParaRPr lang="en-US" altLang="zh-CN"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ngữ nghĩa</a:t>
            </a:r>
          </a:p>
        </p:txBody>
      </p:sp>
    </p:spTree>
    <p:extLst>
      <p:ext uri="{BB962C8B-B14F-4D97-AF65-F5344CB8AC3E}">
        <p14:creationId xmlns:p14="http://schemas.microsoft.com/office/powerpoint/2010/main" val="53171835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819400"/>
          </a:xfrm>
        </p:spPr>
        <p:txBody>
          <a:bodyPr>
            <a:normAutofit fontScale="85000" lnSpcReduction="20000"/>
          </a:bodyPr>
          <a:lstStyle/>
          <a:p>
            <a:r>
              <a:rPr lang="en-VN" sz="2400" dirty="0"/>
              <a:t>Phân đoạn thực thể</a:t>
            </a:r>
          </a:p>
          <a:p>
            <a:pPr lvl="1"/>
            <a:r>
              <a:rPr lang="en-VN" sz="2400" dirty="0"/>
              <a:t>Phân đoạn thực thể xác định từng đối tượng riêng biệt trong ảnh, kể cả khi nhiều đối tượng thuộc cùng một lớp.</a:t>
            </a:r>
          </a:p>
          <a:p>
            <a:pPr lvl="1"/>
            <a:r>
              <a:rPr lang="en-VN" sz="2400" dirty="0"/>
              <a:t>Mỗi pixel được gán:</a:t>
            </a:r>
          </a:p>
          <a:p>
            <a:pPr lvl="2"/>
            <a:r>
              <a:rPr lang="en-VN" sz="2400" dirty="0"/>
              <a:t>nhãn lớp đối tượng;</a:t>
            </a:r>
          </a:p>
          <a:p>
            <a:pPr lvl="2"/>
            <a:r>
              <a:rPr lang="en-VN" sz="2400" dirty="0"/>
              <a:t>mã định danh của từng thực thể.</a:t>
            </a:r>
          </a:p>
          <a:p>
            <a:pPr lvl="1"/>
            <a:r>
              <a:rPr lang="en-VN" sz="2400" dirty="0"/>
              <a:t>Chỉ số đánh giá: Average Precision (AP), được tính dựa trên mức độ chồng lấp IoU giữa vùng dự đoán và vùng thực tế của từng đối tượng.</a:t>
            </a:r>
          </a:p>
          <a:p>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thực thể</a:t>
            </a:r>
          </a:p>
        </p:txBody>
      </p:sp>
      <p:pic>
        <p:nvPicPr>
          <p:cNvPr id="3" name="图片 2"/>
          <p:cNvPicPr>
            <a:picLocks noChangeAspect="1"/>
          </p:cNvPicPr>
          <p:nvPr/>
        </p:nvPicPr>
        <p:blipFill>
          <a:blip r:embed="rId3"/>
          <a:stretch>
            <a:fillRect/>
          </a:stretch>
        </p:blipFill>
        <p:spPr>
          <a:xfrm>
            <a:off x="1167680" y="4021590"/>
            <a:ext cx="4562410" cy="2506540"/>
          </a:xfrm>
          <a:prstGeom prst="rect">
            <a:avLst/>
          </a:prstGeom>
        </p:spPr>
      </p:pic>
      <p:pic>
        <p:nvPicPr>
          <p:cNvPr id="6" name="图片 5"/>
          <p:cNvPicPr>
            <a:picLocks noChangeAspect="1"/>
          </p:cNvPicPr>
          <p:nvPr/>
        </p:nvPicPr>
        <p:blipFill>
          <a:blip r:embed="rId4"/>
          <a:stretch>
            <a:fillRect/>
          </a:stretch>
        </p:blipFill>
        <p:spPr>
          <a:xfrm>
            <a:off x="6461912" y="4021590"/>
            <a:ext cx="4422190" cy="250654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2959100"/>
              </a:xfrm>
            </p:spPr>
            <p:txBody>
              <a:bodyPr>
                <a:normAutofit fontScale="85000" lnSpcReduction="20000"/>
              </a:bodyPr>
              <a:lstStyle/>
              <a:p>
                <a:r>
                  <a:rPr lang="zh-CN" altLang="en-US" sz="2800" b="0" dirty="0">
                    <a:latin typeface="Calibri"/>
                    <a:cs typeface="Calibri"/>
                  </a:rPr>
                  <a:t>Phân đoạn toàn cảnh (Panoptic Segmentation) đồng thời xử lý thông tin ngữ nghĩa và thông tin thực thể của đối tượng</a:t>
                </a:r>
                <a:endParaRPr lang="en-US" altLang="zh-CN" sz="2800" b="0" dirty="0">
                  <a:latin typeface="Calibri"/>
                  <a:cs typeface="Calibri"/>
                </a:endParaRPr>
              </a:p>
              <a:p>
                <a:pPr lvl="1" algn="just"/>
                <a:r>
                  <a:rPr lang="zh-CN" altLang="en-US" sz="2400" dirty="0">
                    <a:latin typeface="Calibri"/>
                    <a:cs typeface="Calibri"/>
                  </a:rPr>
                  <a:t>Chỉ số đánh giá: PQ (Panoptic Quality)</a:t>
                </a:r>
                <a:endParaRPr lang="zh-CN" altLang="zh-CN" sz="2400"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r>
                        <m:rPr>
                          <m:sty m:val="p"/>
                        </m:rPr>
                        <a:rPr lang="en-US" altLang="zh-CN" sz="2400" b="0" i="1" smtClean="0">
                          <a:solidFill>
                            <a:srgbClr val="C00000"/>
                          </a:solidFill>
                          <a:latin typeface="Cambria Math" panose="02040503050406030204" pitchFamily="18" charset="0"/>
                        </a:rPr>
                        <m:t>PQ</m:t>
                      </m:r>
                      <m:r>
                        <a:rPr lang="en-US" altLang="zh-CN" sz="2400" b="0" smtClean="0">
                          <a:solidFill>
                            <a:srgbClr val="C00000"/>
                          </a:solidFill>
                          <a:latin typeface="Cambria Math" panose="02040503050406030204" pitchFamily="18" charset="0"/>
                        </a:rPr>
                        <m:t>=</m:t>
                      </m:r>
                      <m:f>
                        <m:fPr>
                          <m:ctrlPr>
                            <a:rPr lang="zh-CN" altLang="zh-CN" sz="2400" i="1">
                              <a:solidFill>
                                <a:srgbClr val="C00000"/>
                              </a:solidFill>
                              <a:latin typeface="Cambria Math" panose="02040503050406030204" pitchFamily="18" charset="0"/>
                            </a:rPr>
                          </m:ctrlPr>
                        </m:fPr>
                        <m:num>
                          <m:nary>
                            <m:naryPr>
                              <m:chr m:val="∑"/>
                              <m:limLoc m:val="undOvr"/>
                              <m:ctrlPr>
                                <a:rPr lang="zh-CN" altLang="zh-CN" sz="2400" i="1">
                                  <a:solidFill>
                                    <a:srgbClr val="C00000"/>
                                  </a:solidFill>
                                  <a:latin typeface="Cambria Math" panose="02040503050406030204" pitchFamily="18" charset="0"/>
                                </a:rPr>
                              </m:ctrlPr>
                            </m:naryPr>
                            <m:sub>
                              <m:d>
                                <m:dPr>
                                  <m:ctrlPr>
                                    <a:rPr lang="zh-CN" altLang="zh-CN" sz="2400" i="1">
                                      <a:solidFill>
                                        <a:srgbClr val="C00000"/>
                                      </a:solidFill>
                                      <a:latin typeface="Cambria Math" panose="02040503050406030204" pitchFamily="18" charset="0"/>
                                    </a:rPr>
                                  </m:ctrlPr>
                                </m:dPr>
                                <m:e>
                                  <m:r>
                                    <m:rPr>
                                      <m:sty m:val="p"/>
                                    </m:rPr>
                                    <a:rPr lang="en-US" altLang="zh-CN" sz="2400" b="0" i="1" smtClean="0">
                                      <a:solidFill>
                                        <a:srgbClr val="C00000"/>
                                      </a:solidFill>
                                      <a:latin typeface="Cambria Math" panose="02040503050406030204" pitchFamily="18" charset="0"/>
                                    </a:rPr>
                                    <m:t>p</m:t>
                                  </m:r>
                                  <m:r>
                                    <a:rPr lang="en-US" altLang="zh-CN" sz="2400" b="0">
                                      <a:solidFill>
                                        <a:srgbClr val="C00000"/>
                                      </a:solidFill>
                                      <a:latin typeface="Cambria Math" panose="02040503050406030204" pitchFamily="18" charset="0"/>
                                    </a:rPr>
                                    <m:t>,</m:t>
                                  </m:r>
                                  <m:r>
                                    <m:rPr>
                                      <m:sty m:val="p"/>
                                    </m:rPr>
                                    <a:rPr lang="en-US" altLang="zh-CN" sz="2400" b="0" i="1">
                                      <a:solidFill>
                                        <a:srgbClr val="C00000"/>
                                      </a:solidFill>
                                      <a:latin typeface="Cambria Math" panose="02040503050406030204" pitchFamily="18" charset="0"/>
                                    </a:rPr>
                                    <m:t>g</m:t>
                                  </m:r>
                                </m:e>
                              </m:d>
                              <m:r>
                                <a:rPr lang="en-US" altLang="zh-CN" sz="2400" b="0" smtClean="0">
                                  <a:solidFill>
                                    <a:srgbClr val="C00000"/>
                                  </a:solidFill>
                                  <a:latin typeface="Cambria Math" panose="02040503050406030204" pitchFamily="18" charset="0"/>
                                </a:rPr>
                                <m:t>∈</m:t>
                              </m:r>
                              <m:r>
                                <m:rPr>
                                  <m:sty m:val="p"/>
                                </m:rPr>
                                <a:rPr lang="en-US" altLang="zh-CN" sz="2400" b="0" i="1">
                                  <a:solidFill>
                                    <a:srgbClr val="C00000"/>
                                  </a:solidFill>
                                  <a:latin typeface="Cambria Math" panose="02040503050406030204" pitchFamily="18" charset="0"/>
                                </a:rPr>
                                <m:t>TP</m:t>
                              </m:r>
                            </m:sub>
                            <m:sup>
                              <m:r>
                                <a:rPr lang="en-US" altLang="zh-CN" sz="2400" b="0" smtClean="0">
                                  <a:solidFill>
                                    <a:srgbClr val="C00000"/>
                                  </a:solidFill>
                                  <a:latin typeface="Cambria Math" panose="02040503050406030204" pitchFamily="18" charset="0"/>
                                </a:rPr>
                                <m:t>​</m:t>
                              </m:r>
                            </m:sup>
                            <m:e>
                              <m:r>
                                <m:rPr>
                                  <m:sty m:val="p"/>
                                </m:rPr>
                                <a:rPr lang="en-US" altLang="zh-CN" sz="2400" b="0" smtClean="0">
                                  <a:solidFill>
                                    <a:srgbClr val="C00000"/>
                                  </a:solidFill>
                                  <a:latin typeface="Cambria Math" panose="02040503050406030204" pitchFamily="18" charset="0"/>
                                </a:rPr>
                                <m:t>IoU</m:t>
                              </m:r>
                            </m:e>
                          </m:nary>
                          <m:d>
                            <m:dPr>
                              <m:ctrlPr>
                                <a:rPr lang="zh-CN" altLang="zh-CN" sz="2400" i="1">
                                  <a:solidFill>
                                    <a:srgbClr val="C00000"/>
                                  </a:solidFill>
                                  <a:latin typeface="Cambria Math" panose="02040503050406030204" pitchFamily="18" charset="0"/>
                                </a:rPr>
                              </m:ctrlPr>
                            </m:dPr>
                            <m:e>
                              <m:r>
                                <m:rPr>
                                  <m:sty m:val="p"/>
                                </m:rPr>
                                <a:rPr lang="en-US" altLang="zh-CN" sz="2400" b="0" i="1" smtClean="0">
                                  <a:solidFill>
                                    <a:srgbClr val="C00000"/>
                                  </a:solidFill>
                                  <a:latin typeface="Cambria Math" panose="02040503050406030204" pitchFamily="18" charset="0"/>
                                </a:rPr>
                                <m:t>p</m:t>
                              </m:r>
                              <m:r>
                                <a:rPr lang="en-US" altLang="zh-CN" sz="2400" b="0">
                                  <a:solidFill>
                                    <a:srgbClr val="C00000"/>
                                  </a:solidFill>
                                  <a:latin typeface="Cambria Math" panose="02040503050406030204" pitchFamily="18" charset="0"/>
                                </a:rPr>
                                <m:t>,</m:t>
                              </m:r>
                              <m:r>
                                <m:rPr>
                                  <m:sty m:val="p"/>
                                </m:rPr>
                                <a:rPr lang="en-US" altLang="zh-CN" sz="2400" b="0" i="1">
                                  <a:solidFill>
                                    <a:srgbClr val="C00000"/>
                                  </a:solidFill>
                                  <a:latin typeface="Cambria Math" panose="02040503050406030204" pitchFamily="18" charset="0"/>
                                </a:rPr>
                                <m:t>g</m:t>
                              </m:r>
                            </m:e>
                          </m:d>
                        </m:num>
                        <m:den>
                          <m:d>
                            <m:dPr>
                              <m:begChr m:val="|"/>
                              <m:endChr m:val="|"/>
                              <m:ctrlPr>
                                <a:rPr lang="zh-CN" altLang="zh-CN" sz="2400" i="1">
                                  <a:solidFill>
                                    <a:srgbClr val="C00000"/>
                                  </a:solidFill>
                                  <a:latin typeface="Cambria Math" panose="02040503050406030204" pitchFamily="18" charset="0"/>
                                </a:rPr>
                              </m:ctrlPr>
                            </m:dPr>
                            <m:e>
                              <m:r>
                                <m:rPr>
                                  <m:sty m:val="p"/>
                                </m:rPr>
                                <a:rPr lang="en-US" altLang="zh-CN" sz="2400" b="0" i="1" smtClean="0">
                                  <a:solidFill>
                                    <a:srgbClr val="C00000"/>
                                  </a:solidFill>
                                  <a:latin typeface="Cambria Math" panose="02040503050406030204" pitchFamily="18" charset="0"/>
                                </a:rPr>
                                <m:t>TP</m:t>
                              </m:r>
                            </m:e>
                          </m:d>
                          <m:r>
                            <a:rPr lang="en-US" altLang="zh-CN" sz="2400" b="0" smtClean="0">
                              <a:solidFill>
                                <a:srgbClr val="C00000"/>
                              </a:solidFill>
                              <a:latin typeface="Cambria Math" panose="02040503050406030204" pitchFamily="18" charset="0"/>
                            </a:rPr>
                            <m:t>+</m:t>
                          </m:r>
                          <m:f>
                            <m:fPr>
                              <m:ctrlPr>
                                <a:rPr lang="zh-CN" altLang="zh-CN" sz="2400" i="1">
                                  <a:solidFill>
                                    <a:srgbClr val="C00000"/>
                                  </a:solidFill>
                                  <a:latin typeface="Cambria Math" panose="02040503050406030204" pitchFamily="18" charset="0"/>
                                </a:rPr>
                              </m:ctrlPr>
                            </m:fPr>
                            <m:num>
                              <m:r>
                                <a:rPr lang="en-US" altLang="zh-CN" sz="2400" b="0" smtClean="0">
                                  <a:solidFill>
                                    <a:srgbClr val="C00000"/>
                                  </a:solidFill>
                                  <a:latin typeface="Cambria Math" panose="02040503050406030204" pitchFamily="18" charset="0"/>
                                </a:rPr>
                                <m:t>1</m:t>
                              </m:r>
                            </m:num>
                            <m:den>
                              <m:r>
                                <a:rPr lang="en-US" altLang="zh-CN" sz="2400" b="0" smtClean="0">
                                  <a:solidFill>
                                    <a:srgbClr val="C00000"/>
                                  </a:solidFill>
                                  <a:latin typeface="Cambria Math" panose="02040503050406030204" pitchFamily="18" charset="0"/>
                                </a:rPr>
                                <m:t>2</m:t>
                              </m:r>
                            </m:den>
                          </m:f>
                          <m:d>
                            <m:dPr>
                              <m:begChr m:val="|"/>
                              <m:endChr m:val="|"/>
                              <m:ctrlPr>
                                <a:rPr lang="zh-CN" altLang="zh-CN" sz="2400" i="1">
                                  <a:solidFill>
                                    <a:srgbClr val="C00000"/>
                                  </a:solidFill>
                                  <a:latin typeface="Cambria Math" panose="02040503050406030204" pitchFamily="18" charset="0"/>
                                </a:rPr>
                              </m:ctrlPr>
                            </m:dPr>
                            <m:e>
                              <m:r>
                                <m:rPr>
                                  <m:sty m:val="p"/>
                                </m:rPr>
                                <a:rPr lang="en-US" altLang="zh-CN" sz="2400" b="0" i="1" smtClean="0">
                                  <a:solidFill>
                                    <a:srgbClr val="C00000"/>
                                  </a:solidFill>
                                  <a:latin typeface="Cambria Math" panose="02040503050406030204" pitchFamily="18" charset="0"/>
                                </a:rPr>
                                <m:t>FP</m:t>
                              </m:r>
                            </m:e>
                          </m:d>
                          <m:r>
                            <a:rPr lang="en-US" altLang="zh-CN" sz="2400" b="0" smtClean="0">
                              <a:solidFill>
                                <a:srgbClr val="C00000"/>
                              </a:solidFill>
                              <a:latin typeface="Cambria Math" panose="02040503050406030204" pitchFamily="18" charset="0"/>
                            </a:rPr>
                            <m:t>+</m:t>
                          </m:r>
                          <m:f>
                            <m:fPr>
                              <m:ctrlPr>
                                <a:rPr lang="zh-CN" altLang="zh-CN" sz="2400" i="1">
                                  <a:solidFill>
                                    <a:srgbClr val="C00000"/>
                                  </a:solidFill>
                                  <a:latin typeface="Cambria Math" panose="02040503050406030204" pitchFamily="18" charset="0"/>
                                </a:rPr>
                              </m:ctrlPr>
                            </m:fPr>
                            <m:num>
                              <m:r>
                                <a:rPr lang="en-US" altLang="zh-CN" sz="2400" b="0" smtClean="0">
                                  <a:solidFill>
                                    <a:srgbClr val="C00000"/>
                                  </a:solidFill>
                                  <a:latin typeface="Cambria Math" panose="02040503050406030204" pitchFamily="18" charset="0"/>
                                </a:rPr>
                                <m:t>1</m:t>
                              </m:r>
                            </m:num>
                            <m:den>
                              <m:r>
                                <a:rPr lang="en-US" altLang="zh-CN" sz="2400" b="0" smtClean="0">
                                  <a:solidFill>
                                    <a:srgbClr val="C00000"/>
                                  </a:solidFill>
                                  <a:latin typeface="Cambria Math" panose="02040503050406030204" pitchFamily="18" charset="0"/>
                                </a:rPr>
                                <m:t>2</m:t>
                              </m:r>
                            </m:den>
                          </m:f>
                          <m:d>
                            <m:dPr>
                              <m:begChr m:val="|"/>
                              <m:endChr m:val="|"/>
                              <m:ctrlPr>
                                <a:rPr lang="zh-CN" altLang="zh-CN" sz="2400" i="1">
                                  <a:solidFill>
                                    <a:srgbClr val="C00000"/>
                                  </a:solidFill>
                                  <a:latin typeface="Cambria Math" panose="02040503050406030204" pitchFamily="18" charset="0"/>
                                </a:rPr>
                              </m:ctrlPr>
                            </m:dPr>
                            <m:e>
                              <m:r>
                                <m:rPr>
                                  <m:sty m:val="p"/>
                                </m:rPr>
                                <a:rPr lang="en-US" altLang="zh-CN" sz="2400" b="0" i="1" smtClean="0">
                                  <a:solidFill>
                                    <a:srgbClr val="C00000"/>
                                  </a:solidFill>
                                  <a:latin typeface="Cambria Math" panose="02040503050406030204" pitchFamily="18" charset="0"/>
                                </a:rPr>
                                <m:t>FN</m:t>
                              </m:r>
                            </m:e>
                          </m:d>
                        </m:den>
                      </m:f>
                    </m:oMath>
                  </m:oMathPara>
                </a14:m>
                <a:endParaRPr lang="zh-CN" altLang="zh-CN" sz="2400" dirty="0">
                  <a:latin typeface="Calibri"/>
                  <a:cs typeface="Calibri"/>
                </a:endParaRPr>
              </a:p>
              <a:p>
                <a:pPr marL="812800" lvl="2" indent="0" algn="just">
                  <a:buNone/>
                </a:pPr>
                <a14:m>
                  <m:oMath xmlns:m="http://schemas.openxmlformats.org/officeDocument/2006/math">
                    <m:r>
                      <m:rPr>
                        <m:sty m:val="p"/>
                      </m:rPr>
                      <a:rPr lang="en-US" altLang="zh-CN" sz="2400" b="0" i="1" smtClean="0">
                        <a:latin typeface="Cambria Math" panose="02040503050406030204" pitchFamily="18" charset="0"/>
                      </a:rPr>
                      <m:t>TP</m:t>
                    </m:r>
                    <m:r>
                      <a:rPr lang="en-US" altLang="zh-CN" sz="2400" b="0" i="0" smtClean="0">
                        <a:latin typeface="Cambria Math" panose="02040503050406030204" pitchFamily="18" charset="0"/>
                      </a:rPr>
                      <m:t>,</m:t>
                    </m:r>
                    <m:r>
                      <m:rPr>
                        <m:sty m:val="p"/>
                      </m:rPr>
                      <a:rPr lang="en-US" altLang="zh-CN" sz="2400" b="0" i="1" smtClean="0">
                        <a:latin typeface="Cambria Math" panose="02040503050406030204" pitchFamily="18" charset="0"/>
                      </a:rPr>
                      <m:t>FP</m:t>
                    </m:r>
                    <m:r>
                      <a:rPr lang="en-US" altLang="zh-CN" sz="2400" b="0" i="0" smtClean="0">
                        <a:latin typeface="Cambria Math" panose="02040503050406030204" pitchFamily="18" charset="0"/>
                      </a:rPr>
                      <m:t>,</m:t>
                    </m:r>
                    <m:r>
                      <m:rPr>
                        <m:sty m:val="p"/>
                      </m:rPr>
                      <a:rPr lang="en-US" altLang="zh-CN" sz="2400" b="0" i="1" smtClean="0">
                        <a:latin typeface="Cambria Math" panose="02040503050406030204" pitchFamily="18" charset="0"/>
                      </a:rPr>
                      <m:t>FN</m:t>
                    </m:r>
                  </m:oMath>
                </a14:m>
                <a:r>
                  <a:rPr lang="zh-CN" altLang="zh-CN" sz="2400" dirty="0">
                    <a:latin typeface="Calibri"/>
                    <a:cs typeface="Calibri"/>
                  </a:rPr>
                  <a:t>lần lượt biểu thị dương tính thật/dương tính giả/âm tính giả, còn IoU biểu thị mức độ chồng lấp giữa giá trị dự đoán và giá trị thực. Giá trị PQ càng cao thì hiệu quả phân đoạn toàn cảnh càng tốt</a:t>
                </a:r>
                <a:endParaRPr lang="en-US" altLang="zh-CN" sz="2400"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2959100"/>
              </a:xfrm>
              <a:blipFill>
                <a:blip r:embed="rId3"/>
                <a:stretch>
                  <a:fillRect l="-682" t="-2128" r="-1364" b="-212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toàn cảnh</a:t>
            </a:r>
          </a:p>
        </p:txBody>
      </p:sp>
      <p:pic>
        <p:nvPicPr>
          <p:cNvPr id="3" name="图片 2"/>
          <p:cNvPicPr>
            <a:picLocks noChangeAspect="1"/>
          </p:cNvPicPr>
          <p:nvPr/>
        </p:nvPicPr>
        <p:blipFill>
          <a:blip r:embed="rId4"/>
          <a:stretch>
            <a:fillRect/>
          </a:stretch>
        </p:blipFill>
        <p:spPr>
          <a:xfrm>
            <a:off x="1167680" y="4163638"/>
            <a:ext cx="4562410" cy="2506540"/>
          </a:xfrm>
          <a:prstGeom prst="rect">
            <a:avLst/>
          </a:prstGeom>
        </p:spPr>
      </p:pic>
      <p:pic>
        <p:nvPicPr>
          <p:cNvPr id="5" name="图片 4"/>
          <p:cNvPicPr>
            <a:picLocks noChangeAspect="1"/>
          </p:cNvPicPr>
          <p:nvPr/>
        </p:nvPicPr>
        <p:blipFill>
          <a:blip r:embed="rId5"/>
          <a:stretch>
            <a:fillRect/>
          </a:stretch>
        </p:blipFill>
        <p:spPr>
          <a:xfrm>
            <a:off x="6461912" y="4163638"/>
            <a:ext cx="4493133" cy="250215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p:sp>
        <p:nvSpPr>
          <p:cNvPr id="4" name="文本占位符 3"/>
          <p:cNvSpPr>
            <a:spLocks noGrp="1"/>
          </p:cNvSpPr>
          <p:nvPr>
            <p:ph type="body" sz="quarter" idx="13"/>
          </p:nvPr>
        </p:nvSpPr>
        <p:spPr>
          <a:xfrm>
            <a:off x="428230" y="53971"/>
            <a:ext cx="10938533" cy="668337"/>
          </a:xfrm>
        </p:spPr>
        <p:txBody>
          <a:bodyPr>
            <a:noAutofit/>
          </a:bodyPr>
          <a:lstStyle/>
          <a:p>
            <a:r>
              <a:rPr lang="en-US" altLang="zh-CN" dirty="0"/>
              <a:t>§8.2 Phương pháp phân đoạn truyền thống</a:t>
            </a:r>
          </a:p>
        </p:txBody>
      </p:sp>
      <p:sp>
        <p:nvSpPr>
          <p:cNvPr id="5" name="Rectangle 4"/>
          <p:cNvSpPr>
            <a:spLocks noChangeArrowheads="1"/>
          </p:cNvSpPr>
          <p:nvPr/>
        </p:nvSpPr>
        <p:spPr bwMode="auto">
          <a:xfrm>
            <a:off x="994248" y="1504824"/>
            <a:ext cx="7614493"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Calibri"/>
                <a:ea typeface="黑体" panose="02010609060101010101" pitchFamily="49" charset="-122"/>
                <a:cs typeface="Calibri"/>
              </a:rPr>
              <a:t>I. Phương pháp dựa trên ngưỡng</a:t>
            </a:r>
            <a:endParaRPr lang="en-US" altLang="zh-CN" sz="3200" dirty="0">
              <a:solidFill>
                <a:srgbClr val="4D4D4D"/>
              </a:solidFill>
              <a:latin typeface="Calibri"/>
              <a:ea typeface="黑体" panose="02010609060101010101" pitchFamily="49" charset="-122"/>
              <a:cs typeface="Calibri"/>
            </a:endParaRPr>
          </a:p>
          <a:p>
            <a:pPr>
              <a:lnSpc>
                <a:spcPct val="150000"/>
              </a:lnSpc>
            </a:pPr>
            <a:r>
              <a:rPr lang="zh-CN" altLang="en-US" sz="3200" dirty="0">
                <a:solidFill>
                  <a:srgbClr val="4D4D4D"/>
                </a:solidFill>
                <a:latin typeface="Calibri"/>
                <a:ea typeface="黑体" panose="02010609060101010101" pitchFamily="49" charset="-122"/>
                <a:cs typeface="Calibri"/>
              </a:rPr>
              <a:t>II. Phương pháp dựa trên vùng</a:t>
            </a:r>
            <a:endParaRPr lang="en-US" altLang="zh-CN" sz="3200" dirty="0">
              <a:solidFill>
                <a:srgbClr val="4D4D4D"/>
              </a:solidFill>
              <a:latin typeface="Calibri"/>
              <a:ea typeface="黑体" panose="02010609060101010101" pitchFamily="49" charset="-122"/>
              <a:cs typeface="Calibri"/>
            </a:endParaRPr>
          </a:p>
          <a:p>
            <a:pPr>
              <a:lnSpc>
                <a:spcPct val="150000"/>
              </a:lnSpc>
            </a:pPr>
            <a:r>
              <a:rPr lang="zh-CN" altLang="en-US" sz="3200" dirty="0">
                <a:solidFill>
                  <a:srgbClr val="4D4D4D"/>
                </a:solidFill>
                <a:latin typeface="Calibri"/>
                <a:ea typeface="黑体" panose="02010609060101010101" pitchFamily="49" charset="-122"/>
                <a:cs typeface="Calibri"/>
              </a:rPr>
              <a:t>III. Phương pháp dựa trên biên</a:t>
            </a:r>
            <a:endParaRPr lang="en-US" altLang="zh-CN" sz="3200" dirty="0">
              <a:solidFill>
                <a:srgbClr val="4D4D4D"/>
              </a:solidFill>
              <a:latin typeface="Calibri"/>
              <a:ea typeface="黑体" panose="02010609060101010101" pitchFamily="49" charset="-122"/>
              <a:cs typeface="Calibri"/>
            </a:endParaRPr>
          </a:p>
          <a:p>
            <a:pPr>
              <a:lnSpc>
                <a:spcPct val="150000"/>
              </a:lnSpc>
            </a:pPr>
            <a:r>
              <a:rPr lang="zh-CN" altLang="en-US" sz="3200" dirty="0">
                <a:solidFill>
                  <a:srgbClr val="4D4D4D"/>
                </a:solidFill>
                <a:latin typeface="Calibri"/>
                <a:ea typeface="黑体" panose="02010609060101010101" pitchFamily="49" charset="-122"/>
                <a:cs typeface="Calibri"/>
              </a:rPr>
              <a:t>IV. Phương pháp dựa trên phân cụm</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a:xfrm>
                <a:off x="515937" y="1104900"/>
                <a:ext cx="11160125" cy="1917700"/>
              </a:xfrm>
            </p:spPr>
            <p:txBody>
              <a:bodyPr>
                <a:normAutofit fontScale="85000" lnSpcReduction="10000"/>
              </a:bodyPr>
              <a:lstStyle/>
              <a:p>
                <a:r>
                  <a:rPr lang="zh-CN" altLang="en-US" sz="2800" b="0" dirty="0">
                    <a:latin typeface="Calibri"/>
                    <a:cs typeface="Calibri"/>
                  </a:rPr>
                  <a:t>Phương pháp ngưỡng toàn cục</a:t>
                </a:r>
                <a:endParaRPr lang="en-US" altLang="zh-CN" sz="2800" b="0" dirty="0">
                  <a:latin typeface="Calibri"/>
                  <a:cs typeface="Calibri"/>
                </a:endParaRPr>
              </a:p>
              <a:p>
                <a:pPr lvl="1" algn="just"/>
                <a:r>
                  <a:rPr lang="zh-CN" altLang="en-US" sz="2400" dirty="0">
                    <a:latin typeface="Calibri"/>
                    <a:cs typeface="Calibri"/>
                  </a:rPr>
                  <a:t>Chọn ngưỡng đơn giản: thiết lập ngưỡng thủ công </a:t>
                </a:r>
                <a14:m>
                  <m:oMath xmlns:m="http://schemas.openxmlformats.org/officeDocument/2006/math">
                    <m:r>
                      <a:rPr lang="en-US" altLang="zh-CN" sz="2400" b="0" i="1" smtClean="0">
                        <a:latin typeface="Cambria Math" panose="02040503050406030204" pitchFamily="18" charset="0"/>
                        <a:cs typeface="Calibri" panose="020F0502020204030204" pitchFamily="34" charset="0"/>
                      </a:rPr>
                      <m:t>𝑇</m:t>
                    </m:r>
                  </m:oMath>
                </a14:m>
                <a:r>
                  <a:rPr lang="zh-CN" altLang="en-US" sz="2400" dirty="0">
                    <a:latin typeface="Calibri"/>
                    <a:cs typeface="Calibri"/>
                  </a:rPr>
                  <a:t> để thu được kết quả phân đoạn nhị phân của ảnh</a:t>
                </a:r>
                <a:endParaRPr lang="en-US" altLang="zh-CN" sz="2400" dirty="0">
                  <a:latin typeface="Calibri"/>
                  <a:cs typeface="Calibri"/>
                </a:endParaRPr>
              </a:p>
              <a:p>
                <a:pPr lvl="1" algn="just"/>
                <a:r>
                  <a:rPr lang="en-US" altLang="zh-CN" sz="2400" dirty="0" err="1">
                    <a:latin typeface="Calibri"/>
                    <a:cs typeface="Calibri"/>
                  </a:rPr>
                  <a:t>Chọn ngưỡng Otsu: tối thiểu hóa </a:t>
                </a:r>
                <a14:m>
                  <m:oMath xmlns:m="http://schemas.openxmlformats.org/officeDocument/2006/math">
                    <m:sSubSup>
                      <m:sSubSupPr>
                        <m:ctrlPr>
                          <a:rPr lang="en-US" altLang="zh-CN" sz="2400" i="1" smtClean="0">
                            <a:solidFill>
                              <a:srgbClr val="C00000"/>
                            </a:solidFill>
                            <a:latin typeface="Cambria Math" panose="02040503050406030204" pitchFamily="18" charset="0"/>
                            <a:cs typeface="Calibri" panose="020F0502020204030204" pitchFamily="34" charset="0"/>
                          </a:rPr>
                        </m:ctrlPr>
                      </m:sSubSupPr>
                      <m:e>
                        <m:r>
                          <a:rPr lang="en-US" altLang="zh-CN" sz="2400" b="0" i="1" smtClean="0">
                            <a:solidFill>
                              <a:srgbClr val="C00000"/>
                            </a:solidFill>
                            <a:latin typeface="Cambria Math" panose="02040503050406030204" pitchFamily="18" charset="0"/>
                            <a:cs typeface="Calibri" panose="020F0502020204030204" pitchFamily="34" charset="0"/>
                          </a:rPr>
                          <m:t>𝜎</m:t>
                        </m:r>
                      </m:e>
                      <m:sub>
                        <m:r>
                          <a:rPr lang="en-US" altLang="zh-CN" sz="2400" b="0" i="1" smtClean="0">
                            <a:solidFill>
                              <a:srgbClr val="C00000"/>
                            </a:solidFill>
                            <a:latin typeface="Cambria Math" panose="02040503050406030204" pitchFamily="18" charset="0"/>
                            <a:cs typeface="Calibri" panose="020F0502020204030204" pitchFamily="34" charset="0"/>
                          </a:rPr>
                          <m:t>𝑤</m:t>
                        </m:r>
                      </m:sub>
                      <m:sup>
                        <m:r>
                          <a:rPr lang="en-US" altLang="zh-CN" sz="2400" b="0" i="1" smtClean="0">
                            <a:solidFill>
                              <a:srgbClr val="C00000"/>
                            </a:solidFill>
                            <a:latin typeface="Cambria Math" panose="02040503050406030204" pitchFamily="18" charset="0"/>
                            <a:cs typeface="Calibri" panose="020F0502020204030204" pitchFamily="34" charset="0"/>
                          </a:rPr>
                          <m:t>2</m:t>
                        </m:r>
                      </m:sup>
                    </m:sSubSup>
                    <m:d>
                      <m:dPr>
                        <m:ctrlPr>
                          <a:rPr lang="en-US" altLang="zh-CN" sz="2400" i="1" smtClean="0">
                            <a:solidFill>
                              <a:srgbClr val="C00000"/>
                            </a:solidFill>
                            <a:latin typeface="Cambria Math" panose="02040503050406030204" pitchFamily="18" charset="0"/>
                            <a:cs typeface="Calibri" panose="020F0502020204030204" pitchFamily="34" charset="0"/>
                          </a:rPr>
                        </m:ctrlPr>
                      </m:dPr>
                      <m:e>
                        <m:r>
                          <a:rPr lang="en-US" altLang="zh-CN" sz="2400" b="0" i="1" smtClean="0">
                            <a:solidFill>
                              <a:srgbClr val="C00000"/>
                            </a:solidFill>
                            <a:latin typeface="Cambria Math" panose="02040503050406030204" pitchFamily="18" charset="0"/>
                            <a:cs typeface="Calibri" panose="020F0502020204030204" pitchFamily="34" charset="0"/>
                          </a:rPr>
                          <m:t>𝑇</m:t>
                        </m:r>
                      </m:e>
                    </m:d>
                    <m:r>
                      <a:rPr lang="en-US" altLang="zh-CN" sz="2400" b="0" i="1" smtClean="0">
                        <a:solidFill>
                          <a:srgbClr val="C00000"/>
                        </a:solidFill>
                        <a:latin typeface="Cambria Math" panose="02040503050406030204" pitchFamily="18" charset="0"/>
                        <a:cs typeface="Calibri" panose="020F0502020204030204" pitchFamily="34" charset="0"/>
                      </a:rPr>
                      <m:t>=</m:t>
                    </m:r>
                    <m:sSubSup>
                      <m:sSubSupPr>
                        <m:ctrlPr>
                          <a:rPr lang="en-US" altLang="zh-CN" sz="2400" i="1" smtClean="0">
                            <a:solidFill>
                              <a:srgbClr val="C00000"/>
                            </a:solidFill>
                            <a:latin typeface="Cambria Math" panose="02040503050406030204" pitchFamily="18" charset="0"/>
                            <a:cs typeface="Calibri" panose="020F0502020204030204" pitchFamily="34" charset="0"/>
                          </a:rPr>
                        </m:ctrlPr>
                      </m:sSubSupPr>
                      <m:e>
                        <m:r>
                          <a:rPr lang="en-US" altLang="zh-CN" sz="2400" b="0" i="1" smtClean="0">
                            <a:solidFill>
                              <a:srgbClr val="C00000"/>
                            </a:solidFill>
                            <a:latin typeface="Cambria Math" panose="02040503050406030204" pitchFamily="18" charset="0"/>
                            <a:cs typeface="Calibri" panose="020F0502020204030204" pitchFamily="34" charset="0"/>
                          </a:rPr>
                          <m:t>𝜎</m:t>
                        </m:r>
                      </m:e>
                      <m:sub>
                        <m:r>
                          <a:rPr lang="en-US" altLang="zh-CN" sz="2400" b="0" i="1" smtClean="0">
                            <a:solidFill>
                              <a:srgbClr val="C00000"/>
                            </a:solidFill>
                            <a:latin typeface="Cambria Math" panose="02040503050406030204" pitchFamily="18" charset="0"/>
                            <a:cs typeface="Calibri" panose="020F0502020204030204" pitchFamily="34" charset="0"/>
                          </a:rPr>
                          <m:t>𝑜</m:t>
                        </m:r>
                      </m:sub>
                      <m:sup>
                        <m:r>
                          <a:rPr lang="en-US" altLang="zh-CN" sz="2400" b="0" i="1" smtClean="0">
                            <a:solidFill>
                              <a:srgbClr val="C00000"/>
                            </a:solidFill>
                            <a:latin typeface="Cambria Math" panose="02040503050406030204" pitchFamily="18" charset="0"/>
                            <a:cs typeface="Calibri" panose="020F0502020204030204" pitchFamily="34" charset="0"/>
                          </a:rPr>
                          <m:t>2</m:t>
                        </m:r>
                      </m:sup>
                    </m:sSubSup>
                    <m:d>
                      <m:dPr>
                        <m:ctrlPr>
                          <a:rPr lang="en-US" altLang="zh-CN" sz="2400" i="1" smtClean="0">
                            <a:solidFill>
                              <a:srgbClr val="C00000"/>
                            </a:solidFill>
                            <a:latin typeface="Cambria Math" panose="02040503050406030204" pitchFamily="18" charset="0"/>
                            <a:cs typeface="Calibri" panose="020F0502020204030204" pitchFamily="34" charset="0"/>
                          </a:rPr>
                        </m:ctrlPr>
                      </m:dPr>
                      <m:e>
                        <m:r>
                          <a:rPr lang="en-US" altLang="zh-CN" sz="2400" b="0" i="1" smtClean="0">
                            <a:solidFill>
                              <a:srgbClr val="C00000"/>
                            </a:solidFill>
                            <a:latin typeface="Cambria Math" panose="02040503050406030204" pitchFamily="18" charset="0"/>
                            <a:cs typeface="Calibri" panose="020F0502020204030204" pitchFamily="34" charset="0"/>
                          </a:rPr>
                          <m:t>𝑇</m:t>
                        </m:r>
                      </m:e>
                    </m:d>
                    <m:sSub>
                      <m:sSubPr>
                        <m:ctrlPr>
                          <a:rPr lang="en-US" altLang="zh-CN" sz="2400" i="1" smtClean="0">
                            <a:solidFill>
                              <a:srgbClr val="C00000"/>
                            </a:solidFill>
                            <a:latin typeface="Cambria Math" panose="02040503050406030204" pitchFamily="18" charset="0"/>
                            <a:cs typeface="Calibri" panose="020F0502020204030204" pitchFamily="34" charset="0"/>
                          </a:rPr>
                        </m:ctrlPr>
                      </m:sSubPr>
                      <m:e>
                        <m:r>
                          <a:rPr lang="en-US" altLang="zh-CN" sz="2400" b="0" i="1" smtClean="0">
                            <a:solidFill>
                              <a:srgbClr val="C00000"/>
                            </a:solidFill>
                            <a:latin typeface="Cambria Math" panose="02040503050406030204" pitchFamily="18" charset="0"/>
                            <a:cs typeface="Calibri" panose="020F0502020204030204" pitchFamily="34" charset="0"/>
                          </a:rPr>
                          <m:t>𝑝</m:t>
                        </m:r>
                      </m:e>
                      <m:sub>
                        <m:r>
                          <a:rPr lang="en-US" altLang="zh-CN" sz="2400" b="0" i="1" smtClean="0">
                            <a:solidFill>
                              <a:srgbClr val="C00000"/>
                            </a:solidFill>
                            <a:latin typeface="Cambria Math" panose="02040503050406030204" pitchFamily="18" charset="0"/>
                            <a:cs typeface="Calibri" panose="020F0502020204030204" pitchFamily="34" charset="0"/>
                          </a:rPr>
                          <m:t>𝑜</m:t>
                        </m:r>
                      </m:sub>
                    </m:sSub>
                    <m:d>
                      <m:dPr>
                        <m:ctrlPr>
                          <a:rPr lang="en-US" altLang="zh-CN" sz="2400" i="1" smtClean="0">
                            <a:solidFill>
                              <a:srgbClr val="C00000"/>
                            </a:solidFill>
                            <a:latin typeface="Cambria Math" panose="02040503050406030204" pitchFamily="18" charset="0"/>
                            <a:cs typeface="Calibri" panose="020F0502020204030204" pitchFamily="34" charset="0"/>
                          </a:rPr>
                        </m:ctrlPr>
                      </m:dPr>
                      <m:e>
                        <m:r>
                          <a:rPr lang="en-US" altLang="zh-CN" sz="2400" b="0" i="1" smtClean="0">
                            <a:solidFill>
                              <a:srgbClr val="C00000"/>
                            </a:solidFill>
                            <a:latin typeface="Cambria Math" panose="02040503050406030204" pitchFamily="18" charset="0"/>
                            <a:cs typeface="Calibri" panose="020F0502020204030204" pitchFamily="34" charset="0"/>
                          </a:rPr>
                          <m:t>𝑇</m:t>
                        </m:r>
                      </m:e>
                    </m:d>
                    <m:r>
                      <a:rPr lang="en-US" altLang="zh-CN" sz="2400" b="0" i="1" smtClean="0">
                        <a:solidFill>
                          <a:srgbClr val="C00000"/>
                        </a:solidFill>
                        <a:latin typeface="Cambria Math" panose="02040503050406030204" pitchFamily="18" charset="0"/>
                        <a:cs typeface="Calibri" panose="020F0502020204030204" pitchFamily="34" charset="0"/>
                      </a:rPr>
                      <m:t>+</m:t>
                    </m:r>
                    <m:sSubSup>
                      <m:sSubSupPr>
                        <m:ctrlPr>
                          <a:rPr lang="en-US" altLang="zh-CN" sz="2400" i="1">
                            <a:solidFill>
                              <a:srgbClr val="C00000"/>
                            </a:solidFill>
                            <a:latin typeface="Cambria Math" panose="02040503050406030204" pitchFamily="18" charset="0"/>
                            <a:cs typeface="Calibri" panose="020F0502020204030204" pitchFamily="34" charset="0"/>
                          </a:rPr>
                        </m:ctrlPr>
                      </m:sSubSupPr>
                      <m:e>
                        <m:r>
                          <a:rPr lang="en-US" altLang="zh-CN" sz="2400" b="0" i="1" smtClean="0">
                            <a:solidFill>
                              <a:srgbClr val="C00000"/>
                            </a:solidFill>
                            <a:latin typeface="Cambria Math" panose="02040503050406030204" pitchFamily="18" charset="0"/>
                            <a:cs typeface="Calibri" panose="020F0502020204030204" pitchFamily="34" charset="0"/>
                          </a:rPr>
                          <m:t>𝜎</m:t>
                        </m:r>
                      </m:e>
                      <m:sub>
                        <m:r>
                          <a:rPr lang="en-US" altLang="zh-CN" sz="2400" b="0" i="1" smtClean="0">
                            <a:solidFill>
                              <a:srgbClr val="C00000"/>
                            </a:solidFill>
                            <a:latin typeface="Cambria Math" panose="02040503050406030204" pitchFamily="18" charset="0"/>
                            <a:cs typeface="Calibri" panose="020F0502020204030204" pitchFamily="34" charset="0"/>
                          </a:rPr>
                          <m:t>𝑏</m:t>
                        </m:r>
                      </m:sub>
                      <m:sup>
                        <m:r>
                          <a:rPr lang="en-US" altLang="zh-CN" sz="2400" b="0" i="1" smtClean="0">
                            <a:solidFill>
                              <a:srgbClr val="C00000"/>
                            </a:solidFill>
                            <a:latin typeface="Cambria Math" panose="02040503050406030204" pitchFamily="18" charset="0"/>
                            <a:cs typeface="Calibri" panose="020F0502020204030204" pitchFamily="34" charset="0"/>
                          </a:rPr>
                          <m:t>2</m:t>
                        </m:r>
                      </m:sup>
                    </m:sSubSup>
                    <m:d>
                      <m:dPr>
                        <m:ctrlPr>
                          <a:rPr lang="en-US" altLang="zh-CN" sz="2400" i="1">
                            <a:solidFill>
                              <a:srgbClr val="C00000"/>
                            </a:solidFill>
                            <a:latin typeface="Cambria Math" panose="02040503050406030204" pitchFamily="18" charset="0"/>
                            <a:cs typeface="Calibri" panose="020F0502020204030204" pitchFamily="34" charset="0"/>
                          </a:rPr>
                        </m:ctrlPr>
                      </m:dPr>
                      <m:e>
                        <m:r>
                          <a:rPr lang="en-US" altLang="zh-CN" sz="2400" b="0" i="1" smtClean="0">
                            <a:solidFill>
                              <a:srgbClr val="C00000"/>
                            </a:solidFill>
                            <a:latin typeface="Cambria Math" panose="02040503050406030204" pitchFamily="18" charset="0"/>
                            <a:cs typeface="Calibri" panose="020F0502020204030204" pitchFamily="34" charset="0"/>
                          </a:rPr>
                          <m:t>𝑇</m:t>
                        </m:r>
                      </m:e>
                    </m:d>
                    <m:sSub>
                      <m:sSubPr>
                        <m:ctrlPr>
                          <a:rPr lang="en-US" altLang="zh-CN" sz="2400" i="1">
                            <a:solidFill>
                              <a:srgbClr val="C00000"/>
                            </a:solidFill>
                            <a:latin typeface="Cambria Math" panose="02040503050406030204" pitchFamily="18" charset="0"/>
                            <a:cs typeface="Calibri" panose="020F0502020204030204" pitchFamily="34" charset="0"/>
                          </a:rPr>
                        </m:ctrlPr>
                      </m:sSubPr>
                      <m:e>
                        <m:r>
                          <a:rPr lang="en-US" altLang="zh-CN" sz="2400" b="0" i="1" smtClean="0">
                            <a:solidFill>
                              <a:srgbClr val="C00000"/>
                            </a:solidFill>
                            <a:latin typeface="Cambria Math" panose="02040503050406030204" pitchFamily="18" charset="0"/>
                            <a:cs typeface="Calibri" panose="020F0502020204030204" pitchFamily="34" charset="0"/>
                          </a:rPr>
                          <m:t>𝑝</m:t>
                        </m:r>
                      </m:e>
                      <m:sub>
                        <m:r>
                          <a:rPr lang="en-US" altLang="zh-CN" sz="2400" b="0" i="1" smtClean="0">
                            <a:solidFill>
                              <a:srgbClr val="C00000"/>
                            </a:solidFill>
                            <a:latin typeface="Cambria Math" panose="02040503050406030204" pitchFamily="18" charset="0"/>
                            <a:cs typeface="Calibri" panose="020F0502020204030204" pitchFamily="34" charset="0"/>
                          </a:rPr>
                          <m:t>𝑏</m:t>
                        </m:r>
                      </m:sub>
                    </m:sSub>
                    <m:d>
                      <m:dPr>
                        <m:ctrlPr>
                          <a:rPr lang="en-US" altLang="zh-CN" sz="2400" i="1">
                            <a:solidFill>
                              <a:srgbClr val="C00000"/>
                            </a:solidFill>
                            <a:latin typeface="Cambria Math" panose="02040503050406030204" pitchFamily="18" charset="0"/>
                            <a:cs typeface="Calibri" panose="020F0502020204030204" pitchFamily="34" charset="0"/>
                          </a:rPr>
                        </m:ctrlPr>
                      </m:dPr>
                      <m:e>
                        <m:r>
                          <a:rPr lang="en-US" altLang="zh-CN" sz="2400" b="0" i="1" smtClean="0">
                            <a:solidFill>
                              <a:srgbClr val="C00000"/>
                            </a:solidFill>
                            <a:latin typeface="Cambria Math" panose="02040503050406030204" pitchFamily="18" charset="0"/>
                            <a:cs typeface="Calibri" panose="020F0502020204030204" pitchFamily="34" charset="0"/>
                          </a:rPr>
                          <m:t>𝑇</m:t>
                        </m:r>
                      </m:e>
                    </m:d>
                  </m:oMath>
                </a14:m>
                <a:r>
                  <a:rPr lang="zh-CN" altLang="en-US" sz="2400" dirty="0">
                    <a:latin typeface="Calibri"/>
                    <a:cs typeface="Calibri"/>
                  </a:rPr>
                  <a:t>, trong đó </a:t>
                </a:r>
                <a14:m>
                  <m:oMath xmlns:m="http://schemas.openxmlformats.org/officeDocument/2006/math">
                    <m:r>
                      <a:rPr lang="en-US" altLang="zh-CN" sz="2400" b="0" i="1" smtClean="0">
                        <a:latin typeface="Cambria Math" panose="02040503050406030204" pitchFamily="18" charset="0"/>
                        <a:cs typeface="Calibri" panose="020F0502020204030204" pitchFamily="34" charset="0"/>
                      </a:rPr>
                      <m:t>𝑜</m:t>
                    </m:r>
                    <m:r>
                      <a:rPr lang="en-US" altLang="zh-CN" sz="2400" b="0" i="1" smtClean="0">
                        <a:latin typeface="Cambria Math" panose="02040503050406030204" pitchFamily="18" charset="0"/>
                        <a:cs typeface="Calibri" panose="020F0502020204030204" pitchFamily="34" charset="0"/>
                      </a:rPr>
                      <m:t>,</m:t>
                    </m:r>
                    <m:r>
                      <a:rPr lang="en-US" altLang="zh-CN" sz="2400" b="0" i="1" smtClean="0">
                        <a:latin typeface="Cambria Math" panose="02040503050406030204" pitchFamily="18" charset="0"/>
                        <a:cs typeface="Calibri" panose="020F0502020204030204" pitchFamily="34" charset="0"/>
                      </a:rPr>
                      <m:t>𝑏</m:t>
                    </m:r>
                  </m:oMath>
                </a14:m>
                <a:r>
                  <a:rPr lang="zh-CN" altLang="en-US" sz="2400" dirty="0">
                    <a:latin typeface="Calibri"/>
                    <a:cs typeface="Calibri"/>
                  </a:rPr>
                  <a:t> lần lượt biểu thị vùng tiền cảnh và vùng hậu cảnh, còn </a:t>
                </a:r>
                <a14:m>
                  <m:oMath xmlns:m="http://schemas.openxmlformats.org/officeDocument/2006/math">
                    <m:r>
                      <a:rPr lang="en-US" altLang="zh-CN" sz="2400" b="0" i="1" smtClean="0">
                        <a:latin typeface="Cambria Math" panose="02040503050406030204" pitchFamily="18" charset="0"/>
                        <a:cs typeface="Calibri" panose="020F0502020204030204" pitchFamily="34" charset="0"/>
                      </a:rPr>
                      <m:t>𝜎</m:t>
                    </m:r>
                    <m:r>
                      <a:rPr lang="en-US" altLang="zh-CN" sz="2400" b="0" i="1" smtClean="0">
                        <a:latin typeface="Cambria Math" panose="02040503050406030204" pitchFamily="18" charset="0"/>
                        <a:cs typeface="Calibri" panose="020F0502020204030204" pitchFamily="34" charset="0"/>
                      </a:rPr>
                      <m:t>,</m:t>
                    </m:r>
                    <m:r>
                      <a:rPr lang="en-US" altLang="zh-CN" sz="2400" b="0" i="1" smtClean="0">
                        <a:latin typeface="Cambria Math" panose="02040503050406030204" pitchFamily="18" charset="0"/>
                        <a:cs typeface="Calibri" panose="020F0502020204030204" pitchFamily="34" charset="0"/>
                      </a:rPr>
                      <m:t>𝑝</m:t>
                    </m:r>
                  </m:oMath>
                </a14:m>
                <a:r>
                  <a:rPr lang="zh-CN" altLang="en-US" sz="2400" dirty="0">
                    <a:latin typeface="Calibri"/>
                    <a:cs typeface="Calibri"/>
                  </a:rPr>
                  <a:t> lần lượt biểu thị phương sai và xác suất</a:t>
                </a:r>
                <a:endParaRPr lang="en-US" altLang="zh-CN" sz="2400" dirty="0">
                  <a:latin typeface="Calibri"/>
                  <a:cs typeface="Calibri"/>
                </a:endParaRPr>
              </a:p>
              <a:p>
                <a:pPr lvl="1" algn="just"/>
                <a:endParaRPr lang="en-US" altLang="zh-CN" sz="2400" b="1"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1917700"/>
              </a:xfrm>
              <a:blipFill>
                <a:blip r:embed="rId3"/>
                <a:stretch>
                  <a:fillRect l="-682" t="-1961" r="-568" b="-654"/>
                </a:stretch>
              </a:blipFill>
            </p:spPr>
            <p:txBody>
              <a:bodyPr/>
              <a:lstStyle/>
              <a:p>
                <a:r>
                  <a:rPr lang="en-VN">
                    <a:noFill/>
                  </a:rPr>
                  <a:t> </a:t>
                </a:r>
              </a:p>
            </p:txBody>
          </p:sp>
        </mc:Fallback>
      </mc:AlternateContent>
      <p:sp>
        <p:nvSpPr>
          <p:cNvPr id="4" name="文本占位符 3"/>
          <p:cNvSpPr>
            <a:spLocks noGrp="1"/>
          </p:cNvSpPr>
          <p:nvPr>
            <p:ph type="body" sz="quarter" idx="13"/>
          </p:nvPr>
        </p:nvSpPr>
        <p:spPr>
          <a:xfrm>
            <a:off x="847494" y="133086"/>
            <a:ext cx="9749070" cy="668337"/>
          </a:xfrm>
        </p:spPr>
        <p:txBody>
          <a:bodyPr>
            <a:noAutofit/>
          </a:bodyPr>
          <a:lstStyle/>
          <a:p>
            <a:r>
              <a:rPr lang="zh-CN" altLang="en-US" dirty="0">
                <a:latin typeface="Calibri"/>
                <a:cs typeface="Calibri"/>
              </a:rPr>
              <a:t>Phương pháp phân đoạn dựa trên ngưỡng</a:t>
            </a:r>
          </a:p>
        </p:txBody>
      </p:sp>
      <p:pic>
        <p:nvPicPr>
          <p:cNvPr id="6" name="图片 5"/>
          <p:cNvPicPr>
            <a:picLocks noChangeAspect="1"/>
          </p:cNvPicPr>
          <p:nvPr/>
        </p:nvPicPr>
        <p:blipFill>
          <a:blip r:embed="rId4"/>
          <a:stretch>
            <a:fillRect/>
          </a:stretch>
        </p:blipFill>
        <p:spPr>
          <a:xfrm>
            <a:off x="2059065" y="3126182"/>
            <a:ext cx="4794496" cy="3478880"/>
          </a:xfrm>
          <a:prstGeom prst="rect">
            <a:avLst/>
          </a:prstGeom>
        </p:spPr>
      </p:pic>
      <p:pic>
        <p:nvPicPr>
          <p:cNvPr id="7" name="图片 6"/>
          <p:cNvPicPr>
            <a:picLocks noChangeAspect="1"/>
          </p:cNvPicPr>
          <p:nvPr/>
        </p:nvPicPr>
        <p:blipFill>
          <a:blip r:embed="rId5"/>
          <a:stretch>
            <a:fillRect/>
          </a:stretch>
        </p:blipFill>
        <p:spPr>
          <a:xfrm>
            <a:off x="7561482" y="3131227"/>
            <a:ext cx="2292731" cy="3473835"/>
          </a:xfrm>
          <a:prstGeom prst="rect">
            <a:avLst/>
          </a:prstGeom>
        </p:spPr>
      </p:pic>
    </p:spTree>
    <p:extLst>
      <p:ext uri="{BB962C8B-B14F-4D97-AF65-F5344CB8AC3E}">
        <p14:creationId xmlns:p14="http://schemas.microsoft.com/office/powerpoint/2010/main" val="19315635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a:xfrm>
                <a:off x="515937" y="979304"/>
                <a:ext cx="11160125" cy="2311400"/>
              </a:xfrm>
            </p:spPr>
            <p:txBody>
              <a:bodyPr>
                <a:noAutofit/>
              </a:bodyPr>
              <a:lstStyle/>
              <a:p>
                <a:r>
                  <a:rPr lang="zh-CN" altLang="en-US" b="0" dirty="0">
                    <a:latin typeface="Calibri"/>
                    <a:cs typeface="Calibri"/>
                  </a:rPr>
                  <a:t>Phương pháp ngưỡng cục bộ</a:t>
                </a:r>
                <a:endParaRPr lang="en-US" altLang="zh-CN" b="0" dirty="0">
                  <a:latin typeface="Calibri"/>
                  <a:cs typeface="Calibri"/>
                </a:endParaRPr>
              </a:p>
              <a:p>
                <a:pPr lvl="1" algn="just"/>
                <a:r>
                  <a:rPr lang="zh-CN" altLang="en-US" dirty="0">
                    <a:latin typeface="Calibri"/>
                    <a:cs typeface="Calibri"/>
                  </a:rPr>
                  <a:t>Chia ảnh thành nhiều vùng cục bộ, mỗi vùng chọn một ngưỡng phân đoạn thích hợp</a:t>
                </a:r>
                <a:endParaRPr lang="en-US" altLang="zh-CN" dirty="0">
                  <a:latin typeface="Calibri"/>
                  <a:cs typeface="Calibri"/>
                </a:endParaRPr>
              </a:p>
              <a:p>
                <a:pPr lvl="1" algn="just"/>
                <a:r>
                  <a:rPr lang="zh-CN" altLang="en-US" dirty="0">
                    <a:latin typeface="Calibri"/>
                    <a:cs typeface="Calibri"/>
                  </a:rPr>
                  <a:t>Ngưỡng cục bộ</a:t>
                </a:r>
                <a:r>
                  <a:rPr lang="vi-VN" altLang="zh-CN" dirty="0">
                    <a:latin typeface="Calibri"/>
                    <a:cs typeface="Calibri"/>
                  </a:rPr>
                  <a:t>:</a:t>
                </a:r>
              </a:p>
              <a:p>
                <a:pPr marL="457200" lvl="1" indent="0" algn="ctr">
                  <a:buNone/>
                </a:pPr>
                <a:r>
                  <a:rPr lang="en-US" altLang="zh-CN" dirty="0">
                    <a:solidFill>
                      <a:srgbClr val="C00000"/>
                    </a:solidFill>
                    <a:latin typeface="Calibri"/>
                    <a:cs typeface="Calibri"/>
                  </a:rPr>
                  <a:t>T</a:t>
                </a:r>
                <a:r>
                  <a:rPr lang="zh-CN" altLang="en-US" dirty="0">
                    <a:solidFill>
                      <a:srgbClr val="C00000"/>
                    </a:solidFill>
                    <a:latin typeface="Calibri"/>
                    <a:cs typeface="Calibri"/>
                  </a:rPr>
                  <a:t> = Mean(</a:t>
                </a:r>
                <a14:m>
                  <m:oMath xmlns:m="http://schemas.openxmlformats.org/officeDocument/2006/math">
                    <m:r>
                      <a:rPr lang="en-US" altLang="zh-CN" b="0" i="1" smtClean="0">
                        <a:solidFill>
                          <a:srgbClr val="C00000"/>
                        </a:solidFill>
                        <a:latin typeface="Cambria Math" panose="02040503050406030204" pitchFamily="18" charset="0"/>
                        <a:cs typeface="Calibri" panose="020F0502020204030204" pitchFamily="34" charset="0"/>
                      </a:rPr>
                      <m:t>𝑛</m:t>
                    </m:r>
                    <m:r>
                      <a:rPr lang="en-US" altLang="zh-CN" b="0" i="1" smtClean="0">
                        <a:solidFill>
                          <a:srgbClr val="C00000"/>
                        </a:solidFill>
                        <a:latin typeface="Cambria Math" panose="02040503050406030204" pitchFamily="18" charset="0"/>
                        <a:cs typeface="Calibri" panose="020F0502020204030204" pitchFamily="34" charset="0"/>
                      </a:rPr>
                      <m:t>×</m:t>
                    </m:r>
                    <m:r>
                      <a:rPr lang="en-US" altLang="zh-CN" b="0" i="1" smtClean="0">
                        <a:solidFill>
                          <a:srgbClr val="C00000"/>
                        </a:solidFill>
                        <a:latin typeface="Cambria Math" panose="02040503050406030204" pitchFamily="18" charset="0"/>
                        <a:cs typeface="Calibri" panose="020F0502020204030204" pitchFamily="34" charset="0"/>
                      </a:rPr>
                      <m:t>𝑛</m:t>
                    </m:r>
                  </m:oMath>
                </a14:m>
                <a:r>
                  <a:rPr lang="vi-VN" altLang="zh-CN" dirty="0">
                    <a:solidFill>
                      <a:srgbClr val="C00000"/>
                    </a:solidFill>
                    <a:latin typeface="Calibri"/>
                    <a:cs typeface="Calibri"/>
                  </a:rPr>
                  <a:t>)</a:t>
                </a:r>
                <a:r>
                  <a:rPr lang="zh-CN" altLang="en-US" dirty="0">
                    <a:solidFill>
                      <a:srgbClr val="C00000"/>
                    </a:solidFill>
                    <a:latin typeface="Calibri"/>
                    <a:cs typeface="Calibri"/>
                  </a:rPr>
                  <a:t> </a:t>
                </a:r>
                <a:r>
                  <a:rPr lang="en-US" altLang="zh-CN" dirty="0">
                    <a:solidFill>
                      <a:srgbClr val="C00000"/>
                    </a:solidFill>
                    <a:latin typeface="Calibri"/>
                    <a:cs typeface="Calibri"/>
                  </a:rPr>
                  <a:t>–</a:t>
                </a:r>
                <a:r>
                  <a:rPr lang="zh-CN" altLang="en-US" dirty="0">
                    <a:solidFill>
                      <a:srgbClr val="C00000"/>
                    </a:solidFill>
                    <a:latin typeface="Calibri"/>
                    <a:cs typeface="Calibri"/>
                  </a:rPr>
                  <a:t>C</a:t>
                </a:r>
                <a:endParaRPr lang="vi-VN" altLang="zh-CN" dirty="0">
                  <a:solidFill>
                    <a:srgbClr val="C00000"/>
                  </a:solidFill>
                  <a:latin typeface="Calibri"/>
                  <a:cs typeface="Calibri"/>
                </a:endParaRPr>
              </a:p>
              <a:p>
                <a:pPr marL="457200" lvl="1" indent="0" algn="just">
                  <a:buNone/>
                </a:pPr>
                <a:r>
                  <a:rPr lang="vi-VN" altLang="zh-CN" dirty="0">
                    <a:latin typeface="Calibri"/>
                    <a:cs typeface="Calibri"/>
                  </a:rPr>
                  <a:t>Trong đó: </a:t>
                </a:r>
              </a:p>
              <a:p>
                <a:pPr lvl="2" algn="just">
                  <a:buFont typeface="Arial" panose="020B0604020202020204" pitchFamily="34" charset="0"/>
                  <a:buChar char="•"/>
                </a:pPr>
                <a:r>
                  <a:rPr lang="en-US" altLang="zh-CN" dirty="0">
                    <a:latin typeface="Calibri"/>
                    <a:cs typeface="Calibri"/>
                  </a:rPr>
                  <a:t>N: </a:t>
                </a:r>
                <a:r>
                  <a:rPr lang="en-US" altLang="zh-CN" dirty="0" err="1">
                    <a:latin typeface="Calibri"/>
                    <a:cs typeface="Calibri"/>
                  </a:rPr>
                  <a:t>kích</a:t>
                </a:r>
                <a:r>
                  <a:rPr lang="en-US" altLang="zh-CN" dirty="0">
                    <a:latin typeface="Calibri"/>
                    <a:cs typeface="Calibri"/>
                  </a:rPr>
                  <a:t> </a:t>
                </a:r>
                <a:r>
                  <a:rPr lang="en-US" altLang="zh-CN" dirty="0" err="1">
                    <a:latin typeface="Calibri"/>
                    <a:cs typeface="Calibri"/>
                  </a:rPr>
                  <a:t>thướng</a:t>
                </a:r>
                <a:r>
                  <a:rPr lang="en-US" altLang="zh-CN" dirty="0">
                    <a:latin typeface="Calibri"/>
                    <a:cs typeface="Calibri"/>
                  </a:rPr>
                  <a:t> </a:t>
                </a:r>
                <a:r>
                  <a:rPr lang="en-US" altLang="zh-CN" dirty="0" err="1">
                    <a:latin typeface="Calibri"/>
                    <a:cs typeface="Calibri"/>
                  </a:rPr>
                  <a:t>vùng</a:t>
                </a:r>
                <a:r>
                  <a:rPr lang="en-US" altLang="zh-CN" dirty="0">
                    <a:latin typeface="Calibri"/>
                    <a:cs typeface="Calibri"/>
                  </a:rPr>
                  <a:t> </a:t>
                </a:r>
                <a:r>
                  <a:rPr lang="en-US" altLang="zh-CN" dirty="0" err="1">
                    <a:latin typeface="Calibri"/>
                    <a:cs typeface="Calibri"/>
                  </a:rPr>
                  <a:t>lân</a:t>
                </a:r>
                <a:r>
                  <a:rPr lang="en-US" altLang="zh-CN" dirty="0">
                    <a:latin typeface="Calibri"/>
                    <a:cs typeface="Calibri"/>
                  </a:rPr>
                  <a:t> </a:t>
                </a:r>
                <a:r>
                  <a:rPr lang="en-US" altLang="zh-CN" dirty="0" err="1">
                    <a:latin typeface="Calibri"/>
                    <a:cs typeface="Calibri"/>
                  </a:rPr>
                  <a:t>cận</a:t>
                </a:r>
                <a:endParaRPr lang="en-US" altLang="zh-CN" dirty="0">
                  <a:latin typeface="Calibri"/>
                  <a:cs typeface="Calibri"/>
                </a:endParaRPr>
              </a:p>
              <a:p>
                <a:pPr lvl="2" algn="just">
                  <a:buFont typeface="Arial" panose="020B0604020202020204" pitchFamily="34" charset="0"/>
                  <a:buChar char="•"/>
                </a:pPr>
                <a:r>
                  <a:rPr lang="en-US" altLang="zh-CN" dirty="0">
                    <a:latin typeface="Calibri"/>
                    <a:cs typeface="Calibri"/>
                  </a:rPr>
                  <a:t>C: </a:t>
                </a:r>
                <a:r>
                  <a:rPr lang="en-US" altLang="zh-CN" dirty="0" err="1">
                    <a:latin typeface="Calibri"/>
                    <a:cs typeface="Calibri"/>
                  </a:rPr>
                  <a:t>hằng</a:t>
                </a:r>
                <a:r>
                  <a:rPr lang="en-US" altLang="zh-CN" dirty="0">
                    <a:latin typeface="Calibri"/>
                    <a:cs typeface="Calibri"/>
                  </a:rPr>
                  <a:t> </a:t>
                </a:r>
                <a:r>
                  <a:rPr lang="en-US" altLang="zh-CN" dirty="0" err="1">
                    <a:latin typeface="Calibri"/>
                    <a:cs typeface="Calibri"/>
                  </a:rPr>
                  <a:t>số</a:t>
                </a:r>
                <a:r>
                  <a:rPr lang="en-US" altLang="zh-CN" dirty="0">
                    <a:latin typeface="Calibri"/>
                    <a:cs typeface="Calibri"/>
                  </a:rPr>
                  <a:t> </a:t>
                </a:r>
                <a:r>
                  <a:rPr lang="en-US" altLang="zh-CN" dirty="0" err="1">
                    <a:latin typeface="Calibri"/>
                    <a:cs typeface="Calibri"/>
                  </a:rPr>
                  <a:t>điều</a:t>
                </a:r>
                <a:r>
                  <a:rPr lang="en-US" altLang="zh-CN" dirty="0">
                    <a:latin typeface="Calibri"/>
                    <a:cs typeface="Calibri"/>
                  </a:rPr>
                  <a:t> </a:t>
                </a:r>
                <a:r>
                  <a:rPr lang="en-US" altLang="zh-CN" dirty="0" err="1">
                    <a:latin typeface="Calibri"/>
                    <a:cs typeface="Calibri"/>
                  </a:rPr>
                  <a:t>chỉnh</a:t>
                </a:r>
                <a:endParaRPr lang="en-US" altLang="zh-CN" dirty="0">
                  <a:latin typeface="Calibri"/>
                  <a:cs typeface="Calibri"/>
                </a:endParaRPr>
              </a:p>
              <a:p>
                <a:pPr lvl="2" algn="just">
                  <a:buFont typeface="Arial" panose="020B0604020202020204" pitchFamily="34" charset="0"/>
                  <a:buChar char="•"/>
                </a:pPr>
                <a:r>
                  <a:rPr lang="en-US" altLang="zh-CN" dirty="0">
                    <a:latin typeface="Calibri"/>
                    <a:cs typeface="Calibri"/>
                  </a:rPr>
                  <a:t>Mean</a:t>
                </a:r>
                <a:r>
                  <a:rPr lang="vi-VN" altLang="zh-CN" dirty="0">
                    <a:latin typeface="Calibri"/>
                    <a:cs typeface="Calibri"/>
                  </a:rPr>
                  <a:t>:</a:t>
                </a:r>
                <a:r>
                  <a:rPr lang="en-US" altLang="zh-CN" dirty="0">
                    <a:latin typeface="Calibri"/>
                    <a:cs typeface="Calibri"/>
                  </a:rPr>
                  <a:t> </a:t>
                </a:r>
                <a:r>
                  <a:rPr lang="en-US" altLang="zh-CN" dirty="0" err="1">
                    <a:latin typeface="Calibri"/>
                    <a:cs typeface="Calibri"/>
                  </a:rPr>
                  <a:t>giá</a:t>
                </a:r>
                <a:r>
                  <a:rPr lang="en-US" altLang="zh-CN" dirty="0">
                    <a:latin typeface="Calibri"/>
                    <a:cs typeface="Calibri"/>
                  </a:rPr>
                  <a:t> </a:t>
                </a:r>
                <a:r>
                  <a:rPr lang="en-US" altLang="zh-CN" dirty="0" err="1">
                    <a:latin typeface="Calibri"/>
                    <a:cs typeface="Calibri"/>
                  </a:rPr>
                  <a:t>trịn</a:t>
                </a:r>
                <a:r>
                  <a:rPr lang="en-US" altLang="zh-CN" dirty="0">
                    <a:latin typeface="Calibri"/>
                    <a:cs typeface="Calibri"/>
                  </a:rPr>
                  <a:t> </a:t>
                </a:r>
                <a:r>
                  <a:rPr lang="en-US" altLang="zh-CN" dirty="0" err="1">
                    <a:latin typeface="Calibri"/>
                    <a:cs typeface="Calibri"/>
                  </a:rPr>
                  <a:t>trung</a:t>
                </a:r>
                <a:r>
                  <a:rPr lang="en-US" altLang="zh-CN" dirty="0">
                    <a:latin typeface="Calibri"/>
                    <a:cs typeface="Calibri"/>
                  </a:rPr>
                  <a:t> </a:t>
                </a:r>
                <a:r>
                  <a:rPr lang="en-US" altLang="zh-CN" dirty="0" err="1">
                    <a:latin typeface="Calibri"/>
                    <a:cs typeface="Calibri"/>
                  </a:rPr>
                  <a:t>bình</a:t>
                </a:r>
                <a:r>
                  <a:rPr lang="en-US" altLang="zh-CN" dirty="0">
                    <a:latin typeface="Calibri"/>
                    <a:cs typeface="Calibri"/>
                  </a:rPr>
                  <a:t> </a:t>
                </a:r>
                <a:r>
                  <a:rPr lang="en-US" altLang="zh-CN" dirty="0" err="1">
                    <a:latin typeface="Calibri"/>
                    <a:cs typeface="Calibri"/>
                  </a:rPr>
                  <a:t>của</a:t>
                </a:r>
                <a:r>
                  <a:rPr lang="en-US" altLang="zh-CN" dirty="0">
                    <a:latin typeface="Calibri"/>
                    <a:cs typeface="Calibri"/>
                  </a:rPr>
                  <a:t> </a:t>
                </a:r>
                <a:r>
                  <a:rPr lang="en-US" altLang="zh-CN" dirty="0" err="1">
                    <a:latin typeface="Calibri"/>
                    <a:cs typeface="Calibri"/>
                  </a:rPr>
                  <a:t>các</a:t>
                </a:r>
                <a:r>
                  <a:rPr lang="en-US" altLang="zh-CN" dirty="0">
                    <a:latin typeface="Calibri"/>
                    <a:cs typeface="Calibri"/>
                  </a:rPr>
                  <a:t> pixel </a:t>
                </a:r>
                <a:r>
                  <a:rPr lang="en-US" altLang="zh-CN" dirty="0" err="1">
                    <a:latin typeface="Calibri"/>
                    <a:cs typeface="Calibri"/>
                  </a:rPr>
                  <a:t>vùng</a:t>
                </a:r>
                <a:r>
                  <a:rPr lang="en-US" altLang="zh-CN" dirty="0">
                    <a:latin typeface="Calibri"/>
                    <a:cs typeface="Calibri"/>
                  </a:rPr>
                  <a:t>.</a:t>
                </a:r>
                <a:endParaRPr lang="zh-CN" altLang="en-US" dirty="0">
                  <a:latin typeface="Calibri"/>
                  <a:cs typeface="Calibri"/>
                </a:endParaRPr>
              </a:p>
              <a:p>
                <a:pPr lvl="1" algn="just"/>
                <a:r>
                  <a:rPr lang="zh-CN" altLang="en-US" dirty="0">
                    <a:latin typeface="Calibri"/>
                    <a:cs typeface="Calibri"/>
                  </a:rPr>
                  <a:t>Các phương pháp tính trung bình thường gặp gồm: trung bình thông thường và trung bình Gauss</a:t>
                </a:r>
                <a:endParaRPr lang="en-US" altLang="zh-CN"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xfrm>
                <a:off x="515937" y="979304"/>
                <a:ext cx="11160125" cy="2311400"/>
              </a:xfrm>
              <a:blipFill>
                <a:blip r:embed="rId3"/>
                <a:stretch>
                  <a:fillRect l="-455" t="-1093" b="-60109"/>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phân đoạn dựa trên ngưỡng</a:t>
            </a:r>
          </a:p>
        </p:txBody>
      </p:sp>
      <p:pic>
        <p:nvPicPr>
          <p:cNvPr id="3" name="图片 2"/>
          <p:cNvPicPr>
            <a:picLocks noChangeAspect="1"/>
          </p:cNvPicPr>
          <p:nvPr/>
        </p:nvPicPr>
        <p:blipFill>
          <a:blip r:embed="rId4"/>
          <a:stretch>
            <a:fillRect/>
          </a:stretch>
        </p:blipFill>
        <p:spPr>
          <a:xfrm>
            <a:off x="515937" y="4566432"/>
            <a:ext cx="5555515" cy="2158482"/>
          </a:xfrm>
          <a:prstGeom prst="rect">
            <a:avLst/>
          </a:prstGeom>
        </p:spPr>
      </p:pic>
      <p:pic>
        <p:nvPicPr>
          <p:cNvPr id="5" name="图片 4"/>
          <p:cNvPicPr>
            <a:picLocks noChangeAspect="1"/>
          </p:cNvPicPr>
          <p:nvPr/>
        </p:nvPicPr>
        <p:blipFill>
          <a:blip r:embed="rId5"/>
          <a:stretch>
            <a:fillRect/>
          </a:stretch>
        </p:blipFill>
        <p:spPr>
          <a:xfrm>
            <a:off x="6071452" y="4566433"/>
            <a:ext cx="5777143" cy="2158482"/>
          </a:xfrm>
          <a:prstGeom prst="rect">
            <a:avLst/>
          </a:prstGeom>
        </p:spPr>
      </p:pic>
    </p:spTree>
    <p:extLst>
      <p:ext uri="{BB962C8B-B14F-4D97-AF65-F5344CB8AC3E}">
        <p14:creationId xmlns:p14="http://schemas.microsoft.com/office/powerpoint/2010/main" val="16371355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476500"/>
          </a:xfrm>
        </p:spPr>
        <p:txBody>
          <a:bodyPr>
            <a:normAutofit/>
          </a:bodyPr>
          <a:lstStyle/>
          <a:p>
            <a:r>
              <a:rPr lang="zh-CN" altLang="en-US" sz="2400" b="0" dirty="0">
                <a:latin typeface="Calibri"/>
                <a:cs typeface="Calibri"/>
              </a:rPr>
              <a:t>Phương pháp phát triển vùng</a:t>
            </a:r>
            <a:endParaRPr lang="en-US" altLang="zh-CN" sz="2400" b="0" dirty="0">
              <a:latin typeface="Calibri"/>
              <a:cs typeface="Calibri"/>
            </a:endParaRPr>
          </a:p>
          <a:p>
            <a:pPr lvl="1" algn="just"/>
            <a:r>
              <a:rPr lang="zh-CN" altLang="en-US" dirty="0">
                <a:latin typeface="Calibri"/>
                <a:cs typeface="Calibri"/>
              </a:rPr>
              <a:t>Bắt đầu từ một pixel hạt giống và xác định lân cận 4 hoặc lân cận 8 của pixel đó</a:t>
            </a:r>
            <a:endParaRPr lang="en-US" altLang="zh-CN" dirty="0">
              <a:latin typeface="Calibri"/>
              <a:cs typeface="Calibri"/>
            </a:endParaRPr>
          </a:p>
          <a:p>
            <a:pPr lvl="1" algn="just"/>
            <a:r>
              <a:rPr lang="zh-CN" altLang="en-US" dirty="0">
                <a:latin typeface="Calibri"/>
                <a:cs typeface="Calibri"/>
              </a:rPr>
              <a:t>Nếu mức độ tương đồng giữa giá trị pixel trong lân cận và pixel hạt giống cao hơn một ngưỡng đã đặt, thì đưa pixel đó vào cùng vùng phân đoạn và đặt pixel hiện tại làm pixel hạt giống</a:t>
            </a:r>
          </a:p>
          <a:p>
            <a:pPr lvl="1" algn="just"/>
            <a:r>
              <a:rPr lang="zh-CN" altLang="en-US" dirty="0">
                <a:latin typeface="Calibri"/>
                <a:cs typeface="Calibri"/>
              </a:rPr>
              <a:t>Lặp lại các bước trên cho đến khi không còn pixel nào thỏa mãn điều kiện về mức độ tương đồng hoặc tất cả pixel đều đã được phân đoạn</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phân đoạn dựa trên vùng</a:t>
            </a:r>
          </a:p>
        </p:txBody>
      </p:sp>
      <p:pic>
        <p:nvPicPr>
          <p:cNvPr id="1026" name="Picture 2" descr="Color online) Result of performing the seeded region growing algorithm... |  Download Scientific Diagram"/>
          <p:cNvPicPr>
            <a:picLocks noChangeAspect="1" noChangeArrowheads="1"/>
          </p:cNvPicPr>
          <p:nvPr/>
        </p:nvPicPr>
        <p:blipFill rotWithShape="1">
          <a:blip r:embed="rId3">
            <a:extLst>
              <a:ext uri="{28A0092B-C50C-407E-A947-70E740481C1C}">
                <a14:useLocalDpi xmlns:a14="http://schemas.microsoft.com/office/drawing/2010/main" val="0"/>
              </a:ext>
            </a:extLst>
          </a:blip>
          <a:srcRect b="49482"/>
          <a:stretch>
            <a:fillRect/>
          </a:stretch>
        </p:blipFill>
        <p:spPr bwMode="auto">
          <a:xfrm>
            <a:off x="873741" y="3688332"/>
            <a:ext cx="10444517" cy="27871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781300"/>
          </a:xfrm>
        </p:spPr>
        <p:txBody>
          <a:bodyPr>
            <a:normAutofit lnSpcReduction="10000"/>
          </a:bodyPr>
          <a:lstStyle/>
          <a:p>
            <a:r>
              <a:rPr lang="zh-CN" altLang="en-US" sz="2400" b="0" dirty="0">
                <a:latin typeface="Calibri"/>
                <a:cs typeface="Calibri"/>
              </a:rPr>
              <a:t>Phương pháp tách–hợp</a:t>
            </a:r>
            <a:endParaRPr lang="en-US" altLang="zh-CN" sz="2400" b="0" dirty="0">
              <a:latin typeface="Calibri"/>
              <a:cs typeface="Calibri"/>
            </a:endParaRPr>
          </a:p>
          <a:p>
            <a:pPr lvl="1" algn="just"/>
            <a:r>
              <a:rPr lang="zh-CN" altLang="en-US" dirty="0">
                <a:latin typeface="Calibri"/>
                <a:cs typeface="Calibri"/>
              </a:rPr>
              <a:t>Chia toàn bộ ảnh thành 4 vùng con</a:t>
            </a:r>
            <a:endParaRPr lang="en-US" altLang="zh-CN" dirty="0">
              <a:latin typeface="Calibri"/>
              <a:cs typeface="Calibri"/>
            </a:endParaRPr>
          </a:p>
          <a:p>
            <a:pPr lvl="1" algn="just"/>
            <a:r>
              <a:rPr lang="zh-CN" altLang="en-US" dirty="0">
                <a:latin typeface="Calibri"/>
                <a:cs typeface="Calibri"/>
              </a:rPr>
              <a:t>Tách: nếu một vùng con không đồng nhất, tiếp tục chia vùng đó thành 4 vùng con</a:t>
            </a:r>
          </a:p>
          <a:p>
            <a:pPr lvl="1" algn="just"/>
            <a:r>
              <a:rPr lang="zh-CN" altLang="en-US" dirty="0">
                <a:latin typeface="Calibri"/>
                <a:cs typeface="Calibri"/>
              </a:rPr>
              <a:t>Hợp: nếu hai vùng con liền kề đồng nhất, hợp hai vùng đó thành cùng một vùng</a:t>
            </a:r>
            <a:endParaRPr lang="en-US" altLang="zh-CN" dirty="0">
              <a:latin typeface="Calibri"/>
              <a:cs typeface="Calibri"/>
            </a:endParaRPr>
          </a:p>
          <a:p>
            <a:pPr lvl="1" algn="just"/>
            <a:r>
              <a:rPr lang="zh-CN" altLang="en-US" dirty="0">
                <a:latin typeface="Calibri"/>
                <a:cs typeface="Calibri"/>
              </a:rPr>
              <a:t>Lặp lại các bước trên cho đến khi bên trong mọi vùng đều đồng nhất</a:t>
            </a:r>
            <a:endParaRPr lang="en-US" altLang="zh-CN" dirty="0">
              <a:latin typeface="Calibri"/>
              <a:cs typeface="Calibri"/>
            </a:endParaRPr>
          </a:p>
          <a:p>
            <a:pPr lvl="1" algn="just"/>
            <a:r>
              <a:rPr lang="zh-CN" altLang="en-US" dirty="0">
                <a:latin typeface="Calibri"/>
                <a:cs typeface="Calibri"/>
              </a:rPr>
              <a:t>Tiêu chí đánh giá tính đồng nhất: mức xám, trung bình (so sánh trung bình cục bộ với trung bình toàn cục), phương sai</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phân đoạn dựa trên vùng</a:t>
            </a:r>
          </a:p>
        </p:txBody>
      </p:sp>
      <p:pic>
        <p:nvPicPr>
          <p:cNvPr id="3" name="图片 2"/>
          <p:cNvPicPr>
            <a:picLocks noChangeAspect="1"/>
          </p:cNvPicPr>
          <p:nvPr/>
        </p:nvPicPr>
        <p:blipFill>
          <a:blip r:embed="rId3"/>
          <a:stretch>
            <a:fillRect/>
          </a:stretch>
        </p:blipFill>
        <p:spPr>
          <a:xfrm>
            <a:off x="2358132" y="3985796"/>
            <a:ext cx="6377496" cy="273911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sz="2400" b="0" dirty="0">
                <a:latin typeface="Calibri"/>
                <a:cs typeface="Calibri"/>
              </a:rPr>
              <a:t>Phương pháp phát hiện biên + lấp lỗ hổng</a:t>
            </a:r>
            <a:endParaRPr lang="en-US" altLang="zh-CN" sz="2400" b="0" dirty="0">
              <a:latin typeface="Calibri"/>
              <a:cs typeface="Calibri"/>
            </a:endParaRPr>
          </a:p>
          <a:p>
            <a:pPr lvl="1" algn="just"/>
            <a:r>
              <a:rPr lang="zh-CN" altLang="en-US" dirty="0">
                <a:latin typeface="Calibri"/>
                <a:cs typeface="Calibri"/>
              </a:rPr>
              <a:t>Sử dụng toán tử Canny và các phương pháp tương tự để phát hiện biên</a:t>
            </a:r>
            <a:endParaRPr lang="en-US" altLang="zh-CN" dirty="0">
              <a:latin typeface="Calibri"/>
              <a:cs typeface="Calibri"/>
            </a:endParaRPr>
          </a:p>
          <a:p>
            <a:pPr lvl="1" algn="just"/>
            <a:r>
              <a:rPr lang="zh-CN" altLang="en-US" dirty="0">
                <a:latin typeface="Calibri"/>
                <a:cs typeface="Calibri"/>
              </a:rPr>
              <a:t>Sử dụng phương pháp hình thái học để lấp đầy vùng bên trong biên</a:t>
            </a:r>
            <a:endParaRPr lang="en-US" altLang="zh-CN" dirty="0">
              <a:latin typeface="Calibri"/>
              <a:cs typeface="Calibri"/>
            </a:endParaRPr>
          </a:p>
          <a:p>
            <a:pPr lvl="1" algn="just"/>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Phương pháp phân đoạn dựa trên biên</a:t>
            </a:r>
          </a:p>
        </p:txBody>
      </p:sp>
      <p:pic>
        <p:nvPicPr>
          <p:cNvPr id="3" name="图片 2"/>
          <p:cNvPicPr>
            <a:picLocks noChangeAspect="1"/>
          </p:cNvPicPr>
          <p:nvPr/>
        </p:nvPicPr>
        <p:blipFill>
          <a:blip r:embed="rId3"/>
          <a:stretch>
            <a:fillRect/>
          </a:stretch>
        </p:blipFill>
        <p:spPr>
          <a:xfrm>
            <a:off x="1529918" y="2617279"/>
            <a:ext cx="2986917" cy="3933154"/>
          </a:xfrm>
          <a:prstGeom prst="rect">
            <a:avLst/>
          </a:prstGeom>
        </p:spPr>
      </p:pic>
      <p:pic>
        <p:nvPicPr>
          <p:cNvPr id="5" name="图片 4"/>
          <p:cNvPicPr>
            <a:picLocks noChangeAspect="1"/>
          </p:cNvPicPr>
          <p:nvPr/>
        </p:nvPicPr>
        <p:blipFill>
          <a:blip r:embed="rId4"/>
          <a:stretch>
            <a:fillRect/>
          </a:stretch>
        </p:blipFill>
        <p:spPr>
          <a:xfrm>
            <a:off x="4609403" y="2493996"/>
            <a:ext cx="3196239" cy="4188755"/>
          </a:xfrm>
          <a:prstGeom prst="rect">
            <a:avLst/>
          </a:prstGeom>
        </p:spPr>
      </p:pic>
      <p:pic>
        <p:nvPicPr>
          <p:cNvPr id="6" name="图片 5"/>
          <p:cNvPicPr>
            <a:picLocks noChangeAspect="1"/>
          </p:cNvPicPr>
          <p:nvPr/>
        </p:nvPicPr>
        <p:blipFill>
          <a:blip r:embed="rId5"/>
          <a:stretch>
            <a:fillRect/>
          </a:stretch>
        </p:blipFill>
        <p:spPr>
          <a:xfrm>
            <a:off x="7805642" y="2493996"/>
            <a:ext cx="3113892" cy="417972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920750"/>
                <a:ext cx="11160125" cy="5016500"/>
              </a:xfrm>
            </p:spPr>
            <p:txBody>
              <a:bodyPr>
                <a:noAutofit/>
              </a:bodyPr>
              <a:lstStyle/>
              <a:p>
                <a:r>
                  <a:rPr lang="en-US" altLang="zh-CN" b="0" dirty="0"/>
                  <a:t>Thuật toán phân cụm K-means</a:t>
                </a:r>
              </a:p>
              <a:p>
                <a:pPr lvl="1"/>
                <a:r>
                  <a:rPr lang="zh-CN" altLang="en-US" dirty="0"/>
                  <a:t>Khởi tạo:</a:t>
                </a:r>
                <a:endParaRPr lang="en-US" altLang="zh-CN" dirty="0"/>
              </a:p>
              <a:p>
                <a:pPr lvl="2"/>
                <a:r>
                  <a:rPr lang="zh-CN" altLang="en-US" dirty="0"/>
                  <a:t>Chọn ngẫu nhiên </a:t>
                </a:r>
                <a14:m>
                  <m:oMath xmlns:m="http://schemas.openxmlformats.org/officeDocument/2006/math">
                    <m:r>
                      <a:rPr lang="en-US" altLang="zh-CN" b="0" i="1" smtClean="0">
                        <a:latin typeface="Cambria Math" panose="02040503050406030204" pitchFamily="18" charset="0"/>
                      </a:rPr>
                      <m:t>𝑘</m:t>
                    </m:r>
                  </m:oMath>
                </a14:m>
                <a:r>
                  <a:rPr lang="zh-CN" altLang="en-US" dirty="0"/>
                  <a:t> điểm làm tâm cụm: </a:t>
                </a:r>
                <a14:m>
                  <m:oMath xmlns:m="http://schemas.openxmlformats.org/officeDocument/2006/math">
                    <m:d>
                      <m:dPr>
                        <m:begChr m:val="{"/>
                        <m:endChr m:val="}"/>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d>
                              <m:dPr>
                                <m:ctrlPr>
                                  <a:rPr lang="en-US" altLang="zh-CN" i="1">
                                    <a:latin typeface="Cambria Math" panose="02040503050406030204" pitchFamily="18" charset="0"/>
                                  </a:rPr>
                                </m:ctrlPr>
                              </m:dPr>
                              <m:e>
                                <m:r>
                                  <a:rPr lang="en-US" altLang="zh-CN" b="0" i="1" smtClean="0">
                                    <a:latin typeface="Cambria Math" panose="02040503050406030204" pitchFamily="18" charset="0"/>
                                  </a:rPr>
                                  <m:t>1</m:t>
                                </m:r>
                              </m:e>
                            </m:d>
                          </m:sub>
                        </m:sSub>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d>
                              <m:dPr>
                                <m:ctrlPr>
                                  <a:rPr lang="en-US" altLang="zh-CN" i="1">
                                    <a:latin typeface="Cambria Math" panose="02040503050406030204" pitchFamily="18" charset="0"/>
                                  </a:rPr>
                                </m:ctrlPr>
                              </m:dPr>
                              <m:e>
                                <m:r>
                                  <a:rPr lang="en-US" altLang="zh-CN" b="0" i="1" smtClean="0">
                                    <a:latin typeface="Cambria Math" panose="02040503050406030204" pitchFamily="18" charset="0"/>
                                  </a:rPr>
                                  <m:t>2</m:t>
                                </m:r>
                              </m:e>
                            </m:d>
                          </m:sub>
                        </m:sSub>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d>
                              <m:dPr>
                                <m:ctrlPr>
                                  <a:rPr lang="en-US" altLang="zh-CN" i="1">
                                    <a:latin typeface="Cambria Math" panose="02040503050406030204" pitchFamily="18" charset="0"/>
                                  </a:rPr>
                                </m:ctrlPr>
                              </m:dPr>
                              <m:e>
                                <m:r>
                                  <a:rPr lang="en-US" altLang="zh-CN" b="0" i="1" smtClean="0">
                                    <a:latin typeface="Cambria Math" panose="02040503050406030204" pitchFamily="18" charset="0"/>
                                  </a:rPr>
                                  <m:t>𝑘</m:t>
                                </m:r>
                              </m:e>
                            </m:d>
                          </m:sub>
                        </m:sSub>
                      </m:e>
                    </m:d>
                    <m:r>
                      <a:rPr lang="en-US" altLang="zh-CN" b="0" i="1" smtClean="0">
                        <a:latin typeface="Cambria Math" panose="02040503050406030204" pitchFamily="18" charset="0"/>
                      </a:rPr>
                      <m:t>=</m:t>
                    </m:r>
                    <m:r>
                      <a:rPr lang="en-US" altLang="zh-CN" b="0" i="1" smtClean="0">
                        <a:latin typeface="Cambria Math" panose="02040503050406030204" pitchFamily="18" charset="0"/>
                      </a:rPr>
                      <m:t>𝑅𝑎𝑛𝑑𝑜𝑚</m:t>
                    </m:r>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𝑖</m:t>
                        </m:r>
                      </m:sub>
                    </m:sSub>
                    <m:r>
                      <a:rPr lang="en-US" altLang="zh-CN" b="0" i="1" smtClean="0">
                        <a:latin typeface="Cambria Math" panose="02040503050406030204" pitchFamily="18" charset="0"/>
                      </a:rPr>
                      <m:t>)</m:t>
                    </m:r>
                  </m:oMath>
                </a14:m>
                <a:r>
                  <a:rPr lang="en-US" altLang="zh-CN" i="1" dirty="0"/>
                  <a:t> (cũng có thể chọn điểm tùy ý trong không gian)</a:t>
                </a:r>
                <a:endParaRPr lang="en-US" altLang="zh-CN" dirty="0"/>
              </a:p>
              <a:p>
                <a:pPr marL="914400" lvl="2" indent="0">
                  <a:buNone/>
                </a:pPr>
                <a:r>
                  <a:rPr lang="en-US" altLang="zh-CN" dirty="0"/>
                  <a:t>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𝜇</m:t>
                        </m:r>
                      </m:e>
                      <m:sub>
                        <m:r>
                          <a:rPr lang="en-US" altLang="zh-CN" b="0" i="1" smtClean="0">
                            <a:latin typeface="Cambria Math" panose="02040503050406030204" pitchFamily="18" charset="0"/>
                          </a:rPr>
                          <m:t>𝑗</m:t>
                        </m:r>
                      </m:sub>
                    </m:sSub>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d>
                          <m:dPr>
                            <m:ctrlPr>
                              <a:rPr lang="en-US" altLang="zh-CN" i="1">
                                <a:latin typeface="Cambria Math" panose="02040503050406030204" pitchFamily="18" charset="0"/>
                              </a:rPr>
                            </m:ctrlPr>
                          </m:dPr>
                          <m:e>
                            <m:r>
                              <a:rPr lang="en-US" altLang="zh-CN" b="0" i="1" smtClean="0">
                                <a:latin typeface="Cambria Math" panose="02040503050406030204" pitchFamily="18" charset="0"/>
                              </a:rPr>
                              <m:t>𝑗</m:t>
                            </m:r>
                          </m:e>
                        </m:d>
                      </m:sub>
                    </m:sSub>
                    <m:d>
                      <m:dPr>
                        <m:ctrlPr>
                          <a:rPr lang="en-US" altLang="zh-CN" i="1">
                            <a:latin typeface="Cambria Math" panose="02040503050406030204" pitchFamily="18" charset="0"/>
                          </a:rPr>
                        </m:ctrlPr>
                      </m:dPr>
                      <m:e>
                        <m:r>
                          <a:rPr lang="en-US" altLang="zh-CN" b="0" i="1" smtClean="0">
                            <a:latin typeface="Cambria Math" panose="02040503050406030204" pitchFamily="18" charset="0"/>
                          </a:rPr>
                          <m:t>𝑗</m:t>
                        </m:r>
                        <m:r>
                          <a:rPr lang="en-US" altLang="zh-CN" b="0" i="1" smtClean="0">
                            <a:latin typeface="Cambria Math" panose="02040503050406030204" pitchFamily="18" charset="0"/>
                          </a:rPr>
                          <m:t>=1,2,…,</m:t>
                        </m:r>
                        <m:r>
                          <a:rPr lang="en-US" altLang="zh-CN" b="0" i="1" smtClean="0">
                            <a:latin typeface="Cambria Math" panose="02040503050406030204" pitchFamily="18" charset="0"/>
                          </a:rPr>
                          <m:t>𝑘</m:t>
                        </m:r>
                      </m:e>
                    </m:d>
                  </m:oMath>
                </a14:m>
                <a:endParaRPr lang="en-US" altLang="zh-CN" i="1" dirty="0"/>
              </a:p>
              <a:p>
                <a:pPr lvl="2"/>
                <a:r>
                  <a:rPr lang="zh-CN" altLang="en-US" dirty="0"/>
                  <a:t>Gán nhãn cụm ban đầu: </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𝑦</m:t>
                        </m:r>
                      </m:e>
                      <m:sub>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d>
                              <m:dPr>
                                <m:ctrlPr>
                                  <a:rPr lang="en-US" altLang="zh-CN" i="1">
                                    <a:latin typeface="Cambria Math" panose="02040503050406030204" pitchFamily="18" charset="0"/>
                                  </a:rPr>
                                </m:ctrlPr>
                              </m:dPr>
                              <m:e>
                                <m:r>
                                  <a:rPr lang="en-US" altLang="zh-CN" b="0" i="1" smtClean="0">
                                    <a:latin typeface="Cambria Math" panose="02040503050406030204" pitchFamily="18" charset="0"/>
                                  </a:rPr>
                                  <m:t>𝑗</m:t>
                                </m:r>
                              </m:e>
                            </m:d>
                          </m:sub>
                        </m:sSub>
                      </m:sub>
                    </m:sSub>
                    <m:r>
                      <a:rPr lang="en-US" altLang="zh-CN" b="0" i="1" smtClean="0">
                        <a:latin typeface="Cambria Math" panose="02040503050406030204" pitchFamily="18" charset="0"/>
                      </a:rPr>
                      <m:t>←</m:t>
                    </m:r>
                    <m:r>
                      <a:rPr lang="en-US" altLang="zh-CN" b="0" i="1" smtClean="0">
                        <a:latin typeface="Cambria Math" panose="02040503050406030204" pitchFamily="18" charset="0"/>
                      </a:rPr>
                      <m:t>𝑗</m:t>
                    </m:r>
                    <m:r>
                      <a:rPr lang="en-US" altLang="zh-CN" b="0" i="1" smtClean="0">
                        <a:latin typeface="Cambria Math" panose="02040503050406030204" pitchFamily="18" charset="0"/>
                      </a:rPr>
                      <m:t>  </m:t>
                    </m:r>
                    <m:d>
                      <m:dPr>
                        <m:ctrlPr>
                          <a:rPr lang="en-US" altLang="zh-CN" i="1">
                            <a:latin typeface="Cambria Math" panose="02040503050406030204" pitchFamily="18" charset="0"/>
                          </a:rPr>
                        </m:ctrlPr>
                      </m:dPr>
                      <m:e>
                        <m:r>
                          <a:rPr lang="en-US" altLang="zh-CN" b="0" i="1" smtClean="0">
                            <a:latin typeface="Cambria Math" panose="02040503050406030204" pitchFamily="18" charset="0"/>
                          </a:rPr>
                          <m:t>𝑗</m:t>
                        </m:r>
                        <m:r>
                          <a:rPr lang="en-US" altLang="zh-CN" b="0" i="1" smtClean="0">
                            <a:latin typeface="Cambria Math" panose="02040503050406030204" pitchFamily="18" charset="0"/>
                          </a:rPr>
                          <m:t>=1,2,…,</m:t>
                        </m:r>
                        <m:r>
                          <a:rPr lang="en-US" altLang="zh-CN" b="0" i="1" smtClean="0">
                            <a:latin typeface="Cambria Math" panose="02040503050406030204" pitchFamily="18" charset="0"/>
                          </a:rPr>
                          <m:t>𝑘</m:t>
                        </m:r>
                      </m:e>
                    </m:d>
                  </m:oMath>
                </a14:m>
                <a:endParaRPr lang="en-US" altLang="zh-CN" i="1" dirty="0"/>
              </a:p>
              <a:p>
                <a:pPr marL="914400" lvl="2" indent="0">
                  <a:buNone/>
                </a:pPr>
                <a:r>
                  <a:rPr lang="en-US" altLang="zh-CN" dirty="0"/>
                  <a:t>		    </a:t>
                </a:r>
                <a14:m>
                  <m:oMath xmlns:m="http://schemas.openxmlformats.org/officeDocument/2006/math">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𝐶</m:t>
                        </m:r>
                      </m:e>
                      <m:sub>
                        <m:r>
                          <a:rPr lang="en-US" altLang="zh-CN" b="0" i="1" smtClean="0">
                            <a:latin typeface="Cambria Math" panose="02040503050406030204" pitchFamily="18" charset="0"/>
                          </a:rPr>
                          <m:t>𝑗</m:t>
                        </m:r>
                      </m:sub>
                    </m:sSub>
                    <m:r>
                      <a:rPr lang="en-US" altLang="zh-CN" b="0" i="1" smtClean="0">
                        <a:latin typeface="Cambria Math" panose="02040503050406030204" pitchFamily="18" charset="0"/>
                      </a:rPr>
                      <m:t>← {</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m:t>
                        </m:r>
                        <m:r>
                          <a:rPr lang="en-US" altLang="zh-CN" b="0" i="1" smtClean="0">
                            <a:latin typeface="Cambria Math" panose="02040503050406030204" pitchFamily="18" charset="0"/>
                          </a:rPr>
                          <m:t>𝑗</m:t>
                        </m:r>
                        <m:r>
                          <a:rPr lang="en-US" altLang="zh-CN" b="0" i="1" smtClean="0">
                            <a:latin typeface="Cambria Math" panose="02040503050406030204" pitchFamily="18" charset="0"/>
                          </a:rPr>
                          <m:t>)</m:t>
                        </m:r>
                      </m:sub>
                    </m:sSub>
                    <m:r>
                      <a:rPr lang="en-US" altLang="zh-CN" b="0" i="1" smtClean="0">
                        <a:latin typeface="Cambria Math" panose="02040503050406030204" pitchFamily="18" charset="0"/>
                      </a:rPr>
                      <m:t>}</m:t>
                    </m:r>
                  </m:oMath>
                </a14:m>
                <a:r>
                  <a:rPr lang="en-US" altLang="zh-CN" dirty="0"/>
                  <a:t> </a:t>
                </a:r>
                <a14:m>
                  <m:oMath xmlns:m="http://schemas.openxmlformats.org/officeDocument/2006/math">
                    <m:d>
                      <m:dPr>
                        <m:ctrlPr>
                          <a:rPr lang="en-US" altLang="zh-CN" i="1">
                            <a:latin typeface="Cambria Math" panose="02040503050406030204" pitchFamily="18" charset="0"/>
                          </a:rPr>
                        </m:ctrlPr>
                      </m:dPr>
                      <m:e>
                        <m:r>
                          <a:rPr lang="en-US" altLang="zh-CN" b="0" i="1" smtClean="0">
                            <a:latin typeface="Cambria Math" panose="02040503050406030204" pitchFamily="18" charset="0"/>
                          </a:rPr>
                          <m:t>𝑗</m:t>
                        </m:r>
                        <m:r>
                          <a:rPr lang="en-US" altLang="zh-CN" b="0" i="1" smtClean="0">
                            <a:latin typeface="Cambria Math" panose="02040503050406030204" pitchFamily="18" charset="0"/>
                          </a:rPr>
                          <m:t>=1,2,…,</m:t>
                        </m:r>
                        <m:r>
                          <a:rPr lang="en-US" altLang="zh-CN" b="0" i="1" smtClean="0">
                            <a:latin typeface="Cambria Math" panose="02040503050406030204" pitchFamily="18" charset="0"/>
                          </a:rPr>
                          <m:t>𝑘</m:t>
                        </m:r>
                      </m:e>
                    </m:d>
                  </m:oMath>
                </a14:m>
                <a:endParaRPr lang="en-US" altLang="zh-CN" dirty="0"/>
              </a:p>
              <a:p>
                <a:pPr lvl="1"/>
                <a:r>
                  <a:rPr lang="zh-CN" altLang="en-US" dirty="0"/>
                  <a:t>Liên tục lặp lại quy trình sau:</a:t>
                </a:r>
                <a:endParaRPr lang="en-US" altLang="zh-CN" dirty="0"/>
              </a:p>
              <a:p>
                <a:pPr marL="914400" lvl="2" indent="0">
                  <a:buNone/>
                </a:pPr>
                <a:r>
                  <a:rPr lang="en-US" altLang="zh-CN" dirty="0"/>
                  <a:t>1. Tìm tâm cụm gần mẫu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𝑖</m:t>
                        </m:r>
                      </m:sub>
                    </m:sSub>
                  </m:oMath>
                </a14:m>
                <a:r>
                  <a:rPr lang="zh-CN" altLang="en-US" dirty="0"/>
                  <a:t> nhất: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𝑦</m:t>
                        </m:r>
                      </m:e>
                      <m:sub>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𝑖</m:t>
                            </m:r>
                          </m:sub>
                        </m:sSub>
                      </m:sub>
                    </m:sSub>
                    <m:r>
                      <a:rPr lang="en-US" altLang="zh-CN" b="0" i="1" smtClean="0">
                        <a:latin typeface="Cambria Math" panose="02040503050406030204" pitchFamily="18" charset="0"/>
                      </a:rPr>
                      <m:t>=</m:t>
                    </m:r>
                    <m:limLow>
                      <m:limLowPr>
                        <m:ctrlPr>
                          <a:rPr lang="en-US" altLang="zh-CN" i="1">
                            <a:latin typeface="Cambria Math" panose="02040503050406030204" pitchFamily="18" charset="0"/>
                          </a:rPr>
                        </m:ctrlPr>
                      </m:limLowPr>
                      <m:e>
                        <m:r>
                          <a:rPr lang="en-US" altLang="zh-CN" b="0" i="1" smtClean="0">
                            <a:latin typeface="Cambria Math" panose="02040503050406030204" pitchFamily="18" charset="0"/>
                          </a:rPr>
                          <m:t>𝑎𝑟𝑔𝑚𝑖𝑛</m:t>
                        </m:r>
                      </m:e>
                      <m:lim>
                        <m:r>
                          <a:rPr lang="en-US" altLang="zh-CN" b="0" i="1" smtClean="0">
                            <a:latin typeface="Cambria Math" panose="02040503050406030204" pitchFamily="18" charset="0"/>
                          </a:rPr>
                          <m:t>𝑗</m:t>
                        </m:r>
                      </m:lim>
                    </m:limLow>
                    <m:r>
                      <a:rPr lang="en-US" altLang="zh-CN" b="0" i="1" smtClean="0">
                        <a:latin typeface="Cambria Math" panose="02040503050406030204" pitchFamily="18" charset="0"/>
                      </a:rPr>
                      <m:t> </m:t>
                    </m:r>
                    <m:r>
                      <a:rPr lang="en-US" altLang="zh-CN" b="0" i="1" smtClean="0">
                        <a:latin typeface="Cambria Math" panose="02040503050406030204" pitchFamily="18" charset="0"/>
                      </a:rPr>
                      <m:t>𝑑𝑖𝑠𝑡</m:t>
                    </m:r>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𝑖</m:t>
                        </m:r>
                      </m:sub>
                    </m:sSub>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𝜇</m:t>
                        </m:r>
                      </m:e>
                      <m:sub>
                        <m:r>
                          <a:rPr lang="en-US" altLang="zh-CN" b="0" i="1" smtClean="0">
                            <a:latin typeface="Cambria Math" panose="02040503050406030204" pitchFamily="18" charset="0"/>
                          </a:rPr>
                          <m:t>𝑗</m:t>
                        </m:r>
                      </m:sub>
                    </m:sSub>
                    <m:r>
                      <a:rPr lang="en-US" altLang="zh-CN" b="0" i="1" smtClean="0">
                        <a:latin typeface="Cambria Math" panose="02040503050406030204" pitchFamily="18" charset="0"/>
                      </a:rPr>
                      <m:t>)</m:t>
                    </m:r>
                  </m:oMath>
                </a14:m>
                <a:r>
                  <a:rPr lang="zh-CN" altLang="en-US" dirty="0"/>
                  <a:t>, tức là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𝑖</m:t>
                        </m:r>
                      </m:sub>
                    </m:sSub>
                    <m:r>
                      <a:rPr lang="en-US" altLang="zh-CN" b="0" i="1" smtClean="0">
                        <a:latin typeface="Cambria Math" panose="02040503050406030204" pitchFamily="18" charset="0"/>
                      </a:rPr>
                      <m:t>∈</m:t>
                    </m:r>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𝐶</m:t>
                        </m:r>
                      </m:e>
                      <m:sub>
                        <m:limLow>
                          <m:limLowPr>
                            <m:ctrlPr>
                              <a:rPr lang="en-US" altLang="zh-CN" i="1">
                                <a:latin typeface="Cambria Math" panose="02040503050406030204" pitchFamily="18" charset="0"/>
                              </a:rPr>
                            </m:ctrlPr>
                          </m:limLowPr>
                          <m:e>
                            <m:r>
                              <a:rPr lang="en-US" altLang="zh-CN" b="0" i="1" smtClean="0">
                                <a:latin typeface="Cambria Math" panose="02040503050406030204" pitchFamily="18" charset="0"/>
                              </a:rPr>
                              <m:t>𝑎𝑟𝑔𝑚𝑖𝑛</m:t>
                            </m:r>
                          </m:e>
                          <m:lim>
                            <m:r>
                              <a:rPr lang="en-US" altLang="zh-CN" b="0" i="1" smtClean="0">
                                <a:latin typeface="Cambria Math" panose="02040503050406030204" pitchFamily="18" charset="0"/>
                              </a:rPr>
                              <m:t>𝑗</m:t>
                            </m:r>
                          </m:lim>
                        </m:limLow>
                        <m:r>
                          <a:rPr lang="en-US" altLang="zh-CN" b="0" i="1" smtClean="0">
                            <a:latin typeface="Cambria Math" panose="02040503050406030204" pitchFamily="18" charset="0"/>
                          </a:rPr>
                          <m:t> </m:t>
                        </m:r>
                        <m:r>
                          <a:rPr lang="en-US" altLang="zh-CN" b="0" i="1" smtClean="0">
                            <a:latin typeface="Cambria Math" panose="02040503050406030204" pitchFamily="18" charset="0"/>
                          </a:rPr>
                          <m:t>𝑑𝑖𝑠𝑡</m:t>
                        </m:r>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𝑖</m:t>
                            </m:r>
                          </m:sub>
                        </m:sSub>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𝜇</m:t>
                            </m:r>
                          </m:e>
                          <m:sub>
                            <m:r>
                              <a:rPr lang="en-US" altLang="zh-CN" b="0" i="1" smtClean="0">
                                <a:latin typeface="Cambria Math" panose="02040503050406030204" pitchFamily="18" charset="0"/>
                              </a:rPr>
                              <m:t>𝑗</m:t>
                            </m:r>
                          </m:sub>
                        </m:sSub>
                        <m:r>
                          <a:rPr lang="en-US" altLang="zh-CN" b="0" i="1" smtClean="0">
                            <a:latin typeface="Cambria Math" panose="02040503050406030204" pitchFamily="18" charset="0"/>
                          </a:rPr>
                          <m:t>)</m:t>
                        </m:r>
                      </m:sub>
                    </m:sSub>
                  </m:oMath>
                </a14:m>
                <a:endParaRPr lang="en-US" altLang="zh-CN" dirty="0"/>
              </a:p>
              <a:p>
                <a:pPr marL="914400" lvl="2" indent="0">
                  <a:buNone/>
                </a:pPr>
                <a:r>
                  <a:rPr lang="en-US" altLang="zh-CN" dirty="0"/>
                  <a:t>2. Cập nhật tọa độ tâm cụm: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𝜇</m:t>
                        </m:r>
                      </m:e>
                      <m:sub>
                        <m:r>
                          <a:rPr lang="en-US" altLang="zh-CN" b="0" i="1" smtClean="0">
                            <a:latin typeface="Cambria Math" panose="02040503050406030204" pitchFamily="18" charset="0"/>
                          </a:rPr>
                          <m:t>𝑗</m:t>
                        </m:r>
                      </m:sub>
                    </m:sSub>
                    <m:r>
                      <a:rPr lang="en-US" altLang="zh-CN" b="0" i="1" smtClean="0">
                        <a:latin typeface="Cambria Math" panose="02040503050406030204" pitchFamily="18" charset="0"/>
                      </a:rPr>
                      <m:t>←</m:t>
                    </m:r>
                    <m:r>
                      <a:rPr lang="en-US" altLang="zh-CN" b="0" i="1" smtClean="0">
                        <a:latin typeface="Cambria Math" panose="02040503050406030204" pitchFamily="18" charset="0"/>
                      </a:rPr>
                      <m:t>𝑀𝑒𝑎𝑛</m:t>
                    </m:r>
                    <m:r>
                      <a:rPr lang="en-US" altLang="zh-CN" b="0"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𝑖</m:t>
                        </m:r>
                      </m:sub>
                    </m:sSub>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𝑦</m:t>
                        </m:r>
                      </m:e>
                      <m:sub>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𝑖</m:t>
                            </m:r>
                          </m:sub>
                        </m:sSub>
                      </m:sub>
                    </m:sSub>
                    <m:r>
                      <a:rPr lang="en-US" altLang="zh-CN" b="0" smtClean="0">
                        <a:latin typeface="Cambria Math" panose="02040503050406030204" pitchFamily="18" charset="0"/>
                      </a:rPr>
                      <m:t>=</m:t>
                    </m:r>
                    <m:r>
                      <a:rPr lang="en-US" altLang="zh-CN" b="0" i="1" smtClean="0">
                        <a:latin typeface="Cambria Math" panose="02040503050406030204" pitchFamily="18" charset="0"/>
                      </a:rPr>
                      <m:t>𝑗</m:t>
                    </m:r>
                    <m:r>
                      <a:rPr lang="en-US" altLang="zh-CN" b="0" smtClean="0">
                        <a:latin typeface="Cambria Math" panose="02040503050406030204" pitchFamily="18" charset="0"/>
                      </a:rPr>
                      <m:t>})</m:t>
                    </m:r>
                  </m:oMath>
                </a14:m>
                <a:endParaRPr lang="en-US" altLang="zh-CN" dirty="0"/>
              </a:p>
              <a:p>
                <a:pPr lvl="1"/>
                <a:r>
                  <a:rPr lang="zh-CN" altLang="en-US" dirty="0"/>
                  <a:t>Điều kiện dừng:</a:t>
                </a:r>
                <a:endParaRPr lang="en-US" altLang="zh-CN" dirty="0"/>
              </a:p>
              <a:p>
                <a:pPr lvl="2"/>
                <a:r>
                  <a:rPr lang="zh-CN" altLang="en-US" dirty="0"/>
                  <a:t>Thiết lập số lần lặp tối đa</a:t>
                </a:r>
                <a:endParaRPr lang="en-US" altLang="zh-CN" dirty="0"/>
              </a:p>
              <a:p>
                <a:pPr lvl="2"/>
                <a:r>
                  <a:rPr lang="zh-CN" altLang="en-US" dirty="0"/>
                  <a:t>Trong quá trình lặp, độ lớn </a:t>
                </a:r>
                <a14:m>
                  <m:oMath xmlns:m="http://schemas.openxmlformats.org/officeDocument/2006/math">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𝑦</m:t>
                        </m:r>
                      </m:e>
                      <m:sub>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𝑖</m:t>
                            </m:r>
                          </m:sub>
                        </m:sSub>
                      </m:sub>
                    </m:sSub>
                  </m:oMath>
                </a14:m>
                <a:r>
                  <a:rPr lang="zh-CN" altLang="en-US" dirty="0"/>
                  <a:t> ở bước 1 không còn thay đổi</a:t>
                </a:r>
                <a:endParaRPr lang="en-US" altLang="zh-CN"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920750"/>
                <a:ext cx="11160125" cy="5016500"/>
              </a:xfrm>
              <a:blipFill>
                <a:blip r:embed="rId3"/>
                <a:stretch>
                  <a:fillRect l="-455" t="-253" b="-12879"/>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phân đoạn dựa trên phân cụm</a:t>
            </a:r>
          </a:p>
        </p:txBody>
      </p:sp>
    </p:spTree>
    <p:extLst>
      <p:ext uri="{BB962C8B-B14F-4D97-AF65-F5344CB8AC3E}">
        <p14:creationId xmlns:p14="http://schemas.microsoft.com/office/powerpoint/2010/main" val="6028723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en-US" altLang="zh-CN" sz="2400" b="0" dirty="0"/>
              <a:t>Thuật toán phân cụm K-means</a:t>
            </a:r>
          </a:p>
          <a:p>
            <a:pPr lvl="1"/>
            <a:r>
              <a:rPr lang="zh-CN" altLang="en-US" dirty="0">
                <a:latin typeface="Calibri"/>
                <a:cs typeface="Calibri"/>
              </a:rPr>
              <a:t>Trực quan hóa pixel ảnh trong không gian Euclidean</a:t>
            </a:r>
          </a:p>
          <a:p>
            <a:pPr lvl="1" algn="just"/>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phân đoạn dựa trên phân cụm</a:t>
            </a:r>
          </a:p>
        </p:txBody>
      </p:sp>
      <p:pic>
        <p:nvPicPr>
          <p:cNvPr id="7" name="图片 6"/>
          <p:cNvPicPr>
            <a:picLocks noChangeAspect="1"/>
          </p:cNvPicPr>
          <p:nvPr/>
        </p:nvPicPr>
        <p:blipFill>
          <a:blip r:embed="rId3"/>
          <a:stretch>
            <a:fillRect/>
          </a:stretch>
        </p:blipFill>
        <p:spPr>
          <a:xfrm>
            <a:off x="1257680" y="2278611"/>
            <a:ext cx="3657219" cy="3637869"/>
          </a:xfrm>
          <a:prstGeom prst="rect">
            <a:avLst/>
          </a:prstGeom>
        </p:spPr>
      </p:pic>
      <p:pic>
        <p:nvPicPr>
          <p:cNvPr id="8" name="图片 7"/>
          <p:cNvPicPr>
            <a:picLocks noChangeAspect="1"/>
          </p:cNvPicPr>
          <p:nvPr/>
        </p:nvPicPr>
        <p:blipFill rotWithShape="1">
          <a:blip r:embed="rId4"/>
          <a:srcRect t="1083"/>
          <a:stretch>
            <a:fillRect/>
          </a:stretch>
        </p:blipFill>
        <p:spPr>
          <a:xfrm>
            <a:off x="5785866" y="2278611"/>
            <a:ext cx="5004054" cy="3634653"/>
          </a:xfrm>
          <a:prstGeom prst="rect">
            <a:avLst/>
          </a:prstGeom>
        </p:spPr>
      </p:pic>
      <p:sp>
        <p:nvSpPr>
          <p:cNvPr id="10" name="矩形 9"/>
          <p:cNvSpPr/>
          <p:nvPr/>
        </p:nvSpPr>
        <p:spPr>
          <a:xfrm>
            <a:off x="2532291" y="5916479"/>
            <a:ext cx="1107996" cy="369332"/>
          </a:xfrm>
          <a:prstGeom prst="rect">
            <a:avLst/>
          </a:prstGeom>
        </p:spPr>
        <p:txBody>
          <a:bodyPr wrap="none">
            <a:normAutofit/>
          </a:bodyPr>
          <a:lstStyle/>
          <a:p>
            <a:r>
              <a:rPr lang="zh-CN" altLang="en-US" sz="1400">
                <a:latin typeface="Arial" panose="020B0604020202020204" pitchFamily="34" charset="0"/>
                <a:cs typeface="Arial" panose="020B0604020202020204" pitchFamily="34" charset="0"/>
              </a:rPr>
              <a:t>Ảnh đầu vào</a:t>
            </a:r>
          </a:p>
        </p:txBody>
      </p:sp>
      <p:sp>
        <p:nvSpPr>
          <p:cNvPr id="11" name="矩形 10"/>
          <p:cNvSpPr/>
          <p:nvPr/>
        </p:nvSpPr>
        <p:spPr>
          <a:xfrm>
            <a:off x="6934596" y="5916479"/>
            <a:ext cx="2890535" cy="369332"/>
          </a:xfrm>
          <a:prstGeom prst="rect">
            <a:avLst/>
          </a:prstGeom>
        </p:spPr>
        <p:txBody>
          <a:bodyPr wrap="none">
            <a:normAutofit/>
          </a:bodyPr>
          <a:lstStyle/>
          <a:p>
            <a:r>
              <a:rPr lang="zh-CN" altLang="en-US" sz="1400" dirty="0">
                <a:latin typeface="Arial" panose="020B0604020202020204" pitchFamily="34" charset="0"/>
                <a:cs typeface="Arial" panose="020B0604020202020204" pitchFamily="34" charset="0"/>
              </a:rPr>
              <a:t>Phân bố pixel ảnh trong không gian R</a:t>
            </a:r>
            <a:r>
              <a:rPr lang="en-US" altLang="zh-CN" sz="1400" dirty="0">
                <a:latin typeface="Arial" panose="020B0604020202020204" pitchFamily="34" charset="0"/>
                <a:cs typeface="Arial" panose="020B0604020202020204" pitchFamily="34" charset="0"/>
              </a:rPr>
              <a:t>GB</a:t>
            </a:r>
            <a:endParaRPr lang="zh-CN" altLang="en-US" sz="14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rmAutofit/>
              </a:bodyPr>
              <a:lstStyle/>
              <a:p>
                <a:r>
                  <a:rPr lang="en-US" altLang="zh-CN" sz="2400" b="0" dirty="0">
                    <a:latin typeface="Calibri"/>
                    <a:cs typeface="Calibri"/>
                  </a:rPr>
                  <a:t>Thuật toán phân cụm K-means</a:t>
                </a:r>
              </a:p>
              <a:p>
                <a:pPr lvl="1"/>
                <a:r>
                  <a:rPr lang="zh-CN" altLang="en-US" dirty="0">
                    <a:latin typeface="Calibri"/>
                    <a:cs typeface="Calibri"/>
                  </a:rPr>
                  <a:t>Áp dụng thuật toán K-means </a:t>
                </a:r>
                <a14:m>
                  <m:oMath xmlns:m="http://schemas.openxmlformats.org/officeDocument/2006/math">
                    <m:r>
                      <a:rPr lang="vi-VN" altLang="zh-CN" b="0" i="0" dirty="0" smtClean="0">
                        <a:latin typeface="Cambria Math" panose="02040503050406030204" pitchFamily="18" charset="0"/>
                        <a:cs typeface="Calibri"/>
                      </a:rPr>
                      <m:t>(</m:t>
                    </m:r>
                    <m:r>
                      <m:rPr>
                        <m:sty m:val="p"/>
                      </m:rPr>
                      <a:rPr lang="en-US" altLang="zh-CN" i="1" dirty="0">
                        <a:latin typeface="Cambria Math" panose="02040503050406030204" pitchFamily="18" charset="0"/>
                        <a:cs typeface="Calibri"/>
                      </a:rPr>
                      <m:t>k</m:t>
                    </m:r>
                    <m:r>
                      <a:rPr lang="vi-VN" altLang="zh-CN" b="0" i="1" dirty="0" smtClean="0">
                        <a:latin typeface="Cambria Math" panose="02040503050406030204" pitchFamily="18" charset="0"/>
                        <a:cs typeface="Calibri"/>
                      </a:rPr>
                      <m:t>)</m:t>
                    </m:r>
                  </m:oMath>
                </a14:m>
                <a:r>
                  <a:rPr lang="zh-CN" altLang="en-US" dirty="0">
                    <a:latin typeface="Calibri"/>
                    <a:cs typeface="Calibri"/>
                  </a:rPr>
                  <a:t> cho đặc trưng pixel trong không gian R</a:t>
                </a:r>
                <a:r>
                  <a:rPr lang="en-US" altLang="zh-CN" dirty="0">
                    <a:latin typeface="Calibri"/>
                    <a:cs typeface="Calibri"/>
                  </a:rPr>
                  <a:t>GB</a:t>
                </a:r>
                <a:endParaRPr lang="zh-CN" altLang="en-US" dirty="0">
                  <a:latin typeface="Calibri"/>
                  <a:cs typeface="Calibri"/>
                </a:endParaRPr>
              </a:p>
              <a:p>
                <a:pPr lvl="1"/>
                <a:endParaRPr lang="zh-CN" altLang="en-US" b="1" dirty="0">
                  <a:latin typeface="Calibri"/>
                  <a:cs typeface="Calibri"/>
                </a:endParaRPr>
              </a:p>
              <a:p>
                <a:pPr lvl="1" algn="just"/>
                <a:endParaRPr lang="en-US" altLang="zh-CN" sz="2400" b="1"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phân đoạn dựa trên phân cụm</a:t>
            </a:r>
          </a:p>
        </p:txBody>
      </p:sp>
      <p:pic>
        <p:nvPicPr>
          <p:cNvPr id="3" name="图片 2"/>
          <p:cNvPicPr>
            <a:picLocks noChangeAspect="1"/>
          </p:cNvPicPr>
          <p:nvPr/>
        </p:nvPicPr>
        <p:blipFill>
          <a:blip r:embed="rId4"/>
          <a:stretch>
            <a:fillRect/>
          </a:stretch>
        </p:blipFill>
        <p:spPr>
          <a:xfrm>
            <a:off x="1257680" y="2278611"/>
            <a:ext cx="3657219" cy="3637869"/>
          </a:xfrm>
          <a:prstGeom prst="rect">
            <a:avLst/>
          </a:prstGeom>
        </p:spPr>
      </p:pic>
      <p:sp>
        <p:nvSpPr>
          <p:cNvPr id="5" name="矩形 4"/>
          <p:cNvSpPr/>
          <p:nvPr/>
        </p:nvSpPr>
        <p:spPr>
          <a:xfrm>
            <a:off x="2532291" y="5916479"/>
            <a:ext cx="1107996" cy="369332"/>
          </a:xfrm>
          <a:prstGeom prst="rect">
            <a:avLst/>
          </a:prstGeom>
        </p:spPr>
        <p:txBody>
          <a:bodyPr wrap="none">
            <a:normAutofit/>
          </a:bodyPr>
          <a:lstStyle/>
          <a:p>
            <a:r>
              <a:rPr lang="zh-CN" altLang="en-US" sz="1400" dirty="0">
                <a:latin typeface="Arial" panose="020B0604020202020204" pitchFamily="34" charset="0"/>
                <a:cs typeface="Arial" panose="020B0604020202020204" pitchFamily="34" charset="0"/>
              </a:rPr>
              <a:t>Ảnh đầu vào</a:t>
            </a:r>
          </a:p>
        </p:txBody>
      </p:sp>
      <mc:AlternateContent xmlns:mc="http://schemas.openxmlformats.org/markup-compatibility/2006">
        <mc:Choice xmlns:a14="http://schemas.microsoft.com/office/drawing/2010/main" Requires="a14">
          <p:sp>
            <p:nvSpPr>
              <p:cNvPr id="6" name="矩形 5"/>
              <p:cNvSpPr/>
              <p:nvPr/>
            </p:nvSpPr>
            <p:spPr>
              <a:xfrm>
                <a:off x="6934596" y="5916479"/>
                <a:ext cx="2857192" cy="369332"/>
              </a:xfrm>
              <a:prstGeom prst="rect">
                <a:avLst/>
              </a:prstGeom>
            </p:spPr>
            <p:txBody>
              <a:bodyPr wrap="none">
                <a:noAutofit/>
              </a:bodyPr>
              <a:lstStyle/>
              <a:p>
                <a:r>
                  <a:rPr lang="zh-CN" altLang="en-US" sz="1400" dirty="0">
                    <a:latin typeface="Arial" panose="020B0604020202020204" pitchFamily="34" charset="0"/>
                    <a:cs typeface="Arial" panose="020B0604020202020204" pitchFamily="34" charset="0"/>
                  </a:rPr>
                  <a:t>Kết quả thuật toán K-means </a:t>
                </a:r>
                <a14:m>
                  <m:oMath xmlns:m="http://schemas.openxmlformats.org/officeDocument/2006/math">
                    <m:r>
                      <a:rPr lang="zh-CN" altLang="en-US" sz="1400" i="1">
                        <a:latin typeface="Cambria Math" panose="02040503050406030204" pitchFamily="18" charset="0"/>
                      </a:rPr>
                      <m:t>𝑘</m:t>
                    </m:r>
                  </m:oMath>
                </a14:m>
                <a:r>
                  <a:rPr lang="zh-CN" altLang="en-US" sz="1400" dirty="0">
                    <a:latin typeface="Arial" panose="020B0604020202020204" pitchFamily="34" charset="0"/>
                    <a:cs typeface="Arial" panose="020B0604020202020204" pitchFamily="34" charset="0"/>
                  </a:rPr>
                  <a:t> trên pixel ảnh</a:t>
                </a:r>
              </a:p>
            </p:txBody>
          </p:sp>
        </mc:Choice>
        <mc:Fallback>
          <p:sp>
            <p:nvSpPr>
              <p:cNvPr id="6" name="矩形 5"/>
              <p:cNvSpPr>
                <a:spLocks noRot="1" noChangeAspect="1" noMove="1" noResize="1" noEditPoints="1" noAdjustHandles="1" noChangeArrowheads="1" noChangeShapeType="1" noTextEdit="1"/>
              </p:cNvSpPr>
              <p:nvPr/>
            </p:nvSpPr>
            <p:spPr>
              <a:xfrm>
                <a:off x="6934596" y="5916479"/>
                <a:ext cx="2857192" cy="369332"/>
              </a:xfrm>
              <a:prstGeom prst="rect">
                <a:avLst/>
              </a:prstGeom>
              <a:blipFill>
                <a:blip r:embed="rId5"/>
                <a:stretch>
                  <a:fillRect l="-889" t="-3448" r="-28889" b="-3448"/>
                </a:stretch>
              </a:blipFill>
            </p:spPr>
            <p:txBody>
              <a:bodyPr/>
              <a:lstStyle/>
              <a:p>
                <a:r>
                  <a:rPr lang="en-VN">
                    <a:noFill/>
                  </a:rPr>
                  <a:t> </a:t>
                </a:r>
              </a:p>
            </p:txBody>
          </p:sp>
        </mc:Fallback>
      </mc:AlternateContent>
      <p:pic>
        <p:nvPicPr>
          <p:cNvPr id="12" name="图片 11"/>
          <p:cNvPicPr>
            <a:picLocks noChangeAspect="1"/>
          </p:cNvPicPr>
          <p:nvPr/>
        </p:nvPicPr>
        <p:blipFill>
          <a:blip r:embed="rId6"/>
          <a:stretch>
            <a:fillRect/>
          </a:stretch>
        </p:blipFill>
        <p:spPr>
          <a:xfrm>
            <a:off x="5936605" y="2274312"/>
            <a:ext cx="4886516" cy="3642167"/>
          </a:xfrm>
          <a:prstGeom prst="rect">
            <a:avLst/>
          </a:prstGeom>
        </p:spPr>
      </p:pic>
      <p:cxnSp>
        <p:nvCxnSpPr>
          <p:cNvPr id="13" name="直接箭头连接符 13"/>
          <p:cNvCxnSpPr/>
          <p:nvPr/>
        </p:nvCxnSpPr>
        <p:spPr>
          <a:xfrm>
            <a:off x="3086289" y="5189220"/>
            <a:ext cx="6153723" cy="77724"/>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4"/>
          <p:cNvCxnSpPr/>
          <p:nvPr/>
        </p:nvCxnSpPr>
        <p:spPr>
          <a:xfrm flipV="1">
            <a:off x="3713439" y="3081528"/>
            <a:ext cx="4575597" cy="717008"/>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6"/>
          <p:cNvCxnSpPr/>
          <p:nvPr/>
        </p:nvCxnSpPr>
        <p:spPr>
          <a:xfrm>
            <a:off x="4386196" y="4341706"/>
            <a:ext cx="3829688" cy="68750"/>
          </a:xfrm>
          <a:prstGeom prst="straightConnector1">
            <a:avLst/>
          </a:prstGeom>
          <a:ln w="47625">
            <a:solidFill>
              <a:srgbClr val="7D7E5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77401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rmAutofit/>
              </a:bodyPr>
              <a:lstStyle/>
              <a:p>
                <a:r>
                  <a:rPr lang="en-US" altLang="zh-CN" sz="2400" b="0" dirty="0"/>
                  <a:t>Thuật toán phân cụm K-means</a:t>
                </a:r>
              </a:p>
              <a:p>
                <a:pPr lvl="1"/>
                <a:r>
                  <a:rPr lang="zh-CN" altLang="en-US" dirty="0">
                    <a:latin typeface="Calibri"/>
                    <a:cs typeface="Calibri"/>
                  </a:rPr>
                  <a:t>Áp dụng thuật toán K-means </a:t>
                </a:r>
                <a14:m>
                  <m:oMath xmlns:m="http://schemas.openxmlformats.org/officeDocument/2006/math">
                    <m:r>
                      <a:rPr lang="zh-CN" altLang="en-US" b="0" i="1" smtClean="0">
                        <a:latin typeface="Cambria Math" panose="02040503050406030204" pitchFamily="18" charset="0"/>
                      </a:rPr>
                      <m:t>𝑘</m:t>
                    </m:r>
                  </m:oMath>
                </a14:m>
                <a:r>
                  <a:rPr lang="zh-CN" altLang="en-US" dirty="0">
                    <a:latin typeface="Calibri"/>
                    <a:cs typeface="Calibri"/>
                  </a:rPr>
                  <a:t> cho đặc trưng pixel trong không gian RGB</a:t>
                </a:r>
              </a:p>
              <a:p>
                <a:pPr lvl="1"/>
                <a:endParaRPr lang="zh-CN" altLang="en-US" sz="2400" dirty="0">
                  <a:latin typeface="Calibri"/>
                  <a:cs typeface="Calibri"/>
                </a:endParaRPr>
              </a:p>
              <a:p>
                <a:pPr lvl="1" algn="just"/>
                <a:endParaRPr lang="en-US" altLang="zh-CN" sz="2400" b="1"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Phương pháp phân đoạn dựa trên phân cụm</a:t>
            </a:r>
          </a:p>
        </p:txBody>
      </p:sp>
      <p:pic>
        <p:nvPicPr>
          <p:cNvPr id="7" name="图片 6"/>
          <p:cNvPicPr>
            <a:picLocks noChangeAspect="1"/>
          </p:cNvPicPr>
          <p:nvPr/>
        </p:nvPicPr>
        <p:blipFill rotWithShape="1">
          <a:blip r:embed="rId4"/>
          <a:srcRect t="138" b="1"/>
          <a:stretch>
            <a:fillRect/>
          </a:stretch>
        </p:blipFill>
        <p:spPr>
          <a:xfrm>
            <a:off x="1257680" y="2274312"/>
            <a:ext cx="3665999" cy="3633022"/>
          </a:xfrm>
          <a:prstGeom prst="rect">
            <a:avLst/>
          </a:prstGeom>
        </p:spPr>
      </p:pic>
      <p:sp>
        <p:nvSpPr>
          <p:cNvPr id="8" name="矩形 7"/>
          <p:cNvSpPr/>
          <p:nvPr/>
        </p:nvSpPr>
        <p:spPr>
          <a:xfrm>
            <a:off x="1572262" y="6039195"/>
            <a:ext cx="2262158" cy="369332"/>
          </a:xfrm>
          <a:prstGeom prst="rect">
            <a:avLst/>
          </a:prstGeom>
        </p:spPr>
        <p:txBody>
          <a:bodyPr wrap="none">
            <a:normAutofit/>
          </a:bodyPr>
          <a:lstStyle/>
          <a:p>
            <a:r>
              <a:rPr lang="zh-CN" altLang="en-US" sz="1400" dirty="0">
                <a:latin typeface="Arial" panose="020B0604020202020204" pitchFamily="34" charset="0"/>
                <a:cs typeface="Arial" panose="020B0604020202020204" pitchFamily="34" charset="0"/>
              </a:rPr>
              <a:t>Kết quả phân đoạn cuối cùng của ảnh</a:t>
            </a:r>
          </a:p>
        </p:txBody>
      </p:sp>
      <mc:AlternateContent xmlns:mc="http://schemas.openxmlformats.org/markup-compatibility/2006" xmlns:a14="http://schemas.microsoft.com/office/drawing/2010/main">
        <mc:Choice Requires="a14">
          <p:sp>
            <p:nvSpPr>
              <p:cNvPr id="10" name="矩形 9"/>
              <p:cNvSpPr/>
              <p:nvPr/>
            </p:nvSpPr>
            <p:spPr>
              <a:xfrm>
                <a:off x="6382820" y="6039195"/>
                <a:ext cx="2857192" cy="369332"/>
              </a:xfrm>
              <a:prstGeom prst="rect">
                <a:avLst/>
              </a:prstGeom>
            </p:spPr>
            <p:txBody>
              <a:bodyPr wrap="none">
                <a:noAutofit/>
              </a:bodyPr>
              <a:lstStyle/>
              <a:p>
                <a:r>
                  <a:rPr lang="zh-CN" altLang="en-US" sz="1400">
                    <a:latin typeface="Arial" panose="020B0604020202020204" pitchFamily="34" charset="0"/>
                    <a:cs typeface="Arial" panose="020B0604020202020204" pitchFamily="34" charset="0"/>
                  </a:rPr>
                  <a:t>Kết quả thuật toán K-means </a:t>
                </a:r>
                <a14:m>
                  <m:oMath xmlns:m="http://schemas.openxmlformats.org/officeDocument/2006/math">
                    <m:r>
                      <a:rPr lang="zh-CN" altLang="en-US" sz="1400" i="1">
                        <a:latin typeface="Cambria Math" panose="02040503050406030204" pitchFamily="18" charset="0"/>
                      </a:rPr>
                      <m:t>𝑘</m:t>
                    </m:r>
                  </m:oMath>
                </a14:m>
                <a:r>
                  <a:rPr lang="zh-CN" altLang="en-US" sz="1400">
                    <a:latin typeface="Arial" panose="020B0604020202020204" pitchFamily="34" charset="0"/>
                    <a:cs typeface="Arial" panose="020B0604020202020204" pitchFamily="34" charset="0"/>
                  </a:rPr>
                  <a:t> trên pixel ảnh</a:t>
                </a:r>
              </a:p>
            </p:txBody>
          </p:sp>
        </mc:Choice>
        <mc:Fallback xmlns="">
          <p:sp>
            <p:nvSpPr>
              <p:cNvPr id="10" name="矩形 9"/>
              <p:cNvSpPr>
                <a:spLocks noRot="1" noChangeAspect="1" noMove="1" noResize="1" noEditPoints="1" noAdjustHandles="1" noChangeArrowheads="1" noChangeShapeType="1" noTextEdit="1"/>
              </p:cNvSpPr>
              <p:nvPr/>
            </p:nvSpPr>
            <p:spPr>
              <a:xfrm>
                <a:off x="6382820" y="6039195"/>
                <a:ext cx="2857192" cy="369332"/>
              </a:xfrm>
              <a:prstGeom prst="rect">
                <a:avLst/>
              </a:prstGeom>
              <a:blipFill>
                <a:blip r:embed="rId5"/>
                <a:stretch>
                  <a:fillRect l="-442" t="-3333" r="-28319"/>
                </a:stretch>
              </a:blipFill>
            </p:spPr>
            <p:txBody>
              <a:bodyPr/>
              <a:lstStyle/>
              <a:p>
                <a:r>
                  <a:rPr lang="en-VN">
                    <a:noFill/>
                  </a:rPr>
                  <a:t> </a:t>
                </a:r>
              </a:p>
            </p:txBody>
          </p:sp>
        </mc:Fallback>
      </mc:AlternateContent>
      <p:pic>
        <p:nvPicPr>
          <p:cNvPr id="11" name="图片 10"/>
          <p:cNvPicPr>
            <a:picLocks noChangeAspect="1"/>
          </p:cNvPicPr>
          <p:nvPr/>
        </p:nvPicPr>
        <p:blipFill>
          <a:blip r:embed="rId6"/>
          <a:stretch>
            <a:fillRect/>
          </a:stretch>
        </p:blipFill>
        <p:spPr>
          <a:xfrm>
            <a:off x="5936605" y="2274312"/>
            <a:ext cx="4886516" cy="3642167"/>
          </a:xfrm>
          <a:prstGeom prst="rect">
            <a:avLst/>
          </a:prstGeom>
        </p:spPr>
      </p:pic>
      <p:cxnSp>
        <p:nvCxnSpPr>
          <p:cNvPr id="16" name="直接箭头连接符 13"/>
          <p:cNvCxnSpPr/>
          <p:nvPr/>
        </p:nvCxnSpPr>
        <p:spPr>
          <a:xfrm>
            <a:off x="3086289" y="5189220"/>
            <a:ext cx="6153723" cy="77724"/>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4"/>
          <p:cNvCxnSpPr/>
          <p:nvPr/>
        </p:nvCxnSpPr>
        <p:spPr>
          <a:xfrm flipV="1">
            <a:off x="3713439" y="3081528"/>
            <a:ext cx="4575597" cy="717008"/>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6"/>
          <p:cNvCxnSpPr/>
          <p:nvPr/>
        </p:nvCxnSpPr>
        <p:spPr>
          <a:xfrm>
            <a:off x="4386196" y="4341706"/>
            <a:ext cx="3829688" cy="68750"/>
          </a:xfrm>
          <a:prstGeom prst="straightConnector1">
            <a:avLst/>
          </a:prstGeom>
          <a:ln w="47625">
            <a:solidFill>
              <a:srgbClr val="7D7E5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07281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§8.3 Phương pháp học sâu</a:t>
            </a:r>
          </a:p>
        </p:txBody>
      </p:sp>
      <p:sp>
        <p:nvSpPr>
          <p:cNvPr id="6" name="Rectangle 4">
            <a:hlinkClick r:id="rId2" action="ppaction://hlinksldjump"/>
          </p:cNvPr>
          <p:cNvSpPr>
            <a:spLocks noChangeArrowheads="1"/>
          </p:cNvSpPr>
          <p:nvPr/>
        </p:nvSpPr>
        <p:spPr bwMode="auto">
          <a:xfrm>
            <a:off x="970156" y="801423"/>
            <a:ext cx="7429117" cy="30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Phân đoạn ảnh hai chiều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Phân đoạn video theo thời gian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Phân đoạn đám mây điểm ba chiều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p:sp>
        <p:nvSpPr>
          <p:cNvPr id="9" name="文本占位符 4"/>
          <p:cNvSpPr>
            <a:spLocks noGrp="1"/>
          </p:cNvSpPr>
          <p:nvPr>
            <p:ph type="body" sz="quarter" idx="14"/>
          </p:nvPr>
        </p:nvSpPr>
        <p:spPr>
          <a:xfrm>
            <a:off x="484751" y="841075"/>
            <a:ext cx="11191311" cy="5280325"/>
          </a:xfrm>
        </p:spPr>
        <p:txBody>
          <a:bodyPr>
            <a:normAutofit/>
          </a:bodyPr>
          <a:lstStyle/>
          <a:p>
            <a:r>
              <a:rPr lang="zh-CN" altLang="en-US" sz="2400" b="0" dirty="0">
                <a:latin typeface="Calibri"/>
                <a:cs typeface="Calibri"/>
              </a:rPr>
              <a:t>Lịch sử phát triển</a:t>
            </a:r>
            <a:endParaRPr lang="en-US" altLang="zh-CN" sz="2400" b="0" dirty="0">
              <a:solidFill>
                <a:srgbClr val="4D4D4D"/>
              </a:solidFill>
              <a:latin typeface="Calibri"/>
              <a:cs typeface="Calibri"/>
            </a:endParaRPr>
          </a:p>
        </p:txBody>
      </p:sp>
      <p:sp>
        <p:nvSpPr>
          <p:cNvPr id="4" name="文本占位符 3"/>
          <p:cNvSpPr>
            <a:spLocks noGrp="1"/>
          </p:cNvSpPr>
          <p:nvPr>
            <p:ph type="body" sz="quarter" idx="13"/>
          </p:nvPr>
        </p:nvSpPr>
        <p:spPr>
          <a:xfrm>
            <a:off x="814040" y="133086"/>
            <a:ext cx="9782524" cy="668337"/>
          </a:xfrm>
        </p:spPr>
        <p:txBody>
          <a:bodyPr>
            <a:noAutofit/>
          </a:bodyPr>
          <a:lstStyle/>
          <a:p>
            <a:r>
              <a:rPr lang="zh-CN" altLang="en-US" dirty="0">
                <a:latin typeface="Calibri"/>
                <a:cs typeface="Calibri"/>
              </a:rPr>
              <a:t>Phân đoạn ảnh hai chiều dựa trên học sâu</a:t>
            </a:r>
          </a:p>
        </p:txBody>
      </p:sp>
      <p:cxnSp>
        <p:nvCxnSpPr>
          <p:cNvPr id="6" name="直接箭头连接符 5"/>
          <p:cNvCxnSpPr/>
          <p:nvPr/>
        </p:nvCxnSpPr>
        <p:spPr>
          <a:xfrm>
            <a:off x="877846" y="3861325"/>
            <a:ext cx="1082940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4240121" y="1297272"/>
            <a:ext cx="3060458" cy="2902068"/>
            <a:chOff x="3730977" y="1179272"/>
            <a:chExt cx="3060458" cy="2902068"/>
          </a:xfrm>
        </p:grpSpPr>
        <p:sp>
          <p:nvSpPr>
            <p:cNvPr id="74" name="椭圆 73"/>
            <p:cNvSpPr/>
            <p:nvPr/>
          </p:nvSpPr>
          <p:spPr>
            <a:xfrm>
              <a:off x="4838296" y="3668315"/>
              <a:ext cx="150019" cy="150019"/>
            </a:xfrm>
            <a:prstGeom prst="ellipse">
              <a:avLst/>
            </a:prstGeom>
            <a:solidFill>
              <a:srgbClr val="FE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latin typeface="Arial" panose="020B0604020202020204" pitchFamily="34" charset="0"/>
                <a:cs typeface="Arial" panose="020B0604020202020204" pitchFamily="34" charset="0"/>
              </a:endParaRPr>
            </a:p>
          </p:txBody>
        </p:sp>
        <p:sp>
          <p:nvSpPr>
            <p:cNvPr id="75" name="椭圆 74"/>
            <p:cNvSpPr/>
            <p:nvPr/>
          </p:nvSpPr>
          <p:spPr>
            <a:xfrm>
              <a:off x="4838296" y="3286835"/>
              <a:ext cx="150019" cy="150019"/>
            </a:xfrm>
            <a:prstGeom prst="ellipse">
              <a:avLst/>
            </a:prstGeom>
            <a:solidFill>
              <a:srgbClr val="FE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latin typeface="Arial" panose="020B0604020202020204" pitchFamily="34" charset="0"/>
                <a:cs typeface="Arial" panose="020B0604020202020204" pitchFamily="34" charset="0"/>
              </a:endParaRPr>
            </a:p>
          </p:txBody>
        </p:sp>
        <p:cxnSp>
          <p:nvCxnSpPr>
            <p:cNvPr id="76" name="直接连接符 75"/>
            <p:cNvCxnSpPr/>
            <p:nvPr/>
          </p:nvCxnSpPr>
          <p:spPr>
            <a:xfrm flipV="1">
              <a:off x="4913305" y="3375025"/>
              <a:ext cx="0" cy="368299"/>
            </a:xfrm>
            <a:prstGeom prst="line">
              <a:avLst/>
            </a:prstGeom>
            <a:ln w="19050">
              <a:solidFill>
                <a:srgbClr val="FEAF00"/>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3730977" y="1179272"/>
              <a:ext cx="3060458" cy="2078018"/>
            </a:xfrm>
            <a:prstGeom prst="rect">
              <a:avLst/>
            </a:prstGeom>
            <a:solidFill>
              <a:srgbClr val="FFD472">
                <a:alpha val="25098"/>
              </a:srgbClr>
            </a:solidFill>
            <a:ln w="12700">
              <a:solidFill>
                <a:srgbClr val="FEA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latin typeface="Arial" panose="020B0604020202020204" pitchFamily="34" charset="0"/>
                <a:cs typeface="Arial" panose="020B0604020202020204" pitchFamily="34" charset="0"/>
              </a:endParaRPr>
            </a:p>
          </p:txBody>
        </p:sp>
        <p:sp>
          <p:nvSpPr>
            <p:cNvPr id="79" name="文本框 97"/>
            <p:cNvSpPr txBox="1"/>
            <p:nvPr/>
          </p:nvSpPr>
          <p:spPr>
            <a:xfrm>
              <a:off x="4186373" y="2537613"/>
              <a:ext cx="2279671"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latin typeface="Arial" panose="020B0604020202020204" pitchFamily="34" charset="0"/>
                  <a:ea typeface="Calibri" panose="02010609060101010101" pitchFamily="49" charset="-122"/>
                  <a:cs typeface="Arial" panose="020B0604020202020204" pitchFamily="34" charset="0"/>
                </a:rPr>
                <a:t>Cấu trúc kim tự tháp đa tỉ lệ (PSPNet)</a:t>
              </a:r>
              <a:endParaRPr lang="en-US" altLang="zh-CN" sz="1600" dirty="0">
                <a:solidFill>
                  <a:srgbClr val="C00000"/>
                </a:solidFill>
                <a:latin typeface="Arial" panose="020B0604020202020204" pitchFamily="34" charset="0"/>
                <a:ea typeface="Calibri" panose="02010609060101010101" pitchFamily="49" charset="-122"/>
                <a:cs typeface="Arial" panose="020B0604020202020204" pitchFamily="34" charset="0"/>
              </a:endParaRPr>
            </a:p>
          </p:txBody>
        </p:sp>
        <p:sp>
          <p:nvSpPr>
            <p:cNvPr id="80" name="文本框 98"/>
            <p:cNvSpPr txBox="1"/>
            <p:nvPr/>
          </p:nvSpPr>
          <p:spPr>
            <a:xfrm>
              <a:off x="4593346" y="3742786"/>
              <a:ext cx="639919"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a:solidFill>
                    <a:srgbClr val="FEAF00"/>
                  </a:solidFill>
                  <a:latin typeface="Arial" panose="020B0604020202020204" pitchFamily="34" charset="0"/>
                  <a:ea typeface="Calibri" panose="02010609060101010101" pitchFamily="49" charset="-122"/>
                  <a:cs typeface="Arial" panose="020B0604020202020204" pitchFamily="34" charset="0"/>
                </a:rPr>
                <a:t>2017</a:t>
              </a:r>
            </a:p>
          </p:txBody>
        </p:sp>
      </p:grpSp>
      <p:grpSp>
        <p:nvGrpSpPr>
          <p:cNvPr id="8" name="组合 7"/>
          <p:cNvGrpSpPr/>
          <p:nvPr/>
        </p:nvGrpSpPr>
        <p:grpSpPr>
          <a:xfrm>
            <a:off x="556939" y="3452341"/>
            <a:ext cx="2364657" cy="3083856"/>
            <a:chOff x="-8637113" y="3334341"/>
            <a:chExt cx="2364657" cy="3083856"/>
          </a:xfrm>
        </p:grpSpPr>
        <p:sp>
          <p:nvSpPr>
            <p:cNvPr id="68" name="椭圆 67"/>
            <p:cNvSpPr/>
            <p:nvPr/>
          </p:nvSpPr>
          <p:spPr>
            <a:xfrm>
              <a:off x="-7529794" y="4049256"/>
              <a:ext cx="150019" cy="150019"/>
            </a:xfrm>
            <a:prstGeom prst="ellipse">
              <a:avLst/>
            </a:prstGeom>
            <a:solidFill>
              <a:srgbClr val="5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Calibri" panose="020F0502020204030204" pitchFamily="34" charset="0"/>
                <a:cs typeface="Calibri" panose="020F0502020204030204" pitchFamily="34" charset="0"/>
              </a:endParaRPr>
            </a:p>
          </p:txBody>
        </p:sp>
        <p:sp>
          <p:nvSpPr>
            <p:cNvPr id="69" name="椭圆 68"/>
            <p:cNvSpPr/>
            <p:nvPr/>
          </p:nvSpPr>
          <p:spPr>
            <a:xfrm>
              <a:off x="-7529794" y="3667776"/>
              <a:ext cx="150019" cy="150019"/>
            </a:xfrm>
            <a:prstGeom prst="ellipse">
              <a:avLst/>
            </a:prstGeom>
            <a:solidFill>
              <a:srgbClr val="5C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Calibri" panose="020F0502020204030204" pitchFamily="34" charset="0"/>
                <a:cs typeface="Calibri" panose="020F0502020204030204" pitchFamily="34" charset="0"/>
              </a:endParaRPr>
            </a:p>
          </p:txBody>
        </p:sp>
        <p:cxnSp>
          <p:nvCxnSpPr>
            <p:cNvPr id="70" name="直接连接符 69"/>
            <p:cNvCxnSpPr/>
            <p:nvPr/>
          </p:nvCxnSpPr>
          <p:spPr>
            <a:xfrm flipV="1">
              <a:off x="-7456961" y="3742785"/>
              <a:ext cx="0" cy="381480"/>
            </a:xfrm>
            <a:prstGeom prst="line">
              <a:avLst/>
            </a:prstGeom>
            <a:ln w="19050">
              <a:solidFill>
                <a:srgbClr val="5C0099"/>
              </a:solidFill>
            </a:ln>
          </p:spPr>
          <p:style>
            <a:lnRef idx="1">
              <a:schemeClr val="accent1"/>
            </a:lnRef>
            <a:fillRef idx="0">
              <a:schemeClr val="accent1"/>
            </a:fillRef>
            <a:effectRef idx="0">
              <a:schemeClr val="accent1"/>
            </a:effectRef>
            <a:fontRef idx="minor">
              <a:schemeClr val="tx1"/>
            </a:fontRef>
          </p:style>
        </p:cxnSp>
        <p:sp>
          <p:nvSpPr>
            <p:cNvPr id="71" name="文本框 123"/>
            <p:cNvSpPr txBox="1"/>
            <p:nvPr/>
          </p:nvSpPr>
          <p:spPr>
            <a:xfrm>
              <a:off x="-7781157" y="3334341"/>
              <a:ext cx="652744"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a:solidFill>
                    <a:srgbClr val="5C0099"/>
                  </a:solidFill>
                  <a:latin typeface="Calibri" panose="020F0502020204030204" pitchFamily="34" charset="0"/>
                  <a:ea typeface="Calibri" panose="02010609060101010101" pitchFamily="49" charset="-122"/>
                  <a:cs typeface="Calibri" panose="020F0502020204030204" pitchFamily="34" charset="0"/>
                </a:rPr>
                <a:t>1994</a:t>
              </a:r>
            </a:p>
          </p:txBody>
        </p:sp>
        <p:sp>
          <p:nvSpPr>
            <p:cNvPr id="72" name="矩形 71"/>
            <p:cNvSpPr/>
            <p:nvPr/>
          </p:nvSpPr>
          <p:spPr>
            <a:xfrm>
              <a:off x="-8637113" y="4228859"/>
              <a:ext cx="2364657" cy="2078018"/>
            </a:xfrm>
            <a:prstGeom prst="rect">
              <a:avLst/>
            </a:prstGeom>
            <a:solidFill>
              <a:srgbClr val="9B09FF">
                <a:alpha val="20000"/>
              </a:srgbClr>
            </a:solidFill>
            <a:ln w="12700">
              <a:solidFill>
                <a:srgbClr val="5C009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Calibri" panose="020F0502020204030204" pitchFamily="34" charset="0"/>
                <a:cs typeface="Calibri" panose="020F0502020204030204" pitchFamily="34" charset="0"/>
              </a:endParaRPr>
            </a:p>
          </p:txBody>
        </p:sp>
        <p:sp>
          <p:nvSpPr>
            <p:cNvPr id="73" name="文本框 134"/>
            <p:cNvSpPr txBox="1"/>
            <p:nvPr/>
          </p:nvSpPr>
          <p:spPr>
            <a:xfrm>
              <a:off x="-8594620" y="5587200"/>
              <a:ext cx="2279671"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VN" sz="1600" dirty="0">
                  <a:latin typeface="Arial" panose="020B0604020202020204" pitchFamily="34" charset="0"/>
                  <a:cs typeface="Arial" panose="020B0604020202020204" pitchFamily="34" charset="0"/>
                </a:rPr>
                <a:t>Phân đoạn ngữ nghĩa bằng rừng ngẫu nhiên</a:t>
              </a:r>
            </a:p>
            <a:p>
              <a:pPr algn="ctr"/>
              <a:endParaRPr lang="zh-CN" altLang="en-US" sz="1600" dirty="0">
                <a:solidFill>
                  <a:srgbClr val="D22828"/>
                </a:solidFill>
                <a:latin typeface="Arial" panose="020B0604020202020204" pitchFamily="34" charset="0"/>
                <a:ea typeface="Calibri" panose="02010609060101010101" pitchFamily="49" charset="-122"/>
                <a:cs typeface="Arial" panose="020B0604020202020204" pitchFamily="34" charset="0"/>
              </a:endParaRPr>
            </a:p>
          </p:txBody>
        </p:sp>
      </p:grpSp>
      <p:grpSp>
        <p:nvGrpSpPr>
          <p:cNvPr id="60" name="组合 59"/>
          <p:cNvGrpSpPr/>
          <p:nvPr/>
        </p:nvGrpSpPr>
        <p:grpSpPr>
          <a:xfrm>
            <a:off x="5493917" y="3452341"/>
            <a:ext cx="2364657" cy="2972536"/>
            <a:chOff x="-3385422" y="3334341"/>
            <a:chExt cx="2364657" cy="2972536"/>
          </a:xfrm>
        </p:grpSpPr>
        <p:sp>
          <p:nvSpPr>
            <p:cNvPr id="62" name="椭圆 61"/>
            <p:cNvSpPr/>
            <p:nvPr/>
          </p:nvSpPr>
          <p:spPr>
            <a:xfrm>
              <a:off x="-2278103" y="4049256"/>
              <a:ext cx="150019" cy="150019"/>
            </a:xfrm>
            <a:prstGeom prst="ellipse">
              <a:avLst/>
            </a:prstGeom>
            <a:solidFill>
              <a:srgbClr val="55C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Calibri" panose="020F0502020204030204" pitchFamily="34" charset="0"/>
                <a:cs typeface="Calibri" panose="020F0502020204030204" pitchFamily="34" charset="0"/>
              </a:endParaRPr>
            </a:p>
          </p:txBody>
        </p:sp>
        <p:sp>
          <p:nvSpPr>
            <p:cNvPr id="63" name="椭圆 62"/>
            <p:cNvSpPr/>
            <p:nvPr/>
          </p:nvSpPr>
          <p:spPr>
            <a:xfrm>
              <a:off x="-2278103" y="3667776"/>
              <a:ext cx="150019" cy="150019"/>
            </a:xfrm>
            <a:prstGeom prst="ellipse">
              <a:avLst/>
            </a:prstGeom>
            <a:solidFill>
              <a:srgbClr val="55C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Calibri" panose="020F0502020204030204" pitchFamily="34" charset="0"/>
                <a:cs typeface="Calibri" panose="020F0502020204030204" pitchFamily="34" charset="0"/>
              </a:endParaRPr>
            </a:p>
          </p:txBody>
        </p:sp>
        <p:cxnSp>
          <p:nvCxnSpPr>
            <p:cNvPr id="64" name="直接连接符 63"/>
            <p:cNvCxnSpPr/>
            <p:nvPr/>
          </p:nvCxnSpPr>
          <p:spPr>
            <a:xfrm flipV="1">
              <a:off x="-2205270" y="3742785"/>
              <a:ext cx="0" cy="381480"/>
            </a:xfrm>
            <a:prstGeom prst="line">
              <a:avLst/>
            </a:prstGeom>
            <a:ln w="19050">
              <a:solidFill>
                <a:srgbClr val="55CA42"/>
              </a:solidFill>
            </a:ln>
          </p:spPr>
          <p:style>
            <a:lnRef idx="1">
              <a:schemeClr val="accent1"/>
            </a:lnRef>
            <a:fillRef idx="0">
              <a:schemeClr val="accent1"/>
            </a:fillRef>
            <a:effectRef idx="0">
              <a:schemeClr val="accent1"/>
            </a:effectRef>
            <a:fontRef idx="minor">
              <a:schemeClr val="tx1"/>
            </a:fontRef>
          </p:style>
        </p:cxnSp>
        <p:sp>
          <p:nvSpPr>
            <p:cNvPr id="65" name="文本框 157"/>
            <p:cNvSpPr txBox="1"/>
            <p:nvPr/>
          </p:nvSpPr>
          <p:spPr>
            <a:xfrm>
              <a:off x="-2529466" y="3334341"/>
              <a:ext cx="652744"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a:solidFill>
                    <a:srgbClr val="55CA42"/>
                  </a:solidFill>
                  <a:latin typeface="Calibri" panose="020F0502020204030204" pitchFamily="34" charset="0"/>
                  <a:ea typeface="Calibri" panose="02010609060101010101" pitchFamily="49" charset="-122"/>
                  <a:cs typeface="Calibri" panose="020F0502020204030204" pitchFamily="34" charset="0"/>
                </a:rPr>
                <a:t>2017</a:t>
              </a:r>
            </a:p>
          </p:txBody>
        </p:sp>
        <p:sp>
          <p:nvSpPr>
            <p:cNvPr id="66" name="矩形 65"/>
            <p:cNvSpPr/>
            <p:nvPr/>
          </p:nvSpPr>
          <p:spPr>
            <a:xfrm>
              <a:off x="-3385422" y="4228859"/>
              <a:ext cx="2364657" cy="2078018"/>
            </a:xfrm>
            <a:prstGeom prst="rect">
              <a:avLst/>
            </a:prstGeom>
            <a:solidFill>
              <a:srgbClr val="99FE98">
                <a:alpha val="25098"/>
              </a:srgbClr>
            </a:solidFill>
            <a:ln w="12700">
              <a:solidFill>
                <a:srgbClr val="55CA4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Calibri" panose="020F0502020204030204" pitchFamily="34" charset="0"/>
                <a:cs typeface="Calibri" panose="020F0502020204030204" pitchFamily="34" charset="0"/>
              </a:endParaRPr>
            </a:p>
          </p:txBody>
        </p:sp>
        <p:sp>
          <p:nvSpPr>
            <p:cNvPr id="67" name="文本框 159"/>
            <p:cNvSpPr txBox="1"/>
            <p:nvPr/>
          </p:nvSpPr>
          <p:spPr>
            <a:xfrm>
              <a:off x="-3342929" y="5587200"/>
              <a:ext cx="2279671"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a:solidFill>
                    <a:srgbClr val="C00000"/>
                  </a:solidFill>
                  <a:latin typeface="Arial" panose="020B0604020202020204" pitchFamily="34" charset="0"/>
                  <a:ea typeface="Calibri" panose="02010609060101010101" pitchFamily="49" charset="-122"/>
                  <a:cs typeface="Arial" panose="020B0604020202020204" pitchFamily="34" charset="0"/>
                </a:rPr>
                <a:t>Dòng DeepLab</a:t>
              </a:r>
              <a:endParaRPr lang="en-US" altLang="zh-CN" sz="1600" dirty="0">
                <a:latin typeface="Arial" panose="020B0604020202020204" pitchFamily="34" charset="0"/>
                <a:ea typeface="Calibri" panose="02010609060101010101" pitchFamily="49" charset="-122"/>
                <a:cs typeface="Arial" panose="020B0604020202020204" pitchFamily="34" charset="0"/>
              </a:endParaRPr>
            </a:p>
            <a:p>
              <a:pPr algn="ctr"/>
              <a:r>
                <a:rPr lang="zh-CN" altLang="en-US" sz="1600" dirty="0">
                  <a:latin typeface="Arial" panose="020B0604020202020204" pitchFamily="34" charset="0"/>
                  <a:ea typeface="Calibri" panose="02010609060101010101" pitchFamily="49" charset="-122"/>
                  <a:cs typeface="Arial" panose="020B0604020202020204" pitchFamily="34" charset="0"/>
                </a:rPr>
                <a:t>Tích chập giãn</a:t>
              </a:r>
              <a:endParaRPr lang="zh-CN" altLang="en-US" sz="1600" dirty="0">
                <a:solidFill>
                  <a:srgbClr val="D22828"/>
                </a:solidFill>
                <a:latin typeface="Arial" panose="020B0604020202020204" pitchFamily="34" charset="0"/>
                <a:ea typeface="Calibri" panose="02010609060101010101" pitchFamily="49" charset="-122"/>
                <a:cs typeface="Arial" panose="020B0604020202020204" pitchFamily="34" charset="0"/>
              </a:endParaRPr>
            </a:p>
          </p:txBody>
        </p:sp>
      </p:grpSp>
      <p:grpSp>
        <p:nvGrpSpPr>
          <p:cNvPr id="52" name="组合 51"/>
          <p:cNvGrpSpPr/>
          <p:nvPr/>
        </p:nvGrpSpPr>
        <p:grpSpPr>
          <a:xfrm>
            <a:off x="3025428" y="3452341"/>
            <a:ext cx="2364657" cy="2972536"/>
            <a:chOff x="-6053969" y="3334341"/>
            <a:chExt cx="2364657" cy="2972536"/>
          </a:xfrm>
        </p:grpSpPr>
        <p:sp>
          <p:nvSpPr>
            <p:cNvPr id="54" name="椭圆 53"/>
            <p:cNvSpPr/>
            <p:nvPr/>
          </p:nvSpPr>
          <p:spPr>
            <a:xfrm>
              <a:off x="-4946650" y="4049256"/>
              <a:ext cx="150019" cy="150019"/>
            </a:xfrm>
            <a:prstGeom prst="ellipse">
              <a:avLst/>
            </a:prstGeom>
            <a:solidFill>
              <a:srgbClr val="FF0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Calibri" panose="020F0502020204030204" pitchFamily="34" charset="0"/>
                <a:cs typeface="Calibri" panose="020F0502020204030204" pitchFamily="34" charset="0"/>
              </a:endParaRPr>
            </a:p>
          </p:txBody>
        </p:sp>
        <p:sp>
          <p:nvSpPr>
            <p:cNvPr id="55" name="椭圆 54"/>
            <p:cNvSpPr/>
            <p:nvPr/>
          </p:nvSpPr>
          <p:spPr>
            <a:xfrm>
              <a:off x="-4946650" y="3667776"/>
              <a:ext cx="150019" cy="150019"/>
            </a:xfrm>
            <a:prstGeom prst="ellipse">
              <a:avLst/>
            </a:prstGeom>
            <a:solidFill>
              <a:srgbClr val="FF0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Calibri" panose="020F0502020204030204" pitchFamily="34" charset="0"/>
                <a:cs typeface="Calibri" panose="020F0502020204030204" pitchFamily="34" charset="0"/>
              </a:endParaRPr>
            </a:p>
          </p:txBody>
        </p:sp>
        <p:cxnSp>
          <p:nvCxnSpPr>
            <p:cNvPr id="56" name="直接连接符 55"/>
            <p:cNvCxnSpPr/>
            <p:nvPr/>
          </p:nvCxnSpPr>
          <p:spPr>
            <a:xfrm flipV="1">
              <a:off x="-4873817" y="3742785"/>
              <a:ext cx="0" cy="381480"/>
            </a:xfrm>
            <a:prstGeom prst="line">
              <a:avLst/>
            </a:prstGeom>
            <a:ln w="19050">
              <a:solidFill>
                <a:srgbClr val="FF0552"/>
              </a:solidFill>
            </a:ln>
          </p:spPr>
          <p:style>
            <a:lnRef idx="1">
              <a:schemeClr val="accent1"/>
            </a:lnRef>
            <a:fillRef idx="0">
              <a:schemeClr val="accent1"/>
            </a:fillRef>
            <a:effectRef idx="0">
              <a:schemeClr val="accent1"/>
            </a:effectRef>
            <a:fontRef idx="minor">
              <a:schemeClr val="tx1"/>
            </a:fontRef>
          </p:style>
        </p:cxnSp>
        <p:sp>
          <p:nvSpPr>
            <p:cNvPr id="57" name="文本框 150"/>
            <p:cNvSpPr txBox="1"/>
            <p:nvPr/>
          </p:nvSpPr>
          <p:spPr>
            <a:xfrm>
              <a:off x="-5198012" y="3334341"/>
              <a:ext cx="652744"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a:solidFill>
                    <a:srgbClr val="FF0552"/>
                  </a:solidFill>
                  <a:latin typeface="Calibri" panose="020F0502020204030204" pitchFamily="34" charset="0"/>
                  <a:ea typeface="Calibri" panose="02010609060101010101" pitchFamily="49" charset="-122"/>
                  <a:cs typeface="Calibri" panose="020F0502020204030204" pitchFamily="34" charset="0"/>
                </a:rPr>
                <a:t>2015</a:t>
              </a:r>
            </a:p>
          </p:txBody>
        </p:sp>
        <p:sp>
          <p:nvSpPr>
            <p:cNvPr id="58" name="矩形 57"/>
            <p:cNvSpPr/>
            <p:nvPr/>
          </p:nvSpPr>
          <p:spPr>
            <a:xfrm>
              <a:off x="-6053969" y="4228859"/>
              <a:ext cx="2364657" cy="2078018"/>
            </a:xfrm>
            <a:prstGeom prst="rect">
              <a:avLst/>
            </a:prstGeom>
            <a:solidFill>
              <a:srgbClr val="FF90B3">
                <a:alpha val="25098"/>
              </a:srgbClr>
            </a:solidFill>
            <a:ln w="12700">
              <a:solidFill>
                <a:srgbClr val="FF055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Calibri" panose="020F0502020204030204" pitchFamily="34" charset="0"/>
                <a:cs typeface="Calibri" panose="020F0502020204030204" pitchFamily="34" charset="0"/>
              </a:endParaRPr>
            </a:p>
          </p:txBody>
        </p:sp>
        <p:sp>
          <p:nvSpPr>
            <p:cNvPr id="59" name="文本框 152"/>
            <p:cNvSpPr txBox="1"/>
            <p:nvPr/>
          </p:nvSpPr>
          <p:spPr>
            <a:xfrm>
              <a:off x="-6011476" y="5587200"/>
              <a:ext cx="2279671"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a:solidFill>
                    <a:srgbClr val="C00000"/>
                  </a:solidFill>
                  <a:latin typeface="Arial" panose="020B0604020202020204" pitchFamily="34" charset="0"/>
                  <a:ea typeface="Calibri" panose="02010609060101010101" pitchFamily="49" charset="-122"/>
                  <a:cs typeface="Arial" panose="020B0604020202020204" pitchFamily="34" charset="0"/>
                </a:rPr>
                <a:t>Bộ mã hóa U-Net</a:t>
              </a:r>
              <a:endParaRPr lang="en-US" altLang="zh-CN" sz="1600" dirty="0">
                <a:latin typeface="Arial" panose="020B0604020202020204" pitchFamily="34" charset="0"/>
                <a:ea typeface="Calibri" panose="02010609060101010101" pitchFamily="49" charset="-122"/>
                <a:cs typeface="Arial" panose="020B0604020202020204" pitchFamily="34" charset="0"/>
              </a:endParaRPr>
            </a:p>
            <a:p>
              <a:pPr algn="ctr"/>
              <a:r>
                <a:rPr lang="zh-CN" altLang="en-US" sz="1600" dirty="0">
                  <a:latin typeface="Arial" panose="020B0604020202020204" pitchFamily="34" charset="0"/>
                  <a:ea typeface="Calibri" panose="02010609060101010101" pitchFamily="49" charset="-122"/>
                  <a:cs typeface="Arial" panose="020B0604020202020204" pitchFamily="34" charset="0"/>
                </a:rPr>
                <a:t>Cấu trúc bộ giải mã</a:t>
              </a:r>
              <a:endParaRPr lang="en-US" altLang="zh-CN" sz="1600" dirty="0">
                <a:solidFill>
                  <a:srgbClr val="C00000"/>
                </a:solidFill>
                <a:latin typeface="Arial" panose="020B0604020202020204" pitchFamily="34" charset="0"/>
                <a:ea typeface="Calibri" panose="02010609060101010101" pitchFamily="49" charset="-122"/>
                <a:cs typeface="Arial" panose="020B0604020202020204" pitchFamily="34" charset="0"/>
              </a:endParaRPr>
            </a:p>
          </p:txBody>
        </p:sp>
      </p:grpSp>
      <p:grpSp>
        <p:nvGrpSpPr>
          <p:cNvPr id="42" name="组合 41"/>
          <p:cNvGrpSpPr/>
          <p:nvPr/>
        </p:nvGrpSpPr>
        <p:grpSpPr>
          <a:xfrm>
            <a:off x="1757543" y="1297272"/>
            <a:ext cx="2364657" cy="2902068"/>
            <a:chOff x="930992" y="1179272"/>
            <a:chExt cx="2364657" cy="2902068"/>
          </a:xfrm>
        </p:grpSpPr>
        <p:sp>
          <p:nvSpPr>
            <p:cNvPr id="46" name="椭圆 45"/>
            <p:cNvSpPr/>
            <p:nvPr/>
          </p:nvSpPr>
          <p:spPr>
            <a:xfrm>
              <a:off x="2038311" y="3668315"/>
              <a:ext cx="150019" cy="150019"/>
            </a:xfrm>
            <a:prstGeom prst="ellipse">
              <a:avLst/>
            </a:prstGeom>
            <a:solidFill>
              <a:srgbClr val="3C9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latin typeface="Arial" panose="020B0604020202020204" pitchFamily="34" charset="0"/>
                <a:cs typeface="Arial" panose="020B0604020202020204" pitchFamily="34" charset="0"/>
              </a:endParaRPr>
            </a:p>
          </p:txBody>
        </p:sp>
        <p:sp>
          <p:nvSpPr>
            <p:cNvPr id="47" name="椭圆 46"/>
            <p:cNvSpPr/>
            <p:nvPr/>
          </p:nvSpPr>
          <p:spPr>
            <a:xfrm>
              <a:off x="2038311" y="3286835"/>
              <a:ext cx="150019" cy="150019"/>
            </a:xfrm>
            <a:prstGeom prst="ellipse">
              <a:avLst/>
            </a:prstGeom>
            <a:solidFill>
              <a:srgbClr val="3C9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latin typeface="Arial" panose="020B0604020202020204" pitchFamily="34" charset="0"/>
                <a:cs typeface="Arial" panose="020B0604020202020204" pitchFamily="34" charset="0"/>
              </a:endParaRPr>
            </a:p>
          </p:txBody>
        </p:sp>
        <p:cxnSp>
          <p:nvCxnSpPr>
            <p:cNvPr id="48" name="直接连接符 47"/>
            <p:cNvCxnSpPr>
              <a:endCxn id="47" idx="0"/>
            </p:cNvCxnSpPr>
            <p:nvPr/>
          </p:nvCxnSpPr>
          <p:spPr>
            <a:xfrm flipV="1">
              <a:off x="2113320" y="3286835"/>
              <a:ext cx="1" cy="456490"/>
            </a:xfrm>
            <a:prstGeom prst="line">
              <a:avLst/>
            </a:prstGeom>
            <a:ln w="19050">
              <a:solidFill>
                <a:srgbClr val="3C9735"/>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930992" y="1179272"/>
              <a:ext cx="2364657" cy="2078018"/>
            </a:xfrm>
            <a:prstGeom prst="rect">
              <a:avLst/>
            </a:prstGeom>
            <a:solidFill>
              <a:srgbClr val="93C456">
                <a:alpha val="25098"/>
              </a:srgbClr>
            </a:solidFill>
            <a:ln w="12700">
              <a:solidFill>
                <a:srgbClr val="3C973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latin typeface="Arial" panose="020B0604020202020204" pitchFamily="34" charset="0"/>
                <a:cs typeface="Arial" panose="020B0604020202020204" pitchFamily="34" charset="0"/>
              </a:endParaRPr>
            </a:p>
          </p:txBody>
        </p:sp>
        <p:sp>
          <p:nvSpPr>
            <p:cNvPr id="50" name="文本框 42"/>
            <p:cNvSpPr txBox="1"/>
            <p:nvPr/>
          </p:nvSpPr>
          <p:spPr>
            <a:xfrm>
              <a:off x="973485" y="2537613"/>
              <a:ext cx="2279671"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a:latin typeface="Arial" panose="020B0604020202020204" pitchFamily="34" charset="0"/>
                  <a:ea typeface="Calibri" panose="02010609060101010101" pitchFamily="49" charset="-122"/>
                  <a:cs typeface="Arial" panose="020B0604020202020204" pitchFamily="34" charset="0"/>
                </a:rPr>
                <a:t>Fully Convolutional Network (FCN)</a:t>
              </a:r>
              <a:endParaRPr lang="en-US" altLang="zh-CN" sz="1600" dirty="0">
                <a:solidFill>
                  <a:srgbClr val="C00000"/>
                </a:solidFill>
                <a:latin typeface="Arial" panose="020B0604020202020204" pitchFamily="34" charset="0"/>
                <a:ea typeface="Calibri" panose="02010609060101010101" pitchFamily="49" charset="-122"/>
                <a:cs typeface="Arial" panose="020B0604020202020204" pitchFamily="34" charset="0"/>
              </a:endParaRPr>
            </a:p>
          </p:txBody>
        </p:sp>
        <p:sp>
          <p:nvSpPr>
            <p:cNvPr id="51" name="文本框 90"/>
            <p:cNvSpPr txBox="1"/>
            <p:nvPr/>
          </p:nvSpPr>
          <p:spPr>
            <a:xfrm>
              <a:off x="1793361" y="3742786"/>
              <a:ext cx="639919"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a:solidFill>
                    <a:srgbClr val="3C9735"/>
                  </a:solidFill>
                  <a:latin typeface="Arial" panose="020B0604020202020204" pitchFamily="34" charset="0"/>
                  <a:ea typeface="Calibri" panose="02010609060101010101" pitchFamily="49" charset="-122"/>
                  <a:cs typeface="Arial" panose="020B0604020202020204" pitchFamily="34" charset="0"/>
                </a:rPr>
                <a:t>2014</a:t>
              </a:r>
              <a:endParaRPr lang="zh-CN" altLang="en-US" sz="1600" dirty="0">
                <a:solidFill>
                  <a:srgbClr val="3C9735"/>
                </a:solidFill>
                <a:latin typeface="Arial" panose="020B0604020202020204" pitchFamily="34" charset="0"/>
                <a:ea typeface="Calibri" panose="02010609060101010101" pitchFamily="49" charset="-122"/>
                <a:cs typeface="Arial" panose="020B0604020202020204" pitchFamily="34" charset="0"/>
              </a:endParaRPr>
            </a:p>
          </p:txBody>
        </p:sp>
      </p:grpSp>
      <p:grpSp>
        <p:nvGrpSpPr>
          <p:cNvPr id="34" name="组合 33"/>
          <p:cNvGrpSpPr/>
          <p:nvPr/>
        </p:nvGrpSpPr>
        <p:grpSpPr>
          <a:xfrm>
            <a:off x="7441793" y="1297272"/>
            <a:ext cx="3154771" cy="2902068"/>
            <a:chOff x="6309923" y="1179272"/>
            <a:chExt cx="3154771" cy="2902068"/>
          </a:xfrm>
        </p:grpSpPr>
        <p:sp>
          <p:nvSpPr>
            <p:cNvPr id="36" name="椭圆 35"/>
            <p:cNvSpPr/>
            <p:nvPr/>
          </p:nvSpPr>
          <p:spPr>
            <a:xfrm>
              <a:off x="7488262" y="3668315"/>
              <a:ext cx="150019" cy="150019"/>
            </a:xfrm>
            <a:prstGeom prst="ellipse">
              <a:avLst/>
            </a:prstGeom>
            <a:solidFill>
              <a:srgbClr val="19A5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latin typeface="Arial" panose="020B0604020202020204" pitchFamily="34" charset="0"/>
                <a:cs typeface="Arial" panose="020B0604020202020204" pitchFamily="34" charset="0"/>
              </a:endParaRPr>
            </a:p>
          </p:txBody>
        </p:sp>
        <p:sp>
          <p:nvSpPr>
            <p:cNvPr id="37" name="椭圆 36"/>
            <p:cNvSpPr/>
            <p:nvPr/>
          </p:nvSpPr>
          <p:spPr>
            <a:xfrm>
              <a:off x="7488262" y="3286835"/>
              <a:ext cx="150019" cy="150019"/>
            </a:xfrm>
            <a:prstGeom prst="ellipse">
              <a:avLst/>
            </a:prstGeom>
            <a:solidFill>
              <a:srgbClr val="19A5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latin typeface="Arial" panose="020B0604020202020204" pitchFamily="34" charset="0"/>
                <a:cs typeface="Arial" panose="020B0604020202020204" pitchFamily="34" charset="0"/>
              </a:endParaRPr>
            </a:p>
          </p:txBody>
        </p:sp>
        <p:cxnSp>
          <p:nvCxnSpPr>
            <p:cNvPr id="38" name="直接连接符 37"/>
            <p:cNvCxnSpPr/>
            <p:nvPr/>
          </p:nvCxnSpPr>
          <p:spPr>
            <a:xfrm flipV="1">
              <a:off x="7565652" y="3365500"/>
              <a:ext cx="0" cy="377824"/>
            </a:xfrm>
            <a:prstGeom prst="line">
              <a:avLst/>
            </a:prstGeom>
            <a:ln w="19050">
              <a:solidFill>
                <a:srgbClr val="19A5EB"/>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6309923" y="1179272"/>
              <a:ext cx="3154771" cy="2078018"/>
            </a:xfrm>
            <a:prstGeom prst="rect">
              <a:avLst/>
            </a:prstGeom>
            <a:solidFill>
              <a:srgbClr val="6AC5F2">
                <a:alpha val="25098"/>
              </a:srgbClr>
            </a:solidFill>
            <a:ln w="12700">
              <a:solidFill>
                <a:srgbClr val="19A5E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dirty="0">
                <a:latin typeface="Arial" panose="020B0604020202020204" pitchFamily="34" charset="0"/>
                <a:cs typeface="Arial" panose="020B0604020202020204" pitchFamily="34" charset="0"/>
              </a:endParaRPr>
            </a:p>
          </p:txBody>
        </p:sp>
        <p:sp>
          <p:nvSpPr>
            <p:cNvPr id="40" name="文本框 105"/>
            <p:cNvSpPr txBox="1"/>
            <p:nvPr/>
          </p:nvSpPr>
          <p:spPr>
            <a:xfrm>
              <a:off x="6816156" y="2537613"/>
              <a:ext cx="2279671"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a:latin typeface="Arial" panose="020B0604020202020204" pitchFamily="34" charset="0"/>
                  <a:ea typeface="Calibri" panose="02010609060101010101" pitchFamily="49" charset="-122"/>
                  <a:cs typeface="Arial" panose="020B0604020202020204" pitchFamily="34" charset="0"/>
                </a:rPr>
                <a:t>Dòng R-CNN</a:t>
              </a:r>
            </a:p>
            <a:p>
              <a:pPr algn="ctr"/>
              <a:r>
                <a:rPr lang="en-US" altLang="zh-CN" sz="1600" dirty="0">
                  <a:solidFill>
                    <a:srgbClr val="C00000"/>
                  </a:solidFill>
                  <a:latin typeface="Arial" panose="020B0604020202020204" pitchFamily="34" charset="0"/>
                  <a:ea typeface="Calibri" panose="02010609060101010101" pitchFamily="49" charset="-122"/>
                  <a:cs typeface="Arial" panose="020B0604020202020204" pitchFamily="34" charset="0"/>
                </a:rPr>
                <a:t>Mask R-CNN</a:t>
              </a:r>
              <a:endParaRPr lang="zh-CN" altLang="en-US" sz="1600" dirty="0">
                <a:solidFill>
                  <a:srgbClr val="C00000"/>
                </a:solidFill>
                <a:latin typeface="Arial" panose="020B0604020202020204" pitchFamily="34" charset="0"/>
                <a:ea typeface="Calibri" panose="02010609060101010101" pitchFamily="49" charset="-122"/>
                <a:cs typeface="Arial" panose="020B0604020202020204" pitchFamily="34" charset="0"/>
              </a:endParaRPr>
            </a:p>
          </p:txBody>
        </p:sp>
        <p:sp>
          <p:nvSpPr>
            <p:cNvPr id="41" name="文本框 106"/>
            <p:cNvSpPr txBox="1"/>
            <p:nvPr/>
          </p:nvSpPr>
          <p:spPr>
            <a:xfrm>
              <a:off x="7243311" y="3742786"/>
              <a:ext cx="639919" cy="338554"/>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a:solidFill>
                    <a:srgbClr val="19A5EB"/>
                  </a:solidFill>
                  <a:latin typeface="Arial" panose="020B0604020202020204" pitchFamily="34" charset="0"/>
                  <a:ea typeface="Calibri" panose="02010609060101010101" pitchFamily="49" charset="-122"/>
                  <a:cs typeface="Arial" panose="020B0604020202020204" pitchFamily="34" charset="0"/>
                </a:rPr>
                <a:t>2017</a:t>
              </a:r>
            </a:p>
          </p:txBody>
        </p:sp>
      </p:grpSp>
      <p:grpSp>
        <p:nvGrpSpPr>
          <p:cNvPr id="26" name="组合 25"/>
          <p:cNvGrpSpPr/>
          <p:nvPr/>
        </p:nvGrpSpPr>
        <p:grpSpPr>
          <a:xfrm>
            <a:off x="7962407" y="3452341"/>
            <a:ext cx="3423700" cy="2972536"/>
            <a:chOff x="-655636" y="3334341"/>
            <a:chExt cx="2364657" cy="2972536"/>
          </a:xfrm>
        </p:grpSpPr>
        <p:sp>
          <p:nvSpPr>
            <p:cNvPr id="28" name="椭圆 27"/>
            <p:cNvSpPr/>
            <p:nvPr/>
          </p:nvSpPr>
          <p:spPr>
            <a:xfrm>
              <a:off x="519130" y="4049257"/>
              <a:ext cx="103615" cy="139950"/>
            </a:xfrm>
            <a:prstGeom prst="ellipse">
              <a:avLst/>
            </a:prstGeom>
            <a:solidFill>
              <a:srgbClr val="F6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Calibri" panose="020F0502020204030204" pitchFamily="34" charset="0"/>
                <a:cs typeface="Calibri" panose="020F0502020204030204" pitchFamily="34" charset="0"/>
              </a:endParaRPr>
            </a:p>
          </p:txBody>
        </p:sp>
        <p:sp>
          <p:nvSpPr>
            <p:cNvPr id="29" name="椭圆 28"/>
            <p:cNvSpPr/>
            <p:nvPr/>
          </p:nvSpPr>
          <p:spPr>
            <a:xfrm>
              <a:off x="519130" y="3667777"/>
              <a:ext cx="103615" cy="139950"/>
            </a:xfrm>
            <a:prstGeom prst="ellipse">
              <a:avLst/>
            </a:prstGeom>
            <a:solidFill>
              <a:srgbClr val="F6C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Calibri" panose="020F0502020204030204" pitchFamily="34" charset="0"/>
                <a:cs typeface="Calibri" panose="020F0502020204030204" pitchFamily="34" charset="0"/>
              </a:endParaRPr>
            </a:p>
          </p:txBody>
        </p:sp>
        <p:cxnSp>
          <p:nvCxnSpPr>
            <p:cNvPr id="30" name="直接连接符 29"/>
            <p:cNvCxnSpPr/>
            <p:nvPr/>
          </p:nvCxnSpPr>
          <p:spPr>
            <a:xfrm flipV="1">
              <a:off x="567437" y="3742785"/>
              <a:ext cx="0" cy="381480"/>
            </a:xfrm>
            <a:prstGeom prst="line">
              <a:avLst/>
            </a:prstGeom>
            <a:ln w="19050">
              <a:solidFill>
                <a:srgbClr val="F6C100"/>
              </a:solidFill>
            </a:ln>
          </p:spPr>
          <p:style>
            <a:lnRef idx="1">
              <a:schemeClr val="accent1"/>
            </a:lnRef>
            <a:fillRef idx="0">
              <a:schemeClr val="accent1"/>
            </a:fillRef>
            <a:effectRef idx="0">
              <a:schemeClr val="accent1"/>
            </a:effectRef>
            <a:fontRef idx="minor">
              <a:schemeClr val="tx1"/>
            </a:fontRef>
          </p:style>
        </p:cxnSp>
        <p:sp>
          <p:nvSpPr>
            <p:cNvPr id="31" name="文本框 164"/>
            <p:cNvSpPr txBox="1"/>
            <p:nvPr/>
          </p:nvSpPr>
          <p:spPr>
            <a:xfrm>
              <a:off x="267766" y="3334341"/>
              <a:ext cx="652744"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a:solidFill>
                    <a:srgbClr val="F6C100"/>
                  </a:solidFill>
                  <a:latin typeface="Calibri" panose="020F0502020204030204" pitchFamily="34" charset="0"/>
                  <a:ea typeface="Calibri" panose="02010609060101010101" pitchFamily="49" charset="-122"/>
                  <a:cs typeface="Calibri" panose="020F0502020204030204" pitchFamily="34" charset="0"/>
                </a:rPr>
                <a:t>2021</a:t>
              </a:r>
            </a:p>
          </p:txBody>
        </p:sp>
        <p:sp>
          <p:nvSpPr>
            <p:cNvPr id="32" name="矩形 31"/>
            <p:cNvSpPr/>
            <p:nvPr/>
          </p:nvSpPr>
          <p:spPr>
            <a:xfrm>
              <a:off x="-655636" y="4228859"/>
              <a:ext cx="2364657" cy="2078018"/>
            </a:xfrm>
            <a:prstGeom prst="rect">
              <a:avLst/>
            </a:prstGeom>
            <a:solidFill>
              <a:srgbClr val="FDC500">
                <a:alpha val="25098"/>
              </a:srgbClr>
            </a:solidFill>
            <a:ln w="12700">
              <a:solidFill>
                <a:srgbClr val="F6C1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Calibri" panose="020F0502020204030204" pitchFamily="34" charset="0"/>
                <a:cs typeface="Calibri" panose="020F0502020204030204" pitchFamily="34" charset="0"/>
              </a:endParaRPr>
            </a:p>
          </p:txBody>
        </p:sp>
        <p:sp>
          <p:nvSpPr>
            <p:cNvPr id="33" name="文本框 166"/>
            <p:cNvSpPr txBox="1"/>
            <p:nvPr/>
          </p:nvSpPr>
          <p:spPr>
            <a:xfrm>
              <a:off x="-613144" y="5725699"/>
              <a:ext cx="2279671"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dirty="0">
                  <a:solidFill>
                    <a:srgbClr val="C00000"/>
                  </a:solidFill>
                  <a:latin typeface="Arial" panose="020B0604020202020204" pitchFamily="34" charset="0"/>
                  <a:ea typeface="Calibri" panose="02010609060101010101" pitchFamily="49" charset="-122"/>
                  <a:cs typeface="Arial" panose="020B0604020202020204" pitchFamily="34" charset="0"/>
                </a:rPr>
                <a:t>Cơ chế tự chú ý Transformer</a:t>
              </a:r>
              <a:endParaRPr lang="zh-CN" altLang="en-US" sz="1600" dirty="0">
                <a:solidFill>
                  <a:srgbClr val="D22828"/>
                </a:solidFill>
                <a:latin typeface="Arial" panose="020B0604020202020204" pitchFamily="34" charset="0"/>
                <a:ea typeface="Calibri" panose="02010609060101010101" pitchFamily="49" charset="-122"/>
                <a:cs typeface="Arial" panose="020B0604020202020204" pitchFamily="34" charset="0"/>
              </a:endParaRPr>
            </a:p>
          </p:txBody>
        </p:sp>
      </p:grpSp>
      <p:pic>
        <p:nvPicPr>
          <p:cNvPr id="13" name="图片 12"/>
          <p:cNvPicPr>
            <a:picLocks noChangeAspect="1"/>
          </p:cNvPicPr>
          <p:nvPr/>
        </p:nvPicPr>
        <p:blipFill>
          <a:blip r:embed="rId3"/>
          <a:stretch>
            <a:fillRect/>
          </a:stretch>
        </p:blipFill>
        <p:spPr>
          <a:xfrm>
            <a:off x="1825205" y="1503855"/>
            <a:ext cx="2229331" cy="1130299"/>
          </a:xfrm>
          <a:prstGeom prst="rect">
            <a:avLst/>
          </a:prstGeom>
        </p:spPr>
      </p:pic>
      <p:pic>
        <p:nvPicPr>
          <p:cNvPr id="14" name="图片 13"/>
          <p:cNvPicPr>
            <a:picLocks noChangeAspect="1"/>
          </p:cNvPicPr>
          <p:nvPr/>
        </p:nvPicPr>
        <p:blipFill>
          <a:blip r:embed="rId4"/>
          <a:stretch>
            <a:fillRect/>
          </a:stretch>
        </p:blipFill>
        <p:spPr>
          <a:xfrm>
            <a:off x="3274508" y="4461579"/>
            <a:ext cx="1931225" cy="1280936"/>
          </a:xfrm>
          <a:prstGeom prst="rect">
            <a:avLst/>
          </a:prstGeom>
        </p:spPr>
      </p:pic>
      <p:pic>
        <p:nvPicPr>
          <p:cNvPr id="43" name="图片 42"/>
          <p:cNvPicPr>
            <a:picLocks noChangeAspect="1"/>
          </p:cNvPicPr>
          <p:nvPr/>
        </p:nvPicPr>
        <p:blipFill>
          <a:blip r:embed="rId5"/>
          <a:stretch>
            <a:fillRect/>
          </a:stretch>
        </p:blipFill>
        <p:spPr>
          <a:xfrm>
            <a:off x="4302942" y="1673470"/>
            <a:ext cx="2934816" cy="857462"/>
          </a:xfrm>
          <a:prstGeom prst="rect">
            <a:avLst/>
          </a:prstGeom>
        </p:spPr>
      </p:pic>
      <p:pic>
        <p:nvPicPr>
          <p:cNvPr id="1025" name="图片 3" descr="深度学习之空洞卷积_reception field.-CSDN博客"/>
          <p:cNvPicPr>
            <a:picLocks noChangeAspect="1" noChangeArrowheads="1"/>
          </p:cNvPicPr>
          <p:nvPr/>
        </p:nvPicPr>
        <p:blipFill>
          <a:blip r:embed="rId6" r:link="rId7" cstate="print">
            <a:extLst>
              <a:ext uri="{28A0092B-C50C-407E-A947-70E740481C1C}">
                <a14:useLocalDpi xmlns:a14="http://schemas.microsoft.com/office/drawing/2010/main" val="0"/>
              </a:ext>
            </a:extLst>
          </a:blip>
          <a:srcRect b="40076"/>
          <a:stretch>
            <a:fillRect/>
          </a:stretch>
        </p:blipFill>
        <p:spPr bwMode="auto">
          <a:xfrm>
            <a:off x="5552763" y="4745867"/>
            <a:ext cx="2242612" cy="712359"/>
          </a:xfrm>
          <a:prstGeom prst="rect">
            <a:avLst/>
          </a:prstGeom>
          <a:noFill/>
          <a:extLst>
            <a:ext uri="{909E8E84-426E-40DD-AFC4-6F175D3DCCD1}">
              <a14:hiddenFill xmlns:a14="http://schemas.microsoft.com/office/drawing/2010/main">
                <a:solidFill>
                  <a:srgbClr val="FFFFFF"/>
                </a:solidFill>
              </a14:hiddenFill>
            </a:ext>
          </a:extLst>
        </p:spPr>
      </p:pic>
      <p:pic>
        <p:nvPicPr>
          <p:cNvPr id="81" name="图片 80"/>
          <p:cNvPicPr>
            <a:picLocks noChangeAspect="1"/>
          </p:cNvPicPr>
          <p:nvPr/>
        </p:nvPicPr>
        <p:blipFill>
          <a:blip r:embed="rId8"/>
          <a:stretch>
            <a:fillRect/>
          </a:stretch>
        </p:blipFill>
        <p:spPr>
          <a:xfrm>
            <a:off x="8023930" y="4523619"/>
            <a:ext cx="3300651" cy="1218896"/>
          </a:xfrm>
          <a:prstGeom prst="rect">
            <a:avLst/>
          </a:prstGeom>
        </p:spPr>
      </p:pic>
      <p:pic>
        <p:nvPicPr>
          <p:cNvPr id="82" name="图片 81"/>
          <p:cNvPicPr>
            <a:picLocks noChangeAspect="1"/>
          </p:cNvPicPr>
          <p:nvPr/>
        </p:nvPicPr>
        <p:blipFill>
          <a:blip r:embed="rId9"/>
          <a:stretch>
            <a:fillRect/>
          </a:stretch>
        </p:blipFill>
        <p:spPr>
          <a:xfrm>
            <a:off x="7517941" y="1393729"/>
            <a:ext cx="3002474" cy="1313092"/>
          </a:xfrm>
          <a:prstGeom prst="rect">
            <a:avLst/>
          </a:prstGeom>
        </p:spPr>
      </p:pic>
      <p:pic>
        <p:nvPicPr>
          <p:cNvPr id="1028" name="Picture 4" descr="一文读懂随机森林的解释和实现- 知乎"/>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8293" y="4461579"/>
            <a:ext cx="2137595" cy="1260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0023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p:sp>
        <p:nvSpPr>
          <p:cNvPr id="9" name="文本占位符 4"/>
          <p:cNvSpPr>
            <a:spLocks noGrp="1"/>
          </p:cNvSpPr>
          <p:nvPr>
            <p:ph type="body" sz="quarter" idx="14"/>
          </p:nvPr>
        </p:nvSpPr>
        <p:spPr>
          <a:xfrm>
            <a:off x="515936" y="1104899"/>
            <a:ext cx="5906580" cy="5456108"/>
          </a:xfrm>
        </p:spPr>
        <p:txBody>
          <a:bodyPr>
            <a:normAutofit fontScale="62500" lnSpcReduction="20000"/>
          </a:bodyPr>
          <a:lstStyle/>
          <a:p>
            <a:r>
              <a:rPr lang="en-VN" sz="3200" b="0" dirty="0"/>
              <a:t>Mạng tích chập toàn phần (Fully Convolutional Network, FCN)</a:t>
            </a:r>
          </a:p>
          <a:p>
            <a:pPr lvl="1"/>
            <a:r>
              <a:rPr lang="en-VN" sz="3200" dirty="0"/>
              <a:t>Đặc điểm chính: FCN chỉ sử dụng các lớp tích chập, không dùng lớp kết nối đầy đủ. Nhờ đó, mạng có thể xử lý ảnh với nhiều kích thước khác nhau và tạo bản đồ dự đoán tương ứng, cho phép phân loại từng pixel theo cơ chế đầu cuối.</a:t>
            </a:r>
          </a:p>
          <a:p>
            <a:pPr lvl="1"/>
            <a:r>
              <a:rPr lang="en-VN" sz="3200" dirty="0"/>
              <a:t>Các thành phần chính:</a:t>
            </a:r>
          </a:p>
          <a:p>
            <a:pPr lvl="2"/>
            <a:r>
              <a:rPr lang="en-VN" sz="3200" dirty="0"/>
              <a:t>Chuyển các lớp kết nối đầy đủ thành lớp tích chập</a:t>
            </a:r>
          </a:p>
          <a:p>
            <a:pPr lvl="2"/>
            <a:r>
              <a:rPr lang="en-VN" sz="3200" dirty="0"/>
              <a:t>Sử dụng phép lấy mẫu tăng để khôi phục độ phân giải</a:t>
            </a:r>
          </a:p>
          <a:p>
            <a:pPr lvl="2"/>
            <a:r>
              <a:rPr lang="en-VN" sz="3200" dirty="0"/>
              <a:t>Dùng kết nối tắt để kết hợp đặc trưng chi tiết từ lớp nông với thông tin ngữ nghĩa từ lớp sâu</a:t>
            </a:r>
          </a:p>
          <a:p>
            <a:pPr lvl="1"/>
            <a:r>
              <a:rPr lang="en-VN" sz="3200" dirty="0"/>
              <a:t>Nhờ đó, FCN cải thiện độ chính xác và mức độ chi tiết của kết quả phân đoạn.</a:t>
            </a:r>
          </a:p>
          <a:p>
            <a:pPr algn="just"/>
            <a:endParaRPr lang="zh-CN" altLang="en-US" sz="2400"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Phân đoạn ảnh hai chiều dựa trên học sâu</a:t>
            </a:r>
          </a:p>
        </p:txBody>
      </p:sp>
      <p:pic>
        <p:nvPicPr>
          <p:cNvPr id="5" name="图片 4"/>
          <p:cNvPicPr>
            <a:picLocks noChangeAspect="1"/>
          </p:cNvPicPr>
          <p:nvPr/>
        </p:nvPicPr>
        <p:blipFill>
          <a:blip r:embed="rId3"/>
          <a:stretch>
            <a:fillRect/>
          </a:stretch>
        </p:blipFill>
        <p:spPr>
          <a:xfrm>
            <a:off x="6422516" y="991343"/>
            <a:ext cx="5492624" cy="2784832"/>
          </a:xfrm>
          <a:prstGeom prst="rect">
            <a:avLst/>
          </a:prstGeom>
        </p:spPr>
      </p:pic>
      <p:pic>
        <p:nvPicPr>
          <p:cNvPr id="7" name="图片 6"/>
          <p:cNvPicPr>
            <a:picLocks noChangeAspect="1"/>
          </p:cNvPicPr>
          <p:nvPr/>
        </p:nvPicPr>
        <p:blipFill>
          <a:blip r:embed="rId4"/>
          <a:stretch>
            <a:fillRect/>
          </a:stretch>
        </p:blipFill>
        <p:spPr>
          <a:xfrm>
            <a:off x="6861719" y="3776175"/>
            <a:ext cx="4968788" cy="278483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20</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5620014"/>
          </a:xfrm>
        </p:spPr>
        <p:txBody>
          <a:bodyPr>
            <a:normAutofit fontScale="70000" lnSpcReduction="20000"/>
          </a:bodyPr>
          <a:lstStyle/>
          <a:p>
            <a:r>
              <a:rPr lang="en-VN" sz="2900" b="0" dirty="0"/>
              <a:t>Mạng tích chập toàn phần (Fully Convolutional Network, FCN)</a:t>
            </a:r>
          </a:p>
          <a:p>
            <a:pPr lvl="1"/>
            <a:r>
              <a:rPr lang="en-VN" sz="2900" dirty="0"/>
              <a:t>Ý tưởng cốt lõi của FCN là cho phép mạng tiếp nhận ảnh đầu vào có kích thước bất kỳ và tạo ra kết quả dự đoán theo từng điểm ảnh</a:t>
            </a:r>
          </a:p>
          <a:p>
            <a:pPr lvl="1"/>
            <a:r>
              <a:rPr lang="en-VN" sz="2900" dirty="0"/>
              <a:t>Cấu trúc của FCN thường gồm hai phần chính: phần mã hóa và phần giải mã. Phần mã hóa thường sử dụng các mạng CNN kinh điển như VGG hoặc ResNet để trích xuất đặc trưng. Phần giải mã thực hiện lấy mẫu tăng nhằm khôi phục bản đồ đặc trưng về kích thước không gian của ảnh đầu vào, từ đó tạo ra ảnh phân đoạn ngữ nghĩa</a:t>
            </a:r>
          </a:p>
          <a:p>
            <a:pPr lvl="1"/>
            <a:r>
              <a:rPr lang="en-VN" sz="2900" dirty="0"/>
              <a:t>Đầu vào của FCN có thể là ảnh màu với kích thước bất kỳ. Đầu ra thường có cùng kích thước không gian với ảnh đầu vào và gồm (n+1) kênh, trong đó (n) là số lớp đối tượng cần phân loại và một kênh tương ứng với lớp nền</a:t>
            </a:r>
          </a:p>
          <a:p>
            <a:pPr lvl="1"/>
            <a:r>
              <a:rPr lang="en-VN" sz="2900" dirty="0"/>
              <a:t>Khác với CNN dùng cho bài toán phân loại, FCN loại bỏ thao tác Flatten và các lớp kết nối đầy đủ. Các lớp này được thay thế bằng các lớp tích chập, thường gồm một lớp tích chập có kích thước kernel tương ứng với kích thước bản đồ đặc trưng đầu vào, tiếp theo là các lớp tích chập (1 * 1)</a:t>
            </a:r>
          </a:p>
          <a:p>
            <a:pPr lvl="1"/>
            <a:r>
              <a:rPr lang="en-VN" sz="2900" dirty="0"/>
              <a:t>Lớp tích chập (1*1) thực hiện phép kết hợp tuyến tính giữa các kênh đặc trưng tại từng vị trí không gian, do đó có vai trò tương tự lớp kết nối đầy đủ. Tuy nhiên, việc sử dụng phép tích chập giúp bảo toàn cấu trúc không gian của dữ liệu và cho phép mạng xử lý ảnh có kích thước linh hoạt</a:t>
            </a:r>
          </a:p>
          <a:p>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Phân đoạn ảnh hai chiều dựa trên học sâu</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21</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536700"/>
          </a:xfrm>
        </p:spPr>
        <p:txBody>
          <a:bodyPr>
            <a:normAutofit lnSpcReduction="10000"/>
          </a:bodyPr>
          <a:lstStyle/>
          <a:p>
            <a:pPr algn="just"/>
            <a:r>
              <a:rPr lang="en-US" altLang="zh-CN" sz="2400" b="0" dirty="0"/>
              <a:t>Mô hình bộ mã hóa–bộ giải mã U-Net</a:t>
            </a:r>
          </a:p>
          <a:p>
            <a:pPr lvl="1" algn="just"/>
            <a:r>
              <a:rPr lang="zh-CN" altLang="en-US" dirty="0"/>
              <a:t>Đổi mới chủ yếu: cấu trúc bộ mã hóa–bộ giải mã đối xứng và kết nối tắt</a:t>
            </a:r>
            <a:endParaRPr lang="en-US" altLang="zh-CN" dirty="0"/>
          </a:p>
          <a:p>
            <a:pPr lvl="1" algn="just"/>
            <a:r>
              <a:rPr lang="zh-CN" altLang="en-US" dirty="0"/>
              <a:t>Bối cảnh ứng dụng: phân đoạn ảnh y khoa; có thể khôi phục chi tiết ảnh tốt hơn và đạt hiệu quả nổi bật trên tập dữ liệu nhỏ</a:t>
            </a: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Phân đoạn ảnh hai chiều dựa trên học sâu</a:t>
            </a:r>
          </a:p>
        </p:txBody>
      </p:sp>
      <p:pic>
        <p:nvPicPr>
          <p:cNvPr id="8" name="图片 7"/>
          <p:cNvPicPr>
            <a:picLocks noChangeAspect="1"/>
          </p:cNvPicPr>
          <p:nvPr/>
        </p:nvPicPr>
        <p:blipFill>
          <a:blip r:embed="rId3"/>
          <a:stretch>
            <a:fillRect/>
          </a:stretch>
        </p:blipFill>
        <p:spPr>
          <a:xfrm>
            <a:off x="3220528" y="2739963"/>
            <a:ext cx="5762374" cy="382204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828800"/>
          </a:xfrm>
        </p:spPr>
        <p:txBody>
          <a:bodyPr>
            <a:normAutofit lnSpcReduction="10000"/>
          </a:bodyPr>
          <a:lstStyle/>
          <a:p>
            <a:r>
              <a:rPr lang="zh-CN" altLang="en-US" sz="2400" b="0" dirty="0">
                <a:latin typeface="Calibri"/>
                <a:cs typeface="Calibri"/>
              </a:rPr>
              <a:t>Mô hình kim tự tháp đa tỉ lệ (PSPNet)</a:t>
            </a:r>
          </a:p>
          <a:p>
            <a:pPr lvl="1" algn="just"/>
            <a:r>
              <a:rPr lang="zh-CN" altLang="en-US" dirty="0">
                <a:latin typeface="Calibri"/>
                <a:cs typeface="Calibri"/>
              </a:rPr>
              <a:t>Bằng cách trích xuất đặc trưng từ cấp độ hạt mịn đến hạt thô, mạng có thể đồng thời xem xét chi tiết cục bộ và thông tin ngữ cảnh rộng hơn của ảnh, xử lý các đối tượng có kích thước và hình dạng khác nhau, đồng thời tăng khả năng áp dụng và độ chính xác của mô hình trong nhiều bối cảnh</a:t>
            </a:r>
            <a:endParaRPr lang="en-US" altLang="zh-CN"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Phân đoạn ảnh hai chiều dựa trên học sâu</a:t>
            </a:r>
          </a:p>
        </p:txBody>
      </p:sp>
      <p:pic>
        <p:nvPicPr>
          <p:cNvPr id="3" name="图片 2"/>
          <p:cNvPicPr>
            <a:picLocks noChangeAspect="1"/>
          </p:cNvPicPr>
          <p:nvPr/>
        </p:nvPicPr>
        <p:blipFill>
          <a:blip r:embed="rId3"/>
          <a:stretch>
            <a:fillRect/>
          </a:stretch>
        </p:blipFill>
        <p:spPr>
          <a:xfrm>
            <a:off x="362406" y="3032690"/>
            <a:ext cx="11467188" cy="335035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552700"/>
          </a:xfrm>
        </p:spPr>
        <p:txBody>
          <a:bodyPr>
            <a:normAutofit fontScale="62500" lnSpcReduction="20000"/>
          </a:bodyPr>
          <a:lstStyle/>
          <a:p>
            <a:r>
              <a:rPr lang="en-VN" sz="3800" b="0" dirty="0"/>
              <a:t>Tích chập giãn trong dòng mô hình DeepLab (Atrous Convolution)</a:t>
            </a:r>
          </a:p>
          <a:p>
            <a:pPr lvl="1" algn="just"/>
            <a:r>
              <a:rPr lang="en-VN" sz="2900" b="0" dirty="0"/>
              <a:t>Tích chập giãn mở rộng khoảng cách giữa các phần tử của kernel tích chập, qua đó làm tăng trường tiếp nhận mà không cần tăng số lượng tham số hoặc làm giảm độ phân giải của bản đồ đặc trưng. Nhờ đó, mạng có thể khai thác hiệu quả hơn thông tin ngữ cảnh và các chi tiết phức tạp trong ảnh</a:t>
            </a:r>
          </a:p>
          <a:p>
            <a:pPr lvl="1" algn="just"/>
            <a:r>
              <a:rPr lang="en-VN" sz="2900" b="0" dirty="0"/>
              <a:t>Module tháp không gian tích chập giãn (Atrous Spatial Pyramid Pooling, ASPP) xử lý bản đồ đặc trưng bằng nhiều phép tích chập giãn với các tỉ lệ giãn khác nhau. Cơ chế này cho phép mạng thu nhận thông tin ngữ cảnh ở nhiều tỉ lệ, thích ứng tốt hơn với các đối tượng có kích thước khác nhau và nâng cao độ chính xác của kết quả phân đoạn</a:t>
            </a:r>
          </a:p>
          <a:p>
            <a:endParaRPr lang="en-US" altLang="zh-CN" sz="2400" dirty="0"/>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Phân đoạn ảnh hai chiều dựa trên học sâu</a:t>
            </a:r>
          </a:p>
        </p:txBody>
      </p:sp>
      <p:pic>
        <p:nvPicPr>
          <p:cNvPr id="2052" name="Picture 4" descr="Deeplab Image Semantic Segmentation Network - Thalles' blog"/>
          <p:cNvPicPr>
            <a:picLocks noChangeAspect="1" noChangeArrowheads="1"/>
          </p:cNvPicPr>
          <p:nvPr/>
        </p:nvPicPr>
        <p:blipFill rotWithShape="1">
          <a:blip r:embed="rId3">
            <a:extLst>
              <a:ext uri="{28A0092B-C50C-407E-A947-70E740481C1C}">
                <a14:useLocalDpi xmlns:a14="http://schemas.microsoft.com/office/drawing/2010/main" val="0"/>
              </a:ext>
            </a:extLst>
          </a:blip>
          <a:srcRect l="784" t="3179" r="10755" b="13733"/>
          <a:stretch>
            <a:fillRect/>
          </a:stretch>
        </p:blipFill>
        <p:spPr bwMode="auto">
          <a:xfrm>
            <a:off x="515937" y="3754895"/>
            <a:ext cx="11160125" cy="29700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324100"/>
          </a:xfrm>
        </p:spPr>
        <p:txBody>
          <a:bodyPr>
            <a:normAutofit fontScale="85000" lnSpcReduction="20000"/>
          </a:bodyPr>
          <a:lstStyle/>
          <a:p>
            <a:r>
              <a:rPr lang="en-VN" sz="2800" b="0" dirty="0"/>
              <a:t>Mạng phân đoạn thuộc dòng R-CNN (Mask R-CNN)</a:t>
            </a:r>
          </a:p>
          <a:p>
            <a:pPr lvl="1"/>
            <a:r>
              <a:rPr lang="en-VN" sz="2400" b="0" dirty="0"/>
              <a:t>Mask R-CNN mở rộng Faster R-CNN bằng cách bổ sung một nhánh dự đoán mặt nạ phân đoạn cho từng đối tượng</a:t>
            </a:r>
          </a:p>
          <a:p>
            <a:pPr lvl="1"/>
            <a:r>
              <a:rPr lang="en-VN" sz="2400" b="0" dirty="0"/>
              <a:t>Mô hình sử dụng RoIAlign thay cho RoIPooling để căn chỉnh chính xác vùng quan tâm với bản đồ đặc trưng, qua đó nâng cao độ chính xác phân đoạn</a:t>
            </a:r>
          </a:p>
          <a:p>
            <a:pPr lvl="1"/>
            <a:r>
              <a:rPr lang="en-VN" sz="2400" b="0" dirty="0"/>
              <a:t>RoIAlign không lượng tử hóa tọa độ mà lấy mẫu tại các điểm trong vùng RoI và sử dụng nội suy song tuyến tính để tính giá trị đặc trưng</a:t>
            </a:r>
          </a:p>
          <a:p>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Phân đoạn ảnh hai chiều dựa trên học sâu</a:t>
            </a:r>
          </a:p>
        </p:txBody>
      </p:sp>
      <p:pic>
        <p:nvPicPr>
          <p:cNvPr id="3" name="图片 2"/>
          <p:cNvPicPr>
            <a:picLocks noChangeAspect="1"/>
          </p:cNvPicPr>
          <p:nvPr/>
        </p:nvPicPr>
        <p:blipFill>
          <a:blip r:embed="rId3"/>
          <a:stretch>
            <a:fillRect/>
          </a:stretch>
        </p:blipFill>
        <p:spPr>
          <a:xfrm>
            <a:off x="762741" y="3524467"/>
            <a:ext cx="7155644" cy="3129426"/>
          </a:xfrm>
          <a:prstGeom prst="rect">
            <a:avLst/>
          </a:prstGeom>
        </p:spPr>
      </p:pic>
      <p:pic>
        <p:nvPicPr>
          <p:cNvPr id="5" name="图片 4"/>
          <p:cNvPicPr>
            <a:picLocks noChangeAspect="1"/>
          </p:cNvPicPr>
          <p:nvPr/>
        </p:nvPicPr>
        <p:blipFill>
          <a:blip r:embed="rId4"/>
          <a:stretch>
            <a:fillRect/>
          </a:stretch>
        </p:blipFill>
        <p:spPr>
          <a:xfrm>
            <a:off x="8226167" y="3524467"/>
            <a:ext cx="3140596" cy="312913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803400"/>
          </a:xfrm>
        </p:spPr>
        <p:txBody>
          <a:bodyPr>
            <a:normAutofit/>
          </a:bodyPr>
          <a:lstStyle/>
          <a:p>
            <a:r>
              <a:rPr lang="en-VN" sz="2400" b="0" dirty="0"/>
              <a:t>Mạng phân đoạn thuộc dòng Transformer</a:t>
            </a:r>
          </a:p>
          <a:p>
            <a:pPr lvl="1"/>
            <a:r>
              <a:rPr lang="en-VN" b="0" dirty="0"/>
              <a:t>Mô hình thường kết hợp cấu trúc U-Net với Transformer trong bộ giải mã</a:t>
            </a:r>
          </a:p>
          <a:p>
            <a:pPr lvl="1"/>
            <a:r>
              <a:rPr lang="en-VN" b="0" dirty="0"/>
              <a:t>Cơ chế tự chú ý tính độ tương đồng giữa Object Query và các đặc trưng trung gian, từ đó xác định đối tượng và dự đoán mặt nạ phân đoạn chính xác hơn</a:t>
            </a:r>
            <a:endParaRPr lang="en-VN" sz="2200" b="0" dirty="0"/>
          </a:p>
          <a:p>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Phân đoạn ảnh hai chiều dựa trên học sâu</a:t>
            </a:r>
          </a:p>
        </p:txBody>
      </p:sp>
      <p:pic>
        <p:nvPicPr>
          <p:cNvPr id="6" name="图片 5"/>
          <p:cNvPicPr>
            <a:picLocks noChangeAspect="1"/>
          </p:cNvPicPr>
          <p:nvPr/>
        </p:nvPicPr>
        <p:blipFill>
          <a:blip r:embed="rId3"/>
          <a:stretch>
            <a:fillRect/>
          </a:stretch>
        </p:blipFill>
        <p:spPr>
          <a:xfrm>
            <a:off x="1148301" y="3006262"/>
            <a:ext cx="9895397" cy="371865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828800"/>
          </a:xfrm>
        </p:spPr>
        <p:txBody>
          <a:bodyPr>
            <a:noAutofit/>
          </a:bodyPr>
          <a:lstStyle/>
          <a:p>
            <a:r>
              <a:rPr lang="zh-CN" altLang="en-US" sz="2400" b="0" dirty="0"/>
              <a:t>Thuật toán phân đoạn ảnh hiệu quả</a:t>
            </a:r>
            <a:endParaRPr lang="en-US" altLang="zh-CN" sz="2400" b="0" dirty="0"/>
          </a:p>
          <a:p>
            <a:pPr lvl="1" algn="just"/>
            <a:r>
              <a:rPr lang="en-US" altLang="zh-CN" dirty="0" err="1"/>
              <a:t>MobileNet (hình bên trái) phân rã phép tích chập thành tích chập Depthwise có Channel bằng 1 và tích chập Pointwise với kernel 1x1, qua đó giảm số tham số và nhu cầu tính toán của mô hình</a:t>
            </a:r>
            <a:endParaRPr lang="en-US" altLang="zh-CN" dirty="0"/>
          </a:p>
          <a:p>
            <a:pPr lvl="1" algn="just"/>
            <a:r>
              <a:rPr lang="en-US" altLang="zh-CN" dirty="0"/>
              <a:t>SqueezeSeg thiết kế kiến trúc mạng nhỏ gọn và nén hiệu quả kích thước mô hình thông qua  Fire (hình bên phải)</a:t>
            </a:r>
          </a:p>
        </p:txBody>
      </p:sp>
      <p:sp>
        <p:nvSpPr>
          <p:cNvPr id="4" name="文本占位符 3"/>
          <p:cNvSpPr>
            <a:spLocks noGrp="1"/>
          </p:cNvSpPr>
          <p:nvPr>
            <p:ph type="body" sz="quarter" idx="13"/>
          </p:nvPr>
        </p:nvSpPr>
        <p:spPr/>
        <p:txBody>
          <a:bodyPr>
            <a:normAutofit fontScale="92500"/>
          </a:bodyPr>
          <a:lstStyle/>
          <a:p>
            <a:r>
              <a:rPr lang="zh-CN" altLang="en-US" dirty="0">
                <a:latin typeface="Calibri"/>
                <a:cs typeface="Calibri"/>
              </a:rPr>
              <a:t>Phân đoạn ảnh hai chiều dựa trên học sâu</a:t>
            </a:r>
          </a:p>
        </p:txBody>
      </p:sp>
      <p:pic>
        <p:nvPicPr>
          <p:cNvPr id="3" name="图片 2"/>
          <p:cNvPicPr>
            <a:picLocks noChangeAspect="1"/>
          </p:cNvPicPr>
          <p:nvPr/>
        </p:nvPicPr>
        <p:blipFill>
          <a:blip r:embed="rId3"/>
          <a:stretch>
            <a:fillRect/>
          </a:stretch>
        </p:blipFill>
        <p:spPr>
          <a:xfrm>
            <a:off x="1873846" y="3467896"/>
            <a:ext cx="2543151" cy="3257017"/>
          </a:xfrm>
          <a:prstGeom prst="rect">
            <a:avLst/>
          </a:prstGeom>
        </p:spPr>
      </p:pic>
      <p:pic>
        <p:nvPicPr>
          <p:cNvPr id="5" name="图片 4"/>
          <p:cNvPicPr>
            <a:picLocks noChangeAspect="1"/>
          </p:cNvPicPr>
          <p:nvPr/>
        </p:nvPicPr>
        <p:blipFill>
          <a:blip r:embed="rId4"/>
          <a:stretch>
            <a:fillRect/>
          </a:stretch>
        </p:blipFill>
        <p:spPr>
          <a:xfrm>
            <a:off x="5675970" y="3372056"/>
            <a:ext cx="5441173" cy="342183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387600"/>
          </a:xfrm>
        </p:spPr>
        <p:txBody>
          <a:bodyPr>
            <a:normAutofit fontScale="85000" lnSpcReduction="20000"/>
          </a:bodyPr>
          <a:lstStyle/>
          <a:p>
            <a:r>
              <a:rPr lang="zh-CN" altLang="en-US" sz="2800" b="0" dirty="0">
                <a:latin typeface="Calibri"/>
                <a:cs typeface="Calibri"/>
              </a:rPr>
              <a:t>Phân đoạn video theo thời gian</a:t>
            </a:r>
            <a:endParaRPr lang="en-US" altLang="zh-CN" sz="2800" b="0" dirty="0">
              <a:latin typeface="Calibri"/>
              <a:cs typeface="Calibri"/>
            </a:endParaRPr>
          </a:p>
          <a:p>
            <a:pPr lvl="1" algn="just"/>
            <a:r>
              <a:rPr lang="zh-CN" altLang="zh-CN" sz="2400" dirty="0">
                <a:latin typeface="Calibri"/>
                <a:cs typeface="Calibri"/>
              </a:rPr>
              <a:t>Trích xuất thông tin không gian–thời gian có ý nghĩa từ dữ liệu video và chuyển đổi thành dự đoán cấp pixel chính xác</a:t>
            </a:r>
            <a:endParaRPr lang="en-US" altLang="zh-CN" sz="2400" dirty="0">
              <a:latin typeface="Calibri"/>
              <a:cs typeface="Calibri"/>
            </a:endParaRPr>
          </a:p>
          <a:p>
            <a:pPr lvl="1" algn="just"/>
            <a:r>
              <a:rPr lang="zh-CN" altLang="en-US" sz="2400" dirty="0">
                <a:latin typeface="Calibri"/>
                <a:cs typeface="Calibri"/>
              </a:rPr>
              <a:t>Trọng tâm nghiên cứu: xem xét tính liên tục theo thời gian giữa các khung hình và thực hiện bằng cách đưa vào sự phụ thuộc thời gian</a:t>
            </a:r>
            <a:endParaRPr lang="en-US" altLang="zh-CN" sz="2400" dirty="0">
              <a:latin typeface="Calibri"/>
              <a:cs typeface="Calibri"/>
            </a:endParaRPr>
          </a:p>
          <a:p>
            <a:pPr lvl="1" algn="just"/>
            <a:r>
              <a:rPr lang="zh-CN" altLang="en-US" sz="2400" dirty="0">
                <a:latin typeface="Calibri"/>
                <a:cs typeface="Calibri"/>
              </a:rPr>
              <a:t>Khó khăn nghiên cứu: nhòe do chuyển động, thay đổi chiếu sáng, thay đổi góc nhìn, thay đổi tỉ lệ, che khuất, yêu cầu xử lý thời gian thực, khối lượng dữ liệu lớn, v.v.</a:t>
            </a:r>
            <a:endParaRPr lang="en-US" altLang="zh-CN" sz="2400" dirty="0">
              <a:latin typeface="Calibri"/>
              <a:cs typeface="Calibri"/>
            </a:endParaRPr>
          </a:p>
        </p:txBody>
      </p:sp>
      <p:sp>
        <p:nvSpPr>
          <p:cNvPr id="4" name="文本占位符 3"/>
          <p:cNvSpPr>
            <a:spLocks noGrp="1"/>
          </p:cNvSpPr>
          <p:nvPr>
            <p:ph type="body" sz="quarter" idx="13"/>
          </p:nvPr>
        </p:nvSpPr>
        <p:spPr/>
        <p:txBody>
          <a:bodyPr>
            <a:normAutofit fontScale="85000" lnSpcReduction="10000"/>
          </a:bodyPr>
          <a:lstStyle/>
          <a:p>
            <a:r>
              <a:rPr lang="zh-CN" altLang="en-US" dirty="0">
                <a:latin typeface="Calibri"/>
                <a:cs typeface="Calibri"/>
              </a:rPr>
              <a:t>Phân đoạn video theo thời gian dựa trên học sâu</a:t>
            </a:r>
          </a:p>
        </p:txBody>
      </p:sp>
      <p:pic>
        <p:nvPicPr>
          <p:cNvPr id="6" name="图片 5"/>
          <p:cNvPicPr>
            <a:picLocks noChangeAspect="1"/>
          </p:cNvPicPr>
          <p:nvPr/>
        </p:nvPicPr>
        <p:blipFill>
          <a:blip r:embed="rId3"/>
          <a:stretch>
            <a:fillRect/>
          </a:stretch>
        </p:blipFill>
        <p:spPr>
          <a:xfrm>
            <a:off x="782652" y="3589885"/>
            <a:ext cx="10626695" cy="306253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222500"/>
          </a:xfrm>
        </p:spPr>
        <p:txBody>
          <a:bodyPr>
            <a:normAutofit/>
          </a:bodyPr>
          <a:lstStyle/>
          <a:p>
            <a:r>
              <a:rPr lang="en-VN" sz="2400" b="0" dirty="0"/>
              <a:t>Mạng hai luồng (Two-Stream Network)</a:t>
            </a:r>
          </a:p>
          <a:p>
            <a:pPr lvl="1"/>
            <a:r>
              <a:rPr lang="en-VN" b="0" dirty="0"/>
              <a:t>Mạng gồm hai CNN độc lập: luồng không gian xử lý từng khung hình và luồng thời gian xử lý thông tin chuyển động giữa nhiều khung hình</a:t>
            </a:r>
          </a:p>
          <a:p>
            <a:pPr lvl="1"/>
            <a:r>
              <a:rPr lang="en-VN" b="0" dirty="0"/>
              <a:t>Đặc trưng từ hai luồng được hợp nhất, giúp mô hình đồng thời khai thác nội dung hình ảnh và biến đổi chuyển động trong video</a:t>
            </a:r>
          </a:p>
          <a:p>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fontScale="85000" lnSpcReduction="10000"/>
          </a:bodyPr>
          <a:lstStyle/>
          <a:p>
            <a:r>
              <a:rPr lang="zh-CN" altLang="en-US" dirty="0">
                <a:latin typeface="Calibri"/>
                <a:cs typeface="Calibri"/>
              </a:rPr>
              <a:t>Phân đoạn video theo thời gian dựa trên học sâu</a:t>
            </a:r>
          </a:p>
        </p:txBody>
      </p:sp>
      <p:pic>
        <p:nvPicPr>
          <p:cNvPr id="13316" name="Picture 4" descr="NeurIPS2014](双流网络)Two-Stream Convolutional Networks for Action Recognition  in Videos - 知乎"/>
          <p:cNvPicPr>
            <a:picLocks noChangeAspect="1" noChangeArrowheads="1"/>
          </p:cNvPicPr>
          <p:nvPr/>
        </p:nvPicPr>
        <p:blipFill rotWithShape="1">
          <a:blip r:embed="rId3">
            <a:extLst>
              <a:ext uri="{28A0092B-C50C-407E-A947-70E740481C1C}">
                <a14:useLocalDpi xmlns:a14="http://schemas.microsoft.com/office/drawing/2010/main" val="0"/>
              </a:ext>
            </a:extLst>
          </a:blip>
          <a:srcRect b="8482"/>
          <a:stretch>
            <a:fillRect/>
          </a:stretch>
        </p:blipFill>
        <p:spPr bwMode="auto">
          <a:xfrm>
            <a:off x="1595437" y="3429000"/>
            <a:ext cx="9001125" cy="33701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a:xfrm>
                <a:off x="468351" y="892098"/>
                <a:ext cx="11207711" cy="5965902"/>
              </a:xfrm>
            </p:spPr>
            <p:txBody>
              <a:bodyPr>
                <a:normAutofit lnSpcReduction="10000"/>
              </a:bodyPr>
              <a:lstStyle/>
              <a:p>
                <a:r>
                  <a:rPr lang="zh-CN" altLang="en-US" sz="2400" b="0" dirty="0">
                    <a:latin typeface="Calibri"/>
                    <a:cs typeface="Calibri"/>
                  </a:rPr>
                  <a:t>Phương pháp dựa trên mạng tích chập đồ thị</a:t>
                </a:r>
                <a:endParaRPr lang="en-US" altLang="zh-CN" sz="2400" b="0" dirty="0">
                  <a:latin typeface="Calibri"/>
                  <a:cs typeface="Calibri"/>
                </a:endParaRPr>
              </a:p>
              <a:p>
                <a:pPr lvl="1" algn="just">
                  <a:tabLst>
                    <a:tab pos="914400" algn="l"/>
                  </a:tabLst>
                </a:pPr>
                <a:r>
                  <a:rPr lang="zh-CN" altLang="zh-CN" dirty="0">
                    <a:latin typeface="Calibri"/>
                    <a:cs typeface="Calibri"/>
                  </a:rPr>
                  <a:t>Biểu diễn video dưới dạng đồ thị </a:t>
                </a:r>
                <a14:m>
                  <m:oMath xmlns:m="http://schemas.openxmlformats.org/officeDocument/2006/math">
                    <m:r>
                      <m:rPr>
                        <m:sty m:val="p"/>
                      </m:rPr>
                      <a:rPr lang="en-US" altLang="zh-CN" b="0" i="1" smtClean="0">
                        <a:solidFill>
                          <a:srgbClr val="C00000"/>
                        </a:solidFill>
                        <a:latin typeface="Cambria Math" panose="02040503050406030204" pitchFamily="18" charset="0"/>
                        <a:cs typeface="Calibri" panose="020F0502020204030204" pitchFamily="34" charset="0"/>
                      </a:rPr>
                      <m:t>G</m:t>
                    </m:r>
                    <m:r>
                      <a:rPr lang="en-US" altLang="zh-CN" b="0" smtClean="0">
                        <a:solidFill>
                          <a:srgbClr val="C00000"/>
                        </a:solidFill>
                        <a:latin typeface="Cambria Math" panose="02040503050406030204" pitchFamily="18" charset="0"/>
                        <a:cs typeface="Calibri" panose="020F0502020204030204" pitchFamily="34" charset="0"/>
                      </a:rPr>
                      <m:t>=(</m:t>
                    </m:r>
                    <m:r>
                      <m:rPr>
                        <m:sty m:val="p"/>
                      </m:rPr>
                      <a:rPr lang="en-US" altLang="zh-CN" b="0" i="1" smtClean="0">
                        <a:solidFill>
                          <a:srgbClr val="C00000"/>
                        </a:solidFill>
                        <a:latin typeface="Cambria Math" panose="02040503050406030204" pitchFamily="18" charset="0"/>
                        <a:cs typeface="Calibri" panose="020F0502020204030204" pitchFamily="34" charset="0"/>
                      </a:rPr>
                      <m:t>V</m:t>
                    </m:r>
                    <m:r>
                      <a:rPr lang="en-US" altLang="zh-CN" b="0" smtClean="0">
                        <a:solidFill>
                          <a:srgbClr val="C00000"/>
                        </a:solidFill>
                        <a:latin typeface="Cambria Math" panose="02040503050406030204" pitchFamily="18" charset="0"/>
                        <a:cs typeface="Calibri" panose="020F0502020204030204" pitchFamily="34" charset="0"/>
                      </a:rPr>
                      <m:t>,</m:t>
                    </m:r>
                    <m:r>
                      <m:rPr>
                        <m:sty m:val="p"/>
                      </m:rPr>
                      <a:rPr lang="en-US" altLang="zh-CN" b="0" i="1" smtClean="0">
                        <a:solidFill>
                          <a:srgbClr val="C00000"/>
                        </a:solidFill>
                        <a:latin typeface="Cambria Math" panose="02040503050406030204" pitchFamily="18" charset="0"/>
                        <a:cs typeface="Calibri" panose="020F0502020204030204" pitchFamily="34" charset="0"/>
                      </a:rPr>
                      <m:t>E</m:t>
                    </m:r>
                    <m:r>
                      <a:rPr lang="en-US" altLang="zh-CN" b="0" smtClean="0">
                        <a:solidFill>
                          <a:srgbClr val="C00000"/>
                        </a:solidFill>
                        <a:latin typeface="Cambria Math" panose="02040503050406030204" pitchFamily="18" charset="0"/>
                        <a:cs typeface="Calibri" panose="020F0502020204030204" pitchFamily="34" charset="0"/>
                      </a:rPr>
                      <m:t>)</m:t>
                    </m:r>
                  </m:oMath>
                </a14:m>
                <a:r>
                  <a:rPr lang="zh-CN" altLang="zh-CN" dirty="0">
                    <a:latin typeface="Calibri"/>
                    <a:cs typeface="Calibri"/>
                  </a:rPr>
                  <a:t>, trong đó mỗi nút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v</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V</m:t>
                    </m:r>
                  </m:oMath>
                </a14:m>
                <a:r>
                  <a:rPr lang="zh-CN" altLang="zh-CN" dirty="0">
                    <a:latin typeface="Calibri"/>
                    <a:cs typeface="Calibri"/>
                  </a:rPr>
                  <a:t> biểu thị một pixel hoặc siêu pixel trong video, cạnh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e</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E</m:t>
                    </m:r>
                  </m:oMath>
                </a14:m>
                <a:r>
                  <a:rPr lang="zh-CN" altLang="zh-CN" dirty="0">
                    <a:latin typeface="Calibri"/>
                    <a:cs typeface="Calibri"/>
                  </a:rPr>
                  <a:t> biểu thị quan hệ giữa các nút, còn đặc trưng nút có thể là cường độ pixel, màu sắc, kết cấu và các thông tin khác. Đối với mỗi nút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v</m:t>
                    </m:r>
                  </m:oMath>
                </a14:m>
                <a:r>
                  <a:rPr lang="zh-CN" altLang="zh-CN" dirty="0">
                    <a:latin typeface="Calibri"/>
                    <a:cs typeface="Calibri"/>
                  </a:rPr>
                  <a:t>, lớp tích chập đồ thị cập nhật đặc trưng của nút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v</m:t>
                        </m:r>
                      </m:sub>
                    </m:sSub>
                  </m:oMath>
                </a14:m>
                <a:r>
                  <a:rPr lang="zh-CN" altLang="zh-CN" dirty="0">
                    <a:latin typeface="Calibri"/>
                    <a:cs typeface="Calibri"/>
                  </a:rPr>
                  <a:t> như sau:</a:t>
                </a:r>
              </a:p>
              <a:p>
                <a:pPr marL="457200" lvl="1" indent="0" algn="just">
                  <a:buNone/>
                  <a:tabLst>
                    <a:tab pos="914400" algn="l"/>
                  </a:tabLst>
                </a:pPr>
                <a14:m>
                  <m:oMathPara xmlns:m="http://schemas.openxmlformats.org/officeDocument/2006/math">
                    <m:oMathParaPr>
                      <m:jc m:val="centerGroup"/>
                    </m:oMathParaPr>
                    <m:oMath xmlns:m="http://schemas.openxmlformats.org/officeDocument/2006/math">
                      <m:sSubSup>
                        <m:sSubSupPr>
                          <m:ctrlPr>
                            <a:rPr lang="zh-CN" altLang="zh-CN" i="1">
                              <a:latin typeface="Cambria Math" panose="02040503050406030204" pitchFamily="18" charset="0"/>
                              <a:cs typeface="Calibri" panose="020F0502020204030204" pitchFamily="34" charset="0"/>
                            </a:rPr>
                          </m:ctrlPr>
                        </m:sSubSup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v</m:t>
                          </m:r>
                        </m:sub>
                        <m:sup>
                          <m:r>
                            <a:rPr lang="en-US" altLang="zh-CN" b="0" smtClean="0">
                              <a:latin typeface="Cambria Math" panose="02040503050406030204" pitchFamily="18" charset="0"/>
                              <a:cs typeface="Calibri" panose="020F0502020204030204" pitchFamily="34" charset="0"/>
                            </a:rPr>
                            <m:t>′</m:t>
                          </m:r>
                        </m:sup>
                      </m:sSubSup>
                      <m:r>
                        <a:rPr lang="en-US" altLang="zh-CN" b="0" smtClean="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σ</m:t>
                      </m:r>
                      <m:d>
                        <m:dPr>
                          <m:ctrlPr>
                            <a:rPr lang="zh-CN" altLang="zh-CN" i="1">
                              <a:latin typeface="Cambria Math" panose="02040503050406030204" pitchFamily="18" charset="0"/>
                              <a:cs typeface="Calibri" panose="020F0502020204030204" pitchFamily="34" charset="0"/>
                            </a:rPr>
                          </m:ctrlPr>
                        </m:dPr>
                        <m:e>
                          <m:nary>
                            <m:naryPr>
                              <m:chr m:val="∑"/>
                              <m:supHide m:val="on"/>
                              <m:ctrlPr>
                                <a:rPr lang="zh-CN" altLang="zh-CN" i="1">
                                  <a:latin typeface="Cambria Math" panose="02040503050406030204" pitchFamily="18" charset="0"/>
                                  <a:cs typeface="Calibri" panose="020F0502020204030204" pitchFamily="34" charset="0"/>
                                </a:rPr>
                              </m:ctrlPr>
                            </m:naryPr>
                            <m:sub>
                              <m:r>
                                <m:rPr>
                                  <m:sty m:val="p"/>
                                </m:rPr>
                                <a:rPr lang="en-US" altLang="zh-CN" b="0" i="1" smtClean="0">
                                  <a:latin typeface="Cambria Math" panose="02040503050406030204" pitchFamily="18" charset="0"/>
                                  <a:cs typeface="Calibri" panose="020F0502020204030204" pitchFamily="34" charset="0"/>
                                </a:rPr>
                                <m:t>u</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N</m:t>
                              </m:r>
                              <m:d>
                                <m:dPr>
                                  <m:ctrlPr>
                                    <a:rPr lang="zh-CN" altLang="zh-CN" i="1">
                                      <a:latin typeface="Cambria Math" panose="02040503050406030204" pitchFamily="18" charset="0"/>
                                      <a:cs typeface="Calibri" panose="020F0502020204030204" pitchFamily="34" charset="0"/>
                                    </a:rPr>
                                  </m:ctrlPr>
                                </m:dPr>
                                <m:e>
                                  <m:r>
                                    <m:rPr>
                                      <m:sty m:val="p"/>
                                    </m:rPr>
                                    <a:rPr lang="en-US" altLang="zh-CN" b="0" i="1" smtClean="0">
                                      <a:latin typeface="Cambria Math" panose="02040503050406030204" pitchFamily="18" charset="0"/>
                                      <a:cs typeface="Calibri" panose="020F0502020204030204" pitchFamily="34" charset="0"/>
                                    </a:rPr>
                                    <m:t>v</m:t>
                                  </m:r>
                                </m:e>
                              </m:d>
                            </m:sub>
                            <m:sup/>
                            <m:e>
                              <m:f>
                                <m:fPr>
                                  <m:ctrlPr>
                                    <a:rPr lang="zh-CN" altLang="zh-CN" i="1">
                                      <a:latin typeface="Cambria Math" panose="02040503050406030204" pitchFamily="18" charset="0"/>
                                      <a:cs typeface="Calibri" panose="020F0502020204030204" pitchFamily="34" charset="0"/>
                                    </a:rPr>
                                  </m:ctrlPr>
                                </m:fPr>
                                <m:num>
                                  <m:r>
                                    <a:rPr lang="en-US" altLang="zh-CN" b="0" smtClean="0">
                                      <a:latin typeface="Cambria Math" panose="02040503050406030204" pitchFamily="18" charset="0"/>
                                      <a:cs typeface="Calibri" panose="020F0502020204030204" pitchFamily="34" charset="0"/>
                                    </a:rPr>
                                    <m:t>1</m:t>
                                  </m:r>
                                </m:num>
                                <m:den>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c</m:t>
                                      </m:r>
                                    </m:e>
                                    <m:sub>
                                      <m:r>
                                        <m:rPr>
                                          <m:sty m:val="p"/>
                                        </m:rPr>
                                        <a:rPr lang="en-US" altLang="zh-CN" b="0" i="1" smtClean="0">
                                          <a:latin typeface="Cambria Math" panose="02040503050406030204" pitchFamily="18" charset="0"/>
                                          <a:cs typeface="Calibri" panose="020F0502020204030204" pitchFamily="34" charset="0"/>
                                        </a:rPr>
                                        <m:t>uv</m:t>
                                      </m:r>
                                    </m:sub>
                                  </m:sSub>
                                </m:den>
                              </m:f>
                            </m:e>
                          </m:nary>
                          <m:r>
                            <m:rPr>
                              <m:sty m:val="p"/>
                            </m:rPr>
                            <a:rPr lang="en-US" altLang="zh-CN" b="0" i="1" smtClean="0">
                              <a:latin typeface="Cambria Math" panose="02040503050406030204" pitchFamily="18" charset="0"/>
                              <a:cs typeface="Calibri" panose="020F0502020204030204" pitchFamily="34" charset="0"/>
                            </a:rPr>
                            <m:t>W</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u</m:t>
                              </m:r>
                            </m:sub>
                          </m:sSub>
                          <m:r>
                            <a:rPr lang="en-US" altLang="zh-CN" b="0" smtClean="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b</m:t>
                          </m:r>
                          <m:r>
                            <a:rPr lang="en-US" altLang="zh-CN" b="0">
                              <a:latin typeface="Cambria Math" panose="02040503050406030204" pitchFamily="18" charset="0"/>
                              <a:cs typeface="Calibri" panose="020F0502020204030204" pitchFamily="34" charset="0"/>
                            </a:rPr>
                            <m:t>)​</m:t>
                          </m:r>
                        </m:e>
                      </m:d>
                    </m:oMath>
                  </m:oMathPara>
                </a14:m>
                <a:endParaRPr lang="zh-CN" altLang="zh-CN" dirty="0">
                  <a:latin typeface="Calibri"/>
                  <a:cs typeface="Calibri"/>
                </a:endParaRPr>
              </a:p>
              <a:p>
                <a:pPr marL="812800" lvl="2" indent="0" algn="just">
                  <a:buNone/>
                  <a:tabLst>
                    <a:tab pos="914400" algn="l"/>
                  </a:tabLst>
                </a:pPr>
                <a:r>
                  <a:rPr lang="zh-CN" altLang="zh-CN" dirty="0">
                    <a:latin typeface="Calibri"/>
                    <a:cs typeface="Calibri"/>
                  </a:rPr>
                  <a:t>Trong đó,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N</m:t>
                    </m:r>
                    <m:d>
                      <m:dPr>
                        <m:ctrlPr>
                          <a:rPr lang="zh-CN" altLang="zh-CN" i="1">
                            <a:latin typeface="Cambria Math" panose="02040503050406030204" pitchFamily="18" charset="0"/>
                            <a:cs typeface="Calibri" panose="020F0502020204030204" pitchFamily="34" charset="0"/>
                          </a:rPr>
                        </m:ctrlPr>
                      </m:dPr>
                      <m:e>
                        <m:r>
                          <m:rPr>
                            <m:sty m:val="p"/>
                          </m:rPr>
                          <a:rPr lang="en-US" altLang="zh-CN" b="0" i="1" smtClean="0">
                            <a:latin typeface="Cambria Math" panose="02040503050406030204" pitchFamily="18" charset="0"/>
                            <a:cs typeface="Calibri" panose="020F0502020204030204" pitchFamily="34" charset="0"/>
                          </a:rPr>
                          <m:t>v</m:t>
                        </m:r>
                      </m:e>
                    </m:d>
                  </m:oMath>
                </a14:m>
                <a:r>
                  <a:rPr lang="zh-CN" altLang="zh-CN" dirty="0">
                    <a:latin typeface="Calibri"/>
                    <a:cs typeface="Calibri"/>
                  </a:rPr>
                  <a:t> là các nút láng giềng của nút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v</m:t>
                    </m:r>
                  </m:oMath>
                </a14:m>
                <a:r>
                  <a:rPr lang="zh-CN" altLang="zh-CN" dirty="0">
                    <a:latin typeface="Calibri"/>
                    <a:cs typeface="Calibri"/>
                  </a:rPr>
                  <a:t>,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c</m:t>
                        </m:r>
                      </m:e>
                      <m:sub>
                        <m:r>
                          <m:rPr>
                            <m:sty m:val="p"/>
                          </m:rPr>
                          <a:rPr lang="en-US" altLang="zh-CN" b="0" i="1" smtClean="0">
                            <a:latin typeface="Cambria Math" panose="02040503050406030204" pitchFamily="18" charset="0"/>
                            <a:cs typeface="Calibri" panose="020F0502020204030204" pitchFamily="34" charset="0"/>
                          </a:rPr>
                          <m:t>uv</m:t>
                        </m:r>
                      </m:sub>
                    </m:sSub>
                  </m:oMath>
                </a14:m>
                <a:r>
                  <a:rPr lang="zh-CN" altLang="zh-CN" dirty="0">
                    <a:latin typeface="Calibri"/>
                    <a:cs typeface="Calibri"/>
                  </a:rPr>
                  <a:t> là hằng số chuẩn hóa,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W</m:t>
                    </m:r>
                  </m:oMath>
                </a14:m>
                <a:r>
                  <a:rPr lang="zh-CN" altLang="zh-CN" dirty="0">
                    <a:latin typeface="Calibri"/>
                    <a:cs typeface="Calibri"/>
                  </a:rPr>
                  <a:t> và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b</m:t>
                    </m:r>
                  </m:oMath>
                </a14:m>
                <a:r>
                  <a:rPr lang="zh-CN" altLang="zh-CN" dirty="0">
                    <a:latin typeface="Calibri"/>
                    <a:cs typeface="Calibri"/>
                  </a:rPr>
                  <a:t> là các tham số học được, còn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σ</m:t>
                    </m:r>
                  </m:oMath>
                </a14:m>
                <a:r>
                  <a:rPr lang="zh-CN" altLang="zh-CN" dirty="0">
                    <a:latin typeface="Calibri"/>
                    <a:cs typeface="Calibri"/>
                  </a:rPr>
                  <a:t> là hàm kích hoạt phi tuyến. </a:t>
                </a:r>
                <a:endParaRPr lang="vi-VN" altLang="zh-CN" dirty="0">
                  <a:latin typeface="Calibri"/>
                  <a:cs typeface="Calibri"/>
                </a:endParaRPr>
              </a:p>
              <a:p>
                <a:pPr marL="812800" lvl="2" indent="0" algn="just">
                  <a:buNone/>
                  <a:tabLst>
                    <a:tab pos="914400" algn="l"/>
                  </a:tabLst>
                </a:pPr>
                <a:r>
                  <a:rPr lang="zh-CN" altLang="zh-CN" dirty="0">
                    <a:latin typeface="Calibri"/>
                    <a:cs typeface="Calibri"/>
                  </a:rPr>
                  <a:t>Bằng cách bổ sung chiều thời gian vào tích chập đồ thị, có thể nắm bắt sự thay đổi của nút theo thời gian:</a:t>
                </a:r>
              </a:p>
              <a:p>
                <a:pPr marL="457200" lvl="1" indent="0" algn="just">
                  <a:buNone/>
                  <a:tabLst>
                    <a:tab pos="914400" algn="l"/>
                  </a:tabLst>
                </a:pPr>
                <a14:m>
                  <m:oMathPara xmlns:m="http://schemas.openxmlformats.org/officeDocument/2006/math">
                    <m:oMathParaPr>
                      <m:jc m:val="centerGroup"/>
                    </m:oMathParaPr>
                    <m:oMath xmlns:m="http://schemas.openxmlformats.org/officeDocument/2006/math">
                      <m:sSubSup>
                        <m:sSubSupPr>
                          <m:ctrlPr>
                            <a:rPr lang="zh-CN" altLang="zh-CN" i="1">
                              <a:latin typeface="Cambria Math" panose="02040503050406030204" pitchFamily="18" charset="0"/>
                              <a:cs typeface="Calibri" panose="020F0502020204030204" pitchFamily="34" charset="0"/>
                            </a:rPr>
                          </m:ctrlPr>
                        </m:sSubSup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v</m:t>
                          </m:r>
                        </m:sub>
                        <m:sup>
                          <m:r>
                            <a:rPr lang="en-US" altLang="zh-CN" b="0" smtClean="0">
                              <a:latin typeface="Cambria Math" panose="02040503050406030204" pitchFamily="18" charset="0"/>
                              <a:cs typeface="Calibri" panose="020F0502020204030204" pitchFamily="34" charset="0"/>
                            </a:rPr>
                            <m:t>′</m:t>
                          </m:r>
                        </m:sup>
                      </m:sSubSup>
                      <m:r>
                        <a:rPr lang="en-US" altLang="zh-CN" b="0" smtClean="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σ</m:t>
                      </m:r>
                      <m:d>
                        <m:dPr>
                          <m:ctrlPr>
                            <a:rPr lang="zh-CN" altLang="zh-CN" i="1">
                              <a:latin typeface="Cambria Math" panose="02040503050406030204" pitchFamily="18" charset="0"/>
                              <a:cs typeface="Calibri" panose="020F0502020204030204" pitchFamily="34" charset="0"/>
                            </a:rPr>
                          </m:ctrlPr>
                        </m:dPr>
                        <m:e>
                          <m:nary>
                            <m:naryPr>
                              <m:chr m:val="∑"/>
                              <m:supHide m:val="on"/>
                              <m:ctrlPr>
                                <a:rPr lang="zh-CN" altLang="zh-CN" i="1">
                                  <a:latin typeface="Cambria Math" panose="02040503050406030204" pitchFamily="18" charset="0"/>
                                  <a:cs typeface="Calibri" panose="020F0502020204030204" pitchFamily="34" charset="0"/>
                                </a:rPr>
                              </m:ctrlPr>
                            </m:naryPr>
                            <m:sub>
                              <m:r>
                                <m:rPr>
                                  <m:sty m:val="p"/>
                                </m:rPr>
                                <a:rPr lang="en-US" altLang="zh-CN" b="0" i="1" smtClean="0">
                                  <a:latin typeface="Cambria Math" panose="02040503050406030204" pitchFamily="18" charset="0"/>
                                  <a:cs typeface="Calibri" panose="020F0502020204030204" pitchFamily="34" charset="0"/>
                                </a:rPr>
                                <m:t>u</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N</m:t>
                              </m:r>
                              <m:d>
                                <m:dPr>
                                  <m:ctrlPr>
                                    <a:rPr lang="zh-CN" altLang="zh-CN" i="1">
                                      <a:latin typeface="Cambria Math" panose="02040503050406030204" pitchFamily="18" charset="0"/>
                                      <a:cs typeface="Calibri" panose="020F0502020204030204" pitchFamily="34" charset="0"/>
                                    </a:rPr>
                                  </m:ctrlPr>
                                </m:dPr>
                                <m:e>
                                  <m:r>
                                    <m:rPr>
                                      <m:sty m:val="p"/>
                                    </m:rPr>
                                    <a:rPr lang="en-US" altLang="zh-CN" b="0" i="1" smtClean="0">
                                      <a:latin typeface="Cambria Math" panose="02040503050406030204" pitchFamily="18" charset="0"/>
                                      <a:cs typeface="Calibri" panose="020F0502020204030204" pitchFamily="34" charset="0"/>
                                    </a:rPr>
                                    <m:t>v</m:t>
                                  </m:r>
                                </m:e>
                              </m:d>
                            </m:sub>
                            <m:sup/>
                            <m:e>
                              <m:f>
                                <m:fPr>
                                  <m:ctrlPr>
                                    <a:rPr lang="zh-CN" altLang="zh-CN" i="1">
                                      <a:latin typeface="Cambria Math" panose="02040503050406030204" pitchFamily="18" charset="0"/>
                                      <a:cs typeface="Calibri" panose="020F0502020204030204" pitchFamily="34" charset="0"/>
                                    </a:rPr>
                                  </m:ctrlPr>
                                </m:fPr>
                                <m:num>
                                  <m:r>
                                    <a:rPr lang="en-US" altLang="zh-CN" b="0" smtClean="0">
                                      <a:latin typeface="Cambria Math" panose="02040503050406030204" pitchFamily="18" charset="0"/>
                                      <a:cs typeface="Calibri" panose="020F0502020204030204" pitchFamily="34" charset="0"/>
                                    </a:rPr>
                                    <m:t>1</m:t>
                                  </m:r>
                                </m:num>
                                <m:den>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c</m:t>
                                      </m:r>
                                    </m:e>
                                    <m:sub>
                                      <m:r>
                                        <m:rPr>
                                          <m:sty m:val="p"/>
                                        </m:rPr>
                                        <a:rPr lang="en-US" altLang="zh-CN" b="0" i="1" smtClean="0">
                                          <a:latin typeface="Cambria Math" panose="02040503050406030204" pitchFamily="18" charset="0"/>
                                          <a:cs typeface="Calibri" panose="020F0502020204030204" pitchFamily="34" charset="0"/>
                                        </a:rPr>
                                        <m:t>uv</m:t>
                                      </m:r>
                                    </m:sub>
                                  </m:sSub>
                                </m:den>
                              </m:f>
                            </m:e>
                          </m:nary>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W</m:t>
                              </m:r>
                            </m:e>
                            <m:sub>
                              <m:r>
                                <m:rPr>
                                  <m:sty m:val="p"/>
                                </m:rPr>
                                <a:rPr lang="en-US" altLang="zh-CN" b="0" i="1" smtClean="0">
                                  <a:latin typeface="Cambria Math" panose="02040503050406030204" pitchFamily="18" charset="0"/>
                                  <a:cs typeface="Calibri" panose="020F0502020204030204" pitchFamily="34" charset="0"/>
                                </a:rPr>
                                <m:t>t</m:t>
                              </m:r>
                            </m:sub>
                          </m:sSub>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u</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t</m:t>
                              </m:r>
                              <m:r>
                                <a:rPr lang="en-US" altLang="zh-CN" b="0">
                                  <a:latin typeface="Cambria Math" panose="02040503050406030204" pitchFamily="18" charset="0"/>
                                  <a:cs typeface="Calibri" panose="020F0502020204030204" pitchFamily="34" charset="0"/>
                                </a:rPr>
                                <m:t>−1</m:t>
                              </m:r>
                            </m:sub>
                          </m:sSub>
                          <m:r>
                            <a:rPr lang="en-US" altLang="zh-CN" b="0" smtClean="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W</m:t>
                              </m:r>
                            </m:e>
                            <m:sub>
                              <m:r>
                                <m:rPr>
                                  <m:sty m:val="p"/>
                                </m:rPr>
                                <a:rPr lang="en-US" altLang="zh-CN" b="0" i="1" smtClean="0">
                                  <a:latin typeface="Cambria Math" panose="02040503050406030204" pitchFamily="18" charset="0"/>
                                  <a:cs typeface="Calibri" panose="020F0502020204030204" pitchFamily="34" charset="0"/>
                                </a:rPr>
                                <m:t>s</m:t>
                              </m:r>
                            </m:sub>
                          </m:sSub>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u</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t</m:t>
                              </m:r>
                            </m:sub>
                          </m:sSub>
                          <m:r>
                            <a:rPr lang="en-US" altLang="zh-CN" b="0" smtClean="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b</m:t>
                          </m:r>
                          <m:r>
                            <a:rPr lang="en-US" altLang="zh-CN" b="0">
                              <a:latin typeface="Cambria Math" panose="02040503050406030204" pitchFamily="18" charset="0"/>
                              <a:cs typeface="Calibri" panose="020F0502020204030204" pitchFamily="34" charset="0"/>
                            </a:rPr>
                            <m:t>)​</m:t>
                          </m:r>
                        </m:e>
                      </m:d>
                    </m:oMath>
                  </m:oMathPara>
                </a14:m>
                <a:endParaRPr lang="zh-CN" altLang="zh-CN" dirty="0">
                  <a:latin typeface="Calibri"/>
                  <a:cs typeface="Calibri"/>
                </a:endParaRPr>
              </a:p>
              <a:p>
                <a:pPr marL="812800" lvl="2" indent="0" algn="just">
                  <a:buNone/>
                  <a:tabLst>
                    <a:tab pos="914400" algn="l"/>
                  </a:tabLst>
                </a:pPr>
                <a:r>
                  <a:rPr lang="zh-CN" altLang="zh-CN" dirty="0">
                    <a:latin typeface="Calibri"/>
                    <a:cs typeface="Calibri"/>
                  </a:rPr>
                  <a:t>Trong đó,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W</m:t>
                        </m:r>
                      </m:e>
                      <m:sub>
                        <m:r>
                          <m:rPr>
                            <m:sty m:val="p"/>
                          </m:rPr>
                          <a:rPr lang="en-US" altLang="zh-CN" b="0" i="1" smtClean="0">
                            <a:latin typeface="Cambria Math" panose="02040503050406030204" pitchFamily="18" charset="0"/>
                            <a:cs typeface="Calibri" panose="020F0502020204030204" pitchFamily="34" charset="0"/>
                          </a:rPr>
                          <m:t>t</m:t>
                        </m:r>
                      </m:sub>
                    </m:sSub>
                  </m:oMath>
                </a14:m>
                <a:r>
                  <a:rPr lang="zh-CN" altLang="zh-CN" dirty="0">
                    <a:latin typeface="Calibri"/>
                    <a:cs typeface="Calibri"/>
                  </a:rPr>
                  <a:t> và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W</m:t>
                        </m:r>
                      </m:e>
                      <m:sub>
                        <m:r>
                          <m:rPr>
                            <m:sty m:val="p"/>
                          </m:rPr>
                          <a:rPr lang="en-US" altLang="zh-CN" b="0" i="1" smtClean="0">
                            <a:latin typeface="Cambria Math" panose="02040503050406030204" pitchFamily="18" charset="0"/>
                            <a:cs typeface="Calibri" panose="020F0502020204030204" pitchFamily="34" charset="0"/>
                          </a:rPr>
                          <m:t>s</m:t>
                        </m:r>
                      </m:sub>
                    </m:sSub>
                  </m:oMath>
                </a14:m>
                <a:r>
                  <a:rPr lang="zh-CN" altLang="zh-CN" dirty="0">
                    <a:latin typeface="Calibri"/>
                    <a:cs typeface="Calibri"/>
                  </a:rPr>
                  <a:t> lần lượt là trọng số xử lý chiều thời gian và chiều không gian. Cuối cùng, sau khi dùng một hoặc nhiều lớp GCN để xử lý toàn bộ đồ thị, áp dụng một lớp đầu ra để tạo bản đồ phân đoạn.</a:t>
                </a: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xfrm>
                <a:off x="468351" y="892098"/>
                <a:ext cx="11207711" cy="5965902"/>
              </a:xfrm>
              <a:blipFill>
                <a:blip r:embed="rId3"/>
                <a:stretch>
                  <a:fillRect l="-679" t="-851" r="-566" b="-4681"/>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fontScale="85000" lnSpcReduction="10000"/>
          </a:bodyPr>
          <a:lstStyle/>
          <a:p>
            <a:r>
              <a:rPr lang="zh-CN" altLang="en-US" dirty="0">
                <a:latin typeface="Calibri"/>
                <a:cs typeface="Calibri"/>
              </a:rPr>
              <a:t>Phân đoạn video theo thời gian dựa trên học sâu</a:t>
            </a:r>
          </a:p>
        </p:txBody>
      </p:sp>
    </p:spTree>
    <p:extLst>
      <p:ext uri="{BB962C8B-B14F-4D97-AF65-F5344CB8AC3E}">
        <p14:creationId xmlns:p14="http://schemas.microsoft.com/office/powerpoint/2010/main" val="36758150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sz="2400" b="0" dirty="0">
                <a:latin typeface="Calibri"/>
                <a:cs typeface="Calibri"/>
              </a:rPr>
              <a:t>Phương pháp dựa trên Transformer</a:t>
            </a:r>
            <a:endParaRPr lang="en-US" altLang="zh-CN" sz="2400" b="0" dirty="0">
              <a:latin typeface="Calibri"/>
              <a:cs typeface="Calibri"/>
            </a:endParaRPr>
          </a:p>
          <a:p>
            <a:pPr lvl="1" algn="just"/>
            <a:r>
              <a:rPr lang="en-US" altLang="zh-CN" dirty="0">
                <a:latin typeface="Calibri"/>
                <a:cs typeface="Calibri"/>
              </a:rPr>
              <a:t>Transformer xử lý chuỗi video thông qua cơ chế tự chú ý và có thể nắm bắt các quan hệ phụ thuộc tầm xa</a:t>
            </a:r>
            <a:endParaRPr lang="en-US" altLang="zh-CN" dirty="0">
              <a:solidFill>
                <a:srgbClr val="C00000"/>
              </a:solidFill>
              <a:latin typeface="Calibri"/>
              <a:cs typeface="Calibri"/>
            </a:endParaRPr>
          </a:p>
          <a:p>
            <a:pPr lvl="1" algn="just"/>
            <a:r>
              <a:rPr lang="zh-CN" altLang="en-US" dirty="0">
                <a:latin typeface="Calibri"/>
                <a:cs typeface="Calibri"/>
              </a:rPr>
              <a:t>Cơ chế chú ý trong Transformer xử lý kết hợp mối tương quan giữa các khung hình khác nhau, qua đó đạt được khả năng hợp nhất tốt hơn theo thời gian</a:t>
            </a:r>
            <a:endParaRPr lang="en-US" altLang="zh-CN" dirty="0">
              <a:latin typeface="Calibri"/>
              <a:cs typeface="Calibri"/>
            </a:endParaRPr>
          </a:p>
        </p:txBody>
      </p:sp>
      <p:sp>
        <p:nvSpPr>
          <p:cNvPr id="4" name="文本占位符 3"/>
          <p:cNvSpPr>
            <a:spLocks noGrp="1"/>
          </p:cNvSpPr>
          <p:nvPr>
            <p:ph type="body" sz="quarter" idx="13"/>
          </p:nvPr>
        </p:nvSpPr>
        <p:spPr/>
        <p:txBody>
          <a:bodyPr>
            <a:normAutofit fontScale="85000" lnSpcReduction="10000"/>
          </a:bodyPr>
          <a:lstStyle/>
          <a:p>
            <a:r>
              <a:rPr lang="zh-CN" altLang="en-US" dirty="0">
                <a:latin typeface="Calibri"/>
                <a:cs typeface="Calibri"/>
              </a:rPr>
              <a:t>Phân đoạn video theo thời gian dựa trên học sâu</a:t>
            </a:r>
          </a:p>
        </p:txBody>
      </p:sp>
      <p:pic>
        <p:nvPicPr>
          <p:cNvPr id="3" name="图片 2"/>
          <p:cNvPicPr>
            <a:picLocks noChangeAspect="1"/>
          </p:cNvPicPr>
          <p:nvPr/>
        </p:nvPicPr>
        <p:blipFill>
          <a:blip r:embed="rId3"/>
          <a:stretch>
            <a:fillRect/>
          </a:stretch>
        </p:blipFill>
        <p:spPr>
          <a:xfrm>
            <a:off x="831078" y="3045041"/>
            <a:ext cx="10535685" cy="367987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Autofit/>
              </a:bodyPr>
              <a:lstStyle/>
              <a:p>
                <a:r>
                  <a:rPr lang="zh-CN" altLang="en-US" sz="2400" b="0" dirty="0">
                    <a:latin typeface="Calibri"/>
                    <a:cs typeface="Calibri"/>
                  </a:rPr>
                  <a:t>Phương pháp kết hợp luồng quang học (optical flow)</a:t>
                </a:r>
                <a:endParaRPr lang="en-US" altLang="zh-CN" sz="2400" b="0" dirty="0">
                  <a:latin typeface="Calibri"/>
                  <a:cs typeface="Calibri"/>
                </a:endParaRPr>
              </a:p>
              <a:p>
                <a:pPr lvl="1" algn="just"/>
                <a:r>
                  <a:rPr lang="zh-CN" altLang="zh-CN" dirty="0">
                    <a:latin typeface="Calibri"/>
                    <a:cs typeface="Calibri"/>
                  </a:rPr>
                  <a:t>Sử dụng thuật toán luồng quang học để ước lượng chuyển động giữa các khung hình và cung cấp thông tin về chuyển động của đối tượng. Việc kết hợp thông tin luồng quang học với đặc trưng ngoại quan có thể nâng cao độ chính xác phân đoạn đối tượng chuyển động</a:t>
                </a:r>
                <a:endParaRPr lang="en-US" altLang="zh-CN" dirty="0">
                  <a:latin typeface="Calibri"/>
                  <a:cs typeface="Calibri"/>
                </a:endParaRPr>
              </a:p>
              <a:p>
                <a:pPr lvl="1" algn="just"/>
                <a:r>
                  <a:rPr lang="zh-CN" altLang="zh-CN" dirty="0">
                    <a:latin typeface="Calibri"/>
                    <a:cs typeface="Calibri"/>
                  </a:rPr>
                  <a:t>Thuật toán luồng quang học ước lượng chuyển động pixel giữa từng cặp khung hình liên tiếp. Đối với mỗi pixel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p</m:t>
                    </m:r>
                  </m:oMath>
                </a14:m>
                <a:r>
                  <a:rPr lang="zh-CN" altLang="zh-CN" dirty="0">
                    <a:latin typeface="Calibri"/>
                    <a:cs typeface="Calibri"/>
                  </a:rPr>
                  <a:t>, chuyển động giữa khung hình thứ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t</m:t>
                    </m:r>
                  </m:oMath>
                </a14:m>
                <a:r>
                  <a:rPr lang="zh-CN" altLang="zh-CN" dirty="0">
                    <a:latin typeface="Calibri"/>
                    <a:cs typeface="Calibri"/>
                  </a:rPr>
                  <a:t> và khung hình thứ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t</m:t>
                    </m:r>
                    <m:r>
                      <a:rPr lang="en-US" altLang="zh-CN" b="0">
                        <a:latin typeface="Cambria Math" panose="02040503050406030204" pitchFamily="18" charset="0"/>
                        <a:cs typeface="Calibri" panose="020F0502020204030204" pitchFamily="34" charset="0"/>
                      </a:rPr>
                      <m:t>+1</m:t>
                    </m:r>
                  </m:oMath>
                </a14:m>
                <a:r>
                  <a:rPr lang="zh-CN" altLang="zh-CN" dirty="0">
                    <a:latin typeface="Calibri"/>
                    <a:cs typeface="Calibri"/>
                  </a:rPr>
                  <a:t> có thể được biểu diễn như sau:</a:t>
                </a:r>
              </a:p>
              <a:p>
                <a:pPr marL="457200" lvl="1" indent="0" algn="just">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V</m:t>
                          </m:r>
                        </m:e>
                        <m:sub>
                          <m:r>
                            <m:rPr>
                              <m:sty m:val="p"/>
                            </m:rPr>
                            <a:rPr lang="en-US" altLang="zh-CN" b="0" i="1" smtClean="0">
                              <a:latin typeface="Cambria Math" panose="02040503050406030204" pitchFamily="18" charset="0"/>
                              <a:cs typeface="Calibri" panose="020F0502020204030204" pitchFamily="34" charset="0"/>
                            </a:rPr>
                            <m:t>p</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t</m:t>
                          </m:r>
                        </m:sub>
                      </m:sSub>
                      <m:r>
                        <a:rPr lang="en-US" altLang="zh-CN" b="0" smtClean="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dx</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dy</m:t>
                      </m:r>
                      <m:r>
                        <a:rPr lang="en-US" altLang="zh-CN" b="0">
                          <a:latin typeface="Cambria Math" panose="02040503050406030204" pitchFamily="18" charset="0"/>
                          <a:cs typeface="Calibri" panose="020F0502020204030204" pitchFamily="34" charset="0"/>
                        </a:rPr>
                        <m:t>) </m:t>
                      </m:r>
                    </m:oMath>
                  </m:oMathPara>
                </a14:m>
                <a:endParaRPr lang="zh-CN" altLang="zh-CN" dirty="0">
                  <a:latin typeface="Calibri"/>
                  <a:cs typeface="Calibri"/>
                </a:endParaRPr>
              </a:p>
              <a:p>
                <a:pPr marL="812800" lvl="2" indent="0" algn="just">
                  <a:buNone/>
                </a:pPr>
                <a:r>
                  <a:rPr lang="zh-CN" altLang="zh-CN" dirty="0">
                    <a:latin typeface="Calibri"/>
                    <a:cs typeface="Calibri"/>
                  </a:rPr>
                  <a:t>Trong đó,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V</m:t>
                        </m:r>
                      </m:e>
                      <m:sub>
                        <m:r>
                          <m:rPr>
                            <m:sty m:val="p"/>
                          </m:rPr>
                          <a:rPr lang="en-US" altLang="zh-CN" b="0" i="1" smtClean="0">
                            <a:latin typeface="Cambria Math" panose="02040503050406030204" pitchFamily="18" charset="0"/>
                            <a:cs typeface="Calibri" panose="020F0502020204030204" pitchFamily="34" charset="0"/>
                          </a:rPr>
                          <m:t>p</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t</m:t>
                        </m:r>
                      </m:sub>
                    </m:sSub>
                  </m:oMath>
                </a14:m>
                <a:r>
                  <a:rPr lang="zh-CN" altLang="zh-CN" dirty="0">
                    <a:latin typeface="Calibri"/>
                    <a:cs typeface="Calibri"/>
                  </a:rPr>
                  <a:t> là  luồng quang học của pixel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p</m:t>
                    </m:r>
                  </m:oMath>
                </a14:m>
                <a:r>
                  <a:rPr lang="zh-CN" altLang="zh-CN" dirty="0">
                    <a:latin typeface="Calibri"/>
                    <a:cs typeface="Calibri"/>
                  </a:rPr>
                  <a:t> tại thời điểm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t</m:t>
                    </m:r>
                  </m:oMath>
                </a14:m>
                <a:r>
                  <a:rPr lang="zh-CN" altLang="zh-CN" dirty="0">
                    <a:latin typeface="Calibri"/>
                    <a:cs typeface="Calibri"/>
                  </a:rPr>
                  <a:t>, còn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dx</m:t>
                    </m:r>
                  </m:oMath>
                </a14:m>
                <a:r>
                  <a:rPr lang="zh-CN" altLang="zh-CN" dirty="0">
                    <a:latin typeface="Calibri"/>
                    <a:cs typeface="Calibri"/>
                  </a:rPr>
                  <a:t> và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dy</m:t>
                    </m:r>
                  </m:oMath>
                </a14:m>
                <a:r>
                  <a:rPr lang="zh-CN" altLang="zh-CN" dirty="0">
                    <a:latin typeface="Calibri"/>
                    <a:cs typeface="Calibri"/>
                  </a:rPr>
                  <a:t> lần lượt là độ dịch chuyển theo phương ngang và phương dọc</a:t>
                </a:r>
                <a:endParaRPr lang="en-US" altLang="zh-CN" dirty="0">
                  <a:latin typeface="Calibri"/>
                  <a:cs typeface="Calibri"/>
                </a:endParaRPr>
              </a:p>
              <a:p>
                <a:pPr lvl="1" algn="just"/>
                <a:r>
                  <a:rPr lang="zh-CN" altLang="zh-CN" dirty="0">
                    <a:latin typeface="Calibri"/>
                    <a:cs typeface="Calibri"/>
                  </a:rPr>
                  <a:t>Có thể kết hợp thông tin luồng quang học với đặc trưng của khung hình video gốc bằng phép nối đơn giản hoặc cơ chế hợp nhất phức tạp hơn. Luồng quang cung cấp thông tin quan trọng về chuyển động của vật thể, giúp phân biệt đối tượng chuyển động với hậu cảnh tĩnh</a:t>
                </a:r>
                <a:endParaRPr lang="en-US" altLang="zh-CN" dirty="0">
                  <a:latin typeface="Calibri"/>
                  <a:cs typeface="Calibri"/>
                </a:endParaRPr>
              </a:p>
              <a:p>
                <a:pPr lvl="1" algn="just"/>
                <a:r>
                  <a:rPr lang="zh-CN" altLang="zh-CN" dirty="0">
                    <a:latin typeface="Calibri"/>
                    <a:cs typeface="Calibri"/>
                  </a:rPr>
                  <a:t>Trong phân đoạn vật thể chuyển động, việc bổ sung luồng quang học thường có thể cải thiện đáng kể hiệu năng</a:t>
                </a:r>
                <a:endParaRPr lang="en-US" altLang="zh-CN"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r="-568" b="-12626"/>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fontScale="85000" lnSpcReduction="10000"/>
          </a:bodyPr>
          <a:lstStyle/>
          <a:p>
            <a:r>
              <a:rPr lang="zh-CN" altLang="en-US" dirty="0">
                <a:latin typeface="Calibri"/>
                <a:cs typeface="Calibri"/>
              </a:rPr>
              <a:t>Phân đoạn video theo thời gian dựa trên học sâu</a:t>
            </a:r>
          </a:p>
        </p:txBody>
      </p:sp>
    </p:spTree>
    <p:extLst>
      <p:ext uri="{BB962C8B-B14F-4D97-AF65-F5344CB8AC3E}">
        <p14:creationId xmlns:p14="http://schemas.microsoft.com/office/powerpoint/2010/main" val="226165280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a:xfrm>
                <a:off x="515937" y="1104900"/>
                <a:ext cx="11160125" cy="1854200"/>
              </a:xfrm>
            </p:spPr>
            <p:txBody>
              <a:bodyPr>
                <a:normAutofit lnSpcReduction="10000"/>
              </a:bodyPr>
              <a:lstStyle/>
              <a:p>
                <a:r>
                  <a:rPr lang="zh-CN" altLang="en-US" sz="2400" b="0" dirty="0"/>
                  <a:t>Vấn đề khoa học cốt lõi</a:t>
                </a:r>
                <a:endParaRPr lang="en-US" altLang="zh-CN" sz="2400" b="0" dirty="0"/>
              </a:p>
              <a:p>
                <a:pPr lvl="1" algn="just"/>
                <a:r>
                  <a:rPr lang="zh-CN" altLang="zh-CN" dirty="0"/>
                  <a:t>Đám mây điểm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P</m:t>
                    </m:r>
                    <m:r>
                      <a:rPr lang="en-US" altLang="zh-CN" b="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p</m:t>
                        </m:r>
                      </m:e>
                      <m:sub>
                        <m:r>
                          <a:rPr lang="en-US" altLang="zh-CN" b="0" smtClean="0">
                            <a:latin typeface="Cambria Math" panose="02040503050406030204" pitchFamily="18" charset="0"/>
                            <a:cs typeface="Calibri" panose="020F0502020204030204" pitchFamily="34" charset="0"/>
                          </a:rPr>
                          <m:t>1</m:t>
                        </m:r>
                      </m:sub>
                    </m:sSub>
                    <m:r>
                      <a:rPr lang="en-US" altLang="zh-CN" b="0" smtClean="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p</m:t>
                        </m:r>
                      </m:e>
                      <m:sub>
                        <m:r>
                          <a:rPr lang="en-US" altLang="zh-CN" b="0" smtClean="0">
                            <a:latin typeface="Cambria Math" panose="02040503050406030204" pitchFamily="18" charset="0"/>
                            <a:cs typeface="Calibri" panose="020F0502020204030204" pitchFamily="34" charset="0"/>
                          </a:rPr>
                          <m:t>2</m:t>
                        </m:r>
                      </m:sub>
                    </m:sSub>
                    <m:r>
                      <a:rPr lang="en-US" altLang="zh-CN" b="0" smtClean="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p</m:t>
                        </m:r>
                      </m:e>
                      <m:sub>
                        <m:r>
                          <m:rPr>
                            <m:sty m:val="p"/>
                          </m:rPr>
                          <a:rPr lang="en-US" altLang="zh-CN" b="0" i="1" smtClean="0">
                            <a:latin typeface="Cambria Math" panose="02040503050406030204" pitchFamily="18" charset="0"/>
                            <a:cs typeface="Calibri" panose="020F0502020204030204" pitchFamily="34" charset="0"/>
                          </a:rPr>
                          <m:t>N</m:t>
                        </m:r>
                      </m:sub>
                    </m:sSub>
                    <m:r>
                      <a:rPr lang="en-US" altLang="zh-CN" b="0" smtClean="0">
                        <a:latin typeface="Cambria Math" panose="02040503050406030204" pitchFamily="18" charset="0"/>
                        <a:cs typeface="Calibri" panose="020F0502020204030204" pitchFamily="34" charset="0"/>
                      </a:rPr>
                      <m:t>}</m:t>
                    </m:r>
                  </m:oMath>
                </a14:m>
                <a:r>
                  <a:rPr lang="zh-CN" altLang="zh-CN" dirty="0"/>
                  <a:t>, trong đó mỗi điểm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p</m:t>
                        </m:r>
                      </m:e>
                      <m:sub>
                        <m:r>
                          <m:rPr>
                            <m:sty m:val="p"/>
                          </m:rPr>
                          <a:rPr lang="en-US" altLang="zh-CN" b="0" i="1" smtClean="0">
                            <a:latin typeface="Cambria Math" panose="02040503050406030204" pitchFamily="18" charset="0"/>
                            <a:cs typeface="Calibri" panose="020F0502020204030204" pitchFamily="34" charset="0"/>
                          </a:rPr>
                          <m:t>i</m:t>
                        </m:r>
                      </m:sub>
                    </m:sSub>
                    <m:r>
                      <a:rPr lang="en-US" altLang="zh-CN" b="0" smtClean="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i</m:t>
                        </m:r>
                      </m:sub>
                    </m:sSub>
                    <m:r>
                      <a:rPr lang="en-US" altLang="zh-CN" b="0" smtClean="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y</m:t>
                        </m:r>
                      </m:e>
                      <m:sub>
                        <m:r>
                          <m:rPr>
                            <m:sty m:val="p"/>
                          </m:rPr>
                          <a:rPr lang="en-US" altLang="zh-CN" b="0" i="1" smtClean="0">
                            <a:latin typeface="Cambria Math" panose="02040503050406030204" pitchFamily="18" charset="0"/>
                            <a:cs typeface="Calibri" panose="020F0502020204030204" pitchFamily="34" charset="0"/>
                          </a:rPr>
                          <m:t>i</m:t>
                        </m:r>
                      </m:sub>
                    </m:sSub>
                    <m:r>
                      <a:rPr lang="en-US" altLang="zh-CN" b="0" smtClean="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z</m:t>
                        </m:r>
                      </m:e>
                      <m:sub>
                        <m:r>
                          <m:rPr>
                            <m:sty m:val="p"/>
                          </m:rPr>
                          <a:rPr lang="en-US" altLang="zh-CN" b="0" i="1" smtClean="0">
                            <a:latin typeface="Cambria Math" panose="02040503050406030204" pitchFamily="18" charset="0"/>
                            <a:cs typeface="Calibri" panose="020F0502020204030204" pitchFamily="34" charset="0"/>
                          </a:rPr>
                          <m:t>i</m:t>
                        </m:r>
                      </m:sub>
                    </m:sSub>
                    <m:r>
                      <a:rPr lang="en-US" altLang="zh-CN" b="0" smtClean="0">
                        <a:latin typeface="Cambria Math" panose="02040503050406030204" pitchFamily="18" charset="0"/>
                        <a:cs typeface="Calibri" panose="020F0502020204030204" pitchFamily="34" charset="0"/>
                      </a:rPr>
                      <m:t>,…)</m:t>
                    </m:r>
                  </m:oMath>
                </a14:m>
                <a:r>
                  <a:rPr lang="zh-CN" altLang="zh-CN" dirty="0"/>
                  <a:t> là một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N</m:t>
                    </m:r>
                  </m:oMath>
                </a14:m>
                <a:r>
                  <a:rPr lang="zh-CN" altLang="zh-CN" dirty="0"/>
                  <a:t> chiều biểu thị tọa độ không gian và các thuộc tính khác. </a:t>
                </a:r>
                <a:endParaRPr lang="vi-VN" altLang="zh-CN" dirty="0"/>
              </a:p>
              <a:p>
                <a:pPr lvl="1" algn="just"/>
                <a:r>
                  <a:rPr lang="zh-CN" altLang="zh-CN" dirty="0"/>
                  <a:t>Mục tiêu của phân đoạn đám mây điểm ba chiều là chia đám mây điểm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P</m:t>
                    </m:r>
                  </m:oMath>
                </a14:m>
                <a:r>
                  <a:rPr lang="zh-CN" altLang="zh-CN" dirty="0"/>
                  <a:t> thành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K</m:t>
                    </m:r>
                  </m:oMath>
                </a14:m>
                <a:r>
                  <a:rPr lang="zh-CN" altLang="zh-CN" dirty="0"/>
                  <a:t> tập con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S</m:t>
                    </m:r>
                    <m:r>
                      <a:rPr lang="en-US" altLang="zh-CN" b="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S</m:t>
                        </m:r>
                      </m:e>
                      <m:sub>
                        <m:r>
                          <a:rPr lang="en-US" altLang="zh-CN" b="0" smtClean="0">
                            <a:latin typeface="Cambria Math" panose="02040503050406030204" pitchFamily="18" charset="0"/>
                            <a:cs typeface="Calibri" panose="020F0502020204030204" pitchFamily="34" charset="0"/>
                          </a:rPr>
                          <m:t>1</m:t>
                        </m:r>
                      </m:sub>
                    </m:sSub>
                    <m:r>
                      <a:rPr lang="en-US" altLang="zh-CN" b="0" smtClean="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S</m:t>
                        </m:r>
                      </m:e>
                      <m:sub>
                        <m:r>
                          <a:rPr lang="en-US" altLang="zh-CN" b="0" smtClean="0">
                            <a:latin typeface="Cambria Math" panose="02040503050406030204" pitchFamily="18" charset="0"/>
                            <a:cs typeface="Calibri" panose="020F0502020204030204" pitchFamily="34" charset="0"/>
                          </a:rPr>
                          <m:t>2</m:t>
                        </m:r>
                      </m:sub>
                    </m:sSub>
                    <m:r>
                      <a:rPr lang="en-US" altLang="zh-CN" b="0" smtClean="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S</m:t>
                        </m:r>
                      </m:e>
                      <m:sub>
                        <m:r>
                          <m:rPr>
                            <m:sty m:val="p"/>
                          </m:rPr>
                          <a:rPr lang="en-US" altLang="zh-CN" b="0" i="1" smtClean="0">
                            <a:latin typeface="Cambria Math" panose="02040503050406030204" pitchFamily="18" charset="0"/>
                            <a:cs typeface="Calibri" panose="020F0502020204030204" pitchFamily="34" charset="0"/>
                          </a:rPr>
                          <m:t>K</m:t>
                        </m:r>
                      </m:sub>
                    </m:sSub>
                    <m:r>
                      <a:rPr lang="en-US" altLang="zh-CN" b="0" smtClean="0">
                        <a:latin typeface="Cambria Math" panose="02040503050406030204" pitchFamily="18" charset="0"/>
                        <a:cs typeface="Calibri" panose="020F0502020204030204" pitchFamily="34" charset="0"/>
                      </a:rPr>
                      <m:t>}</m:t>
                    </m:r>
                  </m:oMath>
                </a14:m>
                <a:r>
                  <a:rPr lang="zh-CN" altLang="zh-CN" dirty="0"/>
                  <a:t> sao cho </a:t>
                </a:r>
                <a14:m>
                  <m:oMath xmlns:m="http://schemas.openxmlformats.org/officeDocument/2006/math">
                    <m:nary>
                      <m:naryPr>
                        <m:chr m:val="⋃"/>
                        <m:ctrlPr>
                          <a:rPr lang="zh-CN" altLang="zh-CN" i="1">
                            <a:latin typeface="Cambria Math" panose="02040503050406030204" pitchFamily="18" charset="0"/>
                            <a:cs typeface="Calibri" panose="020F0502020204030204" pitchFamily="34" charset="0"/>
                          </a:rPr>
                        </m:ctrlPr>
                      </m:naryPr>
                      <m:sub>
                        <m:r>
                          <m:rPr>
                            <m:sty m:val="p"/>
                          </m:rPr>
                          <a:rPr lang="en-US" altLang="zh-CN" b="0" i="1" smtClean="0">
                            <a:latin typeface="Cambria Math" panose="02040503050406030204" pitchFamily="18" charset="0"/>
                            <a:cs typeface="Calibri" panose="020F0502020204030204" pitchFamily="34" charset="0"/>
                          </a:rPr>
                          <m:t>k</m:t>
                        </m:r>
                        <m:r>
                          <a:rPr lang="en-US" altLang="zh-CN" b="0">
                            <a:latin typeface="Cambria Math" panose="02040503050406030204" pitchFamily="18" charset="0"/>
                            <a:cs typeface="Calibri" panose="020F0502020204030204" pitchFamily="34" charset="0"/>
                          </a:rPr>
                          <m:t>=1</m:t>
                        </m:r>
                      </m:sub>
                      <m:sup>
                        <m:r>
                          <m:rPr>
                            <m:sty m:val="p"/>
                          </m:rPr>
                          <a:rPr lang="en-US" altLang="zh-CN" b="0" i="1" smtClean="0">
                            <a:latin typeface="Cambria Math" panose="02040503050406030204" pitchFamily="18" charset="0"/>
                            <a:cs typeface="Calibri" panose="020F0502020204030204" pitchFamily="34" charset="0"/>
                          </a:rPr>
                          <m:t>K</m:t>
                        </m:r>
                      </m:sup>
                      <m:e>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S</m:t>
                            </m:r>
                          </m:e>
                          <m:sub>
                            <m:r>
                              <m:rPr>
                                <m:sty m:val="p"/>
                              </m:rPr>
                              <a:rPr lang="en-US" altLang="zh-CN" b="0" i="1" smtClean="0">
                                <a:latin typeface="Cambria Math" panose="02040503050406030204" pitchFamily="18" charset="0"/>
                                <a:cs typeface="Calibri" panose="020F0502020204030204" pitchFamily="34" charset="0"/>
                              </a:rPr>
                              <m:t>k</m:t>
                            </m:r>
                          </m:sub>
                        </m:sSub>
                      </m:e>
                    </m:nary>
                    <m:r>
                      <a:rPr lang="en-US" altLang="zh-CN" b="0" smtClean="0">
                        <a:latin typeface="Cambria Math" panose="02040503050406030204" pitchFamily="18" charset="0"/>
                        <a:cs typeface="Calibri" panose="020F0502020204030204" pitchFamily="34" charset="0"/>
                      </a:rPr>
                      <m:t> =</m:t>
                    </m:r>
                    <m:r>
                      <m:rPr>
                        <m:sty m:val="p"/>
                      </m:rPr>
                      <a:rPr lang="en-US" altLang="zh-CN" b="0" i="1">
                        <a:latin typeface="Cambria Math" panose="02040503050406030204" pitchFamily="18" charset="0"/>
                        <a:cs typeface="Calibri" panose="020F0502020204030204" pitchFamily="34" charset="0"/>
                      </a:rPr>
                      <m:t>P</m:t>
                    </m:r>
                  </m:oMath>
                </a14:m>
                <a:r>
                  <a:rPr lang="zh-CN" altLang="zh-CN" dirty="0"/>
                  <a:t> và với mọi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i</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j</m:t>
                    </m:r>
                    <m:r>
                      <a:rPr lang="en-US" altLang="zh-CN" b="0">
                        <a:latin typeface="Cambria Math" panose="02040503050406030204" pitchFamily="18" charset="0"/>
                        <a:cs typeface="Calibri" panose="020F0502020204030204" pitchFamily="34" charset="0"/>
                      </a:rPr>
                      <m:t>, </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S</m:t>
                        </m:r>
                      </m:e>
                      <m:sub>
                        <m:r>
                          <m:rPr>
                            <m:sty m:val="p"/>
                          </m:rPr>
                          <a:rPr lang="en-US" altLang="zh-CN" b="0" i="1" smtClean="0">
                            <a:latin typeface="Cambria Math" panose="02040503050406030204" pitchFamily="18" charset="0"/>
                            <a:cs typeface="Calibri" panose="020F0502020204030204" pitchFamily="34" charset="0"/>
                          </a:rPr>
                          <m:t>i</m:t>
                        </m:r>
                      </m:sub>
                    </m:sSub>
                    <m:r>
                      <a:rPr lang="en-US" altLang="zh-CN" b="0" smtClean="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S</m:t>
                        </m:r>
                      </m:e>
                      <m:sub>
                        <m:r>
                          <m:rPr>
                            <m:sty m:val="p"/>
                          </m:rPr>
                          <a:rPr lang="en-US" altLang="zh-CN" b="0" i="1" smtClean="0">
                            <a:latin typeface="Cambria Math" panose="02040503050406030204" pitchFamily="18" charset="0"/>
                            <a:cs typeface="Calibri" panose="020F0502020204030204" pitchFamily="34" charset="0"/>
                          </a:rPr>
                          <m:t>j</m:t>
                        </m:r>
                      </m:sub>
                    </m:sSub>
                    <m:r>
                      <a:rPr lang="en-US" altLang="zh-CN" b="0" smtClean="0">
                        <a:latin typeface="Cambria Math" panose="02040503050406030204" pitchFamily="18" charset="0"/>
                        <a:cs typeface="Calibri" panose="020F0502020204030204" pitchFamily="34" charset="0"/>
                      </a:rPr>
                      <m:t>=∅</m:t>
                    </m:r>
                  </m:oMath>
                </a14:m>
                <a:r>
                  <a:rPr lang="en-US" altLang="zh-CN" dirty="0"/>
                  <a:t>.</a:t>
                </a: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1854200"/>
              </a:xfrm>
              <a:blipFill>
                <a:blip r:embed="rId3"/>
                <a:stretch>
                  <a:fillRect l="-682" t="-2041" r="-568" b="-29252"/>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fontScale="77500" lnSpcReduction="20000"/>
          </a:bodyPr>
          <a:lstStyle/>
          <a:p>
            <a:r>
              <a:rPr lang="zh-CN" altLang="en-US" dirty="0">
                <a:latin typeface="Calibri"/>
                <a:cs typeface="Calibri"/>
              </a:rPr>
              <a:t>Phân đoạn đám mây điểm ba chiều dựa trên học sâu</a:t>
            </a:r>
          </a:p>
        </p:txBody>
      </p:sp>
      <p:pic>
        <p:nvPicPr>
          <p:cNvPr id="3" name="图片 2"/>
          <p:cNvPicPr>
            <a:picLocks noChangeAspect="1"/>
          </p:cNvPicPr>
          <p:nvPr/>
        </p:nvPicPr>
        <p:blipFill rotWithShape="1">
          <a:blip r:embed="rId4"/>
          <a:srcRect t="50000"/>
          <a:stretch>
            <a:fillRect/>
          </a:stretch>
        </p:blipFill>
        <p:spPr>
          <a:xfrm>
            <a:off x="1314679" y="3063460"/>
            <a:ext cx="9562640" cy="3661454"/>
          </a:xfrm>
          <a:prstGeom prst="rect">
            <a:avLst/>
          </a:prstGeom>
        </p:spPr>
      </p:pic>
    </p:spTree>
    <p:extLst>
      <p:ext uri="{BB962C8B-B14F-4D97-AF65-F5344CB8AC3E}">
        <p14:creationId xmlns:p14="http://schemas.microsoft.com/office/powerpoint/2010/main" val="13359178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270000"/>
          </a:xfrm>
        </p:spPr>
        <p:txBody>
          <a:bodyPr>
            <a:noAutofit/>
          </a:bodyPr>
          <a:lstStyle/>
          <a:p>
            <a:r>
              <a:rPr lang="zh-CN" altLang="en-US" sz="2400" b="0" dirty="0"/>
              <a:t>Phương pháp phân đoạn đám mây điểm dựa trên voxel</a:t>
            </a:r>
            <a:endParaRPr lang="en-US" altLang="zh-CN" sz="2400" b="0" dirty="0"/>
          </a:p>
          <a:p>
            <a:pPr lvl="1" algn="just"/>
            <a:r>
              <a:rPr lang="zh-CN" altLang="zh-CN" dirty="0"/>
              <a:t>Chuyển đổi dữ liệu đám mây điểm ba chiều thành lưới voxel đều đặn (regular grid), sử dụng biểu diễn voxel hóa để đơn giản hóa và tiêu chuẩn hóa việc xử lý dữ liệu đám mây điểm</a:t>
            </a:r>
            <a:endParaRPr lang="en-US" altLang="zh-CN" dirty="0"/>
          </a:p>
          <a:p>
            <a:pPr lvl="1" algn="just"/>
            <a:endParaRPr lang="en-US" altLang="zh-CN" dirty="0"/>
          </a:p>
          <a:p>
            <a:pPr lvl="1" algn="just"/>
            <a:endParaRPr lang="en-US" altLang="zh-CN" dirty="0"/>
          </a:p>
          <a:p>
            <a:pPr lvl="1" algn="just"/>
            <a:endParaRPr lang="en-US" altLang="zh-CN" dirty="0"/>
          </a:p>
          <a:p>
            <a:pPr lvl="1" algn="just"/>
            <a:r>
              <a:rPr lang="zh-CN" altLang="en-US" dirty="0"/>
              <a:t>Trong phần trích xuất đặc trưng, chủ yếu sử dụng tích ch</a:t>
            </a:r>
            <a:r>
              <a:rPr lang="zh-CN" altLang="en-US" dirty="0">
                <a:latin typeface="Calibri"/>
                <a:cs typeface="Calibri"/>
              </a:rPr>
              <a:t>ập thưa để tính toán hiệu quả và giảm nhu cầu bộ nhớ</a:t>
            </a:r>
          </a:p>
        </p:txBody>
      </p:sp>
      <p:sp>
        <p:nvSpPr>
          <p:cNvPr id="4" name="文本占位符 3"/>
          <p:cNvSpPr>
            <a:spLocks noGrp="1"/>
          </p:cNvSpPr>
          <p:nvPr>
            <p:ph type="body" sz="quarter" idx="13"/>
          </p:nvPr>
        </p:nvSpPr>
        <p:spPr/>
        <p:txBody>
          <a:bodyPr>
            <a:normAutofit fontScale="77500" lnSpcReduction="20000"/>
          </a:bodyPr>
          <a:lstStyle/>
          <a:p>
            <a:r>
              <a:rPr lang="zh-CN" altLang="en-US" dirty="0">
                <a:latin typeface="Calibri"/>
                <a:cs typeface="Calibri"/>
              </a:rPr>
              <a:t>Phân đoạn đám mây điểm ba chiều dựa trên học sâu</a:t>
            </a:r>
          </a:p>
        </p:txBody>
      </p:sp>
      <p:pic>
        <p:nvPicPr>
          <p:cNvPr id="5" name="图片 4"/>
          <p:cNvPicPr>
            <a:picLocks noChangeAspect="1"/>
          </p:cNvPicPr>
          <p:nvPr/>
        </p:nvPicPr>
        <p:blipFill rotWithShape="1">
          <a:blip r:embed="rId3"/>
          <a:srcRect l="7120"/>
          <a:stretch>
            <a:fillRect/>
          </a:stretch>
        </p:blipFill>
        <p:spPr>
          <a:xfrm>
            <a:off x="3456877" y="2276689"/>
            <a:ext cx="3737067" cy="1526416"/>
          </a:xfrm>
          <a:prstGeom prst="rect">
            <a:avLst/>
          </a:prstGeom>
        </p:spPr>
      </p:pic>
      <p:pic>
        <p:nvPicPr>
          <p:cNvPr id="6" name="图片 5"/>
          <p:cNvPicPr>
            <a:picLocks noChangeAspect="1"/>
          </p:cNvPicPr>
          <p:nvPr/>
        </p:nvPicPr>
        <p:blipFill>
          <a:blip r:embed="rId4"/>
          <a:stretch>
            <a:fillRect/>
          </a:stretch>
        </p:blipFill>
        <p:spPr>
          <a:xfrm>
            <a:off x="550398" y="4572000"/>
            <a:ext cx="11091203" cy="2286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765300"/>
          </a:xfrm>
        </p:spPr>
        <p:txBody>
          <a:bodyPr>
            <a:normAutofit fontScale="92500" lnSpcReduction="20000"/>
          </a:bodyPr>
          <a:lstStyle/>
          <a:p>
            <a:r>
              <a:rPr lang="en-VN" sz="2600" b="0" dirty="0"/>
              <a:t>Phương pháp phân đoạn đám mây điểm dựa trên điểm</a:t>
            </a:r>
          </a:p>
          <a:p>
            <a:pPr lvl="1"/>
            <a:r>
              <a:rPr lang="en-VN" sz="2200" b="0" dirty="0"/>
              <a:t>Xác định lân cận của mỗi điểm bằng K láng giềng gần nhất (KNN) hoặc truy vấn cầu (Ball Query)</a:t>
            </a:r>
          </a:p>
          <a:p>
            <a:pPr lvl="1"/>
            <a:r>
              <a:rPr lang="en-VN" sz="2200" b="0" dirty="0"/>
              <a:t>Sử dụng MLP, phép tích chập hoặc mạng neuron đồ thị để học đặc trưng cục bộ và phân bố không gian của đám mây điểm</a:t>
            </a:r>
          </a:p>
          <a:p>
            <a:endParaRPr lang="en-US" altLang="zh-CN" sz="2400" dirty="0">
              <a:latin typeface="Calibri"/>
              <a:cs typeface="Calibri"/>
            </a:endParaRPr>
          </a:p>
        </p:txBody>
      </p:sp>
      <p:sp>
        <p:nvSpPr>
          <p:cNvPr id="4" name="文本占位符 3"/>
          <p:cNvSpPr>
            <a:spLocks noGrp="1"/>
          </p:cNvSpPr>
          <p:nvPr>
            <p:ph type="body" sz="quarter" idx="13"/>
          </p:nvPr>
        </p:nvSpPr>
        <p:spPr>
          <a:xfrm>
            <a:off x="1595436" y="277341"/>
            <a:ext cx="9001125" cy="668337"/>
          </a:xfrm>
        </p:spPr>
        <p:txBody>
          <a:bodyPr>
            <a:normAutofit fontScale="77500" lnSpcReduction="20000"/>
          </a:bodyPr>
          <a:lstStyle/>
          <a:p>
            <a:r>
              <a:rPr lang="zh-CN" altLang="en-US" dirty="0">
                <a:latin typeface="Calibri"/>
                <a:cs typeface="Calibri"/>
              </a:rPr>
              <a:t>Phân đoạn đám mây điểm ba chiều dựa trên học sâu</a:t>
            </a:r>
          </a:p>
        </p:txBody>
      </p:sp>
      <p:pic>
        <p:nvPicPr>
          <p:cNvPr id="3" name="图片 2"/>
          <p:cNvPicPr>
            <a:picLocks noChangeAspect="1"/>
          </p:cNvPicPr>
          <p:nvPr/>
        </p:nvPicPr>
        <p:blipFill>
          <a:blip r:embed="rId3"/>
          <a:stretch>
            <a:fillRect/>
          </a:stretch>
        </p:blipFill>
        <p:spPr>
          <a:xfrm>
            <a:off x="1772929" y="2972445"/>
            <a:ext cx="8646142" cy="388555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374900"/>
          </a:xfrm>
        </p:spPr>
        <p:txBody>
          <a:bodyPr>
            <a:normAutofit/>
          </a:bodyPr>
          <a:lstStyle/>
          <a:p>
            <a:r>
              <a:rPr lang="en-VN" sz="2400" b="0" dirty="0"/>
              <a:t>Phương pháp phân đoạn đám mây điểm dựa trên cơ chế chú ý</a:t>
            </a:r>
          </a:p>
          <a:p>
            <a:pPr lvl="1" algn="just"/>
            <a:r>
              <a:rPr lang="en-VN" b="0" dirty="0"/>
              <a:t>Ứng dụng Transformer và cơ chế tự chú ý để mô hình hóa quan hệ giữa các điểm, qua đó học được đặc trưng không gian cục bộ và toàn cục</a:t>
            </a:r>
          </a:p>
          <a:p>
            <a:pPr lvl="1" algn="just"/>
            <a:r>
              <a:rPr lang="en-VN" b="0" dirty="0"/>
              <a:t>Do đám mây điểm không có thứ tự, thông tin vị trí tương đối được mã hóa để duy trì cấu trúc hình học và quan hệ không gian giữa các điểm</a:t>
            </a:r>
          </a:p>
          <a:p>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fontScale="77500" lnSpcReduction="20000"/>
          </a:bodyPr>
          <a:lstStyle/>
          <a:p>
            <a:r>
              <a:rPr lang="zh-CN" altLang="en-US" dirty="0">
                <a:latin typeface="Calibri"/>
                <a:cs typeface="Calibri"/>
              </a:rPr>
              <a:t>Phân đoạn đám mây điểm ba chiều dựa trên học sâu</a:t>
            </a:r>
          </a:p>
        </p:txBody>
      </p:sp>
      <p:pic>
        <p:nvPicPr>
          <p:cNvPr id="5" name="图片 4"/>
          <p:cNvPicPr>
            <a:picLocks noChangeAspect="1"/>
          </p:cNvPicPr>
          <p:nvPr/>
        </p:nvPicPr>
        <p:blipFill>
          <a:blip r:embed="rId3"/>
          <a:stretch>
            <a:fillRect/>
          </a:stretch>
        </p:blipFill>
        <p:spPr>
          <a:xfrm>
            <a:off x="302873" y="3404214"/>
            <a:ext cx="5314193" cy="3138583"/>
          </a:xfrm>
          <a:prstGeom prst="rect">
            <a:avLst/>
          </a:prstGeom>
        </p:spPr>
      </p:pic>
      <p:pic>
        <p:nvPicPr>
          <p:cNvPr id="6" name="图片 5"/>
          <p:cNvPicPr>
            <a:picLocks noChangeAspect="1"/>
          </p:cNvPicPr>
          <p:nvPr/>
        </p:nvPicPr>
        <p:blipFill>
          <a:blip r:embed="rId4"/>
          <a:stretch>
            <a:fillRect/>
          </a:stretch>
        </p:blipFill>
        <p:spPr>
          <a:xfrm>
            <a:off x="5883377" y="3429000"/>
            <a:ext cx="6005749" cy="311379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781300"/>
          </a:xfrm>
        </p:spPr>
        <p:txBody>
          <a:bodyPr>
            <a:normAutofit/>
          </a:bodyPr>
          <a:lstStyle/>
          <a:p>
            <a:r>
              <a:rPr lang="en-VN" sz="2400" b="0" dirty="0"/>
              <a:t>Phương pháp phân đoạn đám mây điểm dựa trên phép chiếu</a:t>
            </a:r>
          </a:p>
          <a:p>
            <a:pPr lvl="1" algn="just"/>
            <a:r>
              <a:rPr lang="en-VN" b="0" dirty="0"/>
              <a:t>Chiếu đám mây điểm 3D thành ảnh 2D, sau đó áp dụng các mô hình phân đoạn ảnh</a:t>
            </a:r>
          </a:p>
          <a:p>
            <a:pPr lvl="1" algn="just"/>
            <a:r>
              <a:rPr lang="en-VN" b="0" dirty="0"/>
              <a:t>Các phép chiếu phổ biến gồm chiếu trực giao và chiếu cầu</a:t>
            </a:r>
          </a:p>
          <a:p>
            <a:pPr lvl="1" algn="just"/>
            <a:r>
              <a:rPr lang="en-VN" b="0" i="1" dirty="0"/>
              <a:t>Ưu điểm</a:t>
            </a:r>
            <a:r>
              <a:rPr lang="en-VN" b="0" dirty="0"/>
              <a:t>: khối lượng tính toán nhỏ, phù hợp với xử lý thời gian thực</a:t>
            </a:r>
          </a:p>
          <a:p>
            <a:pPr lvl="1" algn="just"/>
            <a:r>
              <a:rPr lang="en-VN" b="0" i="1" dirty="0"/>
              <a:t>Nhược điểm: </a:t>
            </a:r>
            <a:r>
              <a:rPr lang="en-VN" b="0" dirty="0"/>
              <a:t>có thể làm mất hoặc biến dạng thông tin hình học; kết quả chiếu ngược sang không gian 3D còn hạn chế</a:t>
            </a:r>
          </a:p>
          <a:p>
            <a:endParaRPr lang="zh-CN" altLang="en-US" sz="2400" b="0" dirty="0">
              <a:latin typeface="Calibri"/>
              <a:cs typeface="Calibri"/>
            </a:endParaRPr>
          </a:p>
        </p:txBody>
      </p:sp>
      <p:sp>
        <p:nvSpPr>
          <p:cNvPr id="4" name="文本占位符 3"/>
          <p:cNvSpPr>
            <a:spLocks noGrp="1"/>
          </p:cNvSpPr>
          <p:nvPr>
            <p:ph type="body" sz="quarter" idx="13"/>
          </p:nvPr>
        </p:nvSpPr>
        <p:spPr/>
        <p:txBody>
          <a:bodyPr>
            <a:normAutofit fontScale="77500" lnSpcReduction="20000"/>
          </a:bodyPr>
          <a:lstStyle/>
          <a:p>
            <a:r>
              <a:rPr lang="zh-CN" altLang="en-US" dirty="0">
                <a:latin typeface="Calibri"/>
                <a:cs typeface="Calibri"/>
              </a:rPr>
              <a:t>Phân đoạn đám mây điểm ba chiều dựa trên học sâu</a:t>
            </a:r>
          </a:p>
        </p:txBody>
      </p:sp>
      <p:pic>
        <p:nvPicPr>
          <p:cNvPr id="3" name="图片 2"/>
          <p:cNvPicPr>
            <a:picLocks noChangeAspect="1"/>
          </p:cNvPicPr>
          <p:nvPr/>
        </p:nvPicPr>
        <p:blipFill>
          <a:blip r:embed="rId3"/>
          <a:stretch>
            <a:fillRect/>
          </a:stretch>
        </p:blipFill>
        <p:spPr>
          <a:xfrm>
            <a:off x="63512" y="3986074"/>
            <a:ext cx="12128488" cy="240694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p:sp>
        <p:nvSpPr>
          <p:cNvPr id="4" name="文本占位符 3"/>
          <p:cNvSpPr>
            <a:spLocks noGrp="1"/>
          </p:cNvSpPr>
          <p:nvPr>
            <p:ph type="body" sz="quarter" idx="13"/>
          </p:nvPr>
        </p:nvSpPr>
        <p:spPr>
          <a:xfrm>
            <a:off x="412595" y="133086"/>
            <a:ext cx="11627533" cy="668337"/>
          </a:xfrm>
        </p:spPr>
        <p:txBody>
          <a:bodyPr>
            <a:noAutofit/>
          </a:bodyPr>
          <a:lstStyle/>
          <a:p>
            <a:r>
              <a:rPr lang="en-US" altLang="zh-CN" dirty="0"/>
              <a:t>§8.4 Phương pháp phân đoạn giám sát yếu</a:t>
            </a:r>
          </a:p>
        </p:txBody>
      </p:sp>
      <p:sp>
        <p:nvSpPr>
          <p:cNvPr id="3" name="Rectangle 4">
            <a:hlinkClick r:id="rId2" action="ppaction://hlinksldjump"/>
          </p:cNvPr>
          <p:cNvSpPr>
            <a:spLocks noChangeArrowheads="1"/>
          </p:cNvSpPr>
          <p:nvPr/>
        </p:nvSpPr>
        <p:spPr bwMode="auto">
          <a:xfrm>
            <a:off x="691376" y="1243767"/>
            <a:ext cx="11500623" cy="205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Phân đoạn bán giám sát</a:t>
            </a:r>
            <a:r>
              <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rPr>
              <a:t> (</a:t>
            </a:r>
            <a:r>
              <a:rPr lang="en-VN" sz="3200" dirty="0">
                <a:solidFill>
                  <a:srgbClr val="4D4D4D"/>
                </a:solidFill>
                <a:latin typeface="Arial" panose="020B0604020202020204" pitchFamily="34" charset="0"/>
                <a:ea typeface="黑体" panose="02010609060101010101" pitchFamily="49" charset="-122"/>
                <a:cs typeface="Arial" panose="020B0604020202020204" pitchFamily="34" charset="0"/>
              </a:rPr>
              <a:t>Semi-supervised Segmentation)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Phân đoạn không giám sát</a:t>
            </a:r>
            <a:r>
              <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rPr>
              <a:t> (</a:t>
            </a:r>
            <a:r>
              <a:rPr lang="en-VN" sz="3200" dirty="0">
                <a:solidFill>
                  <a:srgbClr val="4D4D4D"/>
                </a:solidFill>
                <a:latin typeface="Arial" panose="020B0604020202020204" pitchFamily="34" charset="0"/>
                <a:ea typeface="黑体" panose="02010609060101010101" pitchFamily="49" charset="-122"/>
                <a:cs typeface="Arial" panose="020B0604020202020204" pitchFamily="34" charset="0"/>
              </a:rPr>
              <a:t>Unsupervised Segmentation)</a:t>
            </a:r>
            <a:r>
              <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rPr>
              <a:t> </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rmAutofit/>
              </a:bodyPr>
              <a:lstStyle/>
              <a:p>
                <a:r>
                  <a:rPr lang="zh-CN" altLang="en-US" sz="2600" b="0" dirty="0">
                    <a:latin typeface="Calibri"/>
                    <a:cs typeface="Calibri"/>
                  </a:rPr>
                  <a:t>Mô thức huấn luyện bán giám sát</a:t>
                </a:r>
                <a:endParaRPr lang="en-US" altLang="zh-CN" sz="2600" b="0" dirty="0">
                  <a:latin typeface="Calibri"/>
                  <a:cs typeface="Calibri"/>
                </a:endParaRPr>
              </a:p>
              <a:p>
                <a:pPr lvl="1" algn="just"/>
                <a:r>
                  <a:rPr lang="zh-CN" altLang="zh-CN" dirty="0">
                    <a:latin typeface="Calibri"/>
                    <a:cs typeface="Calibri"/>
                  </a:rPr>
                  <a:t>Giả sử tập dữ liệu </a:t>
                </a:r>
                <a14:m>
                  <m:oMath xmlns:m="http://schemas.openxmlformats.org/officeDocument/2006/math">
                    <m:r>
                      <a:rPr lang="en-US" altLang="zh-CN" b="0" smtClean="0">
                        <a:latin typeface="Cambria Math" panose="02040503050406030204" pitchFamily="18" charset="0"/>
                        <a:cs typeface="Calibri" panose="020F0502020204030204" pitchFamily="34" charset="0"/>
                      </a:rPr>
                      <m:t>𝒟</m:t>
                    </m:r>
                  </m:oMath>
                </a14:m>
                <a:r>
                  <a:rPr lang="zh-CN" altLang="zh-CN" dirty="0">
                    <a:latin typeface="Calibri"/>
                    <a:cs typeface="Calibri"/>
                  </a:rPr>
                  <a:t> chứa dữ liệu có nhãn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a:rPr lang="en-US" altLang="zh-CN" b="0" smtClean="0">
                            <a:latin typeface="Cambria Math" panose="02040503050406030204" pitchFamily="18" charset="0"/>
                            <a:cs typeface="Calibri" panose="020F0502020204030204" pitchFamily="34" charset="0"/>
                          </a:rPr>
                          <m:t>𝒟</m:t>
                        </m:r>
                      </m:e>
                      <m:sub>
                        <m:r>
                          <m:rPr>
                            <m:sty m:val="p"/>
                          </m:rPr>
                          <a:rPr lang="en-US" altLang="zh-CN" b="0" i="1" smtClean="0">
                            <a:latin typeface="Cambria Math" panose="02040503050406030204" pitchFamily="18" charset="0"/>
                            <a:cs typeface="Calibri" panose="020F0502020204030204" pitchFamily="34" charset="0"/>
                          </a:rPr>
                          <m:t>l</m:t>
                        </m:r>
                      </m:sub>
                    </m:sSub>
                  </m:oMath>
                </a14:m>
                <a:r>
                  <a:rPr lang="zh-CN" altLang="zh-CN" dirty="0">
                    <a:latin typeface="Calibri"/>
                    <a:cs typeface="Calibri"/>
                  </a:rPr>
                  <a:t> và dữ liệu không nhãn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a:rPr lang="en-US" altLang="zh-CN" b="0" smtClean="0">
                            <a:latin typeface="Cambria Math" panose="02040503050406030204" pitchFamily="18" charset="0"/>
                            <a:cs typeface="Calibri" panose="020F0502020204030204" pitchFamily="34" charset="0"/>
                          </a:rPr>
                          <m:t>𝒟</m:t>
                        </m:r>
                      </m:e>
                      <m:sub>
                        <m:r>
                          <m:rPr>
                            <m:sty m:val="p"/>
                          </m:rPr>
                          <a:rPr lang="en-US" altLang="zh-CN" b="0" i="1" smtClean="0">
                            <a:latin typeface="Cambria Math" panose="02040503050406030204" pitchFamily="18" charset="0"/>
                            <a:cs typeface="Calibri" panose="020F0502020204030204" pitchFamily="34" charset="0"/>
                          </a:rPr>
                          <m:t>u</m:t>
                        </m:r>
                      </m:sub>
                    </m:sSub>
                  </m:oMath>
                </a14:m>
                <a:r>
                  <a:rPr lang="zh-CN" altLang="en-US" dirty="0">
                    <a:latin typeface="Calibri"/>
                    <a:cs typeface="Calibri"/>
                  </a:rPr>
                  <a:t>, mỗi điểm dữ liệu được biểu diễn là </a:t>
                </a:r>
                <a14:m>
                  <m:oMath xmlns:m="http://schemas.openxmlformats.org/officeDocument/2006/math">
                    <m:d>
                      <m:dPr>
                        <m:ctrlPr>
                          <a:rPr lang="zh-CN" altLang="zh-CN" i="1">
                            <a:latin typeface="Cambria Math" panose="02040503050406030204" pitchFamily="18" charset="0"/>
                            <a:cs typeface="Calibri" panose="020F0502020204030204" pitchFamily="34" charset="0"/>
                          </a:rPr>
                        </m:ctrlPr>
                      </m:dPr>
                      <m:e>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i</m:t>
                            </m:r>
                          </m:sub>
                        </m:sSub>
                        <m:r>
                          <a:rPr lang="en-US" altLang="zh-CN" b="0" smtClean="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y</m:t>
                            </m:r>
                          </m:e>
                          <m:sub>
                            <m:r>
                              <m:rPr>
                                <m:sty m:val="p"/>
                              </m:rPr>
                              <a:rPr lang="en-US" altLang="zh-CN" b="0" i="1" smtClean="0">
                                <a:latin typeface="Cambria Math" panose="02040503050406030204" pitchFamily="18" charset="0"/>
                                <a:cs typeface="Calibri" panose="020F0502020204030204" pitchFamily="34" charset="0"/>
                              </a:rPr>
                              <m:t>i</m:t>
                            </m:r>
                          </m:sub>
                        </m:sSub>
                      </m:e>
                    </m:d>
                  </m:oMath>
                </a14:m>
                <a:r>
                  <a:rPr lang="zh-CN" altLang="zh-CN" dirty="0">
                    <a:latin typeface="Calibri"/>
                    <a:cs typeface="Calibri"/>
                  </a:rPr>
                  <a:t>, trong đó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i</m:t>
                        </m:r>
                      </m:sub>
                    </m:sSub>
                  </m:oMath>
                </a14:m>
                <a:r>
                  <a:rPr lang="en-US" altLang="zh-CN" dirty="0">
                    <a:latin typeface="Calibri"/>
                    <a:cs typeface="Calibri"/>
                  </a:rPr>
                  <a:t> là ảnh đầu vào, còn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y</m:t>
                        </m:r>
                      </m:e>
                      <m:sub>
                        <m:r>
                          <m:rPr>
                            <m:sty m:val="p"/>
                          </m:rPr>
                          <a:rPr lang="en-US" altLang="zh-CN" b="0" i="1" smtClean="0">
                            <a:latin typeface="Cambria Math" panose="02040503050406030204" pitchFamily="18" charset="0"/>
                            <a:cs typeface="Calibri" panose="020F0502020204030204" pitchFamily="34" charset="0"/>
                          </a:rPr>
                          <m:t>i</m:t>
                        </m:r>
                      </m:sub>
                    </m:sSub>
                  </m:oMath>
                </a14:m>
                <a:r>
                  <a:rPr lang="en-US" altLang="zh-CN" dirty="0">
                    <a:latin typeface="Calibri"/>
                    <a:cs typeface="Calibri"/>
                  </a:rPr>
                  <a:t> là nhãn phân đoạn tương ứng</a:t>
                </a:r>
              </a:p>
              <a:p>
                <a:pPr lvl="1" algn="just"/>
                <a:r>
                  <a:rPr lang="zh-CN" altLang="zh-CN" dirty="0">
                    <a:latin typeface="Calibri"/>
                    <a:cs typeface="Calibri"/>
                  </a:rPr>
                  <a:t>Đối với dữ liệu có nhãn, hàm mất mát học có giám sát là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L</m:t>
                        </m:r>
                      </m:e>
                      <m:sub>
                        <m:r>
                          <m:rPr>
                            <m:sty m:val="p"/>
                          </m:rPr>
                          <a:rPr lang="en-US" altLang="zh-CN" b="0" i="1" smtClean="0">
                            <a:latin typeface="Cambria Math" panose="02040503050406030204" pitchFamily="18" charset="0"/>
                            <a:cs typeface="Calibri" panose="020F0502020204030204" pitchFamily="34" charset="0"/>
                          </a:rPr>
                          <m:t>s</m:t>
                        </m:r>
                      </m:sub>
                    </m:sSub>
                    <m:d>
                      <m:dPr>
                        <m:ctrlPr>
                          <a:rPr lang="zh-CN" altLang="zh-CN" i="1">
                            <a:latin typeface="Cambria Math" panose="02040503050406030204" pitchFamily="18" charset="0"/>
                            <a:cs typeface="Calibri" panose="020F0502020204030204" pitchFamily="34" charset="0"/>
                          </a:rPr>
                        </m:ctrlPr>
                      </m:dPr>
                      <m:e>
                        <m:r>
                          <m:rPr>
                            <m:sty m:val="p"/>
                          </m:rPr>
                          <a:rPr lang="en-US" altLang="zh-CN" b="0" i="1" smtClean="0">
                            <a:latin typeface="Cambria Math" panose="02040503050406030204" pitchFamily="18" charset="0"/>
                            <a:cs typeface="Calibri" panose="020F0502020204030204" pitchFamily="34" charset="0"/>
                          </a:rPr>
                          <m:t>θ</m:t>
                        </m:r>
                        <m:r>
                          <a:rPr lang="en-US" altLang="zh-CN" b="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a:rPr lang="en-US" altLang="zh-CN" b="0" smtClean="0">
                                <a:latin typeface="Cambria Math" panose="02040503050406030204" pitchFamily="18" charset="0"/>
                                <a:cs typeface="Calibri" panose="020F0502020204030204" pitchFamily="34" charset="0"/>
                              </a:rPr>
                              <m:t>𝒟</m:t>
                            </m:r>
                          </m:e>
                          <m:sub>
                            <m:r>
                              <m:rPr>
                                <m:sty m:val="p"/>
                              </m:rPr>
                              <a:rPr lang="en-US" altLang="zh-CN" b="0" i="1" smtClean="0">
                                <a:latin typeface="Cambria Math" panose="02040503050406030204" pitchFamily="18" charset="0"/>
                                <a:cs typeface="Calibri" panose="020F0502020204030204" pitchFamily="34" charset="0"/>
                              </a:rPr>
                              <m:t>l</m:t>
                            </m:r>
                          </m:sub>
                        </m:sSub>
                      </m:e>
                    </m:d>
                  </m:oMath>
                </a14:m>
                <a:r>
                  <a:rPr lang="zh-CN" altLang="zh-CN" dirty="0">
                    <a:latin typeface="Calibri"/>
                    <a:cs typeface="Calibri"/>
                  </a:rPr>
                  <a:t>, trong đó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θ</m:t>
                    </m:r>
                  </m:oMath>
                </a14:m>
                <a:r>
                  <a:rPr lang="zh-CN" altLang="zh-CN" dirty="0">
                    <a:latin typeface="Calibri"/>
                    <a:cs typeface="Calibri"/>
                  </a:rPr>
                  <a:t> biểu thị tham số mô hình</a:t>
                </a:r>
                <a:endParaRPr lang="en-US" altLang="zh-CN" dirty="0">
                  <a:latin typeface="Calibri"/>
                  <a:cs typeface="Calibri"/>
                </a:endParaRPr>
              </a:p>
              <a:p>
                <a:pPr lvl="1" algn="just"/>
                <a:r>
                  <a:rPr lang="zh-CN" altLang="zh-CN" dirty="0">
                    <a:latin typeface="Calibri"/>
                    <a:cs typeface="Calibri"/>
                  </a:rPr>
                  <a:t>Đối với dữ liệu không nhãn, hàm mất mát học không giám sát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L</m:t>
                        </m:r>
                      </m:e>
                      <m:sub>
                        <m:r>
                          <m:rPr>
                            <m:sty m:val="p"/>
                          </m:rPr>
                          <a:rPr lang="en-US" altLang="zh-CN" b="0" i="1" smtClean="0">
                            <a:latin typeface="Cambria Math" panose="02040503050406030204" pitchFamily="18" charset="0"/>
                            <a:cs typeface="Calibri" panose="020F0502020204030204" pitchFamily="34" charset="0"/>
                          </a:rPr>
                          <m:t>u</m:t>
                        </m:r>
                      </m:sub>
                    </m:sSub>
                    <m:d>
                      <m:dPr>
                        <m:ctrlPr>
                          <a:rPr lang="zh-CN" altLang="zh-CN" i="1">
                            <a:latin typeface="Cambria Math" panose="02040503050406030204" pitchFamily="18" charset="0"/>
                            <a:cs typeface="Calibri" panose="020F0502020204030204" pitchFamily="34" charset="0"/>
                          </a:rPr>
                        </m:ctrlPr>
                      </m:dPr>
                      <m:e>
                        <m:r>
                          <m:rPr>
                            <m:sty m:val="p"/>
                          </m:rPr>
                          <a:rPr lang="en-US" altLang="zh-CN" b="0" i="1" smtClean="0">
                            <a:latin typeface="Cambria Math" panose="02040503050406030204" pitchFamily="18" charset="0"/>
                            <a:cs typeface="Calibri" panose="020F0502020204030204" pitchFamily="34" charset="0"/>
                          </a:rPr>
                          <m:t>θ</m:t>
                        </m:r>
                        <m:r>
                          <a:rPr lang="en-US" altLang="zh-CN" b="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a:rPr lang="en-US" altLang="zh-CN" b="0" smtClean="0">
                                <a:latin typeface="Cambria Math" panose="02040503050406030204" pitchFamily="18" charset="0"/>
                                <a:cs typeface="Calibri" panose="020F0502020204030204" pitchFamily="34" charset="0"/>
                              </a:rPr>
                              <m:t>𝒟</m:t>
                            </m:r>
                          </m:e>
                          <m:sub>
                            <m:r>
                              <m:rPr>
                                <m:sty m:val="p"/>
                              </m:rPr>
                              <a:rPr lang="en-US" altLang="zh-CN" b="0" i="1" smtClean="0">
                                <a:latin typeface="Cambria Math" panose="02040503050406030204" pitchFamily="18" charset="0"/>
                                <a:cs typeface="Calibri" panose="020F0502020204030204" pitchFamily="34" charset="0"/>
                              </a:rPr>
                              <m:t>u</m:t>
                            </m:r>
                          </m:sub>
                        </m:sSub>
                      </m:e>
                    </m:d>
                  </m:oMath>
                </a14:m>
                <a:r>
                  <a:rPr lang="zh-CN" altLang="zh-CN" dirty="0">
                    <a:latin typeface="Calibri"/>
                    <a:cs typeface="Calibri"/>
                  </a:rPr>
                  <a:t> sử dụng thông tin của dữ liệu không nhãn để cải thiện hiệu năng mô hình, thường liên quan đến một số hình thức học tự giám sát trên đầu ra của mô hình</a:t>
                </a:r>
                <a:endParaRPr lang="en-US" altLang="zh-CN" dirty="0">
                  <a:latin typeface="Calibri"/>
                  <a:cs typeface="Calibri"/>
                </a:endParaRPr>
              </a:p>
              <a:p>
                <a:pPr lvl="1" algn="just"/>
                <a:r>
                  <a:rPr lang="zh-CN" altLang="zh-CN" dirty="0">
                    <a:latin typeface="Calibri"/>
                    <a:cs typeface="Calibri"/>
                  </a:rPr>
                  <a:t>Kết hợp mất mát có giám sát và không giám sát, bài toán phân đoạn bán giám sát có thể được mô tả dưới dạng tối ưu hóa hàm mất mát hỗn hợp</a:t>
                </a:r>
                <a:endParaRPr lang="zh-CN" altLang="zh-CN" dirty="0">
                  <a:solidFill>
                    <a:srgbClr val="C00000"/>
                  </a:solidFill>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limLow>
                        <m:limLowPr>
                          <m:ctrlPr>
                            <a:rPr lang="zh-CN" altLang="zh-CN" i="1">
                              <a:latin typeface="Cambria Math" panose="02040503050406030204" pitchFamily="18" charset="0"/>
                              <a:cs typeface="Calibri" panose="020F0502020204030204" pitchFamily="34" charset="0"/>
                            </a:rPr>
                          </m:ctrlPr>
                        </m:limLowPr>
                        <m:e>
                          <m:r>
                            <m:rPr>
                              <m:sty m:val="p"/>
                            </m:rPr>
                            <a:rPr lang="en-US" altLang="zh-CN" b="0" smtClean="0">
                              <a:latin typeface="Cambria Math" panose="02040503050406030204" pitchFamily="18" charset="0"/>
                              <a:cs typeface="Calibri" panose="020F0502020204030204" pitchFamily="34" charset="0"/>
                            </a:rPr>
                            <m:t>min</m:t>
                          </m:r>
                        </m:e>
                        <m:lim>
                          <m:r>
                            <m:rPr>
                              <m:sty m:val="p"/>
                            </m:rPr>
                            <a:rPr lang="en-US" altLang="zh-CN" b="0" i="1" smtClean="0">
                              <a:latin typeface="Cambria Math" panose="02040503050406030204" pitchFamily="18" charset="0"/>
                              <a:cs typeface="Calibri" panose="020F0502020204030204" pitchFamily="34" charset="0"/>
                            </a:rPr>
                            <m:t>θ</m:t>
                          </m:r>
                        </m:lim>
                      </m:limLow>
                      <m:d>
                        <m:dPr>
                          <m:ctrlPr>
                            <a:rPr lang="zh-CN" altLang="zh-CN" i="1">
                              <a:latin typeface="Cambria Math" panose="02040503050406030204" pitchFamily="18" charset="0"/>
                              <a:cs typeface="Calibri" panose="020F0502020204030204" pitchFamily="34" charset="0"/>
                            </a:rPr>
                          </m:ctrlPr>
                        </m:dPr>
                        <m:e>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L</m:t>
                              </m:r>
                            </m:e>
                            <m:sub>
                              <m:r>
                                <m:rPr>
                                  <m:sty m:val="p"/>
                                </m:rPr>
                                <a:rPr lang="en-US" altLang="zh-CN" b="0" i="1" smtClean="0">
                                  <a:latin typeface="Cambria Math" panose="02040503050406030204" pitchFamily="18" charset="0"/>
                                  <a:cs typeface="Calibri" panose="020F0502020204030204" pitchFamily="34" charset="0"/>
                                </a:rPr>
                                <m:t>s</m:t>
                              </m:r>
                            </m:sub>
                          </m:sSub>
                          <m:d>
                            <m:dPr>
                              <m:ctrlPr>
                                <a:rPr lang="zh-CN" altLang="zh-CN" i="1">
                                  <a:latin typeface="Cambria Math" panose="02040503050406030204" pitchFamily="18" charset="0"/>
                                  <a:cs typeface="Calibri" panose="020F0502020204030204" pitchFamily="34" charset="0"/>
                                </a:rPr>
                              </m:ctrlPr>
                            </m:dPr>
                            <m:e>
                              <m:r>
                                <m:rPr>
                                  <m:sty m:val="p"/>
                                </m:rPr>
                                <a:rPr lang="en-US" altLang="zh-CN" b="0" i="1" smtClean="0">
                                  <a:latin typeface="Cambria Math" panose="02040503050406030204" pitchFamily="18" charset="0"/>
                                  <a:cs typeface="Calibri" panose="020F0502020204030204" pitchFamily="34" charset="0"/>
                                </a:rPr>
                                <m:t>θ</m:t>
                              </m:r>
                              <m:r>
                                <a:rPr lang="en-US" altLang="zh-CN" b="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a:rPr lang="en-US" altLang="zh-CN" b="0" smtClean="0">
                                      <a:latin typeface="Cambria Math" panose="02040503050406030204" pitchFamily="18" charset="0"/>
                                      <a:cs typeface="Calibri" panose="020F0502020204030204" pitchFamily="34" charset="0"/>
                                    </a:rPr>
                                    <m:t>𝒟</m:t>
                                  </m:r>
                                </m:e>
                                <m:sub>
                                  <m:r>
                                    <m:rPr>
                                      <m:sty m:val="p"/>
                                    </m:rPr>
                                    <a:rPr lang="en-US" altLang="zh-CN" b="0" i="1" smtClean="0">
                                      <a:latin typeface="Cambria Math" panose="02040503050406030204" pitchFamily="18" charset="0"/>
                                      <a:cs typeface="Calibri" panose="020F0502020204030204" pitchFamily="34" charset="0"/>
                                    </a:rPr>
                                    <m:t>l</m:t>
                                  </m:r>
                                </m:sub>
                              </m:sSub>
                            </m:e>
                          </m:d>
                          <m:r>
                            <a:rPr lang="en-US" altLang="zh-CN" b="0" smtClean="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λ</m:t>
                          </m:r>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L</m:t>
                              </m:r>
                            </m:e>
                            <m:sub>
                              <m:r>
                                <m:rPr>
                                  <m:sty m:val="p"/>
                                </m:rPr>
                                <a:rPr lang="en-US" altLang="zh-CN" b="0" i="1" smtClean="0">
                                  <a:latin typeface="Cambria Math" panose="02040503050406030204" pitchFamily="18" charset="0"/>
                                  <a:cs typeface="Calibri" panose="020F0502020204030204" pitchFamily="34" charset="0"/>
                                </a:rPr>
                                <m:t>u</m:t>
                              </m:r>
                            </m:sub>
                          </m:sSub>
                          <m:d>
                            <m:dPr>
                              <m:ctrlPr>
                                <a:rPr lang="zh-CN" altLang="zh-CN" i="1">
                                  <a:latin typeface="Cambria Math" panose="02040503050406030204" pitchFamily="18" charset="0"/>
                                  <a:cs typeface="Calibri" panose="020F0502020204030204" pitchFamily="34" charset="0"/>
                                </a:rPr>
                              </m:ctrlPr>
                            </m:dPr>
                            <m:e>
                              <m:r>
                                <m:rPr>
                                  <m:sty m:val="p"/>
                                </m:rPr>
                                <a:rPr lang="en-US" altLang="zh-CN" b="0" i="1" smtClean="0">
                                  <a:latin typeface="Cambria Math" panose="02040503050406030204" pitchFamily="18" charset="0"/>
                                  <a:cs typeface="Calibri" panose="020F0502020204030204" pitchFamily="34" charset="0"/>
                                </a:rPr>
                                <m:t>θ</m:t>
                              </m:r>
                              <m:r>
                                <a:rPr lang="en-US" altLang="zh-CN" b="0">
                                  <a:latin typeface="Cambria Math" panose="02040503050406030204" pitchFamily="18" charset="0"/>
                                  <a:cs typeface="Calibri" panose="020F0502020204030204" pitchFamily="34" charset="0"/>
                                </a:rPr>
                                <m:t>;</m:t>
                              </m:r>
                              <m:sSub>
                                <m:sSubPr>
                                  <m:ctrlPr>
                                    <a:rPr lang="zh-CN" altLang="zh-CN" i="1">
                                      <a:latin typeface="Cambria Math" panose="02040503050406030204" pitchFamily="18" charset="0"/>
                                      <a:cs typeface="Calibri" panose="020F0502020204030204" pitchFamily="34" charset="0"/>
                                    </a:rPr>
                                  </m:ctrlPr>
                                </m:sSubPr>
                                <m:e>
                                  <m:r>
                                    <a:rPr lang="en-US" altLang="zh-CN" b="0" smtClean="0">
                                      <a:latin typeface="Cambria Math" panose="02040503050406030204" pitchFamily="18" charset="0"/>
                                      <a:cs typeface="Calibri" panose="020F0502020204030204" pitchFamily="34" charset="0"/>
                                    </a:rPr>
                                    <m:t>𝒟</m:t>
                                  </m:r>
                                </m:e>
                                <m:sub>
                                  <m:r>
                                    <m:rPr>
                                      <m:sty m:val="p"/>
                                    </m:rPr>
                                    <a:rPr lang="en-US" altLang="zh-CN" b="0" i="1" smtClean="0">
                                      <a:latin typeface="Cambria Math" panose="02040503050406030204" pitchFamily="18" charset="0"/>
                                      <a:cs typeface="Calibri" panose="020F0502020204030204" pitchFamily="34" charset="0"/>
                                    </a:rPr>
                                    <m:t>u</m:t>
                                  </m:r>
                                </m:sub>
                              </m:sSub>
                            </m:e>
                          </m:d>
                        </m:e>
                      </m:d>
                    </m:oMath>
                  </m:oMathPara>
                </a14:m>
                <a:endParaRPr lang="zh-CN" altLang="zh-CN" dirty="0">
                  <a:latin typeface="Calibri"/>
                  <a:cs typeface="Calibri"/>
                </a:endParaRPr>
              </a:p>
              <a:p>
                <a:pPr marL="812800" lvl="2" indent="0" algn="just">
                  <a:buNone/>
                </a:pPr>
                <a:r>
                  <a:rPr lang="zh-CN" altLang="zh-CN" dirty="0">
                    <a:latin typeface="Calibri"/>
                    <a:cs typeface="Calibri"/>
                  </a:rPr>
                  <a:t>Trong đó,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λ</m:t>
                    </m:r>
                  </m:oMath>
                </a14:m>
                <a:r>
                  <a:rPr lang="en-US" altLang="zh-CN" dirty="0">
                    <a:latin typeface="Calibri"/>
                    <a:cs typeface="Calibri"/>
                  </a:rPr>
                  <a:t> là siêu tham số dùng để cân bằng mất mát có giám sát và không giám sát</a:t>
                </a: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795" t="-50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bán giám sát</a:t>
            </a:r>
          </a:p>
        </p:txBody>
      </p:sp>
    </p:spTree>
    <p:extLst>
      <p:ext uri="{BB962C8B-B14F-4D97-AF65-F5344CB8AC3E}">
        <p14:creationId xmlns:p14="http://schemas.microsoft.com/office/powerpoint/2010/main" val="43881072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GB" sz="2400" b="0" dirty="0">
                <a:latin typeface="Calibri"/>
                <a:cs typeface="Calibri"/>
              </a:rPr>
              <a:t>Mô hình phân đoạn bán giám sát dựa trên cấu trúc GAN</a:t>
            </a:r>
            <a:endParaRPr lang="en-US" altLang="zh-CN" sz="2400" b="0" dirty="0">
              <a:latin typeface="Calibri"/>
              <a:cs typeface="Calibri"/>
            </a:endParaRPr>
          </a:p>
          <a:p>
            <a:pPr lvl="1" algn="just"/>
            <a:r>
              <a:rPr lang="zh-CN" altLang="zh-CN" dirty="0">
                <a:latin typeface="Calibri"/>
                <a:cs typeface="Calibri"/>
              </a:rPr>
              <a:t>Cung cấp tín hiệu giám sát bổ sung bằng cách tìm các vùng đáng tin cậy trong kết quả dự đoán của ảnh không gán nhãn, từ đó thực hiện học bán giám sát</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bán giám sát</a:t>
            </a:r>
          </a:p>
        </p:txBody>
      </p:sp>
      <p:pic>
        <p:nvPicPr>
          <p:cNvPr id="3" name="图片 2"/>
          <p:cNvPicPr>
            <a:picLocks noChangeAspect="1"/>
          </p:cNvPicPr>
          <p:nvPr/>
        </p:nvPicPr>
        <p:blipFill rotWithShape="1">
          <a:blip r:embed="rId3"/>
          <a:srcRect l="4933" t="7817" r="2424"/>
          <a:stretch>
            <a:fillRect/>
          </a:stretch>
        </p:blipFill>
        <p:spPr>
          <a:xfrm>
            <a:off x="900875" y="2678873"/>
            <a:ext cx="10390247" cy="397354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a:xfrm>
                <a:off x="515937" y="1104900"/>
                <a:ext cx="11160125" cy="4872154"/>
              </a:xfrm>
            </p:spPr>
            <p:txBody>
              <a:bodyPr>
                <a:normAutofit fontScale="92500"/>
              </a:bodyPr>
              <a:lstStyle/>
              <a:p>
                <a:r>
                  <a:rPr lang="zh-CN" altLang="en-GB" sz="2600" b="0" dirty="0">
                    <a:latin typeface="Calibri"/>
                    <a:cs typeface="Calibri"/>
                  </a:rPr>
                  <a:t>Mô hình phân đoạn bán giám sát dựa trên cấu trúc GAN</a:t>
                </a:r>
                <a:endParaRPr lang="en-US" altLang="zh-CN" sz="2600" b="0" dirty="0">
                  <a:latin typeface="Calibri"/>
                  <a:cs typeface="Calibri"/>
                </a:endParaRPr>
              </a:p>
              <a:p>
                <a:pPr lvl="1" algn="just"/>
                <a:r>
                  <a:rPr lang="zh-CN" altLang="zh-CN" sz="2200" dirty="0">
                    <a:latin typeface="Calibri"/>
                    <a:cs typeface="Calibri"/>
                  </a:rPr>
                  <a:t>Đối với dữ liệu có nhãn, mất mát tương ứng là mất mát entropy chéo thường dùng </a:t>
                </a:r>
                <a14:m>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a:rPr lang="en-US" altLang="zh-CN" sz="2200" b="0" smtClean="0">
                            <a:latin typeface="Cambria Math" panose="02040503050406030204" pitchFamily="18" charset="0"/>
                            <a:cs typeface="Calibri" panose="020F0502020204030204" pitchFamily="34" charset="0"/>
                          </a:rPr>
                          <m:t>ℒ</m:t>
                        </m:r>
                      </m:e>
                      <m:sub>
                        <m:r>
                          <m:rPr>
                            <m:sty m:val="p"/>
                          </m:rPr>
                          <a:rPr lang="en-US" altLang="zh-CN" sz="2200" b="0" i="1" smtClean="0">
                            <a:latin typeface="Cambria Math" panose="02040503050406030204" pitchFamily="18" charset="0"/>
                            <a:cs typeface="Calibri" panose="020F0502020204030204" pitchFamily="34" charset="0"/>
                          </a:rPr>
                          <m:t>ce</m:t>
                        </m:r>
                      </m:sub>
                    </m:sSub>
                  </m:oMath>
                </a14:m>
                <a:r>
                  <a:rPr lang="en-US" altLang="zh-CN" sz="2200" dirty="0">
                    <a:latin typeface="Calibri"/>
                    <a:cs typeface="Calibri"/>
                  </a:rPr>
                  <a:t>:</a:t>
                </a:r>
                <a:endParaRPr lang="zh-CN" altLang="zh-CN" sz="2200" dirty="0">
                  <a:latin typeface="Calibri"/>
                  <a:cs typeface="Calibri"/>
                </a:endParaRPr>
              </a:p>
              <a:p>
                <a:pPr marL="457200" lvl="1" indent="0" algn="just">
                  <a:buNone/>
                </a:pPr>
                <a14:m>
                  <m:oMathPara xmlns:m="http://schemas.openxmlformats.org/officeDocument/2006/math">
                    <m:oMathParaPr>
                      <m:jc m:val="center"/>
                    </m:oMathParaPr>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a:rPr lang="en-US" altLang="zh-CN" sz="2200" b="0" smtClean="0">
                              <a:latin typeface="Cambria Math" panose="02040503050406030204" pitchFamily="18" charset="0"/>
                              <a:cs typeface="Calibri" panose="020F0502020204030204" pitchFamily="34" charset="0"/>
                            </a:rPr>
                            <m:t>ℒ</m:t>
                          </m:r>
                        </m:e>
                        <m:sub>
                          <m:r>
                            <m:rPr>
                              <m:sty m:val="p"/>
                            </m:rPr>
                            <a:rPr lang="en-US" altLang="zh-CN" sz="2200" b="0" i="1" smtClean="0">
                              <a:latin typeface="Cambria Math" panose="02040503050406030204" pitchFamily="18" charset="0"/>
                              <a:cs typeface="Calibri" panose="020F0502020204030204" pitchFamily="34" charset="0"/>
                            </a:rPr>
                            <m:t>ce</m:t>
                          </m:r>
                        </m:sub>
                      </m:sSub>
                      <m:r>
                        <a:rPr lang="en-US" altLang="zh-CN" sz="2200" b="0" smtClean="0">
                          <a:latin typeface="Cambria Math" panose="02040503050406030204" pitchFamily="18" charset="0"/>
                          <a:cs typeface="Calibri" panose="020F0502020204030204" pitchFamily="34" charset="0"/>
                        </a:rPr>
                        <m:t>=−</m:t>
                      </m:r>
                      <m:nary>
                        <m:naryPr>
                          <m:chr m:val="∑"/>
                          <m:limLoc m:val="undOvr"/>
                          <m:ctrlPr>
                            <a:rPr lang="zh-CN" altLang="zh-CN" sz="2200" i="1">
                              <a:latin typeface="Cambria Math" panose="02040503050406030204" pitchFamily="18" charset="0"/>
                              <a:cs typeface="Calibri" panose="020F0502020204030204" pitchFamily="34" charset="0"/>
                            </a:rPr>
                          </m:ctrlPr>
                        </m:naryPr>
                        <m:sub>
                          <m:r>
                            <m:rPr>
                              <m:sty m:val="p"/>
                            </m:rPr>
                            <a:rPr lang="en-US" altLang="zh-CN" sz="2200" b="0" i="1" smtClean="0">
                              <a:latin typeface="Cambria Math" panose="02040503050406030204" pitchFamily="18" charset="0"/>
                              <a:cs typeface="Calibri" panose="020F0502020204030204" pitchFamily="34" charset="0"/>
                            </a:rPr>
                            <m:t>h</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w</m:t>
                          </m:r>
                        </m:sub>
                        <m:sup>
                          <m:r>
                            <a:rPr lang="en-US" altLang="zh-CN" sz="2200" b="0" smtClean="0">
                              <a:latin typeface="Cambria Math" panose="02040503050406030204" pitchFamily="18" charset="0"/>
                              <a:cs typeface="Calibri" panose="020F0502020204030204" pitchFamily="34" charset="0"/>
                            </a:rPr>
                            <m:t>​</m:t>
                          </m:r>
                        </m:sup>
                        <m:e>
                          <m:nary>
                            <m:naryPr>
                              <m:chr m:val="∑"/>
                              <m:limLoc m:val="undOvr"/>
                              <m:ctrlPr>
                                <a:rPr lang="zh-CN" altLang="zh-CN" sz="2200" i="1">
                                  <a:latin typeface="Cambria Math" panose="02040503050406030204" pitchFamily="18" charset="0"/>
                                  <a:cs typeface="Calibri" panose="020F0502020204030204" pitchFamily="34" charset="0"/>
                                </a:rPr>
                              </m:ctrlPr>
                            </m:naryPr>
                            <m:sub>
                              <m:r>
                                <m:rPr>
                                  <m:sty m:val="p"/>
                                </m:rPr>
                                <a:rPr lang="en-US" altLang="zh-CN" sz="2200" b="0" i="1" smtClean="0">
                                  <a:latin typeface="Cambria Math" panose="02040503050406030204" pitchFamily="18" charset="0"/>
                                  <a:cs typeface="Calibri" panose="020F0502020204030204" pitchFamily="34" charset="0"/>
                                </a:rPr>
                                <m:t>c</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C</m:t>
                              </m:r>
                            </m:sub>
                            <m:sup>
                              <m:r>
                                <a:rPr lang="en-US" altLang="zh-CN" sz="2200" b="0" smtClean="0">
                                  <a:latin typeface="Cambria Math" panose="02040503050406030204" pitchFamily="18" charset="0"/>
                                  <a:cs typeface="Calibri" panose="020F0502020204030204" pitchFamily="34" charset="0"/>
                                </a:rPr>
                                <m:t>​</m:t>
                              </m:r>
                            </m:sup>
                            <m:e>
                              <m:sSubSup>
                                <m:sSubSupPr>
                                  <m:ctrlPr>
                                    <a:rPr lang="zh-CN" altLang="zh-CN" sz="2200" i="1">
                                      <a:latin typeface="Cambria Math" panose="02040503050406030204" pitchFamily="18" charset="0"/>
                                      <a:cs typeface="Calibri" panose="020F0502020204030204" pitchFamily="34" charset="0"/>
                                    </a:rPr>
                                  </m:ctrlPr>
                                </m:sSubSupPr>
                                <m:e>
                                  <m:r>
                                    <m:rPr>
                                      <m:sty m:val="p"/>
                                    </m:rPr>
                                    <a:rPr lang="en-US" altLang="zh-CN" sz="2200" b="0" i="1" smtClean="0">
                                      <a:latin typeface="Cambria Math" panose="02040503050406030204" pitchFamily="18" charset="0"/>
                                      <a:cs typeface="Calibri" panose="020F0502020204030204" pitchFamily="34" charset="0"/>
                                    </a:rPr>
                                    <m:t>Y</m:t>
                                  </m:r>
                                </m:e>
                                <m:sub>
                                  <m:r>
                                    <m:rPr>
                                      <m:sty m:val="p"/>
                                    </m:rPr>
                                    <a:rPr lang="en-US" altLang="zh-CN" sz="2200" b="0" i="1" smtClean="0">
                                      <a:latin typeface="Cambria Math" panose="02040503050406030204" pitchFamily="18" charset="0"/>
                                      <a:cs typeface="Calibri" panose="020F0502020204030204" pitchFamily="34" charset="0"/>
                                    </a:rPr>
                                    <m:t>n</m:t>
                                  </m:r>
                                </m:sub>
                                <m:sup>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h</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w</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c</m:t>
                                      </m:r>
                                    </m:e>
                                  </m:d>
                                </m:sup>
                              </m:sSubSup>
                            </m:e>
                          </m:nary>
                        </m:e>
                      </m:nary>
                      <m:r>
                        <m:rPr>
                          <m:sty m:val="p"/>
                        </m:rPr>
                        <a:rPr lang="en-US" altLang="zh-CN" sz="2200" b="0" smtClean="0">
                          <a:latin typeface="Cambria Math" panose="02040503050406030204" pitchFamily="18" charset="0"/>
                          <a:cs typeface="Calibri" panose="020F0502020204030204" pitchFamily="34" charset="0"/>
                        </a:rPr>
                        <m:t>log</m:t>
                      </m:r>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S</m:t>
                          </m:r>
                          <m:sSup>
                            <m:sSupPr>
                              <m:ctrlPr>
                                <a:rPr lang="zh-CN" altLang="zh-CN" sz="2200" i="1">
                                  <a:latin typeface="Cambria Math" panose="02040503050406030204" pitchFamily="18" charset="0"/>
                                  <a:cs typeface="Calibri" panose="020F0502020204030204" pitchFamily="34" charset="0"/>
                                </a:rPr>
                              </m:ctrlPr>
                            </m:sSupPr>
                            <m:e>
                              <m:d>
                                <m:dPr>
                                  <m:ctrlPr>
                                    <a:rPr lang="zh-CN" altLang="zh-CN" sz="2200" i="1">
                                      <a:latin typeface="Cambria Math" panose="02040503050406030204" pitchFamily="18" charset="0"/>
                                      <a:cs typeface="Calibri" panose="020F0502020204030204" pitchFamily="34" charset="0"/>
                                    </a:rPr>
                                  </m:ctrlPr>
                                </m:dPr>
                                <m:e>
                                  <m:sSub>
                                    <m:sSubPr>
                                      <m:ctrlPr>
                                        <a:rPr lang="zh-CN" altLang="zh-CN" sz="2200" i="1">
                                          <a:latin typeface="Cambria Math" panose="02040503050406030204" pitchFamily="18" charset="0"/>
                                          <a:cs typeface="Calibri" panose="020F0502020204030204" pitchFamily="34" charset="0"/>
                                        </a:rPr>
                                      </m:ctrlPr>
                                    </m:sSubPr>
                                    <m:e>
                                      <m:r>
                                        <m:rPr>
                                          <m:sty m:val="p"/>
                                        </m:rPr>
                                        <a:rPr lang="en-US" altLang="zh-CN" sz="2200" b="0" i="1" smtClean="0">
                                          <a:latin typeface="Cambria Math" panose="02040503050406030204" pitchFamily="18" charset="0"/>
                                          <a:cs typeface="Calibri" panose="020F0502020204030204" pitchFamily="34" charset="0"/>
                                        </a:rPr>
                                        <m:t>X</m:t>
                                      </m:r>
                                    </m:e>
                                    <m:sub>
                                      <m:r>
                                        <m:rPr>
                                          <m:sty m:val="p"/>
                                        </m:rPr>
                                        <a:rPr lang="en-US" altLang="zh-CN" sz="2200" b="0" i="1" smtClean="0">
                                          <a:latin typeface="Cambria Math" panose="02040503050406030204" pitchFamily="18" charset="0"/>
                                          <a:cs typeface="Calibri" panose="020F0502020204030204" pitchFamily="34" charset="0"/>
                                        </a:rPr>
                                        <m:t>n</m:t>
                                      </m:r>
                                    </m:sub>
                                  </m:sSub>
                                </m:e>
                              </m:d>
                            </m:e>
                            <m:sup>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h</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w</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c</m:t>
                                  </m:r>
                                </m:e>
                              </m:d>
                            </m:sup>
                          </m:sSup>
                        </m:e>
                      </m:d>
                    </m:oMath>
                  </m:oMathPara>
                </a14:m>
                <a:endParaRPr lang="zh-CN" altLang="zh-CN" sz="2200" dirty="0">
                  <a:latin typeface="Calibri"/>
                  <a:cs typeface="Calibri"/>
                </a:endParaRPr>
              </a:p>
              <a:p>
                <a:pPr marL="457200" lvl="1" indent="0" algn="just">
                  <a:buNone/>
                </a:pPr>
                <a14:m>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m:rPr>
                            <m:sty m:val="p"/>
                          </m:rPr>
                          <a:rPr lang="en-US" altLang="zh-CN" sz="2200" b="0" i="1" smtClean="0">
                            <a:latin typeface="Cambria Math" panose="02040503050406030204" pitchFamily="18" charset="0"/>
                            <a:cs typeface="Calibri" panose="020F0502020204030204" pitchFamily="34" charset="0"/>
                          </a:rPr>
                          <m:t>X</m:t>
                        </m:r>
                      </m:e>
                      <m:sub>
                        <m:r>
                          <m:rPr>
                            <m:sty m:val="p"/>
                          </m:rPr>
                          <a:rPr lang="en-US" altLang="zh-CN" sz="2200" b="0" i="1" smtClean="0">
                            <a:latin typeface="Cambria Math" panose="02040503050406030204" pitchFamily="18" charset="0"/>
                            <a:cs typeface="Calibri" panose="020F0502020204030204" pitchFamily="34" charset="0"/>
                          </a:rPr>
                          <m:t>n</m:t>
                        </m:r>
                      </m:sub>
                    </m:sSub>
                  </m:oMath>
                </a14:m>
                <a:r>
                  <a:rPr lang="zh-CN" altLang="zh-CN" sz="2200" dirty="0">
                    <a:latin typeface="Calibri"/>
                    <a:cs typeface="Calibri"/>
                  </a:rPr>
                  <a:t> là ảnh đầu vào, </a:t>
                </a:r>
                <a14:m>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m:rPr>
                            <m:sty m:val="p"/>
                          </m:rPr>
                          <a:rPr lang="en-US" altLang="zh-CN" sz="2200" b="0" i="1" smtClean="0">
                            <a:latin typeface="Cambria Math" panose="02040503050406030204" pitchFamily="18" charset="0"/>
                            <a:cs typeface="Calibri" panose="020F0502020204030204" pitchFamily="34" charset="0"/>
                          </a:rPr>
                          <m:t>Y</m:t>
                        </m:r>
                      </m:e>
                      <m:sub>
                        <m:r>
                          <m:rPr>
                            <m:sty m:val="p"/>
                          </m:rPr>
                          <a:rPr lang="en-US" altLang="zh-CN" sz="2200" b="0" i="1" smtClean="0">
                            <a:latin typeface="Cambria Math" panose="02040503050406030204" pitchFamily="18" charset="0"/>
                            <a:cs typeface="Calibri" panose="020F0502020204030204" pitchFamily="34" charset="0"/>
                          </a:rPr>
                          <m:t>n</m:t>
                        </m:r>
                      </m:sub>
                    </m:sSub>
                  </m:oMath>
                </a14:m>
                <a:r>
                  <a:rPr lang="zh-CN" altLang="zh-CN" sz="2200" dirty="0">
                    <a:latin typeface="Calibri"/>
                    <a:cs typeface="Calibri"/>
                  </a:rPr>
                  <a:t> là nhãn One-hot, </a:t>
                </a:r>
                <a14:m>
                  <m:oMath xmlns:m="http://schemas.openxmlformats.org/officeDocument/2006/math">
                    <m:r>
                      <m:rPr>
                        <m:sty m:val="p"/>
                      </m:rPr>
                      <a:rPr lang="en-US" altLang="zh-CN" sz="2200" b="0" i="1" smtClean="0">
                        <a:latin typeface="Cambria Math" panose="02040503050406030204" pitchFamily="18" charset="0"/>
                        <a:cs typeface="Calibri" panose="020F0502020204030204" pitchFamily="34" charset="0"/>
                      </a:rPr>
                      <m:t>S</m:t>
                    </m:r>
                    <m:d>
                      <m:dPr>
                        <m:ctrlPr>
                          <a:rPr lang="zh-CN" altLang="zh-CN" sz="2200" i="1">
                            <a:latin typeface="Cambria Math" panose="02040503050406030204" pitchFamily="18" charset="0"/>
                            <a:cs typeface="Calibri" panose="020F0502020204030204" pitchFamily="34" charset="0"/>
                          </a:rPr>
                        </m:ctrlPr>
                      </m:dPr>
                      <m:e>
                        <m:sSub>
                          <m:sSubPr>
                            <m:ctrlPr>
                              <a:rPr lang="zh-CN" altLang="zh-CN" sz="2200" i="1">
                                <a:latin typeface="Cambria Math" panose="02040503050406030204" pitchFamily="18" charset="0"/>
                                <a:cs typeface="Calibri" panose="020F0502020204030204" pitchFamily="34" charset="0"/>
                              </a:rPr>
                            </m:ctrlPr>
                          </m:sSubPr>
                          <m:e>
                            <m:r>
                              <m:rPr>
                                <m:sty m:val="p"/>
                              </m:rPr>
                              <a:rPr lang="en-US" altLang="zh-CN" sz="2200" b="0" i="1" smtClean="0">
                                <a:latin typeface="Cambria Math" panose="02040503050406030204" pitchFamily="18" charset="0"/>
                                <a:cs typeface="Calibri" panose="020F0502020204030204" pitchFamily="34" charset="0"/>
                              </a:rPr>
                              <m:t>X</m:t>
                            </m:r>
                          </m:e>
                          <m:sub>
                            <m:r>
                              <m:rPr>
                                <m:sty m:val="p"/>
                              </m:rPr>
                              <a:rPr lang="en-US" altLang="zh-CN" sz="2200" b="0" i="1" smtClean="0">
                                <a:latin typeface="Cambria Math" panose="02040503050406030204" pitchFamily="18" charset="0"/>
                                <a:cs typeface="Calibri" panose="020F0502020204030204" pitchFamily="34" charset="0"/>
                              </a:rPr>
                              <m:t>n</m:t>
                            </m:r>
                          </m:sub>
                        </m:sSub>
                      </m:e>
                    </m:d>
                  </m:oMath>
                </a14:m>
                <a:r>
                  <a:rPr lang="en-US" altLang="zh-CN" sz="2200" dirty="0">
                    <a:latin typeface="Calibri"/>
                    <a:cs typeface="Calibri"/>
                  </a:rPr>
                  <a:t> còn là kết quả dự đoán của mạng phân đoạn</a:t>
                </a:r>
              </a:p>
              <a:p>
                <a:pPr lvl="1" algn="just"/>
                <a:r>
                  <a:rPr lang="zh-CN" altLang="zh-CN" sz="2200" dirty="0">
                    <a:latin typeface="Calibri"/>
                    <a:cs typeface="Calibri"/>
                  </a:rPr>
                  <a:t>Đối với dữ liệu không nhãn, không thể trực tiếp thu được </a:t>
                </a:r>
                <a14:m>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a:rPr lang="en-US" altLang="zh-CN" sz="2200" b="0" smtClean="0">
                            <a:latin typeface="Cambria Math" panose="02040503050406030204" pitchFamily="18" charset="0"/>
                            <a:cs typeface="Calibri" panose="020F0502020204030204" pitchFamily="34" charset="0"/>
                          </a:rPr>
                          <m:t>ℒ</m:t>
                        </m:r>
                      </m:e>
                      <m:sub>
                        <m:r>
                          <m:rPr>
                            <m:sty m:val="p"/>
                          </m:rPr>
                          <a:rPr lang="en-US" altLang="zh-CN" sz="2200" b="0" i="1" smtClean="0">
                            <a:latin typeface="Cambria Math" panose="02040503050406030204" pitchFamily="18" charset="0"/>
                            <a:cs typeface="Calibri" panose="020F0502020204030204" pitchFamily="34" charset="0"/>
                          </a:rPr>
                          <m:t>ce</m:t>
                        </m:r>
                      </m:sub>
                    </m:sSub>
                  </m:oMath>
                </a14:m>
                <a:r>
                  <a:rPr lang="zh-CN" altLang="zh-CN" sz="2200" dirty="0">
                    <a:latin typeface="Calibri"/>
                    <a:cs typeface="Calibri"/>
                  </a:rPr>
                  <a:t>; sử dụng đầu ra của bộ phân biệt </a:t>
                </a:r>
                <a14:m>
                  <m:oMath xmlns:m="http://schemas.openxmlformats.org/officeDocument/2006/math">
                    <m:r>
                      <m:rPr>
                        <m:sty m:val="p"/>
                      </m:rPr>
                      <a:rPr lang="en-US" altLang="zh-CN" sz="2200" b="0" i="1" smtClean="0">
                        <a:latin typeface="Cambria Math" panose="02040503050406030204" pitchFamily="18" charset="0"/>
                        <a:cs typeface="Calibri" panose="020F0502020204030204" pitchFamily="34" charset="0"/>
                      </a:rPr>
                      <m:t>D</m:t>
                    </m:r>
                    <m:d>
                      <m:dPr>
                        <m:ctrlPr>
                          <a:rPr lang="zh-CN" altLang="zh-CN" sz="2200" i="1">
                            <a:latin typeface="Cambria Math" panose="02040503050406030204" pitchFamily="18" charset="0"/>
                            <a:cs typeface="Calibri" panose="020F0502020204030204" pitchFamily="34" charset="0"/>
                          </a:rPr>
                        </m:ctrlPr>
                      </m:dPr>
                      <m:e>
                        <m:r>
                          <a:rPr lang="en-US" altLang="zh-CN" sz="2200" b="0" smtClean="0">
                            <a:latin typeface="Cambria Math" panose="02040503050406030204" pitchFamily="18" charset="0"/>
                            <a:cs typeface="Calibri" panose="020F0502020204030204" pitchFamily="34" charset="0"/>
                          </a:rPr>
                          <m:t>·</m:t>
                        </m:r>
                      </m:e>
                    </m:d>
                  </m:oMath>
                </a14:m>
                <a:r>
                  <a:rPr lang="zh-CN" altLang="zh-CN" sz="2200" dirty="0">
                    <a:latin typeface="Calibri"/>
                    <a:cs typeface="Calibri"/>
                  </a:rPr>
                  <a:t> và một ngưỡng để suy ra vùng đủ gần với giá trị thực, mất mát tương ứng </a:t>
                </a:r>
                <a14:m>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a:rPr lang="en-US" altLang="zh-CN" sz="2200" b="0" smtClean="0">
                            <a:latin typeface="Cambria Math" panose="02040503050406030204" pitchFamily="18" charset="0"/>
                            <a:cs typeface="Calibri" panose="020F0502020204030204" pitchFamily="34" charset="0"/>
                          </a:rPr>
                          <m:t>ℒ</m:t>
                        </m:r>
                      </m:e>
                      <m:sub>
                        <m:r>
                          <m:rPr>
                            <m:sty m:val="p"/>
                          </m:rPr>
                          <a:rPr lang="en-US" altLang="zh-CN" sz="2200" b="0" i="1" smtClean="0">
                            <a:latin typeface="Cambria Math" panose="02040503050406030204" pitchFamily="18" charset="0"/>
                            <a:cs typeface="Calibri" panose="020F0502020204030204" pitchFamily="34" charset="0"/>
                          </a:rPr>
                          <m:t>semi</m:t>
                        </m:r>
                      </m:sub>
                    </m:sSub>
                  </m:oMath>
                </a14:m>
                <a:r>
                  <a:rPr lang="zh-CN" altLang="zh-CN" sz="2200" dirty="0">
                    <a:latin typeface="Calibri"/>
                    <a:cs typeface="Calibri"/>
                  </a:rPr>
                  <a:t> được định nghĩa là:</a:t>
                </a:r>
              </a:p>
              <a:p>
                <a:pPr marL="457200" lvl="1" indent="0" algn="just">
                  <a:buNone/>
                </a:pPr>
                <a14:m>
                  <m:oMathPara xmlns:m="http://schemas.openxmlformats.org/officeDocument/2006/math">
                    <m:oMathParaPr>
                      <m:jc m:val="centerGroup"/>
                    </m:oMathParaPr>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a:rPr lang="en-US" altLang="zh-CN" sz="2200" b="0" smtClean="0">
                              <a:latin typeface="Cambria Math" panose="02040503050406030204" pitchFamily="18" charset="0"/>
                              <a:cs typeface="Calibri" panose="020F0502020204030204" pitchFamily="34" charset="0"/>
                            </a:rPr>
                            <m:t>ℒ</m:t>
                          </m:r>
                        </m:e>
                        <m:sub>
                          <m:r>
                            <m:rPr>
                              <m:sty m:val="p"/>
                            </m:rPr>
                            <a:rPr lang="en-US" altLang="zh-CN" sz="2200" b="0" i="1" smtClean="0">
                              <a:latin typeface="Cambria Math" panose="02040503050406030204" pitchFamily="18" charset="0"/>
                              <a:cs typeface="Calibri" panose="020F0502020204030204" pitchFamily="34" charset="0"/>
                            </a:rPr>
                            <m:t>semi</m:t>
                          </m:r>
                        </m:sub>
                      </m:sSub>
                      <m:r>
                        <a:rPr lang="en-US" altLang="zh-CN" sz="2200" b="0" smtClean="0">
                          <a:latin typeface="Cambria Math" panose="02040503050406030204" pitchFamily="18" charset="0"/>
                          <a:cs typeface="Calibri" panose="020F0502020204030204" pitchFamily="34" charset="0"/>
                        </a:rPr>
                        <m:t>=−</m:t>
                      </m:r>
                      <m:nary>
                        <m:naryPr>
                          <m:chr m:val="∑"/>
                          <m:limLoc m:val="undOvr"/>
                          <m:ctrlPr>
                            <a:rPr lang="zh-CN" altLang="zh-CN" sz="2200" i="1">
                              <a:latin typeface="Cambria Math" panose="02040503050406030204" pitchFamily="18" charset="0"/>
                              <a:cs typeface="Calibri" panose="020F0502020204030204" pitchFamily="34" charset="0"/>
                            </a:rPr>
                          </m:ctrlPr>
                        </m:naryPr>
                        <m:sub>
                          <m:r>
                            <m:rPr>
                              <m:sty m:val="p"/>
                            </m:rPr>
                            <a:rPr lang="en-US" altLang="zh-CN" sz="2200" b="0" i="1" smtClean="0">
                              <a:latin typeface="Cambria Math" panose="02040503050406030204" pitchFamily="18" charset="0"/>
                              <a:cs typeface="Calibri" panose="020F0502020204030204" pitchFamily="34" charset="0"/>
                            </a:rPr>
                            <m:t>h</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w</m:t>
                          </m:r>
                        </m:sub>
                        <m:sup>
                          <m:r>
                            <a:rPr lang="en-US" altLang="zh-CN" sz="2200" b="0" smtClean="0">
                              <a:latin typeface="Cambria Math" panose="02040503050406030204" pitchFamily="18" charset="0"/>
                              <a:cs typeface="Calibri" panose="020F0502020204030204" pitchFamily="34" charset="0"/>
                            </a:rPr>
                            <m:t>​</m:t>
                          </m:r>
                        </m:sup>
                        <m:e>
                          <m:nary>
                            <m:naryPr>
                              <m:chr m:val="∑"/>
                              <m:limLoc m:val="undOvr"/>
                              <m:ctrlPr>
                                <a:rPr lang="zh-CN" altLang="zh-CN" sz="2200" i="1">
                                  <a:latin typeface="Cambria Math" panose="02040503050406030204" pitchFamily="18" charset="0"/>
                                  <a:cs typeface="Calibri" panose="020F0502020204030204" pitchFamily="34" charset="0"/>
                                </a:rPr>
                              </m:ctrlPr>
                            </m:naryPr>
                            <m:sub>
                              <m:r>
                                <m:rPr>
                                  <m:sty m:val="p"/>
                                </m:rPr>
                                <a:rPr lang="en-US" altLang="zh-CN" sz="2200" b="0" i="1" smtClean="0">
                                  <a:latin typeface="Cambria Math" panose="02040503050406030204" pitchFamily="18" charset="0"/>
                                  <a:cs typeface="Calibri" panose="020F0502020204030204" pitchFamily="34" charset="0"/>
                                </a:rPr>
                                <m:t>c</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C</m:t>
                              </m:r>
                            </m:sub>
                            <m:sup>
                              <m:r>
                                <a:rPr lang="en-US" altLang="zh-CN" sz="2200" b="0" smtClean="0">
                                  <a:latin typeface="Cambria Math" panose="02040503050406030204" pitchFamily="18" charset="0"/>
                                  <a:cs typeface="Calibri" panose="020F0502020204030204" pitchFamily="34" charset="0"/>
                                </a:rPr>
                                <m:t>​</m:t>
                              </m:r>
                            </m:sup>
                            <m:e>
                              <m:r>
                                <m:rPr>
                                  <m:sty m:val="p"/>
                                </m:rPr>
                                <a:rPr lang="en-US" altLang="zh-CN" sz="2200" b="0" i="1" smtClean="0">
                                  <a:latin typeface="Cambria Math" panose="02040503050406030204" pitchFamily="18" charset="0"/>
                                  <a:cs typeface="Calibri" panose="020F0502020204030204" pitchFamily="34" charset="0"/>
                                </a:rPr>
                                <m:t>I</m:t>
                              </m:r>
                            </m:e>
                          </m:nary>
                        </m:e>
                      </m:nary>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D</m:t>
                          </m:r>
                          <m:sSup>
                            <m:sSupPr>
                              <m:ctrlPr>
                                <a:rPr lang="zh-CN" altLang="zh-CN" sz="2200" i="1">
                                  <a:latin typeface="Cambria Math" panose="02040503050406030204" pitchFamily="18" charset="0"/>
                                  <a:cs typeface="Calibri" panose="020F0502020204030204" pitchFamily="34" charset="0"/>
                                </a:rPr>
                              </m:ctrlPr>
                            </m:sSupPr>
                            <m:e>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S</m:t>
                                  </m:r>
                                  <m:d>
                                    <m:dPr>
                                      <m:ctrlPr>
                                        <a:rPr lang="zh-CN" altLang="zh-CN" sz="2200" i="1">
                                          <a:latin typeface="Cambria Math" panose="02040503050406030204" pitchFamily="18" charset="0"/>
                                          <a:cs typeface="Calibri" panose="020F0502020204030204" pitchFamily="34" charset="0"/>
                                        </a:rPr>
                                      </m:ctrlPr>
                                    </m:dPr>
                                    <m:e>
                                      <m:sSub>
                                        <m:sSubPr>
                                          <m:ctrlPr>
                                            <a:rPr lang="zh-CN" altLang="zh-CN" sz="2200" i="1">
                                              <a:latin typeface="Cambria Math" panose="02040503050406030204" pitchFamily="18" charset="0"/>
                                              <a:cs typeface="Calibri" panose="020F0502020204030204" pitchFamily="34" charset="0"/>
                                            </a:rPr>
                                          </m:ctrlPr>
                                        </m:sSubPr>
                                        <m:e>
                                          <m:r>
                                            <m:rPr>
                                              <m:sty m:val="p"/>
                                            </m:rPr>
                                            <a:rPr lang="en-US" altLang="zh-CN" sz="2200" b="0" i="1" smtClean="0">
                                              <a:latin typeface="Cambria Math" panose="02040503050406030204" pitchFamily="18" charset="0"/>
                                              <a:cs typeface="Calibri" panose="020F0502020204030204" pitchFamily="34" charset="0"/>
                                            </a:rPr>
                                            <m:t>X</m:t>
                                          </m:r>
                                        </m:e>
                                        <m:sub>
                                          <m:r>
                                            <m:rPr>
                                              <m:sty m:val="p"/>
                                            </m:rPr>
                                            <a:rPr lang="en-US" altLang="zh-CN" sz="2200" b="0" i="1" smtClean="0">
                                              <a:latin typeface="Cambria Math" panose="02040503050406030204" pitchFamily="18" charset="0"/>
                                              <a:cs typeface="Calibri" panose="020F0502020204030204" pitchFamily="34" charset="0"/>
                                            </a:rPr>
                                            <m:t>n</m:t>
                                          </m:r>
                                        </m:sub>
                                      </m:sSub>
                                    </m:e>
                                  </m:d>
                                </m:e>
                              </m:d>
                            </m:e>
                            <m:sup>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h</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w</m:t>
                                  </m:r>
                                </m:e>
                              </m:d>
                            </m:sup>
                          </m:sSup>
                          <m:r>
                            <a:rPr lang="en-US" altLang="zh-CN" sz="2200" b="0" smtClean="0">
                              <a:latin typeface="Cambria Math" panose="02040503050406030204" pitchFamily="18" charset="0"/>
                              <a:cs typeface="Calibri" panose="020F0502020204030204" pitchFamily="34" charset="0"/>
                            </a:rPr>
                            <m:t>&gt;</m:t>
                          </m:r>
                          <m:sSub>
                            <m:sSubPr>
                              <m:ctrlPr>
                                <a:rPr lang="zh-CN" altLang="zh-CN" sz="2200" i="1">
                                  <a:latin typeface="Cambria Math" panose="02040503050406030204" pitchFamily="18" charset="0"/>
                                  <a:cs typeface="Calibri" panose="020F0502020204030204" pitchFamily="34" charset="0"/>
                                </a:rPr>
                              </m:ctrlPr>
                            </m:sSubPr>
                            <m:e>
                              <m:r>
                                <m:rPr>
                                  <m:sty m:val="p"/>
                                </m:rPr>
                                <a:rPr lang="en-US" altLang="zh-CN" sz="2200" b="0" i="1" smtClean="0">
                                  <a:latin typeface="Cambria Math" panose="02040503050406030204" pitchFamily="18" charset="0"/>
                                  <a:cs typeface="Calibri" panose="020F0502020204030204" pitchFamily="34" charset="0"/>
                                </a:rPr>
                                <m:t>T</m:t>
                              </m:r>
                            </m:e>
                            <m:sub>
                              <m:r>
                                <m:rPr>
                                  <m:sty m:val="p"/>
                                </m:rPr>
                                <a:rPr lang="en-US" altLang="zh-CN" sz="2200" b="0" i="1" smtClean="0">
                                  <a:latin typeface="Cambria Math" panose="02040503050406030204" pitchFamily="18" charset="0"/>
                                  <a:cs typeface="Calibri" panose="020F0502020204030204" pitchFamily="34" charset="0"/>
                                </a:rPr>
                                <m:t>semi</m:t>
                              </m:r>
                            </m:sub>
                          </m:sSub>
                        </m:e>
                      </m:d>
                      <m:r>
                        <a:rPr lang="en-US" altLang="zh-CN" sz="2200" b="0" smtClean="0">
                          <a:latin typeface="Cambria Math" panose="02040503050406030204" pitchFamily="18" charset="0"/>
                          <a:cs typeface="Calibri" panose="020F0502020204030204" pitchFamily="34" charset="0"/>
                        </a:rPr>
                        <m:t>⋅</m:t>
                      </m:r>
                      <m:sSubSup>
                        <m:sSubSupPr>
                          <m:ctrlPr>
                            <a:rPr lang="zh-CN" altLang="zh-CN" sz="2200" i="1">
                              <a:latin typeface="Cambria Math" panose="02040503050406030204" pitchFamily="18" charset="0"/>
                              <a:cs typeface="Calibri" panose="020F0502020204030204" pitchFamily="34" charset="0"/>
                            </a:rPr>
                          </m:ctrlPr>
                        </m:sSubSupPr>
                        <m:e>
                          <m:acc>
                            <m:accPr>
                              <m:chr m:val="̂"/>
                              <m:ctrlPr>
                                <a:rPr lang="zh-CN" altLang="zh-CN" sz="2200" i="1">
                                  <a:latin typeface="Cambria Math" panose="02040503050406030204" pitchFamily="18" charset="0"/>
                                  <a:cs typeface="Calibri" panose="020F0502020204030204" pitchFamily="34" charset="0"/>
                                </a:rPr>
                              </m:ctrlPr>
                            </m:accPr>
                            <m:e>
                              <m:r>
                                <m:rPr>
                                  <m:sty m:val="p"/>
                                </m:rPr>
                                <a:rPr lang="en-US" altLang="zh-CN" sz="2200" b="0" i="1" smtClean="0">
                                  <a:latin typeface="Cambria Math" panose="02040503050406030204" pitchFamily="18" charset="0"/>
                                  <a:cs typeface="Calibri" panose="020F0502020204030204" pitchFamily="34" charset="0"/>
                                </a:rPr>
                                <m:t>Y</m:t>
                              </m:r>
                            </m:e>
                          </m:acc>
                        </m:e>
                        <m:sub>
                          <m:r>
                            <m:rPr>
                              <m:sty m:val="p"/>
                            </m:rPr>
                            <a:rPr lang="en-US" altLang="zh-CN" sz="2200" b="0" i="1" smtClean="0">
                              <a:latin typeface="Cambria Math" panose="02040503050406030204" pitchFamily="18" charset="0"/>
                              <a:cs typeface="Calibri" panose="020F0502020204030204" pitchFamily="34" charset="0"/>
                            </a:rPr>
                            <m:t>n</m:t>
                          </m:r>
                        </m:sub>
                        <m:sup>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h</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w</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c</m:t>
                              </m:r>
                            </m:e>
                          </m:d>
                        </m:sup>
                      </m:sSubSup>
                      <m:r>
                        <m:rPr>
                          <m:sty m:val="p"/>
                        </m:rPr>
                        <a:rPr lang="en-US" altLang="zh-CN" sz="2200" b="0" smtClean="0">
                          <a:latin typeface="Cambria Math" panose="02040503050406030204" pitchFamily="18" charset="0"/>
                          <a:cs typeface="Calibri" panose="020F0502020204030204" pitchFamily="34" charset="0"/>
                        </a:rPr>
                        <m:t>log</m:t>
                      </m:r>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S</m:t>
                          </m:r>
                          <m:sSup>
                            <m:sSupPr>
                              <m:ctrlPr>
                                <a:rPr lang="zh-CN" altLang="zh-CN" sz="2200" i="1">
                                  <a:latin typeface="Cambria Math" panose="02040503050406030204" pitchFamily="18" charset="0"/>
                                  <a:cs typeface="Calibri" panose="020F0502020204030204" pitchFamily="34" charset="0"/>
                                </a:rPr>
                              </m:ctrlPr>
                            </m:sSupPr>
                            <m:e>
                              <m:d>
                                <m:dPr>
                                  <m:ctrlPr>
                                    <a:rPr lang="zh-CN" altLang="zh-CN" sz="2200" i="1">
                                      <a:latin typeface="Cambria Math" panose="02040503050406030204" pitchFamily="18" charset="0"/>
                                      <a:cs typeface="Calibri" panose="020F0502020204030204" pitchFamily="34" charset="0"/>
                                    </a:rPr>
                                  </m:ctrlPr>
                                </m:dPr>
                                <m:e>
                                  <m:sSub>
                                    <m:sSubPr>
                                      <m:ctrlPr>
                                        <a:rPr lang="zh-CN" altLang="zh-CN" sz="2200" i="1">
                                          <a:latin typeface="Cambria Math" panose="02040503050406030204" pitchFamily="18" charset="0"/>
                                          <a:cs typeface="Calibri" panose="020F0502020204030204" pitchFamily="34" charset="0"/>
                                        </a:rPr>
                                      </m:ctrlPr>
                                    </m:sSubPr>
                                    <m:e>
                                      <m:r>
                                        <m:rPr>
                                          <m:sty m:val="p"/>
                                        </m:rPr>
                                        <a:rPr lang="en-US" altLang="zh-CN" sz="2200" b="0" i="1" smtClean="0">
                                          <a:latin typeface="Cambria Math" panose="02040503050406030204" pitchFamily="18" charset="0"/>
                                          <a:cs typeface="Calibri" panose="020F0502020204030204" pitchFamily="34" charset="0"/>
                                        </a:rPr>
                                        <m:t>X</m:t>
                                      </m:r>
                                    </m:e>
                                    <m:sub>
                                      <m:r>
                                        <m:rPr>
                                          <m:sty m:val="p"/>
                                        </m:rPr>
                                        <a:rPr lang="en-US" altLang="zh-CN" sz="2200" b="0" i="1" smtClean="0">
                                          <a:latin typeface="Cambria Math" panose="02040503050406030204" pitchFamily="18" charset="0"/>
                                          <a:cs typeface="Calibri" panose="020F0502020204030204" pitchFamily="34" charset="0"/>
                                        </a:rPr>
                                        <m:t>n</m:t>
                                      </m:r>
                                    </m:sub>
                                  </m:sSub>
                                </m:e>
                              </m:d>
                            </m:e>
                            <m:sup>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h</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w</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c</m:t>
                                  </m:r>
                                </m:e>
                              </m:d>
                            </m:sup>
                          </m:sSup>
                        </m:e>
                      </m:d>
                    </m:oMath>
                  </m:oMathPara>
                </a14:m>
                <a:endParaRPr lang="zh-CN" altLang="zh-CN" sz="2200" dirty="0">
                  <a:latin typeface="Calibri"/>
                  <a:cs typeface="Calibri"/>
                </a:endParaRPr>
              </a:p>
              <a:p>
                <a:pPr marL="812800" lvl="2" indent="0" algn="just">
                  <a:buNone/>
                </a:pPr>
                <a14:m>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m:rPr>
                            <m:sty m:val="p"/>
                          </m:rPr>
                          <a:rPr lang="en-US" altLang="zh-CN" sz="2200" b="0" i="1" smtClean="0">
                            <a:latin typeface="Cambria Math" panose="02040503050406030204" pitchFamily="18" charset="0"/>
                            <a:cs typeface="Calibri" panose="020F0502020204030204" pitchFamily="34" charset="0"/>
                          </a:rPr>
                          <m:t>T</m:t>
                        </m:r>
                      </m:e>
                      <m:sub>
                        <m:r>
                          <m:rPr>
                            <m:sty m:val="p"/>
                          </m:rPr>
                          <a:rPr lang="en-US" altLang="zh-CN" sz="2200" b="0" i="1" smtClean="0">
                            <a:latin typeface="Cambria Math" panose="02040503050406030204" pitchFamily="18" charset="0"/>
                            <a:cs typeface="Calibri" panose="020F0502020204030204" pitchFamily="34" charset="0"/>
                          </a:rPr>
                          <m:t>semi</m:t>
                        </m:r>
                      </m:sub>
                    </m:sSub>
                  </m:oMath>
                </a14:m>
                <a:r>
                  <a:rPr lang="zh-CN" altLang="zh-CN" sz="2200" dirty="0">
                    <a:latin typeface="Calibri"/>
                    <a:cs typeface="Calibri"/>
                  </a:rPr>
                  <a:t> là ngưỡng dùng để kiểm soát độ nhạy trong học không nhãn, </a:t>
                </a:r>
                <a14:m>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acc>
                          <m:accPr>
                            <m:chr m:val="̂"/>
                            <m:ctrlPr>
                              <a:rPr lang="zh-CN" altLang="zh-CN" sz="2200" i="1">
                                <a:latin typeface="Cambria Math" panose="02040503050406030204" pitchFamily="18" charset="0"/>
                                <a:cs typeface="Calibri" panose="020F0502020204030204" pitchFamily="34" charset="0"/>
                              </a:rPr>
                            </m:ctrlPr>
                          </m:accPr>
                          <m:e>
                            <m:r>
                              <m:rPr>
                                <m:sty m:val="p"/>
                              </m:rPr>
                              <a:rPr lang="en-US" altLang="zh-CN" sz="2200" b="0" i="1" smtClean="0">
                                <a:latin typeface="Cambria Math" panose="02040503050406030204" pitchFamily="18" charset="0"/>
                                <a:cs typeface="Calibri" panose="020F0502020204030204" pitchFamily="34" charset="0"/>
                              </a:rPr>
                              <m:t>Y</m:t>
                            </m:r>
                          </m:e>
                        </m:acc>
                      </m:e>
                      <m:sub>
                        <m:r>
                          <m:rPr>
                            <m:sty m:val="p"/>
                          </m:rPr>
                          <a:rPr lang="en-US" altLang="zh-CN" sz="2200" b="0" i="1" smtClean="0">
                            <a:latin typeface="Cambria Math" panose="02040503050406030204" pitchFamily="18" charset="0"/>
                            <a:cs typeface="Calibri" panose="020F0502020204030204" pitchFamily="34" charset="0"/>
                          </a:rPr>
                          <m:t>n</m:t>
                        </m:r>
                      </m:sub>
                    </m:sSub>
                  </m:oMath>
                </a14:m>
                <a:r>
                  <a:rPr lang="zh-CN" altLang="zh-CN" sz="2200" dirty="0">
                    <a:latin typeface="Calibri"/>
                    <a:cs typeface="Calibri"/>
                  </a:rPr>
                  <a:t> còn là nhãn giả được mã hóa One-hot</a:t>
                </a:r>
                <a:endParaRPr lang="en-US" altLang="zh-CN" sz="2200"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4872154"/>
              </a:xfrm>
              <a:blipFill>
                <a:blip r:embed="rId3"/>
                <a:stretch>
                  <a:fillRect l="-682" t="-3636" r="-568" b="-12727"/>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bán giám sát</a:t>
            </a:r>
          </a:p>
        </p:txBody>
      </p:sp>
    </p:spTree>
    <p:extLst>
      <p:ext uri="{BB962C8B-B14F-4D97-AF65-F5344CB8AC3E}">
        <p14:creationId xmlns:p14="http://schemas.microsoft.com/office/powerpoint/2010/main" val="300242751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41</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rmAutofit/>
              </a:bodyPr>
              <a:lstStyle/>
              <a:p>
                <a:r>
                  <a:rPr lang="zh-CN" altLang="en-GB" sz="2800" b="0" dirty="0">
                    <a:latin typeface="Calibri"/>
                    <a:cs typeface="Calibri"/>
                  </a:rPr>
                  <a:t>Mô hình phân đoạn bán giám sát dựa trên cấu trúc GAN</a:t>
                </a:r>
                <a:endParaRPr lang="en-US" altLang="zh-CN" sz="2800" b="0" dirty="0">
                  <a:latin typeface="Calibri"/>
                  <a:cs typeface="Calibri"/>
                </a:endParaRPr>
              </a:p>
              <a:p>
                <a:pPr lvl="1" algn="just"/>
                <a:r>
                  <a:rPr lang="zh-CN" altLang="zh-CN" sz="2200" dirty="0">
                    <a:latin typeface="Calibri"/>
                    <a:cs typeface="Calibri"/>
                  </a:rPr>
                  <a:t>Để phạt trường hợp bộ phân biệt </a:t>
                </a:r>
                <a14:m>
                  <m:oMath xmlns:m="http://schemas.openxmlformats.org/officeDocument/2006/math">
                    <m:r>
                      <m:rPr>
                        <m:sty m:val="p"/>
                      </m:rPr>
                      <a:rPr lang="en-US" altLang="zh-CN" sz="2200" b="0" i="1" smtClean="0">
                        <a:latin typeface="Cambria Math" panose="02040503050406030204" pitchFamily="18" charset="0"/>
                        <a:cs typeface="Calibri" panose="020F0502020204030204" pitchFamily="34" charset="0"/>
                      </a:rPr>
                      <m:t>D</m:t>
                    </m:r>
                    <m:d>
                      <m:dPr>
                        <m:ctrlPr>
                          <a:rPr lang="zh-CN" altLang="zh-CN" sz="2200" i="1">
                            <a:latin typeface="Cambria Math" panose="02040503050406030204" pitchFamily="18" charset="0"/>
                            <a:cs typeface="Calibri" panose="020F0502020204030204" pitchFamily="34" charset="0"/>
                          </a:rPr>
                        </m:ctrlPr>
                      </m:dPr>
                      <m:e>
                        <m:r>
                          <a:rPr lang="en-US" altLang="zh-CN" sz="2200" b="0" smtClean="0">
                            <a:latin typeface="Cambria Math" panose="02040503050406030204" pitchFamily="18" charset="0"/>
                            <a:cs typeface="Calibri" panose="020F0502020204030204" pitchFamily="34" charset="0"/>
                          </a:rPr>
                          <m:t>·</m:t>
                        </m:r>
                      </m:e>
                    </m:d>
                  </m:oMath>
                </a14:m>
                <a:r>
                  <a:rPr lang="zh-CN" altLang="zh-CN" sz="2200" dirty="0">
                    <a:latin typeface="Calibri"/>
                    <a:cs typeface="Calibri"/>
                  </a:rPr>
                  <a:t> phát hiện bản đồ phân đoạn do mạng phân đoạn tạo ra, định nghĩa mất mát đối kháng:</a:t>
                </a:r>
              </a:p>
              <a:p>
                <a:pPr marL="457200" lvl="1" indent="0" algn="ctr">
                  <a:buNone/>
                </a:pPr>
                <a14:m>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a:rPr lang="en-US" altLang="zh-CN" sz="2200" b="0" smtClean="0">
                            <a:latin typeface="Cambria Math" panose="02040503050406030204" pitchFamily="18" charset="0"/>
                            <a:cs typeface="Calibri" panose="020F0502020204030204" pitchFamily="34" charset="0"/>
                          </a:rPr>
                          <m:t>ℒ</m:t>
                        </m:r>
                      </m:e>
                      <m:sub>
                        <m:r>
                          <m:rPr>
                            <m:sty m:val="p"/>
                          </m:rPr>
                          <a:rPr lang="en-US" altLang="zh-CN" sz="2200" b="0" i="1" smtClean="0">
                            <a:latin typeface="Cambria Math" panose="02040503050406030204" pitchFamily="18" charset="0"/>
                            <a:cs typeface="Calibri" panose="020F0502020204030204" pitchFamily="34" charset="0"/>
                          </a:rPr>
                          <m:t>adν</m:t>
                        </m:r>
                      </m:sub>
                    </m:sSub>
                    <m:r>
                      <a:rPr lang="en-US" altLang="zh-CN" sz="2200" b="0" smtClean="0">
                        <a:latin typeface="Cambria Math" panose="02040503050406030204" pitchFamily="18" charset="0"/>
                        <a:cs typeface="Calibri" panose="020F0502020204030204" pitchFamily="34" charset="0"/>
                      </a:rPr>
                      <m:t>=−</m:t>
                    </m:r>
                    <m:nary>
                      <m:naryPr>
                        <m:chr m:val="∑"/>
                        <m:limLoc m:val="undOvr"/>
                        <m:ctrlPr>
                          <a:rPr lang="zh-CN" altLang="zh-CN" sz="2200" i="1">
                            <a:latin typeface="Cambria Math" panose="02040503050406030204" pitchFamily="18" charset="0"/>
                            <a:cs typeface="Calibri" panose="020F0502020204030204" pitchFamily="34" charset="0"/>
                          </a:rPr>
                        </m:ctrlPr>
                      </m:naryPr>
                      <m:sub>
                        <m:r>
                          <m:rPr>
                            <m:sty m:val="p"/>
                          </m:rPr>
                          <a:rPr lang="en-US" altLang="zh-CN" sz="2200" b="0" i="1" smtClean="0">
                            <a:latin typeface="Cambria Math" panose="02040503050406030204" pitchFamily="18" charset="0"/>
                            <a:cs typeface="Calibri" panose="020F0502020204030204" pitchFamily="34" charset="0"/>
                          </a:rPr>
                          <m:t>h</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w</m:t>
                        </m:r>
                      </m:sub>
                      <m:sup>
                        <m:r>
                          <a:rPr lang="en-US" altLang="zh-CN" sz="2200" b="0" smtClean="0">
                            <a:latin typeface="Cambria Math" panose="02040503050406030204" pitchFamily="18" charset="0"/>
                            <a:cs typeface="Calibri" panose="020F0502020204030204" pitchFamily="34" charset="0"/>
                          </a:rPr>
                          <m:t>​</m:t>
                        </m:r>
                      </m:sup>
                      <m:e>
                        <m:r>
                          <m:rPr>
                            <m:sty m:val="p"/>
                          </m:rPr>
                          <a:rPr lang="en-US" altLang="zh-CN" sz="2200" b="0" smtClean="0">
                            <a:latin typeface="Cambria Math" panose="02040503050406030204" pitchFamily="18" charset="0"/>
                            <a:cs typeface="Calibri" panose="020F0502020204030204" pitchFamily="34" charset="0"/>
                          </a:rPr>
                          <m:t>log</m:t>
                        </m:r>
                      </m:e>
                    </m:nary>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D</m:t>
                        </m:r>
                        <m:sSup>
                          <m:sSupPr>
                            <m:ctrlPr>
                              <a:rPr lang="zh-CN" altLang="zh-CN" sz="2200" i="1">
                                <a:latin typeface="Cambria Math" panose="02040503050406030204" pitchFamily="18" charset="0"/>
                                <a:cs typeface="Calibri" panose="020F0502020204030204" pitchFamily="34" charset="0"/>
                              </a:rPr>
                            </m:ctrlPr>
                          </m:sSupPr>
                          <m:e>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S</m:t>
                                </m:r>
                                <m:d>
                                  <m:dPr>
                                    <m:ctrlPr>
                                      <a:rPr lang="zh-CN" altLang="zh-CN" sz="2200" i="1">
                                        <a:latin typeface="Cambria Math" panose="02040503050406030204" pitchFamily="18" charset="0"/>
                                        <a:cs typeface="Calibri" panose="020F0502020204030204" pitchFamily="34" charset="0"/>
                                      </a:rPr>
                                    </m:ctrlPr>
                                  </m:dPr>
                                  <m:e>
                                    <m:sSub>
                                      <m:sSubPr>
                                        <m:ctrlPr>
                                          <a:rPr lang="zh-CN" altLang="zh-CN" sz="2200" i="1">
                                            <a:latin typeface="Cambria Math" panose="02040503050406030204" pitchFamily="18" charset="0"/>
                                            <a:cs typeface="Calibri" panose="020F0502020204030204" pitchFamily="34" charset="0"/>
                                          </a:rPr>
                                        </m:ctrlPr>
                                      </m:sSubPr>
                                      <m:e>
                                        <m:r>
                                          <m:rPr>
                                            <m:sty m:val="p"/>
                                          </m:rPr>
                                          <a:rPr lang="en-US" altLang="zh-CN" sz="2200" b="0" i="1" smtClean="0">
                                            <a:latin typeface="Cambria Math" panose="02040503050406030204" pitchFamily="18" charset="0"/>
                                            <a:cs typeface="Calibri" panose="020F0502020204030204" pitchFamily="34" charset="0"/>
                                          </a:rPr>
                                          <m:t>X</m:t>
                                        </m:r>
                                      </m:e>
                                      <m:sub>
                                        <m:r>
                                          <m:rPr>
                                            <m:sty m:val="p"/>
                                          </m:rPr>
                                          <a:rPr lang="en-US" altLang="zh-CN" sz="2200" b="0" i="1" smtClean="0">
                                            <a:latin typeface="Cambria Math" panose="02040503050406030204" pitchFamily="18" charset="0"/>
                                            <a:cs typeface="Calibri" panose="020F0502020204030204" pitchFamily="34" charset="0"/>
                                          </a:rPr>
                                          <m:t>n</m:t>
                                        </m:r>
                                      </m:sub>
                                    </m:sSub>
                                  </m:e>
                                </m:d>
                              </m:e>
                            </m:d>
                          </m:e>
                          <m:sup>
                            <m:d>
                              <m:dPr>
                                <m:ctrlPr>
                                  <a:rPr lang="zh-CN" altLang="zh-CN" sz="2200" i="1">
                                    <a:latin typeface="Cambria Math" panose="02040503050406030204" pitchFamily="18" charset="0"/>
                                    <a:cs typeface="Calibri" panose="020F0502020204030204" pitchFamily="34" charset="0"/>
                                  </a:rPr>
                                </m:ctrlPr>
                              </m:dPr>
                              <m:e>
                                <m:r>
                                  <m:rPr>
                                    <m:sty m:val="p"/>
                                  </m:rPr>
                                  <a:rPr lang="en-US" altLang="zh-CN" sz="2200" b="0" i="1" smtClean="0">
                                    <a:latin typeface="Cambria Math" panose="02040503050406030204" pitchFamily="18" charset="0"/>
                                    <a:cs typeface="Calibri" panose="020F0502020204030204" pitchFamily="34" charset="0"/>
                                  </a:rPr>
                                  <m:t>h</m:t>
                                </m:r>
                                <m:r>
                                  <a:rPr lang="en-US" altLang="zh-CN" sz="2200" b="0">
                                    <a:latin typeface="Cambria Math" panose="02040503050406030204" pitchFamily="18" charset="0"/>
                                    <a:cs typeface="Calibri" panose="020F0502020204030204" pitchFamily="34" charset="0"/>
                                  </a:rPr>
                                  <m:t>,</m:t>
                                </m:r>
                                <m:r>
                                  <m:rPr>
                                    <m:sty m:val="p"/>
                                  </m:rPr>
                                  <a:rPr lang="en-US" altLang="zh-CN" sz="2200" b="0" i="1">
                                    <a:latin typeface="Cambria Math" panose="02040503050406030204" pitchFamily="18" charset="0"/>
                                    <a:cs typeface="Calibri" panose="020F0502020204030204" pitchFamily="34" charset="0"/>
                                  </a:rPr>
                                  <m:t>w</m:t>
                                </m:r>
                              </m:e>
                            </m:d>
                          </m:sup>
                        </m:sSup>
                      </m:e>
                    </m:d>
                  </m:oMath>
                </a14:m>
                <a:r>
                  <a:rPr lang="zh-CN" altLang="zh-CN" sz="2200" dirty="0">
                    <a:latin typeface="Calibri"/>
                    <a:cs typeface="Calibri"/>
                  </a:rPr>
                  <a:t> </a:t>
                </a:r>
                <a:endParaRPr lang="en-US" altLang="zh-CN" sz="2200" dirty="0">
                  <a:latin typeface="Calibri"/>
                  <a:cs typeface="Calibri"/>
                </a:endParaRPr>
              </a:p>
              <a:p>
                <a:pPr lvl="1" algn="just"/>
                <a:r>
                  <a:rPr lang="zh-CN" altLang="zh-CN" sz="2200" dirty="0">
                    <a:latin typeface="Calibri"/>
                    <a:cs typeface="Calibri"/>
                  </a:rPr>
                  <a:t>Do mất mát đối kháng </a:t>
                </a:r>
                <a14:m>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a:rPr lang="en-US" altLang="zh-CN" sz="2200" b="0" smtClean="0">
                            <a:latin typeface="Cambria Math" panose="02040503050406030204" pitchFamily="18" charset="0"/>
                            <a:cs typeface="Calibri" panose="020F0502020204030204" pitchFamily="34" charset="0"/>
                          </a:rPr>
                          <m:t>ℒ</m:t>
                        </m:r>
                      </m:e>
                      <m:sub>
                        <m:r>
                          <m:rPr>
                            <m:sty m:val="p"/>
                          </m:rPr>
                          <a:rPr lang="en-US" altLang="zh-CN" sz="2200" b="0" i="1" smtClean="0">
                            <a:latin typeface="Cambria Math" panose="02040503050406030204" pitchFamily="18" charset="0"/>
                            <a:cs typeface="Calibri" panose="020F0502020204030204" pitchFamily="34" charset="0"/>
                          </a:rPr>
                          <m:t>adν</m:t>
                        </m:r>
                      </m:sub>
                    </m:sSub>
                  </m:oMath>
                </a14:m>
                <a:r>
                  <a:rPr lang="zh-CN" altLang="zh-CN" sz="2200" dirty="0">
                    <a:latin typeface="Calibri"/>
                    <a:cs typeface="Calibri"/>
                  </a:rPr>
                  <a:t> không cần nhãn phân loại làm tín hiệu giám sát nên </a:t>
                </a:r>
                <a14:m>
                  <m:oMath xmlns:m="http://schemas.openxmlformats.org/officeDocument/2006/math">
                    <m:sSub>
                      <m:sSubPr>
                        <m:ctrlPr>
                          <a:rPr lang="zh-CN" altLang="zh-CN" sz="2200" i="1">
                            <a:latin typeface="Cambria Math" panose="02040503050406030204" pitchFamily="18" charset="0"/>
                            <a:cs typeface="Calibri" panose="020F0502020204030204" pitchFamily="34" charset="0"/>
                          </a:rPr>
                        </m:ctrlPr>
                      </m:sSubPr>
                      <m:e>
                        <m:r>
                          <a:rPr lang="en-US" altLang="zh-CN" sz="2200" b="0" smtClean="0">
                            <a:latin typeface="Cambria Math" panose="02040503050406030204" pitchFamily="18" charset="0"/>
                            <a:cs typeface="Calibri" panose="020F0502020204030204" pitchFamily="34" charset="0"/>
                          </a:rPr>
                          <m:t>ℒ</m:t>
                        </m:r>
                      </m:e>
                      <m:sub>
                        <m:r>
                          <m:rPr>
                            <m:sty m:val="p"/>
                          </m:rPr>
                          <a:rPr lang="en-US" altLang="zh-CN" sz="2200" b="0" i="1" smtClean="0">
                            <a:latin typeface="Cambria Math" panose="02040503050406030204" pitchFamily="18" charset="0"/>
                            <a:cs typeface="Calibri" panose="020F0502020204030204" pitchFamily="34" charset="0"/>
                          </a:rPr>
                          <m:t>adν</m:t>
                        </m:r>
                      </m:sub>
                    </m:sSub>
                  </m:oMath>
                </a14:m>
                <a:r>
                  <a:rPr lang="zh-CN" altLang="zh-CN" sz="2200" dirty="0">
                    <a:latin typeface="Calibri"/>
                    <a:cs typeface="Calibri"/>
                  </a:rPr>
                  <a:t> cũng áp dụng được cho dữ liệu không nhãn</a:t>
                </a:r>
                <a:endParaRPr lang="en-US" altLang="zh-CN" sz="2200" dirty="0">
                  <a:latin typeface="Calibri"/>
                  <a:cs typeface="Calibri"/>
                </a:endParaRPr>
              </a:p>
              <a:p>
                <a:pPr lvl="1" algn="just"/>
                <a:r>
                  <a:rPr lang="zh-CN" altLang="zh-CN" sz="2200" dirty="0">
                    <a:latin typeface="Calibri"/>
                    <a:cs typeface="Calibri"/>
                  </a:rPr>
                  <a:t>Để đồng thời huấn luyện dữ liệu có nhãn và không nhãn trong cùng một mạng, tích hợp các mất mát trên theo trọng số nhất định; khi đó, hàm mất mát của toàn bộ mạng phân đoạn được định nghĩa là:</a:t>
                </a:r>
              </a:p>
              <a:p>
                <a:pPr marL="457200" lvl="1" indent="0" algn="just">
                  <a:spcAft>
                    <a:spcPts val="600"/>
                  </a:spcAft>
                  <a:buNone/>
                </a:pPr>
                <a14:m>
                  <m:oMathPara xmlns:m="http://schemas.openxmlformats.org/officeDocument/2006/math">
                    <m:oMathParaPr>
                      <m:jc m:val="centerGroup"/>
                    </m:oMathParaPr>
                    <m:oMath xmlns:m="http://schemas.openxmlformats.org/officeDocument/2006/math">
                      <m:sSub>
                        <m:sSubPr>
                          <m:ctrlPr>
                            <a:rPr lang="zh-CN" altLang="zh-CN" sz="2200" i="1">
                              <a:latin typeface="Cambria Math" panose="02040503050406030204" pitchFamily="18" charset="0"/>
                            </a:rPr>
                          </m:ctrlPr>
                        </m:sSubPr>
                        <m:e>
                          <m:r>
                            <a:rPr lang="en-US" altLang="zh-CN" sz="2200" b="0" smtClean="0">
                              <a:latin typeface="Cambria Math" panose="02040503050406030204" pitchFamily="18" charset="0"/>
                            </a:rPr>
                            <m:t>ℒ</m:t>
                          </m:r>
                        </m:e>
                        <m:sub>
                          <m:r>
                            <m:rPr>
                              <m:sty m:val="p"/>
                            </m:rPr>
                            <a:rPr lang="en-US" altLang="zh-CN" sz="2200" b="0" i="1" smtClean="0">
                              <a:latin typeface="Cambria Math" panose="02040503050406030204" pitchFamily="18" charset="0"/>
                            </a:rPr>
                            <m:t>seg</m:t>
                          </m:r>
                        </m:sub>
                      </m:sSub>
                      <m:r>
                        <a:rPr lang="en-US" altLang="zh-CN" sz="2200" b="0" smtClean="0">
                          <a:latin typeface="Cambria Math" panose="02040503050406030204" pitchFamily="18" charset="0"/>
                        </a:rPr>
                        <m:t>=</m:t>
                      </m:r>
                      <m:sSub>
                        <m:sSubPr>
                          <m:ctrlPr>
                            <a:rPr lang="zh-CN" altLang="zh-CN" sz="2200" i="1">
                              <a:latin typeface="Cambria Math" panose="02040503050406030204" pitchFamily="18" charset="0"/>
                            </a:rPr>
                          </m:ctrlPr>
                        </m:sSubPr>
                        <m:e>
                          <m:r>
                            <a:rPr lang="en-US" altLang="zh-CN" sz="2200" b="0" smtClean="0">
                              <a:latin typeface="Cambria Math" panose="02040503050406030204" pitchFamily="18" charset="0"/>
                            </a:rPr>
                            <m:t>ℒ</m:t>
                          </m:r>
                        </m:e>
                        <m:sub>
                          <m:r>
                            <m:rPr>
                              <m:sty m:val="p"/>
                            </m:rPr>
                            <a:rPr lang="en-US" altLang="zh-CN" sz="2200" b="0" i="1" smtClean="0">
                              <a:latin typeface="Cambria Math" panose="02040503050406030204" pitchFamily="18" charset="0"/>
                            </a:rPr>
                            <m:t>ce</m:t>
                          </m:r>
                        </m:sub>
                      </m:sSub>
                      <m:r>
                        <a:rPr lang="en-US" altLang="zh-CN" sz="2200" b="0" smtClean="0">
                          <a:latin typeface="Cambria Math" panose="02040503050406030204" pitchFamily="18" charset="0"/>
                        </a:rPr>
                        <m:t>+</m:t>
                      </m:r>
                      <m:sSub>
                        <m:sSubPr>
                          <m:ctrlPr>
                            <a:rPr lang="zh-CN" altLang="zh-CN" sz="2200" i="1">
                              <a:latin typeface="Cambria Math" panose="02040503050406030204" pitchFamily="18" charset="0"/>
                            </a:rPr>
                          </m:ctrlPr>
                        </m:sSubPr>
                        <m:e>
                          <m:r>
                            <m:rPr>
                              <m:sty m:val="p"/>
                            </m:rPr>
                            <a:rPr lang="en-US" altLang="zh-CN" sz="2200" b="0" i="1" smtClean="0">
                              <a:latin typeface="Cambria Math" panose="02040503050406030204" pitchFamily="18" charset="0"/>
                            </a:rPr>
                            <m:t>λ</m:t>
                          </m:r>
                        </m:e>
                        <m:sub>
                          <m:r>
                            <m:rPr>
                              <m:sty m:val="p"/>
                            </m:rPr>
                            <a:rPr lang="en-US" altLang="zh-CN" sz="2200" b="0" i="1" smtClean="0">
                              <a:latin typeface="Cambria Math" panose="02040503050406030204" pitchFamily="18" charset="0"/>
                            </a:rPr>
                            <m:t>adv</m:t>
                          </m:r>
                        </m:sub>
                      </m:sSub>
                      <m:sSub>
                        <m:sSubPr>
                          <m:ctrlPr>
                            <a:rPr lang="zh-CN" altLang="zh-CN" sz="2200" i="1">
                              <a:latin typeface="Cambria Math" panose="02040503050406030204" pitchFamily="18" charset="0"/>
                            </a:rPr>
                          </m:ctrlPr>
                        </m:sSubPr>
                        <m:e>
                          <m:r>
                            <a:rPr lang="vi-VN" altLang="zh-CN" sz="2200" b="0" i="0" smtClean="0">
                              <a:latin typeface="Cambria Math" panose="02040503050406030204" pitchFamily="18" charset="0"/>
                            </a:rPr>
                            <m:t>∗</m:t>
                          </m:r>
                          <m:r>
                            <a:rPr lang="en-US" altLang="zh-CN" sz="2200" b="0" smtClean="0">
                              <a:latin typeface="Cambria Math" panose="02040503050406030204" pitchFamily="18" charset="0"/>
                            </a:rPr>
                            <m:t>ℒ</m:t>
                          </m:r>
                        </m:e>
                        <m:sub>
                          <m:r>
                            <m:rPr>
                              <m:sty m:val="p"/>
                            </m:rPr>
                            <a:rPr lang="en-US" altLang="zh-CN" sz="2200" b="0" i="1" smtClean="0">
                              <a:latin typeface="Cambria Math" panose="02040503050406030204" pitchFamily="18" charset="0"/>
                            </a:rPr>
                            <m:t>adv</m:t>
                          </m:r>
                        </m:sub>
                      </m:sSub>
                      <m:r>
                        <a:rPr lang="en-US" altLang="zh-CN" sz="2200" b="0" smtClean="0">
                          <a:latin typeface="Cambria Math" panose="02040503050406030204" pitchFamily="18" charset="0"/>
                        </a:rPr>
                        <m:t>+</m:t>
                      </m:r>
                      <m:sSub>
                        <m:sSubPr>
                          <m:ctrlPr>
                            <a:rPr lang="zh-CN" altLang="zh-CN" sz="2200" i="1">
                              <a:latin typeface="Cambria Math" panose="02040503050406030204" pitchFamily="18" charset="0"/>
                            </a:rPr>
                          </m:ctrlPr>
                        </m:sSubPr>
                        <m:e>
                          <m:r>
                            <m:rPr>
                              <m:sty m:val="p"/>
                            </m:rPr>
                            <a:rPr lang="en-US" altLang="zh-CN" sz="2200" b="0" i="1" smtClean="0">
                              <a:latin typeface="Cambria Math" panose="02040503050406030204" pitchFamily="18" charset="0"/>
                            </a:rPr>
                            <m:t>λ</m:t>
                          </m:r>
                        </m:e>
                        <m:sub>
                          <m:r>
                            <m:rPr>
                              <m:sty m:val="p"/>
                            </m:rPr>
                            <a:rPr lang="en-US" altLang="zh-CN" sz="2200" b="0" i="1" smtClean="0">
                              <a:latin typeface="Cambria Math" panose="02040503050406030204" pitchFamily="18" charset="0"/>
                            </a:rPr>
                            <m:t>semi</m:t>
                          </m:r>
                        </m:sub>
                      </m:sSub>
                      <m:sSub>
                        <m:sSubPr>
                          <m:ctrlPr>
                            <a:rPr lang="zh-CN" altLang="zh-CN" sz="2200" i="1">
                              <a:latin typeface="Cambria Math" panose="02040503050406030204" pitchFamily="18" charset="0"/>
                            </a:rPr>
                          </m:ctrlPr>
                        </m:sSubPr>
                        <m:e>
                          <m:r>
                            <a:rPr lang="vi-VN" altLang="zh-CN" sz="2200" b="0" i="0" smtClean="0">
                              <a:latin typeface="Cambria Math" panose="02040503050406030204" pitchFamily="18" charset="0"/>
                            </a:rPr>
                            <m:t>∗</m:t>
                          </m:r>
                          <m:r>
                            <a:rPr lang="en-US" altLang="zh-CN" sz="2200" b="0" smtClean="0">
                              <a:latin typeface="Cambria Math" panose="02040503050406030204" pitchFamily="18" charset="0"/>
                            </a:rPr>
                            <m:t>ℒ</m:t>
                          </m:r>
                        </m:e>
                        <m:sub>
                          <m:r>
                            <m:rPr>
                              <m:sty m:val="p"/>
                            </m:rPr>
                            <a:rPr lang="en-US" altLang="zh-CN" sz="2200" b="0" i="1" smtClean="0">
                              <a:latin typeface="Cambria Math" panose="02040503050406030204" pitchFamily="18" charset="0"/>
                            </a:rPr>
                            <m:t>semi</m:t>
                          </m:r>
                        </m:sub>
                      </m:sSub>
                    </m:oMath>
                  </m:oMathPara>
                </a14:m>
                <a:endParaRPr lang="zh-CN" altLang="zh-CN" sz="2200" dirty="0">
                  <a:latin typeface="Calibri"/>
                  <a:cs typeface="Calibri"/>
                </a:endParaRPr>
              </a:p>
              <a:p>
                <a:pPr marL="457200" lvl="1" indent="0" algn="just">
                  <a:buNone/>
                </a:pPr>
                <a:r>
                  <a:rPr lang="en-US" altLang="zh-CN" sz="2200" dirty="0">
                    <a:latin typeface="Calibri"/>
                    <a:cs typeface="Calibri"/>
                  </a:rPr>
                  <a:t>Trong đó, </a:t>
                </a:r>
                <a14:m>
                  <m:oMath xmlns:m="http://schemas.openxmlformats.org/officeDocument/2006/math">
                    <m:sSub>
                      <m:sSubPr>
                        <m:ctrlPr>
                          <a:rPr lang="zh-CN" altLang="zh-CN" sz="2200" i="1">
                            <a:latin typeface="Cambria Math" panose="02040503050406030204" pitchFamily="18" charset="0"/>
                          </a:rPr>
                        </m:ctrlPr>
                      </m:sSubPr>
                      <m:e>
                        <m:r>
                          <m:rPr>
                            <m:sty m:val="p"/>
                          </m:rPr>
                          <a:rPr lang="en-US" altLang="zh-CN" sz="2200" b="0" i="1" smtClean="0">
                            <a:latin typeface="Cambria Math" panose="02040503050406030204" pitchFamily="18" charset="0"/>
                          </a:rPr>
                          <m:t>λ</m:t>
                        </m:r>
                      </m:e>
                      <m:sub>
                        <m:r>
                          <m:rPr>
                            <m:sty m:val="p"/>
                          </m:rPr>
                          <a:rPr lang="en-US" altLang="zh-CN" sz="2200" b="0" i="1" smtClean="0">
                            <a:latin typeface="Cambria Math" panose="02040503050406030204" pitchFamily="18" charset="0"/>
                          </a:rPr>
                          <m:t>adv</m:t>
                        </m:r>
                      </m:sub>
                    </m:sSub>
                  </m:oMath>
                </a14:m>
                <a:r>
                  <a:rPr lang="zh-CN" altLang="zh-CN" sz="2200" dirty="0">
                    <a:latin typeface="Calibri"/>
                    <a:cs typeface="Calibri"/>
                  </a:rPr>
                  <a:t> và </a:t>
                </a:r>
                <a14:m>
                  <m:oMath xmlns:m="http://schemas.openxmlformats.org/officeDocument/2006/math">
                    <m:sSub>
                      <m:sSubPr>
                        <m:ctrlPr>
                          <a:rPr lang="zh-CN" altLang="zh-CN" sz="2200" i="1">
                            <a:latin typeface="Cambria Math" panose="02040503050406030204" pitchFamily="18" charset="0"/>
                          </a:rPr>
                        </m:ctrlPr>
                      </m:sSubPr>
                      <m:e>
                        <m:r>
                          <m:rPr>
                            <m:sty m:val="p"/>
                          </m:rPr>
                          <a:rPr lang="en-US" altLang="zh-CN" sz="2200" b="0" i="1" smtClean="0">
                            <a:latin typeface="Cambria Math" panose="02040503050406030204" pitchFamily="18" charset="0"/>
                          </a:rPr>
                          <m:t>λ</m:t>
                        </m:r>
                      </m:e>
                      <m:sub>
                        <m:r>
                          <m:rPr>
                            <m:sty m:val="p"/>
                          </m:rPr>
                          <a:rPr lang="en-US" altLang="zh-CN" sz="2200" b="0" i="1" smtClean="0">
                            <a:latin typeface="Cambria Math" panose="02040503050406030204" pitchFamily="18" charset="0"/>
                          </a:rPr>
                          <m:t>semi</m:t>
                        </m:r>
                      </m:sub>
                    </m:sSub>
                  </m:oMath>
                </a14:m>
                <a:r>
                  <a:rPr lang="zh-CN" altLang="zh-CN" sz="2200" dirty="0">
                    <a:latin typeface="Calibri"/>
                    <a:cs typeface="Calibri"/>
                  </a:rPr>
                  <a:t> lần lượt là các tham số dùng để gán trọng số cho </a:t>
                </a:r>
                <a14:m>
                  <m:oMath xmlns:m="http://schemas.openxmlformats.org/officeDocument/2006/math">
                    <m:sSub>
                      <m:sSubPr>
                        <m:ctrlPr>
                          <a:rPr lang="zh-CN" altLang="zh-CN" sz="2200" i="1">
                            <a:latin typeface="Cambria Math" panose="02040503050406030204" pitchFamily="18" charset="0"/>
                          </a:rPr>
                        </m:ctrlPr>
                      </m:sSubPr>
                      <m:e>
                        <m:r>
                          <a:rPr lang="en-US" altLang="zh-CN" sz="2200" b="0" smtClean="0">
                            <a:latin typeface="Cambria Math" panose="02040503050406030204" pitchFamily="18" charset="0"/>
                          </a:rPr>
                          <m:t>ℒ</m:t>
                        </m:r>
                      </m:e>
                      <m:sub>
                        <m:r>
                          <m:rPr>
                            <m:sty m:val="p"/>
                          </m:rPr>
                          <a:rPr lang="en-US" altLang="zh-CN" sz="2200" b="0" i="1" smtClean="0">
                            <a:latin typeface="Cambria Math" panose="02040503050406030204" pitchFamily="18" charset="0"/>
                          </a:rPr>
                          <m:t>adv</m:t>
                        </m:r>
                      </m:sub>
                    </m:sSub>
                  </m:oMath>
                </a14:m>
                <a:r>
                  <a:rPr lang="zh-CN" altLang="zh-CN" sz="2200" dirty="0">
                    <a:latin typeface="Calibri"/>
                    <a:cs typeface="Calibri"/>
                  </a:rPr>
                  <a:t> và </a:t>
                </a:r>
                <a14:m>
                  <m:oMath xmlns:m="http://schemas.openxmlformats.org/officeDocument/2006/math">
                    <m:sSub>
                      <m:sSubPr>
                        <m:ctrlPr>
                          <a:rPr lang="zh-CN" altLang="zh-CN" sz="2200" i="1">
                            <a:latin typeface="Cambria Math" panose="02040503050406030204" pitchFamily="18" charset="0"/>
                          </a:rPr>
                        </m:ctrlPr>
                      </m:sSubPr>
                      <m:e>
                        <m:r>
                          <a:rPr lang="en-US" altLang="zh-CN" sz="2200" b="0" smtClean="0">
                            <a:latin typeface="Cambria Math" panose="02040503050406030204" pitchFamily="18" charset="0"/>
                          </a:rPr>
                          <m:t>ℒ</m:t>
                        </m:r>
                      </m:e>
                      <m:sub>
                        <m:r>
                          <m:rPr>
                            <m:sty m:val="p"/>
                          </m:rPr>
                          <a:rPr lang="en-US" altLang="zh-CN" sz="2200" b="0" i="1" smtClean="0">
                            <a:latin typeface="Cambria Math" panose="02040503050406030204" pitchFamily="18" charset="0"/>
                          </a:rPr>
                          <m:t>semi</m:t>
                        </m:r>
                      </m:sub>
                    </m:sSub>
                  </m:oMath>
                </a14:m>
                <a:r>
                  <a:rPr lang="zh-CN" altLang="zh-CN" sz="2200" dirty="0">
                    <a:latin typeface="Calibri"/>
                    <a:cs typeface="Calibri"/>
                  </a:rPr>
                  <a:t>.</a:t>
                </a:r>
              </a:p>
              <a:p>
                <a:pPr lvl="1" algn="just"/>
                <a:endParaRPr lang="en-US" altLang="zh-CN" sz="2400" dirty="0">
                  <a:latin typeface="Calibri"/>
                  <a:cs typeface="Calibri"/>
                </a:endParaRPr>
              </a:p>
              <a:p>
                <a:pPr lvl="1" algn="just"/>
                <a:endParaRPr lang="en-US" altLang="zh-CN" sz="2400" b="1"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909" t="-505" r="-682"/>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bán giám sát</a:t>
            </a:r>
          </a:p>
        </p:txBody>
      </p:sp>
    </p:spTree>
    <p:extLst>
      <p:ext uri="{BB962C8B-B14F-4D97-AF65-F5344CB8AC3E}">
        <p14:creationId xmlns:p14="http://schemas.microsoft.com/office/powerpoint/2010/main" val="4421561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42</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rmAutofit/>
              </a:bodyPr>
              <a:lstStyle/>
              <a:p>
                <a:r>
                  <a:rPr lang="zh-CN" altLang="en-US" sz="2400" b="0" dirty="0">
                    <a:latin typeface="Calibri"/>
                    <a:cs typeface="Calibri"/>
                  </a:rPr>
                  <a:t>Các loại phương pháp phân đoạn bán giám sát khác</a:t>
                </a:r>
                <a:endParaRPr lang="en-US" altLang="zh-CN" sz="2400" b="0" dirty="0">
                  <a:latin typeface="Calibri"/>
                  <a:cs typeface="Calibri"/>
                </a:endParaRPr>
              </a:p>
              <a:p>
                <a:pPr lvl="1" algn="just"/>
                <a:r>
                  <a:rPr lang="zh-CN" altLang="en-US" dirty="0">
                    <a:latin typeface="Calibri"/>
                    <a:cs typeface="Calibri"/>
                  </a:rPr>
                  <a:t>Phương pháp chính quy hóa nhất quán (Consistency regularization): đưa số hạng nhất quán (consistency term) vào hàm mất mát để mô hình tạo đầu ra phân đoạn nhất quán dưới các góc nhìn hoặc nhiễu khác nhau của cùng một đầu vào</a:t>
                </a:r>
                <a:endParaRPr lang="en-US" altLang="zh-CN" dirty="0">
                  <a:latin typeface="Calibri"/>
                  <a:cs typeface="Calibri"/>
                </a:endParaRPr>
              </a:p>
              <a:p>
                <a:pPr lvl="1" algn="just"/>
                <a:r>
                  <a:rPr lang="zh-CN" altLang="en-US" dirty="0">
                    <a:latin typeface="Calibri"/>
                    <a:cs typeface="Calibri"/>
                  </a:rPr>
                  <a:t>Phương pháp nhãn giả (Pseudo-labeling): sử dụng kết quả dự đoán của mô hình trên dữ liệu không nhãn để tạo nhãn giả, sau đó dùng các nhãn giả này cùng dữ liệu có nhãn để huấn luyện. Hàm mất mát được định nghĩa là:</a:t>
                </a:r>
                <a:endParaRPr lang="zh-CN" altLang="zh-CN" dirty="0">
                  <a:latin typeface="Calibri"/>
                  <a:cs typeface="Calibri"/>
                </a:endParaRPr>
              </a:p>
              <a:p>
                <a:pPr marL="457200" lvl="1" indent="0" algn="just">
                  <a:spcAft>
                    <a:spcPts val="600"/>
                  </a:spcAft>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b="0" smtClean="0">
                              <a:latin typeface="Cambria Math" panose="02040503050406030204" pitchFamily="18" charset="0"/>
                            </a:rPr>
                            <m:t>ℒ</m:t>
                          </m:r>
                        </m:e>
                        <m:sub>
                          <m:r>
                            <m:rPr>
                              <m:sty m:val="p"/>
                            </m:rPr>
                            <a:rPr lang="en-US" altLang="zh-CN" b="0" smtClean="0">
                              <a:latin typeface="Cambria Math" panose="02040503050406030204" pitchFamily="18" charset="0"/>
                            </a:rPr>
                            <m:t>merged</m:t>
                          </m:r>
                        </m:sub>
                      </m:sSub>
                      <m:r>
                        <a:rPr lang="en-US" altLang="zh-CN" b="0" smtClean="0">
                          <a:latin typeface="Cambria Math" panose="02040503050406030204" pitchFamily="18" charset="0"/>
                        </a:rPr>
                        <m:t>=</m:t>
                      </m:r>
                      <m:r>
                        <a:rPr lang="en-US" altLang="zh-CN" b="0" smtClean="0">
                          <a:latin typeface="Cambria Math" panose="02040503050406030204" pitchFamily="18" charset="0"/>
                        </a:rPr>
                        <m:t>ℒ</m:t>
                      </m:r>
                      <m:d>
                        <m:dPr>
                          <m:ctrlPr>
                            <a:rPr lang="zh-CN" altLang="zh-CN" i="1">
                              <a:latin typeface="Cambria Math" panose="02040503050406030204" pitchFamily="18" charset="0"/>
                            </a:rPr>
                          </m:ctrlPr>
                        </m:dPr>
                        <m:e>
                          <m:r>
                            <m:rPr>
                              <m:sty m:val="p"/>
                            </m:rPr>
                            <a:rPr lang="en-US" altLang="zh-CN" b="0" i="1" smtClean="0">
                              <a:latin typeface="Cambria Math" panose="02040503050406030204" pitchFamily="18" charset="0"/>
                            </a:rPr>
                            <m:t>y</m:t>
                          </m:r>
                          <m:r>
                            <a:rPr lang="en-US" altLang="zh-CN" b="0">
                              <a:latin typeface="Cambria Math" panose="02040503050406030204" pitchFamily="18" charset="0"/>
                            </a:rPr>
                            <m:t>,</m:t>
                          </m:r>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f</m:t>
                              </m:r>
                            </m:e>
                            <m:sub>
                              <m:r>
                                <m:rPr>
                                  <m:sty m:val="p"/>
                                </m:rPr>
                                <a:rPr lang="en-US" altLang="zh-CN" b="0" i="1" smtClean="0">
                                  <a:latin typeface="Cambria Math" panose="02040503050406030204" pitchFamily="18" charset="0"/>
                                </a:rPr>
                                <m:t>θ</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x</m:t>
                                  </m:r>
                                </m:e>
                                <m:sub>
                                  <m:r>
                                    <m:rPr>
                                      <m:sty m:val="p"/>
                                    </m:rPr>
                                    <a:rPr lang="en-US" altLang="zh-CN" b="0" i="1" smtClean="0">
                                      <a:latin typeface="Cambria Math" panose="02040503050406030204" pitchFamily="18" charset="0"/>
                                    </a:rPr>
                                    <m:t>L</m:t>
                                  </m:r>
                                </m:sub>
                              </m:sSub>
                            </m:e>
                          </m:d>
                        </m:e>
                      </m:d>
                      <m:r>
                        <a:rPr lang="en-US" altLang="zh-CN" b="0" smtClean="0">
                          <a:latin typeface="Cambria Math" panose="02040503050406030204" pitchFamily="18" charset="0"/>
                        </a:rPr>
                        <m:t>+</m:t>
                      </m:r>
                      <m:r>
                        <m:rPr>
                          <m:sty m:val="p"/>
                        </m:rPr>
                        <a:rPr lang="en-US" altLang="zh-CN" b="0" i="1">
                          <a:latin typeface="Cambria Math" panose="02040503050406030204" pitchFamily="18" charset="0"/>
                        </a:rPr>
                        <m:t>λ</m:t>
                      </m:r>
                      <m:r>
                        <a:rPr lang="en-US" altLang="zh-CN" b="0">
                          <a:latin typeface="Cambria Math" panose="02040503050406030204" pitchFamily="18" charset="0"/>
                        </a:rPr>
                        <m:t>ℒ</m:t>
                      </m:r>
                      <m:d>
                        <m:dPr>
                          <m:ctrlPr>
                            <a:rPr lang="zh-CN" altLang="zh-CN" i="1">
                              <a:latin typeface="Cambria Math" panose="02040503050406030204" pitchFamily="18" charset="0"/>
                            </a:rPr>
                          </m:ctrlPr>
                        </m:dPr>
                        <m:e>
                          <m:acc>
                            <m:accPr>
                              <m:chr m:val="̂"/>
                              <m:ctrlPr>
                                <a:rPr lang="zh-CN" altLang="zh-CN" i="1">
                                  <a:latin typeface="Cambria Math" panose="02040503050406030204" pitchFamily="18" charset="0"/>
                                </a:rPr>
                              </m:ctrlPr>
                            </m:accPr>
                            <m:e>
                              <m:r>
                                <m:rPr>
                                  <m:sty m:val="p"/>
                                </m:rPr>
                                <a:rPr lang="en-US" altLang="zh-CN" b="0" i="1" smtClean="0">
                                  <a:latin typeface="Cambria Math" panose="02040503050406030204" pitchFamily="18" charset="0"/>
                                </a:rPr>
                                <m:t>y</m:t>
                              </m:r>
                            </m:e>
                          </m:acc>
                          <m:r>
                            <a:rPr lang="en-US" altLang="zh-CN" b="0" smtClean="0">
                              <a:latin typeface="Cambria Math" panose="02040503050406030204" pitchFamily="18" charset="0"/>
                            </a:rPr>
                            <m:t>,</m:t>
                          </m:r>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f</m:t>
                              </m:r>
                            </m:e>
                            <m:sub>
                              <m:r>
                                <m:rPr>
                                  <m:sty m:val="p"/>
                                </m:rPr>
                                <a:rPr lang="en-US" altLang="zh-CN" b="0" i="1" smtClean="0">
                                  <a:latin typeface="Cambria Math" panose="02040503050406030204" pitchFamily="18" charset="0"/>
                                </a:rPr>
                                <m:t>θ</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x</m:t>
                                  </m:r>
                                </m:e>
                                <m:sub>
                                  <m:r>
                                    <m:rPr>
                                      <m:sty m:val="p"/>
                                    </m:rPr>
                                    <a:rPr lang="en-US" altLang="zh-CN" b="0" i="1" smtClean="0">
                                      <a:latin typeface="Cambria Math" panose="02040503050406030204" pitchFamily="18" charset="0"/>
                                    </a:rPr>
                                    <m:t>U</m:t>
                                  </m:r>
                                </m:sub>
                              </m:sSub>
                            </m:e>
                          </m:d>
                        </m:e>
                      </m:d>
                    </m:oMath>
                  </m:oMathPara>
                </a14:m>
                <a:endParaRPr lang="en-US" altLang="zh-CN" dirty="0">
                  <a:latin typeface="Calibri"/>
                  <a:cs typeface="Calibri"/>
                </a:endParaRPr>
              </a:p>
              <a:p>
                <a:pPr marL="812800" lvl="2" indent="0" algn="just">
                  <a:spcAft>
                    <a:spcPts val="600"/>
                  </a:spcAft>
                  <a:buNone/>
                </a:pPr>
                <a:r>
                  <a:rPr lang="zh-CN" altLang="zh-CN" dirty="0">
                    <a:latin typeface="Calibri"/>
                    <a:cs typeface="Calibri"/>
                  </a:rPr>
                  <a:t>Trong đó,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L</m:t>
                        </m:r>
                      </m:sub>
                    </m:sSub>
                  </m:oMath>
                </a14:m>
                <a:r>
                  <a:rPr lang="en-US" altLang="zh-CN" dirty="0">
                    <a:latin typeface="Calibri"/>
                    <a:cs typeface="Calibri"/>
                  </a:rPr>
                  <a:t> và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x</m:t>
                        </m:r>
                      </m:e>
                      <m:sub>
                        <m:r>
                          <m:rPr>
                            <m:sty m:val="p"/>
                          </m:rPr>
                          <a:rPr lang="en-US" altLang="zh-CN" b="0" i="1" smtClean="0">
                            <a:latin typeface="Cambria Math" panose="02040503050406030204" pitchFamily="18" charset="0"/>
                            <a:cs typeface="Calibri" panose="020F0502020204030204" pitchFamily="34" charset="0"/>
                          </a:rPr>
                          <m:t>U</m:t>
                        </m:r>
                      </m:sub>
                    </m:sSub>
                  </m:oMath>
                </a14:m>
                <a:r>
                  <a:rPr lang="zh-CN" altLang="zh-CN" dirty="0">
                    <a:latin typeface="Calibri"/>
                    <a:cs typeface="Calibri"/>
                  </a:rPr>
                  <a:t> lần lượt là dữ liệu có nhãn và dữ liệu không nhãn,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y</m:t>
                    </m:r>
                  </m:oMath>
                </a14:m>
                <a:r>
                  <a:rPr lang="en-US" altLang="zh-CN" dirty="0">
                    <a:latin typeface="Calibri"/>
                    <a:cs typeface="Calibri"/>
                  </a:rPr>
                  <a:t> và </a:t>
                </a:r>
                <a14:m>
                  <m:oMath xmlns:m="http://schemas.openxmlformats.org/officeDocument/2006/math">
                    <m:acc>
                      <m:accPr>
                        <m:chr m:val="̂"/>
                        <m:ctrlPr>
                          <a:rPr lang="zh-CN" altLang="zh-CN" i="1">
                            <a:latin typeface="Cambria Math" panose="02040503050406030204" pitchFamily="18" charset="0"/>
                            <a:cs typeface="Calibri" panose="020F0502020204030204" pitchFamily="34" charset="0"/>
                          </a:rPr>
                        </m:ctrlPr>
                      </m:accPr>
                      <m:e>
                        <m:r>
                          <m:rPr>
                            <m:sty m:val="p"/>
                          </m:rPr>
                          <a:rPr lang="en-US" altLang="zh-CN" b="0" i="1" smtClean="0">
                            <a:latin typeface="Cambria Math" panose="02040503050406030204" pitchFamily="18" charset="0"/>
                            <a:cs typeface="Calibri" panose="020F0502020204030204" pitchFamily="34" charset="0"/>
                          </a:rPr>
                          <m:t>y</m:t>
                        </m:r>
                      </m:e>
                    </m:acc>
                  </m:oMath>
                </a14:m>
                <a:r>
                  <a:rPr lang="zh-CN" altLang="zh-CN" dirty="0">
                    <a:latin typeface="Calibri"/>
                    <a:cs typeface="Calibri"/>
                  </a:rPr>
                  <a:t> lần lượt là nhãn thực và nhãn giả được tạo ra, </a:t>
                </a:r>
                <a14:m>
                  <m:oMath xmlns:m="http://schemas.openxmlformats.org/officeDocument/2006/math">
                    <m:sSub>
                      <m:sSubPr>
                        <m:ctrlPr>
                          <a:rPr lang="zh-CN" altLang="zh-CN"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f</m:t>
                        </m:r>
                      </m:e>
                      <m:sub>
                        <m:r>
                          <m:rPr>
                            <m:sty m:val="p"/>
                          </m:rPr>
                          <a:rPr lang="en-US" altLang="zh-CN" b="0" i="1" smtClean="0">
                            <a:latin typeface="Cambria Math" panose="02040503050406030204" pitchFamily="18" charset="0"/>
                            <a:cs typeface="Calibri" panose="020F0502020204030204" pitchFamily="34" charset="0"/>
                          </a:rPr>
                          <m:t>θ</m:t>
                        </m:r>
                      </m:sub>
                    </m:sSub>
                    <m:d>
                      <m:dPr>
                        <m:ctrlPr>
                          <a:rPr lang="zh-CN" altLang="zh-CN" i="1">
                            <a:latin typeface="Cambria Math" panose="02040503050406030204" pitchFamily="18" charset="0"/>
                            <a:cs typeface="Calibri" panose="020F0502020204030204" pitchFamily="34" charset="0"/>
                          </a:rPr>
                        </m:ctrlPr>
                      </m:dPr>
                      <m:e>
                        <m:r>
                          <a:rPr lang="en-US" altLang="zh-CN" b="0" smtClean="0">
                            <a:latin typeface="Cambria Math" panose="02040503050406030204" pitchFamily="18" charset="0"/>
                            <a:cs typeface="Calibri" panose="020F0502020204030204" pitchFamily="34" charset="0"/>
                          </a:rPr>
                          <m:t>·</m:t>
                        </m:r>
                      </m:e>
                    </m:d>
                  </m:oMath>
                </a14:m>
                <a:r>
                  <a:rPr lang="zh-CN" altLang="zh-CN" dirty="0">
                    <a:latin typeface="Calibri"/>
                    <a:cs typeface="Calibri"/>
                  </a:rPr>
                  <a:t> là mô hình phân đoạn thị giác, còn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λ</m:t>
                    </m:r>
                  </m:oMath>
                </a14:m>
                <a:r>
                  <a:rPr lang="zh-CN" altLang="zh-CN" dirty="0">
                    <a:latin typeface="Calibri"/>
                    <a:cs typeface="Calibri"/>
                  </a:rPr>
                  <a:t> là trọng số mất mát tương ứng trong học không giám sát.</a:t>
                </a:r>
                <a:endParaRPr lang="en-US" altLang="zh-CN" dirty="0">
                  <a:latin typeface="Calibri"/>
                  <a:cs typeface="Calibri"/>
                </a:endParaRPr>
              </a:p>
              <a:p>
                <a:pPr lvl="1" algn="just"/>
                <a:r>
                  <a:rPr lang="zh-CN" altLang="en-US" dirty="0">
                    <a:latin typeface="Calibri"/>
                    <a:cs typeface="Calibri"/>
                  </a:rPr>
                  <a:t>Phương pháp học tương phản (Contrastive Learning): sử dụng đặc trưng cấp cao để phân biệt các lớp, nhóm các mẫu tương tự và đẩy chúng ra xa các mẫu khác trong không gian đặc trưng</a:t>
                </a:r>
                <a:endParaRPr lang="en-US" altLang="zh-CN"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r="-568" b="-1010"/>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bán giám sát</a:t>
            </a:r>
          </a:p>
        </p:txBody>
      </p:sp>
    </p:spTree>
    <p:extLst>
      <p:ext uri="{BB962C8B-B14F-4D97-AF65-F5344CB8AC3E}">
        <p14:creationId xmlns:p14="http://schemas.microsoft.com/office/powerpoint/2010/main" val="38477829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43</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rmAutofit/>
              </a:bodyPr>
              <a:lstStyle/>
              <a:p>
                <a:r>
                  <a:rPr lang="zh-CN" altLang="en-US" sz="2400" b="0" dirty="0">
                    <a:latin typeface="Calibri"/>
                    <a:cs typeface="Calibri"/>
                  </a:rPr>
                  <a:t>Phương pháp không giám sát toàn quy trình (PiCIE)</a:t>
                </a:r>
              </a:p>
              <a:p>
                <a:pPr lvl="1" algn="just"/>
                <a:r>
                  <a:rPr lang="zh-CN" altLang="en-US" dirty="0">
                    <a:latin typeface="Calibri"/>
                    <a:cs typeface="Calibri"/>
                  </a:rPr>
                  <a:t>Bước 1: sử dụng bộ mã hóa để tạo  đặc trưng, sau đó dùng thuật toán k-means để phân cụm các pixel trong tập dữ liệu:</a:t>
                </a:r>
                <a:endParaRPr lang="zh-CN" altLang="zh-CN"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limLow>
                        <m:limLowPr>
                          <m:ctrlPr>
                            <a:rPr lang="zh-CN" altLang="zh-CN" i="1">
                              <a:latin typeface="Cambria Math" panose="02040503050406030204" pitchFamily="18" charset="0"/>
                            </a:rPr>
                          </m:ctrlPr>
                        </m:limLowPr>
                        <m:e>
                          <m:r>
                            <m:rPr>
                              <m:sty m:val="p"/>
                            </m:rPr>
                            <a:rPr lang="en-US" altLang="zh-CN" b="0" smtClean="0">
                              <a:latin typeface="Cambria Math" panose="02040503050406030204" pitchFamily="18" charset="0"/>
                            </a:rPr>
                            <m:t>min</m:t>
                          </m:r>
                        </m:e>
                        <m:lim>
                          <m:r>
                            <m:rPr>
                              <m:sty m:val="p"/>
                            </m:rPr>
                            <a:rPr lang="en-US" altLang="zh-CN" b="0" smtClean="0">
                              <a:latin typeface="Cambria Math" panose="02040503050406030204" pitchFamily="18" charset="0"/>
                            </a:rPr>
                            <m:t>y</m:t>
                          </m:r>
                          <m:r>
                            <a:rPr lang="en-US" altLang="zh-CN" b="0" smtClean="0">
                              <a:latin typeface="Cambria Math" panose="02040503050406030204" pitchFamily="18" charset="0"/>
                            </a:rPr>
                            <m:t>,</m:t>
                          </m:r>
                          <m:r>
                            <m:rPr>
                              <m:sty m:val="p"/>
                            </m:rPr>
                            <a:rPr lang="en-US" altLang="zh-CN" b="0" smtClean="0">
                              <a:latin typeface="Cambria Math" panose="02040503050406030204" pitchFamily="18" charset="0"/>
                            </a:rPr>
                            <m:t>μ</m:t>
                          </m:r>
                        </m:lim>
                      </m:limLow>
                      <m:nary>
                        <m:naryPr>
                          <m:chr m:val="∑"/>
                          <m:limLoc m:val="undOvr"/>
                          <m:ctrlPr>
                            <a:rPr lang="zh-CN" altLang="zh-CN" i="1">
                              <a:latin typeface="Cambria Math" panose="02040503050406030204" pitchFamily="18" charset="0"/>
                            </a:rPr>
                          </m:ctrlPr>
                        </m:naryPr>
                        <m:sub>
                          <m:r>
                            <m:rPr>
                              <m:sty m:val="p"/>
                            </m:rPr>
                            <a:rPr lang="en-US" altLang="zh-CN" b="0" i="1" smtClean="0">
                              <a:latin typeface="Cambria Math" panose="02040503050406030204" pitchFamily="18" charset="0"/>
                            </a:rPr>
                            <m:t>i</m:t>
                          </m:r>
                          <m:r>
                            <a:rPr lang="en-US" altLang="zh-CN" b="0">
                              <a:latin typeface="Cambria Math" panose="02040503050406030204" pitchFamily="18" charset="0"/>
                            </a:rPr>
                            <m:t>,</m:t>
                          </m:r>
                          <m:r>
                            <m:rPr>
                              <m:sty m:val="p"/>
                            </m:rPr>
                            <a:rPr lang="en-US" altLang="zh-CN" b="0" i="1">
                              <a:latin typeface="Cambria Math" panose="02040503050406030204" pitchFamily="18" charset="0"/>
                            </a:rPr>
                            <m:t>p</m:t>
                          </m:r>
                        </m:sub>
                        <m:sup>
                          <m:r>
                            <a:rPr lang="en-US" altLang="zh-CN" b="0" smtClean="0">
                              <a:latin typeface="Cambria Math" panose="02040503050406030204" pitchFamily="18" charset="0"/>
                            </a:rPr>
                            <m:t>​</m:t>
                          </m:r>
                        </m:sup>
                        <m:e>
                          <m:r>
                            <a:rPr lang="en-US" altLang="zh-CN" b="0" smtClean="0">
                              <a:latin typeface="Cambria Math" panose="02040503050406030204" pitchFamily="18" charset="0"/>
                            </a:rPr>
                            <m:t>∥</m:t>
                          </m:r>
                        </m:e>
                      </m:nary>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f</m:t>
                          </m:r>
                        </m:e>
                        <m:sub>
                          <m:r>
                            <m:rPr>
                              <m:sty m:val="p"/>
                            </m:rPr>
                            <a:rPr lang="en-US" altLang="zh-CN" b="0" i="1" smtClean="0">
                              <a:latin typeface="Cambria Math" panose="02040503050406030204" pitchFamily="18" charset="0"/>
                            </a:rPr>
                            <m:t>θ</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x</m:t>
                              </m:r>
                            </m:e>
                            <m:sub>
                              <m:r>
                                <m:rPr>
                                  <m:sty m:val="p"/>
                                </m:rPr>
                                <a:rPr lang="en-US" altLang="zh-CN" b="0" i="1" smtClean="0">
                                  <a:latin typeface="Cambria Math" panose="02040503050406030204" pitchFamily="18" charset="0"/>
                                </a:rPr>
                                <m:t>i</m:t>
                              </m:r>
                            </m:sub>
                          </m:sSub>
                        </m:e>
                      </m:d>
                      <m:d>
                        <m:dPr>
                          <m:begChr m:val="["/>
                          <m:endChr m:val="]"/>
                          <m:ctrlPr>
                            <a:rPr lang="zh-CN" altLang="zh-CN" i="1">
                              <a:latin typeface="Cambria Math" panose="02040503050406030204" pitchFamily="18" charset="0"/>
                            </a:rPr>
                          </m:ctrlPr>
                        </m:dPr>
                        <m:e>
                          <m:r>
                            <m:rPr>
                              <m:sty m:val="p"/>
                            </m:rPr>
                            <a:rPr lang="en-US" altLang="zh-CN" b="0" i="1" smtClean="0">
                              <a:latin typeface="Cambria Math" panose="02040503050406030204" pitchFamily="18" charset="0"/>
                            </a:rPr>
                            <m:t>p</m:t>
                          </m:r>
                        </m:e>
                      </m:d>
                      <m:r>
                        <a:rPr lang="en-US" altLang="zh-CN" b="0" smtClean="0">
                          <a:latin typeface="Cambria Math" panose="02040503050406030204" pitchFamily="18" charset="0"/>
                        </a:rPr>
                        <m:t>−</m:t>
                      </m:r>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μ</m:t>
                          </m:r>
                        </m:e>
                        <m:sub>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y</m:t>
                              </m:r>
                            </m:e>
                            <m:sub>
                              <m:r>
                                <m:rPr>
                                  <m:sty m:val="p"/>
                                </m:rPr>
                                <a:rPr lang="en-US" altLang="zh-CN" b="0" i="1" smtClean="0">
                                  <a:latin typeface="Cambria Math" panose="02040503050406030204" pitchFamily="18" charset="0"/>
                                </a:rPr>
                                <m:t>ip</m:t>
                              </m:r>
                            </m:sub>
                          </m:sSub>
                        </m:sub>
                      </m:sSub>
                      <m:sSup>
                        <m:sSupPr>
                          <m:ctrlPr>
                            <a:rPr lang="zh-CN" altLang="zh-CN" i="1">
                              <a:latin typeface="Cambria Math" panose="02040503050406030204" pitchFamily="18" charset="0"/>
                            </a:rPr>
                          </m:ctrlPr>
                        </m:sSupPr>
                        <m:e>
                          <m:r>
                            <a:rPr lang="en-US" altLang="zh-CN" b="0" smtClean="0">
                              <a:latin typeface="Cambria Math" panose="02040503050406030204" pitchFamily="18" charset="0"/>
                            </a:rPr>
                            <m:t>∥</m:t>
                          </m:r>
                        </m:e>
                        <m:sup>
                          <m:r>
                            <a:rPr lang="en-US" altLang="zh-CN" b="0" smtClean="0">
                              <a:latin typeface="Cambria Math" panose="02040503050406030204" pitchFamily="18" charset="0"/>
                            </a:rPr>
                            <m:t>2</m:t>
                          </m:r>
                        </m:sup>
                      </m:sSup>
                    </m:oMath>
                  </m:oMathPara>
                </a14:m>
                <a:endParaRPr lang="zh-CN" altLang="zh-CN" dirty="0">
                  <a:latin typeface="Calibri"/>
                  <a:cs typeface="Calibri"/>
                </a:endParaRPr>
              </a:p>
              <a:p>
                <a:pPr marL="812800" lvl="2" indent="0" algn="just">
                  <a:buNone/>
                </a:pPr>
                <a14:m>
                  <m:oMath xmlns:m="http://schemas.openxmlformats.org/officeDocument/2006/math">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x</m:t>
                        </m:r>
                      </m:e>
                      <m:sub>
                        <m:r>
                          <m:rPr>
                            <m:sty m:val="p"/>
                          </m:rPr>
                          <a:rPr lang="en-US" altLang="zh-CN" b="0" i="1" smtClean="0">
                            <a:latin typeface="Cambria Math" panose="02040503050406030204" pitchFamily="18" charset="0"/>
                          </a:rPr>
                          <m:t>i</m:t>
                        </m:r>
                      </m:sub>
                    </m:sSub>
                  </m:oMath>
                </a14:m>
                <a:r>
                  <a:rPr lang="zh-CN" altLang="zh-CN" dirty="0">
                    <a:latin typeface="Calibri"/>
                    <a:cs typeface="Calibri"/>
                  </a:rPr>
                  <a:t> là dữ liệu ảnh không nhãn, </a:t>
                </a:r>
                <a14:m>
                  <m:oMath xmlns:m="http://schemas.openxmlformats.org/officeDocument/2006/math">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f</m:t>
                        </m:r>
                      </m:e>
                      <m:sub>
                        <m:r>
                          <m:rPr>
                            <m:sty m:val="p"/>
                          </m:rPr>
                          <a:rPr lang="en-US" altLang="zh-CN" b="0" i="1" smtClean="0">
                            <a:latin typeface="Cambria Math" panose="02040503050406030204" pitchFamily="18" charset="0"/>
                          </a:rPr>
                          <m:t>θ</m:t>
                        </m:r>
                      </m:sub>
                    </m:sSub>
                  </m:oMath>
                </a14:m>
                <a:r>
                  <a:rPr lang="zh-CN" altLang="zh-CN" dirty="0">
                    <a:latin typeface="Calibri"/>
                    <a:cs typeface="Calibri"/>
                  </a:rPr>
                  <a:t> là bộ mã hóa đặc trưng, </a:t>
                </a:r>
                <a14:m>
                  <m:oMath xmlns:m="http://schemas.openxmlformats.org/officeDocument/2006/math">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y</m:t>
                        </m:r>
                      </m:e>
                      <m:sub>
                        <m:r>
                          <m:rPr>
                            <m:sty m:val="p"/>
                          </m:rPr>
                          <a:rPr lang="en-US" altLang="zh-CN" b="0" i="1" smtClean="0">
                            <a:latin typeface="Cambria Math" panose="02040503050406030204" pitchFamily="18" charset="0"/>
                          </a:rPr>
                          <m:t>ip</m:t>
                        </m:r>
                      </m:sub>
                    </m:sSub>
                  </m:oMath>
                </a14:m>
                <a:r>
                  <a:rPr lang="zh-CN" altLang="en-US" dirty="0">
                    <a:latin typeface="Calibri"/>
                    <a:cs typeface="Calibri"/>
                  </a:rPr>
                  <a:t> là nhãn cụm, </a:t>
                </a:r>
                <a14:m>
                  <m:oMath xmlns:m="http://schemas.openxmlformats.org/officeDocument/2006/math">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μ</m:t>
                        </m:r>
                      </m:e>
                      <m:sub>
                        <m:r>
                          <m:rPr>
                            <m:sty m:val="p"/>
                          </m:rPr>
                          <a:rPr lang="en-US" altLang="zh-CN" b="0" i="1" smtClean="0">
                            <a:latin typeface="Cambria Math" panose="02040503050406030204" pitchFamily="18" charset="0"/>
                          </a:rPr>
                          <m:t>k</m:t>
                        </m:r>
                      </m:sub>
                    </m:sSub>
                  </m:oMath>
                </a14:m>
                <a:r>
                  <a:rPr lang="zh-CN" altLang="en-US" dirty="0">
                    <a:latin typeface="Calibri"/>
                    <a:cs typeface="Calibri"/>
                  </a:rPr>
                  <a:t> còn là tâm cụm</a:t>
                </a:r>
              </a:p>
              <a:p>
                <a:pPr lvl="1" algn="just"/>
                <a:r>
                  <a:rPr lang="zh-CN" altLang="en-US" dirty="0">
                    <a:latin typeface="Calibri"/>
                    <a:cs typeface="Calibri"/>
                  </a:rPr>
                  <a:t>Bước 2: sử dụng nhãn cụm (nhãn giả) để huấn luyện một bộ phân loại cấp pixel</a:t>
                </a:r>
              </a:p>
              <a:p>
                <a:pPr marL="457200" lvl="1" indent="0" algn="just">
                  <a:buNone/>
                </a:pPr>
                <a14:m>
                  <m:oMathPara xmlns:m="http://schemas.openxmlformats.org/officeDocument/2006/math">
                    <m:oMathParaPr>
                      <m:jc m:val="centerGroup"/>
                    </m:oMathParaPr>
                    <m:oMath xmlns:m="http://schemas.openxmlformats.org/officeDocument/2006/math">
                      <m:limLow>
                        <m:limLowPr>
                          <m:ctrlPr>
                            <a:rPr lang="zh-CN" altLang="zh-CN" i="1">
                              <a:latin typeface="Cambria Math" panose="02040503050406030204" pitchFamily="18" charset="0"/>
                            </a:rPr>
                          </m:ctrlPr>
                        </m:limLowPr>
                        <m:e>
                          <m:r>
                            <m:rPr>
                              <m:sty m:val="p"/>
                            </m:rPr>
                            <a:rPr lang="en-US" altLang="zh-CN" b="0" smtClean="0">
                              <a:latin typeface="Cambria Math" panose="02040503050406030204" pitchFamily="18" charset="0"/>
                            </a:rPr>
                            <m:t>min</m:t>
                          </m:r>
                        </m:e>
                        <m:lim>
                          <m:r>
                            <m:rPr>
                              <m:sty m:val="p"/>
                            </m:rPr>
                            <a:rPr lang="en-US" altLang="zh-CN" b="0" i="1" smtClean="0">
                              <a:latin typeface="Cambria Math" panose="02040503050406030204" pitchFamily="18" charset="0"/>
                            </a:rPr>
                            <m:t>θ</m:t>
                          </m:r>
                          <m:r>
                            <a:rPr lang="en-US" altLang="zh-CN" b="0">
                              <a:latin typeface="Cambria Math" panose="02040503050406030204" pitchFamily="18" charset="0"/>
                            </a:rPr>
                            <m:t>,</m:t>
                          </m:r>
                          <m:r>
                            <m:rPr>
                              <m:sty m:val="p"/>
                            </m:rPr>
                            <a:rPr lang="en-US" altLang="zh-CN" b="0">
                              <a:latin typeface="Cambria Math" panose="02040503050406030204" pitchFamily="18" charset="0"/>
                            </a:rPr>
                            <m:t>w</m:t>
                          </m:r>
                        </m:lim>
                      </m:limLow>
                      <m:nary>
                        <m:naryPr>
                          <m:chr m:val="∑"/>
                          <m:limLoc m:val="undOvr"/>
                          <m:ctrlPr>
                            <a:rPr lang="zh-CN" altLang="zh-CN" i="1">
                              <a:latin typeface="Cambria Math" panose="02040503050406030204" pitchFamily="18" charset="0"/>
                            </a:rPr>
                          </m:ctrlPr>
                        </m:naryPr>
                        <m:sub>
                          <m:r>
                            <m:rPr>
                              <m:sty m:val="p"/>
                            </m:rPr>
                            <a:rPr lang="en-US" altLang="zh-CN" b="0" i="1" smtClean="0">
                              <a:latin typeface="Cambria Math" panose="02040503050406030204" pitchFamily="18" charset="0"/>
                            </a:rPr>
                            <m:t>i</m:t>
                          </m:r>
                          <m:r>
                            <a:rPr lang="en-US" altLang="zh-CN" b="0">
                              <a:latin typeface="Cambria Math" panose="02040503050406030204" pitchFamily="18" charset="0"/>
                            </a:rPr>
                            <m:t>,</m:t>
                          </m:r>
                          <m:r>
                            <m:rPr>
                              <m:sty m:val="p"/>
                            </m:rPr>
                            <a:rPr lang="en-US" altLang="zh-CN" b="0" i="1">
                              <a:latin typeface="Cambria Math" panose="02040503050406030204" pitchFamily="18" charset="0"/>
                            </a:rPr>
                            <m:t>p</m:t>
                          </m:r>
                        </m:sub>
                        <m:sup>
                          <m:r>
                            <a:rPr lang="en-US" altLang="zh-CN" b="0" smtClean="0">
                              <a:latin typeface="Cambria Math" panose="02040503050406030204" pitchFamily="18" charset="0"/>
                            </a:rPr>
                            <m:t>​</m:t>
                          </m:r>
                        </m:sup>
                        <m:e>
                          <m:sSub>
                            <m:sSubPr>
                              <m:ctrlPr>
                                <a:rPr lang="zh-CN" altLang="zh-CN" i="1">
                                  <a:latin typeface="Cambria Math" panose="02040503050406030204" pitchFamily="18" charset="0"/>
                                </a:rPr>
                              </m:ctrlPr>
                            </m:sSubPr>
                            <m:e>
                              <m:r>
                                <a:rPr lang="en-US" altLang="zh-CN" b="0" smtClean="0">
                                  <a:latin typeface="Cambria Math" panose="02040503050406030204" pitchFamily="18" charset="0"/>
                                </a:rPr>
                                <m:t>ℒ</m:t>
                              </m:r>
                            </m:e>
                            <m:sub>
                              <m:r>
                                <m:rPr>
                                  <m:sty m:val="p"/>
                                </m:rPr>
                                <a:rPr lang="en-US" altLang="zh-CN" b="0" i="1" smtClean="0">
                                  <a:latin typeface="Cambria Math" panose="02040503050406030204" pitchFamily="18" charset="0"/>
                                </a:rPr>
                                <m:t>CE</m:t>
                              </m:r>
                            </m:sub>
                          </m:sSub>
                        </m:e>
                      </m:nary>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g</m:t>
                              </m:r>
                            </m:e>
                            <m:sub>
                              <m:r>
                                <m:rPr>
                                  <m:sty m:val="p"/>
                                </m:rPr>
                                <a:rPr lang="en-US" altLang="zh-CN" b="0" smtClean="0">
                                  <a:latin typeface="Cambria Math" panose="02040503050406030204" pitchFamily="18" charset="0"/>
                                </a:rPr>
                                <m:t>w</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f</m:t>
                                  </m:r>
                                </m:e>
                                <m:sub>
                                  <m:r>
                                    <m:rPr>
                                      <m:sty m:val="p"/>
                                    </m:rPr>
                                    <a:rPr lang="en-US" altLang="zh-CN" b="0" i="1" smtClean="0">
                                      <a:latin typeface="Cambria Math" panose="02040503050406030204" pitchFamily="18" charset="0"/>
                                    </a:rPr>
                                    <m:t>θ</m:t>
                                  </m:r>
                                </m:sub>
                              </m:sSub>
                              <m:d>
                                <m:dPr>
                                  <m:ctrlPr>
                                    <a:rPr lang="zh-CN" altLang="zh-CN" i="1">
                                      <a:latin typeface="Cambria Math" panose="02040503050406030204" pitchFamily="18" charset="0"/>
                                    </a:rPr>
                                  </m:ctrlPr>
                                </m:dPr>
                                <m:e>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x</m:t>
                                      </m:r>
                                    </m:e>
                                    <m:sub>
                                      <m:r>
                                        <m:rPr>
                                          <m:sty m:val="p"/>
                                        </m:rPr>
                                        <a:rPr lang="en-US" altLang="zh-CN" b="0" i="1" smtClean="0">
                                          <a:latin typeface="Cambria Math" panose="02040503050406030204" pitchFamily="18" charset="0"/>
                                        </a:rPr>
                                        <m:t>i</m:t>
                                      </m:r>
                                    </m:sub>
                                  </m:sSub>
                                </m:e>
                              </m:d>
                              <m:d>
                                <m:dPr>
                                  <m:begChr m:val="["/>
                                  <m:endChr m:val="]"/>
                                  <m:ctrlPr>
                                    <a:rPr lang="zh-CN" altLang="zh-CN" i="1">
                                      <a:latin typeface="Cambria Math" panose="02040503050406030204" pitchFamily="18" charset="0"/>
                                    </a:rPr>
                                  </m:ctrlPr>
                                </m:dPr>
                                <m:e>
                                  <m:r>
                                    <m:rPr>
                                      <m:sty m:val="p"/>
                                    </m:rPr>
                                    <a:rPr lang="en-US" altLang="zh-CN" b="0" i="1" smtClean="0">
                                      <a:latin typeface="Cambria Math" panose="02040503050406030204" pitchFamily="18" charset="0"/>
                                    </a:rPr>
                                    <m:t>p</m:t>
                                  </m:r>
                                </m:e>
                              </m:d>
                            </m:e>
                          </m:d>
                          <m:r>
                            <a:rPr lang="en-US" altLang="zh-CN" b="0" smtClean="0">
                              <a:latin typeface="Cambria Math" panose="02040503050406030204" pitchFamily="18" charset="0"/>
                            </a:rPr>
                            <m:t>,</m:t>
                          </m:r>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y</m:t>
                              </m:r>
                            </m:e>
                            <m:sub>
                              <m:r>
                                <m:rPr>
                                  <m:sty m:val="p"/>
                                </m:rPr>
                                <a:rPr lang="en-US" altLang="zh-CN" b="0" i="1" smtClean="0">
                                  <a:latin typeface="Cambria Math" panose="02040503050406030204" pitchFamily="18" charset="0"/>
                                </a:rPr>
                                <m:t>ip</m:t>
                              </m:r>
                            </m:sub>
                          </m:sSub>
                        </m:e>
                      </m:d>
                    </m:oMath>
                  </m:oMathPara>
                </a14:m>
                <a:endParaRPr lang="zh-CN" altLang="zh-CN" dirty="0">
                  <a:latin typeface="Calibri"/>
                  <a:cs typeface="Calibri"/>
                </a:endParaRPr>
              </a:p>
              <a:p>
                <a:pPr marL="457200" lvl="1" indent="0" algn="just">
                  <a:buNone/>
                </a:pPr>
                <a14:m>
                  <m:oMath xmlns:m="http://schemas.openxmlformats.org/officeDocument/2006/math">
                    <m:sSub>
                      <m:sSubPr>
                        <m:ctrlPr>
                          <a:rPr lang="zh-CN" altLang="zh-CN" i="1">
                            <a:latin typeface="Cambria Math" panose="02040503050406030204" pitchFamily="18" charset="0"/>
                          </a:rPr>
                        </m:ctrlPr>
                      </m:sSubPr>
                      <m:e>
                        <m:r>
                          <m:rPr>
                            <m:sty m:val="p"/>
                          </m:rPr>
                          <a:rPr lang="en-US" altLang="zh-CN" b="0" i="1" smtClean="0">
                            <a:latin typeface="Cambria Math" panose="02040503050406030204" pitchFamily="18" charset="0"/>
                          </a:rPr>
                          <m:t>g</m:t>
                        </m:r>
                      </m:e>
                      <m:sub>
                        <m:r>
                          <m:rPr>
                            <m:sty m:val="p"/>
                          </m:rPr>
                          <a:rPr lang="en-US" altLang="zh-CN" b="0" smtClean="0">
                            <a:latin typeface="Cambria Math" panose="02040503050406030204" pitchFamily="18" charset="0"/>
                          </a:rPr>
                          <m:t>w</m:t>
                        </m:r>
                      </m:sub>
                    </m:sSub>
                    <m:d>
                      <m:dPr>
                        <m:ctrlPr>
                          <a:rPr lang="zh-CN" altLang="zh-CN" i="1">
                            <a:latin typeface="Cambria Math" panose="02040503050406030204" pitchFamily="18" charset="0"/>
                          </a:rPr>
                        </m:ctrlPr>
                      </m:dPr>
                      <m:e>
                        <m:r>
                          <a:rPr lang="en-US" altLang="zh-CN" b="0" smtClean="0">
                            <a:latin typeface="Cambria Math" panose="02040503050406030204" pitchFamily="18" charset="0"/>
                          </a:rPr>
                          <m:t>·</m:t>
                        </m:r>
                      </m:e>
                    </m:d>
                  </m:oMath>
                </a14:m>
                <a:r>
                  <a:rPr lang="en-US" altLang="zh-CN" dirty="0">
                    <a:latin typeface="Calibri"/>
                    <a:cs typeface="Calibri"/>
                  </a:rPr>
                  <a:t> là bộ phân loại, còn </a:t>
                </a:r>
                <a14:m>
                  <m:oMath xmlns:m="http://schemas.openxmlformats.org/officeDocument/2006/math">
                    <m:sSub>
                      <m:sSubPr>
                        <m:ctrlPr>
                          <a:rPr lang="zh-CN" altLang="zh-CN" i="1">
                            <a:latin typeface="Cambria Math" panose="02040503050406030204" pitchFamily="18" charset="0"/>
                          </a:rPr>
                        </m:ctrlPr>
                      </m:sSubPr>
                      <m:e>
                        <m:r>
                          <a:rPr lang="en-US" altLang="zh-CN" b="0" smtClean="0">
                            <a:latin typeface="Cambria Math" panose="02040503050406030204" pitchFamily="18" charset="0"/>
                          </a:rPr>
                          <m:t>ℒ</m:t>
                        </m:r>
                      </m:e>
                      <m:sub>
                        <m:r>
                          <m:rPr>
                            <m:sty m:val="p"/>
                          </m:rPr>
                          <a:rPr lang="en-US" altLang="zh-CN" b="0" i="1" smtClean="0">
                            <a:latin typeface="Cambria Math" panose="02040503050406030204" pitchFamily="18" charset="0"/>
                          </a:rPr>
                          <m:t>CE</m:t>
                        </m:r>
                      </m:sub>
                    </m:sSub>
                    <m:d>
                      <m:dPr>
                        <m:ctrlPr>
                          <a:rPr lang="zh-CN" altLang="zh-CN" i="1">
                            <a:latin typeface="Cambria Math" panose="02040503050406030204" pitchFamily="18" charset="0"/>
                          </a:rPr>
                        </m:ctrlPr>
                      </m:dPr>
                      <m:e>
                        <m:r>
                          <a:rPr lang="en-US" altLang="zh-CN" b="0" smtClean="0">
                            <a:latin typeface="Cambria Math" panose="02040503050406030204" pitchFamily="18" charset="0"/>
                          </a:rPr>
                          <m:t>·</m:t>
                        </m:r>
                      </m:e>
                    </m:d>
                  </m:oMath>
                </a14:m>
                <a:r>
                  <a:rPr lang="zh-CN" altLang="zh-CN" dirty="0">
                    <a:latin typeface="Calibri"/>
                    <a:cs typeface="Calibri"/>
                  </a:rPr>
                  <a:t> là hàm mất mát entropy chéo.</a:t>
                </a:r>
              </a:p>
              <a:p>
                <a:pPr lvl="1" algn="just"/>
                <a:r>
                  <a:rPr lang="zh-CN" altLang="zh-CN" dirty="0">
                    <a:latin typeface="Calibri"/>
                    <a:cs typeface="Calibri"/>
                  </a:rPr>
                  <a:t>Lặp lại các bước 1 và 2 ở trên để thực hiện học không giám sát đầu-cuối cho phân đoạn ảnh</a:t>
                </a:r>
                <a:endParaRPr lang="en-US" altLang="zh-CN"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r="-568" b="-4040"/>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không giám sát</a:t>
            </a:r>
          </a:p>
        </p:txBody>
      </p:sp>
    </p:spTree>
    <p:extLst>
      <p:ext uri="{BB962C8B-B14F-4D97-AF65-F5344CB8AC3E}">
        <p14:creationId xmlns:p14="http://schemas.microsoft.com/office/powerpoint/2010/main" val="110935801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942440"/>
          </a:xfrm>
        </p:spPr>
        <p:txBody>
          <a:bodyPr>
            <a:normAutofit fontScale="85000" lnSpcReduction="10000"/>
          </a:bodyPr>
          <a:lstStyle/>
          <a:p>
            <a:r>
              <a:rPr lang="en-VN" sz="2800" b="0" dirty="0"/>
              <a:t>Phương pháp thích ứng miền không giám sát (Unsupervised Domain Adaptation, UDA)</a:t>
            </a:r>
          </a:p>
          <a:p>
            <a:pPr lvl="1" algn="just"/>
            <a:r>
              <a:rPr lang="en-VN" sz="2400" b="0" dirty="0"/>
              <a:t>Mô hình được huấn luyện trên miền nguồn (source domain) có dữ liệu gán nhãn và áp dụng cho miền đích (target domain) không có nhãn nhưng có phân bố dữ liệu khác biệt</a:t>
            </a:r>
          </a:p>
          <a:p>
            <a:pPr lvl="1" algn="just"/>
            <a:r>
              <a:rPr lang="en-VN" sz="2400" b="0" dirty="0"/>
              <a:t>Sự dịch chuyển miền (domain shift) có thể làm giảm hiệu năng của mô hình trên miền đích</a:t>
            </a:r>
          </a:p>
          <a:p>
            <a:pPr lvl="1" algn="just"/>
            <a:r>
              <a:rPr lang="en-VN" sz="2400" b="0" dirty="0"/>
              <a:t>Với kiến trúc Encoder–Decoder, quá trình thích ứng miền thường được thực hiện ở ba mức: đầu vào (input level), đặc trưng (feature level) và đầu ra (output level)</a:t>
            </a:r>
          </a:p>
          <a:p>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không giám sát</a:t>
            </a:r>
          </a:p>
        </p:txBody>
      </p:sp>
      <p:pic>
        <p:nvPicPr>
          <p:cNvPr id="3" name="图片 2"/>
          <p:cNvPicPr>
            <a:picLocks noChangeAspect="1"/>
          </p:cNvPicPr>
          <p:nvPr/>
        </p:nvPicPr>
        <p:blipFill>
          <a:blip r:embed="rId3"/>
          <a:stretch>
            <a:fillRect/>
          </a:stretch>
        </p:blipFill>
        <p:spPr>
          <a:xfrm>
            <a:off x="2599114" y="4047340"/>
            <a:ext cx="6993771" cy="26775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45</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r>
              <a:rPr lang="en-VN" sz="2400" b="0" dirty="0"/>
              <a:t>Phương pháp thích ứng miền không giám sát (Unsupervised Domain Adaptation, UDA)</a:t>
            </a:r>
          </a:p>
          <a:p>
            <a:pPr lvl="1" algn="just"/>
            <a:r>
              <a:rPr lang="en-VN" b="0" i="1" dirty="0"/>
              <a:t>Thích ứng ở đầu vào (Input-level Adaptation):</a:t>
            </a:r>
            <a:r>
              <a:rPr lang="en-VN" b="0" dirty="0"/>
              <a:t> biến đổi ảnh miền đích sang phong cách gần với miền nguồn, giúp mô hình học trên không gian đầu vào ít phụ thuộc vào miền</a:t>
            </a:r>
          </a:p>
          <a:p>
            <a:pPr lvl="1" algn="just"/>
            <a:r>
              <a:rPr lang="en-VN" b="0" i="1" dirty="0"/>
              <a:t>Thích ứng ở đặc trưng (Feature-level Adaptation): </a:t>
            </a:r>
            <a:r>
              <a:rPr lang="en-VN" b="0" dirty="0"/>
              <a:t>căn chỉnh phân bố đặc trưng của miền nguồn và miền đích để học biểu diễn bất biến theo miền (domain-invariant features)</a:t>
            </a:r>
          </a:p>
          <a:p>
            <a:pPr lvl="1" algn="just"/>
            <a:r>
              <a:rPr lang="en-VN" b="0" i="1" dirty="0"/>
              <a:t>Thích ứng ở đầu ra (Output-level Adaptation): </a:t>
            </a:r>
            <a:r>
              <a:rPr lang="en-VN" b="0" dirty="0"/>
              <a:t>căn chỉnh các bản đồ dự đoán trong không gian đầu ra có số chiều thấp, qua đó giảm khác biệt giữa hai miền và nâng cao hiệu năng trên miền đích</a:t>
            </a:r>
          </a:p>
          <a:p>
            <a:pPr algn="just"/>
            <a:endParaRPr lang="zh-CN" altLang="en-US" b="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không giám sát</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46</a:t>
            </a:fld>
            <a:endParaRPr lang="zh-CN" altLang="en-US">
              <a:latin typeface="Calibri"/>
              <a:cs typeface="Calibri"/>
            </a:endParaRPr>
          </a:p>
        </p:txBody>
      </p:sp>
      <p:sp>
        <p:nvSpPr>
          <p:cNvPr id="4" name="文本占位符 3"/>
          <p:cNvSpPr>
            <a:spLocks noGrp="1"/>
          </p:cNvSpPr>
          <p:nvPr>
            <p:ph type="body" sz="quarter" idx="13"/>
          </p:nvPr>
        </p:nvSpPr>
        <p:spPr>
          <a:xfrm>
            <a:off x="524108" y="133086"/>
            <a:ext cx="10950498" cy="668337"/>
          </a:xfrm>
        </p:spPr>
        <p:txBody>
          <a:bodyPr>
            <a:noAutofit/>
          </a:bodyPr>
          <a:lstStyle/>
          <a:p>
            <a:r>
              <a:rPr lang="en-US" altLang="zh-CN" dirty="0"/>
              <a:t>§8.5 Các phương pháp phân đoạn mới nổi</a:t>
            </a:r>
          </a:p>
        </p:txBody>
      </p:sp>
      <p:sp>
        <p:nvSpPr>
          <p:cNvPr id="3" name="Rectangle 4">
            <a:hlinkClick r:id="rId2" action="ppaction://hlinksldjump"/>
          </p:cNvPr>
          <p:cNvSpPr>
            <a:spLocks noChangeArrowheads="1"/>
          </p:cNvSpPr>
          <p:nvPr/>
        </p:nvSpPr>
        <p:spPr bwMode="auto">
          <a:xfrm>
            <a:off x="1096490" y="1171340"/>
            <a:ext cx="10270273" cy="241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Phân đoạn chỉ dẫn (referring segmentation)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Phân đoạn từ vựng mở</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Phân đoạn phổ dụng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47</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p:txBody>
              <a:bodyPr>
                <a:normAutofit/>
              </a:bodyPr>
              <a:lstStyle/>
              <a:p>
                <a:r>
                  <a:rPr lang="zh-CN" altLang="en-US" sz="2400" b="0" dirty="0">
                    <a:latin typeface="Calibri"/>
                    <a:cs typeface="Calibri"/>
                  </a:rPr>
                  <a:t>Phân đoạn chỉ dẫn</a:t>
                </a:r>
                <a:endParaRPr lang="en-US" altLang="zh-CN" sz="2800" b="0" dirty="0">
                  <a:latin typeface="Calibri"/>
                  <a:cs typeface="Calibri"/>
                </a:endParaRPr>
              </a:p>
              <a:p>
                <a:pPr lvl="1"/>
                <a:r>
                  <a:rPr lang="zh-CN" altLang="en-US" dirty="0">
                    <a:latin typeface="Calibri"/>
                    <a:cs typeface="Calibri"/>
                  </a:rPr>
                  <a:t>Phân đoạn đối tượng mục tiêu liên quan đến một vật thể hoặc vùng được chỉ định cụ thể từ đầu vào đã cho</a:t>
                </a:r>
                <a:r>
                  <a:rPr lang="vi-VN" altLang="zh-CN" dirty="0">
                    <a:latin typeface="Calibri"/>
                    <a:cs typeface="Calibri"/>
                  </a:rPr>
                  <a:t>.</a:t>
                </a:r>
              </a:p>
              <a:p>
                <a:pPr lvl="1"/>
                <a:r>
                  <a:rPr lang="vi-VN" altLang="zh-CN" dirty="0">
                    <a:latin typeface="Calibri"/>
                    <a:cs typeface="Calibri"/>
                  </a:rPr>
                  <a:t>Q</a:t>
                </a:r>
                <a:r>
                  <a:rPr lang="zh-CN" altLang="en-US" dirty="0">
                    <a:latin typeface="Calibri"/>
                    <a:cs typeface="Calibri"/>
                  </a:rPr>
                  <a:t>uá trình này liên quan đến chỉ dẫn ngôn ngữ tự nhiên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R</m:t>
                    </m:r>
                  </m:oMath>
                </a14:m>
                <a:r>
                  <a:rPr lang="zh-CN" altLang="en-US" dirty="0">
                    <a:latin typeface="Calibri"/>
                    <a:cs typeface="Calibri"/>
                  </a:rPr>
                  <a:t>, chẳng hạn cụm “the cat” trong “the cat in the hat”, rồi ánh xạ đối tượng đó tới vùng tương ứng trong ảnh </a:t>
                </a:r>
                <a14:m>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IM</m:t>
                    </m:r>
                  </m:oMath>
                </a14:m>
                <a:endParaRPr lang="en-US" altLang="zh-CN" dirty="0">
                  <a:latin typeface="Calibri"/>
                  <a:cs typeface="Calibri"/>
                </a:endParaRPr>
              </a:p>
              <a:p>
                <a:pPr marL="457200" lvl="1" indent="0">
                  <a:buNone/>
                </a:pPr>
                <a14:m>
                  <m:oMathPara xmlns:m="http://schemas.openxmlformats.org/officeDocument/2006/math">
                    <m:oMathParaPr>
                      <m:jc m:val="centerGroup"/>
                    </m:oMathParaPr>
                    <m:oMath xmlns:m="http://schemas.openxmlformats.org/officeDocument/2006/math">
                      <m:r>
                        <m:rPr>
                          <m:sty m:val="p"/>
                        </m:rPr>
                        <a:rPr lang="en-US" altLang="zh-CN" b="0" i="1" smtClean="0">
                          <a:latin typeface="Cambria Math" panose="02040503050406030204" pitchFamily="18" charset="0"/>
                          <a:cs typeface="Calibri" panose="020F0502020204030204" pitchFamily="34" charset="0"/>
                        </a:rPr>
                        <m:t>M</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F</m:t>
                      </m:r>
                      <m:d>
                        <m:dPr>
                          <m:ctrlPr>
                            <a:rPr lang="zh-CN" altLang="zh-CN" i="1">
                              <a:latin typeface="Cambria Math" panose="02040503050406030204" pitchFamily="18" charset="0"/>
                              <a:cs typeface="Calibri" panose="020F0502020204030204" pitchFamily="34" charset="0"/>
                            </a:rPr>
                          </m:ctrlPr>
                        </m:dPr>
                        <m:e>
                          <m:r>
                            <m:rPr>
                              <m:sty m:val="p"/>
                            </m:rPr>
                            <a:rPr lang="en-US" altLang="zh-CN" b="0" i="1" smtClean="0">
                              <a:latin typeface="Cambria Math" panose="02040503050406030204" pitchFamily="18" charset="0"/>
                              <a:cs typeface="Calibri" panose="020F0502020204030204" pitchFamily="34" charset="0"/>
                            </a:rPr>
                            <m:t>I</m:t>
                          </m:r>
                          <m:r>
                            <a:rPr lang="en-US" altLang="zh-CN" b="0">
                              <a:latin typeface="Cambria Math" panose="02040503050406030204" pitchFamily="18" charset="0"/>
                              <a:cs typeface="Calibri" panose="020F0502020204030204" pitchFamily="34" charset="0"/>
                            </a:rPr>
                            <m:t>,</m:t>
                          </m:r>
                          <m:r>
                            <m:rPr>
                              <m:sty m:val="p"/>
                            </m:rPr>
                            <a:rPr lang="en-US" altLang="zh-CN" b="0" i="1">
                              <a:latin typeface="Cambria Math" panose="02040503050406030204" pitchFamily="18" charset="0"/>
                              <a:cs typeface="Calibri" panose="020F0502020204030204" pitchFamily="34" charset="0"/>
                            </a:rPr>
                            <m:t>R</m:t>
                          </m:r>
                        </m:e>
                      </m:d>
                    </m:oMath>
                  </m:oMathPara>
                </a14:m>
                <a:endParaRPr lang="en-US" altLang="zh-CN" dirty="0">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chỉ dẫn</a:t>
            </a:r>
          </a:p>
        </p:txBody>
      </p: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7706" r="3170"/>
          <a:stretch>
            <a:fillRect/>
          </a:stretch>
        </p:blipFill>
        <p:spPr bwMode="auto">
          <a:xfrm>
            <a:off x="894468" y="3613150"/>
            <a:ext cx="10619619" cy="2553689"/>
          </a:xfrm>
          <a:prstGeom prst="rect">
            <a:avLst/>
          </a:prstGeom>
          <a:noFill/>
          <a:ln>
            <a:noFill/>
          </a:ln>
        </p:spPr>
      </p:pic>
    </p:spTree>
    <p:extLst>
      <p:ext uri="{BB962C8B-B14F-4D97-AF65-F5344CB8AC3E}">
        <p14:creationId xmlns:p14="http://schemas.microsoft.com/office/powerpoint/2010/main" val="22884077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48</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511300"/>
          </a:xfrm>
        </p:spPr>
        <p:txBody>
          <a:bodyPr>
            <a:noAutofit/>
          </a:bodyPr>
          <a:lstStyle/>
          <a:p>
            <a:pPr algn="just"/>
            <a:r>
              <a:rPr lang="zh-CN" altLang="en-US" sz="2400" b="0" dirty="0">
                <a:latin typeface="Calibri"/>
                <a:cs typeface="Calibri"/>
              </a:rPr>
              <a:t>Phân đoạn từ vựng mở (Open Vocabulary Segmentation)</a:t>
            </a:r>
          </a:p>
          <a:p>
            <a:pPr lvl="1" algn="just"/>
            <a:r>
              <a:rPr lang="zh-CN" altLang="en-US" dirty="0">
                <a:latin typeface="Calibri"/>
                <a:cs typeface="Calibri"/>
              </a:rPr>
              <a:t>Năng lực từ vựng mở: khả năng hiểu và xử lý các từ vựng, khái niệm chưa xuất hiện trong dữ liệu huấn luyện</a:t>
            </a:r>
            <a:endParaRPr lang="en-US" altLang="zh-CN" dirty="0">
              <a:latin typeface="Calibri"/>
              <a:cs typeface="Calibri"/>
            </a:endParaRPr>
          </a:p>
          <a:p>
            <a:pPr lvl="1" algn="just"/>
            <a:r>
              <a:rPr lang="zh-CN" altLang="en-US" dirty="0">
                <a:latin typeface="Calibri"/>
                <a:cs typeface="Calibri"/>
              </a:rPr>
              <a:t>Phân đoạn xuyên phương thức đưa kiến thức ngôn ngữ vào để tăng cường khả năng nhận dạng và phân đoạn các đối tượng chưa biết</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từ vựng mở</a:t>
            </a:r>
          </a:p>
        </p:txBody>
      </p:sp>
      <p:pic>
        <p:nvPicPr>
          <p:cNvPr id="3" name="图片 2"/>
          <p:cNvPicPr>
            <a:picLocks noChangeAspect="1"/>
          </p:cNvPicPr>
          <p:nvPr/>
        </p:nvPicPr>
        <p:blipFill>
          <a:blip r:embed="rId3"/>
          <a:stretch>
            <a:fillRect/>
          </a:stretch>
        </p:blipFill>
        <p:spPr>
          <a:xfrm>
            <a:off x="538296" y="3150397"/>
            <a:ext cx="11115407" cy="348024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49</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en-VN" sz="2400" b="0" dirty="0"/>
              <a:t>Sử dụng CLIP cho phân đoạn từ vựng mở (Open-Vocabulary Segmentation)</a:t>
            </a:r>
          </a:p>
          <a:p>
            <a:pPr lvl="1"/>
            <a:r>
              <a:rPr lang="en-VN" b="0" dirty="0"/>
              <a:t>CLIP học biểu diễn đa phương thức từ các cặp ảnh–văn bản, cho phép nhận diện cả những lớp chưa xuất hiện trong dữ liệu huấn luyện phân đoạn</a:t>
            </a:r>
          </a:p>
          <a:p>
            <a:pPr lvl="1"/>
            <a:r>
              <a:rPr lang="en-VN" b="0" dirty="0"/>
              <a:t>Giai đoạn 1 – Sinh mặt nạ (Mask Generation): tạo các mặt nạ nhị phân ứng viên để xác định vị trí các vùng hoặc đối tượng trong ảnh</a:t>
            </a:r>
          </a:p>
          <a:p>
            <a:pPr lvl="1"/>
            <a:r>
              <a:rPr lang="en-VN" b="0" dirty="0"/>
              <a:t>Giai đoạn 2 – Phân loại từ vựng mở (Open-Vocabulary Classification): sử dụng CLIP đã huấn luyện trước để so khớp từng mặt nạ với mô tả văn bản và gán nhãn ngữ nghĩa phù hợp</a:t>
            </a:r>
          </a:p>
          <a:p>
            <a:pPr lvl="1" algn="just"/>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từ vựng mở</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50</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270000"/>
          </a:xfrm>
        </p:spPr>
        <p:txBody>
          <a:bodyPr>
            <a:noAutofit/>
          </a:bodyPr>
          <a:lstStyle/>
          <a:p>
            <a:r>
              <a:rPr lang="zh-CN" altLang="en-GB" b="0" dirty="0"/>
              <a:t>Sử dụng mô hình Diffusion để thực hiện phân đoạn từ vựng mở hiệu năng cao</a:t>
            </a:r>
            <a:endParaRPr lang="zh-CN" altLang="en-US" b="0" dirty="0"/>
          </a:p>
          <a:p>
            <a:pPr lvl="1" algn="just"/>
            <a:r>
              <a:rPr lang="en-US" altLang="zh-CN" dirty="0"/>
              <a:t>Bản đồ đặc trưng chú ý ở lớp trung gian của mô hình Diffusion có tính biểu diễn ngữ nghĩa cao</a:t>
            </a:r>
            <a:endParaRPr lang="en-US" altLang="zh-CN" dirty="0">
              <a:solidFill>
                <a:srgbClr val="C00000"/>
              </a:solidFill>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từ vựng mở</a:t>
            </a:r>
          </a:p>
        </p:txBody>
      </p:sp>
      <p:pic>
        <p:nvPicPr>
          <p:cNvPr id="5" name="图片 4"/>
          <p:cNvPicPr>
            <a:picLocks noChangeAspect="1"/>
          </p:cNvPicPr>
          <p:nvPr/>
        </p:nvPicPr>
        <p:blipFill>
          <a:blip r:embed="rId3"/>
          <a:stretch>
            <a:fillRect/>
          </a:stretch>
        </p:blipFill>
        <p:spPr>
          <a:xfrm>
            <a:off x="1060295" y="4148629"/>
            <a:ext cx="10306468" cy="2709371"/>
          </a:xfrm>
          <a:prstGeom prst="rect">
            <a:avLst/>
          </a:prstGeom>
        </p:spPr>
      </p:pic>
      <p:pic>
        <p:nvPicPr>
          <p:cNvPr id="6" name="图片 5"/>
          <p:cNvPicPr>
            <a:picLocks noChangeAspect="1"/>
          </p:cNvPicPr>
          <p:nvPr/>
        </p:nvPicPr>
        <p:blipFill rotWithShape="1">
          <a:blip r:embed="rId4"/>
          <a:srcRect b="45897"/>
          <a:stretch>
            <a:fillRect/>
          </a:stretch>
        </p:blipFill>
        <p:spPr>
          <a:xfrm>
            <a:off x="1734953" y="2393532"/>
            <a:ext cx="8722091" cy="166551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51</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397000"/>
          </a:xfrm>
        </p:spPr>
        <p:txBody>
          <a:bodyPr>
            <a:normAutofit fontScale="85000" lnSpcReduction="20000"/>
          </a:bodyPr>
          <a:lstStyle/>
          <a:p>
            <a:r>
              <a:rPr lang="zh-CN" altLang="en-US" sz="2800" b="0" dirty="0">
                <a:latin typeface="Calibri"/>
                <a:cs typeface="Calibri"/>
              </a:rPr>
              <a:t>Phân đoạn từ vựng mở ba chiều</a:t>
            </a:r>
          </a:p>
          <a:p>
            <a:pPr lvl="1" algn="just"/>
            <a:r>
              <a:rPr lang="zh-CN" altLang="en-US" sz="2400" dirty="0">
                <a:latin typeface="Calibri"/>
                <a:cs typeface="Calibri"/>
              </a:rPr>
              <a:t>Căn chỉnh đặc trưng không gian ba chiều với không gian đặc trưng Vision-Language (chẳng hạn không gian đặc trưng CLIP)</a:t>
            </a:r>
            <a:endParaRPr lang="en-US" altLang="zh-CN" sz="2400" dirty="0">
              <a:latin typeface="Calibri"/>
              <a:cs typeface="Calibri"/>
            </a:endParaRPr>
          </a:p>
          <a:p>
            <a:pPr lvl="1" algn="just"/>
            <a:r>
              <a:rPr lang="zh-CN" altLang="en-US" sz="2400" dirty="0">
                <a:latin typeface="Calibri"/>
                <a:cs typeface="Calibri"/>
              </a:rPr>
              <a:t>Có thể sử dụng phương pháp học tương phản</a:t>
            </a:r>
            <a:endParaRPr lang="en-US" altLang="zh-CN" sz="24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từ vựng mở</a:t>
            </a:r>
          </a:p>
        </p:txBody>
      </p:sp>
      <p:pic>
        <p:nvPicPr>
          <p:cNvPr id="3" name="图片 2"/>
          <p:cNvPicPr>
            <a:picLocks noChangeAspect="1"/>
          </p:cNvPicPr>
          <p:nvPr/>
        </p:nvPicPr>
        <p:blipFill rotWithShape="1">
          <a:blip r:embed="rId3"/>
          <a:srcRect b="21356"/>
          <a:stretch>
            <a:fillRect/>
          </a:stretch>
        </p:blipFill>
        <p:spPr>
          <a:xfrm>
            <a:off x="151872" y="2917219"/>
            <a:ext cx="6089364" cy="3261639"/>
          </a:xfrm>
          <a:prstGeom prst="rect">
            <a:avLst/>
          </a:prstGeom>
        </p:spPr>
      </p:pic>
      <p:pic>
        <p:nvPicPr>
          <p:cNvPr id="7" name="图片 6"/>
          <p:cNvPicPr>
            <a:picLocks noChangeAspect="1"/>
          </p:cNvPicPr>
          <p:nvPr/>
        </p:nvPicPr>
        <p:blipFill>
          <a:blip r:embed="rId4"/>
          <a:stretch>
            <a:fillRect/>
          </a:stretch>
        </p:blipFill>
        <p:spPr>
          <a:xfrm>
            <a:off x="6399903" y="2597730"/>
            <a:ext cx="5711246" cy="390061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52</a:t>
            </a:fld>
            <a:endParaRPr lang="zh-CN" altLang="en-US">
              <a:latin typeface="Calibri"/>
              <a:cs typeface="Calibri"/>
            </a:endParaRPr>
          </a:p>
        </p:txBody>
      </p:sp>
      <p:sp>
        <p:nvSpPr>
          <p:cNvPr id="9" name="文本占位符 4"/>
          <p:cNvSpPr>
            <a:spLocks noGrp="1"/>
          </p:cNvSpPr>
          <p:nvPr>
            <p:ph type="body" sz="quarter" idx="14"/>
          </p:nvPr>
        </p:nvSpPr>
        <p:spPr>
          <a:xfrm>
            <a:off x="515937" y="1104899"/>
            <a:ext cx="11160125" cy="2763837"/>
          </a:xfrm>
        </p:spPr>
        <p:txBody>
          <a:bodyPr>
            <a:normAutofit fontScale="92500" lnSpcReduction="20000"/>
          </a:bodyPr>
          <a:lstStyle/>
          <a:p>
            <a:r>
              <a:rPr lang="en-VN" sz="2400" b="0" dirty="0"/>
              <a:t>Mô hình phân đoạn mọi đối tượng (Segment Anything Model, SAM)</a:t>
            </a:r>
          </a:p>
          <a:p>
            <a:pPr lvl="1" algn="just"/>
            <a:r>
              <a:rPr lang="en-VN" b="0" dirty="0"/>
              <a:t>Được Meta AI Research đề xuất năm 2023, SAM là mô hình nền tảng cho bài toán phân đoạn ảnh</a:t>
            </a:r>
          </a:p>
          <a:p>
            <a:pPr lvl="1" algn="just"/>
            <a:r>
              <a:rPr lang="en-VN" b="0" i="1" dirty="0"/>
              <a:t>Cấp độ nhiệm vụ (Task Level): </a:t>
            </a:r>
            <a:r>
              <a:rPr lang="en-VN" b="0" dirty="0"/>
              <a:t>xây dựng bài toán phân đoạn theo prompt (promptable segmentation), hỗ trợ các dạng gợi ý như điểm, hộp giới hạn và mặt nạ</a:t>
            </a:r>
          </a:p>
          <a:p>
            <a:pPr lvl="1" algn="just"/>
            <a:r>
              <a:rPr lang="en-VN" b="0" i="1" dirty="0"/>
              <a:t>Cấp độ mô hình (Model Level): </a:t>
            </a:r>
            <a:r>
              <a:rPr lang="en-VN" b="0" dirty="0"/>
              <a:t>có khả năng khái quát tốt, linh hoạt với nhiều loại prompt và tạo mặt nạ với tốc độ gần thời gian thực</a:t>
            </a:r>
          </a:p>
          <a:p>
            <a:pPr lvl="1" algn="just"/>
            <a:r>
              <a:rPr lang="en-VN" b="0" i="1" dirty="0"/>
              <a:t>Cấp độ dữ liệu (Data Level): </a:t>
            </a:r>
            <a:r>
              <a:rPr lang="en-VN" b="0" dirty="0"/>
              <a:t>sử dụng SAM hỗ trợ gán nhãn và xây dựng tập dữ liệu SA-1B với hơn một tỷ mặt nạ phân đoạn</a:t>
            </a:r>
          </a:p>
          <a:p>
            <a:endParaRPr lang="zh-CN" altLang="en-US" sz="16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phổ dụng</a:t>
            </a:r>
          </a:p>
        </p:txBody>
      </p:sp>
      <p:pic>
        <p:nvPicPr>
          <p:cNvPr id="5" name="图片 4"/>
          <p:cNvPicPr>
            <a:picLocks noChangeAspect="1"/>
          </p:cNvPicPr>
          <p:nvPr/>
        </p:nvPicPr>
        <p:blipFill>
          <a:blip r:embed="rId3"/>
          <a:stretch>
            <a:fillRect/>
          </a:stretch>
        </p:blipFill>
        <p:spPr>
          <a:xfrm>
            <a:off x="168202" y="3961076"/>
            <a:ext cx="11871926" cy="276383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53</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en-VN" sz="2400" b="0" dirty="0"/>
              <a:t>Mô hình phân đoạn mọi đối tượng (Segment Anything Model, SAM) </a:t>
            </a:r>
          </a:p>
          <a:p>
            <a:pPr lvl="1"/>
            <a:r>
              <a:rPr lang="zh-CN" altLang="en-US" dirty="0">
                <a:latin typeface="Calibri"/>
                <a:cs typeface="Calibri"/>
              </a:rPr>
              <a:t>Bộ mã hóa ảnh Image Encoder: sử dụng mô hình ViT được huấn luyện trước bằng MAE</a:t>
            </a:r>
            <a:endParaRPr lang="en-US" altLang="zh-CN" dirty="0">
              <a:latin typeface="Calibri"/>
              <a:cs typeface="Calibri"/>
            </a:endParaRPr>
          </a:p>
          <a:p>
            <a:pPr lvl="1"/>
            <a:r>
              <a:rPr lang="zh-CN" altLang="en-US" dirty="0">
                <a:latin typeface="Calibri"/>
                <a:cs typeface="Calibri"/>
              </a:rPr>
              <a:t>Bộ mã hóa prompt Prompt Encoder: tùy theo dạng prompt, sử dụng bộ mã hóa vị trí có thể học (point, box prompt), bộ mã hóa văn bản CLIP (text prompt), bộ mã hóa ảnh tích chập (mask prompt)</a:t>
            </a:r>
          </a:p>
          <a:p>
            <a:pPr lvl="1" algn="just"/>
            <a:r>
              <a:rPr lang="zh-CN" altLang="en-US" dirty="0">
                <a:latin typeface="Calibri"/>
                <a:cs typeface="Calibri"/>
              </a:rPr>
              <a:t>Bộ giải mã mặt nạ Mask Decoder: sử dụng cơ chế tự chú ý Transformer</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phổ dụng</a:t>
            </a:r>
          </a:p>
        </p:txBody>
      </p:sp>
      <p:pic>
        <p:nvPicPr>
          <p:cNvPr id="3" name="图片 2"/>
          <p:cNvPicPr>
            <a:picLocks noChangeAspect="1"/>
          </p:cNvPicPr>
          <p:nvPr/>
        </p:nvPicPr>
        <p:blipFill rotWithShape="1">
          <a:blip r:embed="rId3"/>
          <a:srcRect t="11119"/>
          <a:stretch>
            <a:fillRect/>
          </a:stretch>
        </p:blipFill>
        <p:spPr>
          <a:xfrm>
            <a:off x="216254" y="3429000"/>
            <a:ext cx="11759489" cy="339229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54</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sz="2400" b="0" dirty="0">
                <a:latin typeface="Calibri"/>
                <a:cs typeface="Calibri"/>
              </a:rPr>
              <a:t>Trình bày kết quả</a:t>
            </a:r>
            <a:endParaRPr lang="en-US" altLang="zh-CN" sz="2400" b="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Phân đoạn phổ dụng</a:t>
            </a:r>
          </a:p>
        </p:txBody>
      </p:sp>
      <p:pic>
        <p:nvPicPr>
          <p:cNvPr id="3" name="图片 2"/>
          <p:cNvPicPr>
            <a:picLocks noChangeAspect="1"/>
          </p:cNvPicPr>
          <p:nvPr/>
        </p:nvPicPr>
        <p:blipFill>
          <a:blip r:embed="rId3"/>
          <a:stretch>
            <a:fillRect/>
          </a:stretch>
        </p:blipFill>
        <p:spPr>
          <a:xfrm>
            <a:off x="7645767" y="1671500"/>
            <a:ext cx="4278937" cy="4694453"/>
          </a:xfrm>
          <a:prstGeom prst="rect">
            <a:avLst/>
          </a:prstGeom>
        </p:spPr>
      </p:pic>
      <p:sp>
        <p:nvSpPr>
          <p:cNvPr id="7" name="文本框 6"/>
          <p:cNvSpPr txBox="1"/>
          <p:nvPr/>
        </p:nvSpPr>
        <p:spPr>
          <a:xfrm>
            <a:off x="8352263" y="6365953"/>
            <a:ext cx="3323799" cy="461665"/>
          </a:xfrm>
          <a:prstGeom prst="rect">
            <a:avLst/>
          </a:prstGeom>
          <a:noFill/>
        </p:spPr>
        <p:txBody>
          <a:bodyPr wrap="square">
            <a:noAutofit/>
          </a:bodyPr>
          <a:lstStyle/>
          <a:p>
            <a:pPr algn="ctr">
              <a:lnSpc>
                <a:spcPct val="80000"/>
              </a:lnSpc>
            </a:pPr>
            <a:r>
              <a:rPr lang="zh-CN" altLang="en-US" sz="1400" dirty="0">
                <a:solidFill>
                  <a:srgbClr val="4D4D4D"/>
                </a:solidFill>
                <a:latin typeface="Calibri"/>
                <a:cs typeface="Calibri"/>
              </a:rPr>
              <a:t>Tính đa dạng của kết quả phân đoạn</a:t>
            </a:r>
            <a:endParaRPr lang="en-US" altLang="zh-CN" sz="1400" dirty="0">
              <a:solidFill>
                <a:srgbClr val="4D4D4D"/>
              </a:solidFill>
              <a:latin typeface="Calibri"/>
              <a:cs typeface="Calibri"/>
            </a:endParaRPr>
          </a:p>
        </p:txBody>
      </p:sp>
      <p:pic>
        <p:nvPicPr>
          <p:cNvPr id="10" name="图片 9"/>
          <p:cNvPicPr>
            <a:picLocks noChangeAspect="1"/>
          </p:cNvPicPr>
          <p:nvPr/>
        </p:nvPicPr>
        <p:blipFill rotWithShape="1">
          <a:blip r:embed="rId4"/>
          <a:srcRect t="43923"/>
          <a:stretch>
            <a:fillRect/>
          </a:stretch>
        </p:blipFill>
        <p:spPr>
          <a:xfrm>
            <a:off x="267295" y="1671501"/>
            <a:ext cx="7129830" cy="4694452"/>
          </a:xfrm>
          <a:prstGeom prst="rect">
            <a:avLst/>
          </a:prstGeom>
        </p:spPr>
      </p:pic>
      <p:sp>
        <p:nvSpPr>
          <p:cNvPr id="13" name="文本框 12"/>
          <p:cNvSpPr txBox="1"/>
          <p:nvPr/>
        </p:nvSpPr>
        <p:spPr>
          <a:xfrm>
            <a:off x="1570679" y="6365953"/>
            <a:ext cx="4410408" cy="461665"/>
          </a:xfrm>
          <a:prstGeom prst="rect">
            <a:avLst/>
          </a:prstGeom>
          <a:noFill/>
        </p:spPr>
        <p:txBody>
          <a:bodyPr wrap="square">
            <a:normAutofit/>
          </a:bodyPr>
          <a:lstStyle/>
          <a:p>
            <a:pPr algn="ctr"/>
            <a:r>
              <a:rPr lang="zh-CN" altLang="en-US" sz="1400" dirty="0">
                <a:solidFill>
                  <a:srgbClr val="4D4D4D"/>
                </a:solidFill>
                <a:latin typeface="Calibri"/>
                <a:cs typeface="Calibri"/>
              </a:rPr>
              <a:t>Tính đa dạng và độ tinh tế của tập dữ liệu</a:t>
            </a:r>
            <a:endParaRPr lang="en-US" altLang="zh-CN" sz="1400" dirty="0">
              <a:solidFill>
                <a:srgbClr val="4D4D4D"/>
              </a:solidFill>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theme/theme1.xml><?xml version="1.0" encoding="utf-8"?>
<a:theme xmlns:a="http://schemas.openxmlformats.org/drawingml/2006/main" name="Office 主题​​ [1784338278915]">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Calibr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C41AD75-8CB1-4CAC-86E3-589DF40FCA52}">
  <we:reference id="wa200010001" version="1.0.0.1" store="en-US" storeType="OMEX"/>
  <we:alternateReferences>
    <we:reference id="wa200010001" version="1.0.0.1" store="wa200010001" storeType="OMEX"/>
  </we:alternateReferences>
  <we:properties>
    <we:property name="claude.fileId" value="&quot;7d2d34b6-8a8f-46cd-8914-8589dbc55f0a&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128</TotalTime>
  <Words>13002</Words>
  <Application>Microsoft Macintosh PowerPoint</Application>
  <PresentationFormat>Widescreen</PresentationFormat>
  <Paragraphs>415</Paragraphs>
  <Slides>54</Slides>
  <Notes>51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等线</vt:lpstr>
      <vt:lpstr>Arial</vt:lpstr>
      <vt:lpstr>Calibri</vt:lpstr>
      <vt:lpstr>Cambria Math</vt:lpstr>
      <vt:lpstr>Courier New</vt:lpstr>
      <vt:lpstr>Wingdings</vt:lpstr>
      <vt:lpstr>Office 主题​​ [1784338278915]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Nguyen Thi Thu</cp:lastModifiedBy>
  <cp:revision>4020</cp:revision>
  <cp:lastPrinted>2024-05-05T08:20:00Z</cp:lastPrinted>
  <dcterms:created xsi:type="dcterms:W3CDTF">2021-10-17T07:12:00Z</dcterms:created>
  <dcterms:modified xsi:type="dcterms:W3CDTF">2026-07-30T11:45:42Z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2052-12.1.0.23542</vt:lpwstr>
  </property>
  <property fmtid="{D5CDD505-2E9C-101B-9397-08002B2CF9AE}" pid="3" name="ICV">
    <vt:lpwstr>F23CAAADC6BC41C2B58293AD219BD158_12</vt:lpwstr>
  </property>
</Properties>
</file>