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heme/themeOverride1.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2"/>
  </p:sldMasterIdLst>
  <p:notesMasterIdLst>
    <p:notesMasterId r:id="rId72"/>
  </p:notesMasterIdLst>
  <p:sldIdLst>
    <p:sldId id="4260" r:id="rId3"/>
    <p:sldId id="1943" r:id="rId4"/>
    <p:sldId id="4261" r:id="rId5"/>
    <p:sldId id="1944" r:id="rId6"/>
    <p:sldId id="4262" r:id="rId7"/>
    <p:sldId id="1902" r:id="rId8"/>
    <p:sldId id="2086" r:id="rId9"/>
    <p:sldId id="1946" r:id="rId10"/>
    <p:sldId id="2073" r:id="rId11"/>
    <p:sldId id="2074" r:id="rId12"/>
    <p:sldId id="2087" r:id="rId13"/>
    <p:sldId id="2088" r:id="rId14"/>
    <p:sldId id="2089" r:id="rId15"/>
    <p:sldId id="1945" r:id="rId16"/>
    <p:sldId id="1947" r:id="rId17"/>
    <p:sldId id="1948" r:id="rId18"/>
    <p:sldId id="2075" r:id="rId19"/>
    <p:sldId id="2076" r:id="rId20"/>
    <p:sldId id="2077" r:id="rId21"/>
    <p:sldId id="4265" r:id="rId22"/>
    <p:sldId id="2079" r:id="rId23"/>
    <p:sldId id="4274" r:id="rId24"/>
    <p:sldId id="2081" r:id="rId25"/>
    <p:sldId id="1927" r:id="rId26"/>
    <p:sldId id="2082" r:id="rId27"/>
    <p:sldId id="2083" r:id="rId28"/>
    <p:sldId id="462" r:id="rId29"/>
    <p:sldId id="523" r:id="rId30"/>
    <p:sldId id="4278" r:id="rId31"/>
    <p:sldId id="4279" r:id="rId32"/>
    <p:sldId id="1942" r:id="rId33"/>
    <p:sldId id="446" r:id="rId34"/>
    <p:sldId id="447" r:id="rId35"/>
    <p:sldId id="517" r:id="rId36"/>
    <p:sldId id="449" r:id="rId37"/>
    <p:sldId id="451" r:id="rId38"/>
    <p:sldId id="453" r:id="rId39"/>
    <p:sldId id="455" r:id="rId40"/>
    <p:sldId id="368" r:id="rId41"/>
    <p:sldId id="456" r:id="rId42"/>
    <p:sldId id="4267" r:id="rId43"/>
    <p:sldId id="461" r:id="rId44"/>
    <p:sldId id="518" r:id="rId45"/>
    <p:sldId id="4263" r:id="rId46"/>
    <p:sldId id="1935" r:id="rId47"/>
    <p:sldId id="1936" r:id="rId48"/>
    <p:sldId id="4264" r:id="rId49"/>
    <p:sldId id="345" r:id="rId50"/>
    <p:sldId id="346" r:id="rId51"/>
    <p:sldId id="348" r:id="rId52"/>
    <p:sldId id="4257" r:id="rId53"/>
    <p:sldId id="4258" r:id="rId54"/>
    <p:sldId id="383" r:id="rId55"/>
    <p:sldId id="384" r:id="rId56"/>
    <p:sldId id="385" r:id="rId57"/>
    <p:sldId id="269" r:id="rId58"/>
    <p:sldId id="396" r:id="rId59"/>
    <p:sldId id="397" r:id="rId60"/>
    <p:sldId id="270" r:id="rId61"/>
    <p:sldId id="4275" r:id="rId62"/>
    <p:sldId id="398" r:id="rId63"/>
    <p:sldId id="4277" r:id="rId64"/>
    <p:sldId id="1949" r:id="rId65"/>
    <p:sldId id="4269" r:id="rId66"/>
    <p:sldId id="4270" r:id="rId67"/>
    <p:sldId id="4276" r:id="rId68"/>
    <p:sldId id="4271" r:id="rId69"/>
    <p:sldId id="4272" r:id="rId70"/>
    <p:sldId id="4273" r:id="rId71"/>
  </p:sldIdLst>
  <p:sldSz cx="12192000" cy="6858000"/>
  <p:notesSz cx="7099300"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828"/>
    <a:srgbClr val="4D4D4D"/>
    <a:srgbClr val="C00000"/>
    <a:srgbClr val="BEBEBE"/>
    <a:srgbClr val="D0D0D0"/>
    <a:srgbClr val="FFFFFF"/>
    <a:srgbClr val="3C9735"/>
    <a:srgbClr val="E2F0D9"/>
    <a:srgbClr val="00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4599F94E-CEE6-441E-89CC-EB005ECD8F06}">
      <a14:m xmlns:a14="http://schemas.microsoft.com/office/drawing/2010/main">
        <m:mathPr xmlns:m="http://schemas.openxmlformats.org/officeDocument/2006/math">
          <m:brkBin m:val="before"/>
          <m:brkBinSub m:val="--"/>
        </m:mathPr>
      </a14:m>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9" autoAdjust="0"/>
    <p:restoredTop sz="92221" autoAdjust="0"/>
  </p:normalViewPr>
  <p:slideViewPr>
    <p:cSldViewPr snapToGrid="0">
      <p:cViewPr varScale="1">
        <p:scale>
          <a:sx n="113" d="100"/>
          <a:sy n="113" d="100"/>
        </p:scale>
        <p:origin x="760" y="176"/>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extLst>
      <p:ext uri="{BB962C8B-B14F-4D97-AF65-F5344CB8AC3E}">
        <p14:creationId xmlns:p14="http://schemas.microsoft.com/office/powerpoint/2010/main" val="201617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6A970-F82E-C624-6B6E-4F71DCF1E36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17FC58A-695F-DCCD-D26A-D2D350321C9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6AB4108-F0E5-4DF6-F742-83B43D4E81B1}"/>
              </a:ext>
            </a:extLst>
          </p:cNvPr>
          <p:cNvSpPr>
            <a:spLocks noGrp="1"/>
          </p:cNvSpPr>
          <p:nvPr>
            <p:ph type="body" idx="1"/>
          </p:nvPr>
        </p:nvSpPr>
        <p:spPr/>
        <p:txBody>
          <a:bodyPr/>
          <a:lstStyle/>
          <a:p>
            <a:r>
              <a:rPr kumimoji="1" lang="zh-CN" altLang="en-US" dirty="0"/>
              <a:t>Trích xuất đặc trưng + bộ phân loại</a:t>
            </a:r>
          </a:p>
        </p:txBody>
      </p:sp>
      <p:sp>
        <p:nvSpPr>
          <p:cNvPr id="4" name="灯片编号占位符 3">
            <a:extLst>
              <a:ext uri="{FF2B5EF4-FFF2-40B4-BE49-F238E27FC236}">
                <a16:creationId xmlns:a16="http://schemas.microsoft.com/office/drawing/2014/main" id="{15513E72-B860-52C6-5CFA-3BC762B19D95}"/>
              </a:ext>
            </a:extLst>
          </p:cNvPr>
          <p:cNvSpPr>
            <a:spLocks noGrp="1"/>
          </p:cNvSpPr>
          <p:nvPr>
            <p:ph type="sldNum" sz="quarter" idx="5"/>
          </p:nvPr>
        </p:nvSpPr>
        <p:spPr/>
        <p:txBody>
          <a:bodyPr/>
          <a:lstStyle/>
          <a:p>
            <a:fld id="{69DD7948-AA88-4514-BDF6-F1711BD230F5}" type="slidenum">
              <a:rPr lang="zh-CN" altLang="en-US" smtClean="0"/>
              <a:t>2</a:t>
            </a:fld>
            <a:endParaRPr lang="zh-CN" altLang="en-US"/>
          </a:p>
        </p:txBody>
      </p:sp>
    </p:spTree>
    <p:extLst>
      <p:ext uri="{BB962C8B-B14F-4D97-AF65-F5344CB8AC3E}">
        <p14:creationId xmlns:p14="http://schemas.microsoft.com/office/powerpoint/2010/main" val="3277370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3</a:t>
            </a:fld>
            <a:endParaRPr lang="zh-CN" altLang="en-US"/>
          </a:p>
        </p:txBody>
      </p:sp>
    </p:spTree>
    <p:extLst>
      <p:ext uri="{BB962C8B-B14F-4D97-AF65-F5344CB8AC3E}">
        <p14:creationId xmlns:p14="http://schemas.microsoft.com/office/powerpoint/2010/main" val="2884434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4</a:t>
            </a:fld>
            <a:endParaRPr lang="zh-CN" altLang="en-US"/>
          </a:p>
        </p:txBody>
      </p:sp>
    </p:spTree>
    <p:extLst>
      <p:ext uri="{BB962C8B-B14F-4D97-AF65-F5344CB8AC3E}">
        <p14:creationId xmlns:p14="http://schemas.microsoft.com/office/powerpoint/2010/main" val="4195671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5</a:t>
            </a:fld>
            <a:endParaRPr lang="zh-CN" altLang="en-US"/>
          </a:p>
        </p:txBody>
      </p:sp>
    </p:spTree>
    <p:extLst>
      <p:ext uri="{BB962C8B-B14F-4D97-AF65-F5344CB8AC3E}">
        <p14:creationId xmlns:p14="http://schemas.microsoft.com/office/powerpoint/2010/main" val="1086337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6A970-F82E-C624-6B6E-4F71DCF1E36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17FC58A-695F-DCCD-D26A-D2D350321C9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6AB4108-F0E5-4DF6-F742-83B43D4E81B1}"/>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15513E72-B860-52C6-5CFA-3BC762B19D95}"/>
              </a:ext>
            </a:extLst>
          </p:cNvPr>
          <p:cNvSpPr>
            <a:spLocks noGrp="1"/>
          </p:cNvSpPr>
          <p:nvPr>
            <p:ph type="sldNum" sz="quarter" idx="5"/>
          </p:nvPr>
        </p:nvSpPr>
        <p:spPr/>
        <p:txBody>
          <a:bodyPr/>
          <a:lstStyle/>
          <a:p>
            <a:fld id="{69DD7948-AA88-4514-BDF6-F1711BD230F5}" type="slidenum">
              <a:rPr lang="zh-CN" altLang="en-US" smtClean="0"/>
              <a:t>6</a:t>
            </a:fld>
            <a:endParaRPr lang="zh-CN" altLang="en-US"/>
          </a:p>
        </p:txBody>
      </p:sp>
    </p:spTree>
    <p:extLst>
      <p:ext uri="{BB962C8B-B14F-4D97-AF65-F5344CB8AC3E}">
        <p14:creationId xmlns:p14="http://schemas.microsoft.com/office/powerpoint/2010/main" val="1326158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7</a:t>
            </a:fld>
            <a:endParaRPr lang="zh-CN" altLang="en-US"/>
          </a:p>
        </p:txBody>
      </p:sp>
    </p:spTree>
    <p:extLst>
      <p:ext uri="{BB962C8B-B14F-4D97-AF65-F5344CB8AC3E}">
        <p14:creationId xmlns:p14="http://schemas.microsoft.com/office/powerpoint/2010/main" val="3801584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8</a:t>
            </a:fld>
            <a:endParaRPr lang="zh-CN" altLang="en-US"/>
          </a:p>
        </p:txBody>
      </p:sp>
    </p:spTree>
    <p:extLst>
      <p:ext uri="{BB962C8B-B14F-4D97-AF65-F5344CB8AC3E}">
        <p14:creationId xmlns:p14="http://schemas.microsoft.com/office/powerpoint/2010/main" val="445499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9</a:t>
            </a:fld>
            <a:endParaRPr lang="zh-CN" altLang="en-US"/>
          </a:p>
        </p:txBody>
      </p:sp>
    </p:spTree>
    <p:extLst>
      <p:ext uri="{BB962C8B-B14F-4D97-AF65-F5344CB8AC3E}">
        <p14:creationId xmlns:p14="http://schemas.microsoft.com/office/powerpoint/2010/main" val="2188573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10</a:t>
            </a:fld>
            <a:endParaRPr lang="zh-CN" altLang="en-US"/>
          </a:p>
        </p:txBody>
      </p:sp>
    </p:spTree>
    <p:extLst>
      <p:ext uri="{BB962C8B-B14F-4D97-AF65-F5344CB8AC3E}">
        <p14:creationId xmlns:p14="http://schemas.microsoft.com/office/powerpoint/2010/main" val="1608020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11</a:t>
            </a:fld>
            <a:endParaRPr lang="zh-CN" altLang="en-US"/>
          </a:p>
        </p:txBody>
      </p:sp>
    </p:spTree>
    <p:extLst>
      <p:ext uri="{BB962C8B-B14F-4D97-AF65-F5344CB8AC3E}">
        <p14:creationId xmlns:p14="http://schemas.microsoft.com/office/powerpoint/2010/main" val="3101026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12</a:t>
            </a:fld>
            <a:endParaRPr lang="zh-CN" altLang="en-US"/>
          </a:p>
        </p:txBody>
      </p:sp>
    </p:spTree>
    <p:extLst>
      <p:ext uri="{BB962C8B-B14F-4D97-AF65-F5344CB8AC3E}">
        <p14:creationId xmlns:p14="http://schemas.microsoft.com/office/powerpoint/2010/main" val="2430234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13</a:t>
            </a:fld>
            <a:endParaRPr lang="zh-CN" altLang="en-US"/>
          </a:p>
        </p:txBody>
      </p:sp>
    </p:spTree>
    <p:extLst>
      <p:ext uri="{BB962C8B-B14F-4D97-AF65-F5344CB8AC3E}">
        <p14:creationId xmlns:p14="http://schemas.microsoft.com/office/powerpoint/2010/main" val="3986687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14</a:t>
            </a:fld>
            <a:endParaRPr lang="zh-CN" altLang="en-US"/>
          </a:p>
        </p:txBody>
      </p:sp>
    </p:spTree>
    <p:extLst>
      <p:ext uri="{BB962C8B-B14F-4D97-AF65-F5344CB8AC3E}">
        <p14:creationId xmlns:p14="http://schemas.microsoft.com/office/powerpoint/2010/main" val="3194719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15</a:t>
            </a:fld>
            <a:endParaRPr lang="zh-CN" altLang="en-US"/>
          </a:p>
        </p:txBody>
      </p:sp>
    </p:spTree>
    <p:extLst>
      <p:ext uri="{BB962C8B-B14F-4D97-AF65-F5344CB8AC3E}">
        <p14:creationId xmlns:p14="http://schemas.microsoft.com/office/powerpoint/2010/main" val="4168395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16</a:t>
            </a:fld>
            <a:endParaRPr lang="zh-CN" altLang="en-US"/>
          </a:p>
        </p:txBody>
      </p:sp>
    </p:spTree>
    <p:extLst>
      <p:ext uri="{BB962C8B-B14F-4D97-AF65-F5344CB8AC3E}">
        <p14:creationId xmlns:p14="http://schemas.microsoft.com/office/powerpoint/2010/main" val="3972116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17</a:t>
            </a:fld>
            <a:endParaRPr lang="zh-CN" altLang="en-US"/>
          </a:p>
        </p:txBody>
      </p:sp>
    </p:spTree>
    <p:extLst>
      <p:ext uri="{BB962C8B-B14F-4D97-AF65-F5344CB8AC3E}">
        <p14:creationId xmlns:p14="http://schemas.microsoft.com/office/powerpoint/2010/main" val="3403232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18</a:t>
            </a:fld>
            <a:endParaRPr lang="zh-CN" altLang="en-US"/>
          </a:p>
        </p:txBody>
      </p:sp>
    </p:spTree>
    <p:extLst>
      <p:ext uri="{BB962C8B-B14F-4D97-AF65-F5344CB8AC3E}">
        <p14:creationId xmlns:p14="http://schemas.microsoft.com/office/powerpoint/2010/main" val="2883895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19</a:t>
            </a:fld>
            <a:endParaRPr lang="zh-CN" altLang="en-US"/>
          </a:p>
        </p:txBody>
      </p:sp>
    </p:spTree>
    <p:extLst>
      <p:ext uri="{BB962C8B-B14F-4D97-AF65-F5344CB8AC3E}">
        <p14:creationId xmlns:p14="http://schemas.microsoft.com/office/powerpoint/2010/main" val="3223339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20</a:t>
            </a:fld>
            <a:endParaRPr lang="zh-CN" altLang="en-US"/>
          </a:p>
        </p:txBody>
      </p:sp>
    </p:spTree>
    <p:extLst>
      <p:ext uri="{BB962C8B-B14F-4D97-AF65-F5344CB8AC3E}">
        <p14:creationId xmlns:p14="http://schemas.microsoft.com/office/powerpoint/2010/main" val="2829362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21</a:t>
            </a:fld>
            <a:endParaRPr lang="zh-CN" altLang="en-US"/>
          </a:p>
        </p:txBody>
      </p:sp>
    </p:spTree>
    <p:extLst>
      <p:ext uri="{BB962C8B-B14F-4D97-AF65-F5344CB8AC3E}">
        <p14:creationId xmlns:p14="http://schemas.microsoft.com/office/powerpoint/2010/main" val="3236452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22</a:t>
            </a:fld>
            <a:endParaRPr lang="zh-CN" altLang="en-US"/>
          </a:p>
        </p:txBody>
      </p:sp>
    </p:spTree>
    <p:extLst>
      <p:ext uri="{BB962C8B-B14F-4D97-AF65-F5344CB8AC3E}">
        <p14:creationId xmlns:p14="http://schemas.microsoft.com/office/powerpoint/2010/main" val="41354475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14E64-A3A0-C71D-C044-CB73C158EC7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A22DE-AF87-0DB9-2B31-A5C11564850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CA3FF-9287-30B3-601B-583D25A25BC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987B2F1-7FBA-C86E-EB08-28BA2B329C2A}"/>
              </a:ext>
            </a:extLst>
          </p:cNvPr>
          <p:cNvSpPr>
            <a:spLocks noGrp="1"/>
          </p:cNvSpPr>
          <p:nvPr>
            <p:ph type="sldNum" sz="quarter" idx="5"/>
          </p:nvPr>
        </p:nvSpPr>
        <p:spPr/>
        <p:txBody>
          <a:bodyPr/>
          <a:lstStyle/>
          <a:p>
            <a:fld id="{69DD7948-AA88-4514-BDF6-F1711BD230F5}" type="slidenum">
              <a:rPr lang="zh-CN" altLang="en-US" smtClean="0"/>
              <a:t>23</a:t>
            </a:fld>
            <a:endParaRPr lang="zh-CN" altLang="en-US"/>
          </a:p>
        </p:txBody>
      </p:sp>
    </p:spTree>
    <p:extLst>
      <p:ext uri="{BB962C8B-B14F-4D97-AF65-F5344CB8AC3E}">
        <p14:creationId xmlns:p14="http://schemas.microsoft.com/office/powerpoint/2010/main" val="1325752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D40D3-9E5D-11CF-41D9-8BE39BC5B49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940A380-C21D-0A5D-0C4B-CD817E1AF07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2B82289-9C09-7DA4-1A77-2F29F533924E}"/>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2AA94E14-8B5F-D278-9311-78190922295E}"/>
              </a:ext>
            </a:extLst>
          </p:cNvPr>
          <p:cNvSpPr>
            <a:spLocks noGrp="1"/>
          </p:cNvSpPr>
          <p:nvPr>
            <p:ph type="sldNum" sz="quarter" idx="5"/>
          </p:nvPr>
        </p:nvSpPr>
        <p:spPr/>
        <p:txBody>
          <a:bodyPr/>
          <a:lstStyle/>
          <a:p>
            <a:fld id="{69DD7948-AA88-4514-BDF6-F1711BD230F5}" type="slidenum">
              <a:rPr lang="zh-CN" altLang="en-US" smtClean="0"/>
              <a:t>24</a:t>
            </a:fld>
            <a:endParaRPr lang="zh-CN" altLang="en-US"/>
          </a:p>
        </p:txBody>
      </p:sp>
    </p:spTree>
    <p:extLst>
      <p:ext uri="{BB962C8B-B14F-4D97-AF65-F5344CB8AC3E}">
        <p14:creationId xmlns:p14="http://schemas.microsoft.com/office/powerpoint/2010/main" val="2491359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25</a:t>
            </a:fld>
            <a:endParaRPr lang="zh-CN" altLang="en-US"/>
          </a:p>
        </p:txBody>
      </p:sp>
    </p:spTree>
    <p:extLst>
      <p:ext uri="{BB962C8B-B14F-4D97-AF65-F5344CB8AC3E}">
        <p14:creationId xmlns:p14="http://schemas.microsoft.com/office/powerpoint/2010/main" val="799016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26</a:t>
            </a:fld>
            <a:endParaRPr lang="zh-CN" altLang="en-US"/>
          </a:p>
        </p:txBody>
      </p:sp>
    </p:spTree>
    <p:extLst>
      <p:ext uri="{BB962C8B-B14F-4D97-AF65-F5344CB8AC3E}">
        <p14:creationId xmlns:p14="http://schemas.microsoft.com/office/powerpoint/2010/main" val="440818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31</a:t>
            </a:fld>
            <a:endParaRPr lang="zh-CN" altLang="en-US"/>
          </a:p>
        </p:txBody>
      </p:sp>
    </p:spTree>
    <p:extLst>
      <p:ext uri="{BB962C8B-B14F-4D97-AF65-F5344CB8AC3E}">
        <p14:creationId xmlns:p14="http://schemas.microsoft.com/office/powerpoint/2010/main" val="3480145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D7948-AA88-4514-BDF6-F1711BD230F5}"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7634630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D7948-AA88-4514-BDF6-F1711BD230F5}"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0384576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D7948-AA88-4514-BDF6-F1711BD230F5}"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039649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D7948-AA88-4514-BDF6-F1711BD230F5}"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94626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D7948-AA88-4514-BDF6-F1711BD230F5}"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792858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0FDB2-36F8-15E3-858D-3454077231F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B0EE148-BDB2-943A-89C2-25865C8C378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B9DD222-DE72-1681-6016-4BE5341AF21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FAB7025-F336-2762-597C-CAA568E7DEE5}"/>
              </a:ext>
            </a:extLst>
          </p:cNvPr>
          <p:cNvSpPr>
            <a:spLocks noGrp="1"/>
          </p:cNvSpPr>
          <p:nvPr>
            <p:ph type="sldNum" sz="quarter" idx="5"/>
          </p:nvPr>
        </p:nvSpPr>
        <p:spPr/>
        <p:txBody>
          <a:bodyPr/>
          <a:lstStyle/>
          <a:p>
            <a:fld id="{69DD7948-AA88-4514-BDF6-F1711BD230F5}" type="slidenum">
              <a:rPr lang="zh-CN" altLang="en-US" smtClean="0"/>
              <a:t>44</a:t>
            </a:fld>
            <a:endParaRPr lang="zh-CN" altLang="en-US"/>
          </a:p>
        </p:txBody>
      </p:sp>
    </p:spTree>
    <p:extLst>
      <p:ext uri="{BB962C8B-B14F-4D97-AF65-F5344CB8AC3E}">
        <p14:creationId xmlns:p14="http://schemas.microsoft.com/office/powerpoint/2010/main" val="34086687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0FDB2-36F8-15E3-858D-3454077231F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B0EE148-BDB2-943A-89C2-25865C8C378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B9DD222-DE72-1681-6016-4BE5341AF21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FAB7025-F336-2762-597C-CAA568E7DEE5}"/>
              </a:ext>
            </a:extLst>
          </p:cNvPr>
          <p:cNvSpPr>
            <a:spLocks noGrp="1"/>
          </p:cNvSpPr>
          <p:nvPr>
            <p:ph type="sldNum" sz="quarter" idx="5"/>
          </p:nvPr>
        </p:nvSpPr>
        <p:spPr/>
        <p:txBody>
          <a:bodyPr/>
          <a:lstStyle/>
          <a:p>
            <a:fld id="{69DD7948-AA88-4514-BDF6-F1711BD230F5}" type="slidenum">
              <a:rPr lang="zh-CN" altLang="en-US" smtClean="0"/>
              <a:t>45</a:t>
            </a:fld>
            <a:endParaRPr lang="zh-CN" altLang="en-US"/>
          </a:p>
        </p:txBody>
      </p:sp>
    </p:spTree>
    <p:extLst>
      <p:ext uri="{BB962C8B-B14F-4D97-AF65-F5344CB8AC3E}">
        <p14:creationId xmlns:p14="http://schemas.microsoft.com/office/powerpoint/2010/main" val="1581851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0FDB2-36F8-15E3-858D-3454077231F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B0EE148-BDB2-943A-89C2-25865C8C378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B9DD222-DE72-1681-6016-4BE5341AF21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FAB7025-F336-2762-597C-CAA568E7DEE5}"/>
              </a:ext>
            </a:extLst>
          </p:cNvPr>
          <p:cNvSpPr>
            <a:spLocks noGrp="1"/>
          </p:cNvSpPr>
          <p:nvPr>
            <p:ph type="sldNum" sz="quarter" idx="5"/>
          </p:nvPr>
        </p:nvSpPr>
        <p:spPr/>
        <p:txBody>
          <a:bodyPr/>
          <a:lstStyle/>
          <a:p>
            <a:fld id="{69DD7948-AA88-4514-BDF6-F1711BD230F5}" type="slidenum">
              <a:rPr lang="zh-CN" altLang="en-US" smtClean="0"/>
              <a:t>46</a:t>
            </a:fld>
            <a:endParaRPr lang="zh-CN" altLang="en-US"/>
          </a:p>
        </p:txBody>
      </p:sp>
    </p:spTree>
    <p:extLst>
      <p:ext uri="{BB962C8B-B14F-4D97-AF65-F5344CB8AC3E}">
        <p14:creationId xmlns:p14="http://schemas.microsoft.com/office/powerpoint/2010/main" val="28615611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0FDB2-36F8-15E3-858D-3454077231F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B0EE148-BDB2-943A-89C2-25865C8C378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B9DD222-DE72-1681-6016-4BE5341AF21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FAB7025-F336-2762-597C-CAA568E7DEE5}"/>
              </a:ext>
            </a:extLst>
          </p:cNvPr>
          <p:cNvSpPr>
            <a:spLocks noGrp="1"/>
          </p:cNvSpPr>
          <p:nvPr>
            <p:ph type="sldNum" sz="quarter" idx="5"/>
          </p:nvPr>
        </p:nvSpPr>
        <p:spPr/>
        <p:txBody>
          <a:bodyPr/>
          <a:lstStyle/>
          <a:p>
            <a:fld id="{69DD7948-AA88-4514-BDF6-F1711BD230F5}" type="slidenum">
              <a:rPr lang="zh-CN" altLang="en-US" smtClean="0"/>
              <a:t>47</a:t>
            </a:fld>
            <a:endParaRPr lang="zh-CN" altLang="en-US"/>
          </a:p>
        </p:txBody>
      </p:sp>
    </p:spTree>
    <p:extLst>
      <p:ext uri="{BB962C8B-B14F-4D97-AF65-F5344CB8AC3E}">
        <p14:creationId xmlns:p14="http://schemas.microsoft.com/office/powerpoint/2010/main" val="3314915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52</a:t>
            </a:fld>
            <a:endParaRPr lang="zh-CN" altLang="en-US"/>
          </a:p>
        </p:txBody>
      </p:sp>
    </p:spTree>
    <p:extLst>
      <p:ext uri="{BB962C8B-B14F-4D97-AF65-F5344CB8AC3E}">
        <p14:creationId xmlns:p14="http://schemas.microsoft.com/office/powerpoint/2010/main" val="34272522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D40D3-9E5D-11CF-41D9-8BE39BC5B49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940A380-C21D-0A5D-0C4B-CD817E1AF07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2B82289-9C09-7DA4-1A77-2F29F533924E}"/>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2AA94E14-8B5F-D278-9311-78190922295E}"/>
              </a:ext>
            </a:extLst>
          </p:cNvPr>
          <p:cNvSpPr>
            <a:spLocks noGrp="1"/>
          </p:cNvSpPr>
          <p:nvPr>
            <p:ph type="sldNum" sz="quarter" idx="5"/>
          </p:nvPr>
        </p:nvSpPr>
        <p:spPr/>
        <p:txBody>
          <a:bodyPr/>
          <a:lstStyle/>
          <a:p>
            <a:fld id="{69DD7948-AA88-4514-BDF6-F1711BD230F5}" type="slidenum">
              <a:rPr lang="zh-CN" altLang="en-US" smtClean="0"/>
              <a:t>63</a:t>
            </a:fld>
            <a:endParaRPr lang="zh-CN" altLang="en-US"/>
          </a:p>
        </p:txBody>
      </p:sp>
    </p:spTree>
    <p:extLst>
      <p:ext uri="{BB962C8B-B14F-4D97-AF65-F5344CB8AC3E}">
        <p14:creationId xmlns:p14="http://schemas.microsoft.com/office/powerpoint/2010/main" val="16254446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64</a:t>
            </a:fld>
            <a:endParaRPr lang="zh-CN" altLang="en-US"/>
          </a:p>
        </p:txBody>
      </p:sp>
    </p:spTree>
    <p:extLst>
      <p:ext uri="{BB962C8B-B14F-4D97-AF65-F5344CB8AC3E}">
        <p14:creationId xmlns:p14="http://schemas.microsoft.com/office/powerpoint/2010/main" val="27844132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65</a:t>
            </a:fld>
            <a:endParaRPr lang="zh-CN" altLang="en-US"/>
          </a:p>
        </p:txBody>
      </p:sp>
    </p:spTree>
    <p:extLst>
      <p:ext uri="{BB962C8B-B14F-4D97-AF65-F5344CB8AC3E}">
        <p14:creationId xmlns:p14="http://schemas.microsoft.com/office/powerpoint/2010/main" val="41924084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66</a:t>
            </a:fld>
            <a:endParaRPr lang="zh-CN" altLang="en-US"/>
          </a:p>
        </p:txBody>
      </p:sp>
    </p:spTree>
    <p:extLst>
      <p:ext uri="{BB962C8B-B14F-4D97-AF65-F5344CB8AC3E}">
        <p14:creationId xmlns:p14="http://schemas.microsoft.com/office/powerpoint/2010/main" val="23225062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67</a:t>
            </a:fld>
            <a:endParaRPr lang="zh-CN" altLang="en-US"/>
          </a:p>
        </p:txBody>
      </p:sp>
    </p:spTree>
    <p:extLst>
      <p:ext uri="{BB962C8B-B14F-4D97-AF65-F5344CB8AC3E}">
        <p14:creationId xmlns:p14="http://schemas.microsoft.com/office/powerpoint/2010/main" val="13580182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68</a:t>
            </a:fld>
            <a:endParaRPr lang="zh-CN" altLang="en-US"/>
          </a:p>
        </p:txBody>
      </p:sp>
    </p:spTree>
    <p:extLst>
      <p:ext uri="{BB962C8B-B14F-4D97-AF65-F5344CB8AC3E}">
        <p14:creationId xmlns:p14="http://schemas.microsoft.com/office/powerpoint/2010/main" val="9689710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69</a:t>
            </a:fld>
            <a:endParaRPr lang="zh-CN" altLang="en-US"/>
          </a:p>
        </p:txBody>
      </p:sp>
    </p:spTree>
    <p:extLst>
      <p:ext uri="{BB962C8B-B14F-4D97-AF65-F5344CB8AC3E}">
        <p14:creationId xmlns:p14="http://schemas.microsoft.com/office/powerpoint/2010/main" val="3846725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0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1"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18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wmf"/><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80.png"/><Relationship Id="rId4" Type="http://schemas.openxmlformats.org/officeDocument/2006/relationships/image" Target="../media/image170.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jpeg"/><Relationship Id="rId7"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56.gif"/></Relationships>
</file>

<file path=ppt/slides/_rels/slide31.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9.png"/></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4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97.jpeg"/><Relationship Id="rId4" Type="http://schemas.openxmlformats.org/officeDocument/2006/relationships/image" Target="../media/image96.png"/></Relationships>
</file>

<file path=ppt/slides/_rels/slide5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png"/></Relationships>
</file>

<file path=ppt/slides/_rels/slide51.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102.emf"/><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52.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3.gif"/><Relationship Id="rId5" Type="http://schemas.openxmlformats.org/officeDocument/2006/relationships/image" Target="../media/image112.png"/><Relationship Id="rId4" Type="http://schemas.openxmlformats.org/officeDocument/2006/relationships/image" Target="../media/image111.png"/></Relationships>
</file>

<file path=ppt/slides/_rels/slide5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22.png"/><Relationship Id="rId1" Type="http://schemas.openxmlformats.org/officeDocument/2006/relationships/slideLayout" Target="../slideLayouts/slideLayout2.xml"/><Relationship Id="rId5" Type="http://schemas.openxmlformats.org/officeDocument/2006/relationships/image" Target="../media/image120.gif"/><Relationship Id="rId4" Type="http://schemas.openxmlformats.org/officeDocument/2006/relationships/image" Target="../media/image119.png"/></Relationships>
</file>

<file path=ppt/slides/_rels/slide6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26.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8.png"/></Relationships>
</file>

<file path=ppt/slides/_rels/slide6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6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32.jpeg"/></Relationships>
</file>

<file path=ppt/slides/_rels/slide6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69.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479579" y="205578"/>
            <a:ext cx="9001125" cy="833212"/>
          </a:xfrm>
        </p:spPr>
        <p:txBody>
          <a:bodyPr>
            <a:normAutofit fontScale="92500"/>
          </a:bodyPr>
          <a:lstStyle/>
          <a:p>
            <a:r>
              <a:rPr lang="zh-CN" altLang="en-US" sz="4400" dirty="0">
                <a:latin typeface="Calibri"/>
                <a:cs typeface="Calibri"/>
              </a:rPr>
              <a:t>Chương 7 Nhận dạng đối tượng thị giác</a:t>
            </a:r>
            <a:endParaRPr lang="en-US" altLang="zh-CN" dirty="0">
              <a:latin typeface="Calibri"/>
              <a:cs typeface="Calibri"/>
            </a:endParaRPr>
          </a:p>
        </p:txBody>
      </p:sp>
      <p:grpSp>
        <p:nvGrpSpPr>
          <p:cNvPr id="5" name="组合 4">
            <a:extLst>
              <a:ext uri="{FF2B5EF4-FFF2-40B4-BE49-F238E27FC236}">
                <a16:creationId xmlns:a16="http://schemas.microsoft.com/office/drawing/2014/main" id="{A8B50148-508B-60B9-EC1D-B2D4B5A81230}"/>
              </a:ext>
            </a:extLst>
          </p:cNvPr>
          <p:cNvGrpSpPr/>
          <p:nvPr/>
        </p:nvGrpSpPr>
        <p:grpSpPr>
          <a:xfrm>
            <a:off x="1080846" y="1271239"/>
            <a:ext cx="9399858" cy="3169443"/>
            <a:chOff x="2995612" y="3428461"/>
            <a:chExt cx="7627712" cy="2412940"/>
          </a:xfrm>
        </p:grpSpPr>
        <p:grpSp>
          <p:nvGrpSpPr>
            <p:cNvPr id="10" name="组合 9">
              <a:extLst>
                <a:ext uri="{FF2B5EF4-FFF2-40B4-BE49-F238E27FC236}">
                  <a16:creationId xmlns:a16="http://schemas.microsoft.com/office/drawing/2014/main" id="{9F5776B1-EC27-2210-A9F7-41368DE8E12D}"/>
                </a:ext>
              </a:extLst>
            </p:cNvPr>
            <p:cNvGrpSpPr/>
            <p:nvPr/>
          </p:nvGrpSpPr>
          <p:grpSpPr>
            <a:xfrm>
              <a:off x="2995612" y="3428461"/>
              <a:ext cx="7627712" cy="1780154"/>
              <a:chOff x="4210832" y="4180485"/>
              <a:chExt cx="4685949" cy="1780154"/>
            </a:xfrm>
          </p:grpSpPr>
          <p:sp>
            <p:nvSpPr>
              <p:cNvPr id="8" name="Rectangle 5">
                <a:hlinkClick r:id="" action="ppaction://noaction"/>
                <a:extLst>
                  <a:ext uri="{FF2B5EF4-FFF2-40B4-BE49-F238E27FC236}">
                    <a16:creationId xmlns:a16="http://schemas.microsoft.com/office/drawing/2014/main" id="{E87B49B7-2ABD-2644-80E7-CFFE0571A5BB}"/>
                  </a:ext>
                </a:extLst>
              </p:cNvPr>
              <p:cNvSpPr>
                <a:spLocks noChangeArrowheads="1"/>
              </p:cNvSpPr>
              <p:nvPr/>
            </p:nvSpPr>
            <p:spPr bwMode="auto">
              <a:xfrm>
                <a:off x="4210832" y="4746712"/>
                <a:ext cx="468594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cs typeface="Arial" panose="020B0604020202020204" pitchFamily="34" charset="0"/>
                  </a:rPr>
                  <a:t>§7.2 Phương pháp nhận dạng truyền thống</a:t>
                </a:r>
              </a:p>
            </p:txBody>
          </p:sp>
          <p:sp>
            <p:nvSpPr>
              <p:cNvPr id="9" name="Rectangle 6">
                <a:hlinkClick r:id="" action="ppaction://noaction"/>
                <a:extLst>
                  <a:ext uri="{FF2B5EF4-FFF2-40B4-BE49-F238E27FC236}">
                    <a16:creationId xmlns:a16="http://schemas.microsoft.com/office/drawing/2014/main" id="{FDD160C7-0DAD-4618-9559-0880150B80F0}"/>
                  </a:ext>
                </a:extLst>
              </p:cNvPr>
              <p:cNvSpPr>
                <a:spLocks noChangeArrowheads="1"/>
              </p:cNvSpPr>
              <p:nvPr/>
            </p:nvSpPr>
            <p:spPr bwMode="auto">
              <a:xfrm>
                <a:off x="4210833" y="4180485"/>
                <a:ext cx="43776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§7.1 Tổng quan về nhận dạng thị giác</a:t>
                </a:r>
              </a:p>
            </p:txBody>
          </p:sp>
          <p:sp>
            <p:nvSpPr>
              <p:cNvPr id="7" name="Rectangle 5">
                <a:hlinkClick r:id="" action="ppaction://noaction"/>
                <a:extLst>
                  <a:ext uri="{FF2B5EF4-FFF2-40B4-BE49-F238E27FC236}">
                    <a16:creationId xmlns:a16="http://schemas.microsoft.com/office/drawing/2014/main" id="{04808129-EDE4-5913-9FD4-98008E2E919B}"/>
                  </a:ext>
                </a:extLst>
              </p:cNvPr>
              <p:cNvSpPr>
                <a:spLocks noChangeArrowheads="1"/>
              </p:cNvSpPr>
              <p:nvPr/>
            </p:nvSpPr>
            <p:spPr bwMode="auto">
              <a:xfrm>
                <a:off x="4222556" y="5312939"/>
                <a:ext cx="316080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cs typeface="Arial" panose="020B0604020202020204" pitchFamily="34" charset="0"/>
                  </a:rPr>
                  <a:t>§7.3 Phương pháp học sâu</a:t>
                </a:r>
              </a:p>
            </p:txBody>
          </p:sp>
        </p:grpSp>
        <p:sp>
          <p:nvSpPr>
            <p:cNvPr id="3" name="Rectangle 5">
              <a:hlinkClick r:id="" action="ppaction://noaction"/>
              <a:extLst>
                <a:ext uri="{FF2B5EF4-FFF2-40B4-BE49-F238E27FC236}">
                  <a16:creationId xmlns:a16="http://schemas.microsoft.com/office/drawing/2014/main" id="{FAEE210D-CAED-BEEC-2C1B-7A7FF900E193}"/>
                </a:ext>
              </a:extLst>
            </p:cNvPr>
            <p:cNvSpPr>
              <a:spLocks noChangeArrowheads="1"/>
            </p:cNvSpPr>
            <p:nvPr/>
          </p:nvSpPr>
          <p:spPr bwMode="auto">
            <a:xfrm>
              <a:off x="3014698" y="5193701"/>
              <a:ext cx="6990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cs typeface="Arial" panose="020B0604020202020204" pitchFamily="34" charset="0"/>
                </a:rPr>
                <a:t>§7.4 Bài tập lớn môn học</a:t>
              </a:r>
            </a:p>
          </p:txBody>
        </p:sp>
      </p:grpSp>
    </p:spTree>
    <p:extLst>
      <p:ext uri="{BB962C8B-B14F-4D97-AF65-F5344CB8AC3E}">
        <p14:creationId xmlns:p14="http://schemas.microsoft.com/office/powerpoint/2010/main" val="31149687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F2094-A528-7982-10AD-99D96D4828CA}"/>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BF8CBAC-261F-C7F6-6477-E9252B1298AE}"/>
              </a:ext>
            </a:extLst>
          </p:cNvPr>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a:extLst>
              <a:ext uri="{FF2B5EF4-FFF2-40B4-BE49-F238E27FC236}">
                <a16:creationId xmlns:a16="http://schemas.microsoft.com/office/drawing/2014/main" id="{88976837-1CCE-3992-57D0-B1D29B836C98}"/>
              </a:ext>
            </a:extLst>
          </p:cNvPr>
          <p:cNvSpPr>
            <a:spLocks noGrp="1"/>
          </p:cNvSpPr>
          <p:nvPr>
            <p:ph type="body" sz="quarter" idx="13"/>
          </p:nvPr>
        </p:nvSpPr>
        <p:spPr/>
        <p:txBody>
          <a:bodyPr>
            <a:normAutofit fontScale="92500"/>
          </a:bodyPr>
          <a:lstStyle/>
          <a:p>
            <a:r>
              <a:rPr lang="en-US" altLang="zh-CN" dirty="0"/>
              <a:t>§7.1 Tổng quan về nhận dạng thị giác</a:t>
            </a:r>
          </a:p>
        </p:txBody>
      </p:sp>
      <p:sp>
        <p:nvSpPr>
          <p:cNvPr id="5" name="Rectangle 4">
            <a:extLst>
              <a:ext uri="{FF2B5EF4-FFF2-40B4-BE49-F238E27FC236}">
                <a16:creationId xmlns:a16="http://schemas.microsoft.com/office/drawing/2014/main" id="{822E9A2D-8183-712F-B334-274BE1B288E8}"/>
              </a:ext>
            </a:extLst>
          </p:cNvPr>
          <p:cNvSpPr>
            <a:spLocks noChangeArrowheads="1"/>
          </p:cNvSpPr>
          <p:nvPr/>
        </p:nvSpPr>
        <p:spPr bwMode="auto">
          <a:xfrm>
            <a:off x="769100" y="1003019"/>
            <a:ext cx="4962625" cy="183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Định nghĩa bài toán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Tổng quan hệ thống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9538239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a:xfrm>
            <a:off x="515937" y="1104900"/>
            <a:ext cx="11160125" cy="2324100"/>
          </a:xfrm>
        </p:spPr>
        <p:txBody>
          <a:bodyPr>
            <a:normAutofit fontScale="85000" lnSpcReduction="20000"/>
          </a:bodyPr>
          <a:lstStyle/>
          <a:p>
            <a:r>
              <a:rPr lang="en-VN" sz="2800" b="0" dirty="0"/>
              <a:t>Định nghĩa bài toán:</a:t>
            </a:r>
          </a:p>
          <a:p>
            <a:pPr lvl="1"/>
            <a:r>
              <a:rPr lang="en-VN" dirty="0"/>
              <a:t>Nhận dạng đối tượng thị giác nhằm phân tích dữ liệu thị giác đầu vào và xác định đối tượng thuộc lớp nào trong tập lớp đã biết trước.</a:t>
            </a:r>
          </a:p>
          <a:p>
            <a:pPr lvl="1"/>
            <a:r>
              <a:rPr lang="en-VN" dirty="0"/>
              <a:t>Các dạng bài toán phổ biến gồm phân loại ảnh, nhận dạng video và phân loại đám mây điểm.</a:t>
            </a:r>
          </a:p>
          <a:p>
            <a:pPr lvl="1"/>
            <a:r>
              <a:rPr lang="en-VN" dirty="0"/>
              <a:t>Đầu ra thường là một vector xác suất hoặc vector one-hot có (C) chiều, trong đó (C) là số lớp cần phân loại.</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dirty="0">
                <a:latin typeface="Calibri"/>
                <a:cs typeface="Calibri"/>
              </a:rPr>
              <a:t>Tổng quan về nhận dạng thị giác</a:t>
            </a:r>
          </a:p>
        </p:txBody>
      </p:sp>
      <p:grpSp>
        <p:nvGrpSpPr>
          <p:cNvPr id="7" name="组合 6">
            <a:extLst>
              <a:ext uri="{FF2B5EF4-FFF2-40B4-BE49-F238E27FC236}">
                <a16:creationId xmlns:a16="http://schemas.microsoft.com/office/drawing/2014/main" id="{ACA56F7D-8E7B-F4D4-2E95-2F55D5F26B3B}"/>
              </a:ext>
            </a:extLst>
          </p:cNvPr>
          <p:cNvGrpSpPr/>
          <p:nvPr/>
        </p:nvGrpSpPr>
        <p:grpSpPr>
          <a:xfrm>
            <a:off x="1097279" y="3429001"/>
            <a:ext cx="9997440" cy="3226467"/>
            <a:chOff x="966651" y="3916804"/>
            <a:chExt cx="9971314" cy="2811197"/>
          </a:xfrm>
        </p:grpSpPr>
        <p:pic>
          <p:nvPicPr>
            <p:cNvPr id="1026" name="Picture 2" descr="计算机视觉 - 图像分类 - 《百度飞桨 PaddlePaddle 1.7 深度学习平台教程》 - 书栈网 · BookStack">
              <a:extLst>
                <a:ext uri="{FF2B5EF4-FFF2-40B4-BE49-F238E27FC236}">
                  <a16:creationId xmlns:a16="http://schemas.microsoft.com/office/drawing/2014/main" id="{4E39A3E3-16DC-B6E2-7000-87E0DA3378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6651" y="3916804"/>
              <a:ext cx="4746171" cy="25430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从零开始一起学习SLAM | 点云到网格的进化_什么是三角剖分 slam-CSDN博客">
              <a:extLst>
                <a:ext uri="{FF2B5EF4-FFF2-40B4-BE49-F238E27FC236}">
                  <a16:creationId xmlns:a16="http://schemas.microsoft.com/office/drawing/2014/main" id="{6FD250BE-7BE6-181D-CA82-DFBE4A72BF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4971" y="4189603"/>
              <a:ext cx="4362994" cy="1997433"/>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7C1B7391-C126-9DD6-8EC9-53C4047DB23E}"/>
                </a:ext>
              </a:extLst>
            </p:cNvPr>
            <p:cNvSpPr txBox="1"/>
            <p:nvPr/>
          </p:nvSpPr>
          <p:spPr>
            <a:xfrm>
              <a:off x="2751906" y="6459837"/>
              <a:ext cx="1313356" cy="268164"/>
            </a:xfrm>
            <a:prstGeom prst="rect">
              <a:avLst/>
            </a:prstGeom>
            <a:noFill/>
          </p:spPr>
          <p:txBody>
            <a:bodyPr wrap="square" rtlCol="0">
              <a:spAutoFit/>
            </a:bodyPr>
            <a:lstStyle/>
            <a:p>
              <a:pPr algn="ctr"/>
              <a:r>
                <a:rPr kumimoji="1" lang="zh-CN" altLang="en-US" sz="1400" dirty="0">
                  <a:latin typeface="Arial" panose="020B0604020202020204" pitchFamily="34" charset="0"/>
                  <a:cs typeface="Arial" panose="020B0604020202020204" pitchFamily="34" charset="0"/>
                </a:rPr>
                <a:t>Phân loại ảnh</a:t>
              </a:r>
            </a:p>
          </p:txBody>
        </p:sp>
        <p:sp>
          <p:nvSpPr>
            <p:cNvPr id="5" name="文本框 4">
              <a:extLst>
                <a:ext uri="{FF2B5EF4-FFF2-40B4-BE49-F238E27FC236}">
                  <a16:creationId xmlns:a16="http://schemas.microsoft.com/office/drawing/2014/main" id="{0EB18105-700D-8361-58AB-5ECBA8435044}"/>
                </a:ext>
              </a:extLst>
            </p:cNvPr>
            <p:cNvSpPr txBox="1"/>
            <p:nvPr/>
          </p:nvSpPr>
          <p:spPr>
            <a:xfrm>
              <a:off x="7977055" y="6459836"/>
              <a:ext cx="2560639" cy="268164"/>
            </a:xfrm>
            <a:prstGeom prst="rect">
              <a:avLst/>
            </a:prstGeom>
            <a:noFill/>
          </p:spPr>
          <p:txBody>
            <a:bodyPr wrap="square" rtlCol="0">
              <a:spAutoFit/>
            </a:bodyPr>
            <a:lstStyle/>
            <a:p>
              <a:pPr algn="ctr"/>
              <a:r>
                <a:rPr kumimoji="1" lang="zh-CN" altLang="en-US" sz="1400" dirty="0">
                  <a:latin typeface="Arial" panose="020B0604020202020204" pitchFamily="34" charset="0"/>
                  <a:cs typeface="Arial" panose="020B0604020202020204" pitchFamily="34" charset="0"/>
                </a:rPr>
                <a:t>Phân loại đám mây điểm</a:t>
              </a:r>
            </a:p>
          </p:txBody>
        </p:sp>
      </p:grpSp>
    </p:spTree>
    <p:extLst>
      <p:ext uri="{BB962C8B-B14F-4D97-AF65-F5344CB8AC3E}">
        <p14:creationId xmlns:p14="http://schemas.microsoft.com/office/powerpoint/2010/main" val="19480113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a:xfrm>
            <a:off x="515937" y="1104900"/>
            <a:ext cx="11160125" cy="2997200"/>
          </a:xfrm>
        </p:spPr>
        <p:txBody>
          <a:bodyPr>
            <a:normAutofit fontScale="85000" lnSpcReduction="20000"/>
          </a:bodyPr>
          <a:lstStyle/>
          <a:p>
            <a:r>
              <a:rPr lang="en-VN" sz="2800" b="0" dirty="0"/>
              <a:t>Tổng quan hệ thống:</a:t>
            </a:r>
          </a:p>
          <a:p>
            <a:pPr lvl="1" algn="just"/>
            <a:r>
              <a:rPr lang="en-VN" b="0" dirty="0"/>
              <a:t>Hệ thống nhận dạng đối tượng thị giác thường gồm hai giai đoạn: trích xuất đặc trưng và phân loại đặc trưng.</a:t>
            </a:r>
          </a:p>
          <a:p>
            <a:pPr lvl="1" algn="just"/>
            <a:r>
              <a:rPr lang="en-VN" b="0" dirty="0"/>
              <a:t>Trích xuất đặc trưng: chọn lọc và mã hóa những thông tin quan trọng từ dữ liệu đầu vào, thường dưới dạng một vector đặc trưng nhiều chiều đại diện cho toàn bộ ảnh.</a:t>
            </a:r>
          </a:p>
          <a:p>
            <a:pPr lvl="1" algn="just"/>
            <a:r>
              <a:rPr lang="en-VN" b="0" dirty="0"/>
              <a:t>Phân loại đặc trưng: sử dụng bộ phân loại để phân biệt các vector đặc trưng thuộc những lớp khác nhau trong không gian đặc trưng.</a:t>
            </a:r>
          </a:p>
          <a:p>
            <a:pPr lvl="1" algn="just"/>
            <a:r>
              <a:rPr lang="en-VN" b="0" dirty="0"/>
              <a:t>Hiệu quả phân loại phụ thuộc vào cả chất lượng của đặc trưng được trích xuất và năng lực của bộ phân loại.</a:t>
            </a:r>
          </a:p>
          <a:p>
            <a:endParaRPr lang="zh-CN" altLang="en-US" sz="2400" b="1" dirty="0">
              <a:latin typeface="Calibri"/>
              <a:cs typeface="Calibri"/>
            </a:endParaRP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dirty="0">
                <a:latin typeface="Calibri"/>
                <a:cs typeface="Calibri"/>
              </a:rPr>
              <a:t>Tổng quan về nhận dạng thị giác</a:t>
            </a:r>
          </a:p>
        </p:txBody>
      </p:sp>
      <p:pic>
        <p:nvPicPr>
          <p:cNvPr id="6" name="Picture 2" descr="图像特征提取之LBP特征_图像特征提取技术lbp-CSDN博客">
            <a:extLst>
              <a:ext uri="{FF2B5EF4-FFF2-40B4-BE49-F238E27FC236}">
                <a16:creationId xmlns:a16="http://schemas.microsoft.com/office/drawing/2014/main" id="{015CCB61-F0CA-D3D2-C5D2-44D9D94BE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102" y="4262410"/>
            <a:ext cx="6410432" cy="17579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See the source image">
            <a:extLst>
              <a:ext uri="{FF2B5EF4-FFF2-40B4-BE49-F238E27FC236}">
                <a16:creationId xmlns:a16="http://schemas.microsoft.com/office/drawing/2014/main" id="{A2D3706C-653A-162A-09C2-2A453AEDC7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6486" y="4177103"/>
            <a:ext cx="4267200" cy="1928575"/>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42BDD19E-106E-E79E-5A55-FEE99EB0A63F}"/>
              </a:ext>
            </a:extLst>
          </p:cNvPr>
          <p:cNvSpPr txBox="1"/>
          <p:nvPr/>
        </p:nvSpPr>
        <p:spPr>
          <a:xfrm>
            <a:off x="2526480" y="6265988"/>
            <a:ext cx="2190485" cy="307777"/>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Trích xuất đặc trưng</a:t>
            </a:r>
          </a:p>
        </p:txBody>
      </p:sp>
      <p:sp>
        <p:nvSpPr>
          <p:cNvPr id="11" name="文本框 10">
            <a:extLst>
              <a:ext uri="{FF2B5EF4-FFF2-40B4-BE49-F238E27FC236}">
                <a16:creationId xmlns:a16="http://schemas.microsoft.com/office/drawing/2014/main" id="{EEBBC56A-5DB5-8C7C-E215-AC5598691894}"/>
              </a:ext>
            </a:extLst>
          </p:cNvPr>
          <p:cNvSpPr txBox="1"/>
          <p:nvPr/>
        </p:nvSpPr>
        <p:spPr>
          <a:xfrm>
            <a:off x="8196248" y="6265988"/>
            <a:ext cx="2190485" cy="307777"/>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Phân loại đặc trưng</a:t>
            </a:r>
          </a:p>
        </p:txBody>
      </p:sp>
    </p:spTree>
    <p:extLst>
      <p:ext uri="{BB962C8B-B14F-4D97-AF65-F5344CB8AC3E}">
        <p14:creationId xmlns:p14="http://schemas.microsoft.com/office/powerpoint/2010/main" val="184728988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a:xfrm>
            <a:off x="498373" y="1004381"/>
            <a:ext cx="11160125" cy="5016500"/>
          </a:xfrm>
        </p:spPr>
        <p:txBody>
          <a:bodyPr>
            <a:normAutofit/>
          </a:bodyPr>
          <a:lstStyle/>
          <a:p>
            <a:r>
              <a:rPr lang="zh-CN" altLang="en-US" b="0" dirty="0">
                <a:latin typeface="Calibri"/>
                <a:cs typeface="Calibri"/>
              </a:rPr>
              <a:t>Các ứng dụng tiêu biểu</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dirty="0">
                <a:latin typeface="Calibri"/>
                <a:cs typeface="Calibri"/>
              </a:rPr>
              <a:t>Tổng quan về nhận dạng thị giác</a:t>
            </a:r>
          </a:p>
        </p:txBody>
      </p:sp>
      <p:sp>
        <p:nvSpPr>
          <p:cNvPr id="10" name="文本框 9">
            <a:extLst>
              <a:ext uri="{FF2B5EF4-FFF2-40B4-BE49-F238E27FC236}">
                <a16:creationId xmlns:a16="http://schemas.microsoft.com/office/drawing/2014/main" id="{42BDD19E-106E-E79E-5A55-FEE99EB0A63F}"/>
              </a:ext>
            </a:extLst>
          </p:cNvPr>
          <p:cNvSpPr txBox="1"/>
          <p:nvPr/>
        </p:nvSpPr>
        <p:spPr>
          <a:xfrm>
            <a:off x="2024149" y="3293935"/>
            <a:ext cx="2458132" cy="307777"/>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Nhận dạng khuôn mặt</a:t>
            </a:r>
          </a:p>
        </p:txBody>
      </p:sp>
      <p:sp>
        <p:nvSpPr>
          <p:cNvPr id="11" name="文本框 10">
            <a:extLst>
              <a:ext uri="{FF2B5EF4-FFF2-40B4-BE49-F238E27FC236}">
                <a16:creationId xmlns:a16="http://schemas.microsoft.com/office/drawing/2014/main" id="{EEBBC56A-5DB5-8C7C-E215-AC5598691894}"/>
              </a:ext>
            </a:extLst>
          </p:cNvPr>
          <p:cNvSpPr txBox="1"/>
          <p:nvPr/>
        </p:nvSpPr>
        <p:spPr>
          <a:xfrm>
            <a:off x="8713021" y="3274444"/>
            <a:ext cx="1883542" cy="307777"/>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Ước lượng độ tuổi</a:t>
            </a:r>
          </a:p>
        </p:txBody>
      </p:sp>
      <p:grpSp>
        <p:nvGrpSpPr>
          <p:cNvPr id="3" name="组合 2">
            <a:extLst>
              <a:ext uri="{FF2B5EF4-FFF2-40B4-BE49-F238E27FC236}">
                <a16:creationId xmlns:a16="http://schemas.microsoft.com/office/drawing/2014/main" id="{FCEF1096-86BB-4A8B-9174-E82F3A1C7FAB}"/>
              </a:ext>
            </a:extLst>
          </p:cNvPr>
          <p:cNvGrpSpPr/>
          <p:nvPr/>
        </p:nvGrpSpPr>
        <p:grpSpPr>
          <a:xfrm>
            <a:off x="595175" y="1535333"/>
            <a:ext cx="5344192" cy="1777202"/>
            <a:chOff x="1306376" y="1364641"/>
            <a:chExt cx="6186643" cy="1899798"/>
          </a:xfrm>
        </p:grpSpPr>
        <p:pic>
          <p:nvPicPr>
            <p:cNvPr id="12" name="Picture 15">
              <a:extLst>
                <a:ext uri="{FF2B5EF4-FFF2-40B4-BE49-F238E27FC236}">
                  <a16:creationId xmlns:a16="http://schemas.microsoft.com/office/drawing/2014/main" id="{5F1F3912-4614-4C37-B3A3-D84B50490F36}"/>
                </a:ext>
              </a:extLst>
            </p:cNvPr>
            <p:cNvPicPr>
              <a:picLocks noChangeAspect="1" noChangeArrowheads="1"/>
            </p:cNvPicPr>
            <p:nvPr/>
          </p:nvPicPr>
          <p:blipFill>
            <a:blip r:embed="rId3" cstate="print"/>
            <a:srcRect/>
            <a:stretch>
              <a:fillRect/>
            </a:stretch>
          </p:blipFill>
          <p:spPr bwMode="auto">
            <a:xfrm>
              <a:off x="1322247" y="1364641"/>
              <a:ext cx="6170772" cy="893556"/>
            </a:xfrm>
            <a:prstGeom prst="rect">
              <a:avLst/>
            </a:prstGeom>
            <a:noFill/>
            <a:ln w="9525">
              <a:noFill/>
              <a:miter lim="800000"/>
              <a:headEnd/>
              <a:tailEnd/>
            </a:ln>
          </p:spPr>
        </p:pic>
        <p:pic>
          <p:nvPicPr>
            <p:cNvPr id="13" name="Picture 9">
              <a:extLst>
                <a:ext uri="{FF2B5EF4-FFF2-40B4-BE49-F238E27FC236}">
                  <a16:creationId xmlns:a16="http://schemas.microsoft.com/office/drawing/2014/main" id="{21C4B3FC-C6C8-4981-AC4B-3B8C0B0DE08E}"/>
                </a:ext>
              </a:extLst>
            </p:cNvPr>
            <p:cNvPicPr>
              <a:picLocks noChangeAspect="1" noChangeArrowheads="1"/>
            </p:cNvPicPr>
            <p:nvPr/>
          </p:nvPicPr>
          <p:blipFill>
            <a:blip r:embed="rId4" cstate="print"/>
            <a:srcRect/>
            <a:stretch>
              <a:fillRect/>
            </a:stretch>
          </p:blipFill>
          <p:spPr bwMode="auto">
            <a:xfrm>
              <a:off x="1306376" y="2370883"/>
              <a:ext cx="6172359" cy="893556"/>
            </a:xfrm>
            <a:prstGeom prst="rect">
              <a:avLst/>
            </a:prstGeom>
            <a:noFill/>
            <a:ln w="9525">
              <a:noFill/>
              <a:miter lim="800000"/>
              <a:headEnd/>
              <a:tailEnd/>
            </a:ln>
          </p:spPr>
        </p:pic>
      </p:grpSp>
      <p:pic>
        <p:nvPicPr>
          <p:cNvPr id="14" name="Picture 2" descr="C:\Users\jiwen.lu\Desktop\research\journal\ongoing\prepare\CSBFL\version2\fgnet.eps">
            <a:extLst>
              <a:ext uri="{FF2B5EF4-FFF2-40B4-BE49-F238E27FC236}">
                <a16:creationId xmlns:a16="http://schemas.microsoft.com/office/drawing/2014/main" id="{2EC09FC0-FA09-4C41-8257-ADB1757895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9" y="1501067"/>
            <a:ext cx="5886191" cy="182376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892E4E3F-F52A-4DBF-A2F5-0FC87274933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2158" y="3583112"/>
            <a:ext cx="5302114" cy="2810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文本框 15">
            <a:extLst>
              <a:ext uri="{FF2B5EF4-FFF2-40B4-BE49-F238E27FC236}">
                <a16:creationId xmlns:a16="http://schemas.microsoft.com/office/drawing/2014/main" id="{85BF2268-655A-4760-A14E-A411187F3FEE}"/>
              </a:ext>
            </a:extLst>
          </p:cNvPr>
          <p:cNvSpPr txBox="1"/>
          <p:nvPr/>
        </p:nvSpPr>
        <p:spPr>
          <a:xfrm>
            <a:off x="2457179" y="6402128"/>
            <a:ext cx="2895405" cy="307777"/>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Xác minh quan hệ họ hàng</a:t>
            </a:r>
          </a:p>
        </p:txBody>
      </p:sp>
      <p:grpSp>
        <p:nvGrpSpPr>
          <p:cNvPr id="5" name="组合 4">
            <a:extLst>
              <a:ext uri="{FF2B5EF4-FFF2-40B4-BE49-F238E27FC236}">
                <a16:creationId xmlns:a16="http://schemas.microsoft.com/office/drawing/2014/main" id="{3C063426-CB3E-44B1-BA70-1C43A2440398}"/>
              </a:ext>
            </a:extLst>
          </p:cNvPr>
          <p:cNvGrpSpPr/>
          <p:nvPr/>
        </p:nvGrpSpPr>
        <p:grpSpPr>
          <a:xfrm>
            <a:off x="6078436" y="3690919"/>
            <a:ext cx="5903754" cy="2791449"/>
            <a:chOff x="6095999" y="3768977"/>
            <a:chExt cx="4061756" cy="1353356"/>
          </a:xfrm>
        </p:grpSpPr>
        <p:grpSp>
          <p:nvGrpSpPr>
            <p:cNvPr id="19" name="组合 18">
              <a:extLst>
                <a:ext uri="{FF2B5EF4-FFF2-40B4-BE49-F238E27FC236}">
                  <a16:creationId xmlns:a16="http://schemas.microsoft.com/office/drawing/2014/main" id="{7FA3B874-5476-41BF-A9B2-BDB39CD8F596}"/>
                </a:ext>
              </a:extLst>
            </p:cNvPr>
            <p:cNvGrpSpPr/>
            <p:nvPr/>
          </p:nvGrpSpPr>
          <p:grpSpPr>
            <a:xfrm>
              <a:off x="6095999" y="3768977"/>
              <a:ext cx="1286934" cy="1353356"/>
              <a:chOff x="663366" y="1611896"/>
              <a:chExt cx="2158957" cy="2019366"/>
            </a:xfrm>
          </p:grpSpPr>
          <p:pic>
            <p:nvPicPr>
              <p:cNvPr id="29" name="图片 28">
                <a:extLst>
                  <a:ext uri="{FF2B5EF4-FFF2-40B4-BE49-F238E27FC236}">
                    <a16:creationId xmlns:a16="http://schemas.microsoft.com/office/drawing/2014/main" id="{1B7A14C0-C1CD-403B-8894-6EB7860159E5}"/>
                  </a:ext>
                </a:extLst>
              </p:cNvPr>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1742323" y="1611896"/>
                <a:ext cx="1080000" cy="2016000"/>
              </a:xfrm>
              <a:prstGeom prst="rect">
                <a:avLst/>
              </a:prstGeom>
            </p:spPr>
          </p:pic>
          <p:pic>
            <p:nvPicPr>
              <p:cNvPr id="30" name="图片 29">
                <a:extLst>
                  <a:ext uri="{FF2B5EF4-FFF2-40B4-BE49-F238E27FC236}">
                    <a16:creationId xmlns:a16="http://schemas.microsoft.com/office/drawing/2014/main" id="{2AF6C221-A5C5-46AA-9D1A-971FDA7EE1E2}"/>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663366" y="1615262"/>
                <a:ext cx="1080000" cy="2016000"/>
              </a:xfrm>
              <a:prstGeom prst="rect">
                <a:avLst/>
              </a:prstGeom>
            </p:spPr>
          </p:pic>
        </p:grpSp>
        <p:grpSp>
          <p:nvGrpSpPr>
            <p:cNvPr id="20" name="组合 19">
              <a:extLst>
                <a:ext uri="{FF2B5EF4-FFF2-40B4-BE49-F238E27FC236}">
                  <a16:creationId xmlns:a16="http://schemas.microsoft.com/office/drawing/2014/main" id="{3F65603F-AF8F-4330-BBE5-94324DE3CBFC}"/>
                </a:ext>
              </a:extLst>
            </p:cNvPr>
            <p:cNvGrpSpPr/>
            <p:nvPr/>
          </p:nvGrpSpPr>
          <p:grpSpPr>
            <a:xfrm>
              <a:off x="7489993" y="3768977"/>
              <a:ext cx="1289939" cy="1351100"/>
              <a:chOff x="3507673" y="1615262"/>
              <a:chExt cx="2156943" cy="2016000"/>
            </a:xfrm>
          </p:grpSpPr>
          <p:pic>
            <p:nvPicPr>
              <p:cNvPr id="27" name="图片 26">
                <a:extLst>
                  <a:ext uri="{FF2B5EF4-FFF2-40B4-BE49-F238E27FC236}">
                    <a16:creationId xmlns:a16="http://schemas.microsoft.com/office/drawing/2014/main" id="{DA0C0684-95FB-4AF7-8B9A-A8608AFF6757}"/>
                  </a:ext>
                </a:extLst>
              </p:cNvPr>
              <p:cNvPicPr preferRelativeResize="0">
                <a:picLocks/>
              </p:cNvPicPr>
              <p:nvPr/>
            </p:nvPicPr>
            <p:blipFill>
              <a:blip r:embed="rId9">
                <a:extLst>
                  <a:ext uri="{28A0092B-C50C-407E-A947-70E740481C1C}">
                    <a14:useLocalDpi xmlns:a14="http://schemas.microsoft.com/office/drawing/2010/main" val="0"/>
                  </a:ext>
                </a:extLst>
              </a:blip>
              <a:stretch>
                <a:fillRect/>
              </a:stretch>
            </p:blipFill>
            <p:spPr>
              <a:xfrm>
                <a:off x="3507673" y="1615262"/>
                <a:ext cx="1080000" cy="2016000"/>
              </a:xfrm>
              <a:prstGeom prst="rect">
                <a:avLst/>
              </a:prstGeom>
            </p:spPr>
          </p:pic>
          <p:pic>
            <p:nvPicPr>
              <p:cNvPr id="28" name="图片 27">
                <a:extLst>
                  <a:ext uri="{FF2B5EF4-FFF2-40B4-BE49-F238E27FC236}">
                    <a16:creationId xmlns:a16="http://schemas.microsoft.com/office/drawing/2014/main" id="{ECD1F6C2-77FD-4EB5-B910-051A621FEA66}"/>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4584616" y="1615262"/>
                <a:ext cx="1080000" cy="2016000"/>
              </a:xfrm>
              <a:prstGeom prst="rect">
                <a:avLst/>
              </a:prstGeom>
            </p:spPr>
          </p:pic>
        </p:grpSp>
        <p:grpSp>
          <p:nvGrpSpPr>
            <p:cNvPr id="21" name="组合 20">
              <a:extLst>
                <a:ext uri="{FF2B5EF4-FFF2-40B4-BE49-F238E27FC236}">
                  <a16:creationId xmlns:a16="http://schemas.microsoft.com/office/drawing/2014/main" id="{641C9F98-8DC7-41F5-B429-D02F874A4F91}"/>
                </a:ext>
              </a:extLst>
            </p:cNvPr>
            <p:cNvGrpSpPr/>
            <p:nvPr/>
          </p:nvGrpSpPr>
          <p:grpSpPr>
            <a:xfrm>
              <a:off x="8888114" y="3768977"/>
              <a:ext cx="1269641" cy="1351100"/>
              <a:chOff x="6223417" y="1615262"/>
              <a:chExt cx="2164608" cy="2016000"/>
            </a:xfrm>
          </p:grpSpPr>
          <p:pic>
            <p:nvPicPr>
              <p:cNvPr id="25" name="图片 24">
                <a:extLst>
                  <a:ext uri="{FF2B5EF4-FFF2-40B4-BE49-F238E27FC236}">
                    <a16:creationId xmlns:a16="http://schemas.microsoft.com/office/drawing/2014/main" id="{BB2EAF3A-C582-4DB6-BA74-43222547DAAE}"/>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6223417" y="1615262"/>
                <a:ext cx="1080000" cy="2016000"/>
              </a:xfrm>
              <a:prstGeom prst="rect">
                <a:avLst/>
              </a:prstGeom>
            </p:spPr>
          </p:pic>
          <p:pic>
            <p:nvPicPr>
              <p:cNvPr id="26" name="图片 25">
                <a:extLst>
                  <a:ext uri="{FF2B5EF4-FFF2-40B4-BE49-F238E27FC236}">
                    <a16:creationId xmlns:a16="http://schemas.microsoft.com/office/drawing/2014/main" id="{E4474044-01E9-4EB5-99F9-28BD2644386C}"/>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7308025" y="1615262"/>
                <a:ext cx="1080000" cy="2016000"/>
              </a:xfrm>
              <a:prstGeom prst="rect">
                <a:avLst/>
              </a:prstGeom>
            </p:spPr>
          </p:pic>
        </p:grpSp>
      </p:grpSp>
      <p:sp>
        <p:nvSpPr>
          <p:cNvPr id="31" name="文本框 30">
            <a:extLst>
              <a:ext uri="{FF2B5EF4-FFF2-40B4-BE49-F238E27FC236}">
                <a16:creationId xmlns:a16="http://schemas.microsoft.com/office/drawing/2014/main" id="{8535F85C-FD85-49CA-8217-90CE34CAFAF1}"/>
              </a:ext>
            </a:extLst>
          </p:cNvPr>
          <p:cNvSpPr txBox="1"/>
          <p:nvPr/>
        </p:nvSpPr>
        <p:spPr>
          <a:xfrm>
            <a:off x="7757826" y="6402127"/>
            <a:ext cx="2863647" cy="307777"/>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Tái nhận dạng người đi bộ (person re-identification)</a:t>
            </a:r>
          </a:p>
        </p:txBody>
      </p:sp>
    </p:spTree>
    <p:extLst>
      <p:ext uri="{BB962C8B-B14F-4D97-AF65-F5344CB8AC3E}">
        <p14:creationId xmlns:p14="http://schemas.microsoft.com/office/powerpoint/2010/main" val="40965324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F2094-A528-7982-10AD-99D96D4828CA}"/>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BF8CBAC-261F-C7F6-6477-E9252B1298AE}"/>
              </a:ext>
            </a:extLst>
          </p:cNvPr>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p:sp>
        <p:nvSpPr>
          <p:cNvPr id="4" name="文本占位符 3">
            <a:extLst>
              <a:ext uri="{FF2B5EF4-FFF2-40B4-BE49-F238E27FC236}">
                <a16:creationId xmlns:a16="http://schemas.microsoft.com/office/drawing/2014/main" id="{88976837-1CCE-3992-57D0-B1D29B836C98}"/>
              </a:ext>
            </a:extLst>
          </p:cNvPr>
          <p:cNvSpPr>
            <a:spLocks noGrp="1"/>
          </p:cNvSpPr>
          <p:nvPr>
            <p:ph type="body" sz="quarter" idx="13"/>
          </p:nvPr>
        </p:nvSpPr>
        <p:spPr>
          <a:xfrm>
            <a:off x="792550" y="205578"/>
            <a:ext cx="10871625" cy="668337"/>
          </a:xfrm>
        </p:spPr>
        <p:txBody>
          <a:bodyPr>
            <a:noAutofit/>
          </a:bodyPr>
          <a:lstStyle/>
          <a:p>
            <a:r>
              <a:rPr lang="en-US" altLang="zh-CN" dirty="0"/>
              <a:t>§7.2 Phương pháp nhận dạng truyền thống</a:t>
            </a:r>
          </a:p>
        </p:txBody>
      </p:sp>
      <p:sp>
        <p:nvSpPr>
          <p:cNvPr id="5" name="Rectangle 4">
            <a:extLst>
              <a:ext uri="{FF2B5EF4-FFF2-40B4-BE49-F238E27FC236}">
                <a16:creationId xmlns:a16="http://schemas.microsoft.com/office/drawing/2014/main" id="{822E9A2D-8183-712F-B334-274BE1B288E8}"/>
              </a:ext>
            </a:extLst>
          </p:cNvPr>
          <p:cNvSpPr>
            <a:spLocks noChangeArrowheads="1"/>
          </p:cNvSpPr>
          <p:nvPr/>
        </p:nvSpPr>
        <p:spPr bwMode="auto">
          <a:xfrm>
            <a:off x="927034" y="1262463"/>
            <a:ext cx="6009023" cy="183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Trích xuất đặc trưng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Phân loại đặc trưng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1061542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r>
              <a:rPr lang="zh-CN" altLang="en-US" b="0" dirty="0"/>
              <a:t>Phương pháp trích xuất đặc trưng: BOW (Bag of Words)</a:t>
            </a:r>
            <a:endParaRPr lang="en-US" altLang="zh-CN" b="0" dirty="0">
              <a:solidFill>
                <a:srgbClr val="C00000"/>
              </a:solidFill>
            </a:endParaRPr>
          </a:p>
          <a:p>
            <a:pPr lvl="1" algn="just"/>
            <a:r>
              <a:rPr lang="zh-CN" altLang="en-US" sz="2000" dirty="0"/>
              <a:t>Mô hình túi từ: “từ” ở đây chỉ “đặc trưng ảnh” được trích xuất từ cơ sở dữ liệu ảnh; mỗi đặc trưng là một từ</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1026" name="Picture 2">
            <a:extLst>
              <a:ext uri="{FF2B5EF4-FFF2-40B4-BE49-F238E27FC236}">
                <a16:creationId xmlns:a16="http://schemas.microsoft.com/office/drawing/2014/main" id="{7FD937BD-1C4B-EFAD-8EE6-5969122D7F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8312" y="2427514"/>
            <a:ext cx="5595374" cy="4228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636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r>
              <a:rPr lang="zh-CN" altLang="en-US" sz="2800" b="0" dirty="0"/>
              <a:t>Phương pháp trích xuất đặc trưng: BOW (Bag of Words)</a:t>
            </a:r>
            <a:endParaRPr lang="en-US" altLang="zh-CN" sz="2800" b="0" dirty="0">
              <a:solidFill>
                <a:srgbClr val="C00000"/>
              </a:solidFill>
            </a:endParaRPr>
          </a:p>
          <a:p>
            <a:pPr lvl="1" algn="just"/>
            <a:r>
              <a:rPr lang="zh-CN" altLang="en-US" sz="2400" dirty="0"/>
              <a:t>Ôn lại bộ mô tả đặc trưng SIFT</a:t>
            </a:r>
            <a:endParaRPr lang="en-US" altLang="zh-CN" sz="2400" dirty="0"/>
          </a:p>
          <a:p>
            <a:pPr lvl="2" algn="just"/>
            <a:r>
              <a:rPr lang="zh-CN" altLang="en-US" sz="2000" dirty="0">
                <a:solidFill>
                  <a:srgbClr val="D22828"/>
                </a:solidFill>
                <a:sym typeface="+mn-ea"/>
              </a:rPr>
              <a:t>Bước 1: Xây dựng tháp Gauss</a:t>
            </a:r>
            <a:endParaRPr lang="zh-CN" altLang="zh-CN" sz="2000" dirty="0">
              <a:solidFill>
                <a:srgbClr val="D22828"/>
              </a:solidFill>
            </a:endParaRPr>
          </a:p>
          <a:p>
            <a:pPr lvl="2" algn="just"/>
            <a:r>
              <a:rPr lang="zh-CN" altLang="en-US" sz="2000" dirty="0">
                <a:solidFill>
                  <a:srgbClr val="D22828"/>
                </a:solidFill>
              </a:rPr>
              <a:t>Bước 2: Thu được tháp hiệu Gauss (DOG)</a:t>
            </a:r>
          </a:p>
          <a:p>
            <a:pPr lvl="1" algn="just"/>
            <a:endParaRPr lang="zh-CN" altLang="en-US" sz="2400" b="1" dirty="0">
              <a:latin typeface="Calibri"/>
              <a:cs typeface="Calibri"/>
            </a:endParaRP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3" name="图片 2" descr="屏幕截图 2024-03-20 112905">
            <a:extLst>
              <a:ext uri="{FF2B5EF4-FFF2-40B4-BE49-F238E27FC236}">
                <a16:creationId xmlns:a16="http://schemas.microsoft.com/office/drawing/2014/main" id="{ECA2D667-391C-D1A8-F139-BAC6AD2D9E6D}"/>
              </a:ext>
            </a:extLst>
          </p:cNvPr>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7881360" y="1688673"/>
            <a:ext cx="3485403" cy="4963749"/>
          </a:xfrm>
          <a:prstGeom prst="rect">
            <a:avLst/>
          </a:prstGeom>
        </p:spPr>
      </p:pic>
      <p:pic>
        <p:nvPicPr>
          <p:cNvPr id="5" name="图片 4" descr="屏幕截图 2024-03-20 113504">
            <a:extLst>
              <a:ext uri="{FF2B5EF4-FFF2-40B4-BE49-F238E27FC236}">
                <a16:creationId xmlns:a16="http://schemas.microsoft.com/office/drawing/2014/main" id="{F7692598-4ADD-6EF1-135B-10AF446EEE34}"/>
              </a:ext>
            </a:extLst>
          </p:cNvPr>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1985588" y="3141154"/>
            <a:ext cx="4650105" cy="3429000"/>
          </a:xfrm>
          <a:prstGeom prst="rect">
            <a:avLst/>
          </a:prstGeom>
        </p:spPr>
      </p:pic>
    </p:spTree>
    <p:extLst>
      <p:ext uri="{BB962C8B-B14F-4D97-AF65-F5344CB8AC3E}">
        <p14:creationId xmlns:p14="http://schemas.microsoft.com/office/powerpoint/2010/main" val="2704106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a:xfrm>
            <a:off x="515937" y="1104900"/>
            <a:ext cx="11160125" cy="3175000"/>
          </a:xfrm>
        </p:spPr>
        <p:txBody>
          <a:bodyPr>
            <a:normAutofit fontScale="92500"/>
          </a:bodyPr>
          <a:lstStyle/>
          <a:p>
            <a:r>
              <a:rPr lang="zh-CN" altLang="en-US" sz="2600" b="0" dirty="0"/>
              <a:t>Phương pháp trích xuất đặc trưng: BOW (Bag of Words)</a:t>
            </a:r>
            <a:endParaRPr lang="en-US" altLang="zh-CN" sz="2600" b="0" dirty="0">
              <a:solidFill>
                <a:srgbClr val="C00000"/>
              </a:solidFill>
            </a:endParaRPr>
          </a:p>
          <a:p>
            <a:pPr lvl="1" algn="just"/>
            <a:r>
              <a:rPr lang="zh-CN" altLang="en-US" sz="2200" dirty="0"/>
              <a:t>Ôn lại bộ mô tả đặc trưng SIFT</a:t>
            </a:r>
            <a:endParaRPr lang="en-US" altLang="zh-CN" sz="2200" dirty="0"/>
          </a:p>
          <a:p>
            <a:pPr lvl="1" algn="just"/>
            <a:r>
              <a:rPr lang="zh-CN" altLang="en-US" sz="2200" dirty="0">
                <a:solidFill>
                  <a:srgbClr val="D22828"/>
                </a:solidFill>
              </a:rPr>
              <a:t>Bước 3: Định vị và lựa chọn điểm đặc trưng</a:t>
            </a:r>
            <a:endParaRPr lang="en-US" altLang="zh-CN" sz="2200" dirty="0">
              <a:solidFill>
                <a:srgbClr val="D22828"/>
              </a:solidFill>
            </a:endParaRPr>
          </a:p>
          <a:p>
            <a:pPr lvl="1" algn="just"/>
            <a:r>
              <a:rPr lang="zh-CN" altLang="en-US" sz="2200" dirty="0"/>
              <a:t>Tính độ lớn và hướng của gradient cục bộ trong một vùng xung quanh các điểm quan tâm được giữ lại. Sau đó, tính biểu đồ tần suất hướng trong một vùng gồm 36 hướng, bao phủ toàn bộ 360°. Hướng của điểm quan tâm được xác định là đỉnh của histogram này</a:t>
            </a:r>
          </a:p>
          <a:p>
            <a:pPr lvl="1" algn="just"/>
            <a:r>
              <a:rPr lang="zh-CN" altLang="en-US" sz="2200" dirty="0"/>
              <a:t>Các điểm được phát hiện cuối cùng gắn với một thang tỉ lệ (scale) và một hướng cụ thể</a:t>
            </a:r>
          </a:p>
          <a:p>
            <a:pPr lvl="1" algn="just"/>
            <a:endParaRPr lang="zh-CN" altLang="en-US" sz="2400" b="1" dirty="0">
              <a:solidFill>
                <a:srgbClr val="D22828"/>
              </a:solidFill>
              <a:latin typeface="Calibri"/>
              <a:cs typeface="Calibri"/>
            </a:endParaRPr>
          </a:p>
          <a:p>
            <a:pPr lvl="1" algn="just"/>
            <a:endParaRPr lang="zh-CN" altLang="en-US" sz="2400" b="1" dirty="0">
              <a:latin typeface="Calibri"/>
              <a:cs typeface="Calibri"/>
            </a:endParaRP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6" name="图片 5" descr="屏幕截图 2024-03-20 114957">
            <a:extLst>
              <a:ext uri="{FF2B5EF4-FFF2-40B4-BE49-F238E27FC236}">
                <a16:creationId xmlns:a16="http://schemas.microsoft.com/office/drawing/2014/main" id="{624CB50A-489C-A616-A921-2A2B880E9433}"/>
              </a:ext>
            </a:extLst>
          </p:cNvPr>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2317750" y="4349750"/>
            <a:ext cx="2743200" cy="2425700"/>
          </a:xfrm>
          <a:prstGeom prst="rect">
            <a:avLst/>
          </a:prstGeom>
        </p:spPr>
      </p:pic>
      <p:pic>
        <p:nvPicPr>
          <p:cNvPr id="5" name="Picture 4">
            <a:extLst>
              <a:ext uri="{FF2B5EF4-FFF2-40B4-BE49-F238E27FC236}">
                <a16:creationId xmlns:a16="http://schemas.microsoft.com/office/drawing/2014/main" id="{00FE5916-7C7B-F54D-B722-EE4A857EBF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5563" y="4279900"/>
            <a:ext cx="4191000" cy="2336800"/>
          </a:xfrm>
          <a:prstGeom prst="rect">
            <a:avLst/>
          </a:prstGeom>
        </p:spPr>
      </p:pic>
    </p:spTree>
    <p:extLst>
      <p:ext uri="{BB962C8B-B14F-4D97-AF65-F5344CB8AC3E}">
        <p14:creationId xmlns:p14="http://schemas.microsoft.com/office/powerpoint/2010/main" val="24439525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r>
              <a:rPr lang="zh-CN" altLang="en-US" b="0" dirty="0"/>
              <a:t>Phương pháp trích xuất đặc trưng: BOW (Bag of Words)</a:t>
            </a:r>
            <a:endParaRPr lang="en-US" altLang="zh-CN" b="0" dirty="0">
              <a:solidFill>
                <a:srgbClr val="C00000"/>
              </a:solidFill>
            </a:endParaRPr>
          </a:p>
          <a:p>
            <a:pPr lvl="1" algn="just"/>
            <a:r>
              <a:rPr lang="zh-CN" altLang="en-US" sz="2000" dirty="0"/>
              <a:t>Ôn lại bộ mô tả đặc trưng SIFT</a:t>
            </a:r>
            <a:endParaRPr lang="en-US" altLang="zh-CN" sz="2000" dirty="0"/>
          </a:p>
          <a:p>
            <a:pPr lvl="1" algn="just"/>
            <a:r>
              <a:rPr lang="zh-CN" altLang="en-US" sz="2000" dirty="0"/>
              <a:t>Kết nối các điểm then chốt thu được bằng bộ phát hiện SIFT trong ảnh có thể mô tả hiệu quả vùng cục bộ xung quanh một điểm then chốt trong ảnh</a:t>
            </a:r>
            <a:endParaRPr lang="zh-CN" altLang="en-US" sz="2000" dirty="0">
              <a:solidFill>
                <a:srgbClr val="D22828"/>
              </a:solidFill>
            </a:endParaRPr>
          </a:p>
          <a:p>
            <a:pPr lvl="1" algn="just"/>
            <a:endParaRPr lang="zh-CN" altLang="en-US" sz="2400" b="1" dirty="0">
              <a:latin typeface="Calibri"/>
              <a:cs typeface="Calibri"/>
            </a:endParaRP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grpSp>
        <p:nvGrpSpPr>
          <p:cNvPr id="3" name="组合 2">
            <a:extLst>
              <a:ext uri="{FF2B5EF4-FFF2-40B4-BE49-F238E27FC236}">
                <a16:creationId xmlns:a16="http://schemas.microsoft.com/office/drawing/2014/main" id="{43CCA41D-064B-E57B-2934-9C47F722A185}"/>
              </a:ext>
            </a:extLst>
          </p:cNvPr>
          <p:cNvGrpSpPr/>
          <p:nvPr/>
        </p:nvGrpSpPr>
        <p:grpSpPr>
          <a:xfrm>
            <a:off x="515937" y="3101819"/>
            <a:ext cx="6148705" cy="3145155"/>
            <a:chOff x="869577" y="2391337"/>
            <a:chExt cx="8113059" cy="4473387"/>
          </a:xfrm>
        </p:grpSpPr>
        <p:pic>
          <p:nvPicPr>
            <p:cNvPr id="5" name="Picture 4" descr="SIFT Detector | SIFT Detector - YouTube">
              <a:extLst>
                <a:ext uri="{FF2B5EF4-FFF2-40B4-BE49-F238E27FC236}">
                  <a16:creationId xmlns:a16="http://schemas.microsoft.com/office/drawing/2014/main" id="{6FB85578-3627-B918-38F5-0AA27EACD7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327" r="21781"/>
            <a:stretch>
              <a:fillRect/>
            </a:stretch>
          </p:blipFill>
          <p:spPr bwMode="auto">
            <a:xfrm>
              <a:off x="869577" y="2391337"/>
              <a:ext cx="8113059" cy="4473387"/>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a:extLst>
                <a:ext uri="{FF2B5EF4-FFF2-40B4-BE49-F238E27FC236}">
                  <a16:creationId xmlns:a16="http://schemas.microsoft.com/office/drawing/2014/main" id="{BD2E65C4-D272-7EF6-0D87-936F8585A1BC}"/>
                </a:ext>
              </a:extLst>
            </p:cNvPr>
            <p:cNvSpPr/>
            <p:nvPr/>
          </p:nvSpPr>
          <p:spPr>
            <a:xfrm>
              <a:off x="7772400" y="5423647"/>
              <a:ext cx="1201271" cy="1434353"/>
            </a:xfrm>
            <a:prstGeom prst="rect">
              <a:avLst/>
            </a:prstGeom>
            <a:solidFill>
              <a:srgbClr val="212121"/>
            </a:solidFill>
            <a:ln>
              <a:solidFill>
                <a:srgbClr val="21212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p:grpSp>
      <p:pic>
        <p:nvPicPr>
          <p:cNvPr id="10" name="图片 39" descr="20141228020006105">
            <a:extLst>
              <a:ext uri="{FF2B5EF4-FFF2-40B4-BE49-F238E27FC236}">
                <a16:creationId xmlns:a16="http://schemas.microsoft.com/office/drawing/2014/main" id="{6CA54B10-67D8-B050-D20A-32BED34E4508}"/>
              </a:ext>
            </a:extLst>
          </p:cNvPr>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7316152" y="4674397"/>
            <a:ext cx="4359910" cy="1978025"/>
          </a:xfrm>
          <a:prstGeom prst="rect">
            <a:avLst/>
          </a:prstGeom>
        </p:spPr>
      </p:pic>
      <p:pic>
        <p:nvPicPr>
          <p:cNvPr id="11" name="图片 51" descr="屏幕截图 2024-02-05 135958">
            <a:extLst>
              <a:ext uri="{FF2B5EF4-FFF2-40B4-BE49-F238E27FC236}">
                <a16:creationId xmlns:a16="http://schemas.microsoft.com/office/drawing/2014/main" id="{E027264D-F91D-03E4-3961-523B749FCED8}"/>
              </a:ext>
            </a:extLst>
          </p:cNvPr>
          <p:cNvPicPr>
            <a:picLocks noChangeAspect="1"/>
          </p:cNvPicPr>
          <p:nvPr/>
        </p:nvPicPr>
        <p:blipFill>
          <a:blip r:embed="rId5"/>
          <a:stretch>
            <a:fillRect/>
          </a:stretch>
        </p:blipFill>
        <p:spPr>
          <a:xfrm>
            <a:off x="8708253" y="2882537"/>
            <a:ext cx="1566077" cy="1561662"/>
          </a:xfrm>
          <a:prstGeom prst="rect">
            <a:avLst/>
          </a:prstGeom>
        </p:spPr>
      </p:pic>
    </p:spTree>
    <p:extLst>
      <p:ext uri="{BB962C8B-B14F-4D97-AF65-F5344CB8AC3E}">
        <p14:creationId xmlns:p14="http://schemas.microsoft.com/office/powerpoint/2010/main" val="19869904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r>
              <a:rPr lang="zh-CN" altLang="en-US" b="0" dirty="0"/>
              <a:t>Phương pháp trích xuất đặc trưng: BOW (Bag of Words)</a:t>
            </a:r>
            <a:endParaRPr lang="en-US" altLang="zh-CN" b="0" dirty="0">
              <a:solidFill>
                <a:srgbClr val="C00000"/>
              </a:solidFill>
            </a:endParaRPr>
          </a:p>
          <a:p>
            <a:pPr lvl="1" algn="just"/>
            <a:r>
              <a:rPr lang="zh-CN" altLang="en-US" sz="2000" dirty="0"/>
              <a:t>Bước 1: Trích xuất đặc trưng, trích xuất từng điểm đặc trưng trong ảnh dữ liệu, tức các điểm đặc trưng SIFT</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2050" name="Picture 2">
            <a:extLst>
              <a:ext uri="{FF2B5EF4-FFF2-40B4-BE49-F238E27FC236}">
                <a16:creationId xmlns:a16="http://schemas.microsoft.com/office/drawing/2014/main" id="{55118768-C10A-2F3A-B1A1-1DAEE9635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849" y="2461946"/>
            <a:ext cx="11036301" cy="3605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0978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a:xfrm>
            <a:off x="515937" y="1104899"/>
            <a:ext cx="11160125" cy="5307051"/>
          </a:xfrm>
        </p:spPr>
        <p:txBody>
          <a:bodyPr>
            <a:normAutofit/>
          </a:bodyPr>
          <a:lstStyle/>
          <a:p>
            <a:r>
              <a:rPr lang="zh-CN" altLang="en-US" b="0" dirty="0"/>
              <a:t>Phương pháp trích xuất đặc trưng: BOW (Bag of Words)</a:t>
            </a:r>
            <a:endParaRPr lang="en-US" altLang="zh-CN" b="0" dirty="0">
              <a:solidFill>
                <a:srgbClr val="C00000"/>
              </a:solidFill>
            </a:endParaRPr>
          </a:p>
          <a:p>
            <a:pPr lvl="1" algn="just"/>
            <a:r>
              <a:rPr lang="zh-CN" altLang="en-US" sz="2000" dirty="0"/>
              <a:t>Bước 2: Học “từ điển thị giác”, phân loại tất cả các điểm đặc trưng đã trích xuất để thu được các “từ”, sau đó hợp nhất toàn bộ các từ thành một “từ điển thị giác”</a:t>
            </a:r>
            <a:endParaRPr lang="en-US" altLang="zh-CN" sz="2000" dirty="0"/>
          </a:p>
          <a:p>
            <a:pPr lvl="1" algn="just"/>
            <a:endParaRPr lang="en-US" altLang="zh-CN" sz="2000" dirty="0"/>
          </a:p>
          <a:p>
            <a:pPr lvl="1" algn="just"/>
            <a:endParaRPr lang="en-US" altLang="zh-CN" sz="2000" dirty="0"/>
          </a:p>
          <a:p>
            <a:pPr lvl="1" algn="just"/>
            <a:endParaRPr lang="en-US" altLang="zh-CN" sz="2000" dirty="0"/>
          </a:p>
          <a:p>
            <a:pPr lvl="1" algn="just"/>
            <a:endParaRPr lang="en-US" altLang="zh-CN" sz="2000" dirty="0"/>
          </a:p>
          <a:p>
            <a:pPr lvl="1" algn="just"/>
            <a:endParaRPr lang="en-US" altLang="zh-CN" sz="2000" dirty="0"/>
          </a:p>
          <a:p>
            <a:pPr lvl="1" algn="just"/>
            <a:endParaRPr lang="en-US" altLang="zh-CN" sz="2000" dirty="0"/>
          </a:p>
          <a:p>
            <a:pPr marL="457200" lvl="1" indent="0" algn="just">
              <a:buNone/>
            </a:pPr>
            <a:endParaRPr lang="vi-VN" altLang="zh-CN" sz="2000" dirty="0"/>
          </a:p>
          <a:p>
            <a:pPr lvl="1" algn="just"/>
            <a:r>
              <a:rPr lang="zh-CN" altLang="en-US" sz="2000" dirty="0"/>
              <a:t>Bước 3: Lượng tử hóa dữ liệu; đối với tập đặc trưng của dữ liệu ảnh đầu vào, tiến hành lượng tử hóa dựa trên từ điển thị giác đã thu được</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3074" name="Picture 2">
            <a:extLst>
              <a:ext uri="{FF2B5EF4-FFF2-40B4-BE49-F238E27FC236}">
                <a16:creationId xmlns:a16="http://schemas.microsoft.com/office/drawing/2014/main" id="{12585476-2975-64CC-4318-75EC450B1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338" y="2492552"/>
            <a:ext cx="10845321" cy="231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1473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fontScale="92500" lnSpcReduction="10000"/>
          </a:bodyPr>
          <a:lstStyle/>
          <a:p>
            <a:pPr algn="just"/>
            <a:r>
              <a:rPr lang="zh-CN" altLang="en-US" b="0" dirty="0"/>
              <a:t>Phương pháp trích xuất đặc trưng: BOW (Bag of Words)</a:t>
            </a:r>
            <a:endParaRPr lang="en-US" altLang="zh-CN" b="0" dirty="0">
              <a:solidFill>
                <a:srgbClr val="C00000"/>
              </a:solidFill>
            </a:endParaRPr>
          </a:p>
          <a:p>
            <a:pPr lvl="1" algn="just"/>
            <a:r>
              <a:rPr lang="zh-CN" altLang="en-US" sz="2200" dirty="0"/>
              <a:t>Bước 4: Thống kê tần suất từ, chuyển dữ liệu ảnh đầu vào thành histogram của các từ thị giác</a:t>
            </a:r>
            <a:endParaRPr lang="en-US" altLang="zh-CN" sz="2200" dirty="0"/>
          </a:p>
          <a:p>
            <a:pPr lvl="1" algn="just"/>
            <a:endParaRPr lang="en-US" altLang="zh-CN" sz="2000" dirty="0"/>
          </a:p>
          <a:p>
            <a:pPr lvl="1" algn="just"/>
            <a:endParaRPr lang="en-US" altLang="zh-CN" sz="2000" dirty="0"/>
          </a:p>
          <a:p>
            <a:pPr lvl="1" algn="just"/>
            <a:endParaRPr lang="en-US" altLang="zh-CN" sz="2000" dirty="0"/>
          </a:p>
          <a:p>
            <a:pPr lvl="1" algn="just"/>
            <a:endParaRPr lang="en-US" altLang="zh-CN" sz="2000" dirty="0"/>
          </a:p>
          <a:p>
            <a:pPr lvl="1" algn="just"/>
            <a:endParaRPr lang="en-US" altLang="zh-CN" sz="2000" dirty="0"/>
          </a:p>
          <a:p>
            <a:pPr lvl="1" algn="just"/>
            <a:endParaRPr lang="en-US" altLang="zh-CN" sz="2000" dirty="0"/>
          </a:p>
          <a:p>
            <a:pPr lvl="1" algn="just"/>
            <a:endParaRPr lang="vi-VN" altLang="zh-CN" sz="2000" dirty="0"/>
          </a:p>
          <a:p>
            <a:pPr lvl="1" algn="just"/>
            <a:endParaRPr lang="vi-VN" altLang="zh-CN" sz="2000" dirty="0"/>
          </a:p>
          <a:p>
            <a:pPr lvl="1" algn="just"/>
            <a:r>
              <a:rPr lang="zh-CN" altLang="en-US" sz="2000" dirty="0"/>
              <a:t>Bước 5: Phân cụm; trong quá trình phân cụm, có thể dựa trên histogram BOW của ảnh đầu vào để tìm k ảnh láng giềng gần nhất trong cơ sở dữ liệu, sau đó bỏ phiếu theo nhãn phân loại của k ảnh láng giềng này để thu được kết quả phân loại</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4098" name="Picture 2">
            <a:extLst>
              <a:ext uri="{FF2B5EF4-FFF2-40B4-BE49-F238E27FC236}">
                <a16:creationId xmlns:a16="http://schemas.microsoft.com/office/drawing/2014/main" id="{331C724C-1137-B3D3-97DC-F962E62AE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249" y="2355846"/>
            <a:ext cx="10223500" cy="2514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61649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a:xfrm>
            <a:off x="515937" y="1104900"/>
            <a:ext cx="11160125" cy="1435100"/>
          </a:xfrm>
        </p:spPr>
        <p:txBody>
          <a:bodyPr>
            <a:noAutofit/>
          </a:bodyPr>
          <a:lstStyle/>
          <a:p>
            <a:pPr algn="just"/>
            <a:r>
              <a:rPr lang="zh-CN" altLang="en-US" b="0" dirty="0"/>
              <a:t>Phương pháp trích xuất đặc trưng: SPM (Spatial Pyramid Matching)</a:t>
            </a:r>
            <a:endParaRPr lang="en-US" altLang="zh-CN" b="0" dirty="0">
              <a:solidFill>
                <a:srgbClr val="C00000"/>
              </a:solidFill>
            </a:endParaRPr>
          </a:p>
          <a:p>
            <a:pPr lvl="1" algn="just"/>
            <a:r>
              <a:rPr lang="zh-CN" altLang="en-US" sz="2000" dirty="0"/>
              <a:t>Các phương pháp truyền thống sử dụng bộ mô tả đặc trưng được thiết kế thủ công để trích xuất thông tin kết cấu của ảnh làm đặc trưng</a:t>
            </a:r>
            <a:endParaRPr lang="en-US" altLang="zh-CN" sz="2000" dirty="0"/>
          </a:p>
          <a:p>
            <a:pPr lvl="1" algn="just"/>
            <a:r>
              <a:rPr lang="zh-CN" altLang="en-US" sz="2000" dirty="0"/>
              <a:t>Phần này chủ yếu giới thiệu thuật toán trích xuất đặc trưng SPM điển hình, xây dựng đặc trưng tháp dựa trên bộ mô tả SIFT</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1028" name="Picture 4">
            <a:extLst>
              <a:ext uri="{FF2B5EF4-FFF2-40B4-BE49-F238E27FC236}">
                <a16:creationId xmlns:a16="http://schemas.microsoft.com/office/drawing/2014/main" id="{18D7785B-0885-61EE-E6FA-A15807FB3C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2329" y="3074197"/>
            <a:ext cx="6128647" cy="362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5683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r>
              <a:rPr lang="zh-CN" altLang="en-US" b="0" dirty="0"/>
              <a:t>Phương pháp trích xuất đặc trưng: SPM (Spatial Pyramid Matching)</a:t>
            </a:r>
            <a:endParaRPr lang="vi-VN" altLang="zh-CN" b="0" dirty="0"/>
          </a:p>
          <a:p>
            <a:pPr lvl="1"/>
            <a:r>
              <a:rPr lang="en-VN" sz="2000" dirty="0"/>
              <a:t>SPM là phương pháp sử dụng tháp phân vùng không gian để đối sánh, nhận dạng và phân loại ảnh</a:t>
            </a:r>
          </a:p>
          <a:p>
            <a:pPr lvl="1"/>
            <a:r>
              <a:rPr lang="en-VN" sz="2000" dirty="0"/>
              <a:t>Thuật toán thống kê sự phân bố của các đặc trưng SIFT trong các vùng không gian ở nhiều mức phân giải khác nhau, qua đó giữ lại thông tin không gian cục bộ của ảnh</a:t>
            </a:r>
          </a:p>
          <a:p>
            <a:endParaRPr lang="en-US" altLang="zh-CN" b="0" dirty="0">
              <a:solidFill>
                <a:srgbClr val="C00000"/>
              </a:solidFill>
            </a:endParaRP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3" name="Picture 2" descr="Illustration of the spatial pyramid matching algorithm.">
            <a:extLst>
              <a:ext uri="{FF2B5EF4-FFF2-40B4-BE49-F238E27FC236}">
                <a16:creationId xmlns:a16="http://schemas.microsoft.com/office/drawing/2014/main" id="{00E8B690-419A-0FC1-E560-41598D0AAF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4849" y="3172522"/>
            <a:ext cx="6722300" cy="3139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0116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r>
              <a:rPr lang="zh-CN" altLang="en-US" b="0" dirty="0"/>
              <a:t>Phương pháp trích xuất đặc trưng: SPM (Spatial Pyramid Matching)</a:t>
            </a:r>
            <a:endParaRPr lang="en-US" altLang="zh-CN" b="0" dirty="0">
              <a:solidFill>
                <a:srgbClr val="C00000"/>
              </a:solidFill>
            </a:endParaRPr>
          </a:p>
          <a:p>
            <a:pPr lvl="1" algn="just"/>
            <a:r>
              <a:rPr lang="zh-CN" altLang="en-US" sz="2000" dirty="0">
                <a:solidFill>
                  <a:srgbClr val="FF0000"/>
                </a:solidFill>
              </a:rPr>
              <a:t>Bước 1: Pyramid Match Kernels</a:t>
            </a:r>
            <a:endParaRPr lang="en-US" altLang="zh-CN" sz="2000" dirty="0">
              <a:solidFill>
                <a:srgbClr val="FF0000"/>
              </a:solidFill>
            </a:endParaRPr>
          </a:p>
          <a:p>
            <a:pPr lvl="2" algn="just"/>
            <a:r>
              <a:rPr lang="zh-CN" altLang="en-US" sz="2000" dirty="0"/>
              <a:t>Giả sử tồn tại hai tập đặc trưng X và Y, trong đó mỗi đặc trưng x có số chiều là d; khi đó, không gian đặc trưng d chiều có thể được chia thành D=2dL bins theo mức L</a:t>
            </a:r>
          </a:p>
          <a:p>
            <a:pPr lvl="2" algn="just"/>
            <a:r>
              <a:rPr lang="zh-CN" altLang="en" sz="2000" dirty="0"/>
              <a:t>Khi đó, dựa trên đặc trưng histogram, có thể thu được mức độ đối sánh đặc trưng ở mức L là</a:t>
            </a:r>
            <a:endParaRPr lang="en-US" altLang="zh-CN" sz="2000" dirty="0"/>
          </a:p>
          <a:p>
            <a:pPr lvl="2" algn="just"/>
            <a:endParaRPr lang="en-US" altLang="zh-CN" sz="2000" dirty="0"/>
          </a:p>
          <a:p>
            <a:pPr marL="812800" lvl="2" indent="0" algn="just">
              <a:buNone/>
            </a:pPr>
            <a:endParaRPr lang="en-US" altLang="zh-CN" sz="2000" dirty="0"/>
          </a:p>
          <a:p>
            <a:pPr lvl="2" algn="just"/>
            <a:r>
              <a:rPr lang="zh-CN" altLang="en-US" sz="2000" dirty="0"/>
              <a:t>Từ đó suy ra mức độ đối sánh pyramid match kernel của hai tập điểm X và Y là</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5" name="图片 4">
            <a:extLst>
              <a:ext uri="{FF2B5EF4-FFF2-40B4-BE49-F238E27FC236}">
                <a16:creationId xmlns:a16="http://schemas.microsoft.com/office/drawing/2014/main" id="{ADC5B5EF-58F5-3A48-31E8-0C5A37799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4429" y="3209200"/>
            <a:ext cx="3526067" cy="807900"/>
          </a:xfrm>
          <a:prstGeom prst="rect">
            <a:avLst/>
          </a:prstGeom>
        </p:spPr>
      </p:pic>
      <p:pic>
        <p:nvPicPr>
          <p:cNvPr id="7" name="图片 6">
            <a:extLst>
              <a:ext uri="{FF2B5EF4-FFF2-40B4-BE49-F238E27FC236}">
                <a16:creationId xmlns:a16="http://schemas.microsoft.com/office/drawing/2014/main" id="{5646BF0F-5320-35EE-3F81-A9ACB35CF3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4429" y="4812938"/>
            <a:ext cx="3703140" cy="1451924"/>
          </a:xfrm>
          <a:prstGeom prst="rect">
            <a:avLst/>
          </a:prstGeom>
        </p:spPr>
      </p:pic>
    </p:spTree>
    <p:extLst>
      <p:ext uri="{BB962C8B-B14F-4D97-AF65-F5344CB8AC3E}">
        <p14:creationId xmlns:p14="http://schemas.microsoft.com/office/powerpoint/2010/main" val="316847835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pPr algn="just"/>
            <a:r>
              <a:rPr lang="zh-CN" altLang="en-US" b="0" dirty="0"/>
              <a:t>Phương pháp trích xuất đặc trưng: SPM (Spatial Pyramid Matching)</a:t>
            </a:r>
            <a:endParaRPr lang="en-US" altLang="zh-CN" b="0" dirty="0">
              <a:solidFill>
                <a:srgbClr val="C00000"/>
              </a:solidFill>
            </a:endParaRPr>
          </a:p>
          <a:p>
            <a:pPr lvl="1" algn="just"/>
            <a:r>
              <a:rPr lang="zh-CN" altLang="en-US" sz="2000" dirty="0">
                <a:solidFill>
                  <a:srgbClr val="FF0000"/>
                </a:solidFill>
              </a:rPr>
              <a:t>Bước 2: Spatial Matching Scheme</a:t>
            </a:r>
          </a:p>
          <a:p>
            <a:pPr lvl="2" algn="just"/>
            <a:r>
              <a:rPr lang="zh-CN" altLang="en-US" sz="2000" dirty="0"/>
              <a:t>Chia ảnh thành các khối có kích thước cố định, chẳng hạn từ trái sang phải: 1*1, 2*2, 4*4, sau đó thống kê số lượng từng word khác nhau trong mỗi khối</a:t>
            </a:r>
            <a:endParaRPr lang="en-US" altLang="zh-CN" sz="2000" dirty="0"/>
          </a:p>
          <a:p>
            <a:pPr lvl="2" algn="just"/>
            <a:r>
              <a:rPr lang="zh-CN" altLang="en-US" sz="2000" dirty="0"/>
              <a:t>Từ trái sang phải, thống kê histogram trong từng khối ở các level khác nhau</a:t>
            </a:r>
            <a:endParaRPr lang="en-US" altLang="zh-CN" sz="2000" dirty="0"/>
          </a:p>
          <a:p>
            <a:pPr lvl="2" algn="just"/>
            <a:r>
              <a:rPr lang="zh-CN" altLang="en-US" sz="2000" dirty="0"/>
              <a:t>Cuối cùng, nối các histogram thu được ở từng level và gán trọng số cho mỗi level</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6" name="图片 5">
            <a:extLst>
              <a:ext uri="{FF2B5EF4-FFF2-40B4-BE49-F238E27FC236}">
                <a16:creationId xmlns:a16="http://schemas.microsoft.com/office/drawing/2014/main" id="{ED1F8003-B2A4-F69B-A167-57D874B1C6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080" y="3644946"/>
            <a:ext cx="5166104" cy="2779931"/>
          </a:xfrm>
          <a:prstGeom prst="rect">
            <a:avLst/>
          </a:prstGeom>
        </p:spPr>
      </p:pic>
      <p:pic>
        <p:nvPicPr>
          <p:cNvPr id="10" name="图片 9">
            <a:extLst>
              <a:ext uri="{FF2B5EF4-FFF2-40B4-BE49-F238E27FC236}">
                <a16:creationId xmlns:a16="http://schemas.microsoft.com/office/drawing/2014/main" id="{7D1586C1-0CCF-BC80-6969-353D261354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6107" y="4398067"/>
            <a:ext cx="2909388" cy="780941"/>
          </a:xfrm>
          <a:prstGeom prst="rect">
            <a:avLst/>
          </a:prstGeom>
        </p:spPr>
      </p:pic>
    </p:spTree>
    <p:extLst>
      <p:ext uri="{BB962C8B-B14F-4D97-AF65-F5344CB8AC3E}">
        <p14:creationId xmlns:p14="http://schemas.microsoft.com/office/powerpoint/2010/main" val="18198905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r>
              <a:rPr lang="zh-CN" altLang="en-US" b="0" dirty="0"/>
              <a:t>Phương pháp trích xuất đặc trưng: SPM (Spatial Pyramid Matching)</a:t>
            </a:r>
            <a:endParaRPr lang="en-US" altLang="zh-CN" b="0" dirty="0">
              <a:solidFill>
                <a:srgbClr val="C00000"/>
              </a:solidFill>
            </a:endParaRPr>
          </a:p>
          <a:p>
            <a:pPr lvl="1" algn="just"/>
            <a:r>
              <a:rPr lang="zh-CN" altLang="en-US" sz="2000" dirty="0"/>
              <a:t>Ứng dụng: truy xuất ảnh dựa trên đặc trưng SPM</a:t>
            </a:r>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5" name="图片 4">
            <a:extLst>
              <a:ext uri="{FF2B5EF4-FFF2-40B4-BE49-F238E27FC236}">
                <a16:creationId xmlns:a16="http://schemas.microsoft.com/office/drawing/2014/main" id="{540DCA48-8196-9E2C-AD54-4B8B19CC45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799" y="2145026"/>
            <a:ext cx="7772400" cy="4279851"/>
          </a:xfrm>
          <a:prstGeom prst="rect">
            <a:avLst/>
          </a:prstGeom>
        </p:spPr>
      </p:pic>
    </p:spTree>
    <p:extLst>
      <p:ext uri="{BB962C8B-B14F-4D97-AF65-F5344CB8AC3E}">
        <p14:creationId xmlns:p14="http://schemas.microsoft.com/office/powerpoint/2010/main" val="3834008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pPr algn="just"/>
            <a:r>
              <a:rPr lang="zh-CN" altLang="en-US" b="0" dirty="0"/>
              <a:t>Phương pháp phân loại điển hình: SVM</a:t>
            </a:r>
            <a:endParaRPr lang="en-US" altLang="zh-CN" b="0" dirty="0"/>
          </a:p>
          <a:p>
            <a:pPr lvl="1" algn="just"/>
            <a:r>
              <a:rPr lang="zh-CN" altLang="en-US" sz="2000" dirty="0"/>
              <a:t>Siêu phẳng tối ưu: một siêu phẳng được gọi là siêu phẳng (phân loại) tối ưu hoặc siêu phẳng lề cực đại nếu có thể phân tách các mẫu huấn luyện mà không xảy ra lỗi, đồng thời khoảng cách từ các mẫu gần siêu phẳng nhất trong hai lớp mẫu huấn luyện đến siêu phẳng là lớn nhất</a:t>
            </a:r>
            <a:endParaRPr lang="en-US" altLang="zh-CN" sz="2000" dirty="0">
              <a:solidFill>
                <a:srgbClr val="C00000"/>
              </a:solidFill>
            </a:endParaRPr>
          </a:p>
          <a:p>
            <a:pPr lvl="1" algn="just"/>
            <a:r>
              <a:rPr lang="zh-CN" altLang="en-US" sz="2000" dirty="0"/>
              <a:t>Giải siêu phẳng tối ưu</a:t>
            </a:r>
            <a:endParaRPr lang="en-US" altLang="zh-CN" sz="2000" dirty="0"/>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grpSp>
        <p:nvGrpSpPr>
          <p:cNvPr id="32" name="组合 31">
            <a:extLst>
              <a:ext uri="{FF2B5EF4-FFF2-40B4-BE49-F238E27FC236}">
                <a16:creationId xmlns:a16="http://schemas.microsoft.com/office/drawing/2014/main" id="{BCA25890-1ADD-1827-BA53-20F9559D4780}"/>
              </a:ext>
            </a:extLst>
          </p:cNvPr>
          <p:cNvGrpSpPr/>
          <p:nvPr/>
        </p:nvGrpSpPr>
        <p:grpSpPr>
          <a:xfrm>
            <a:off x="5883258" y="3161599"/>
            <a:ext cx="5032859" cy="3285295"/>
            <a:chOff x="7019144" y="2036064"/>
            <a:chExt cx="5032859" cy="3285295"/>
          </a:xfrm>
        </p:grpSpPr>
        <p:grpSp>
          <p:nvGrpSpPr>
            <p:cNvPr id="33" name="组合 32">
              <a:extLst>
                <a:ext uri="{FF2B5EF4-FFF2-40B4-BE49-F238E27FC236}">
                  <a16:creationId xmlns:a16="http://schemas.microsoft.com/office/drawing/2014/main" id="{FFBBD361-4CF8-3275-C9C6-E072E9B86D3E}"/>
                </a:ext>
              </a:extLst>
            </p:cNvPr>
            <p:cNvGrpSpPr/>
            <p:nvPr/>
          </p:nvGrpSpPr>
          <p:grpSpPr>
            <a:xfrm>
              <a:off x="7019144" y="2036064"/>
              <a:ext cx="4627376" cy="3285295"/>
              <a:chOff x="7019144" y="2036064"/>
              <a:chExt cx="4627376" cy="3285295"/>
            </a:xfrm>
          </p:grpSpPr>
          <p:grpSp>
            <p:nvGrpSpPr>
              <p:cNvPr id="35" name="组合 34">
                <a:extLst>
                  <a:ext uri="{FF2B5EF4-FFF2-40B4-BE49-F238E27FC236}">
                    <a16:creationId xmlns:a16="http://schemas.microsoft.com/office/drawing/2014/main" id="{B2F0AA3B-F8DB-84A5-83B0-334A77D3EDE5}"/>
                  </a:ext>
                </a:extLst>
              </p:cNvPr>
              <p:cNvGrpSpPr/>
              <p:nvPr/>
            </p:nvGrpSpPr>
            <p:grpSpPr>
              <a:xfrm>
                <a:off x="8046520" y="2081359"/>
                <a:ext cx="3600000" cy="3240000"/>
                <a:chOff x="3453476" y="2053800"/>
                <a:chExt cx="3600000" cy="3240000"/>
              </a:xfrm>
            </p:grpSpPr>
            <p:cxnSp>
              <p:nvCxnSpPr>
                <p:cNvPr id="38" name="直接箭头连接符 40">
                  <a:extLst>
                    <a:ext uri="{FF2B5EF4-FFF2-40B4-BE49-F238E27FC236}">
                      <a16:creationId xmlns:a16="http://schemas.microsoft.com/office/drawing/2014/main" id="{09E78076-70CA-B810-B5E3-46C36D648566}"/>
                    </a:ext>
                  </a:extLst>
                </p:cNvPr>
                <p:cNvCxnSpPr/>
                <p:nvPr/>
              </p:nvCxnSpPr>
              <p:spPr>
                <a:xfrm>
                  <a:off x="3453476" y="5141665"/>
                  <a:ext cx="36000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41">
                  <a:extLst>
                    <a:ext uri="{FF2B5EF4-FFF2-40B4-BE49-F238E27FC236}">
                      <a16:creationId xmlns:a16="http://schemas.microsoft.com/office/drawing/2014/main" id="{17AED8C4-D2E7-51F5-7CFC-39D630FB63EC}"/>
                    </a:ext>
                  </a:extLst>
                </p:cNvPr>
                <p:cNvCxnSpPr/>
                <p:nvPr/>
              </p:nvCxnSpPr>
              <p:spPr>
                <a:xfrm flipV="1">
                  <a:off x="3599780" y="2053800"/>
                  <a:ext cx="0" cy="32400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流程图: 接点 42">
                  <a:extLst>
                    <a:ext uri="{FF2B5EF4-FFF2-40B4-BE49-F238E27FC236}">
                      <a16:creationId xmlns:a16="http://schemas.microsoft.com/office/drawing/2014/main" id="{8FDE965B-2BDC-2EDB-C052-1F7A93555EE2}"/>
                    </a:ext>
                  </a:extLst>
                </p:cNvPr>
                <p:cNvSpPr>
                  <a:spLocks noChangeAspect="1"/>
                </p:cNvSpPr>
                <p:nvPr/>
              </p:nvSpPr>
              <p:spPr>
                <a:xfrm>
                  <a:off x="5602228" y="2331148"/>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流程图: 接点 43">
                  <a:extLst>
                    <a:ext uri="{FF2B5EF4-FFF2-40B4-BE49-F238E27FC236}">
                      <a16:creationId xmlns:a16="http://schemas.microsoft.com/office/drawing/2014/main" id="{CB917DB5-128C-087C-CF26-E4C7F3480D98}"/>
                    </a:ext>
                  </a:extLst>
                </p:cNvPr>
                <p:cNvSpPr>
                  <a:spLocks noChangeAspect="1"/>
                </p:cNvSpPr>
                <p:nvPr/>
              </p:nvSpPr>
              <p:spPr>
                <a:xfrm>
                  <a:off x="5761749" y="2807416"/>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流程图: 接点 44">
                  <a:extLst>
                    <a:ext uri="{FF2B5EF4-FFF2-40B4-BE49-F238E27FC236}">
                      <a16:creationId xmlns:a16="http://schemas.microsoft.com/office/drawing/2014/main" id="{28350DCB-C702-D7F8-39F2-5DF552424FE7}"/>
                    </a:ext>
                  </a:extLst>
                </p:cNvPr>
                <p:cNvSpPr>
                  <a:spLocks noChangeAspect="1"/>
                </p:cNvSpPr>
                <p:nvPr/>
              </p:nvSpPr>
              <p:spPr>
                <a:xfrm>
                  <a:off x="6824980" y="3421101"/>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接点 45">
                  <a:extLst>
                    <a:ext uri="{FF2B5EF4-FFF2-40B4-BE49-F238E27FC236}">
                      <a16:creationId xmlns:a16="http://schemas.microsoft.com/office/drawing/2014/main" id="{0A937D78-DD4E-1AD3-DC55-B9F3C57D52E0}"/>
                    </a:ext>
                  </a:extLst>
                </p:cNvPr>
                <p:cNvSpPr>
                  <a:spLocks noChangeAspect="1"/>
                </p:cNvSpPr>
                <p:nvPr/>
              </p:nvSpPr>
              <p:spPr>
                <a:xfrm>
                  <a:off x="5225882" y="2593682"/>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流程图: 接点 46">
                  <a:extLst>
                    <a:ext uri="{FF2B5EF4-FFF2-40B4-BE49-F238E27FC236}">
                      <a16:creationId xmlns:a16="http://schemas.microsoft.com/office/drawing/2014/main" id="{55556C15-2117-B082-A730-F33320082624}"/>
                    </a:ext>
                  </a:extLst>
                </p:cNvPr>
                <p:cNvSpPr>
                  <a:spLocks noChangeAspect="1"/>
                </p:cNvSpPr>
                <p:nvPr/>
              </p:nvSpPr>
              <p:spPr>
                <a:xfrm>
                  <a:off x="6140896" y="3533764"/>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流程图: 接点 47">
                  <a:extLst>
                    <a:ext uri="{FF2B5EF4-FFF2-40B4-BE49-F238E27FC236}">
                      <a16:creationId xmlns:a16="http://schemas.microsoft.com/office/drawing/2014/main" id="{C0900B29-58C5-1A00-BA3A-8072656C301C}"/>
                    </a:ext>
                  </a:extLst>
                </p:cNvPr>
                <p:cNvSpPr>
                  <a:spLocks noChangeAspect="1"/>
                </p:cNvSpPr>
                <p:nvPr/>
              </p:nvSpPr>
              <p:spPr>
                <a:xfrm>
                  <a:off x="6220553" y="3115623"/>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流程图: 接点 48">
                  <a:extLst>
                    <a:ext uri="{FF2B5EF4-FFF2-40B4-BE49-F238E27FC236}">
                      <a16:creationId xmlns:a16="http://schemas.microsoft.com/office/drawing/2014/main" id="{7380C13E-D7B6-020E-1CFF-B19E5E473351}"/>
                    </a:ext>
                  </a:extLst>
                </p:cNvPr>
                <p:cNvSpPr>
                  <a:spLocks noChangeAspect="1"/>
                </p:cNvSpPr>
                <p:nvPr/>
              </p:nvSpPr>
              <p:spPr>
                <a:xfrm>
                  <a:off x="6617972" y="3804120"/>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流程图: 接点 49">
                  <a:extLst>
                    <a:ext uri="{FF2B5EF4-FFF2-40B4-BE49-F238E27FC236}">
                      <a16:creationId xmlns:a16="http://schemas.microsoft.com/office/drawing/2014/main" id="{7E3F9F5B-0F81-7F32-957B-295534B2ED6C}"/>
                    </a:ext>
                  </a:extLst>
                </p:cNvPr>
                <p:cNvSpPr>
                  <a:spLocks noChangeAspect="1"/>
                </p:cNvSpPr>
                <p:nvPr/>
              </p:nvSpPr>
              <p:spPr>
                <a:xfrm>
                  <a:off x="4241254" y="310690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流程图: 接点 50">
                  <a:extLst>
                    <a:ext uri="{FF2B5EF4-FFF2-40B4-BE49-F238E27FC236}">
                      <a16:creationId xmlns:a16="http://schemas.microsoft.com/office/drawing/2014/main" id="{34B603F4-72D6-0CD8-1D1A-938A263F4994}"/>
                    </a:ext>
                  </a:extLst>
                </p:cNvPr>
                <p:cNvSpPr>
                  <a:spLocks noChangeAspect="1"/>
                </p:cNvSpPr>
                <p:nvPr/>
              </p:nvSpPr>
              <p:spPr>
                <a:xfrm>
                  <a:off x="4726717" y="400016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流程图: 接点 51">
                  <a:extLst>
                    <a:ext uri="{FF2B5EF4-FFF2-40B4-BE49-F238E27FC236}">
                      <a16:creationId xmlns:a16="http://schemas.microsoft.com/office/drawing/2014/main" id="{2F15F381-403E-1ADC-CC44-28FA615B4031}"/>
                    </a:ext>
                  </a:extLst>
                </p:cNvPr>
                <p:cNvSpPr>
                  <a:spLocks noChangeAspect="1"/>
                </p:cNvSpPr>
                <p:nvPr/>
              </p:nvSpPr>
              <p:spPr>
                <a:xfrm>
                  <a:off x="3799815" y="3421101"/>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流程图: 接点 52">
                  <a:extLst>
                    <a:ext uri="{FF2B5EF4-FFF2-40B4-BE49-F238E27FC236}">
                      <a16:creationId xmlns:a16="http://schemas.microsoft.com/office/drawing/2014/main" id="{3E303BE0-2EF2-6DEA-12F3-E507E00956A2}"/>
                    </a:ext>
                  </a:extLst>
                </p:cNvPr>
                <p:cNvSpPr>
                  <a:spLocks noChangeAspect="1"/>
                </p:cNvSpPr>
                <p:nvPr/>
              </p:nvSpPr>
              <p:spPr>
                <a:xfrm>
                  <a:off x="5045882" y="4005418"/>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流程图: 接点 53">
                  <a:extLst>
                    <a:ext uri="{FF2B5EF4-FFF2-40B4-BE49-F238E27FC236}">
                      <a16:creationId xmlns:a16="http://schemas.microsoft.com/office/drawing/2014/main" id="{B23B71E1-8C6C-3BB3-77B6-F732E322C20E}"/>
                    </a:ext>
                  </a:extLst>
                </p:cNvPr>
                <p:cNvSpPr>
                  <a:spLocks noChangeAspect="1"/>
                </p:cNvSpPr>
                <p:nvPr/>
              </p:nvSpPr>
              <p:spPr>
                <a:xfrm>
                  <a:off x="4087292" y="3980432"/>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流程图: 接点 54">
                  <a:extLst>
                    <a:ext uri="{FF2B5EF4-FFF2-40B4-BE49-F238E27FC236}">
                      <a16:creationId xmlns:a16="http://schemas.microsoft.com/office/drawing/2014/main" id="{DFC56464-2E55-2DF8-1A54-DB5A7A19936F}"/>
                    </a:ext>
                  </a:extLst>
                </p:cNvPr>
                <p:cNvSpPr>
                  <a:spLocks noChangeAspect="1"/>
                </p:cNvSpPr>
                <p:nvPr/>
              </p:nvSpPr>
              <p:spPr>
                <a:xfrm>
                  <a:off x="4793056" y="443755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流程图: 接点 55">
                  <a:extLst>
                    <a:ext uri="{FF2B5EF4-FFF2-40B4-BE49-F238E27FC236}">
                      <a16:creationId xmlns:a16="http://schemas.microsoft.com/office/drawing/2014/main" id="{4CD332F3-CEA4-7CB3-3A05-F12E16460DDB}"/>
                    </a:ext>
                  </a:extLst>
                </p:cNvPr>
                <p:cNvSpPr>
                  <a:spLocks noChangeAspect="1"/>
                </p:cNvSpPr>
                <p:nvPr/>
              </p:nvSpPr>
              <p:spPr>
                <a:xfrm>
                  <a:off x="4212695" y="358380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流程图: 接点 56">
                  <a:extLst>
                    <a:ext uri="{FF2B5EF4-FFF2-40B4-BE49-F238E27FC236}">
                      <a16:creationId xmlns:a16="http://schemas.microsoft.com/office/drawing/2014/main" id="{F364476A-1483-D37A-0BC0-2A024B2D11F0}"/>
                    </a:ext>
                  </a:extLst>
                </p:cNvPr>
                <p:cNvSpPr>
                  <a:spLocks noChangeAspect="1"/>
                </p:cNvSpPr>
                <p:nvPr/>
              </p:nvSpPr>
              <p:spPr>
                <a:xfrm>
                  <a:off x="5361540" y="473423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流程图: 接点 57">
                  <a:extLst>
                    <a:ext uri="{FF2B5EF4-FFF2-40B4-BE49-F238E27FC236}">
                      <a16:creationId xmlns:a16="http://schemas.microsoft.com/office/drawing/2014/main" id="{2804F7C2-3E09-EAB1-2296-0472F87AC2F3}"/>
                    </a:ext>
                  </a:extLst>
                </p:cNvPr>
                <p:cNvSpPr>
                  <a:spLocks noChangeAspect="1"/>
                </p:cNvSpPr>
                <p:nvPr/>
              </p:nvSpPr>
              <p:spPr>
                <a:xfrm>
                  <a:off x="5512228" y="3283684"/>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8">
                  <a:extLst>
                    <a:ext uri="{FF2B5EF4-FFF2-40B4-BE49-F238E27FC236}">
                      <a16:creationId xmlns:a16="http://schemas.microsoft.com/office/drawing/2014/main" id="{F05D2A04-7353-E406-22A3-A1E26E41A38E}"/>
                    </a:ext>
                  </a:extLst>
                </p:cNvPr>
                <p:cNvCxnSpPr/>
                <p:nvPr/>
              </p:nvCxnSpPr>
              <p:spPr>
                <a:xfrm>
                  <a:off x="4140000" y="2353807"/>
                  <a:ext cx="2080553" cy="238042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9">
                  <a:extLst>
                    <a:ext uri="{FF2B5EF4-FFF2-40B4-BE49-F238E27FC236}">
                      <a16:creationId xmlns:a16="http://schemas.microsoft.com/office/drawing/2014/main" id="{1C544919-6BB8-D579-398F-7584CBCA5A5F}"/>
                    </a:ext>
                  </a:extLst>
                </p:cNvPr>
                <p:cNvCxnSpPr/>
                <p:nvPr/>
              </p:nvCxnSpPr>
              <p:spPr>
                <a:xfrm>
                  <a:off x="4561951" y="2202865"/>
                  <a:ext cx="1865610" cy="2159686"/>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接连接符 60">
                  <a:extLst>
                    <a:ext uri="{FF2B5EF4-FFF2-40B4-BE49-F238E27FC236}">
                      <a16:creationId xmlns:a16="http://schemas.microsoft.com/office/drawing/2014/main" id="{FB866294-C485-7CB2-0A48-C5C5447D303A}"/>
                    </a:ext>
                  </a:extLst>
                </p:cNvPr>
                <p:cNvCxnSpPr/>
                <p:nvPr/>
              </p:nvCxnSpPr>
              <p:spPr>
                <a:xfrm>
                  <a:off x="3742581" y="2511148"/>
                  <a:ext cx="2080553" cy="2380423"/>
                </a:xfrm>
                <a:prstGeom prst="line">
                  <a:avLst/>
                </a:prstGeom>
                <a:ln w="25400">
                  <a:solidFill>
                    <a:srgbClr val="0070C0"/>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9A777068-3B52-7A3A-523A-6DFAB136371A}"/>
                      </a:ext>
                    </a:extLst>
                  </p:cNvPr>
                  <p:cNvSpPr txBox="1"/>
                  <p:nvPr/>
                </p:nvSpPr>
                <p:spPr>
                  <a:xfrm>
                    <a:off x="7019144" y="2251909"/>
                    <a:ext cx="167520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zh-CN" b="1" i="1" smtClean="0">
                                  <a:solidFill>
                                    <a:srgbClr val="0070C0"/>
                                  </a:solidFill>
                                  <a:latin typeface="Cambria Math" panose="02040503050406030204" pitchFamily="18" charset="0"/>
                                </a:rPr>
                              </m:ctrlPr>
                            </m:sSupPr>
                            <m:e>
                              <m:r>
                                <a:rPr lang="en-US" altLang="zh-CN" b="1" i="1" smtClean="0">
                                  <a:solidFill>
                                    <a:srgbClr val="0070C0"/>
                                  </a:solidFill>
                                  <a:latin typeface="Cambria Math" panose="02040503050406030204" pitchFamily="18" charset="0"/>
                                </a:rPr>
                                <m:t>𝒘</m:t>
                              </m:r>
                            </m:e>
                            <m:sup>
                              <m:r>
                                <a:rPr lang="en-US" altLang="zh-CN" b="0" i="1" smtClean="0">
                                  <a:solidFill>
                                    <a:srgbClr val="0070C0"/>
                                  </a:solidFill>
                                  <a:latin typeface="Cambria Math" panose="02040503050406030204" pitchFamily="18" charset="0"/>
                                </a:rPr>
                                <m:t>𝑇</m:t>
                              </m:r>
                            </m:sup>
                          </m:sSup>
                          <m:r>
                            <a:rPr lang="en-US" altLang="zh-CN" b="1" i="1" smtClean="0">
                              <a:solidFill>
                                <a:srgbClr val="0070C0"/>
                              </a:solidFill>
                              <a:latin typeface="Cambria Math" panose="02040503050406030204" pitchFamily="18" charset="0"/>
                            </a:rPr>
                            <m:t>𝒙</m:t>
                          </m:r>
                          <m:r>
                            <a:rPr lang="en-US" altLang="zh-CN" b="1" i="1" smtClean="0">
                              <a:solidFill>
                                <a:srgbClr val="0070C0"/>
                              </a:solidFill>
                              <a:latin typeface="Cambria Math" panose="02040503050406030204" pitchFamily="18" charset="0"/>
                            </a:rPr>
                            <m:t>+</m:t>
                          </m:r>
                          <m:r>
                            <a:rPr lang="en-US" altLang="zh-CN" b="0" i="1" smtClean="0">
                              <a:solidFill>
                                <a:srgbClr val="0070C0"/>
                              </a:solidFill>
                              <a:latin typeface="Cambria Math" panose="02040503050406030204" pitchFamily="18" charset="0"/>
                            </a:rPr>
                            <m:t>𝑏</m:t>
                          </m:r>
                          <m:r>
                            <a:rPr lang="en-US" altLang="zh-CN" b="0" i="1" smtClean="0">
                              <a:solidFill>
                                <a:srgbClr val="0070C0"/>
                              </a:solidFill>
                              <a:latin typeface="Cambria Math" panose="02040503050406030204" pitchFamily="18" charset="0"/>
                            </a:rPr>
                            <m:t>=−</m:t>
                          </m:r>
                          <m:r>
                            <a:rPr lang="en-US" altLang="zh-CN" b="0" i="1" smtClean="0">
                              <a:solidFill>
                                <a:srgbClr val="0070C0"/>
                              </a:solidFill>
                              <a:latin typeface="Cambria Math" panose="02040503050406030204" pitchFamily="18" charset="0"/>
                            </a:rPr>
                            <m:t>𝑐</m:t>
                          </m:r>
                        </m:oMath>
                      </m:oMathPara>
                    </a14:m>
                    <a:endParaRPr lang="zh-CN" altLang="en-US" b="1" dirty="0">
                      <a:solidFill>
                        <a:srgbClr val="0070C0"/>
                      </a:solidFill>
                    </a:endParaRPr>
                  </a:p>
                </p:txBody>
              </p:sp>
            </mc:Choice>
            <mc:Fallback xmlns="">
              <p:sp>
                <p:nvSpPr>
                  <p:cNvPr id="69" name="文本框 68"/>
                  <p:cNvSpPr txBox="1">
                    <a:spLocks noRot="1" noChangeAspect="1" noMove="1" noResize="1" noEditPoints="1" noAdjustHandles="1" noChangeArrowheads="1" noChangeShapeType="1" noTextEdit="1"/>
                  </p:cNvSpPr>
                  <p:nvPr/>
                </p:nvSpPr>
                <p:spPr>
                  <a:xfrm>
                    <a:off x="7019144" y="2251909"/>
                    <a:ext cx="1675202" cy="369332"/>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9F73252D-BA95-D649-F6ED-F16DDF5CF39B}"/>
                      </a:ext>
                    </a:extLst>
                  </p:cNvPr>
                  <p:cNvSpPr txBox="1"/>
                  <p:nvPr/>
                </p:nvSpPr>
                <p:spPr>
                  <a:xfrm>
                    <a:off x="9232392" y="2036064"/>
                    <a:ext cx="15020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zh-CN" b="1" i="1" smtClean="0">
                                  <a:solidFill>
                                    <a:srgbClr val="FF0000"/>
                                  </a:solidFill>
                                  <a:latin typeface="Cambria Math" panose="02040503050406030204" pitchFamily="18" charset="0"/>
                                </a:rPr>
                              </m:ctrlPr>
                            </m:sSupPr>
                            <m:e>
                              <m:r>
                                <a:rPr lang="en-US" altLang="zh-CN" b="1" i="1" smtClean="0">
                                  <a:solidFill>
                                    <a:srgbClr val="FF0000"/>
                                  </a:solidFill>
                                  <a:latin typeface="Cambria Math" panose="02040503050406030204" pitchFamily="18" charset="0"/>
                                </a:rPr>
                                <m:t>𝒘</m:t>
                              </m:r>
                            </m:e>
                            <m:sup>
                              <m:r>
                                <a:rPr lang="en-US" altLang="zh-CN" b="0" i="1" smtClean="0">
                                  <a:solidFill>
                                    <a:srgbClr val="FF0000"/>
                                  </a:solidFill>
                                  <a:latin typeface="Cambria Math" panose="02040503050406030204" pitchFamily="18" charset="0"/>
                                </a:rPr>
                                <m:t>𝑇</m:t>
                              </m:r>
                            </m:sup>
                          </m:sSup>
                          <m:r>
                            <a:rPr lang="en-US" altLang="zh-CN" b="1" i="1" smtClean="0">
                              <a:solidFill>
                                <a:srgbClr val="FF0000"/>
                              </a:solidFill>
                              <a:latin typeface="Cambria Math" panose="02040503050406030204" pitchFamily="18" charset="0"/>
                            </a:rPr>
                            <m:t>𝒙</m:t>
                          </m:r>
                          <m:r>
                            <a:rPr lang="en-US" altLang="zh-CN" b="1" i="1" smtClean="0">
                              <a:solidFill>
                                <a:srgbClr val="FF0000"/>
                              </a:solidFill>
                              <a:latin typeface="Cambria Math" panose="02040503050406030204" pitchFamily="18" charset="0"/>
                            </a:rPr>
                            <m:t>+</m:t>
                          </m:r>
                          <m:r>
                            <a:rPr lang="en-US" altLang="zh-CN" b="0" i="1" smtClean="0">
                              <a:solidFill>
                                <a:srgbClr val="FF0000"/>
                              </a:solidFill>
                              <a:latin typeface="Cambria Math" panose="02040503050406030204" pitchFamily="18" charset="0"/>
                            </a:rPr>
                            <m:t>𝑏</m:t>
                          </m:r>
                          <m:r>
                            <a:rPr lang="en-US" altLang="zh-CN" b="0" i="1" smtClean="0">
                              <a:solidFill>
                                <a:srgbClr val="FF0000"/>
                              </a:solidFill>
                              <a:latin typeface="Cambria Math" panose="02040503050406030204" pitchFamily="18" charset="0"/>
                            </a:rPr>
                            <m:t>=</m:t>
                          </m:r>
                          <m:r>
                            <a:rPr lang="en-US" altLang="zh-CN" b="0" i="1" smtClean="0">
                              <a:solidFill>
                                <a:srgbClr val="FF0000"/>
                              </a:solidFill>
                              <a:latin typeface="Cambria Math" panose="02040503050406030204" pitchFamily="18" charset="0"/>
                            </a:rPr>
                            <m:t>𝑐</m:t>
                          </m:r>
                        </m:oMath>
                      </m:oMathPara>
                    </a14:m>
                    <a:endParaRPr lang="zh-CN" altLang="en-US" b="1" dirty="0">
                      <a:solidFill>
                        <a:srgbClr val="FF0000"/>
                      </a:solidFill>
                    </a:endParaRPr>
                  </a:p>
                </p:txBody>
              </p:sp>
            </mc:Choice>
            <mc:Fallback xmlns="">
              <p:sp>
                <p:nvSpPr>
                  <p:cNvPr id="70" name="文本框 69"/>
                  <p:cNvSpPr txBox="1">
                    <a:spLocks noRot="1" noChangeAspect="1" noMove="1" noResize="1" noEditPoints="1" noAdjustHandles="1" noChangeArrowheads="1" noChangeShapeType="1" noTextEdit="1"/>
                  </p:cNvSpPr>
                  <p:nvPr/>
                </p:nvSpPr>
                <p:spPr>
                  <a:xfrm>
                    <a:off x="9232392" y="2036064"/>
                    <a:ext cx="1502078" cy="369332"/>
                  </a:xfrm>
                  <a:prstGeom prst="rect">
                    <a:avLst/>
                  </a:prstGeom>
                  <a:blipFill>
                    <a:blip r:embed="rId5"/>
                    <a:stretch>
                      <a:fillRect/>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4BB7A1A1-4138-479A-8EDE-8D9D06D69CE2}"/>
                    </a:ext>
                  </a:extLst>
                </p:cNvPr>
                <p:cNvSpPr txBox="1"/>
                <p:nvPr/>
              </p:nvSpPr>
              <p:spPr>
                <a:xfrm>
                  <a:off x="10534793" y="4655344"/>
                  <a:ext cx="151721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zh-CN" b="1" i="1" smtClean="0">
                                <a:latin typeface="Cambria Math" panose="02040503050406030204" pitchFamily="18" charset="0"/>
                              </a:rPr>
                            </m:ctrlPr>
                          </m:sSupPr>
                          <m:e>
                            <m:r>
                              <a:rPr lang="en-US" altLang="zh-CN" b="1" i="1" smtClean="0">
                                <a:latin typeface="Cambria Math" panose="02040503050406030204" pitchFamily="18" charset="0"/>
                              </a:rPr>
                              <m:t>𝒘</m:t>
                            </m:r>
                          </m:e>
                          <m:sup>
                            <m:r>
                              <a:rPr lang="en-US" altLang="zh-CN" b="0" i="1" smtClean="0">
                                <a:latin typeface="Cambria Math" panose="02040503050406030204" pitchFamily="18" charset="0"/>
                              </a:rPr>
                              <m:t>𝑇</m:t>
                            </m:r>
                          </m:sup>
                        </m:sSup>
                        <m:r>
                          <a:rPr lang="en-US" altLang="zh-CN" b="1" i="1" smtClean="0">
                            <a:latin typeface="Cambria Math" panose="02040503050406030204" pitchFamily="18" charset="0"/>
                          </a:rPr>
                          <m:t>𝒙</m:t>
                        </m:r>
                        <m:r>
                          <a:rPr lang="en-US" altLang="zh-CN" b="1" i="1" smtClean="0">
                            <a:latin typeface="Cambria Math" panose="02040503050406030204" pitchFamily="18" charset="0"/>
                          </a:rPr>
                          <m:t>+</m:t>
                        </m:r>
                        <m:r>
                          <a:rPr lang="en-US" altLang="zh-CN" b="0" i="1" smtClean="0">
                            <a:latin typeface="Cambria Math" panose="02040503050406030204" pitchFamily="18" charset="0"/>
                          </a:rPr>
                          <m:t>𝑏</m:t>
                        </m:r>
                        <m:r>
                          <a:rPr lang="en-US" altLang="zh-CN" b="0" i="1" smtClean="0">
                            <a:latin typeface="Cambria Math" panose="02040503050406030204" pitchFamily="18" charset="0"/>
                          </a:rPr>
                          <m:t>=0</m:t>
                        </m:r>
                      </m:oMath>
                    </m:oMathPara>
                  </a14:m>
                  <a:endParaRPr lang="zh-CN" altLang="en-US" b="1" dirty="0"/>
                </a:p>
              </p:txBody>
            </p:sp>
          </mc:Choice>
          <mc:Fallback xmlns="">
            <p:sp>
              <p:nvSpPr>
                <p:cNvPr id="71" name="文本框 70"/>
                <p:cNvSpPr txBox="1">
                  <a:spLocks noRot="1" noChangeAspect="1" noMove="1" noResize="1" noEditPoints="1" noAdjustHandles="1" noChangeArrowheads="1" noChangeShapeType="1" noTextEdit="1"/>
                </p:cNvSpPr>
                <p:nvPr/>
              </p:nvSpPr>
              <p:spPr>
                <a:xfrm>
                  <a:off x="10534793" y="4655344"/>
                  <a:ext cx="1517210" cy="369332"/>
                </a:xfrm>
                <a:prstGeom prst="rect">
                  <a:avLst/>
                </a:prstGeom>
                <a:blipFill>
                  <a:blip r:embed="rId6"/>
                  <a:stretch>
                    <a:fillRect/>
                  </a:stretch>
                </a:blipFill>
              </p:spPr>
              <p:txBody>
                <a:bodyPr/>
                <a:lstStyle/>
                <a:p>
                  <a:r>
                    <a:rPr lang="zh-CN" altLang="en-US">
                      <a:noFill/>
                    </a:rPr>
                    <a:t> </a:t>
                  </a:r>
                </a:p>
              </p:txBody>
            </p:sp>
          </mc:Fallback>
        </mc:AlternateContent>
      </p:grpSp>
      <p:pic>
        <p:nvPicPr>
          <p:cNvPr id="59" name="图片 58">
            <a:extLst>
              <a:ext uri="{FF2B5EF4-FFF2-40B4-BE49-F238E27FC236}">
                <a16:creationId xmlns:a16="http://schemas.microsoft.com/office/drawing/2014/main" id="{A52AB525-27CB-BBD7-0A9E-9461167093CD}"/>
              </a:ext>
            </a:extLst>
          </p:cNvPr>
          <p:cNvPicPr>
            <a:picLocks noChangeAspect="1"/>
          </p:cNvPicPr>
          <p:nvPr/>
        </p:nvPicPr>
        <p:blipFill>
          <a:blip r:embed="rId7"/>
          <a:stretch>
            <a:fillRect/>
          </a:stretch>
        </p:blipFill>
        <p:spPr>
          <a:xfrm>
            <a:off x="2381846" y="4664195"/>
            <a:ext cx="2479539" cy="1830269"/>
          </a:xfrm>
          <a:prstGeom prst="rect">
            <a:avLst/>
          </a:prstGeom>
        </p:spPr>
      </p:pic>
      <p:pic>
        <p:nvPicPr>
          <p:cNvPr id="61" name="图片 60">
            <a:extLst>
              <a:ext uri="{FF2B5EF4-FFF2-40B4-BE49-F238E27FC236}">
                <a16:creationId xmlns:a16="http://schemas.microsoft.com/office/drawing/2014/main" id="{D30BD7C5-1556-6626-AB15-3EE37D426A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72267" y="3395885"/>
            <a:ext cx="3652042" cy="1141263"/>
          </a:xfrm>
          <a:prstGeom prst="rect">
            <a:avLst/>
          </a:prstGeom>
        </p:spPr>
      </p:pic>
    </p:spTree>
    <p:extLst>
      <p:ext uri="{BB962C8B-B14F-4D97-AF65-F5344CB8AC3E}">
        <p14:creationId xmlns:p14="http://schemas.microsoft.com/office/powerpoint/2010/main" val="1114729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fill="hold"/>
                                        <p:tgtEl>
                                          <p:spTgt spid="59"/>
                                        </p:tgtEl>
                                        <p:attrNameLst>
                                          <p:attrName>ppt_x</p:attrName>
                                        </p:attrNameLst>
                                      </p:cBhvr>
                                      <p:tavLst>
                                        <p:tav tm="0">
                                          <p:val>
                                            <p:strVal val="#ppt_x"/>
                                          </p:val>
                                        </p:tav>
                                        <p:tav tm="100000">
                                          <p:val>
                                            <p:strVal val="#ppt_x"/>
                                          </p:val>
                                        </p:tav>
                                      </p:tavLst>
                                    </p:anim>
                                    <p:anim calcmode="lin" valueType="num">
                                      <p:cBhvr additive="base">
                                        <p:cTn id="14"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a:xfrm>
                <a:off x="515937" y="1104899"/>
                <a:ext cx="11160125" cy="5251295"/>
              </a:xfrm>
            </p:spPr>
            <p:txBody>
              <a:bodyPr>
                <a:normAutofit fontScale="92500" lnSpcReduction="10000"/>
              </a:bodyPr>
              <a:lstStyle/>
              <a:p>
                <a:r>
                  <a:rPr lang="zh-CN" altLang="en-US" sz="2600" b="0" dirty="0"/>
                  <a:t>Phương pháp phân loại điển hình: bộ phân loại Bayes</a:t>
                </a:r>
                <a:endParaRPr lang="en-US" altLang="zh-CN" sz="2600" b="0" dirty="0"/>
              </a:p>
              <a:p>
                <a:pPr lvl="1" algn="just"/>
                <a:r>
                  <a:rPr lang="zh-CN" altLang="en-US" sz="2200" dirty="0"/>
                  <a:t>Dựa trên giả định độc lập có điều kiện giữa các thuộc tính, sử dụng xác suất hậu nghiệm Bayes để phân loại</a:t>
                </a:r>
                <a:endParaRPr lang="en-US" altLang="zh-CN" sz="2200" dirty="0"/>
              </a:p>
              <a:p>
                <a:pPr lvl="1"/>
                <a:r>
                  <a:rPr lang="zh-CN" altLang="en-US" sz="2200" dirty="0"/>
                  <a:t>Ước lượng xác suất hậu nghiệm</a:t>
                </a:r>
                <a:endParaRPr lang="en-US" altLang="zh-CN" sz="2200" dirty="0"/>
              </a:p>
              <a:p>
                <a:pPr marL="457200" lvl="1" indent="0">
                  <a:buNone/>
                </a:pPr>
                <a:endParaRPr lang="en-US" altLang="zh-CN" sz="2200" dirty="0"/>
              </a:p>
              <a:p>
                <a:pPr lvl="1"/>
                <a:endParaRPr lang="vi-VN" altLang="zh-CN" sz="2200" dirty="0">
                  <a:solidFill>
                    <a:srgbClr val="C00000"/>
                  </a:solidFill>
                </a:endParaRPr>
              </a:p>
              <a:p>
                <a:pPr lvl="1"/>
                <a:endParaRPr lang="vi-VN" altLang="zh-CN" sz="2200" dirty="0">
                  <a:solidFill>
                    <a:srgbClr val="C00000"/>
                  </a:solidFill>
                </a:endParaRPr>
              </a:p>
              <a:p>
                <a:pPr lvl="1"/>
                <a:r>
                  <a:rPr lang="zh-CN" altLang="en-US" sz="2200" dirty="0">
                    <a:solidFill>
                      <a:srgbClr val="C00000"/>
                    </a:solidFill>
                  </a:rPr>
                  <a:t>Tiêu chuẩn quyết định Bayes</a:t>
                </a:r>
                <a:endParaRPr lang="en-US" altLang="zh-CN" sz="2200" dirty="0">
                  <a:solidFill>
                    <a:srgbClr val="C00000"/>
                  </a:solidFill>
                </a:endParaRPr>
              </a:p>
              <a:p>
                <a:pPr marL="457200" lvl="1" indent="0">
                  <a:buNone/>
                </a:pPr>
                <a:endParaRPr lang="en-US" altLang="zh-CN" sz="2200" dirty="0"/>
              </a:p>
              <a:p>
                <a:pPr marL="457200" lvl="1" indent="0">
                  <a:buNone/>
                </a:pPr>
                <a:endParaRPr lang="en-US" altLang="zh-CN" sz="2200" dirty="0"/>
              </a:p>
              <a:p>
                <a:pPr marL="457200" lvl="1" indent="0">
                  <a:buNone/>
                </a:pPr>
                <a:endParaRPr lang="en-US" altLang="zh-CN" sz="2200" dirty="0"/>
              </a:p>
              <a:p>
                <a:pPr lvl="1"/>
                <a:r>
                  <a:rPr lang="zh-CN" altLang="en-US" sz="2200" dirty="0"/>
                  <a:t>Quy trình huấn luyện bộ phân loại Bayes ngây thơ</a:t>
                </a:r>
                <a:endParaRPr lang="en-US" altLang="zh-CN" sz="2200" dirty="0"/>
              </a:p>
              <a:p>
                <a:pPr lvl="2"/>
                <a:r>
                  <a:rPr lang="zh-CN" altLang="en-US" sz="2200" dirty="0"/>
                  <a:t>Ước lượng xác suất tiên nghiệm của lớp dựa trên tập huấn luyện </a:t>
                </a:r>
                <a14:m>
                  <m:oMath xmlns:m="http://schemas.openxmlformats.org/officeDocument/2006/math">
                    <m:r>
                      <a:rPr lang="en-US" altLang="zh-CN" sz="2200" b="0" i="1" smtClean="0">
                        <a:latin typeface="Cambria Math" panose="02040503050406030204" pitchFamily="18" charset="0"/>
                      </a:rPr>
                      <m:t>𝐷</m:t>
                    </m:r>
                    <m:r>
                      <a:rPr lang="en-US" altLang="zh-CN" sz="2200" b="0" i="1" dirty="0" smtClean="0">
                        <a:latin typeface="Cambria Math" panose="02040503050406030204" pitchFamily="18" charset="0"/>
                      </a:rPr>
                      <m:t>𝑃</m:t>
                    </m:r>
                    <m:d>
                      <m:dPr>
                        <m:ctrlPr>
                          <a:rPr lang="en-US" altLang="zh-CN" sz="2200" i="1" dirty="0">
                            <a:latin typeface="Cambria Math" panose="02040503050406030204" pitchFamily="18" charset="0"/>
                          </a:rPr>
                        </m:ctrlPr>
                      </m:dPr>
                      <m:e>
                        <m:r>
                          <a:rPr lang="en-US" altLang="zh-CN" sz="2200" b="0" i="1" dirty="0" smtClean="0">
                            <a:latin typeface="Cambria Math" panose="02040503050406030204" pitchFamily="18" charset="0"/>
                          </a:rPr>
                          <m:t>𝑐</m:t>
                        </m:r>
                      </m:e>
                    </m:d>
                  </m:oMath>
                </a14:m>
                <a:endParaRPr lang="en-US" altLang="zh-CN" sz="2200" dirty="0"/>
              </a:p>
              <a:p>
                <a:pPr lvl="2"/>
                <a:r>
                  <a:rPr lang="zh-CN" altLang="en-US" sz="2200" dirty="0"/>
                  <a:t>Ước lượng xác suất có điều kiện cho từng thuộc tính </a:t>
                </a:r>
                <a14:m>
                  <m:oMath xmlns:m="http://schemas.openxmlformats.org/officeDocument/2006/math">
                    <m:r>
                      <a:rPr lang="en-US" altLang="zh-CN" sz="2200" b="0" i="1" dirty="0" smtClean="0">
                        <a:solidFill>
                          <a:schemeClr val="tx1"/>
                        </a:solidFill>
                        <a:latin typeface="Cambria Math" panose="02040503050406030204" pitchFamily="18" charset="0"/>
                      </a:rPr>
                      <m:t>𝑃</m:t>
                    </m:r>
                    <m:d>
                      <m:dPr>
                        <m:ctrlPr>
                          <a:rPr lang="en-US" altLang="zh-CN" sz="2200" i="1" dirty="0" smtClean="0">
                            <a:solidFill>
                              <a:schemeClr val="tx1"/>
                            </a:solidFill>
                            <a:latin typeface="Cambria Math" panose="02040503050406030204" pitchFamily="18" charset="0"/>
                          </a:rPr>
                        </m:ctrlPr>
                      </m:dPr>
                      <m:e>
                        <m:sSub>
                          <m:sSubPr>
                            <m:ctrlPr>
                              <a:rPr lang="en-US" altLang="zh-CN" sz="2200" i="1" dirty="0" smtClean="0">
                                <a:solidFill>
                                  <a:schemeClr val="tx1"/>
                                </a:solidFill>
                                <a:latin typeface="Cambria Math" panose="02040503050406030204" pitchFamily="18" charset="0"/>
                              </a:rPr>
                            </m:ctrlPr>
                          </m:sSubPr>
                          <m:e>
                            <m:r>
                              <a:rPr lang="en-US" altLang="zh-CN" sz="2200" b="0" i="1" dirty="0" smtClean="0">
                                <a:solidFill>
                                  <a:schemeClr val="tx1"/>
                                </a:solidFill>
                                <a:latin typeface="Cambria Math" panose="02040503050406030204" pitchFamily="18" charset="0"/>
                              </a:rPr>
                              <m:t>𝑥</m:t>
                            </m:r>
                          </m:e>
                          <m:sub>
                            <m:r>
                              <a:rPr lang="en-US" altLang="zh-CN" sz="2200" b="0" i="1" dirty="0" smtClean="0">
                                <a:solidFill>
                                  <a:schemeClr val="tx1"/>
                                </a:solidFill>
                                <a:latin typeface="Cambria Math" panose="02040503050406030204" pitchFamily="18" charset="0"/>
                              </a:rPr>
                              <m:t>𝑖</m:t>
                            </m:r>
                          </m:sub>
                        </m:sSub>
                        <m:r>
                          <a:rPr lang="en-US" altLang="zh-CN" sz="2200" b="0" i="1" dirty="0" smtClean="0">
                            <a:solidFill>
                              <a:schemeClr val="tx1"/>
                            </a:solidFill>
                            <a:latin typeface="Cambria Math" panose="02040503050406030204" pitchFamily="18" charset="0"/>
                          </a:rPr>
                          <m:t>|</m:t>
                        </m:r>
                        <m:r>
                          <a:rPr lang="en-US" altLang="zh-CN" sz="2200" b="0" i="1" dirty="0" smtClean="0">
                            <a:solidFill>
                              <a:schemeClr val="tx1"/>
                            </a:solidFill>
                            <a:latin typeface="Cambria Math" panose="02040503050406030204" pitchFamily="18" charset="0"/>
                          </a:rPr>
                          <m:t>𝑐</m:t>
                        </m:r>
                      </m:e>
                    </m:d>
                  </m:oMath>
                </a14:m>
                <a:endParaRPr lang="zh-CN" altLang="en-US" sz="2200" dirty="0"/>
              </a:p>
            </p:txBody>
          </p:sp>
        </mc:Choice>
        <mc:Fallback xmlns="">
          <p:sp>
            <p:nvSpPr>
              <p:cNvPr id="9" name="文本占位符 4">
                <a:extLst>
                  <a:ext uri="{FF2B5EF4-FFF2-40B4-BE49-F238E27FC236}">
                    <a16:creationId xmlns:a16="http://schemas.microsoft.com/office/drawing/2014/main" id="{5BBB2A4E-130A-B717-8D06-6ABBD6596009}"/>
                  </a:ext>
                </a:extLst>
              </p:cNvPr>
              <p:cNvSpPr>
                <a:spLocks noGrp="1" noRot="1" noChangeAspect="1" noMove="1" noResize="1" noEditPoints="1" noAdjustHandles="1" noChangeArrowheads="1" noChangeShapeType="1" noTextEdit="1"/>
              </p:cNvSpPr>
              <p:nvPr>
                <p:ph type="body" sz="quarter" idx="14"/>
              </p:nvPr>
            </p:nvSpPr>
            <p:spPr>
              <a:xfrm>
                <a:off x="515937" y="1104899"/>
                <a:ext cx="11160125" cy="5251295"/>
              </a:xfrm>
              <a:blipFill>
                <a:blip r:embed="rId3"/>
                <a:stretch>
                  <a:fillRect l="-682" t="-723" r="-568" b="-964"/>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9090E315-565E-3BA4-0290-1136B3E3DE79}"/>
                  </a:ext>
                </a:extLst>
              </p:cNvPr>
              <p:cNvSpPr txBox="1"/>
              <p:nvPr/>
            </p:nvSpPr>
            <p:spPr>
              <a:xfrm>
                <a:off x="1778504" y="3905684"/>
                <a:ext cx="8634989" cy="1138260"/>
              </a:xfrm>
              <a:prstGeom prst="rect">
                <a:avLst/>
              </a:prstGeom>
              <a:noFill/>
            </p:spPr>
            <p:txBody>
              <a:bodyPr wrap="square">
                <a:normAutofit/>
              </a:bodyPr>
              <a:lstStyle/>
              <a:p>
                <a:pPr/>
                <a14:m>
                  <m:oMathPara xmlns:m="http://schemas.openxmlformats.org/officeDocument/2006/math">
                    <m:oMathParaPr>
                      <m:jc m:val="centerGroup"/>
                    </m:oMathParaPr>
                    <m:oMath xmlns:m="http://schemas.openxmlformats.org/officeDocument/2006/math">
                      <m:sSup>
                        <m:sSupPr>
                          <m:ctrlPr>
                            <a:rPr lang="en-US" altLang="zh-CN" sz="2400" b="0" i="1" smtClean="0">
                              <a:solidFill>
                                <a:srgbClr val="C00000"/>
                              </a:solidFill>
                              <a:latin typeface="Cambria Math" panose="02040503050406030204" pitchFamily="18" charset="0"/>
                            </a:rPr>
                          </m:ctrlPr>
                        </m:sSupPr>
                        <m:e>
                          <m:r>
                            <a:rPr lang="en-US" altLang="zh-CN" sz="2400" b="0" i="1" smtClean="0">
                              <a:solidFill>
                                <a:srgbClr val="C00000"/>
                              </a:solidFill>
                              <a:latin typeface="Cambria Math" panose="02040503050406030204" pitchFamily="18" charset="0"/>
                            </a:rPr>
                            <m:t>h</m:t>
                          </m:r>
                        </m:e>
                        <m:sup>
                          <m:r>
                            <a:rPr lang="en-US" altLang="zh-CN" sz="2400" b="0" i="1" smtClean="0">
                              <a:solidFill>
                                <a:srgbClr val="C00000"/>
                              </a:solidFill>
                              <a:latin typeface="Cambria Math" panose="02040503050406030204" pitchFamily="18" charset="0"/>
                            </a:rPr>
                            <m:t>∗</m:t>
                          </m:r>
                        </m:sup>
                      </m:sSup>
                      <m:d>
                        <m:dPr>
                          <m:ctrlPr>
                            <a:rPr lang="en-US" altLang="zh-CN" sz="2400" i="1" dirty="0">
                              <a:solidFill>
                                <a:srgbClr val="C00000"/>
                              </a:solidFill>
                              <a:latin typeface="Cambria Math" panose="02040503050406030204" pitchFamily="18" charset="0"/>
                            </a:rPr>
                          </m:ctrlPr>
                        </m:dPr>
                        <m:e>
                          <m:r>
                            <a:rPr lang="en-US" altLang="zh-CN" sz="2400" b="1" i="1" dirty="0">
                              <a:solidFill>
                                <a:srgbClr val="C00000"/>
                              </a:solidFill>
                              <a:latin typeface="Cambria Math" panose="02040503050406030204" pitchFamily="18" charset="0"/>
                            </a:rPr>
                            <m:t>𝒙</m:t>
                          </m:r>
                        </m:e>
                      </m:d>
                      <m:r>
                        <a:rPr lang="en-US" altLang="zh-CN" sz="2400" b="1" i="1" dirty="0" smtClean="0">
                          <a:latin typeface="Cambria Math" panose="02040503050406030204" pitchFamily="18" charset="0"/>
                        </a:rPr>
                        <m:t>=</m:t>
                      </m:r>
                      <m:func>
                        <m:funcPr>
                          <m:ctrlPr>
                            <a:rPr lang="en-US" altLang="zh-CN" sz="2400" b="1" i="1" dirty="0" smtClean="0">
                              <a:latin typeface="Cambria Math" panose="02040503050406030204" pitchFamily="18" charset="0"/>
                            </a:rPr>
                          </m:ctrlPr>
                        </m:funcPr>
                        <m:fName>
                          <m:limLow>
                            <m:limLowPr>
                              <m:ctrlPr>
                                <a:rPr lang="en-US" altLang="zh-CN" sz="2400" b="1" i="1" dirty="0" smtClean="0">
                                  <a:latin typeface="Cambria Math" panose="02040503050406030204" pitchFamily="18" charset="0"/>
                                </a:rPr>
                              </m:ctrlPr>
                            </m:limLowPr>
                            <m:e>
                              <m:r>
                                <m:rPr>
                                  <m:sty m:val="p"/>
                                </m:rPr>
                                <a:rPr lang="en-US" altLang="zh-CN" sz="2400" b="0" i="0" dirty="0" smtClean="0">
                                  <a:latin typeface="Cambria Math" panose="02040503050406030204" pitchFamily="18" charset="0"/>
                                </a:rPr>
                                <m:t>argmax</m:t>
                              </m:r>
                            </m:e>
                            <m:lim>
                              <m:r>
                                <a:rPr lang="en-US" altLang="zh-CN" sz="2400" b="1" i="1" dirty="0" smtClean="0">
                                  <a:latin typeface="Cambria Math" panose="02040503050406030204" pitchFamily="18" charset="0"/>
                                </a:rPr>
                                <m:t>𝒄</m:t>
                              </m:r>
                              <m:r>
                                <a:rPr lang="en-US" altLang="zh-CN" sz="2400" b="1" i="1" dirty="0" smtClean="0">
                                  <a:latin typeface="Cambria Math" panose="02040503050406030204" pitchFamily="18" charset="0"/>
                                </a:rPr>
                                <m:t>∈</m:t>
                              </m:r>
                              <m:r>
                                <a:rPr lang="en-US" altLang="zh-CN" sz="2400" b="1" i="1" dirty="0" smtClean="0">
                                  <a:latin typeface="Cambria Math" panose="02040503050406030204" pitchFamily="18" charset="0"/>
                                </a:rPr>
                                <m:t>𝒚</m:t>
                              </m:r>
                            </m:lim>
                          </m:limLow>
                        </m:fName>
                        <m:e>
                          <m:r>
                            <a:rPr lang="en-US" altLang="zh-CN" sz="2400" i="1" dirty="0">
                              <a:latin typeface="Cambria Math" panose="02040503050406030204" pitchFamily="18" charset="0"/>
                            </a:rPr>
                            <m:t>𝑃</m:t>
                          </m:r>
                          <m:d>
                            <m:dPr>
                              <m:ctrlPr>
                                <a:rPr lang="en-US" altLang="zh-CN" sz="2400" i="1" dirty="0">
                                  <a:latin typeface="Cambria Math" panose="02040503050406030204" pitchFamily="18" charset="0"/>
                                </a:rPr>
                              </m:ctrlPr>
                            </m:dPr>
                            <m:e>
                              <m:r>
                                <a:rPr lang="en-US" altLang="zh-CN" sz="2400" i="1" dirty="0">
                                  <a:latin typeface="Cambria Math" panose="02040503050406030204" pitchFamily="18" charset="0"/>
                                </a:rPr>
                                <m:t>𝑐</m:t>
                              </m:r>
                              <m:r>
                                <a:rPr lang="en-US" altLang="zh-CN" sz="2400" i="1" dirty="0">
                                  <a:latin typeface="Cambria Math" panose="02040503050406030204" pitchFamily="18" charset="0"/>
                                </a:rPr>
                                <m:t>|</m:t>
                              </m:r>
                              <m:r>
                                <a:rPr lang="en-US" altLang="zh-CN" sz="2400" b="1" i="1" dirty="0">
                                  <a:latin typeface="Cambria Math" panose="02040503050406030204" pitchFamily="18" charset="0"/>
                                </a:rPr>
                                <m:t>𝒙</m:t>
                              </m:r>
                            </m:e>
                          </m:d>
                        </m:e>
                      </m:func>
                      <m:r>
                        <a:rPr lang="en-US" altLang="zh-CN" sz="2400" b="1" i="1" dirty="0" smtClean="0">
                          <a:solidFill>
                            <a:srgbClr val="C00000"/>
                          </a:solidFill>
                          <a:latin typeface="Cambria Math" panose="02040503050406030204" pitchFamily="18" charset="0"/>
                        </a:rPr>
                        <m:t>=</m:t>
                      </m:r>
                      <m:func>
                        <m:funcPr>
                          <m:ctrlPr>
                            <a:rPr lang="en-US" altLang="zh-CN" sz="2400" b="1" i="1" dirty="0" smtClean="0">
                              <a:solidFill>
                                <a:srgbClr val="C00000"/>
                              </a:solidFill>
                              <a:latin typeface="Cambria Math" panose="02040503050406030204" pitchFamily="18" charset="0"/>
                            </a:rPr>
                          </m:ctrlPr>
                        </m:funcPr>
                        <m:fName>
                          <m:limLow>
                            <m:limLowPr>
                              <m:ctrlPr>
                                <a:rPr lang="en-US" altLang="zh-CN" sz="2400" b="1" i="1" dirty="0">
                                  <a:solidFill>
                                    <a:srgbClr val="C00000"/>
                                  </a:solidFill>
                                  <a:latin typeface="Cambria Math" panose="02040503050406030204" pitchFamily="18" charset="0"/>
                                </a:rPr>
                              </m:ctrlPr>
                            </m:limLowPr>
                            <m:e>
                              <m:r>
                                <m:rPr>
                                  <m:sty m:val="p"/>
                                </m:rPr>
                                <a:rPr lang="en-US" altLang="zh-CN" sz="2400" dirty="0">
                                  <a:solidFill>
                                    <a:srgbClr val="C00000"/>
                                  </a:solidFill>
                                  <a:latin typeface="Cambria Math" panose="02040503050406030204" pitchFamily="18" charset="0"/>
                                </a:rPr>
                                <m:t>argmax</m:t>
                              </m:r>
                            </m:e>
                            <m:lim>
                              <m:r>
                                <a:rPr lang="en-US" altLang="zh-CN" sz="2400" b="1" i="1" dirty="0">
                                  <a:solidFill>
                                    <a:srgbClr val="C00000"/>
                                  </a:solidFill>
                                  <a:latin typeface="Cambria Math" panose="02040503050406030204" pitchFamily="18" charset="0"/>
                                </a:rPr>
                                <m:t>𝒄</m:t>
                              </m:r>
                              <m:r>
                                <a:rPr lang="en-US" altLang="zh-CN" sz="2400" b="1" i="1" dirty="0">
                                  <a:solidFill>
                                    <a:srgbClr val="C00000"/>
                                  </a:solidFill>
                                  <a:latin typeface="Cambria Math" panose="02040503050406030204" pitchFamily="18" charset="0"/>
                                </a:rPr>
                                <m:t>∈</m:t>
                              </m:r>
                              <m:r>
                                <a:rPr lang="en-US" altLang="zh-CN" sz="2400" b="1" i="1" dirty="0">
                                  <a:solidFill>
                                    <a:srgbClr val="C00000"/>
                                  </a:solidFill>
                                  <a:latin typeface="Cambria Math" panose="02040503050406030204" pitchFamily="18" charset="0"/>
                                </a:rPr>
                                <m:t>𝒚</m:t>
                              </m:r>
                            </m:lim>
                          </m:limLow>
                        </m:fName>
                        <m:e>
                          <m:r>
                            <a:rPr lang="en-US" altLang="zh-CN" sz="2400" i="1" dirty="0">
                              <a:solidFill>
                                <a:srgbClr val="C00000"/>
                              </a:solidFill>
                              <a:latin typeface="Cambria Math" panose="02040503050406030204" pitchFamily="18" charset="0"/>
                            </a:rPr>
                            <m:t>𝑃</m:t>
                          </m:r>
                          <m:d>
                            <m:dPr>
                              <m:ctrlPr>
                                <a:rPr lang="en-US" altLang="zh-CN" sz="2400" i="1" dirty="0">
                                  <a:solidFill>
                                    <a:srgbClr val="C00000"/>
                                  </a:solidFill>
                                  <a:latin typeface="Cambria Math" panose="02040503050406030204" pitchFamily="18" charset="0"/>
                                </a:rPr>
                              </m:ctrlPr>
                            </m:dPr>
                            <m:e>
                              <m:r>
                                <a:rPr lang="en-US" altLang="zh-CN" sz="2400" i="1" dirty="0">
                                  <a:solidFill>
                                    <a:srgbClr val="C00000"/>
                                  </a:solidFill>
                                  <a:latin typeface="Cambria Math" panose="02040503050406030204" pitchFamily="18" charset="0"/>
                                </a:rPr>
                                <m:t>𝑐</m:t>
                              </m:r>
                            </m:e>
                          </m:d>
                          <m:nary>
                            <m:naryPr>
                              <m:chr m:val="∏"/>
                              <m:ctrlPr>
                                <a:rPr lang="en-US" altLang="zh-CN" sz="2400" i="1" dirty="0">
                                  <a:solidFill>
                                    <a:srgbClr val="C00000"/>
                                  </a:solidFill>
                                  <a:latin typeface="Cambria Math" panose="02040503050406030204" pitchFamily="18" charset="0"/>
                                </a:rPr>
                              </m:ctrlPr>
                            </m:naryPr>
                            <m:sub>
                              <m:r>
                                <m:rPr>
                                  <m:brk m:alnAt="23"/>
                                </m:rPr>
                                <a:rPr lang="en-US" altLang="zh-CN" sz="2400" i="1" dirty="0">
                                  <a:solidFill>
                                    <a:srgbClr val="C00000"/>
                                  </a:solidFill>
                                  <a:latin typeface="Cambria Math" panose="02040503050406030204" pitchFamily="18" charset="0"/>
                                </a:rPr>
                                <m:t>𝑖</m:t>
                              </m:r>
                              <m:r>
                                <a:rPr lang="en-US" altLang="zh-CN" sz="2400" i="1" dirty="0">
                                  <a:solidFill>
                                    <a:srgbClr val="C00000"/>
                                  </a:solidFill>
                                  <a:latin typeface="Cambria Math" panose="02040503050406030204" pitchFamily="18" charset="0"/>
                                </a:rPr>
                                <m:t>=1</m:t>
                              </m:r>
                            </m:sub>
                            <m:sup>
                              <m:r>
                                <a:rPr lang="en-US" altLang="zh-CN" sz="2400" i="1" dirty="0">
                                  <a:solidFill>
                                    <a:srgbClr val="C00000"/>
                                  </a:solidFill>
                                  <a:latin typeface="Cambria Math" panose="02040503050406030204" pitchFamily="18" charset="0"/>
                                </a:rPr>
                                <m:t>𝑑</m:t>
                              </m:r>
                            </m:sup>
                            <m:e>
                              <m:r>
                                <a:rPr lang="en-US" altLang="zh-CN" sz="2400" i="1" dirty="0">
                                  <a:solidFill>
                                    <a:srgbClr val="C00000"/>
                                  </a:solidFill>
                                  <a:latin typeface="Cambria Math" panose="02040503050406030204" pitchFamily="18" charset="0"/>
                                </a:rPr>
                                <m:t>𝑃</m:t>
                              </m:r>
                              <m:d>
                                <m:dPr>
                                  <m:ctrlPr>
                                    <a:rPr lang="en-US" altLang="zh-CN" sz="2400" i="1" dirty="0">
                                      <a:solidFill>
                                        <a:srgbClr val="C00000"/>
                                      </a:solidFill>
                                      <a:latin typeface="Cambria Math" panose="02040503050406030204" pitchFamily="18" charset="0"/>
                                    </a:rPr>
                                  </m:ctrlPr>
                                </m:dPr>
                                <m:e>
                                  <m:sSub>
                                    <m:sSubPr>
                                      <m:ctrlPr>
                                        <a:rPr lang="en-US" altLang="zh-CN" sz="2400" i="1" dirty="0">
                                          <a:solidFill>
                                            <a:srgbClr val="C00000"/>
                                          </a:solidFill>
                                          <a:latin typeface="Cambria Math" panose="02040503050406030204" pitchFamily="18" charset="0"/>
                                        </a:rPr>
                                      </m:ctrlPr>
                                    </m:sSubPr>
                                    <m:e>
                                      <m:r>
                                        <a:rPr lang="en-US" altLang="zh-CN" sz="2400" i="1" dirty="0">
                                          <a:solidFill>
                                            <a:srgbClr val="C00000"/>
                                          </a:solidFill>
                                          <a:latin typeface="Cambria Math" panose="02040503050406030204" pitchFamily="18" charset="0"/>
                                        </a:rPr>
                                        <m:t>𝑥</m:t>
                                      </m:r>
                                    </m:e>
                                    <m:sub>
                                      <m:r>
                                        <a:rPr lang="en-US" altLang="zh-CN" sz="2400" i="1" dirty="0">
                                          <a:solidFill>
                                            <a:srgbClr val="C00000"/>
                                          </a:solidFill>
                                          <a:latin typeface="Cambria Math" panose="02040503050406030204" pitchFamily="18" charset="0"/>
                                        </a:rPr>
                                        <m:t>𝑖</m:t>
                                      </m:r>
                                    </m:sub>
                                  </m:sSub>
                                  <m:r>
                                    <a:rPr lang="en-US" altLang="zh-CN" sz="2400" i="1" dirty="0">
                                      <a:solidFill>
                                        <a:srgbClr val="C00000"/>
                                      </a:solidFill>
                                      <a:latin typeface="Cambria Math" panose="02040503050406030204" pitchFamily="18" charset="0"/>
                                    </a:rPr>
                                    <m:t>|</m:t>
                                  </m:r>
                                  <m:r>
                                    <a:rPr lang="en-US" altLang="zh-CN" sz="2400" i="1" dirty="0">
                                      <a:solidFill>
                                        <a:srgbClr val="C00000"/>
                                      </a:solidFill>
                                      <a:latin typeface="Cambria Math" panose="02040503050406030204" pitchFamily="18" charset="0"/>
                                    </a:rPr>
                                    <m:t>𝑐</m:t>
                                  </m:r>
                                </m:e>
                              </m:d>
                            </m:e>
                          </m:nary>
                        </m:e>
                      </m:func>
                    </m:oMath>
                  </m:oMathPara>
                </a14:m>
                <a:endParaRPr lang="zh-CN" altLang="en-US" sz="2400" b="1" dirty="0">
                  <a:latin typeface="Calibri"/>
                  <a:cs typeface="Calibri"/>
                </a:endParaRPr>
              </a:p>
            </p:txBody>
          </p:sp>
        </mc:Choice>
        <mc:Fallback xmlns="">
          <p:sp>
            <p:nvSpPr>
              <p:cNvPr id="3" name="文本框 2">
                <a:extLst>
                  <a:ext uri="{FF2B5EF4-FFF2-40B4-BE49-F238E27FC236}">
                    <a16:creationId xmlns:a16="http://schemas.microsoft.com/office/drawing/2014/main" id="{9090E315-565E-3BA4-0290-1136B3E3DE79}"/>
                  </a:ext>
                </a:extLst>
              </p:cNvPr>
              <p:cNvSpPr txBox="1">
                <a:spLocks noRot="1" noChangeAspect="1" noMove="1" noResize="1" noEditPoints="1" noAdjustHandles="1" noChangeArrowheads="1" noChangeShapeType="1" noTextEdit="1"/>
              </p:cNvSpPr>
              <p:nvPr/>
            </p:nvSpPr>
            <p:spPr>
              <a:xfrm>
                <a:off x="1778504" y="3905684"/>
                <a:ext cx="8634989" cy="1138260"/>
              </a:xfrm>
              <a:prstGeom prst="rect">
                <a:avLst/>
              </a:prstGeom>
              <a:blipFill>
                <a:blip r:embed="rId4"/>
                <a:stretch>
                  <a:fillRect t="-101111" b="-158889"/>
                </a:stretch>
              </a:blipFill>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6155F760-A573-B5A1-661E-073652C67E51}"/>
                  </a:ext>
                </a:extLst>
              </p:cNvPr>
              <p:cNvSpPr txBox="1"/>
              <p:nvPr/>
            </p:nvSpPr>
            <p:spPr>
              <a:xfrm>
                <a:off x="2851502" y="2489518"/>
                <a:ext cx="6109854" cy="1169807"/>
              </a:xfrm>
              <a:prstGeom prst="rect">
                <a:avLst/>
              </a:prstGeom>
              <a:noFill/>
            </p:spPr>
            <p:txBody>
              <a:bodyPr wrap="square">
                <a:normAutofit/>
              </a:bodyPr>
              <a:lstStyle/>
              <a:p>
                <a:pPr/>
                <a14:m>
                  <m:oMathPara xmlns:m="http://schemas.openxmlformats.org/officeDocument/2006/math">
                    <m:oMathParaPr>
                      <m:jc m:val="centerGroup"/>
                    </m:oMathParaPr>
                    <m:oMath xmlns:m="http://schemas.openxmlformats.org/officeDocument/2006/math">
                      <m:r>
                        <a:rPr lang="en-US" altLang="zh-CN" sz="2400" b="0" i="1" dirty="0" smtClean="0">
                          <a:solidFill>
                            <a:schemeClr val="tx1"/>
                          </a:solidFill>
                          <a:latin typeface="Cambria Math" panose="02040503050406030204" pitchFamily="18" charset="0"/>
                        </a:rPr>
                        <m:t>𝑃</m:t>
                      </m:r>
                      <m:d>
                        <m:dPr>
                          <m:ctrlPr>
                            <a:rPr lang="en-US" altLang="zh-CN" sz="2400" b="0" i="1" dirty="0" smtClean="0">
                              <a:solidFill>
                                <a:schemeClr val="tx1"/>
                              </a:solidFill>
                              <a:latin typeface="Cambria Math" panose="02040503050406030204" pitchFamily="18" charset="0"/>
                            </a:rPr>
                          </m:ctrlPr>
                        </m:dPr>
                        <m:e>
                          <m:r>
                            <a:rPr lang="en-US" altLang="zh-CN" sz="2400" b="0" i="1" dirty="0" smtClean="0">
                              <a:solidFill>
                                <a:schemeClr val="tx1"/>
                              </a:solidFill>
                              <a:latin typeface="Cambria Math" panose="02040503050406030204" pitchFamily="18" charset="0"/>
                            </a:rPr>
                            <m:t>𝑐</m:t>
                          </m:r>
                          <m:r>
                            <a:rPr lang="en-US" altLang="zh-CN" sz="2400" b="0" i="1" dirty="0" smtClean="0">
                              <a:solidFill>
                                <a:schemeClr val="tx1"/>
                              </a:solidFill>
                              <a:latin typeface="Cambria Math" panose="02040503050406030204" pitchFamily="18" charset="0"/>
                            </a:rPr>
                            <m:t>|</m:t>
                          </m:r>
                          <m:r>
                            <a:rPr lang="en-US" altLang="zh-CN" sz="2400" b="1" i="1" dirty="0">
                              <a:solidFill>
                                <a:schemeClr val="tx1"/>
                              </a:solidFill>
                              <a:latin typeface="Cambria Math" panose="02040503050406030204" pitchFamily="18" charset="0"/>
                            </a:rPr>
                            <m:t>𝒙</m:t>
                          </m:r>
                        </m:e>
                      </m:d>
                      <m:r>
                        <a:rPr lang="en-US" altLang="zh-CN" sz="2400" b="0" i="0" dirty="0" smtClean="0">
                          <a:solidFill>
                            <a:schemeClr val="tx1"/>
                          </a:solidFill>
                          <a:latin typeface="Cambria Math" panose="02040503050406030204" pitchFamily="18" charset="0"/>
                        </a:rPr>
                        <m:t>=</m:t>
                      </m:r>
                      <m:f>
                        <m:fPr>
                          <m:ctrlPr>
                            <a:rPr lang="en-US" altLang="zh-CN" sz="2400" i="1" dirty="0">
                              <a:latin typeface="Cambria Math" panose="02040503050406030204" pitchFamily="18" charset="0"/>
                            </a:rPr>
                          </m:ctrlPr>
                        </m:fPr>
                        <m:num>
                          <m:r>
                            <a:rPr lang="en-US" altLang="zh-CN" sz="2400" i="1" dirty="0">
                              <a:latin typeface="Cambria Math" panose="02040503050406030204" pitchFamily="18" charset="0"/>
                            </a:rPr>
                            <m:t>𝑃</m:t>
                          </m:r>
                          <m:d>
                            <m:dPr>
                              <m:ctrlPr>
                                <a:rPr lang="en-US" altLang="zh-CN" sz="2400" i="1" dirty="0">
                                  <a:latin typeface="Cambria Math" panose="02040503050406030204" pitchFamily="18" charset="0"/>
                                </a:rPr>
                              </m:ctrlPr>
                            </m:dPr>
                            <m:e>
                              <m:r>
                                <a:rPr lang="en-US" altLang="zh-CN" sz="2400" i="1" dirty="0">
                                  <a:latin typeface="Cambria Math" panose="02040503050406030204" pitchFamily="18" charset="0"/>
                                </a:rPr>
                                <m:t>𝑐</m:t>
                              </m:r>
                            </m:e>
                          </m:d>
                        </m:num>
                        <m:den>
                          <m:r>
                            <a:rPr lang="en-US" altLang="zh-CN" sz="2400" i="1" dirty="0">
                              <a:latin typeface="Cambria Math" panose="02040503050406030204" pitchFamily="18" charset="0"/>
                            </a:rPr>
                            <m:t>𝑃</m:t>
                          </m:r>
                          <m:d>
                            <m:dPr>
                              <m:ctrlPr>
                                <a:rPr lang="en-US" altLang="zh-CN" sz="2400" i="1" dirty="0">
                                  <a:latin typeface="Cambria Math" panose="02040503050406030204" pitchFamily="18" charset="0"/>
                                </a:rPr>
                              </m:ctrlPr>
                            </m:dPr>
                            <m:e>
                              <m:r>
                                <a:rPr lang="en-US" altLang="zh-CN" sz="2400" b="1" i="1" dirty="0">
                                  <a:latin typeface="Cambria Math" panose="02040503050406030204" pitchFamily="18" charset="0"/>
                                </a:rPr>
                                <m:t>𝒙</m:t>
                              </m:r>
                            </m:e>
                          </m:d>
                        </m:den>
                      </m:f>
                      <m:nary>
                        <m:naryPr>
                          <m:chr m:val="∏"/>
                          <m:ctrlPr>
                            <a:rPr lang="en-US" altLang="zh-CN" sz="2400" i="1" dirty="0" smtClean="0">
                              <a:solidFill>
                                <a:schemeClr val="tx1"/>
                              </a:solidFill>
                              <a:latin typeface="Cambria Math" panose="02040503050406030204" pitchFamily="18" charset="0"/>
                            </a:rPr>
                          </m:ctrlPr>
                        </m:naryPr>
                        <m:sub>
                          <m:r>
                            <m:rPr>
                              <m:brk m:alnAt="23"/>
                            </m:rPr>
                            <a:rPr lang="en-US" altLang="zh-CN" sz="2400" b="0" i="1" dirty="0" smtClean="0">
                              <a:solidFill>
                                <a:schemeClr val="tx1"/>
                              </a:solidFill>
                              <a:latin typeface="Cambria Math" panose="02040503050406030204" pitchFamily="18" charset="0"/>
                            </a:rPr>
                            <m:t>𝑖</m:t>
                          </m:r>
                          <m:r>
                            <a:rPr lang="en-US" altLang="zh-CN" sz="2400" b="0" i="1" dirty="0" smtClean="0">
                              <a:solidFill>
                                <a:schemeClr val="tx1"/>
                              </a:solidFill>
                              <a:latin typeface="Cambria Math" panose="02040503050406030204" pitchFamily="18" charset="0"/>
                            </a:rPr>
                            <m:t>=1</m:t>
                          </m:r>
                        </m:sub>
                        <m:sup>
                          <m:r>
                            <a:rPr lang="en-US" altLang="zh-CN" sz="2400" b="0" i="1" dirty="0" smtClean="0">
                              <a:solidFill>
                                <a:schemeClr val="tx1"/>
                              </a:solidFill>
                              <a:latin typeface="Cambria Math" panose="02040503050406030204" pitchFamily="18" charset="0"/>
                            </a:rPr>
                            <m:t>𝑑</m:t>
                          </m:r>
                        </m:sup>
                        <m:e>
                          <m:r>
                            <a:rPr lang="en-US" altLang="zh-CN" sz="2400" b="0" i="1" dirty="0" smtClean="0">
                              <a:solidFill>
                                <a:schemeClr val="tx1"/>
                              </a:solidFill>
                              <a:latin typeface="Cambria Math" panose="02040503050406030204" pitchFamily="18" charset="0"/>
                            </a:rPr>
                            <m:t>𝑃</m:t>
                          </m:r>
                          <m:d>
                            <m:dPr>
                              <m:ctrlPr>
                                <a:rPr lang="en-US" altLang="zh-CN" sz="2400" b="0" i="1" dirty="0" smtClean="0">
                                  <a:solidFill>
                                    <a:schemeClr val="tx1"/>
                                  </a:solidFill>
                                  <a:latin typeface="Cambria Math" panose="02040503050406030204" pitchFamily="18" charset="0"/>
                                </a:rPr>
                              </m:ctrlPr>
                            </m:dPr>
                            <m:e>
                              <m:sSub>
                                <m:sSubPr>
                                  <m:ctrlPr>
                                    <a:rPr lang="en-US" altLang="zh-CN" sz="2400" b="0" i="1" dirty="0" smtClean="0">
                                      <a:solidFill>
                                        <a:schemeClr val="tx1"/>
                                      </a:solidFill>
                                      <a:latin typeface="Cambria Math" panose="02040503050406030204" pitchFamily="18" charset="0"/>
                                    </a:rPr>
                                  </m:ctrlPr>
                                </m:sSubPr>
                                <m:e>
                                  <m:r>
                                    <a:rPr lang="en-US" altLang="zh-CN" sz="2400" b="0" i="1" dirty="0" smtClean="0">
                                      <a:solidFill>
                                        <a:schemeClr val="tx1"/>
                                      </a:solidFill>
                                      <a:latin typeface="Cambria Math" panose="02040503050406030204" pitchFamily="18" charset="0"/>
                                    </a:rPr>
                                    <m:t>𝑥</m:t>
                                  </m:r>
                                </m:e>
                                <m:sub>
                                  <m:r>
                                    <a:rPr lang="en-US" altLang="zh-CN" sz="2400" b="0" i="1" dirty="0" smtClean="0">
                                      <a:solidFill>
                                        <a:schemeClr val="tx1"/>
                                      </a:solidFill>
                                      <a:latin typeface="Cambria Math" panose="02040503050406030204" pitchFamily="18" charset="0"/>
                                    </a:rPr>
                                    <m:t>𝑖</m:t>
                                  </m:r>
                                </m:sub>
                              </m:sSub>
                              <m:r>
                                <a:rPr lang="en-US" altLang="zh-CN" sz="2400" b="0" i="1" dirty="0" smtClean="0">
                                  <a:solidFill>
                                    <a:schemeClr val="tx1"/>
                                  </a:solidFill>
                                  <a:latin typeface="Cambria Math" panose="02040503050406030204" pitchFamily="18" charset="0"/>
                                </a:rPr>
                                <m:t>|</m:t>
                              </m:r>
                              <m:r>
                                <a:rPr lang="en-US" altLang="zh-CN" sz="2400" b="0" i="1" dirty="0" smtClean="0">
                                  <a:solidFill>
                                    <a:schemeClr val="tx1"/>
                                  </a:solidFill>
                                  <a:latin typeface="Cambria Math" panose="02040503050406030204" pitchFamily="18" charset="0"/>
                                </a:rPr>
                                <m:t>𝑐</m:t>
                              </m:r>
                            </m:e>
                          </m:d>
                        </m:e>
                      </m:nary>
                    </m:oMath>
                  </m:oMathPara>
                </a14:m>
                <a:endParaRPr lang="zh-CN" altLang="en-US" sz="2400" dirty="0">
                  <a:latin typeface="Calibri"/>
                  <a:cs typeface="Calibri"/>
                </a:endParaRPr>
              </a:p>
            </p:txBody>
          </p:sp>
        </mc:Choice>
        <mc:Fallback xmlns="">
          <p:sp>
            <p:nvSpPr>
              <p:cNvPr id="5" name="文本框 4">
                <a:extLst>
                  <a:ext uri="{FF2B5EF4-FFF2-40B4-BE49-F238E27FC236}">
                    <a16:creationId xmlns:a16="http://schemas.microsoft.com/office/drawing/2014/main" id="{6155F760-A573-B5A1-661E-073652C67E51}"/>
                  </a:ext>
                </a:extLst>
              </p:cNvPr>
              <p:cNvSpPr txBox="1">
                <a:spLocks noRot="1" noChangeAspect="1" noMove="1" noResize="1" noEditPoints="1" noAdjustHandles="1" noChangeArrowheads="1" noChangeShapeType="1" noTextEdit="1"/>
              </p:cNvSpPr>
              <p:nvPr/>
            </p:nvSpPr>
            <p:spPr>
              <a:xfrm>
                <a:off x="2851502" y="2489518"/>
                <a:ext cx="6109854" cy="1169807"/>
              </a:xfrm>
              <a:prstGeom prst="rect">
                <a:avLst/>
              </a:prstGeom>
              <a:blipFill>
                <a:blip r:embed="rId5"/>
                <a:stretch>
                  <a:fillRect t="-96774" b="-150538"/>
                </a:stretch>
              </a:blipFill>
            </p:spPr>
            <p:txBody>
              <a:bodyPr/>
              <a:lstStyle/>
              <a:p>
                <a:r>
                  <a:rPr lang="en-VN">
                    <a:noFill/>
                  </a:rPr>
                  <a:t> </a:t>
                </a:r>
              </a:p>
            </p:txBody>
          </p:sp>
        </mc:Fallback>
      </mc:AlternateContent>
    </p:spTree>
    <p:extLst>
      <p:ext uri="{BB962C8B-B14F-4D97-AF65-F5344CB8AC3E}">
        <p14:creationId xmlns:p14="http://schemas.microsoft.com/office/powerpoint/2010/main" val="38668574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pPr algn="just"/>
            <a:r>
              <a:rPr lang="zh-CN" altLang="en-US" b="0" dirty="0"/>
              <a:t>Phương pháp phân loại điển hình: cây quyết định</a:t>
            </a:r>
            <a:r>
              <a:rPr lang="en-US" altLang="zh-CN" b="0" dirty="0"/>
              <a:t> (decision tree)</a:t>
            </a:r>
          </a:p>
          <a:p>
            <a:pPr lvl="1" algn="just">
              <a:lnSpc>
                <a:spcPct val="120000"/>
              </a:lnSpc>
            </a:pPr>
            <a:r>
              <a:rPr lang="zh-CN" altLang="en-US" sz="2000" dirty="0"/>
              <a:t>Một cây quyết định gồm một nút gốc, một số nút trong và một số nút lá</a:t>
            </a:r>
            <a:endParaRPr lang="en-US" altLang="zh-CN" sz="2000" dirty="0"/>
          </a:p>
          <a:p>
            <a:pPr lvl="1" algn="just">
              <a:lnSpc>
                <a:spcPct val="120000"/>
              </a:lnSpc>
            </a:pPr>
            <a:r>
              <a:rPr lang="zh-CN" altLang="en-US" sz="2000" dirty="0"/>
              <a:t>Nút lá tương ứng với kết quả quyết định; mỗi nút còn lại tương ứng với một phép kiểm tra thuộc tính</a:t>
            </a:r>
            <a:endParaRPr lang="en-US" altLang="zh-CN" sz="2000" dirty="0"/>
          </a:p>
          <a:p>
            <a:pPr lvl="1" algn="just">
              <a:lnSpc>
                <a:spcPct val="120000"/>
              </a:lnSpc>
            </a:pPr>
            <a:r>
              <a:rPr lang="zh-CN" altLang="en-US" sz="2000" dirty="0"/>
              <a:t>Tập mẫu chứa trong mỗi nút (trừ nút lá) được chia vào các nút con theo kết quả kiểm tra thuộc tính; nút gốc chứa toàn bộ tập mẫu</a:t>
            </a:r>
            <a:endParaRPr lang="en-US" altLang="zh-CN" sz="2000" dirty="0"/>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pic>
        <p:nvPicPr>
          <p:cNvPr id="5" name="Picture 4">
            <a:extLst>
              <a:ext uri="{FF2B5EF4-FFF2-40B4-BE49-F238E27FC236}">
                <a16:creationId xmlns:a16="http://schemas.microsoft.com/office/drawing/2014/main" id="{C18560D3-B5A8-1C01-1239-E54EDB0E90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333" y="3698488"/>
            <a:ext cx="4345440" cy="2422912"/>
          </a:xfrm>
          <a:prstGeom prst="rect">
            <a:avLst/>
          </a:prstGeom>
        </p:spPr>
      </p:pic>
      <p:pic>
        <p:nvPicPr>
          <p:cNvPr id="7" name="Picture 6">
            <a:extLst>
              <a:ext uri="{FF2B5EF4-FFF2-40B4-BE49-F238E27FC236}">
                <a16:creationId xmlns:a16="http://schemas.microsoft.com/office/drawing/2014/main" id="{367352C2-A77E-176D-809D-EBC1BB493D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7469" y="3275795"/>
            <a:ext cx="3582205" cy="3582205"/>
          </a:xfrm>
          <a:prstGeom prst="rect">
            <a:avLst/>
          </a:prstGeom>
        </p:spPr>
      </p:pic>
      <p:cxnSp>
        <p:nvCxnSpPr>
          <p:cNvPr id="10" name="Straight Connector 9">
            <a:extLst>
              <a:ext uri="{FF2B5EF4-FFF2-40B4-BE49-F238E27FC236}">
                <a16:creationId xmlns:a16="http://schemas.microsoft.com/office/drawing/2014/main" id="{833042E8-C730-453D-5E9D-506DB05D03F3}"/>
              </a:ext>
            </a:extLst>
          </p:cNvPr>
          <p:cNvCxnSpPr>
            <a:cxnSpLocks/>
          </p:cNvCxnSpPr>
          <p:nvPr/>
        </p:nvCxnSpPr>
        <p:spPr>
          <a:xfrm flipH="1">
            <a:off x="8173844" y="3676186"/>
            <a:ext cx="613317" cy="36055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62A78EB-CE12-173D-CF10-DB78A24A3972}"/>
              </a:ext>
            </a:extLst>
          </p:cNvPr>
          <p:cNvCxnSpPr>
            <a:cxnSpLocks/>
          </p:cNvCxnSpPr>
          <p:nvPr/>
        </p:nvCxnSpPr>
        <p:spPr>
          <a:xfrm flipH="1" flipV="1">
            <a:off x="8140391" y="4382429"/>
            <a:ext cx="33453" cy="40144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A81ABF8-B088-E514-9880-FE5DFA330DD0}"/>
              </a:ext>
            </a:extLst>
          </p:cNvPr>
          <p:cNvCxnSpPr>
            <a:cxnSpLocks/>
          </p:cNvCxnSpPr>
          <p:nvPr/>
        </p:nvCxnSpPr>
        <p:spPr>
          <a:xfrm>
            <a:off x="8173844" y="5066897"/>
            <a:ext cx="1037064" cy="44180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8634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a:xfrm>
                <a:off x="515937" y="1104900"/>
                <a:ext cx="11160125" cy="2692400"/>
              </a:xfrm>
            </p:spPr>
            <p:txBody>
              <a:bodyPr>
                <a:normAutofit/>
              </a:bodyPr>
              <a:lstStyle/>
              <a:p>
                <a:pPr algn="just"/>
                <a:r>
                  <a:rPr lang="zh-CN" altLang="en-US" sz="2000" b="0" dirty="0"/>
                  <a:t>Phương pháp phân loại điển hình: rừng ngẫu nhiên</a:t>
                </a:r>
                <a:endParaRPr lang="en-US" altLang="zh-CN" sz="2000" b="0" dirty="0"/>
              </a:p>
              <a:p>
                <a:pPr lvl="1" algn="just"/>
                <a:r>
                  <a:rPr lang="zh-CN" altLang="en-US" sz="2000" i="1" dirty="0"/>
                  <a:t>Cây quyết định truyền thống: </a:t>
                </a:r>
                <a:r>
                  <a:rPr lang="zh-CN" altLang="en-US" sz="2000" dirty="0"/>
                  <a:t>khi chia thuộc tính, chọn thuộc tính tối ưu trong tập thuộc tính (gồm </a:t>
                </a:r>
                <a14:m>
                  <m:oMath xmlns:m="http://schemas.openxmlformats.org/officeDocument/2006/math">
                    <m:r>
                      <a:rPr lang="en-US" altLang="zh-CN" sz="2000" b="0" i="1" smtClean="0">
                        <a:latin typeface="Cambria Math" panose="02040503050406030204" pitchFamily="18" charset="0"/>
                      </a:rPr>
                      <m:t>𝑑</m:t>
                    </m:r>
                  </m:oMath>
                </a14:m>
                <a:r>
                  <a:rPr lang="zh-CN" altLang="en-US" sz="2000" dirty="0"/>
                  <a:t> thuộc tính) của nút hiện tại</a:t>
                </a:r>
                <a:endParaRPr lang="en-US" altLang="zh-CN" sz="2000" dirty="0"/>
              </a:p>
              <a:p>
                <a:pPr lvl="1" algn="just"/>
                <a:r>
                  <a:rPr lang="zh-CN" altLang="en-US" sz="2000" i="1" dirty="0"/>
                  <a:t>Rừng ngẫu nhiên:</a:t>
                </a:r>
                <a:r>
                  <a:rPr lang="zh-CN" altLang="en-US" sz="2000" dirty="0"/>
                  <a:t> đối với tập thuộc tính của mỗi nút, chọn ngẫu nhiên một tập con gồm </a:t>
                </a:r>
                <a14:m>
                  <m:oMath xmlns:m="http://schemas.openxmlformats.org/officeDocument/2006/math">
                    <m:r>
                      <a:rPr lang="en-US" altLang="zh-CN" sz="2000" b="0" i="1" smtClean="0">
                        <a:latin typeface="Cambria Math" panose="02040503050406030204" pitchFamily="18" charset="0"/>
                      </a:rPr>
                      <m:t>𝑘</m:t>
                    </m:r>
                  </m:oMath>
                </a14:m>
                <a:r>
                  <a:rPr lang="zh-CN" altLang="en-US" sz="2000" dirty="0"/>
                  <a:t> thuộc tính, sau đó chọn thuộc tính tối ưu trong tập con để phân chia</a:t>
                </a:r>
                <a:endParaRPr lang="en-US" altLang="zh-CN" sz="2000" dirty="0"/>
              </a:p>
              <a:p>
                <a:pPr lvl="1" algn="just"/>
                <a14:m>
                  <m:oMath xmlns:m="http://schemas.openxmlformats.org/officeDocument/2006/math">
                    <m:r>
                      <a:rPr lang="en-US" altLang="zh-CN" sz="2000" b="0" i="1" smtClean="0">
                        <a:latin typeface="Cambria Math" panose="02040503050406030204" pitchFamily="18" charset="0"/>
                      </a:rPr>
                      <m:t>𝑘</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𝑑</m:t>
                    </m:r>
                  </m:oMath>
                </a14:m>
                <a:r>
                  <a:rPr lang="zh-CN" altLang="en-US" sz="2000" dirty="0"/>
                  <a:t> Khi đó, việc xây dựng cây quyết định cơ sở giống với cây quyết định truyền thống; trong trường hợp thông thường, giá trị khuyến nghị là </a:t>
                </a:r>
                <a14:m>
                  <m:oMath xmlns:m="http://schemas.openxmlformats.org/officeDocument/2006/math">
                    <m:r>
                      <a:rPr lang="en-US" altLang="zh-CN" sz="2000" b="0" i="1" smtClean="0">
                        <a:latin typeface="Cambria Math" panose="02040503050406030204" pitchFamily="18" charset="0"/>
                      </a:rPr>
                      <m:t>𝑘</m:t>
                    </m:r>
                    <m:r>
                      <a:rPr lang="en-US" altLang="zh-CN" sz="2000" b="0" i="1" smtClean="0">
                        <a:latin typeface="Cambria Math" panose="02040503050406030204" pitchFamily="18" charset="0"/>
                      </a:rPr>
                      <m:t>=</m:t>
                    </m:r>
                    <m:func>
                      <m:funcPr>
                        <m:ctrlPr>
                          <a:rPr lang="en-US" altLang="zh-CN" sz="2000" i="1" smtClean="0">
                            <a:latin typeface="Cambria Math" panose="02040503050406030204" pitchFamily="18" charset="0"/>
                          </a:rPr>
                        </m:ctrlPr>
                      </m:funcPr>
                      <m:fName>
                        <m:sSub>
                          <m:sSubPr>
                            <m:ctrlPr>
                              <a:rPr lang="en-US" altLang="zh-CN" sz="2000" i="1" smtClean="0">
                                <a:latin typeface="Cambria Math" panose="02040503050406030204" pitchFamily="18" charset="0"/>
                              </a:rPr>
                            </m:ctrlPr>
                          </m:sSubPr>
                          <m:e>
                            <m:r>
                              <m:rPr>
                                <m:sty m:val="p"/>
                              </m:rPr>
                              <a:rPr lang="en-US" altLang="zh-CN" sz="2000" b="0" i="0" smtClean="0">
                                <a:latin typeface="Cambria Math" panose="02040503050406030204" pitchFamily="18" charset="0"/>
                              </a:rPr>
                              <m:t>log</m:t>
                            </m:r>
                          </m:e>
                          <m:sub>
                            <m:r>
                              <a:rPr lang="en-US" altLang="zh-CN" sz="2000" b="0" i="1" smtClean="0">
                                <a:latin typeface="Cambria Math" panose="02040503050406030204" pitchFamily="18" charset="0"/>
                              </a:rPr>
                              <m:t>2</m:t>
                            </m:r>
                          </m:sub>
                        </m:sSub>
                      </m:fName>
                      <m:e>
                        <m:r>
                          <a:rPr lang="en-US" altLang="zh-CN" sz="2000" b="0" i="1" smtClean="0">
                            <a:latin typeface="Cambria Math" panose="02040503050406030204" pitchFamily="18" charset="0"/>
                          </a:rPr>
                          <m:t>𝑑</m:t>
                        </m:r>
                      </m:e>
                    </m:func>
                  </m:oMath>
                </a14:m>
                <a:endParaRPr lang="zh-CN" altLang="en-US" sz="2000" dirty="0"/>
              </a:p>
            </p:txBody>
          </p:sp>
        </mc:Choice>
        <mc:Fallback xmlns="">
          <p:sp>
            <p:nvSpPr>
              <p:cNvPr id="9" name="文本占位符 4">
                <a:extLst>
                  <a:ext uri="{FF2B5EF4-FFF2-40B4-BE49-F238E27FC236}">
                    <a16:creationId xmlns:a16="http://schemas.microsoft.com/office/drawing/2014/main" id="{5BBB2A4E-130A-B717-8D06-6ABBD6596009}"/>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692400"/>
              </a:xfrm>
              <a:blipFill>
                <a:blip r:embed="rId3"/>
                <a:stretch>
                  <a:fillRect l="-455" t="-467" r="-568" b="-467"/>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grpSp>
        <p:nvGrpSpPr>
          <p:cNvPr id="20" name="组合 19">
            <a:extLst>
              <a:ext uri="{FF2B5EF4-FFF2-40B4-BE49-F238E27FC236}">
                <a16:creationId xmlns:a16="http://schemas.microsoft.com/office/drawing/2014/main" id="{71766821-A798-47FA-5EEB-F77562D2C160}"/>
              </a:ext>
            </a:extLst>
          </p:cNvPr>
          <p:cNvGrpSpPr/>
          <p:nvPr/>
        </p:nvGrpSpPr>
        <p:grpSpPr>
          <a:xfrm>
            <a:off x="574249" y="3993117"/>
            <a:ext cx="5151335" cy="2043754"/>
            <a:chOff x="648574" y="3941180"/>
            <a:chExt cx="7189199" cy="2213020"/>
          </a:xfrm>
        </p:grpSpPr>
        <p:cxnSp>
          <p:nvCxnSpPr>
            <p:cNvPr id="3" name="直线连接符 2">
              <a:extLst>
                <a:ext uri="{FF2B5EF4-FFF2-40B4-BE49-F238E27FC236}">
                  <a16:creationId xmlns:a16="http://schemas.microsoft.com/office/drawing/2014/main" id="{54EDBC78-EE50-F787-5E54-51B7F7824B6B}"/>
                </a:ext>
              </a:extLst>
            </p:cNvPr>
            <p:cNvCxnSpPr/>
            <p:nvPr/>
          </p:nvCxnSpPr>
          <p:spPr>
            <a:xfrm>
              <a:off x="3364944" y="3941180"/>
              <a:ext cx="0" cy="42500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直线连接符 4">
              <a:extLst>
                <a:ext uri="{FF2B5EF4-FFF2-40B4-BE49-F238E27FC236}">
                  <a16:creationId xmlns:a16="http://schemas.microsoft.com/office/drawing/2014/main" id="{AFABC0AA-49D0-9F58-8FDF-DAFCA3681550}"/>
                </a:ext>
              </a:extLst>
            </p:cNvPr>
            <p:cNvCxnSpPr>
              <a:cxnSpLocks/>
            </p:cNvCxnSpPr>
            <p:nvPr/>
          </p:nvCxnSpPr>
          <p:spPr>
            <a:xfrm flipH="1">
              <a:off x="2084569" y="4366183"/>
              <a:ext cx="256074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直线连接符 5">
              <a:extLst>
                <a:ext uri="{FF2B5EF4-FFF2-40B4-BE49-F238E27FC236}">
                  <a16:creationId xmlns:a16="http://schemas.microsoft.com/office/drawing/2014/main" id="{A1AC239D-6F8B-5F43-D87E-BBD3D3133CEE}"/>
                </a:ext>
              </a:extLst>
            </p:cNvPr>
            <p:cNvCxnSpPr/>
            <p:nvPr/>
          </p:nvCxnSpPr>
          <p:spPr>
            <a:xfrm>
              <a:off x="4645318" y="4366183"/>
              <a:ext cx="0" cy="42500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直线连接符 6">
              <a:extLst>
                <a:ext uri="{FF2B5EF4-FFF2-40B4-BE49-F238E27FC236}">
                  <a16:creationId xmlns:a16="http://schemas.microsoft.com/office/drawing/2014/main" id="{480B3460-C399-CDD9-233D-15DF4582327C}"/>
                </a:ext>
              </a:extLst>
            </p:cNvPr>
            <p:cNvCxnSpPr>
              <a:cxnSpLocks/>
            </p:cNvCxnSpPr>
            <p:nvPr/>
          </p:nvCxnSpPr>
          <p:spPr>
            <a:xfrm>
              <a:off x="2097448" y="4353304"/>
              <a:ext cx="0" cy="94015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直线连接符 7">
              <a:extLst>
                <a:ext uri="{FF2B5EF4-FFF2-40B4-BE49-F238E27FC236}">
                  <a16:creationId xmlns:a16="http://schemas.microsoft.com/office/drawing/2014/main" id="{60BC89AA-81C3-C0C4-FF13-4645A41B8EB3}"/>
                </a:ext>
              </a:extLst>
            </p:cNvPr>
            <p:cNvCxnSpPr>
              <a:cxnSpLocks/>
            </p:cNvCxnSpPr>
            <p:nvPr/>
          </p:nvCxnSpPr>
          <p:spPr>
            <a:xfrm flipH="1">
              <a:off x="804194" y="5304194"/>
              <a:ext cx="256074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线连接符 9">
              <a:extLst>
                <a:ext uri="{FF2B5EF4-FFF2-40B4-BE49-F238E27FC236}">
                  <a16:creationId xmlns:a16="http://schemas.microsoft.com/office/drawing/2014/main" id="{4B7574B2-A4DE-E8BC-8A5B-EC41EF6326AD}"/>
                </a:ext>
              </a:extLst>
            </p:cNvPr>
            <p:cNvCxnSpPr/>
            <p:nvPr/>
          </p:nvCxnSpPr>
          <p:spPr>
            <a:xfrm>
              <a:off x="3364943" y="5304194"/>
              <a:ext cx="0" cy="42500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直线连接符 10">
              <a:extLst>
                <a:ext uri="{FF2B5EF4-FFF2-40B4-BE49-F238E27FC236}">
                  <a16:creationId xmlns:a16="http://schemas.microsoft.com/office/drawing/2014/main" id="{774442F8-08F6-7B0D-A422-80FD87308C72}"/>
                </a:ext>
              </a:extLst>
            </p:cNvPr>
            <p:cNvCxnSpPr/>
            <p:nvPr/>
          </p:nvCxnSpPr>
          <p:spPr>
            <a:xfrm>
              <a:off x="804194" y="5304194"/>
              <a:ext cx="0" cy="42500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直线连接符 11">
              <a:extLst>
                <a:ext uri="{FF2B5EF4-FFF2-40B4-BE49-F238E27FC236}">
                  <a16:creationId xmlns:a16="http://schemas.microsoft.com/office/drawing/2014/main" id="{08B57143-D1F1-0291-8790-89097154A56E}"/>
                </a:ext>
              </a:extLst>
            </p:cNvPr>
            <p:cNvCxnSpPr>
              <a:cxnSpLocks/>
            </p:cNvCxnSpPr>
            <p:nvPr/>
          </p:nvCxnSpPr>
          <p:spPr>
            <a:xfrm flipH="1">
              <a:off x="2584699" y="5729197"/>
              <a:ext cx="157444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97D1B639-61D1-24E0-0F03-F25C153257E3}"/>
                </a:ext>
              </a:extLst>
            </p:cNvPr>
            <p:cNvCxnSpPr/>
            <p:nvPr/>
          </p:nvCxnSpPr>
          <p:spPr>
            <a:xfrm>
              <a:off x="2584699" y="5729197"/>
              <a:ext cx="0" cy="42500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直线连接符 13">
              <a:extLst>
                <a:ext uri="{FF2B5EF4-FFF2-40B4-BE49-F238E27FC236}">
                  <a16:creationId xmlns:a16="http://schemas.microsoft.com/office/drawing/2014/main" id="{48D7FF30-9129-5B92-E568-B5E92CA0B8EE}"/>
                </a:ext>
              </a:extLst>
            </p:cNvPr>
            <p:cNvCxnSpPr/>
            <p:nvPr/>
          </p:nvCxnSpPr>
          <p:spPr>
            <a:xfrm>
              <a:off x="4159141" y="5729197"/>
              <a:ext cx="0" cy="42500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a16="http://schemas.microsoft.com/office/drawing/2014/main" id="{9543D055-DE38-8841-C033-E225847725A1}"/>
                </a:ext>
              </a:extLst>
            </p:cNvPr>
            <p:cNvSpPr/>
            <p:nvPr/>
          </p:nvSpPr>
          <p:spPr>
            <a:xfrm>
              <a:off x="1918217" y="4237394"/>
              <a:ext cx="2871988" cy="25757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31F05774-4106-B360-CAF7-84C6A286510D}"/>
                </a:ext>
              </a:extLst>
            </p:cNvPr>
            <p:cNvSpPr/>
            <p:nvPr/>
          </p:nvSpPr>
          <p:spPr>
            <a:xfrm>
              <a:off x="648574" y="5151793"/>
              <a:ext cx="2871988" cy="25757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AFB90F99-CDDB-55DF-028F-67A6DA237659}"/>
                </a:ext>
              </a:extLst>
            </p:cNvPr>
            <p:cNvSpPr/>
            <p:nvPr/>
          </p:nvSpPr>
          <p:spPr>
            <a:xfrm>
              <a:off x="2441958" y="5600409"/>
              <a:ext cx="1884607" cy="25243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BD39C3B4-D0B4-F0DF-5043-7907A4D470C1}"/>
                </a:ext>
              </a:extLst>
            </p:cNvPr>
            <p:cNvSpPr txBox="1"/>
            <p:nvPr/>
          </p:nvSpPr>
          <p:spPr>
            <a:xfrm>
              <a:off x="4789131" y="5035551"/>
              <a:ext cx="3048642" cy="584775"/>
            </a:xfrm>
            <a:prstGeom prst="rect">
              <a:avLst/>
            </a:prstGeom>
            <a:noFill/>
          </p:spPr>
          <p:txBody>
            <a:bodyPr wrap="square" rtlCol="0">
              <a:spAutoFit/>
            </a:bodyPr>
            <a:lstStyle/>
            <a:p>
              <a:pPr algn="ctr"/>
              <a:r>
                <a:rPr kumimoji="1" lang="zh-CN" altLang="en-US" sz="1600" dirty="0">
                  <a:solidFill>
                    <a:srgbClr val="C00000"/>
                  </a:solidFill>
                  <a:latin typeface="Times New Roman" panose="02020603050405020304" pitchFamily="18" charset="0"/>
                  <a:cs typeface="Times New Roman" panose="02020603050405020304" pitchFamily="18" charset="0"/>
                </a:rPr>
                <a:t>Lựa chọn thuộc tính ngẫu nhiên để tiếp tục giảm tương quan giữa các bộ học cơ sở!</a:t>
              </a:r>
            </a:p>
          </p:txBody>
        </p:sp>
        <p:cxnSp>
          <p:nvCxnSpPr>
            <p:cNvPr id="19" name="直线箭头连接符 18">
              <a:extLst>
                <a:ext uri="{FF2B5EF4-FFF2-40B4-BE49-F238E27FC236}">
                  <a16:creationId xmlns:a16="http://schemas.microsoft.com/office/drawing/2014/main" id="{300E7E6B-A339-37C4-618B-A2EC59140DC6}"/>
                </a:ext>
              </a:extLst>
            </p:cNvPr>
            <p:cNvCxnSpPr>
              <a:cxnSpLocks/>
              <a:stCxn id="15" idx="3"/>
              <a:endCxn id="18" idx="0"/>
            </p:cNvCxnSpPr>
            <p:nvPr/>
          </p:nvCxnSpPr>
          <p:spPr>
            <a:xfrm>
              <a:off x="4790205" y="4366183"/>
              <a:ext cx="1523247" cy="66936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pic>
        <p:nvPicPr>
          <p:cNvPr id="22" name="Picture 21">
            <a:extLst>
              <a:ext uri="{FF2B5EF4-FFF2-40B4-BE49-F238E27FC236}">
                <a16:creationId xmlns:a16="http://schemas.microsoft.com/office/drawing/2014/main" id="{DBF0C67C-C918-CC9D-32AD-1A68BB14FD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9333" y="3674488"/>
            <a:ext cx="3050426" cy="3050426"/>
          </a:xfrm>
          <a:prstGeom prst="rect">
            <a:avLst/>
          </a:prstGeom>
        </p:spPr>
      </p:pic>
    </p:spTree>
    <p:extLst>
      <p:ext uri="{BB962C8B-B14F-4D97-AF65-F5344CB8AC3E}">
        <p14:creationId xmlns:p14="http://schemas.microsoft.com/office/powerpoint/2010/main" val="35041380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E972-78A2-854B-812E-DC3A6901BB4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2387CF2-6C3F-D6DB-1958-E019BA31BE1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9" name="文本占位符 4">
            <a:extLst>
              <a:ext uri="{FF2B5EF4-FFF2-40B4-BE49-F238E27FC236}">
                <a16:creationId xmlns:a16="http://schemas.microsoft.com/office/drawing/2014/main" id="{5BBB2A4E-130A-B717-8D06-6ABBD6596009}"/>
              </a:ext>
            </a:extLst>
          </p:cNvPr>
          <p:cNvSpPr>
            <a:spLocks noGrp="1"/>
          </p:cNvSpPr>
          <p:nvPr>
            <p:ph type="body" sz="quarter" idx="14"/>
          </p:nvPr>
        </p:nvSpPr>
        <p:spPr/>
        <p:txBody>
          <a:bodyPr>
            <a:normAutofit/>
          </a:bodyPr>
          <a:lstStyle/>
          <a:p>
            <a:pPr algn="just"/>
            <a:r>
              <a:rPr lang="zh-CN" altLang="en-US" b="0" dirty="0"/>
              <a:t>Phương pháp phân loại điển hình: phương pháp tăng cường Adaboost</a:t>
            </a:r>
            <a:endParaRPr lang="en-US" altLang="zh-CN" b="0" dirty="0"/>
          </a:p>
          <a:p>
            <a:pPr lvl="1" algn="just"/>
            <a:r>
              <a:rPr lang="zh-CN" altLang="en-US" sz="2000" dirty="0"/>
              <a:t>Huấn luyện nối tiếp các bộ học cơ sở</a:t>
            </a:r>
            <a:endParaRPr lang="en-US" altLang="zh-CN" sz="2000" dirty="0"/>
          </a:p>
          <a:p>
            <a:pPr lvl="1" algn="just"/>
            <a:r>
              <a:rPr lang="zh-CN" altLang="en-US" sz="2000" dirty="0"/>
              <a:t>Điều chỉnh mẫu huấn luyện theo hiệu quả của các bộ học cơ sở trước đó</a:t>
            </a:r>
            <a:endParaRPr lang="en-US" altLang="zh-CN" sz="2000" dirty="0"/>
          </a:p>
          <a:p>
            <a:pPr lvl="1" algn="just"/>
            <a:r>
              <a:rPr lang="zh-CN" altLang="en-US" sz="2000" dirty="0"/>
              <a:t>Bộ học cơ sở mới tập trung vào những phần mà các bộ học cơ sở trước đó dự đoán sai</a:t>
            </a:r>
            <a:endParaRPr lang="en-US" altLang="zh-CN" sz="2000" dirty="0"/>
          </a:p>
        </p:txBody>
      </p:sp>
      <p:sp>
        <p:nvSpPr>
          <p:cNvPr id="4" name="文本占位符 3">
            <a:extLst>
              <a:ext uri="{FF2B5EF4-FFF2-40B4-BE49-F238E27FC236}">
                <a16:creationId xmlns:a16="http://schemas.microsoft.com/office/drawing/2014/main" id="{7F42722F-E658-3211-8275-7FE78C198C3A}"/>
              </a:ext>
            </a:extLst>
          </p:cNvPr>
          <p:cNvSpPr>
            <a:spLocks noGrp="1"/>
          </p:cNvSpPr>
          <p:nvPr>
            <p:ph type="body" sz="quarter" idx="13"/>
          </p:nvPr>
        </p:nvSpPr>
        <p:spPr/>
        <p:txBody>
          <a:bodyPr>
            <a:normAutofit/>
          </a:bodyPr>
          <a:lstStyle/>
          <a:p>
            <a:r>
              <a:rPr lang="zh-CN" altLang="en-US" sz="4000" dirty="0">
                <a:latin typeface="Calibri"/>
                <a:cs typeface="Calibri"/>
              </a:rPr>
              <a:t>Phương pháp nhận dạng truyền thống</a:t>
            </a:r>
            <a:endParaRPr lang="zh-CN" altLang="en-US" dirty="0">
              <a:latin typeface="Calibri"/>
              <a:cs typeface="Calibri"/>
            </a:endParaRPr>
          </a:p>
        </p:txBody>
      </p:sp>
      <p:grpSp>
        <p:nvGrpSpPr>
          <p:cNvPr id="12" name="组合 11">
            <a:extLst>
              <a:ext uri="{FF2B5EF4-FFF2-40B4-BE49-F238E27FC236}">
                <a16:creationId xmlns:a16="http://schemas.microsoft.com/office/drawing/2014/main" id="{723ACEBC-458E-D1A8-0509-0C76042EC5B7}"/>
              </a:ext>
            </a:extLst>
          </p:cNvPr>
          <p:cNvGrpSpPr/>
          <p:nvPr/>
        </p:nvGrpSpPr>
        <p:grpSpPr>
          <a:xfrm>
            <a:off x="2442484" y="3888261"/>
            <a:ext cx="2074564" cy="1808655"/>
            <a:chOff x="809357" y="4141060"/>
            <a:chExt cx="2371725" cy="1189257"/>
          </a:xfrm>
        </p:grpSpPr>
        <p:sp>
          <p:nvSpPr>
            <p:cNvPr id="5" name="文本框 4">
              <a:extLst>
                <a:ext uri="{FF2B5EF4-FFF2-40B4-BE49-F238E27FC236}">
                  <a16:creationId xmlns:a16="http://schemas.microsoft.com/office/drawing/2014/main" id="{51BA1F8C-BF0C-D947-2981-DE124A29EEAD}"/>
                </a:ext>
              </a:extLst>
            </p:cNvPr>
            <p:cNvSpPr txBox="1"/>
            <p:nvPr/>
          </p:nvSpPr>
          <p:spPr>
            <a:xfrm>
              <a:off x="1170500" y="4141060"/>
              <a:ext cx="1572162" cy="338554"/>
            </a:xfrm>
            <a:prstGeom prst="rect">
              <a:avLst/>
            </a:prstGeom>
            <a:noFill/>
          </p:spPr>
          <p:txBody>
            <a:bodyPr wrap="square" rtlCol="0">
              <a:spAutoFit/>
            </a:bodyPr>
            <a:lstStyle/>
            <a:p>
              <a:pPr algn="ctr"/>
              <a:r>
                <a:rPr kumimoji="1" lang="zh-CN" altLang="en-US" sz="1600" b="1" dirty="0">
                  <a:solidFill>
                    <a:srgbClr val="C00000"/>
                  </a:solidFill>
                  <a:latin typeface="Times New Roman" panose="02020603050405020304" pitchFamily="18" charset="0"/>
                  <a:cs typeface="Times New Roman" panose="02020603050405020304" pitchFamily="18" charset="0"/>
                </a:rPr>
                <a:t>Huấn luyện bộ phân loại</a:t>
              </a:r>
            </a:p>
          </p:txBody>
        </p:sp>
        <p:sp>
          <p:nvSpPr>
            <p:cNvPr id="8" name="文本框 7">
              <a:extLst>
                <a:ext uri="{FF2B5EF4-FFF2-40B4-BE49-F238E27FC236}">
                  <a16:creationId xmlns:a16="http://schemas.microsoft.com/office/drawing/2014/main" id="{F0E2601D-34D2-DDA0-22F2-081344A0C77D}"/>
                </a:ext>
              </a:extLst>
            </p:cNvPr>
            <p:cNvSpPr txBox="1"/>
            <p:nvPr/>
          </p:nvSpPr>
          <p:spPr>
            <a:xfrm>
              <a:off x="809357" y="4613813"/>
              <a:ext cx="1572162" cy="338554"/>
            </a:xfrm>
            <a:prstGeom prst="rect">
              <a:avLst/>
            </a:prstGeom>
            <a:noFill/>
          </p:spPr>
          <p:txBody>
            <a:bodyPr wrap="square" rtlCol="0">
              <a:spAutoFit/>
            </a:bodyPr>
            <a:lstStyle/>
            <a:p>
              <a:pPr algn="ctr"/>
              <a:r>
                <a:rPr kumimoji="1" lang="zh-CN" altLang="en-US" sz="1600" b="1" dirty="0">
                  <a:solidFill>
                    <a:srgbClr val="C00000"/>
                  </a:solidFill>
                  <a:latin typeface="Times New Roman" panose="02020603050405020304" pitchFamily="18" charset="0"/>
                  <a:cs typeface="Times New Roman" panose="02020603050405020304" pitchFamily="18" charset="0"/>
                </a:rPr>
                <a:t>Trọng số bộ phân loại</a:t>
              </a:r>
            </a:p>
          </p:txBody>
        </p:sp>
        <p:sp>
          <p:nvSpPr>
            <p:cNvPr id="10" name="文本框 9">
              <a:extLst>
                <a:ext uri="{FF2B5EF4-FFF2-40B4-BE49-F238E27FC236}">
                  <a16:creationId xmlns:a16="http://schemas.microsoft.com/office/drawing/2014/main" id="{113B2959-9018-4101-A6C7-1BA0DEB611F4}"/>
                </a:ext>
              </a:extLst>
            </p:cNvPr>
            <p:cNvSpPr txBox="1"/>
            <p:nvPr/>
          </p:nvSpPr>
          <p:spPr>
            <a:xfrm>
              <a:off x="1012625" y="4991763"/>
              <a:ext cx="1572162" cy="338554"/>
            </a:xfrm>
            <a:prstGeom prst="rect">
              <a:avLst/>
            </a:prstGeom>
            <a:noFill/>
          </p:spPr>
          <p:txBody>
            <a:bodyPr wrap="square" rtlCol="0">
              <a:spAutoFit/>
            </a:bodyPr>
            <a:lstStyle/>
            <a:p>
              <a:pPr algn="ctr"/>
              <a:r>
                <a:rPr kumimoji="1" lang="zh-CN" altLang="en-US" sz="1600" b="1" dirty="0">
                  <a:solidFill>
                    <a:srgbClr val="C00000"/>
                  </a:solidFill>
                  <a:latin typeface="Times New Roman" panose="02020603050405020304" pitchFamily="18" charset="0"/>
                  <a:cs typeface="Times New Roman" panose="02020603050405020304" pitchFamily="18" charset="0"/>
                </a:rPr>
                <a:t>Cập nhật phân bố</a:t>
              </a:r>
            </a:p>
          </p:txBody>
        </p:sp>
        <p:cxnSp>
          <p:nvCxnSpPr>
            <p:cNvPr id="11" name="直线箭头连接符 10">
              <a:extLst>
                <a:ext uri="{FF2B5EF4-FFF2-40B4-BE49-F238E27FC236}">
                  <a16:creationId xmlns:a16="http://schemas.microsoft.com/office/drawing/2014/main" id="{822B6E5D-6BBF-53FC-78B6-82A6C7CB195A}"/>
                </a:ext>
              </a:extLst>
            </p:cNvPr>
            <p:cNvCxnSpPr>
              <a:cxnSpLocks/>
            </p:cNvCxnSpPr>
            <p:nvPr/>
          </p:nvCxnSpPr>
          <p:spPr>
            <a:xfrm flipH="1">
              <a:off x="2381519" y="5157378"/>
              <a:ext cx="799563"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6" name="Picture 15">
            <a:extLst>
              <a:ext uri="{FF2B5EF4-FFF2-40B4-BE49-F238E27FC236}">
                <a16:creationId xmlns:a16="http://schemas.microsoft.com/office/drawing/2014/main" id="{30F3B2A7-458A-9DAD-2052-4CF26CB55B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251" y="2710055"/>
            <a:ext cx="4144864" cy="3918191"/>
          </a:xfrm>
          <a:prstGeom prst="rect">
            <a:avLst/>
          </a:prstGeom>
        </p:spPr>
      </p:pic>
      <p:cxnSp>
        <p:nvCxnSpPr>
          <p:cNvPr id="18" name="Straight Arrow Connector 17">
            <a:extLst>
              <a:ext uri="{FF2B5EF4-FFF2-40B4-BE49-F238E27FC236}">
                <a16:creationId xmlns:a16="http://schemas.microsoft.com/office/drawing/2014/main" id="{3772A38A-67A7-BC8A-EE2E-F2F0781A29F4}"/>
              </a:ext>
            </a:extLst>
          </p:cNvPr>
          <p:cNvCxnSpPr>
            <a:endCxn id="5" idx="3"/>
          </p:cNvCxnSpPr>
          <p:nvPr/>
        </p:nvCxnSpPr>
        <p:spPr>
          <a:xfrm flipH="1">
            <a:off x="4133559" y="4145701"/>
            <a:ext cx="565441"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61133FC-DC37-78AA-4531-7FEC23FFCB4D}"/>
              </a:ext>
            </a:extLst>
          </p:cNvPr>
          <p:cNvCxnSpPr>
            <a:cxnSpLocks/>
          </p:cNvCxnSpPr>
          <p:nvPr/>
        </p:nvCxnSpPr>
        <p:spPr>
          <a:xfrm flipH="1">
            <a:off x="3705811" y="4859691"/>
            <a:ext cx="915131"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69187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97927-3663-3A59-A141-EBC53EBE9BD3}"/>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9CB238A-91B1-3D67-D8DF-DFA4C2C7D50C}"/>
              </a:ext>
            </a:extLst>
          </p:cNvPr>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4" name="文本占位符 3">
            <a:extLst>
              <a:ext uri="{FF2B5EF4-FFF2-40B4-BE49-F238E27FC236}">
                <a16:creationId xmlns:a16="http://schemas.microsoft.com/office/drawing/2014/main" id="{826DD11B-A253-7D2D-0065-C071F80D4EE6}"/>
              </a:ext>
            </a:extLst>
          </p:cNvPr>
          <p:cNvSpPr>
            <a:spLocks noGrp="1"/>
          </p:cNvSpPr>
          <p:nvPr>
            <p:ph type="body" sz="quarter" idx="13"/>
          </p:nvPr>
        </p:nvSpPr>
        <p:spPr/>
        <p:txBody>
          <a:bodyPr>
            <a:normAutofit/>
          </a:bodyPr>
          <a:lstStyle/>
          <a:p>
            <a:r>
              <a:rPr lang="en-US" altLang="zh-CN" dirty="0"/>
              <a:t>§7.3 Phương pháp học sâu</a:t>
            </a:r>
          </a:p>
        </p:txBody>
      </p:sp>
      <p:sp>
        <p:nvSpPr>
          <p:cNvPr id="5" name="Rectangle 4">
            <a:extLst>
              <a:ext uri="{FF2B5EF4-FFF2-40B4-BE49-F238E27FC236}">
                <a16:creationId xmlns:a16="http://schemas.microsoft.com/office/drawing/2014/main" id="{CDD5F279-A21C-E000-A201-67B7434924F7}"/>
              </a:ext>
            </a:extLst>
          </p:cNvPr>
          <p:cNvSpPr>
            <a:spLocks noChangeArrowheads="1"/>
          </p:cNvSpPr>
          <p:nvPr/>
        </p:nvSpPr>
        <p:spPr bwMode="auto">
          <a:xfrm>
            <a:off x="735982" y="943377"/>
            <a:ext cx="11162370" cy="324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Phương pháp truyền thống và phương pháp học sâu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Nhận dạng thị giác dựa trên mạng neuron tích chập</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Nhận dạng thị giác dựa trên cơ chế tự chú ý</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Nhận dạng thị giác dựa trên mô hình thị giác–ngôn ngữ</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4972321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25</a:t>
            </a:fld>
            <a:endParaRPr lang="zh-CN" altLang="en-US">
              <a:latin typeface="Calibri"/>
              <a:cs typeface="Calibri"/>
            </a:endParaRPr>
          </a:p>
        </p:txBody>
      </p:sp>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a:xfrm>
            <a:off x="515937" y="1104900"/>
            <a:ext cx="11160125" cy="1130300"/>
          </a:xfrm>
        </p:spPr>
        <p:txBody>
          <a:bodyPr>
            <a:noAutofit/>
          </a:bodyPr>
          <a:lstStyle/>
          <a:p>
            <a:pPr algn="just"/>
            <a:r>
              <a:rPr lang="zh-CN" altLang="en-US" b="0" dirty="0"/>
              <a:t>Các phương pháp truyền thống phần lớn được chia thành hai phần: trích xuất đặc trưng và thiết kế bộ phân loại</a:t>
            </a:r>
            <a:endParaRPr lang="en-US" altLang="zh-CN" b="0" dirty="0"/>
          </a:p>
          <a:p>
            <a:pPr algn="just"/>
            <a:r>
              <a:rPr lang="zh-CN" altLang="en-US" b="0" dirty="0"/>
              <a:t>Các phương pháp học sâu phần lớn sử dụng thiết kế đầu-cuối (end-to-end)</a:t>
            </a:r>
            <a:endParaRPr lang="en-US" altLang="zh-CN" b="0" dirty="0"/>
          </a:p>
        </p:txBody>
      </p:sp>
      <p:sp>
        <p:nvSpPr>
          <p:cNvPr id="4" name="文本占位符 3"/>
          <p:cNvSpPr>
            <a:spLocks noGrp="1"/>
          </p:cNvSpPr>
          <p:nvPr>
            <p:ph type="body" sz="quarter" idx="13"/>
          </p:nvPr>
        </p:nvSpPr>
        <p:spPr>
          <a:xfrm>
            <a:off x="515938" y="133086"/>
            <a:ext cx="11524190" cy="668337"/>
          </a:xfrm>
        </p:spPr>
        <p:txBody>
          <a:bodyPr>
            <a:noAutofit/>
          </a:bodyPr>
          <a:lstStyle/>
          <a:p>
            <a:r>
              <a:rPr lang="zh-CN" altLang="en-US" dirty="0">
                <a:latin typeface="Calibri"/>
                <a:cs typeface="Calibri"/>
              </a:rPr>
              <a:t>Phương pháp truyền thống và phương pháp học sâu</a:t>
            </a:r>
          </a:p>
        </p:txBody>
      </p:sp>
      <p:pic>
        <p:nvPicPr>
          <p:cNvPr id="7" name="Picture 6">
            <a:extLst>
              <a:ext uri="{FF2B5EF4-FFF2-40B4-BE49-F238E27FC236}">
                <a16:creationId xmlns:a16="http://schemas.microsoft.com/office/drawing/2014/main" id="{EF1AB5F4-EB47-DE2F-C13D-6CA9CE728A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3678" y="2538677"/>
            <a:ext cx="7772400" cy="3979385"/>
          </a:xfrm>
          <a:prstGeom prst="rect">
            <a:avLst/>
          </a:prstGeom>
        </p:spPr>
      </p:pic>
    </p:spTree>
    <p:extLst>
      <p:ext uri="{BB962C8B-B14F-4D97-AF65-F5344CB8AC3E}">
        <p14:creationId xmlns:p14="http://schemas.microsoft.com/office/powerpoint/2010/main" val="36243070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26</a:t>
            </a:fld>
            <a:endParaRPr lang="zh-CN" altLang="en-US">
              <a:latin typeface="Calibri"/>
              <a:cs typeface="Calibri"/>
            </a:endParaRPr>
          </a:p>
        </p:txBody>
      </p:sp>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p:txBody>
          <a:bodyPr>
            <a:normAutofit/>
          </a:bodyPr>
          <a:lstStyle/>
          <a:p>
            <a:pPr algn="just"/>
            <a:r>
              <a:rPr lang="zh-CN" altLang="en-US" sz="2800" b="0" dirty="0">
                <a:latin typeface="Calibri"/>
                <a:cs typeface="Calibri"/>
              </a:rPr>
              <a:t>Phương pháp nhận dạng đối tượng thị giác dựa trên mạng neuron sâu</a:t>
            </a:r>
            <a:endParaRPr lang="en-US" altLang="zh-CN" sz="2800"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neuron sâu</a:t>
            </a:r>
          </a:p>
        </p:txBody>
      </p:sp>
      <p:cxnSp>
        <p:nvCxnSpPr>
          <p:cNvPr id="3" name="直接箭头连接符 6">
            <a:extLst>
              <a:ext uri="{FF2B5EF4-FFF2-40B4-BE49-F238E27FC236}">
                <a16:creationId xmlns:a16="http://schemas.microsoft.com/office/drawing/2014/main" id="{77D5018A-35CB-1C5E-9A79-B97E03CE1F62}"/>
              </a:ext>
            </a:extLst>
          </p:cNvPr>
          <p:cNvCxnSpPr>
            <a:cxnSpLocks/>
          </p:cNvCxnSpPr>
          <p:nvPr/>
        </p:nvCxnSpPr>
        <p:spPr>
          <a:xfrm flipV="1">
            <a:off x="680642" y="4197931"/>
            <a:ext cx="11044981" cy="5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 name="组合 5">
            <a:extLst>
              <a:ext uri="{FF2B5EF4-FFF2-40B4-BE49-F238E27FC236}">
                <a16:creationId xmlns:a16="http://schemas.microsoft.com/office/drawing/2014/main" id="{7A09B371-6E1A-997B-2F77-B41F25FEE094}"/>
              </a:ext>
            </a:extLst>
          </p:cNvPr>
          <p:cNvGrpSpPr/>
          <p:nvPr/>
        </p:nvGrpSpPr>
        <p:grpSpPr>
          <a:xfrm>
            <a:off x="1913233" y="1732076"/>
            <a:ext cx="2364657" cy="2804410"/>
            <a:chOff x="930992" y="1276930"/>
            <a:chExt cx="2364657" cy="2804410"/>
          </a:xfrm>
        </p:grpSpPr>
        <p:sp>
          <p:nvSpPr>
            <p:cNvPr id="7" name="椭圆 6">
              <a:extLst>
                <a:ext uri="{FF2B5EF4-FFF2-40B4-BE49-F238E27FC236}">
                  <a16:creationId xmlns:a16="http://schemas.microsoft.com/office/drawing/2014/main" id="{65CBD5B9-39CE-5D61-C002-17875B288EB0}"/>
                </a:ext>
              </a:extLst>
            </p:cNvPr>
            <p:cNvSpPr/>
            <p:nvPr/>
          </p:nvSpPr>
          <p:spPr>
            <a:xfrm>
              <a:off x="2038311" y="3668315"/>
              <a:ext cx="150019" cy="150019"/>
            </a:xfrm>
            <a:prstGeom prst="ellipse">
              <a:avLst/>
            </a:prstGeom>
            <a:solidFill>
              <a:srgbClr val="3C9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8" name="椭圆 7">
              <a:extLst>
                <a:ext uri="{FF2B5EF4-FFF2-40B4-BE49-F238E27FC236}">
                  <a16:creationId xmlns:a16="http://schemas.microsoft.com/office/drawing/2014/main" id="{8276F898-33FC-8E65-F30C-B049E9B84C98}"/>
                </a:ext>
              </a:extLst>
            </p:cNvPr>
            <p:cNvSpPr/>
            <p:nvPr/>
          </p:nvSpPr>
          <p:spPr>
            <a:xfrm>
              <a:off x="2038311" y="3286835"/>
              <a:ext cx="150019" cy="150019"/>
            </a:xfrm>
            <a:prstGeom prst="ellipse">
              <a:avLst/>
            </a:prstGeom>
            <a:solidFill>
              <a:srgbClr val="3C9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cxnSp>
          <p:nvCxnSpPr>
            <p:cNvPr id="9" name="直接连接符 10">
              <a:extLst>
                <a:ext uri="{FF2B5EF4-FFF2-40B4-BE49-F238E27FC236}">
                  <a16:creationId xmlns:a16="http://schemas.microsoft.com/office/drawing/2014/main" id="{9B316F72-9C11-F84A-0580-A40D2F416BBB}"/>
                </a:ext>
              </a:extLst>
            </p:cNvPr>
            <p:cNvCxnSpPr>
              <a:cxnSpLocks/>
              <a:endCxn id="8" idx="0"/>
            </p:cNvCxnSpPr>
            <p:nvPr/>
          </p:nvCxnSpPr>
          <p:spPr>
            <a:xfrm flipV="1">
              <a:off x="2113320" y="3286835"/>
              <a:ext cx="1" cy="456490"/>
            </a:xfrm>
            <a:prstGeom prst="line">
              <a:avLst/>
            </a:prstGeom>
            <a:ln w="19050">
              <a:solidFill>
                <a:srgbClr val="3C9735"/>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28F0886C-164E-3126-B913-E358AA80467C}"/>
                </a:ext>
              </a:extLst>
            </p:cNvPr>
            <p:cNvSpPr/>
            <p:nvPr/>
          </p:nvSpPr>
          <p:spPr>
            <a:xfrm>
              <a:off x="930992" y="1276930"/>
              <a:ext cx="2364657" cy="2078018"/>
            </a:xfrm>
            <a:prstGeom prst="rect">
              <a:avLst/>
            </a:prstGeom>
            <a:solidFill>
              <a:srgbClr val="93C456">
                <a:alpha val="25098"/>
              </a:srgbClr>
            </a:solidFill>
            <a:ln w="12700">
              <a:solidFill>
                <a:srgbClr val="3C973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196BF213-5A7A-64F0-A587-24BE910CD377}"/>
                </a:ext>
              </a:extLst>
            </p:cNvPr>
            <p:cNvSpPr txBox="1"/>
            <p:nvPr/>
          </p:nvSpPr>
          <p:spPr>
            <a:xfrm>
              <a:off x="960112" y="2921598"/>
              <a:ext cx="2279671" cy="338554"/>
            </a:xfrm>
            <a:prstGeom prst="rect">
              <a:avLst/>
            </a:prstGeom>
            <a:noFill/>
          </p:spPr>
          <p:txBody>
            <a:bodyPr wrap="square" rtlCol="0">
              <a:spAutoFit/>
            </a:bodyPr>
            <a:lstStyle/>
            <a:p>
              <a:pPr algn="ctr"/>
              <a:r>
                <a:rPr lang="en-US" altLang="zh-CN" sz="1600" dirty="0" err="1">
                  <a:latin typeface="Arial" panose="020B0604020202020204" pitchFamily="34" charset="0"/>
                  <a:ea typeface="黑体" panose="02010609060101010101" pitchFamily="49" charset="-122"/>
                  <a:cs typeface="Arial" panose="020B0604020202020204" pitchFamily="34" charset="0"/>
                </a:rPr>
                <a:t>AlexNet</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sp>
          <p:nvSpPr>
            <p:cNvPr id="12" name="文本框 11">
              <a:extLst>
                <a:ext uri="{FF2B5EF4-FFF2-40B4-BE49-F238E27FC236}">
                  <a16:creationId xmlns:a16="http://schemas.microsoft.com/office/drawing/2014/main" id="{382A7FA6-9500-F92E-B529-E0553A333837}"/>
                </a:ext>
              </a:extLst>
            </p:cNvPr>
            <p:cNvSpPr txBox="1"/>
            <p:nvPr/>
          </p:nvSpPr>
          <p:spPr>
            <a:xfrm>
              <a:off x="1793359" y="3742786"/>
              <a:ext cx="639919" cy="338554"/>
            </a:xfrm>
            <a:prstGeom prst="rect">
              <a:avLst/>
            </a:prstGeom>
            <a:noFill/>
          </p:spPr>
          <p:txBody>
            <a:bodyPr wrap="none" rtlCol="0">
              <a:spAutoFit/>
            </a:bodyPr>
            <a:lstStyle/>
            <a:p>
              <a:pPr algn="ctr"/>
              <a:r>
                <a:rPr lang="en-US" altLang="zh-CN" sz="1600" dirty="0">
                  <a:solidFill>
                    <a:srgbClr val="3C9735"/>
                  </a:solidFill>
                  <a:latin typeface="Arial" panose="020B0604020202020204" pitchFamily="34" charset="0"/>
                  <a:ea typeface="黑体" panose="02010609060101010101" pitchFamily="49" charset="-122"/>
                  <a:cs typeface="Arial" panose="020B0604020202020204" pitchFamily="34" charset="0"/>
                </a:rPr>
                <a:t>2012</a:t>
              </a:r>
              <a:endParaRPr lang="zh-CN" altLang="en-US" sz="1600" dirty="0">
                <a:solidFill>
                  <a:srgbClr val="3C9735"/>
                </a:solidFill>
                <a:latin typeface="Arial" panose="020B0604020202020204" pitchFamily="34" charset="0"/>
                <a:ea typeface="黑体" panose="02010609060101010101" pitchFamily="49" charset="-122"/>
                <a:cs typeface="Arial" panose="020B0604020202020204" pitchFamily="34" charset="0"/>
              </a:endParaRPr>
            </a:p>
          </p:txBody>
        </p:sp>
      </p:grpSp>
      <p:grpSp>
        <p:nvGrpSpPr>
          <p:cNvPr id="13" name="组合 12">
            <a:extLst>
              <a:ext uri="{FF2B5EF4-FFF2-40B4-BE49-F238E27FC236}">
                <a16:creationId xmlns:a16="http://schemas.microsoft.com/office/drawing/2014/main" id="{E7F70B9D-DBBC-8C76-60E7-E47F7CF3AE80}"/>
              </a:ext>
            </a:extLst>
          </p:cNvPr>
          <p:cNvGrpSpPr/>
          <p:nvPr/>
        </p:nvGrpSpPr>
        <p:grpSpPr>
          <a:xfrm>
            <a:off x="4395811" y="1740954"/>
            <a:ext cx="2364657" cy="2795532"/>
            <a:chOff x="3730977" y="1285808"/>
            <a:chExt cx="2364657" cy="2795532"/>
          </a:xfrm>
        </p:grpSpPr>
        <p:sp>
          <p:nvSpPr>
            <p:cNvPr id="14" name="椭圆 13">
              <a:extLst>
                <a:ext uri="{FF2B5EF4-FFF2-40B4-BE49-F238E27FC236}">
                  <a16:creationId xmlns:a16="http://schemas.microsoft.com/office/drawing/2014/main" id="{F1D6F40E-638D-EF3D-E4DC-D7C4F4D0BB94}"/>
                </a:ext>
              </a:extLst>
            </p:cNvPr>
            <p:cNvSpPr/>
            <p:nvPr/>
          </p:nvSpPr>
          <p:spPr>
            <a:xfrm>
              <a:off x="4838296" y="3668315"/>
              <a:ext cx="150019" cy="150019"/>
            </a:xfrm>
            <a:prstGeom prst="ellipse">
              <a:avLst/>
            </a:prstGeom>
            <a:solidFill>
              <a:srgbClr val="FE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15" name="椭圆 14">
              <a:extLst>
                <a:ext uri="{FF2B5EF4-FFF2-40B4-BE49-F238E27FC236}">
                  <a16:creationId xmlns:a16="http://schemas.microsoft.com/office/drawing/2014/main" id="{11D34028-7BB3-A7DA-34AD-72C78C8FE2B2}"/>
                </a:ext>
              </a:extLst>
            </p:cNvPr>
            <p:cNvSpPr/>
            <p:nvPr/>
          </p:nvSpPr>
          <p:spPr>
            <a:xfrm>
              <a:off x="4838296" y="3286835"/>
              <a:ext cx="150019" cy="150019"/>
            </a:xfrm>
            <a:prstGeom prst="ellipse">
              <a:avLst/>
            </a:prstGeom>
            <a:solidFill>
              <a:srgbClr val="FE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cxnSp>
          <p:nvCxnSpPr>
            <p:cNvPr id="16" name="直接连接符 18">
              <a:extLst>
                <a:ext uri="{FF2B5EF4-FFF2-40B4-BE49-F238E27FC236}">
                  <a16:creationId xmlns:a16="http://schemas.microsoft.com/office/drawing/2014/main" id="{92AB0F12-67BD-4C12-9CE3-057953EEC226}"/>
                </a:ext>
              </a:extLst>
            </p:cNvPr>
            <p:cNvCxnSpPr>
              <a:cxnSpLocks/>
            </p:cNvCxnSpPr>
            <p:nvPr/>
          </p:nvCxnSpPr>
          <p:spPr>
            <a:xfrm flipV="1">
              <a:off x="4913305" y="3375025"/>
              <a:ext cx="0" cy="368299"/>
            </a:xfrm>
            <a:prstGeom prst="line">
              <a:avLst/>
            </a:prstGeom>
            <a:ln w="19050">
              <a:solidFill>
                <a:srgbClr val="FEAF00"/>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AB3B19A6-86E1-A655-FA19-47071A209898}"/>
                </a:ext>
              </a:extLst>
            </p:cNvPr>
            <p:cNvSpPr/>
            <p:nvPr/>
          </p:nvSpPr>
          <p:spPr>
            <a:xfrm>
              <a:off x="3730977" y="1285808"/>
              <a:ext cx="2364657" cy="2078018"/>
            </a:xfrm>
            <a:prstGeom prst="rect">
              <a:avLst/>
            </a:prstGeom>
            <a:solidFill>
              <a:srgbClr val="FFD472">
                <a:alpha val="25098"/>
              </a:srgbClr>
            </a:solidFill>
            <a:ln w="12700">
              <a:solidFill>
                <a:srgbClr val="FEA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288AADFF-661F-92BE-0DBA-D34658AC8280}"/>
                </a:ext>
              </a:extLst>
            </p:cNvPr>
            <p:cNvSpPr txBox="1"/>
            <p:nvPr/>
          </p:nvSpPr>
          <p:spPr>
            <a:xfrm>
              <a:off x="3754070" y="2927563"/>
              <a:ext cx="2318469"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ResNet</a:t>
              </a:r>
              <a:endParaRPr lang="zh-CN" altLang="en-US" sz="1600" dirty="0">
                <a:solidFill>
                  <a:srgbClr val="D22828"/>
                </a:solidFill>
                <a:latin typeface="Arial" panose="020B0604020202020204" pitchFamily="34" charset="0"/>
                <a:ea typeface="黑体" panose="02010609060101010101" pitchFamily="49" charset="-122"/>
                <a:cs typeface="Arial" panose="020B0604020202020204" pitchFamily="34" charset="0"/>
              </a:endParaRPr>
            </a:p>
          </p:txBody>
        </p:sp>
        <p:sp>
          <p:nvSpPr>
            <p:cNvPr id="19" name="文本框 18">
              <a:extLst>
                <a:ext uri="{FF2B5EF4-FFF2-40B4-BE49-F238E27FC236}">
                  <a16:creationId xmlns:a16="http://schemas.microsoft.com/office/drawing/2014/main" id="{EC586CB3-3604-4D8D-C124-87271A969011}"/>
                </a:ext>
              </a:extLst>
            </p:cNvPr>
            <p:cNvSpPr txBox="1"/>
            <p:nvPr/>
          </p:nvSpPr>
          <p:spPr>
            <a:xfrm>
              <a:off x="4593343" y="3742786"/>
              <a:ext cx="639919" cy="338554"/>
            </a:xfrm>
            <a:prstGeom prst="rect">
              <a:avLst/>
            </a:prstGeom>
            <a:noFill/>
          </p:spPr>
          <p:txBody>
            <a:bodyPr wrap="none" rtlCol="0">
              <a:spAutoFit/>
            </a:bodyPr>
            <a:lstStyle/>
            <a:p>
              <a:pPr algn="ctr"/>
              <a:r>
                <a:rPr lang="en-US" altLang="zh-CN" sz="1600" dirty="0">
                  <a:solidFill>
                    <a:srgbClr val="FEAF00"/>
                  </a:solidFill>
                  <a:latin typeface="Arial" panose="020B0604020202020204" pitchFamily="34" charset="0"/>
                  <a:ea typeface="黑体" panose="02010609060101010101" pitchFamily="49" charset="-122"/>
                  <a:cs typeface="Arial" panose="020B0604020202020204" pitchFamily="34" charset="0"/>
                </a:rPr>
                <a:t>2015</a:t>
              </a:r>
            </a:p>
          </p:txBody>
        </p:sp>
      </p:grpSp>
      <p:grpSp>
        <p:nvGrpSpPr>
          <p:cNvPr id="20" name="组合 19">
            <a:extLst>
              <a:ext uri="{FF2B5EF4-FFF2-40B4-BE49-F238E27FC236}">
                <a16:creationId xmlns:a16="http://schemas.microsoft.com/office/drawing/2014/main" id="{D2695D47-E7DA-82CF-D63C-F85DED58DA38}"/>
              </a:ext>
            </a:extLst>
          </p:cNvPr>
          <p:cNvGrpSpPr/>
          <p:nvPr/>
        </p:nvGrpSpPr>
        <p:grpSpPr>
          <a:xfrm>
            <a:off x="6882049" y="1723545"/>
            <a:ext cx="2364657" cy="2812941"/>
            <a:chOff x="6384603" y="1268399"/>
            <a:chExt cx="2364657" cy="2812941"/>
          </a:xfrm>
        </p:grpSpPr>
        <p:sp>
          <p:nvSpPr>
            <p:cNvPr id="21" name="椭圆 20">
              <a:extLst>
                <a:ext uri="{FF2B5EF4-FFF2-40B4-BE49-F238E27FC236}">
                  <a16:creationId xmlns:a16="http://schemas.microsoft.com/office/drawing/2014/main" id="{114A012C-B84C-EA10-FE1B-F06C6FAAD4BD}"/>
                </a:ext>
              </a:extLst>
            </p:cNvPr>
            <p:cNvSpPr/>
            <p:nvPr/>
          </p:nvSpPr>
          <p:spPr>
            <a:xfrm>
              <a:off x="7488262" y="3668315"/>
              <a:ext cx="150019" cy="150019"/>
            </a:xfrm>
            <a:prstGeom prst="ellipse">
              <a:avLst/>
            </a:prstGeom>
            <a:solidFill>
              <a:srgbClr val="19A5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22" name="椭圆 21">
              <a:extLst>
                <a:ext uri="{FF2B5EF4-FFF2-40B4-BE49-F238E27FC236}">
                  <a16:creationId xmlns:a16="http://schemas.microsoft.com/office/drawing/2014/main" id="{A8904422-BF52-678C-EA80-35EDEEFE370E}"/>
                </a:ext>
              </a:extLst>
            </p:cNvPr>
            <p:cNvSpPr/>
            <p:nvPr/>
          </p:nvSpPr>
          <p:spPr>
            <a:xfrm>
              <a:off x="7488262" y="3286835"/>
              <a:ext cx="150019" cy="150019"/>
            </a:xfrm>
            <a:prstGeom prst="ellipse">
              <a:avLst/>
            </a:prstGeom>
            <a:solidFill>
              <a:srgbClr val="19A5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cxnSp>
          <p:nvCxnSpPr>
            <p:cNvPr id="23" name="直接连接符 27">
              <a:extLst>
                <a:ext uri="{FF2B5EF4-FFF2-40B4-BE49-F238E27FC236}">
                  <a16:creationId xmlns:a16="http://schemas.microsoft.com/office/drawing/2014/main" id="{B5B9EA3D-114E-7374-27C2-BFAACF24B026}"/>
                </a:ext>
              </a:extLst>
            </p:cNvPr>
            <p:cNvCxnSpPr>
              <a:cxnSpLocks/>
            </p:cNvCxnSpPr>
            <p:nvPr/>
          </p:nvCxnSpPr>
          <p:spPr>
            <a:xfrm flipV="1">
              <a:off x="7565652" y="3365500"/>
              <a:ext cx="0" cy="377824"/>
            </a:xfrm>
            <a:prstGeom prst="line">
              <a:avLst/>
            </a:prstGeom>
            <a:ln w="19050">
              <a:solidFill>
                <a:srgbClr val="19A5EB"/>
              </a:solidFill>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A6568B3C-2D23-0021-8E03-CE2D3C1928A2}"/>
                </a:ext>
              </a:extLst>
            </p:cNvPr>
            <p:cNvSpPr/>
            <p:nvPr/>
          </p:nvSpPr>
          <p:spPr>
            <a:xfrm>
              <a:off x="6384603" y="1268399"/>
              <a:ext cx="2364657" cy="2078018"/>
            </a:xfrm>
            <a:prstGeom prst="rect">
              <a:avLst/>
            </a:prstGeom>
            <a:solidFill>
              <a:srgbClr val="6AC5F2">
                <a:alpha val="25098"/>
              </a:srgbClr>
            </a:solidFill>
            <a:ln w="12700">
              <a:solidFill>
                <a:srgbClr val="19A5E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25" name="文本框 24">
              <a:extLst>
                <a:ext uri="{FF2B5EF4-FFF2-40B4-BE49-F238E27FC236}">
                  <a16:creationId xmlns:a16="http://schemas.microsoft.com/office/drawing/2014/main" id="{FA3DE7FB-07FD-A082-5323-98C4FE5815AE}"/>
                </a:ext>
              </a:extLst>
            </p:cNvPr>
            <p:cNvSpPr txBox="1"/>
            <p:nvPr/>
          </p:nvSpPr>
          <p:spPr>
            <a:xfrm>
              <a:off x="6427095" y="2922837"/>
              <a:ext cx="2279671"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Vision Transformer</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sp>
          <p:nvSpPr>
            <p:cNvPr id="26" name="文本框 25">
              <a:extLst>
                <a:ext uri="{FF2B5EF4-FFF2-40B4-BE49-F238E27FC236}">
                  <a16:creationId xmlns:a16="http://schemas.microsoft.com/office/drawing/2014/main" id="{1EFBF357-2CCC-B89F-D70F-89CF4FE2523D}"/>
                </a:ext>
              </a:extLst>
            </p:cNvPr>
            <p:cNvSpPr txBox="1"/>
            <p:nvPr/>
          </p:nvSpPr>
          <p:spPr>
            <a:xfrm>
              <a:off x="7243310" y="3742786"/>
              <a:ext cx="639919" cy="338554"/>
            </a:xfrm>
            <a:prstGeom prst="rect">
              <a:avLst/>
            </a:prstGeom>
            <a:noFill/>
          </p:spPr>
          <p:txBody>
            <a:bodyPr wrap="none" rtlCol="0">
              <a:spAutoFit/>
            </a:bodyPr>
            <a:lstStyle/>
            <a:p>
              <a:pPr algn="ctr"/>
              <a:r>
                <a:rPr lang="en-US" altLang="zh-CN" sz="1600" dirty="0">
                  <a:solidFill>
                    <a:srgbClr val="19A5EB"/>
                  </a:solidFill>
                  <a:latin typeface="Arial" panose="020B0604020202020204" pitchFamily="34" charset="0"/>
                  <a:ea typeface="黑体" panose="02010609060101010101" pitchFamily="49" charset="-122"/>
                  <a:cs typeface="Arial" panose="020B0604020202020204" pitchFamily="34" charset="0"/>
                </a:rPr>
                <a:t>2020</a:t>
              </a:r>
            </a:p>
          </p:txBody>
        </p:sp>
      </p:grpSp>
      <p:grpSp>
        <p:nvGrpSpPr>
          <p:cNvPr id="27" name="组合 26">
            <a:extLst>
              <a:ext uri="{FF2B5EF4-FFF2-40B4-BE49-F238E27FC236}">
                <a16:creationId xmlns:a16="http://schemas.microsoft.com/office/drawing/2014/main" id="{8F148A14-4A44-AE42-BBB3-844E3594D6A8}"/>
              </a:ext>
            </a:extLst>
          </p:cNvPr>
          <p:cNvGrpSpPr/>
          <p:nvPr/>
        </p:nvGrpSpPr>
        <p:grpSpPr>
          <a:xfrm>
            <a:off x="9360966" y="1732076"/>
            <a:ext cx="2375432" cy="2804410"/>
            <a:chOff x="8915787" y="1276930"/>
            <a:chExt cx="2375432" cy="2804410"/>
          </a:xfrm>
        </p:grpSpPr>
        <p:sp>
          <p:nvSpPr>
            <p:cNvPr id="28" name="椭圆 27">
              <a:extLst>
                <a:ext uri="{FF2B5EF4-FFF2-40B4-BE49-F238E27FC236}">
                  <a16:creationId xmlns:a16="http://schemas.microsoft.com/office/drawing/2014/main" id="{C46FDCAB-FF96-F4A3-FCB2-B5A458255194}"/>
                </a:ext>
              </a:extLst>
            </p:cNvPr>
            <p:cNvSpPr/>
            <p:nvPr/>
          </p:nvSpPr>
          <p:spPr>
            <a:xfrm>
              <a:off x="10023106" y="3668315"/>
              <a:ext cx="150019" cy="150019"/>
            </a:xfrm>
            <a:prstGeom prst="ellipse">
              <a:avLst/>
            </a:prstGeom>
            <a:solidFill>
              <a:srgbClr val="D21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29" name="椭圆 28">
              <a:extLst>
                <a:ext uri="{FF2B5EF4-FFF2-40B4-BE49-F238E27FC236}">
                  <a16:creationId xmlns:a16="http://schemas.microsoft.com/office/drawing/2014/main" id="{67A5EA28-48BA-C699-E063-1427DC4B1997}"/>
                </a:ext>
              </a:extLst>
            </p:cNvPr>
            <p:cNvSpPr/>
            <p:nvPr/>
          </p:nvSpPr>
          <p:spPr>
            <a:xfrm>
              <a:off x="10023106" y="3286835"/>
              <a:ext cx="150019" cy="150019"/>
            </a:xfrm>
            <a:prstGeom prst="ellipse">
              <a:avLst/>
            </a:prstGeom>
            <a:solidFill>
              <a:srgbClr val="D21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cxnSp>
          <p:nvCxnSpPr>
            <p:cNvPr id="30" name="直接连接符 35">
              <a:extLst>
                <a:ext uri="{FF2B5EF4-FFF2-40B4-BE49-F238E27FC236}">
                  <a16:creationId xmlns:a16="http://schemas.microsoft.com/office/drawing/2014/main" id="{CBAA8446-5F87-F2B9-4E60-D2CDF0554C90}"/>
                </a:ext>
              </a:extLst>
            </p:cNvPr>
            <p:cNvCxnSpPr>
              <a:cxnSpLocks/>
            </p:cNvCxnSpPr>
            <p:nvPr/>
          </p:nvCxnSpPr>
          <p:spPr>
            <a:xfrm flipV="1">
              <a:off x="10100496" y="3371850"/>
              <a:ext cx="0" cy="371474"/>
            </a:xfrm>
            <a:prstGeom prst="line">
              <a:avLst/>
            </a:prstGeom>
            <a:ln w="19050">
              <a:solidFill>
                <a:srgbClr val="D2181C"/>
              </a:solidFill>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a16="http://schemas.microsoft.com/office/drawing/2014/main" id="{7777104D-82ED-E042-6175-F907E941E391}"/>
                </a:ext>
              </a:extLst>
            </p:cNvPr>
            <p:cNvSpPr/>
            <p:nvPr/>
          </p:nvSpPr>
          <p:spPr>
            <a:xfrm>
              <a:off x="8915787" y="1276930"/>
              <a:ext cx="2364657" cy="2078018"/>
            </a:xfrm>
            <a:prstGeom prst="rect">
              <a:avLst/>
            </a:prstGeom>
            <a:solidFill>
              <a:srgbClr val="ED5D60">
                <a:alpha val="25098"/>
              </a:srgbClr>
            </a:solidFill>
            <a:ln w="12700">
              <a:solidFill>
                <a:srgbClr val="D2181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32" name="文本框 31">
              <a:extLst>
                <a:ext uri="{FF2B5EF4-FFF2-40B4-BE49-F238E27FC236}">
                  <a16:creationId xmlns:a16="http://schemas.microsoft.com/office/drawing/2014/main" id="{7056C692-66E3-5622-3C90-B3084289BC2E}"/>
                </a:ext>
              </a:extLst>
            </p:cNvPr>
            <p:cNvSpPr txBox="1"/>
            <p:nvPr/>
          </p:nvSpPr>
          <p:spPr>
            <a:xfrm>
              <a:off x="9011548" y="2918685"/>
              <a:ext cx="2279671"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Swin Transformer</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sp>
          <p:nvSpPr>
            <p:cNvPr id="33" name="文本框 32">
              <a:extLst>
                <a:ext uri="{FF2B5EF4-FFF2-40B4-BE49-F238E27FC236}">
                  <a16:creationId xmlns:a16="http://schemas.microsoft.com/office/drawing/2014/main" id="{92D9E7CF-A20B-33F5-9A22-4BFF6371243B}"/>
                </a:ext>
              </a:extLst>
            </p:cNvPr>
            <p:cNvSpPr txBox="1"/>
            <p:nvPr/>
          </p:nvSpPr>
          <p:spPr>
            <a:xfrm>
              <a:off x="9778153" y="3742786"/>
              <a:ext cx="639919" cy="338554"/>
            </a:xfrm>
            <a:prstGeom prst="rect">
              <a:avLst/>
            </a:prstGeom>
            <a:noFill/>
          </p:spPr>
          <p:txBody>
            <a:bodyPr wrap="none" rtlCol="0">
              <a:spAutoFit/>
            </a:bodyPr>
            <a:lstStyle/>
            <a:p>
              <a:pPr algn="ctr"/>
              <a:r>
                <a:rPr lang="en-US" altLang="zh-CN" sz="1600" dirty="0">
                  <a:solidFill>
                    <a:srgbClr val="D2181C"/>
                  </a:solidFill>
                  <a:latin typeface="Arial" panose="020B0604020202020204" pitchFamily="34" charset="0"/>
                  <a:ea typeface="黑体" panose="02010609060101010101" pitchFamily="49" charset="-122"/>
                  <a:cs typeface="Arial" panose="020B0604020202020204" pitchFamily="34" charset="0"/>
                </a:rPr>
                <a:t>2021</a:t>
              </a:r>
            </a:p>
          </p:txBody>
        </p:sp>
      </p:grpSp>
      <p:grpSp>
        <p:nvGrpSpPr>
          <p:cNvPr id="34" name="组合 33">
            <a:extLst>
              <a:ext uri="{FF2B5EF4-FFF2-40B4-BE49-F238E27FC236}">
                <a16:creationId xmlns:a16="http://schemas.microsoft.com/office/drawing/2014/main" id="{62AF471A-2277-7C6D-9B55-92D9B2F95895}"/>
              </a:ext>
            </a:extLst>
          </p:cNvPr>
          <p:cNvGrpSpPr/>
          <p:nvPr/>
        </p:nvGrpSpPr>
        <p:grpSpPr>
          <a:xfrm>
            <a:off x="663862" y="3789487"/>
            <a:ext cx="2517256" cy="2950803"/>
            <a:chOff x="-8685880" y="3334341"/>
            <a:chExt cx="2517256" cy="2950803"/>
          </a:xfrm>
        </p:grpSpPr>
        <p:sp>
          <p:nvSpPr>
            <p:cNvPr id="35" name="椭圆 34">
              <a:extLst>
                <a:ext uri="{FF2B5EF4-FFF2-40B4-BE49-F238E27FC236}">
                  <a16:creationId xmlns:a16="http://schemas.microsoft.com/office/drawing/2014/main" id="{0FF4DDBB-1EF9-1994-2141-E467844340F9}"/>
                </a:ext>
              </a:extLst>
            </p:cNvPr>
            <p:cNvSpPr/>
            <p:nvPr/>
          </p:nvSpPr>
          <p:spPr>
            <a:xfrm>
              <a:off x="-7529794" y="4049256"/>
              <a:ext cx="150019" cy="150019"/>
            </a:xfrm>
            <a:prstGeom prst="ellipse">
              <a:avLst/>
            </a:prstGeom>
            <a:solidFill>
              <a:srgbClr val="5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36" name="椭圆 35">
              <a:extLst>
                <a:ext uri="{FF2B5EF4-FFF2-40B4-BE49-F238E27FC236}">
                  <a16:creationId xmlns:a16="http://schemas.microsoft.com/office/drawing/2014/main" id="{3EE3B0E5-57CB-2B14-4836-D3A9529D1E6B}"/>
                </a:ext>
              </a:extLst>
            </p:cNvPr>
            <p:cNvSpPr/>
            <p:nvPr/>
          </p:nvSpPr>
          <p:spPr>
            <a:xfrm>
              <a:off x="-7529794" y="3667776"/>
              <a:ext cx="150019" cy="150019"/>
            </a:xfrm>
            <a:prstGeom prst="ellipse">
              <a:avLst/>
            </a:prstGeom>
            <a:solidFill>
              <a:srgbClr val="5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cxnSp>
          <p:nvCxnSpPr>
            <p:cNvPr id="37" name="直接连接符 43">
              <a:extLst>
                <a:ext uri="{FF2B5EF4-FFF2-40B4-BE49-F238E27FC236}">
                  <a16:creationId xmlns:a16="http://schemas.microsoft.com/office/drawing/2014/main" id="{2EB3DD6F-A16F-4D9D-C8D0-83739B959527}"/>
                </a:ext>
              </a:extLst>
            </p:cNvPr>
            <p:cNvCxnSpPr>
              <a:cxnSpLocks/>
            </p:cNvCxnSpPr>
            <p:nvPr/>
          </p:nvCxnSpPr>
          <p:spPr>
            <a:xfrm flipV="1">
              <a:off x="-7456961" y="3742785"/>
              <a:ext cx="0" cy="381480"/>
            </a:xfrm>
            <a:prstGeom prst="line">
              <a:avLst/>
            </a:prstGeom>
            <a:ln w="19050">
              <a:solidFill>
                <a:srgbClr val="5C0099"/>
              </a:solidFill>
            </a:ln>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a16="http://schemas.microsoft.com/office/drawing/2014/main" id="{81F7E568-91E1-4071-E70F-5556566F21F4}"/>
                </a:ext>
              </a:extLst>
            </p:cNvPr>
            <p:cNvSpPr txBox="1"/>
            <p:nvPr/>
          </p:nvSpPr>
          <p:spPr>
            <a:xfrm>
              <a:off x="-7774745" y="3334341"/>
              <a:ext cx="639919" cy="338554"/>
            </a:xfrm>
            <a:prstGeom prst="rect">
              <a:avLst/>
            </a:prstGeom>
            <a:noFill/>
          </p:spPr>
          <p:txBody>
            <a:bodyPr wrap="none" rtlCol="0">
              <a:spAutoFit/>
            </a:bodyPr>
            <a:lstStyle/>
            <a:p>
              <a:pPr algn="ctr"/>
              <a:r>
                <a:rPr lang="en-US" altLang="zh-CN" sz="1600" dirty="0">
                  <a:solidFill>
                    <a:srgbClr val="5C0099"/>
                  </a:solidFill>
                  <a:latin typeface="Arial" panose="020B0604020202020204" pitchFamily="34" charset="0"/>
                  <a:ea typeface="黑体" panose="02010609060101010101" pitchFamily="49" charset="-122"/>
                  <a:cs typeface="Arial" panose="020B0604020202020204" pitchFamily="34" charset="0"/>
                </a:rPr>
                <a:t>1989</a:t>
              </a:r>
            </a:p>
          </p:txBody>
        </p:sp>
        <p:sp>
          <p:nvSpPr>
            <p:cNvPr id="39" name="矩形 38">
              <a:extLst>
                <a:ext uri="{FF2B5EF4-FFF2-40B4-BE49-F238E27FC236}">
                  <a16:creationId xmlns:a16="http://schemas.microsoft.com/office/drawing/2014/main" id="{9952373E-D2AE-90AE-9234-03401D67D0DD}"/>
                </a:ext>
              </a:extLst>
            </p:cNvPr>
            <p:cNvSpPr/>
            <p:nvPr/>
          </p:nvSpPr>
          <p:spPr>
            <a:xfrm>
              <a:off x="-8637113" y="4140079"/>
              <a:ext cx="2364657" cy="2078018"/>
            </a:xfrm>
            <a:prstGeom prst="rect">
              <a:avLst/>
            </a:prstGeom>
            <a:solidFill>
              <a:srgbClr val="9B09FF">
                <a:alpha val="20000"/>
              </a:srgbClr>
            </a:solidFill>
            <a:ln w="12700">
              <a:solidFill>
                <a:srgbClr val="5C009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40" name="文本框 39">
              <a:extLst>
                <a:ext uri="{FF2B5EF4-FFF2-40B4-BE49-F238E27FC236}">
                  <a16:creationId xmlns:a16="http://schemas.microsoft.com/office/drawing/2014/main" id="{BE8F70E9-4D49-E18D-2048-EC7E16FA98F5}"/>
                </a:ext>
              </a:extLst>
            </p:cNvPr>
            <p:cNvSpPr txBox="1"/>
            <p:nvPr/>
          </p:nvSpPr>
          <p:spPr>
            <a:xfrm>
              <a:off x="-8685880" y="5454147"/>
              <a:ext cx="2517256" cy="830997"/>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Yann LeCun lần đầu tiên đề xuất khái niệm mạng tích chập</a:t>
              </a:r>
            </a:p>
          </p:txBody>
        </p:sp>
      </p:grpSp>
      <p:grpSp>
        <p:nvGrpSpPr>
          <p:cNvPr id="41" name="组合 40">
            <a:extLst>
              <a:ext uri="{FF2B5EF4-FFF2-40B4-BE49-F238E27FC236}">
                <a16:creationId xmlns:a16="http://schemas.microsoft.com/office/drawing/2014/main" id="{BEFC2E82-703D-1742-9FD2-73469F5DAF7B}"/>
              </a:ext>
            </a:extLst>
          </p:cNvPr>
          <p:cNvGrpSpPr/>
          <p:nvPr/>
        </p:nvGrpSpPr>
        <p:grpSpPr>
          <a:xfrm>
            <a:off x="3181118" y="3789487"/>
            <a:ext cx="2364657" cy="2883756"/>
            <a:chOff x="-6053969" y="3334341"/>
            <a:chExt cx="2364657" cy="2883756"/>
          </a:xfrm>
        </p:grpSpPr>
        <p:sp>
          <p:nvSpPr>
            <p:cNvPr id="42" name="椭圆 41">
              <a:extLst>
                <a:ext uri="{FF2B5EF4-FFF2-40B4-BE49-F238E27FC236}">
                  <a16:creationId xmlns:a16="http://schemas.microsoft.com/office/drawing/2014/main" id="{A09B034A-D3A5-709F-E055-B5A2DC48EDAD}"/>
                </a:ext>
              </a:extLst>
            </p:cNvPr>
            <p:cNvSpPr/>
            <p:nvPr/>
          </p:nvSpPr>
          <p:spPr>
            <a:xfrm>
              <a:off x="-4946650" y="4049256"/>
              <a:ext cx="150019" cy="150019"/>
            </a:xfrm>
            <a:prstGeom prst="ellipse">
              <a:avLst/>
            </a:prstGeom>
            <a:solidFill>
              <a:srgbClr val="FF0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43" name="椭圆 42">
              <a:extLst>
                <a:ext uri="{FF2B5EF4-FFF2-40B4-BE49-F238E27FC236}">
                  <a16:creationId xmlns:a16="http://schemas.microsoft.com/office/drawing/2014/main" id="{8BDA4FF9-42A8-FBF3-BD93-6588F3E50416}"/>
                </a:ext>
              </a:extLst>
            </p:cNvPr>
            <p:cNvSpPr/>
            <p:nvPr/>
          </p:nvSpPr>
          <p:spPr>
            <a:xfrm>
              <a:off x="-4946650" y="3667776"/>
              <a:ext cx="150019" cy="150019"/>
            </a:xfrm>
            <a:prstGeom prst="ellipse">
              <a:avLst/>
            </a:prstGeom>
            <a:solidFill>
              <a:srgbClr val="FF0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cxnSp>
          <p:nvCxnSpPr>
            <p:cNvPr id="44" name="直接连接符 51">
              <a:extLst>
                <a:ext uri="{FF2B5EF4-FFF2-40B4-BE49-F238E27FC236}">
                  <a16:creationId xmlns:a16="http://schemas.microsoft.com/office/drawing/2014/main" id="{5D173243-1FF3-E7CF-207F-7A89CAAFB801}"/>
                </a:ext>
              </a:extLst>
            </p:cNvPr>
            <p:cNvCxnSpPr>
              <a:cxnSpLocks/>
            </p:cNvCxnSpPr>
            <p:nvPr/>
          </p:nvCxnSpPr>
          <p:spPr>
            <a:xfrm flipV="1">
              <a:off x="-4873817" y="3742785"/>
              <a:ext cx="0" cy="381480"/>
            </a:xfrm>
            <a:prstGeom prst="line">
              <a:avLst/>
            </a:prstGeom>
            <a:ln w="19050">
              <a:solidFill>
                <a:srgbClr val="FF0552"/>
              </a:solidFill>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98107215-2E2B-6739-8FC8-4D62431DA17E}"/>
                </a:ext>
              </a:extLst>
            </p:cNvPr>
            <p:cNvSpPr txBox="1"/>
            <p:nvPr/>
          </p:nvSpPr>
          <p:spPr>
            <a:xfrm>
              <a:off x="-5191602" y="3334341"/>
              <a:ext cx="639919" cy="338554"/>
            </a:xfrm>
            <a:prstGeom prst="rect">
              <a:avLst/>
            </a:prstGeom>
            <a:noFill/>
          </p:spPr>
          <p:txBody>
            <a:bodyPr wrap="none" rtlCol="0">
              <a:spAutoFit/>
            </a:bodyPr>
            <a:lstStyle/>
            <a:p>
              <a:pPr algn="ctr"/>
              <a:r>
                <a:rPr lang="en-US" altLang="zh-CN" sz="1600" dirty="0">
                  <a:solidFill>
                    <a:srgbClr val="FF0552"/>
                  </a:solidFill>
                  <a:latin typeface="Arial" panose="020B0604020202020204" pitchFamily="34" charset="0"/>
                  <a:ea typeface="黑体" panose="02010609060101010101" pitchFamily="49" charset="-122"/>
                  <a:cs typeface="Arial" panose="020B0604020202020204" pitchFamily="34" charset="0"/>
                </a:rPr>
                <a:t>2014</a:t>
              </a:r>
            </a:p>
          </p:txBody>
        </p:sp>
        <p:sp>
          <p:nvSpPr>
            <p:cNvPr id="46" name="矩形 45">
              <a:extLst>
                <a:ext uri="{FF2B5EF4-FFF2-40B4-BE49-F238E27FC236}">
                  <a16:creationId xmlns:a16="http://schemas.microsoft.com/office/drawing/2014/main" id="{28AE24C6-D02F-4694-EFFE-76446C8E81DF}"/>
                </a:ext>
              </a:extLst>
            </p:cNvPr>
            <p:cNvSpPr/>
            <p:nvPr/>
          </p:nvSpPr>
          <p:spPr>
            <a:xfrm>
              <a:off x="-6053969" y="4140079"/>
              <a:ext cx="2364657" cy="2078018"/>
            </a:xfrm>
            <a:prstGeom prst="rect">
              <a:avLst/>
            </a:prstGeom>
            <a:solidFill>
              <a:srgbClr val="FF90B3">
                <a:alpha val="25098"/>
              </a:srgbClr>
            </a:solidFill>
            <a:ln w="12700">
              <a:solidFill>
                <a:srgbClr val="FF055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47" name="文本框 46">
              <a:extLst>
                <a:ext uri="{FF2B5EF4-FFF2-40B4-BE49-F238E27FC236}">
                  <a16:creationId xmlns:a16="http://schemas.microsoft.com/office/drawing/2014/main" id="{79B21311-FB47-923D-7155-327F2B92184E}"/>
                </a:ext>
              </a:extLst>
            </p:cNvPr>
            <p:cNvSpPr txBox="1"/>
            <p:nvPr/>
          </p:nvSpPr>
          <p:spPr>
            <a:xfrm>
              <a:off x="-5989294" y="5761923"/>
              <a:ext cx="2279671"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VGG16</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grpSp>
      <p:grpSp>
        <p:nvGrpSpPr>
          <p:cNvPr id="48" name="组合 47">
            <a:extLst>
              <a:ext uri="{FF2B5EF4-FFF2-40B4-BE49-F238E27FC236}">
                <a16:creationId xmlns:a16="http://schemas.microsoft.com/office/drawing/2014/main" id="{B7218F3E-F9BE-2899-3EA2-4FDA079989F2}"/>
              </a:ext>
            </a:extLst>
          </p:cNvPr>
          <p:cNvGrpSpPr/>
          <p:nvPr/>
        </p:nvGrpSpPr>
        <p:grpSpPr>
          <a:xfrm>
            <a:off x="5679508" y="3789487"/>
            <a:ext cx="2364657" cy="2889797"/>
            <a:chOff x="-3355521" y="3334341"/>
            <a:chExt cx="2364657" cy="2889797"/>
          </a:xfrm>
        </p:grpSpPr>
        <p:sp>
          <p:nvSpPr>
            <p:cNvPr id="49" name="椭圆 48">
              <a:extLst>
                <a:ext uri="{FF2B5EF4-FFF2-40B4-BE49-F238E27FC236}">
                  <a16:creationId xmlns:a16="http://schemas.microsoft.com/office/drawing/2014/main" id="{E9A46963-3360-15BE-C9B6-9C36B80EADD2}"/>
                </a:ext>
              </a:extLst>
            </p:cNvPr>
            <p:cNvSpPr/>
            <p:nvPr/>
          </p:nvSpPr>
          <p:spPr>
            <a:xfrm>
              <a:off x="-2278103" y="4049256"/>
              <a:ext cx="150019" cy="150019"/>
            </a:xfrm>
            <a:prstGeom prst="ellipse">
              <a:avLst/>
            </a:prstGeom>
            <a:solidFill>
              <a:srgbClr val="55C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50" name="椭圆 49">
              <a:extLst>
                <a:ext uri="{FF2B5EF4-FFF2-40B4-BE49-F238E27FC236}">
                  <a16:creationId xmlns:a16="http://schemas.microsoft.com/office/drawing/2014/main" id="{F80F0F3A-C2DC-F562-AAB5-FFB5B9A81D47}"/>
                </a:ext>
              </a:extLst>
            </p:cNvPr>
            <p:cNvSpPr/>
            <p:nvPr/>
          </p:nvSpPr>
          <p:spPr>
            <a:xfrm>
              <a:off x="-2278103" y="3667776"/>
              <a:ext cx="150019" cy="150019"/>
            </a:xfrm>
            <a:prstGeom prst="ellipse">
              <a:avLst/>
            </a:prstGeom>
            <a:solidFill>
              <a:srgbClr val="55C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cxnSp>
          <p:nvCxnSpPr>
            <p:cNvPr id="51" name="直接连接符 59">
              <a:extLst>
                <a:ext uri="{FF2B5EF4-FFF2-40B4-BE49-F238E27FC236}">
                  <a16:creationId xmlns:a16="http://schemas.microsoft.com/office/drawing/2014/main" id="{EF3677B6-48FD-B620-54C9-464935F90264}"/>
                </a:ext>
              </a:extLst>
            </p:cNvPr>
            <p:cNvCxnSpPr>
              <a:cxnSpLocks/>
            </p:cNvCxnSpPr>
            <p:nvPr/>
          </p:nvCxnSpPr>
          <p:spPr>
            <a:xfrm flipV="1">
              <a:off x="-2205270" y="3742785"/>
              <a:ext cx="0" cy="381480"/>
            </a:xfrm>
            <a:prstGeom prst="line">
              <a:avLst/>
            </a:prstGeom>
            <a:ln w="19050">
              <a:solidFill>
                <a:srgbClr val="55CA42"/>
              </a:solidFill>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7DB49E3F-838B-BC33-85A6-23335E1B324F}"/>
                </a:ext>
              </a:extLst>
            </p:cNvPr>
            <p:cNvSpPr txBox="1"/>
            <p:nvPr/>
          </p:nvSpPr>
          <p:spPr>
            <a:xfrm>
              <a:off x="-2523054" y="3334341"/>
              <a:ext cx="639919" cy="338554"/>
            </a:xfrm>
            <a:prstGeom prst="rect">
              <a:avLst/>
            </a:prstGeom>
            <a:noFill/>
          </p:spPr>
          <p:txBody>
            <a:bodyPr wrap="none" rtlCol="0">
              <a:spAutoFit/>
            </a:bodyPr>
            <a:lstStyle/>
            <a:p>
              <a:pPr algn="ctr"/>
              <a:r>
                <a:rPr lang="en-US" altLang="zh-CN" sz="1600" dirty="0">
                  <a:solidFill>
                    <a:srgbClr val="55CA42"/>
                  </a:solidFill>
                  <a:latin typeface="Arial" panose="020B0604020202020204" pitchFamily="34" charset="0"/>
                  <a:ea typeface="黑体" panose="02010609060101010101" pitchFamily="49" charset="-122"/>
                  <a:cs typeface="Arial" panose="020B0604020202020204" pitchFamily="34" charset="0"/>
                </a:rPr>
                <a:t>2017</a:t>
              </a:r>
            </a:p>
          </p:txBody>
        </p:sp>
        <p:sp>
          <p:nvSpPr>
            <p:cNvPr id="53" name="矩形 52">
              <a:extLst>
                <a:ext uri="{FF2B5EF4-FFF2-40B4-BE49-F238E27FC236}">
                  <a16:creationId xmlns:a16="http://schemas.microsoft.com/office/drawing/2014/main" id="{8D17249E-818C-D530-F78A-4D99464E0239}"/>
                </a:ext>
              </a:extLst>
            </p:cNvPr>
            <p:cNvSpPr/>
            <p:nvPr/>
          </p:nvSpPr>
          <p:spPr>
            <a:xfrm>
              <a:off x="-3355521" y="4146120"/>
              <a:ext cx="2364657" cy="2078018"/>
            </a:xfrm>
            <a:prstGeom prst="rect">
              <a:avLst/>
            </a:prstGeom>
            <a:solidFill>
              <a:srgbClr val="99FE98">
                <a:alpha val="25098"/>
              </a:srgbClr>
            </a:solidFill>
            <a:ln w="12700">
              <a:solidFill>
                <a:srgbClr val="55CA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54" name="文本框 53">
              <a:extLst>
                <a:ext uri="{FF2B5EF4-FFF2-40B4-BE49-F238E27FC236}">
                  <a16:creationId xmlns:a16="http://schemas.microsoft.com/office/drawing/2014/main" id="{A7A3A61B-A1CE-B821-69C3-9A9ED3CD8A15}"/>
                </a:ext>
              </a:extLst>
            </p:cNvPr>
            <p:cNvSpPr txBox="1"/>
            <p:nvPr/>
          </p:nvSpPr>
          <p:spPr>
            <a:xfrm>
              <a:off x="-3292816" y="5768434"/>
              <a:ext cx="2279671" cy="338554"/>
            </a:xfrm>
            <a:prstGeom prst="rect">
              <a:avLst/>
            </a:prstGeom>
            <a:noFill/>
          </p:spPr>
          <p:txBody>
            <a:bodyPr wrap="square" rtlCol="0">
              <a:spAutoFit/>
            </a:bodyPr>
            <a:lstStyle/>
            <a:p>
              <a:pPr algn="ctr"/>
              <a:r>
                <a:rPr lang="en-US" altLang="zh-CN" sz="1600" dirty="0" err="1">
                  <a:latin typeface="Arial" panose="020B0604020202020204" pitchFamily="34" charset="0"/>
                  <a:ea typeface="黑体" panose="02010609060101010101" pitchFamily="49" charset="-122"/>
                  <a:cs typeface="Arial" panose="020B0604020202020204" pitchFamily="34" charset="0"/>
                </a:rPr>
                <a:t>DenseNet</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grpSp>
      <p:grpSp>
        <p:nvGrpSpPr>
          <p:cNvPr id="55" name="组合 54">
            <a:extLst>
              <a:ext uri="{FF2B5EF4-FFF2-40B4-BE49-F238E27FC236}">
                <a16:creationId xmlns:a16="http://schemas.microsoft.com/office/drawing/2014/main" id="{71A3882E-55D2-D079-29E6-6F6657CEE11A}"/>
              </a:ext>
            </a:extLst>
          </p:cNvPr>
          <p:cNvGrpSpPr/>
          <p:nvPr/>
        </p:nvGrpSpPr>
        <p:grpSpPr>
          <a:xfrm>
            <a:off x="8118097" y="3789487"/>
            <a:ext cx="2364657" cy="2883756"/>
            <a:chOff x="-655636" y="3334341"/>
            <a:chExt cx="2364657" cy="2883756"/>
          </a:xfrm>
        </p:grpSpPr>
        <p:sp>
          <p:nvSpPr>
            <p:cNvPr id="56" name="椭圆 55">
              <a:extLst>
                <a:ext uri="{FF2B5EF4-FFF2-40B4-BE49-F238E27FC236}">
                  <a16:creationId xmlns:a16="http://schemas.microsoft.com/office/drawing/2014/main" id="{1F2D5AB5-7773-A8F8-8CCD-79A451C188B8}"/>
                </a:ext>
              </a:extLst>
            </p:cNvPr>
            <p:cNvSpPr/>
            <p:nvPr/>
          </p:nvSpPr>
          <p:spPr>
            <a:xfrm>
              <a:off x="451683" y="4049256"/>
              <a:ext cx="150019" cy="150019"/>
            </a:xfrm>
            <a:prstGeom prst="ellipse">
              <a:avLst/>
            </a:prstGeom>
            <a:solidFill>
              <a:srgbClr val="F6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57" name="椭圆 56">
              <a:extLst>
                <a:ext uri="{FF2B5EF4-FFF2-40B4-BE49-F238E27FC236}">
                  <a16:creationId xmlns:a16="http://schemas.microsoft.com/office/drawing/2014/main" id="{35F5D253-8314-BCB6-4FA7-0AB897395200}"/>
                </a:ext>
              </a:extLst>
            </p:cNvPr>
            <p:cNvSpPr/>
            <p:nvPr/>
          </p:nvSpPr>
          <p:spPr>
            <a:xfrm>
              <a:off x="451683" y="3667776"/>
              <a:ext cx="150019" cy="150019"/>
            </a:xfrm>
            <a:prstGeom prst="ellipse">
              <a:avLst/>
            </a:prstGeom>
            <a:solidFill>
              <a:srgbClr val="F6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cxnSp>
          <p:nvCxnSpPr>
            <p:cNvPr id="58" name="直接连接符 67">
              <a:extLst>
                <a:ext uri="{FF2B5EF4-FFF2-40B4-BE49-F238E27FC236}">
                  <a16:creationId xmlns:a16="http://schemas.microsoft.com/office/drawing/2014/main" id="{AC0DEF8A-8E5C-A40C-9440-E1A8D6E351DF}"/>
                </a:ext>
              </a:extLst>
            </p:cNvPr>
            <p:cNvCxnSpPr>
              <a:cxnSpLocks/>
            </p:cNvCxnSpPr>
            <p:nvPr/>
          </p:nvCxnSpPr>
          <p:spPr>
            <a:xfrm flipV="1">
              <a:off x="524516" y="3742785"/>
              <a:ext cx="0" cy="381480"/>
            </a:xfrm>
            <a:prstGeom prst="line">
              <a:avLst/>
            </a:prstGeom>
            <a:ln w="19050">
              <a:solidFill>
                <a:srgbClr val="F6C100"/>
              </a:solidFill>
            </a:ln>
          </p:spPr>
          <p:style>
            <a:lnRef idx="1">
              <a:schemeClr val="accent1"/>
            </a:lnRef>
            <a:fillRef idx="0">
              <a:schemeClr val="accent1"/>
            </a:fillRef>
            <a:effectRef idx="0">
              <a:schemeClr val="accent1"/>
            </a:effectRef>
            <a:fontRef idx="minor">
              <a:schemeClr val="tx1"/>
            </a:fontRef>
          </p:style>
        </p:cxnSp>
        <p:sp>
          <p:nvSpPr>
            <p:cNvPr id="59" name="文本框 58">
              <a:extLst>
                <a:ext uri="{FF2B5EF4-FFF2-40B4-BE49-F238E27FC236}">
                  <a16:creationId xmlns:a16="http://schemas.microsoft.com/office/drawing/2014/main" id="{C8084418-A0FB-9E4E-D91F-DBDAD8C8E522}"/>
                </a:ext>
              </a:extLst>
            </p:cNvPr>
            <p:cNvSpPr txBox="1"/>
            <p:nvPr/>
          </p:nvSpPr>
          <p:spPr>
            <a:xfrm>
              <a:off x="206732" y="3334341"/>
              <a:ext cx="639919" cy="338554"/>
            </a:xfrm>
            <a:prstGeom prst="rect">
              <a:avLst/>
            </a:prstGeom>
            <a:noFill/>
          </p:spPr>
          <p:txBody>
            <a:bodyPr wrap="none" rtlCol="0">
              <a:spAutoFit/>
            </a:bodyPr>
            <a:lstStyle/>
            <a:p>
              <a:pPr algn="ctr"/>
              <a:r>
                <a:rPr lang="en-US" altLang="zh-CN" sz="1600" dirty="0">
                  <a:solidFill>
                    <a:srgbClr val="F6C100"/>
                  </a:solidFill>
                  <a:latin typeface="Arial" panose="020B0604020202020204" pitchFamily="34" charset="0"/>
                  <a:ea typeface="黑体" panose="02010609060101010101" pitchFamily="49" charset="-122"/>
                  <a:cs typeface="Arial" panose="020B0604020202020204" pitchFamily="34" charset="0"/>
                </a:rPr>
                <a:t>2021</a:t>
              </a:r>
            </a:p>
          </p:txBody>
        </p:sp>
        <p:sp>
          <p:nvSpPr>
            <p:cNvPr id="60" name="矩形 59">
              <a:extLst>
                <a:ext uri="{FF2B5EF4-FFF2-40B4-BE49-F238E27FC236}">
                  <a16:creationId xmlns:a16="http://schemas.microsoft.com/office/drawing/2014/main" id="{E9A3FE3E-A242-88BE-A3B1-2B429AFCE595}"/>
                </a:ext>
              </a:extLst>
            </p:cNvPr>
            <p:cNvSpPr/>
            <p:nvPr/>
          </p:nvSpPr>
          <p:spPr>
            <a:xfrm>
              <a:off x="-655636" y="4140079"/>
              <a:ext cx="2364657" cy="2078018"/>
            </a:xfrm>
            <a:prstGeom prst="rect">
              <a:avLst/>
            </a:prstGeom>
            <a:solidFill>
              <a:srgbClr val="FDC500">
                <a:alpha val="25098"/>
              </a:srgbClr>
            </a:solidFill>
            <a:ln w="12700">
              <a:solidFill>
                <a:srgbClr val="F6C1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Arial" panose="020B0604020202020204" pitchFamily="34" charset="0"/>
                <a:cs typeface="Arial" panose="020B0604020202020204" pitchFamily="34" charset="0"/>
              </a:endParaRPr>
            </a:p>
          </p:txBody>
        </p:sp>
        <p:sp>
          <p:nvSpPr>
            <p:cNvPr id="61" name="文本框 60">
              <a:extLst>
                <a:ext uri="{FF2B5EF4-FFF2-40B4-BE49-F238E27FC236}">
                  <a16:creationId xmlns:a16="http://schemas.microsoft.com/office/drawing/2014/main" id="{E36E2578-6066-7C4C-DE31-F2FF11779038}"/>
                </a:ext>
              </a:extLst>
            </p:cNvPr>
            <p:cNvSpPr txBox="1"/>
            <p:nvPr/>
          </p:nvSpPr>
          <p:spPr>
            <a:xfrm>
              <a:off x="-615320" y="5787511"/>
              <a:ext cx="2279671"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CLIP</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grpSp>
      <p:pic>
        <p:nvPicPr>
          <p:cNvPr id="62" name="Picture 2">
            <a:extLst>
              <a:ext uri="{FF2B5EF4-FFF2-40B4-BE49-F238E27FC236}">
                <a16:creationId xmlns:a16="http://schemas.microsoft.com/office/drawing/2014/main" id="{E105A762-5FBF-4143-8823-B59A6469DB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991" y="4720797"/>
            <a:ext cx="1861660" cy="111917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如何理解Swin和ViT不同任务上的差异？-CSDN博客">
            <a:extLst>
              <a:ext uri="{FF2B5EF4-FFF2-40B4-BE49-F238E27FC236}">
                <a16:creationId xmlns:a16="http://schemas.microsoft.com/office/drawing/2014/main" id="{C2E822C9-3B9E-0553-6999-778A3C124F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36" t="17913" r="42130" b="9507"/>
          <a:stretch/>
        </p:blipFill>
        <p:spPr bwMode="auto">
          <a:xfrm>
            <a:off x="9443243" y="1959286"/>
            <a:ext cx="2200096" cy="128683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Vision Transformer Explained | Papers With Code">
            <a:extLst>
              <a:ext uri="{FF2B5EF4-FFF2-40B4-BE49-F238E27FC236}">
                <a16:creationId xmlns:a16="http://schemas.microsoft.com/office/drawing/2014/main" id="{5DB26441-AB36-3591-6E3C-26116141879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7537" y="1830973"/>
            <a:ext cx="2066355" cy="1570687"/>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CLIP: The Most Influential AI Model From OpenAI — And How To Use It | by  Nikos Kafritsas | Towards Data Science">
            <a:extLst>
              <a:ext uri="{FF2B5EF4-FFF2-40B4-BE49-F238E27FC236}">
                <a16:creationId xmlns:a16="http://schemas.microsoft.com/office/drawing/2014/main" id="{5D3575A9-EDE4-4088-D771-105F77C00F3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60689" y="4735161"/>
            <a:ext cx="2075119" cy="1536335"/>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Densenet | PyTorch">
            <a:extLst>
              <a:ext uri="{FF2B5EF4-FFF2-40B4-BE49-F238E27FC236}">
                <a16:creationId xmlns:a16="http://schemas.microsoft.com/office/drawing/2014/main" id="{53795F22-54ED-AFD1-4B67-335AD517657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80450" y="4751285"/>
            <a:ext cx="2003196" cy="1524556"/>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An overview of VGG16 and NiN models | by Khuyen Le | Medium">
            <a:extLst>
              <a:ext uri="{FF2B5EF4-FFF2-40B4-BE49-F238E27FC236}">
                <a16:creationId xmlns:a16="http://schemas.microsoft.com/office/drawing/2014/main" id="{8F60EB3A-651C-A21C-EF1A-32E8BAF49D2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63730" y="4810527"/>
            <a:ext cx="2195080" cy="1398635"/>
          </a:xfrm>
          <a:prstGeom prst="rect">
            <a:avLst/>
          </a:prstGeom>
          <a:noFill/>
          <a:extLst>
            <a:ext uri="{909E8E84-426E-40DD-AFC4-6F175D3DCCD1}">
              <a14:hiddenFill xmlns:a14="http://schemas.microsoft.com/office/drawing/2010/main">
                <a:solidFill>
                  <a:srgbClr val="FFFFFF"/>
                </a:solidFill>
              </a14:hiddenFill>
            </a:ext>
          </a:extLst>
        </p:spPr>
      </p:pic>
      <p:pic>
        <p:nvPicPr>
          <p:cNvPr id="7184" name="Picture 16" descr="Residual neural network - Wikipedia">
            <a:extLst>
              <a:ext uri="{FF2B5EF4-FFF2-40B4-BE49-F238E27FC236}">
                <a16:creationId xmlns:a16="http://schemas.microsoft.com/office/drawing/2014/main" id="{C5B58246-9726-96AF-D28D-0D6E8BDFCA51}"/>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5236" r="4412"/>
          <a:stretch/>
        </p:blipFill>
        <p:spPr bwMode="auto">
          <a:xfrm>
            <a:off x="4497627" y="1888694"/>
            <a:ext cx="2161018" cy="1457124"/>
          </a:xfrm>
          <a:prstGeom prst="rect">
            <a:avLst/>
          </a:prstGeom>
          <a:noFill/>
          <a:extLst>
            <a:ext uri="{909E8E84-426E-40DD-AFC4-6F175D3DCCD1}">
              <a14:hiddenFill xmlns:a14="http://schemas.microsoft.com/office/drawing/2010/main">
                <a:solidFill>
                  <a:srgbClr val="FFFFFF"/>
                </a:solidFill>
              </a14:hiddenFill>
            </a:ext>
          </a:extLst>
        </p:spPr>
      </p:pic>
      <p:pic>
        <p:nvPicPr>
          <p:cNvPr id="7186" name="Picture 18" descr="AlexNet and ImageNet: The Birth of Deep Learning | Pinecone">
            <a:extLst>
              <a:ext uri="{FF2B5EF4-FFF2-40B4-BE49-F238E27FC236}">
                <a16:creationId xmlns:a16="http://schemas.microsoft.com/office/drawing/2014/main" id="{341C8EBD-27A9-B645-D7D5-FE53134E569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78794" y="2210875"/>
            <a:ext cx="2243230" cy="842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1301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500"/>
                                        <p:tgtEl>
                                          <p:spTgt spid="5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427CD9E-93F9-4F19-AC7D-EC383C86AE4B}"/>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3" name="文本占位符 2">
            <a:extLst>
              <a:ext uri="{FF2B5EF4-FFF2-40B4-BE49-F238E27FC236}">
                <a16:creationId xmlns:a16="http://schemas.microsoft.com/office/drawing/2014/main" id="{8C019013-45CE-4B74-9DA1-B70E2D45F9EF}"/>
              </a:ext>
            </a:extLst>
          </p:cNvPr>
          <p:cNvSpPr>
            <a:spLocks noGrp="1"/>
          </p:cNvSpPr>
          <p:nvPr>
            <p:ph type="body" sz="quarter" idx="14"/>
          </p:nvPr>
        </p:nvSpPr>
        <p:spPr>
          <a:xfrm>
            <a:off x="515937" y="1104900"/>
            <a:ext cx="11160125" cy="1562100"/>
          </a:xfrm>
        </p:spPr>
        <p:txBody>
          <a:bodyPr>
            <a:noAutofit/>
          </a:bodyPr>
          <a:lstStyle/>
          <a:p>
            <a:r>
              <a:rPr lang="zh-CN" altLang="en-US" b="0" dirty="0">
                <a:latin typeface="Calibri"/>
                <a:cs typeface="Calibri"/>
              </a:rPr>
              <a:t>Mạng neuron tích chập thường gồm ba phần: </a:t>
            </a:r>
            <a:endParaRPr lang="vi-VN" altLang="zh-CN" b="0" dirty="0">
              <a:latin typeface="Calibri"/>
              <a:cs typeface="Calibri"/>
            </a:endParaRPr>
          </a:p>
          <a:p>
            <a:pPr lvl="1"/>
            <a:r>
              <a:rPr lang="zh-CN" altLang="en-US" sz="2000" b="0" dirty="0">
                <a:latin typeface="Calibri"/>
                <a:cs typeface="Calibri"/>
              </a:rPr>
              <a:t>(1) phép tích chập song song: tạo ra một tập đáp ứng kích hoạt tuyến tính</a:t>
            </a:r>
            <a:endParaRPr lang="vi-VN" altLang="zh-CN" sz="2000" b="0" dirty="0">
              <a:latin typeface="Calibri"/>
              <a:cs typeface="Calibri"/>
            </a:endParaRPr>
          </a:p>
          <a:p>
            <a:pPr lvl="1"/>
            <a:r>
              <a:rPr lang="zh-CN" altLang="en-US" sz="2000" b="0" dirty="0">
                <a:latin typeface="Calibri"/>
                <a:cs typeface="Calibri"/>
              </a:rPr>
              <a:t>(2) phép kích hoạt phi tuyến: cấp này đôi khi còn được gọi là cấp phát hiện </a:t>
            </a:r>
            <a:endParaRPr lang="vi-VN" altLang="zh-CN" sz="2000" b="0" dirty="0">
              <a:latin typeface="Calibri"/>
              <a:cs typeface="Calibri"/>
            </a:endParaRPr>
          </a:p>
          <a:p>
            <a:pPr lvl="1"/>
            <a:r>
              <a:rPr lang="zh-CN" altLang="en-US" sz="2000" b="0" dirty="0">
                <a:latin typeface="Calibri"/>
                <a:cs typeface="Calibri"/>
              </a:rPr>
              <a:t>(3) phép gộp phi tuyến: tiếp tục điều chỉnh đầu ra của lớp này</a:t>
            </a:r>
          </a:p>
        </p:txBody>
      </p:sp>
      <p:sp>
        <p:nvSpPr>
          <p:cNvPr id="4" name="文本占位符 3">
            <a:extLst>
              <a:ext uri="{FF2B5EF4-FFF2-40B4-BE49-F238E27FC236}">
                <a16:creationId xmlns:a16="http://schemas.microsoft.com/office/drawing/2014/main" id="{D0AF61DF-8314-4A8D-AEAC-5F26515021AB}"/>
              </a:ext>
            </a:extLst>
          </p:cNvPr>
          <p:cNvSpPr>
            <a:spLocks noGrp="1"/>
          </p:cNvSpPr>
          <p:nvPr>
            <p:ph type="body" sz="quarter" idx="13"/>
          </p:nvPr>
        </p:nvSpPr>
        <p:spPr/>
        <p:txBody>
          <a:bodyPr>
            <a:normAutofit/>
          </a:bodyPr>
          <a:lstStyle/>
          <a:p>
            <a:r>
              <a:rPr lang="zh-CN" altLang="en-US" dirty="0">
                <a:latin typeface="Calibri"/>
                <a:cs typeface="Calibri"/>
              </a:rPr>
              <a:t>Mạng neuron tích chập</a:t>
            </a:r>
          </a:p>
        </p:txBody>
      </p:sp>
      <p:pic>
        <p:nvPicPr>
          <p:cNvPr id="6" name="图片 5">
            <a:extLst>
              <a:ext uri="{FF2B5EF4-FFF2-40B4-BE49-F238E27FC236}">
                <a16:creationId xmlns:a16="http://schemas.microsoft.com/office/drawing/2014/main" id="{8DE7D4D9-2ABE-4B78-AD75-E2BECBCC901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841500" y="2902026"/>
            <a:ext cx="4305580" cy="3775989"/>
          </a:xfrm>
          <a:prstGeom prst="rect">
            <a:avLst/>
          </a:prstGeom>
        </p:spPr>
      </p:pic>
      <p:pic>
        <p:nvPicPr>
          <p:cNvPr id="7" name="图片 6">
            <a:extLst>
              <a:ext uri="{FF2B5EF4-FFF2-40B4-BE49-F238E27FC236}">
                <a16:creationId xmlns:a16="http://schemas.microsoft.com/office/drawing/2014/main" id="{2250093C-2E63-4082-8B18-59CAFC9298B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668527" y="2806700"/>
            <a:ext cx="4024871" cy="3930639"/>
          </a:xfrm>
          <a:prstGeom prst="rect">
            <a:avLst/>
          </a:prstGeom>
        </p:spPr>
      </p:pic>
    </p:spTree>
    <p:extLst>
      <p:ext uri="{BB962C8B-B14F-4D97-AF65-F5344CB8AC3E}">
        <p14:creationId xmlns:p14="http://schemas.microsoft.com/office/powerpoint/2010/main" val="170757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28</a:t>
            </a:fld>
            <a:endParaRPr lang="zh-CN" altLang="en-US">
              <a:latin typeface="Calibri"/>
              <a:cs typeface="Calibri"/>
            </a:endParaRPr>
          </a:p>
        </p:txBody>
      </p:sp>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a:xfrm>
            <a:off x="515938" y="1104899"/>
            <a:ext cx="11043448" cy="2540000"/>
          </a:xfrm>
        </p:spPr>
        <p:txBody>
          <a:bodyPr>
            <a:normAutofit fontScale="92500" lnSpcReduction="10000"/>
          </a:bodyPr>
          <a:lstStyle/>
          <a:p>
            <a:pPr algn="just"/>
            <a:r>
              <a:rPr lang="en-VN" sz="2200" b="0" dirty="0"/>
              <a:t>Mạng </a:t>
            </a:r>
            <a:r>
              <a:rPr lang="en-US" sz="2200" b="0" dirty="0"/>
              <a:t>n</a:t>
            </a:r>
            <a:r>
              <a:rPr lang="en-VN" sz="2200" b="0" dirty="0"/>
              <a:t> tích chập (Convolutional Neural Network, CNN) được Yann LeCun và các cộng sự phát triển từ năm 1989. Đây là một loại mạng </a:t>
            </a:r>
            <a:r>
              <a:rPr lang="en-US" sz="2200" b="0" dirty="0"/>
              <a:t>n</a:t>
            </a:r>
            <a:r>
              <a:rPr lang="en-VN" sz="2200" b="0" dirty="0"/>
              <a:t> truyền thẳng có cấu trúc nhiều lớp, trong đó phép tích chập được sử dụng để tự động trích xuất các đặc trưng từ dữ liệu đầu vào.</a:t>
            </a:r>
          </a:p>
          <a:p>
            <a:pPr algn="just"/>
            <a:r>
              <a:rPr lang="en-VN" sz="2200" b="0" dirty="0"/>
              <a:t>Trong công trình công bố năm 1989, Yann LeCun và các cộng sự đã trình bày phương pháp huấn luyện mạng </a:t>
            </a:r>
            <a:r>
              <a:rPr lang="en-US" sz="2200" b="0" dirty="0"/>
              <a:t>n</a:t>
            </a:r>
            <a:r>
              <a:rPr lang="en-VN" sz="2200" b="0" dirty="0"/>
              <a:t> tích chập bằng thuật toán lan truyền ngược. Các tham số của mạng được khởi tạo với những giá trị nhỏ, sau đó được cập nhật lặp lại thông qua phương pháp hạ gradient ngẫu nhiên nhằm giảm hàm mất mát.</a:t>
            </a:r>
          </a:p>
          <a:p>
            <a:pPr algn="just"/>
            <a:endParaRPr lang="en-US" altLang="zh-CN" sz="2000"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neuron tích chập</a:t>
            </a:r>
          </a:p>
        </p:txBody>
      </p:sp>
      <p:pic>
        <p:nvPicPr>
          <p:cNvPr id="1026" name="Picture 2">
            <a:extLst>
              <a:ext uri="{FF2B5EF4-FFF2-40B4-BE49-F238E27FC236}">
                <a16:creationId xmlns:a16="http://schemas.microsoft.com/office/drawing/2014/main" id="{D746AC83-B7A4-490D-90B7-F82C03A4F5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615" y="3336709"/>
            <a:ext cx="4225102" cy="2540000"/>
          </a:xfrm>
          <a:prstGeom prst="rect">
            <a:avLst/>
          </a:prstGeom>
          <a:noFill/>
          <a:extLst>
            <a:ext uri="{909E8E84-426E-40DD-AFC4-6F175D3DCCD1}">
              <a14:hiddenFill xmlns:a14="http://schemas.microsoft.com/office/drawing/2010/main">
                <a:solidFill>
                  <a:srgbClr val="FFFFFF"/>
                </a:solidFill>
              </a14:hiddenFill>
            </a:ext>
          </a:extLst>
        </p:spPr>
      </p:pic>
      <p:sp>
        <p:nvSpPr>
          <p:cNvPr id="27" name="文本框 26">
            <a:extLst>
              <a:ext uri="{FF2B5EF4-FFF2-40B4-BE49-F238E27FC236}">
                <a16:creationId xmlns:a16="http://schemas.microsoft.com/office/drawing/2014/main" id="{50B0DDD1-10B1-4B83-A0DA-47D673880FFD}"/>
              </a:ext>
            </a:extLst>
          </p:cNvPr>
          <p:cNvSpPr txBox="1"/>
          <p:nvPr/>
        </p:nvSpPr>
        <p:spPr>
          <a:xfrm>
            <a:off x="820404" y="6168998"/>
            <a:ext cx="10944029" cy="646331"/>
          </a:xfrm>
          <a:prstGeom prst="rect">
            <a:avLst/>
          </a:prstGeom>
          <a:noFill/>
        </p:spPr>
        <p:txBody>
          <a:bodyPr wrap="square">
            <a:normAutofit/>
          </a:bodyPr>
          <a:lstStyle/>
          <a:p>
            <a:r>
              <a:rPr lang="en-US" altLang="zh-CN" sz="1400" i="0" dirty="0" err="1">
                <a:solidFill>
                  <a:srgbClr val="AAAAAA"/>
                </a:solidFill>
                <a:effectLst/>
                <a:latin typeface="Arial" panose="020B0604020202020204" pitchFamily="34" charset="0"/>
                <a:ea typeface="黑体" panose="02010609060101010101" pitchFamily="49" charset="-122"/>
                <a:cs typeface="Arial" panose="020B0604020202020204" pitchFamily="34" charset="0"/>
              </a:rPr>
              <a:t>LeCun</a:t>
            </a:r>
            <a:r>
              <a:rPr lang="en-US" altLang="zh-CN" sz="1400" i="0" dirty="0">
                <a:solidFill>
                  <a:srgbClr val="AAAAAA"/>
                </a:solidFill>
                <a:effectLst/>
                <a:latin typeface="Arial" panose="020B0604020202020204" pitchFamily="34" charset="0"/>
                <a:ea typeface="黑体" panose="02010609060101010101" pitchFamily="49" charset="-122"/>
                <a:cs typeface="Arial" panose="020B0604020202020204" pitchFamily="34" charset="0"/>
              </a:rPr>
              <a:t>, Y., </a:t>
            </a:r>
            <a:r>
              <a:rPr lang="en-US" altLang="zh-CN" sz="1400" i="0" dirty="0" err="1">
                <a:solidFill>
                  <a:srgbClr val="AAAAAA"/>
                </a:solidFill>
                <a:effectLst/>
                <a:latin typeface="Arial" panose="020B0604020202020204" pitchFamily="34" charset="0"/>
                <a:ea typeface="黑体" panose="02010609060101010101" pitchFamily="49" charset="-122"/>
                <a:cs typeface="Arial" panose="020B0604020202020204" pitchFamily="34" charset="0"/>
              </a:rPr>
              <a:t>Boser</a:t>
            </a:r>
            <a:r>
              <a:rPr lang="en-US" altLang="zh-CN" sz="1400" i="0" dirty="0">
                <a:solidFill>
                  <a:srgbClr val="AAAAAA"/>
                </a:solidFill>
                <a:effectLst/>
                <a:latin typeface="Arial" panose="020B0604020202020204" pitchFamily="34" charset="0"/>
                <a:ea typeface="黑体" panose="02010609060101010101" pitchFamily="49" charset="-122"/>
                <a:cs typeface="Arial" panose="020B0604020202020204" pitchFamily="34" charset="0"/>
              </a:rPr>
              <a:t>, B., </a:t>
            </a:r>
            <a:r>
              <a:rPr lang="en-US" altLang="zh-CN" sz="1400" i="0" dirty="0" err="1">
                <a:solidFill>
                  <a:srgbClr val="AAAAAA"/>
                </a:solidFill>
                <a:effectLst/>
                <a:latin typeface="Arial" panose="020B0604020202020204" pitchFamily="34" charset="0"/>
                <a:ea typeface="黑体" panose="02010609060101010101" pitchFamily="49" charset="-122"/>
                <a:cs typeface="Arial" panose="020B0604020202020204" pitchFamily="34" charset="0"/>
              </a:rPr>
              <a:t>Denker</a:t>
            </a:r>
            <a:r>
              <a:rPr lang="en-US" altLang="zh-CN" sz="1400" i="0" dirty="0">
                <a:solidFill>
                  <a:srgbClr val="AAAAAA"/>
                </a:solidFill>
                <a:effectLst/>
                <a:latin typeface="Arial" panose="020B0604020202020204" pitchFamily="34" charset="0"/>
                <a:ea typeface="黑体" panose="02010609060101010101" pitchFamily="49" charset="-122"/>
                <a:cs typeface="Arial" panose="020B0604020202020204" pitchFamily="34" charset="0"/>
              </a:rPr>
              <a:t>, J.S., Henderson, D., Howard, R.E., Hubbard, W. and </a:t>
            </a:r>
            <a:r>
              <a:rPr lang="en-US" altLang="zh-CN" sz="1400" i="0" dirty="0" err="1">
                <a:solidFill>
                  <a:srgbClr val="AAAAAA"/>
                </a:solidFill>
                <a:effectLst/>
                <a:latin typeface="Arial" panose="020B0604020202020204" pitchFamily="34" charset="0"/>
                <a:ea typeface="黑体" panose="02010609060101010101" pitchFamily="49" charset="-122"/>
                <a:cs typeface="Arial" panose="020B0604020202020204" pitchFamily="34" charset="0"/>
              </a:rPr>
              <a:t>Jackel</a:t>
            </a:r>
            <a:r>
              <a:rPr lang="en-US" altLang="zh-CN" sz="1400" i="0" dirty="0">
                <a:solidFill>
                  <a:srgbClr val="AAAAAA"/>
                </a:solidFill>
                <a:effectLst/>
                <a:latin typeface="Arial" panose="020B0604020202020204" pitchFamily="34" charset="0"/>
                <a:ea typeface="黑体" panose="02010609060101010101" pitchFamily="49" charset="-122"/>
                <a:cs typeface="Arial" panose="020B0604020202020204" pitchFamily="34" charset="0"/>
              </a:rPr>
              <a:t>, L.D., 1989. Backpropagation applied to handwritten zip code recognition. Neural computation, 1(4), pp.541-551.</a:t>
            </a:r>
            <a:endParaRPr lang="zh-CN" altLang="en-US" sz="1400" dirty="0">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CD46F759-7561-3DF8-3124-3BB30F740C25}"/>
              </a:ext>
            </a:extLst>
          </p:cNvPr>
          <p:cNvPicPr>
            <a:picLocks noChangeAspect="1"/>
          </p:cNvPicPr>
          <p:nvPr/>
        </p:nvPicPr>
        <p:blipFill>
          <a:blip r:embed="rId4"/>
          <a:stretch>
            <a:fillRect/>
          </a:stretch>
        </p:blipFill>
        <p:spPr>
          <a:xfrm>
            <a:off x="5331767" y="3288765"/>
            <a:ext cx="6227618" cy="275662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903608C-A463-44FB-99FC-B83CD1D3D694}"/>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3" name="文本占位符 2">
            <a:extLst>
              <a:ext uri="{FF2B5EF4-FFF2-40B4-BE49-F238E27FC236}">
                <a16:creationId xmlns:a16="http://schemas.microsoft.com/office/drawing/2014/main" id="{7AB71957-7805-451A-8BB0-15DB947C1295}"/>
              </a:ext>
            </a:extLst>
          </p:cNvPr>
          <p:cNvSpPr>
            <a:spLocks noGrp="1"/>
          </p:cNvSpPr>
          <p:nvPr>
            <p:ph type="body" sz="quarter" idx="14"/>
          </p:nvPr>
        </p:nvSpPr>
        <p:spPr/>
        <p:txBody>
          <a:bodyPr>
            <a:normAutofit/>
          </a:bodyPr>
          <a:lstStyle/>
          <a:p>
            <a:pPr algn="just">
              <a:lnSpc>
                <a:spcPct val="88000"/>
              </a:lnSpc>
            </a:pPr>
            <a:r>
              <a:rPr lang="zh-CN" altLang="en-US" sz="2000" b="0" dirty="0">
                <a:latin typeface="Calibri"/>
                <a:cs typeface="Calibri"/>
              </a:rPr>
              <a:t>Trong tích chập hai chiều, tham số thứ nhất của phép tích chập (chẳng hạn hàm x) thường được gọi là đầu vào(input), tham số thứ hai (chẳng hạn hàm w) được gọi là hàm nhân(kernel function), còn đầu ra đôi khi được gọi là bản đồ đặc trưng</a:t>
            </a:r>
            <a:r>
              <a:rPr lang="en-US" altLang="zh-CN" sz="2000" b="0" dirty="0">
                <a:latin typeface="Calibri"/>
                <a:cs typeface="Calibri"/>
              </a:rPr>
              <a:t> </a:t>
            </a:r>
            <a:r>
              <a:rPr lang="zh-CN" altLang="en-US" sz="2000" b="0" dirty="0">
                <a:latin typeface="Calibri"/>
                <a:cs typeface="Calibri"/>
              </a:rPr>
              <a:t>(feature map)</a:t>
            </a:r>
          </a:p>
        </p:txBody>
      </p:sp>
      <p:sp>
        <p:nvSpPr>
          <p:cNvPr id="4" name="文本占位符 3">
            <a:extLst>
              <a:ext uri="{FF2B5EF4-FFF2-40B4-BE49-F238E27FC236}">
                <a16:creationId xmlns:a16="http://schemas.microsoft.com/office/drawing/2014/main" id="{4D3777A8-A118-4629-ABDE-0988329F5DEB}"/>
              </a:ext>
            </a:extLst>
          </p:cNvPr>
          <p:cNvSpPr>
            <a:spLocks noGrp="1"/>
          </p:cNvSpPr>
          <p:nvPr>
            <p:ph type="body" sz="quarter" idx="13"/>
          </p:nvPr>
        </p:nvSpPr>
        <p:spPr>
          <a:xfrm>
            <a:off x="657922" y="-64429"/>
            <a:ext cx="10560255" cy="768614"/>
          </a:xfrm>
        </p:spPr>
        <p:txBody>
          <a:bodyPr>
            <a:noAutofit/>
          </a:bodyPr>
          <a:lstStyle/>
          <a:p>
            <a:r>
              <a:rPr lang="zh-CN" altLang="en-US" sz="3200" dirty="0">
                <a:latin typeface="Calibri"/>
                <a:cs typeface="Calibri"/>
              </a:rPr>
              <a:t>Thành phần của mạng neuron tích chập:</a:t>
            </a:r>
            <a:endParaRPr lang="vi-VN" altLang="zh-CN" sz="3200" dirty="0">
              <a:latin typeface="Calibri"/>
              <a:cs typeface="Calibri"/>
            </a:endParaRPr>
          </a:p>
          <a:p>
            <a:r>
              <a:rPr lang="zh-CN" altLang="en-US" sz="3200" dirty="0">
                <a:latin typeface="Calibri"/>
                <a:cs typeface="Calibri"/>
              </a:rPr>
              <a:t> tích chập hai chiều</a:t>
            </a:r>
          </a:p>
        </p:txBody>
      </p:sp>
      <p:pic>
        <p:nvPicPr>
          <p:cNvPr id="6" name="图片 5">
            <a:extLst>
              <a:ext uri="{FF2B5EF4-FFF2-40B4-BE49-F238E27FC236}">
                <a16:creationId xmlns:a16="http://schemas.microsoft.com/office/drawing/2014/main" id="{A3923CC0-70C3-4A8B-B378-80D5D8F172C5}"/>
              </a:ext>
            </a:extLst>
          </p:cNvPr>
          <p:cNvPicPr>
            <a:picLocks noChangeAspect="1"/>
          </p:cNvPicPr>
          <p:nvPr/>
        </p:nvPicPr>
        <p:blipFill rotWithShape="1">
          <a:blip r:embed="rId2">
            <a:clrChange>
              <a:clrFrom>
                <a:srgbClr val="F8F8F8"/>
              </a:clrFrom>
              <a:clrTo>
                <a:srgbClr val="F8F8F8">
                  <a:alpha val="0"/>
                </a:srgbClr>
              </a:clrTo>
            </a:clrChange>
            <a:extLst>
              <a:ext uri="{28A0092B-C50C-407E-A947-70E740481C1C}">
                <a14:useLocalDpi xmlns:a14="http://schemas.microsoft.com/office/drawing/2010/main" val="0"/>
              </a:ext>
            </a:extLst>
          </a:blip>
          <a:srcRect b="1420"/>
          <a:stretch/>
        </p:blipFill>
        <p:spPr>
          <a:xfrm>
            <a:off x="1218644" y="2697992"/>
            <a:ext cx="4450489" cy="3728174"/>
          </a:xfrm>
          <a:prstGeom prst="rect">
            <a:avLst/>
          </a:prstGeom>
        </p:spPr>
      </p:pic>
      <p:pic>
        <p:nvPicPr>
          <p:cNvPr id="7" name="图片 6">
            <a:extLst>
              <a:ext uri="{FF2B5EF4-FFF2-40B4-BE49-F238E27FC236}">
                <a16:creationId xmlns:a16="http://schemas.microsoft.com/office/drawing/2014/main" id="{EFB21223-5C98-460E-913B-1FD5D13C99C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37578" y="2850066"/>
            <a:ext cx="4139350" cy="3688056"/>
          </a:xfrm>
          <a:prstGeom prst="rect">
            <a:avLst/>
          </a:prstGeom>
        </p:spPr>
      </p:pic>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E60EA6C7-9A6B-4E80-8591-D05CC9CB977A}"/>
                  </a:ext>
                </a:extLst>
              </p:cNvPr>
              <p:cNvSpPr/>
              <p:nvPr/>
            </p:nvSpPr>
            <p:spPr>
              <a:xfrm>
                <a:off x="4620595" y="2102934"/>
                <a:ext cx="2950808" cy="523220"/>
              </a:xfrm>
              <a:prstGeom prst="rect">
                <a:avLst/>
              </a:prstGeom>
            </p:spPr>
            <p:txBody>
              <a:bodyPr wrap="none">
                <a:norm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rgbClr val="000000"/>
                          </a:solidFill>
                          <a:latin typeface="Cambria Math" panose="02040503050406030204" pitchFamily="18" charset="0"/>
                        </a:rPr>
                        <m:t>𝑠</m:t>
                      </m:r>
                      <m:d>
                        <m:dPr>
                          <m:ctrlPr>
                            <a:rPr lang="en-US" altLang="zh-CN" sz="2800" b="0" i="1" smtClean="0">
                              <a:solidFill>
                                <a:srgbClr val="000000"/>
                              </a:solidFill>
                              <a:latin typeface="Cambria Math" panose="02040503050406030204" pitchFamily="18" charset="0"/>
                            </a:rPr>
                          </m:ctrlPr>
                        </m:dPr>
                        <m:e>
                          <m:r>
                            <a:rPr lang="en-US" altLang="zh-CN" sz="2800" b="0" i="1" smtClean="0">
                              <a:solidFill>
                                <a:srgbClr val="000000"/>
                              </a:solidFill>
                              <a:latin typeface="Cambria Math" panose="02040503050406030204" pitchFamily="18" charset="0"/>
                            </a:rPr>
                            <m:t>𝑡</m:t>
                          </m:r>
                        </m:e>
                      </m:d>
                      <m:r>
                        <a:rPr lang="en-US" altLang="zh-CN" sz="2800" b="0" i="1" smtClean="0">
                          <a:solidFill>
                            <a:srgbClr val="000000"/>
                          </a:solidFill>
                          <a:latin typeface="Cambria Math" panose="02040503050406030204" pitchFamily="18" charset="0"/>
                        </a:rPr>
                        <m:t>=(</m:t>
                      </m:r>
                      <m:r>
                        <a:rPr lang="en-US" altLang="zh-CN" sz="2800" b="0" i="1" smtClean="0">
                          <a:solidFill>
                            <a:srgbClr val="000000"/>
                          </a:solidFill>
                          <a:latin typeface="Cambria Math" panose="02040503050406030204" pitchFamily="18" charset="0"/>
                        </a:rPr>
                        <m:t>𝑥</m:t>
                      </m:r>
                      <m:r>
                        <a:rPr lang="en-US" altLang="zh-CN" sz="2800" b="0" i="1" smtClean="0">
                          <a:solidFill>
                            <a:srgbClr val="000000"/>
                          </a:solidFill>
                          <a:latin typeface="Cambria Math" panose="02040503050406030204" pitchFamily="18" charset="0"/>
                          <a:ea typeface="Cambria Math" panose="02040503050406030204" pitchFamily="18" charset="0"/>
                        </a:rPr>
                        <m:t>∗</m:t>
                      </m:r>
                      <m:r>
                        <a:rPr lang="zh-CN" altLang="en-US" sz="2800" i="1">
                          <a:solidFill>
                            <a:srgbClr val="000000"/>
                          </a:solidFill>
                          <a:latin typeface="Cambria Math" panose="02040503050406030204" pitchFamily="18" charset="0"/>
                        </a:rPr>
                        <m:t>𝜔</m:t>
                      </m:r>
                      <m:r>
                        <a:rPr lang="en-US" altLang="zh-CN" sz="2800" b="0" i="1" smtClean="0">
                          <a:solidFill>
                            <a:srgbClr val="000000"/>
                          </a:solidFill>
                          <a:latin typeface="Cambria Math" panose="02040503050406030204" pitchFamily="18" charset="0"/>
                        </a:rPr>
                        <m:t>)(</m:t>
                      </m:r>
                      <m:r>
                        <a:rPr lang="en-US" altLang="zh-CN" sz="2800" b="0" i="1" smtClean="0">
                          <a:solidFill>
                            <a:srgbClr val="000000"/>
                          </a:solidFill>
                          <a:latin typeface="Cambria Math" panose="02040503050406030204" pitchFamily="18" charset="0"/>
                        </a:rPr>
                        <m:t>𝑡</m:t>
                      </m:r>
                      <m:r>
                        <a:rPr lang="en-US" altLang="zh-CN" sz="2800" b="0" i="1" smtClean="0">
                          <a:solidFill>
                            <a:srgbClr val="000000"/>
                          </a:solidFill>
                          <a:latin typeface="Cambria Math" panose="02040503050406030204" pitchFamily="18" charset="0"/>
                        </a:rPr>
                        <m:t>)</m:t>
                      </m:r>
                    </m:oMath>
                  </m:oMathPara>
                </a14:m>
                <a:endParaRPr lang="zh-CN" altLang="en-US" sz="2800" dirty="0">
                  <a:latin typeface="Calibri"/>
                  <a:cs typeface="Calibri"/>
                </a:endParaRPr>
              </a:p>
            </p:txBody>
          </p:sp>
        </mc:Choice>
        <mc:Fallback xmlns="">
          <p:sp>
            <p:nvSpPr>
              <p:cNvPr id="8" name="矩形 7">
                <a:extLst>
                  <a:ext uri="{FF2B5EF4-FFF2-40B4-BE49-F238E27FC236}">
                    <a16:creationId xmlns:a16="http://schemas.microsoft.com/office/drawing/2014/main" id="{E60EA6C7-9A6B-4E80-8591-D05CC9CB977A}"/>
                  </a:ext>
                </a:extLst>
              </p:cNvPr>
              <p:cNvSpPr>
                <a:spLocks noRot="1" noChangeAspect="1" noMove="1" noResize="1" noEditPoints="1" noAdjustHandles="1" noChangeArrowheads="1" noChangeShapeType="1" noTextEdit="1"/>
              </p:cNvSpPr>
              <p:nvPr/>
            </p:nvSpPr>
            <p:spPr>
              <a:xfrm>
                <a:off x="4620595" y="2102934"/>
                <a:ext cx="2950808" cy="523220"/>
              </a:xfrm>
              <a:prstGeom prst="rect">
                <a:avLst/>
              </a:prstGeom>
              <a:blipFill>
                <a:blip r:embed="rId4"/>
                <a:stretch>
                  <a:fillRect b="-19048"/>
                </a:stretch>
              </a:blipFill>
            </p:spPr>
            <p:txBody>
              <a:bodyPr/>
              <a:lstStyle/>
              <a:p>
                <a:r>
                  <a:rPr lang="en-VN">
                    <a:noFill/>
                  </a:rPr>
                  <a:t> </a:t>
                </a:r>
              </a:p>
            </p:txBody>
          </p:sp>
        </mc:Fallback>
      </mc:AlternateContent>
    </p:spTree>
    <p:extLst>
      <p:ext uri="{BB962C8B-B14F-4D97-AF65-F5344CB8AC3E}">
        <p14:creationId xmlns:p14="http://schemas.microsoft.com/office/powerpoint/2010/main" val="230511381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6" name="文本占位符 5">
            <a:extLst>
              <a:ext uri="{FF2B5EF4-FFF2-40B4-BE49-F238E27FC236}">
                <a16:creationId xmlns:a16="http://schemas.microsoft.com/office/drawing/2014/main" id="{5745A0C3-96CE-40A0-82DB-B83C2D0B0A52}"/>
              </a:ext>
            </a:extLst>
          </p:cNvPr>
          <p:cNvSpPr>
            <a:spLocks noGrp="1"/>
          </p:cNvSpPr>
          <p:nvPr>
            <p:ph type="body" sz="quarter" idx="14"/>
          </p:nvPr>
        </p:nvSpPr>
        <p:spPr/>
        <p:txBody>
          <a:bodyPr>
            <a:normAutofit/>
          </a:bodyPr>
          <a:lstStyle/>
          <a:p>
            <a:r>
              <a:rPr lang="zh-CN" altLang="en-US" b="0" dirty="0">
                <a:latin typeface="Calibri"/>
                <a:cs typeface="Calibri"/>
              </a:rPr>
              <a:t>Nếu lấy một ảnh hai chiều I làm đầu vào và sử dụng một hàm nhân hai chiều K để thực hiện phép tích chập:</a:t>
            </a:r>
          </a:p>
        </p:txBody>
      </p:sp>
      <p:sp>
        <p:nvSpPr>
          <p:cNvPr id="11" name="文本框 10">
            <a:extLst>
              <a:ext uri="{FF2B5EF4-FFF2-40B4-BE49-F238E27FC236}">
                <a16:creationId xmlns:a16="http://schemas.microsoft.com/office/drawing/2014/main" id="{8E4E5B35-89AC-4824-4183-446EF0528EE3}"/>
              </a:ext>
            </a:extLst>
          </p:cNvPr>
          <p:cNvSpPr txBox="1"/>
          <p:nvPr/>
        </p:nvSpPr>
        <p:spPr>
          <a:xfrm>
            <a:off x="296421" y="2891313"/>
            <a:ext cx="5973416" cy="461665"/>
          </a:xfrm>
          <a:prstGeom prst="rect">
            <a:avLst/>
          </a:prstGeom>
          <a:noFill/>
        </p:spPr>
        <p:txBody>
          <a:bodyPr wrap="square" rtlCol="0">
            <a:normAutofit/>
          </a:bodyPr>
          <a:lstStyle/>
          <a:p>
            <a:pPr algn="ctr"/>
            <a:r>
              <a:rPr lang="en-US" altLang="zh-CN" sz="2000" dirty="0">
                <a:latin typeface="Arial" panose="020B0604020202020204" pitchFamily="34" charset="0"/>
                <a:ea typeface="SimHei" panose="02010609060101010101" pitchFamily="49" charset="-122"/>
                <a:cs typeface="Arial" panose="020B0604020202020204" pitchFamily="34" charset="0"/>
              </a:rPr>
              <a:t>Ảnh 32×32×3 (width×height×RGB)</a:t>
            </a:r>
            <a:endParaRPr lang="zh-CN" altLang="en-US" sz="2000" dirty="0">
              <a:latin typeface="Arial" panose="020B0604020202020204" pitchFamily="34" charset="0"/>
              <a:ea typeface="SimHei" panose="02010609060101010101" pitchFamily="49" charset="-122"/>
              <a:cs typeface="Arial" panose="020B0604020202020204" pitchFamily="34" charset="0"/>
            </a:endParaRPr>
          </a:p>
        </p:txBody>
      </p:sp>
      <p:grpSp>
        <p:nvGrpSpPr>
          <p:cNvPr id="7" name="组合 6">
            <a:extLst>
              <a:ext uri="{FF2B5EF4-FFF2-40B4-BE49-F238E27FC236}">
                <a16:creationId xmlns:a16="http://schemas.microsoft.com/office/drawing/2014/main" id="{323C3BDC-FB8D-4EA7-9814-8C50532E735D}"/>
              </a:ext>
            </a:extLst>
          </p:cNvPr>
          <p:cNvGrpSpPr/>
          <p:nvPr/>
        </p:nvGrpSpPr>
        <p:grpSpPr>
          <a:xfrm>
            <a:off x="6442598" y="2660365"/>
            <a:ext cx="5780607" cy="4161110"/>
            <a:chOff x="4045681" y="885427"/>
            <a:chExt cx="8289563" cy="5678435"/>
          </a:xfrm>
        </p:grpSpPr>
        <p:pic>
          <p:nvPicPr>
            <p:cNvPr id="8" name="图片 7">
              <a:extLst>
                <a:ext uri="{FF2B5EF4-FFF2-40B4-BE49-F238E27FC236}">
                  <a16:creationId xmlns:a16="http://schemas.microsoft.com/office/drawing/2014/main" id="{9169CF69-9339-4998-87D8-40744AFD732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76346" y="3643275"/>
              <a:ext cx="1075773" cy="1421558"/>
            </a:xfrm>
            <a:prstGeom prst="rect">
              <a:avLst/>
            </a:prstGeom>
          </p:spPr>
        </p:pic>
        <p:pic>
          <p:nvPicPr>
            <p:cNvPr id="9" name="图片 8">
              <a:extLst>
                <a:ext uri="{FF2B5EF4-FFF2-40B4-BE49-F238E27FC236}">
                  <a16:creationId xmlns:a16="http://schemas.microsoft.com/office/drawing/2014/main" id="{C525D479-EB99-4373-A639-25B20A68DEE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45681" y="2917726"/>
              <a:ext cx="1950554" cy="3646136"/>
            </a:xfrm>
            <a:prstGeom prst="rect">
              <a:avLst/>
            </a:prstGeom>
          </p:spPr>
        </p:pic>
        <p:sp>
          <p:nvSpPr>
            <p:cNvPr id="13" name="文本框 12">
              <a:extLst>
                <a:ext uri="{FF2B5EF4-FFF2-40B4-BE49-F238E27FC236}">
                  <a16:creationId xmlns:a16="http://schemas.microsoft.com/office/drawing/2014/main" id="{E9253B37-D31B-467B-A052-AA4429CE2186}"/>
                </a:ext>
              </a:extLst>
            </p:cNvPr>
            <p:cNvSpPr txBox="1"/>
            <p:nvPr/>
          </p:nvSpPr>
          <p:spPr>
            <a:xfrm>
              <a:off x="4137733" y="2094020"/>
              <a:ext cx="2286307" cy="966013"/>
            </a:xfrm>
            <a:prstGeom prst="rect">
              <a:avLst/>
            </a:prstGeom>
            <a:noFill/>
          </p:spPr>
          <p:txBody>
            <a:bodyPr wrap="square">
              <a:spAutoFit/>
            </a:bodyPr>
            <a:lstStyle/>
            <a:p>
              <a:pPr algn="ctr"/>
              <a:r>
                <a:rPr lang="en-US" altLang="zh-CN" sz="2000" b="1" dirty="0">
                  <a:latin typeface="Calibri" panose="020F0502020204030204" pitchFamily="34" charset="0"/>
                  <a:ea typeface="SimHei" panose="02010609060101010101" pitchFamily="49" charset="-122"/>
                  <a:cs typeface="Calibri" panose="020F0502020204030204" pitchFamily="34" charset="0"/>
                </a:rPr>
                <a:t>32×32×</a:t>
              </a:r>
              <a:r>
                <a:rPr lang="en-US" altLang="zh-CN" sz="2000" b="1" dirty="0">
                  <a:solidFill>
                    <a:schemeClr val="accent1"/>
                  </a:solidFill>
                  <a:latin typeface="Calibri" panose="020F0502020204030204" pitchFamily="34" charset="0"/>
                  <a:ea typeface="SimHei" panose="02010609060101010101" pitchFamily="49" charset="-122"/>
                  <a:cs typeface="Calibri" panose="020F0502020204030204" pitchFamily="34" charset="0"/>
                </a:rPr>
                <a:t>3</a:t>
              </a:r>
            </a:p>
            <a:p>
              <a:pPr algn="ctr"/>
              <a:r>
                <a:rPr lang="zh-CN" altLang="en-US" sz="2000" b="1" dirty="0">
                  <a:latin typeface="Calibri" panose="020F0502020204030204" pitchFamily="34" charset="0"/>
                  <a:ea typeface="SimHei" panose="02010609060101010101" pitchFamily="49" charset="-122"/>
                  <a:cs typeface="Calibri" panose="020F0502020204030204" pitchFamily="34" charset="0"/>
                </a:rPr>
                <a:t>Ảnh</a:t>
              </a:r>
            </a:p>
          </p:txBody>
        </p:sp>
        <p:sp>
          <p:nvSpPr>
            <p:cNvPr id="14" name="文本框 13">
              <a:extLst>
                <a:ext uri="{FF2B5EF4-FFF2-40B4-BE49-F238E27FC236}">
                  <a16:creationId xmlns:a16="http://schemas.microsoft.com/office/drawing/2014/main" id="{E602D277-E458-44BE-A2DA-970BF2DCAED9}"/>
                </a:ext>
              </a:extLst>
            </p:cNvPr>
            <p:cNvSpPr txBox="1"/>
            <p:nvPr/>
          </p:nvSpPr>
          <p:spPr>
            <a:xfrm>
              <a:off x="5768992" y="2812198"/>
              <a:ext cx="2055675" cy="966013"/>
            </a:xfrm>
            <a:prstGeom prst="rect">
              <a:avLst/>
            </a:prstGeom>
            <a:noFill/>
          </p:spPr>
          <p:txBody>
            <a:bodyPr wrap="square">
              <a:spAutoFit/>
            </a:bodyPr>
            <a:lstStyle/>
            <a:p>
              <a:pPr algn="ctr"/>
              <a:r>
                <a:rPr lang="en-US" altLang="zh-CN" sz="2000" b="1" dirty="0">
                  <a:latin typeface="Calibri" panose="020F0502020204030204" pitchFamily="34" charset="0"/>
                  <a:ea typeface="SimHei" panose="02010609060101010101" pitchFamily="49" charset="-122"/>
                  <a:cs typeface="Calibri" panose="020F0502020204030204" pitchFamily="34" charset="0"/>
                </a:rPr>
                <a:t>5×5×</a:t>
              </a:r>
              <a:r>
                <a:rPr lang="en-US" altLang="zh-CN" sz="2000" b="1" dirty="0">
                  <a:solidFill>
                    <a:schemeClr val="accent1"/>
                  </a:solidFill>
                  <a:latin typeface="Calibri" panose="020F0502020204030204" pitchFamily="34" charset="0"/>
                  <a:ea typeface="SimHei" panose="02010609060101010101" pitchFamily="49" charset="-122"/>
                  <a:cs typeface="Calibri" panose="020F0502020204030204" pitchFamily="34" charset="0"/>
                </a:rPr>
                <a:t>3</a:t>
              </a:r>
              <a:r>
                <a:rPr lang="en-US" altLang="zh-CN" sz="2000" b="1" dirty="0">
                  <a:latin typeface="Calibri" panose="020F0502020204030204" pitchFamily="34" charset="0"/>
                  <a:ea typeface="SimHei" panose="02010609060101010101" pitchFamily="49" charset="-122"/>
                  <a:cs typeface="Calibri" panose="020F0502020204030204" pitchFamily="34" charset="0"/>
                </a:rPr>
                <a:t> </a:t>
              </a:r>
            </a:p>
            <a:p>
              <a:pPr algn="ctr"/>
              <a:r>
                <a:rPr lang="zh-CN" altLang="en-US" sz="2000" b="1" dirty="0">
                  <a:latin typeface="Calibri" panose="020F0502020204030204" pitchFamily="34" charset="0"/>
                  <a:ea typeface="SimHei" panose="02010609060101010101" pitchFamily="49" charset="-122"/>
                  <a:cs typeface="Calibri" panose="020F0502020204030204" pitchFamily="34" charset="0"/>
                </a:rPr>
                <a:t>Bộ lọc</a:t>
              </a:r>
            </a:p>
          </p:txBody>
        </p:sp>
        <p:cxnSp>
          <p:nvCxnSpPr>
            <p:cNvPr id="15" name="直接箭头连接符 14">
              <a:extLst>
                <a:ext uri="{FF2B5EF4-FFF2-40B4-BE49-F238E27FC236}">
                  <a16:creationId xmlns:a16="http://schemas.microsoft.com/office/drawing/2014/main" id="{08038405-73C8-4FE4-9209-637887248C07}"/>
                </a:ext>
              </a:extLst>
            </p:cNvPr>
            <p:cNvCxnSpPr>
              <a:cxnSpLocks/>
              <a:stCxn id="13" idx="0"/>
            </p:cNvCxnSpPr>
            <p:nvPr/>
          </p:nvCxnSpPr>
          <p:spPr>
            <a:xfrm flipV="1">
              <a:off x="5280887" y="1553424"/>
              <a:ext cx="1647446" cy="540596"/>
            </a:xfrm>
            <a:prstGeom prst="straightConnector1">
              <a:avLst/>
            </a:prstGeom>
            <a:ln w="15875">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0AD6B982-5B0B-4B13-88A4-CB4ADF0165D7}"/>
                </a:ext>
              </a:extLst>
            </p:cNvPr>
            <p:cNvCxnSpPr>
              <a:cxnSpLocks/>
              <a:endCxn id="14" idx="0"/>
            </p:cNvCxnSpPr>
            <p:nvPr/>
          </p:nvCxnSpPr>
          <p:spPr>
            <a:xfrm flipH="1">
              <a:off x="6796830" y="1549613"/>
              <a:ext cx="155611" cy="1262585"/>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A6CDF70E-DF79-4AB5-A773-E35CD453E371}"/>
                </a:ext>
              </a:extLst>
            </p:cNvPr>
            <p:cNvSpPr txBox="1"/>
            <p:nvPr/>
          </p:nvSpPr>
          <p:spPr>
            <a:xfrm>
              <a:off x="7031621" y="885427"/>
              <a:ext cx="5303623" cy="1806023"/>
            </a:xfrm>
            <a:prstGeom prst="rect">
              <a:avLst/>
            </a:prstGeom>
            <a:noFill/>
          </p:spPr>
          <p:txBody>
            <a:bodyPr wrap="square" rtlCol="0">
              <a:spAutoFit/>
            </a:bodyPr>
            <a:lstStyle/>
            <a:p>
              <a:r>
                <a:rPr lang="zh-CN" altLang="en-US" sz="2000" b="1" dirty="0">
                  <a:solidFill>
                    <a:schemeClr val="accent1"/>
                  </a:solidFill>
                  <a:latin typeface="Arial" panose="020B0604020202020204" pitchFamily="34" charset="0"/>
                  <a:ea typeface="SimHei" panose="02010609060101010101" pitchFamily="49" charset="-122"/>
                  <a:cs typeface="Arial" panose="020B0604020202020204" pitchFamily="34" charset="0"/>
                </a:rPr>
                <a:t>Bộ lọc thường có cùng độ sâu với đầu vào (trong một số phép tích chập có thể không như vậy)</a:t>
              </a:r>
            </a:p>
          </p:txBody>
        </p:sp>
        <p:pic>
          <p:nvPicPr>
            <p:cNvPr id="18" name="图片 17">
              <a:extLst>
                <a:ext uri="{FF2B5EF4-FFF2-40B4-BE49-F238E27FC236}">
                  <a16:creationId xmlns:a16="http://schemas.microsoft.com/office/drawing/2014/main" id="{E8305636-B863-46C2-BECA-38F845CD7DF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27737" y="2325277"/>
              <a:ext cx="4778703" cy="3488635"/>
            </a:xfrm>
            <a:prstGeom prst="rect">
              <a:avLst/>
            </a:prstGeom>
          </p:spPr>
        </p:pic>
      </p:grpSp>
      <p:cxnSp>
        <p:nvCxnSpPr>
          <p:cNvPr id="5" name="直接连接符 4">
            <a:extLst>
              <a:ext uri="{FF2B5EF4-FFF2-40B4-BE49-F238E27FC236}">
                <a16:creationId xmlns:a16="http://schemas.microsoft.com/office/drawing/2014/main" id="{B4BE9428-D39F-48C6-B9B9-5F8A300E9428}"/>
              </a:ext>
            </a:extLst>
          </p:cNvPr>
          <p:cNvCxnSpPr>
            <a:cxnSpLocks/>
          </p:cNvCxnSpPr>
          <p:nvPr/>
        </p:nvCxnSpPr>
        <p:spPr>
          <a:xfrm>
            <a:off x="6252033" y="2906640"/>
            <a:ext cx="35609" cy="377937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矩形 18">
                <a:extLst>
                  <a:ext uri="{FF2B5EF4-FFF2-40B4-BE49-F238E27FC236}">
                    <a16:creationId xmlns:a16="http://schemas.microsoft.com/office/drawing/2014/main" id="{A6F53747-5DF9-4BA0-AA07-FD58BF03E43E}"/>
                  </a:ext>
                </a:extLst>
              </p:cNvPr>
              <p:cNvSpPr/>
              <p:nvPr/>
            </p:nvSpPr>
            <p:spPr>
              <a:xfrm>
                <a:off x="1786458" y="1865130"/>
                <a:ext cx="8619081" cy="988540"/>
              </a:xfrm>
              <a:prstGeom prst="rect">
                <a:avLst/>
              </a:prstGeom>
            </p:spPr>
            <p:txBody>
              <a:bodyPr wrap="square">
                <a:normAutofit/>
              </a:bodyPr>
              <a:lstStyle/>
              <a:p>
                <a:pPr/>
                <a14:m>
                  <m:oMathPara xmlns:m="http://schemas.openxmlformats.org/officeDocument/2006/math">
                    <m:oMathParaPr>
                      <m:jc m:val="centerGroup"/>
                    </m:oMathParaPr>
                    <m:oMath xmlns:m="http://schemas.openxmlformats.org/officeDocument/2006/math">
                      <m:r>
                        <a:rPr lang="en-US" altLang="zh-CN" sz="2400" b="0" i="1" smtClean="0">
                          <a:solidFill>
                            <a:srgbClr val="000000"/>
                          </a:solidFill>
                          <a:latin typeface="Cambria Math" panose="02040503050406030204" pitchFamily="18" charset="0"/>
                        </a:rPr>
                        <m:t>𝑆</m:t>
                      </m:r>
                      <m:d>
                        <m:dPr>
                          <m:ctrlPr>
                            <a:rPr lang="en-US" altLang="zh-CN" sz="2400" b="0" i="1" smtClean="0">
                              <a:solidFill>
                                <a:srgbClr val="000000"/>
                              </a:solidFill>
                              <a:latin typeface="Cambria Math" panose="02040503050406030204" pitchFamily="18" charset="0"/>
                            </a:rPr>
                          </m:ctrlPr>
                        </m:dPr>
                        <m:e>
                          <m:r>
                            <a:rPr lang="en-US" altLang="zh-CN" sz="2400" b="0" i="1" smtClean="0">
                              <a:solidFill>
                                <a:srgbClr val="000000"/>
                              </a:solidFill>
                              <a:latin typeface="Cambria Math" panose="02040503050406030204" pitchFamily="18" charset="0"/>
                            </a:rPr>
                            <m:t>𝑖</m:t>
                          </m:r>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𝑗</m:t>
                          </m:r>
                        </m:e>
                      </m:d>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𝐼</m:t>
                      </m:r>
                      <m:r>
                        <a:rPr lang="en-US" altLang="zh-CN" sz="2400" b="0" i="1" smtClean="0">
                          <a:solidFill>
                            <a:srgbClr val="000000"/>
                          </a:solidFill>
                          <a:latin typeface="Cambria Math" panose="02040503050406030204" pitchFamily="18" charset="0"/>
                          <a:ea typeface="Cambria Math" panose="02040503050406030204" pitchFamily="18" charset="0"/>
                        </a:rPr>
                        <m:t>∗</m:t>
                      </m:r>
                      <m:r>
                        <a:rPr lang="en-US" altLang="zh-CN" sz="2400" b="0" i="1" smtClean="0">
                          <a:solidFill>
                            <a:srgbClr val="000000"/>
                          </a:solidFill>
                          <a:latin typeface="Cambria Math" panose="02040503050406030204" pitchFamily="18" charset="0"/>
                        </a:rPr>
                        <m:t>𝐾</m:t>
                      </m:r>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𝑖</m:t>
                      </m:r>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𝑗</m:t>
                      </m:r>
                      <m:r>
                        <a:rPr lang="en-US" altLang="zh-CN" sz="2400" b="0" i="1" smtClean="0">
                          <a:solidFill>
                            <a:srgbClr val="000000"/>
                          </a:solidFill>
                          <a:latin typeface="Cambria Math" panose="02040503050406030204" pitchFamily="18" charset="0"/>
                        </a:rPr>
                        <m:t>)=</m:t>
                      </m:r>
                      <m:nary>
                        <m:naryPr>
                          <m:chr m:val="∑"/>
                          <m:supHide m:val="on"/>
                          <m:ctrlPr>
                            <a:rPr lang="pt-BR" altLang="zh-CN" sz="2400" i="1" smtClean="0">
                              <a:solidFill>
                                <a:srgbClr val="000000"/>
                              </a:solidFill>
                              <a:latin typeface="Cambria Math" panose="02040503050406030204" pitchFamily="18" charset="0"/>
                            </a:rPr>
                          </m:ctrlPr>
                        </m:naryPr>
                        <m:sub>
                          <m:r>
                            <m:rPr>
                              <m:brk m:alnAt="7"/>
                            </m:rPr>
                            <a:rPr lang="en-US" altLang="zh-CN" sz="2400" b="0" i="1" smtClean="0">
                              <a:solidFill>
                                <a:srgbClr val="000000"/>
                              </a:solidFill>
                              <a:latin typeface="Cambria Math" panose="02040503050406030204" pitchFamily="18" charset="0"/>
                            </a:rPr>
                            <m:t>𝑚</m:t>
                          </m:r>
                        </m:sub>
                        <m:sup/>
                        <m:e>
                          <m:nary>
                            <m:naryPr>
                              <m:chr m:val="∑"/>
                              <m:supHide m:val="on"/>
                              <m:ctrlPr>
                                <a:rPr lang="pt-BR" altLang="zh-CN" sz="2400" i="1" smtClean="0">
                                  <a:solidFill>
                                    <a:srgbClr val="000000"/>
                                  </a:solidFill>
                                  <a:latin typeface="Cambria Math" panose="02040503050406030204" pitchFamily="18" charset="0"/>
                                </a:rPr>
                              </m:ctrlPr>
                            </m:naryPr>
                            <m:sub>
                              <m:r>
                                <m:rPr>
                                  <m:brk m:alnAt="7"/>
                                </m:rPr>
                                <a:rPr lang="en-US" altLang="zh-CN" sz="2400" b="0" i="1" smtClean="0">
                                  <a:solidFill>
                                    <a:srgbClr val="000000"/>
                                  </a:solidFill>
                                  <a:latin typeface="Cambria Math" panose="02040503050406030204" pitchFamily="18" charset="0"/>
                                </a:rPr>
                                <m:t>𝑛</m:t>
                              </m:r>
                            </m:sub>
                            <m:sup/>
                            <m:e>
                              <m:r>
                                <a:rPr lang="en-US" altLang="zh-CN" sz="2400" b="0" i="1" smtClean="0">
                                  <a:solidFill>
                                    <a:srgbClr val="000000"/>
                                  </a:solidFill>
                                  <a:latin typeface="Cambria Math" panose="02040503050406030204" pitchFamily="18" charset="0"/>
                                </a:rPr>
                                <m:t>𝐼</m:t>
                              </m:r>
                              <m:d>
                                <m:dPr>
                                  <m:ctrlPr>
                                    <a:rPr lang="en-US" altLang="zh-CN" sz="2400" b="0" i="1" smtClean="0">
                                      <a:solidFill>
                                        <a:srgbClr val="000000"/>
                                      </a:solidFill>
                                      <a:latin typeface="Cambria Math" panose="02040503050406030204" pitchFamily="18" charset="0"/>
                                    </a:rPr>
                                  </m:ctrlPr>
                                </m:dPr>
                                <m:e>
                                  <m:r>
                                    <a:rPr lang="en-US" altLang="zh-CN" sz="2400" b="0" i="1" smtClean="0">
                                      <a:solidFill>
                                        <a:srgbClr val="000000"/>
                                      </a:solidFill>
                                      <a:latin typeface="Cambria Math" panose="02040503050406030204" pitchFamily="18" charset="0"/>
                                    </a:rPr>
                                    <m:t>𝑚</m:t>
                                  </m:r>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𝑛</m:t>
                                  </m:r>
                                </m:e>
                              </m:d>
                              <m:r>
                                <a:rPr lang="en-US" altLang="zh-CN" sz="2400" b="0" i="1" smtClean="0">
                                  <a:solidFill>
                                    <a:srgbClr val="000000"/>
                                  </a:solidFill>
                                  <a:latin typeface="Cambria Math" panose="02040503050406030204" pitchFamily="18" charset="0"/>
                                </a:rPr>
                                <m:t>𝐾</m:t>
                              </m:r>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𝑖</m:t>
                              </m:r>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𝑚</m:t>
                              </m:r>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𝑗</m:t>
                              </m:r>
                              <m:r>
                                <a:rPr lang="en-US" altLang="zh-CN" sz="2400" b="0" i="1" smtClean="0">
                                  <a:solidFill>
                                    <a:srgbClr val="000000"/>
                                  </a:solidFill>
                                  <a:latin typeface="Cambria Math" panose="02040503050406030204" pitchFamily="18" charset="0"/>
                                </a:rPr>
                                <m:t>−</m:t>
                              </m:r>
                              <m:r>
                                <a:rPr lang="en-US" altLang="zh-CN" sz="2400" b="0" i="1" smtClean="0">
                                  <a:solidFill>
                                    <a:srgbClr val="000000"/>
                                  </a:solidFill>
                                  <a:latin typeface="Cambria Math" panose="02040503050406030204" pitchFamily="18" charset="0"/>
                                </a:rPr>
                                <m:t>𝑛</m:t>
                              </m:r>
                              <m:r>
                                <a:rPr lang="en-US" altLang="zh-CN" sz="2400" b="0" i="1" smtClean="0">
                                  <a:solidFill>
                                    <a:srgbClr val="000000"/>
                                  </a:solidFill>
                                  <a:latin typeface="Cambria Math" panose="02040503050406030204" pitchFamily="18" charset="0"/>
                                </a:rPr>
                                <m:t>)</m:t>
                              </m:r>
                            </m:e>
                          </m:nary>
                        </m:e>
                      </m:nary>
                    </m:oMath>
                  </m:oMathPara>
                </a14:m>
                <a:endParaRPr lang="zh-CN" altLang="en-US" sz="2800" i="1" dirty="0">
                  <a:latin typeface="Calibri"/>
                  <a:cs typeface="Calibri"/>
                </a:endParaRPr>
              </a:p>
            </p:txBody>
          </p:sp>
        </mc:Choice>
        <mc:Fallback xmlns="">
          <p:sp>
            <p:nvSpPr>
              <p:cNvPr id="19" name="矩形 18">
                <a:extLst>
                  <a:ext uri="{FF2B5EF4-FFF2-40B4-BE49-F238E27FC236}">
                    <a16:creationId xmlns:a16="http://schemas.microsoft.com/office/drawing/2014/main" id="{A6F53747-5DF9-4BA0-AA07-FD58BF03E43E}"/>
                  </a:ext>
                </a:extLst>
              </p:cNvPr>
              <p:cNvSpPr>
                <a:spLocks noRot="1" noChangeAspect="1" noMove="1" noResize="1" noEditPoints="1" noAdjustHandles="1" noChangeArrowheads="1" noChangeShapeType="1" noTextEdit="1"/>
              </p:cNvSpPr>
              <p:nvPr/>
            </p:nvSpPr>
            <p:spPr>
              <a:xfrm>
                <a:off x="1786458" y="1865130"/>
                <a:ext cx="8619081" cy="988540"/>
              </a:xfrm>
              <a:prstGeom prst="rect">
                <a:avLst/>
              </a:prstGeom>
              <a:blipFill>
                <a:blip r:embed="rId5"/>
                <a:stretch>
                  <a:fillRect t="-129114" b="-179747"/>
                </a:stretch>
              </a:blipFill>
            </p:spPr>
            <p:txBody>
              <a:bodyPr/>
              <a:lstStyle/>
              <a:p>
                <a:r>
                  <a:rPr lang="en-VN">
                    <a:noFill/>
                  </a:rPr>
                  <a:t> </a:t>
                </a:r>
              </a:p>
            </p:txBody>
          </p:sp>
        </mc:Fallback>
      </mc:AlternateContent>
      <p:sp>
        <p:nvSpPr>
          <p:cNvPr id="20" name="文本占位符 3">
            <a:extLst>
              <a:ext uri="{FF2B5EF4-FFF2-40B4-BE49-F238E27FC236}">
                <a16:creationId xmlns:a16="http://schemas.microsoft.com/office/drawing/2014/main" id="{E686AF11-3D2C-3A29-28B5-C875FDF462EF}"/>
              </a:ext>
            </a:extLst>
          </p:cNvPr>
          <p:cNvSpPr>
            <a:spLocks noGrp="1"/>
          </p:cNvSpPr>
          <p:nvPr>
            <p:ph type="body" sz="quarter" idx="13"/>
          </p:nvPr>
        </p:nvSpPr>
        <p:spPr>
          <a:xfrm>
            <a:off x="1595438" y="-80436"/>
            <a:ext cx="9633890" cy="768614"/>
          </a:xfrm>
        </p:spPr>
        <p:txBody>
          <a:bodyPr>
            <a:noAutofit/>
          </a:bodyPr>
          <a:lstStyle/>
          <a:p>
            <a:r>
              <a:rPr lang="zh-CN" altLang="en-US" sz="3200" dirty="0">
                <a:latin typeface="Calibri"/>
                <a:cs typeface="Calibri"/>
              </a:rPr>
              <a:t>Thành phần của mạng neuron tích chập:</a:t>
            </a:r>
            <a:endParaRPr lang="vi-VN" altLang="zh-CN" sz="3200" dirty="0">
              <a:latin typeface="Calibri"/>
              <a:cs typeface="Calibri"/>
            </a:endParaRPr>
          </a:p>
          <a:p>
            <a:r>
              <a:rPr lang="zh-CN" altLang="en-US" sz="3200" dirty="0">
                <a:latin typeface="Calibri"/>
                <a:cs typeface="Calibri"/>
              </a:rPr>
              <a:t> tích chập hai chiều</a:t>
            </a:r>
          </a:p>
        </p:txBody>
      </p:sp>
    </p:spTree>
    <p:extLst>
      <p:ext uri="{BB962C8B-B14F-4D97-AF65-F5344CB8AC3E}">
        <p14:creationId xmlns:p14="http://schemas.microsoft.com/office/powerpoint/2010/main" val="29159357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p:sp>
        <p:nvSpPr>
          <p:cNvPr id="3" name="文本占位符 2">
            <a:extLst>
              <a:ext uri="{FF2B5EF4-FFF2-40B4-BE49-F238E27FC236}">
                <a16:creationId xmlns:a16="http://schemas.microsoft.com/office/drawing/2014/main" id="{577FBD0B-CBB3-44EE-B233-F19515FC0EAB}"/>
              </a:ext>
            </a:extLst>
          </p:cNvPr>
          <p:cNvSpPr>
            <a:spLocks noGrp="1"/>
          </p:cNvSpPr>
          <p:nvPr>
            <p:ph type="body" sz="quarter" idx="14"/>
          </p:nvPr>
        </p:nvSpPr>
        <p:spPr>
          <a:xfrm>
            <a:off x="515937" y="990600"/>
            <a:ext cx="11160125" cy="1842922"/>
          </a:xfrm>
        </p:spPr>
        <p:txBody>
          <a:bodyPr>
            <a:normAutofit/>
          </a:bodyPr>
          <a:lstStyle/>
          <a:p>
            <a:pPr algn="just"/>
            <a:r>
              <a:rPr lang="zh-CN" altLang="en-US" b="0" dirty="0">
                <a:latin typeface="Calibri"/>
                <a:cs typeface="Calibri"/>
              </a:rPr>
              <a:t>Tích chập rời rạc có thể được xem là phép nhân ma trận, tuy nhiên một số phần tử của ma trận này bị ràng buộc phải bằng một số phần tử khác. </a:t>
            </a:r>
            <a:endParaRPr lang="vi-VN" altLang="zh-CN" b="0" dirty="0">
              <a:latin typeface="Calibri"/>
              <a:cs typeface="Calibri"/>
            </a:endParaRPr>
          </a:p>
          <a:p>
            <a:pPr algn="just"/>
            <a:r>
              <a:rPr lang="zh-CN" altLang="en-US" b="0" dirty="0">
                <a:latin typeface="Calibri"/>
                <a:cs typeface="Calibri"/>
              </a:rPr>
              <a:t>Chẳng hạn, đối với tích chập rời rạc một biến, các phần tử trong mỗi hàng của ma trận giống các phần tử của hàng liền trước, dịch đi một đơn vị</a:t>
            </a:r>
          </a:p>
        </p:txBody>
      </p:sp>
      <p:pic>
        <p:nvPicPr>
          <p:cNvPr id="7" name="图片 6">
            <a:extLst>
              <a:ext uri="{FF2B5EF4-FFF2-40B4-BE49-F238E27FC236}">
                <a16:creationId xmlns:a16="http://schemas.microsoft.com/office/drawing/2014/main" id="{981EE739-7C09-492D-04CA-C337D37A51B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69967" y="2833522"/>
            <a:ext cx="7229634" cy="3882734"/>
          </a:xfrm>
          <a:prstGeom prst="rect">
            <a:avLst/>
          </a:prstGeom>
        </p:spPr>
      </p:pic>
      <p:sp>
        <p:nvSpPr>
          <p:cNvPr id="8" name="文本占位符 3">
            <a:extLst>
              <a:ext uri="{FF2B5EF4-FFF2-40B4-BE49-F238E27FC236}">
                <a16:creationId xmlns:a16="http://schemas.microsoft.com/office/drawing/2014/main" id="{40931510-3C2B-C191-AB2D-EEADD4236BFC}"/>
              </a:ext>
            </a:extLst>
          </p:cNvPr>
          <p:cNvSpPr>
            <a:spLocks noGrp="1"/>
          </p:cNvSpPr>
          <p:nvPr>
            <p:ph type="body" sz="quarter" idx="13"/>
          </p:nvPr>
        </p:nvSpPr>
        <p:spPr>
          <a:xfrm>
            <a:off x="1595438" y="-80436"/>
            <a:ext cx="9633890" cy="768614"/>
          </a:xfrm>
        </p:spPr>
        <p:txBody>
          <a:bodyPr>
            <a:noAutofit/>
          </a:bodyPr>
          <a:lstStyle/>
          <a:p>
            <a:r>
              <a:rPr lang="zh-CN" altLang="en-US" sz="3200" dirty="0">
                <a:latin typeface="Calibri"/>
                <a:cs typeface="Calibri"/>
              </a:rPr>
              <a:t>Thành phần của mạng neuron tích chập:</a:t>
            </a:r>
            <a:endParaRPr lang="vi-VN" altLang="zh-CN" sz="3200" dirty="0">
              <a:latin typeface="Calibri"/>
              <a:cs typeface="Calibri"/>
            </a:endParaRPr>
          </a:p>
          <a:p>
            <a:r>
              <a:rPr lang="zh-CN" altLang="en-US" sz="3200" dirty="0">
                <a:latin typeface="Calibri"/>
                <a:cs typeface="Calibri"/>
              </a:rPr>
              <a:t> tích chập hai chiều</a:t>
            </a:r>
          </a:p>
        </p:txBody>
      </p:sp>
    </p:spTree>
    <p:extLst>
      <p:ext uri="{BB962C8B-B14F-4D97-AF65-F5344CB8AC3E}">
        <p14:creationId xmlns:p14="http://schemas.microsoft.com/office/powerpoint/2010/main" val="39015476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2">
            <a:extLst>
              <a:ext uri="{FF2B5EF4-FFF2-40B4-BE49-F238E27FC236}">
                <a16:creationId xmlns:a16="http://schemas.microsoft.com/office/drawing/2014/main" id="{ACD93AB6-C80E-F3E1-0890-9C9BE23D965A}"/>
              </a:ext>
            </a:extLst>
          </p:cNvPr>
          <p:cNvSpPr>
            <a:spLocks noGrp="1"/>
          </p:cNvSpPr>
          <p:nvPr>
            <p:ph type="body" sz="quarter" idx="14"/>
          </p:nvPr>
        </p:nvSpPr>
        <p:spPr/>
        <p:txBody>
          <a:bodyPr>
            <a:normAutofit/>
          </a:bodyPr>
          <a:lstStyle/>
          <a:p>
            <a:r>
              <a:rPr lang="zh-CN" altLang="en-US" b="0" dirty="0">
                <a:latin typeface="Calibri"/>
                <a:cs typeface="Calibri"/>
              </a:rPr>
              <a:t>Độ dài bước (Stride): đôi khi cần giảm độ phân giải không gian(H×W), khi đó cần lấy mẫu giảm (downsample) đối với dữ liệu đầu vào</a:t>
            </a:r>
            <a:endParaRPr lang="en-US" altLang="zh-CN" b="0" dirty="0">
              <a:latin typeface="Calibri"/>
              <a:cs typeface="Calibri"/>
            </a:endParaRPr>
          </a:p>
        </p:txBody>
      </p:sp>
      <p:pic>
        <p:nvPicPr>
          <p:cNvPr id="5" name="图片 4">
            <a:extLst>
              <a:ext uri="{FF2B5EF4-FFF2-40B4-BE49-F238E27FC236}">
                <a16:creationId xmlns:a16="http://schemas.microsoft.com/office/drawing/2014/main" id="{463632B1-70B8-6DA8-7A59-5A33AA49E78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5589" y="2346029"/>
            <a:ext cx="7333812" cy="4154814"/>
          </a:xfrm>
          <a:prstGeom prst="rect">
            <a:avLst/>
          </a:prstGeom>
        </p:spPr>
      </p:pic>
      <p:pic>
        <p:nvPicPr>
          <p:cNvPr id="7" name="图片 6">
            <a:extLst>
              <a:ext uri="{FF2B5EF4-FFF2-40B4-BE49-F238E27FC236}">
                <a16:creationId xmlns:a16="http://schemas.microsoft.com/office/drawing/2014/main" id="{59A78E88-1412-FEF9-23E1-71F69B73629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47968" y="3122605"/>
            <a:ext cx="4102594" cy="1211585"/>
          </a:xfrm>
          <a:prstGeom prst="rect">
            <a:avLst/>
          </a:prstGeom>
        </p:spPr>
      </p:pic>
      <p:sp>
        <p:nvSpPr>
          <p:cNvPr id="8" name="文本占位符 3">
            <a:extLst>
              <a:ext uri="{FF2B5EF4-FFF2-40B4-BE49-F238E27FC236}">
                <a16:creationId xmlns:a16="http://schemas.microsoft.com/office/drawing/2014/main" id="{F5E3283B-2595-BD15-8179-B6E94C454593}"/>
              </a:ext>
            </a:extLst>
          </p:cNvPr>
          <p:cNvSpPr>
            <a:spLocks noGrp="1"/>
          </p:cNvSpPr>
          <p:nvPr>
            <p:ph type="body" sz="quarter" idx="13"/>
          </p:nvPr>
        </p:nvSpPr>
        <p:spPr>
          <a:xfrm>
            <a:off x="1595438" y="-80436"/>
            <a:ext cx="9633890" cy="768614"/>
          </a:xfrm>
        </p:spPr>
        <p:txBody>
          <a:bodyPr>
            <a:noAutofit/>
          </a:bodyPr>
          <a:lstStyle/>
          <a:p>
            <a:r>
              <a:rPr lang="zh-CN" altLang="en-US" sz="3200" dirty="0">
                <a:latin typeface="Calibri"/>
                <a:cs typeface="Calibri"/>
              </a:rPr>
              <a:t>Thành phần của mạng neuron tích chập:</a:t>
            </a:r>
            <a:endParaRPr lang="vi-VN" altLang="zh-CN" sz="3200" dirty="0">
              <a:latin typeface="Calibri"/>
              <a:cs typeface="Calibri"/>
            </a:endParaRPr>
          </a:p>
          <a:p>
            <a:r>
              <a:rPr lang="zh-CN" altLang="en-US" sz="3200" dirty="0">
                <a:latin typeface="Calibri"/>
                <a:cs typeface="Calibri"/>
              </a:rPr>
              <a:t> tích chập hai chiều</a:t>
            </a:r>
          </a:p>
        </p:txBody>
      </p:sp>
    </p:spTree>
    <p:extLst>
      <p:ext uri="{BB962C8B-B14F-4D97-AF65-F5344CB8AC3E}">
        <p14:creationId xmlns:p14="http://schemas.microsoft.com/office/powerpoint/2010/main" val="7493025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2">
            <a:extLst>
              <a:ext uri="{FF2B5EF4-FFF2-40B4-BE49-F238E27FC236}">
                <a16:creationId xmlns:a16="http://schemas.microsoft.com/office/drawing/2014/main" id="{ACD93AB6-C80E-F3E1-0890-9C9BE23D965A}"/>
              </a:ext>
            </a:extLst>
          </p:cNvPr>
          <p:cNvSpPr>
            <a:spLocks noGrp="1"/>
          </p:cNvSpPr>
          <p:nvPr>
            <p:ph type="body" sz="quarter" idx="14"/>
          </p:nvPr>
        </p:nvSpPr>
        <p:spPr>
          <a:xfrm>
            <a:off x="515937" y="1104900"/>
            <a:ext cx="11160125" cy="1066800"/>
          </a:xfrm>
        </p:spPr>
        <p:txBody>
          <a:bodyPr>
            <a:normAutofit/>
          </a:bodyPr>
          <a:lstStyle/>
          <a:p>
            <a:r>
              <a:rPr lang="zh-CN" altLang="en-US" sz="2000" b="0" dirty="0">
                <a:latin typeface="Calibri"/>
                <a:cs typeface="Calibri"/>
              </a:rPr>
              <a:t>Đệm(Padding): nhiều lớp tích chập sẽ nhiều lần làm giảm độ phân giải không gian, trong khi khi tính toán, chúng ta muốn tận dụng thông tin pixel ở biên ảnh</a:t>
            </a:r>
            <a:endParaRPr lang="en-US" altLang="zh-CN" sz="2000" b="0" dirty="0">
              <a:latin typeface="Calibri"/>
              <a:cs typeface="Calibri"/>
            </a:endParaRPr>
          </a:p>
        </p:txBody>
      </p:sp>
      <p:pic>
        <p:nvPicPr>
          <p:cNvPr id="6" name="图片 5">
            <a:extLst>
              <a:ext uri="{FF2B5EF4-FFF2-40B4-BE49-F238E27FC236}">
                <a16:creationId xmlns:a16="http://schemas.microsoft.com/office/drawing/2014/main" id="{C587D42D-DC61-7AF5-127D-425E0788469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30443" y="2247265"/>
            <a:ext cx="9131112" cy="3201379"/>
          </a:xfrm>
          <a:prstGeom prst="rect">
            <a:avLst/>
          </a:prstGeom>
        </p:spPr>
      </p:pic>
      <p:pic>
        <p:nvPicPr>
          <p:cNvPr id="11" name="图片 10">
            <a:extLst>
              <a:ext uri="{FF2B5EF4-FFF2-40B4-BE49-F238E27FC236}">
                <a16:creationId xmlns:a16="http://schemas.microsoft.com/office/drawing/2014/main" id="{0CC22921-1022-0956-D8D1-92BEADC1134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640685" y="5683950"/>
            <a:ext cx="4910628" cy="907059"/>
          </a:xfrm>
          <a:prstGeom prst="rect">
            <a:avLst/>
          </a:prstGeom>
        </p:spPr>
      </p:pic>
      <p:sp>
        <p:nvSpPr>
          <p:cNvPr id="7" name="文本占位符 3">
            <a:extLst>
              <a:ext uri="{FF2B5EF4-FFF2-40B4-BE49-F238E27FC236}">
                <a16:creationId xmlns:a16="http://schemas.microsoft.com/office/drawing/2014/main" id="{564A3379-8A5C-8C0D-D1CA-C8C6B24DE21A}"/>
              </a:ext>
            </a:extLst>
          </p:cNvPr>
          <p:cNvSpPr>
            <a:spLocks noGrp="1"/>
          </p:cNvSpPr>
          <p:nvPr>
            <p:ph type="body" sz="quarter" idx="13"/>
          </p:nvPr>
        </p:nvSpPr>
        <p:spPr>
          <a:xfrm>
            <a:off x="1595438" y="-80436"/>
            <a:ext cx="9633890" cy="768614"/>
          </a:xfrm>
        </p:spPr>
        <p:txBody>
          <a:bodyPr>
            <a:noAutofit/>
          </a:bodyPr>
          <a:lstStyle/>
          <a:p>
            <a:r>
              <a:rPr lang="zh-CN" altLang="en-US" sz="3200" dirty="0">
                <a:latin typeface="Calibri"/>
                <a:cs typeface="Calibri"/>
              </a:rPr>
              <a:t>Thành phần của mạng neuron tích chập:</a:t>
            </a:r>
            <a:endParaRPr lang="vi-VN" altLang="zh-CN" sz="3200" dirty="0">
              <a:latin typeface="Calibri"/>
              <a:cs typeface="Calibri"/>
            </a:endParaRPr>
          </a:p>
          <a:p>
            <a:r>
              <a:rPr lang="zh-CN" altLang="en-US" sz="3200" dirty="0">
                <a:latin typeface="Calibri"/>
                <a:cs typeface="Calibri"/>
              </a:rPr>
              <a:t> tích chập hai chiều</a:t>
            </a:r>
          </a:p>
        </p:txBody>
      </p:sp>
    </p:spTree>
    <p:extLst>
      <p:ext uri="{BB962C8B-B14F-4D97-AF65-F5344CB8AC3E}">
        <p14:creationId xmlns:p14="http://schemas.microsoft.com/office/powerpoint/2010/main" val="41419999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2">
            <a:extLst>
              <a:ext uri="{FF2B5EF4-FFF2-40B4-BE49-F238E27FC236}">
                <a16:creationId xmlns:a16="http://schemas.microsoft.com/office/drawing/2014/main" id="{ACD93AB6-C80E-F3E1-0890-9C9BE23D965A}"/>
              </a:ext>
            </a:extLst>
          </p:cNvPr>
          <p:cNvSpPr>
            <a:spLocks noGrp="1"/>
          </p:cNvSpPr>
          <p:nvPr>
            <p:ph type="body" sz="quarter" idx="14"/>
          </p:nvPr>
        </p:nvSpPr>
        <p:spPr/>
        <p:txBody>
          <a:bodyPr>
            <a:normAutofit/>
          </a:bodyPr>
          <a:lstStyle/>
          <a:p>
            <a:r>
              <a:rPr lang="zh-CN" altLang="en-US" b="0" dirty="0">
                <a:latin typeface="Calibri"/>
                <a:cs typeface="Calibri"/>
              </a:rPr>
              <a:t>Phép gộp(Pooling): giảm độ phân giải, làm giảm độ nhạy của lớp tích chập đối với các phép biến đổi như thay đổi vị trí và tăng tính bất biến tịnh tiến</a:t>
            </a:r>
            <a:endParaRPr lang="en-US" altLang="zh-CN" b="0" dirty="0">
              <a:latin typeface="Calibri"/>
              <a:cs typeface="Calibri"/>
            </a:endParaRPr>
          </a:p>
        </p:txBody>
      </p:sp>
      <p:pic>
        <p:nvPicPr>
          <p:cNvPr id="5" name="图片 4">
            <a:extLst>
              <a:ext uri="{FF2B5EF4-FFF2-40B4-BE49-F238E27FC236}">
                <a16:creationId xmlns:a16="http://schemas.microsoft.com/office/drawing/2014/main" id="{BA11EFC4-7F81-4D03-9A67-BBB8744AFE2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36344" y="1841500"/>
            <a:ext cx="10130419" cy="4455689"/>
          </a:xfrm>
          <a:prstGeom prst="rect">
            <a:avLst/>
          </a:prstGeom>
        </p:spPr>
      </p:pic>
      <p:sp>
        <p:nvSpPr>
          <p:cNvPr id="7" name="文本占位符 3">
            <a:extLst>
              <a:ext uri="{FF2B5EF4-FFF2-40B4-BE49-F238E27FC236}">
                <a16:creationId xmlns:a16="http://schemas.microsoft.com/office/drawing/2014/main" id="{1A22F6E6-A395-A818-F7DE-EC584F239CFF}"/>
              </a:ext>
            </a:extLst>
          </p:cNvPr>
          <p:cNvSpPr>
            <a:spLocks noGrp="1"/>
          </p:cNvSpPr>
          <p:nvPr>
            <p:ph type="body" sz="quarter" idx="13"/>
          </p:nvPr>
        </p:nvSpPr>
        <p:spPr>
          <a:xfrm>
            <a:off x="1595438" y="-80436"/>
            <a:ext cx="9633890" cy="768614"/>
          </a:xfrm>
        </p:spPr>
        <p:txBody>
          <a:bodyPr>
            <a:noAutofit/>
          </a:bodyPr>
          <a:lstStyle/>
          <a:p>
            <a:r>
              <a:rPr lang="zh-CN" altLang="en-US" sz="3200" dirty="0">
                <a:latin typeface="Calibri"/>
                <a:cs typeface="Calibri"/>
              </a:rPr>
              <a:t>Thành phần của mạng neuron tích chập:</a:t>
            </a:r>
            <a:endParaRPr lang="vi-VN" altLang="zh-CN" sz="3200" dirty="0">
              <a:latin typeface="Calibri"/>
              <a:cs typeface="Calibri"/>
            </a:endParaRPr>
          </a:p>
          <a:p>
            <a:r>
              <a:rPr lang="zh-CN" altLang="en-US" sz="3200" dirty="0">
                <a:latin typeface="Calibri"/>
                <a:cs typeface="Calibri"/>
              </a:rPr>
              <a:t> tích chập hai chiều</a:t>
            </a:r>
          </a:p>
        </p:txBody>
      </p:sp>
    </p:spTree>
    <p:extLst>
      <p:ext uri="{BB962C8B-B14F-4D97-AF65-F5344CB8AC3E}">
        <p14:creationId xmlns:p14="http://schemas.microsoft.com/office/powerpoint/2010/main" val="17765988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2">
            <a:extLst>
              <a:ext uri="{FF2B5EF4-FFF2-40B4-BE49-F238E27FC236}">
                <a16:creationId xmlns:a16="http://schemas.microsoft.com/office/drawing/2014/main" id="{ACD93AB6-C80E-F3E1-0890-9C9BE23D965A}"/>
              </a:ext>
            </a:extLst>
          </p:cNvPr>
          <p:cNvSpPr>
            <a:spLocks noGrp="1"/>
          </p:cNvSpPr>
          <p:nvPr>
            <p:ph type="body" sz="quarter" idx="14"/>
          </p:nvPr>
        </p:nvSpPr>
        <p:spPr>
          <a:xfrm>
            <a:off x="515937" y="1104900"/>
            <a:ext cx="11160125" cy="876300"/>
          </a:xfrm>
        </p:spPr>
        <p:txBody>
          <a:bodyPr>
            <a:normAutofit fontScale="92500"/>
          </a:bodyPr>
          <a:lstStyle/>
          <a:p>
            <a:pPr algn="just"/>
            <a:r>
              <a:rPr lang="zh-CN" altLang="en-US" b="0" dirty="0">
                <a:latin typeface="Calibri"/>
                <a:cs typeface="Calibri"/>
              </a:rPr>
              <a:t>Hàm kích hoạt: là hàm hoạt động trên các neuron của mạng neuron nhân tạo, chịu trách nhiệm ánh xạ đầu vào của neuron sang đầu ra và đưa tính phi tuyến vào mô hình mạng</a:t>
            </a:r>
            <a:endParaRPr lang="en-US" altLang="zh-CN"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Huấn luyện mạng neuron tích chập</a:t>
            </a:r>
          </a:p>
        </p:txBody>
      </p:sp>
      <p:pic>
        <p:nvPicPr>
          <p:cNvPr id="5" name="图片 4">
            <a:extLst>
              <a:ext uri="{FF2B5EF4-FFF2-40B4-BE49-F238E27FC236}">
                <a16:creationId xmlns:a16="http://schemas.microsoft.com/office/drawing/2014/main" id="{11728E1E-F6AB-A3D2-B17C-C1D08C226B2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80278" y="3698535"/>
            <a:ext cx="8669235" cy="2653963"/>
          </a:xfrm>
          <a:prstGeom prst="rect">
            <a:avLst/>
          </a:prstGeom>
        </p:spPr>
      </p:pic>
      <p:pic>
        <p:nvPicPr>
          <p:cNvPr id="8" name="图片 7">
            <a:extLst>
              <a:ext uri="{FF2B5EF4-FFF2-40B4-BE49-F238E27FC236}">
                <a16:creationId xmlns:a16="http://schemas.microsoft.com/office/drawing/2014/main" id="{7B583121-33FB-1EA5-826E-09965717AD1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74506" y="2108953"/>
            <a:ext cx="3863668" cy="1354867"/>
          </a:xfrm>
          <a:prstGeom prst="rect">
            <a:avLst/>
          </a:prstGeom>
        </p:spPr>
      </p:pic>
      <p:pic>
        <p:nvPicPr>
          <p:cNvPr id="12" name="图片 11">
            <a:extLst>
              <a:ext uri="{FF2B5EF4-FFF2-40B4-BE49-F238E27FC236}">
                <a16:creationId xmlns:a16="http://schemas.microsoft.com/office/drawing/2014/main" id="{AAA78CD4-BD73-8390-BB72-DFDDDDCEC11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46012" y="2051080"/>
            <a:ext cx="3818261" cy="1354867"/>
          </a:xfrm>
          <a:prstGeom prst="rect">
            <a:avLst/>
          </a:prstGeom>
        </p:spPr>
      </p:pic>
    </p:spTree>
    <p:extLst>
      <p:ext uri="{BB962C8B-B14F-4D97-AF65-F5344CB8AC3E}">
        <p14:creationId xmlns:p14="http://schemas.microsoft.com/office/powerpoint/2010/main" val="1598445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2">
            <a:extLst>
              <a:ext uri="{FF2B5EF4-FFF2-40B4-BE49-F238E27FC236}">
                <a16:creationId xmlns:a16="http://schemas.microsoft.com/office/drawing/2014/main" id="{ACD93AB6-C80E-F3E1-0890-9C9BE23D965A}"/>
              </a:ext>
            </a:extLst>
          </p:cNvPr>
          <p:cNvSpPr>
            <a:spLocks noGrp="1"/>
          </p:cNvSpPr>
          <p:nvPr>
            <p:ph type="body" sz="quarter" idx="14"/>
          </p:nvPr>
        </p:nvSpPr>
        <p:spPr>
          <a:xfrm>
            <a:off x="515937" y="1032594"/>
            <a:ext cx="11160125" cy="2553446"/>
          </a:xfrm>
        </p:spPr>
        <p:txBody>
          <a:bodyPr>
            <a:normAutofit/>
          </a:bodyPr>
          <a:lstStyle/>
          <a:p>
            <a:pPr algn="just">
              <a:lnSpc>
                <a:spcPct val="130000"/>
              </a:lnSpc>
            </a:pPr>
            <a:r>
              <a:rPr lang="zh-CN" altLang="en-US" b="0" dirty="0">
                <a:latin typeface="Calibri"/>
                <a:cs typeface="Calibri"/>
              </a:rPr>
              <a:t>Chuẩn hóa theo lô</a:t>
            </a:r>
            <a:r>
              <a:rPr lang="en-US" altLang="zh-CN" b="0" dirty="0">
                <a:latin typeface="Calibri"/>
                <a:cs typeface="Calibri"/>
              </a:rPr>
              <a:t> </a:t>
            </a:r>
            <a:r>
              <a:rPr lang="zh-CN" altLang="en-US" b="0" dirty="0">
                <a:latin typeface="Calibri"/>
                <a:cs typeface="Calibri"/>
              </a:rPr>
              <a:t>(Batch Normalization): đưa phân bố giá trị đặc trưng của lớp trở lại phân phối chuẩn tắc; các giá trị đặc trưng sẽ nằm trong khoảng mà hàm kích hoạt nhạy với đầu vào, nhờ đó những thay đổi nhỏ của đầu vào có thể làm hàm mất mát thay đổi đáng kể, khiến gradient lớn hơn, tránh gradient biến mất và tăng tốc độ hội tụ</a:t>
            </a:r>
            <a:endParaRPr lang="en-US" altLang="zh-CN"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Huấn luyện mạng neuron tích chập</a:t>
            </a:r>
          </a:p>
        </p:txBody>
      </p:sp>
      <p:pic>
        <p:nvPicPr>
          <p:cNvPr id="11" name="图片 10">
            <a:extLst>
              <a:ext uri="{FF2B5EF4-FFF2-40B4-BE49-F238E27FC236}">
                <a16:creationId xmlns:a16="http://schemas.microsoft.com/office/drawing/2014/main" id="{B3015567-9194-C3B8-1647-5F4F1B2C460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19368" y="2977051"/>
            <a:ext cx="3418616" cy="3785101"/>
          </a:xfrm>
          <a:prstGeom prst="rect">
            <a:avLst/>
          </a:prstGeom>
        </p:spPr>
      </p:pic>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24B551E8-3009-AE73-32FE-B4B48716B3D4}"/>
                  </a:ext>
                </a:extLst>
              </p:cNvPr>
              <p:cNvSpPr txBox="1"/>
              <p:nvPr/>
            </p:nvSpPr>
            <p:spPr>
              <a:xfrm>
                <a:off x="727256" y="3816760"/>
                <a:ext cx="3670928" cy="1815882"/>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dirty="0">
                    <a:solidFill>
                      <a:srgbClr val="4D4D4D"/>
                    </a:solidFill>
                    <a:latin typeface="Calibri"/>
                    <a:ea typeface="Arial" panose="020B0604020202020204" pitchFamily="34" charset="0"/>
                    <a:cs typeface="Calibri"/>
                  </a:rPr>
                  <a:t>Đầu vào:</a:t>
                </a:r>
                <a14:m>
                  <m:oMath xmlns:m="http://schemas.openxmlformats.org/officeDocument/2006/math">
                    <m:r>
                      <a:rPr lang="vi-VN" altLang="zh-CN" sz="2000">
                        <a:solidFill>
                          <a:srgbClr val="4D4D4D"/>
                        </a:solidFill>
                        <a:latin typeface="Cambria Math" panose="02040503050406030204" pitchFamily="18" charset="0"/>
                        <a:ea typeface="Arial" panose="020B0604020202020204" pitchFamily="34" charset="0"/>
                        <a:cs typeface="Calibri"/>
                      </a:rPr>
                      <m:t> </m:t>
                    </m:r>
                    <m:r>
                      <a:rPr lang="en-US" altLang="zh-CN" sz="2000">
                        <a:solidFill>
                          <a:srgbClr val="4D4D4D"/>
                        </a:solidFill>
                        <a:latin typeface="Cambria Math" panose="02040503050406030204" pitchFamily="18" charset="0"/>
                        <a:ea typeface="Arial" panose="020B0604020202020204" pitchFamily="34" charset="0"/>
                        <a:cs typeface="Calibri"/>
                      </a:rPr>
                      <m:t>𝑥</m:t>
                    </m:r>
                    <m:r>
                      <a:rPr lang="vi-VN" altLang="zh-CN" sz="2000">
                        <a:solidFill>
                          <a:srgbClr val="4D4D4D"/>
                        </a:solidFill>
                        <a:latin typeface="Cambria Math" panose="02040503050406030204" pitchFamily="18" charset="0"/>
                        <a:ea typeface="Arial" panose="020B0604020202020204" pitchFamily="34" charset="0"/>
                        <a:cs typeface="Calibri"/>
                      </a:rPr>
                      <m:t>[</m:t>
                    </m:r>
                    <m:r>
                      <a:rPr lang="en-US" altLang="zh-CN" sz="2000">
                        <a:solidFill>
                          <a:srgbClr val="4D4D4D"/>
                        </a:solidFill>
                        <a:latin typeface="Cambria Math" panose="02040503050406030204" pitchFamily="18" charset="0"/>
                        <a:ea typeface="Arial" panose="020B0604020202020204" pitchFamily="34" charset="0"/>
                        <a:cs typeface="Calibri"/>
                      </a:rPr>
                      <m:t>𝑁</m:t>
                    </m:r>
                    <m:r>
                      <a:rPr lang="en-US" altLang="zh-CN" sz="2000">
                        <a:solidFill>
                          <a:srgbClr val="4D4D4D"/>
                        </a:solidFill>
                        <a:latin typeface="Cambria Math" panose="02040503050406030204" pitchFamily="18" charset="0"/>
                        <a:ea typeface="Arial" panose="020B0604020202020204" pitchFamily="34" charset="0"/>
                        <a:cs typeface="Calibri"/>
                      </a:rPr>
                      <m:t> ×</m:t>
                    </m:r>
                    <m:r>
                      <a:rPr lang="en-US" altLang="zh-CN" sz="2000">
                        <a:solidFill>
                          <a:srgbClr val="4D4D4D"/>
                        </a:solidFill>
                        <a:latin typeface="Cambria Math" panose="02040503050406030204" pitchFamily="18" charset="0"/>
                        <a:ea typeface="Arial" panose="020B0604020202020204" pitchFamily="34" charset="0"/>
                        <a:cs typeface="Calibri"/>
                      </a:rPr>
                      <m:t>𝐷</m:t>
                    </m:r>
                    <m:r>
                      <a:rPr lang="vi-VN" altLang="zh-CN" sz="2000">
                        <a:solidFill>
                          <a:srgbClr val="4D4D4D"/>
                        </a:solidFill>
                        <a:latin typeface="Cambria Math" panose="02040503050406030204" pitchFamily="18" charset="0"/>
                        <a:ea typeface="Arial" panose="020B0604020202020204" pitchFamily="34" charset="0"/>
                        <a:cs typeface="Calibri"/>
                      </a:rPr>
                      <m:t>]</m:t>
                    </m:r>
                  </m:oMath>
                </a14:m>
                <a:endParaRPr lang="en-US" altLang="zh-CN" sz="2000" dirty="0">
                  <a:solidFill>
                    <a:srgbClr val="4D4D4D"/>
                  </a:solidFill>
                  <a:latin typeface="Calibri"/>
                  <a:ea typeface="Arial" panose="020B060402020202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2000" dirty="0">
                  <a:solidFill>
                    <a:srgbClr val="4D4D4D"/>
                  </a:solidFill>
                  <a:latin typeface="Calibri"/>
                  <a:ea typeface="Arial" panose="020B0604020202020204" pitchFamily="34" charset="0"/>
                  <a:cs typeface="Calibri"/>
                </a:endParaRPr>
              </a:p>
              <a:p>
                <a:pPr lvl="0">
                  <a:defRPr/>
                </a:pPr>
                <a:r>
                  <a:rPr lang="zh-CN" altLang="en-US" sz="2000" dirty="0">
                    <a:solidFill>
                      <a:srgbClr val="4D4D4D"/>
                    </a:solidFill>
                    <a:latin typeface="Calibri"/>
                    <a:ea typeface="Arial" panose="020B0604020202020204" pitchFamily="34" charset="0"/>
                    <a:cs typeface="Calibri"/>
                  </a:rPr>
                  <a:t>Tham số co giãn và tịnh tiến có thể học:</a:t>
                </a:r>
                <a:r>
                  <a:rPr lang="en-US" altLang="zh-CN" sz="2000" dirty="0">
                    <a:solidFill>
                      <a:srgbClr val="4D4D4D"/>
                    </a:solidFill>
                    <a:latin typeface="Calibri"/>
                    <a:ea typeface="Arial" panose="020B0604020202020204" pitchFamily="34" charset="0"/>
                    <a:cs typeface="Calibri"/>
                  </a:rPr>
                  <a:t> </a:t>
                </a:r>
                <a14:m>
                  <m:oMath xmlns:m="http://schemas.openxmlformats.org/officeDocument/2006/math">
                    <m:r>
                      <a:rPr lang="el-GR" altLang="zh-CN" sz="2000">
                        <a:solidFill>
                          <a:srgbClr val="4D4D4D"/>
                        </a:solidFill>
                        <a:latin typeface="Cambria Math" panose="02040503050406030204" pitchFamily="18" charset="0"/>
                        <a:ea typeface="Arial" panose="020B0604020202020204" pitchFamily="34" charset="0"/>
                        <a:cs typeface="Calibri"/>
                      </a:rPr>
                      <m:t>𝛾</m:t>
                    </m:r>
                    <m:r>
                      <a:rPr lang="vi-VN" altLang="zh-CN" sz="2000">
                        <a:solidFill>
                          <a:srgbClr val="4D4D4D"/>
                        </a:solidFill>
                        <a:latin typeface="Cambria Math" panose="02040503050406030204" pitchFamily="18" charset="0"/>
                        <a:ea typeface="Arial" panose="020B0604020202020204" pitchFamily="34" charset="0"/>
                        <a:cs typeface="Calibri"/>
                      </a:rPr>
                      <m:t>[</m:t>
                    </m:r>
                    <m:r>
                      <a:rPr lang="en-US" altLang="zh-CN" sz="2000">
                        <a:solidFill>
                          <a:srgbClr val="4D4D4D"/>
                        </a:solidFill>
                        <a:latin typeface="Cambria Math" panose="02040503050406030204" pitchFamily="18" charset="0"/>
                        <a:ea typeface="Arial" panose="020B0604020202020204" pitchFamily="34" charset="0"/>
                        <a:cs typeface="Calibri"/>
                      </a:rPr>
                      <m:t>𝐷</m:t>
                    </m:r>
                    <m:r>
                      <a:rPr lang="vi-VN" altLang="zh-CN" sz="2000">
                        <a:solidFill>
                          <a:srgbClr val="4D4D4D"/>
                        </a:solidFill>
                        <a:latin typeface="Cambria Math" panose="02040503050406030204" pitchFamily="18" charset="0"/>
                        <a:ea typeface="Arial" panose="020B0604020202020204" pitchFamily="34" charset="0"/>
                        <a:cs typeface="Calibri"/>
                      </a:rPr>
                      <m:t>],  </m:t>
                    </m:r>
                    <m:r>
                      <a:rPr lang="el-GR" altLang="zh-CN" sz="2000">
                        <a:solidFill>
                          <a:srgbClr val="4D4D4D"/>
                        </a:solidFill>
                        <a:latin typeface="Cambria Math" panose="02040503050406030204" pitchFamily="18" charset="0"/>
                        <a:ea typeface="Arial" panose="020B0604020202020204" pitchFamily="34" charset="0"/>
                        <a:cs typeface="Calibri"/>
                      </a:rPr>
                      <m:t>𝛽</m:t>
                    </m:r>
                    <m:r>
                      <a:rPr lang="vi-VN" altLang="zh-CN" sz="2000">
                        <a:solidFill>
                          <a:srgbClr val="4D4D4D"/>
                        </a:solidFill>
                        <a:latin typeface="Cambria Math" panose="02040503050406030204" pitchFamily="18" charset="0"/>
                        <a:ea typeface="Arial" panose="020B0604020202020204" pitchFamily="34" charset="0"/>
                        <a:cs typeface="Calibri"/>
                      </a:rPr>
                      <m:t>[</m:t>
                    </m:r>
                    <m:r>
                      <a:rPr lang="en-US" altLang="zh-CN" sz="2000">
                        <a:solidFill>
                          <a:srgbClr val="4D4D4D"/>
                        </a:solidFill>
                        <a:latin typeface="Cambria Math" panose="02040503050406030204" pitchFamily="18" charset="0"/>
                        <a:ea typeface="Arial" panose="020B0604020202020204" pitchFamily="34" charset="0"/>
                        <a:cs typeface="Calibri"/>
                      </a:rPr>
                      <m:t>𝐷</m:t>
                    </m:r>
                    <m:r>
                      <a:rPr lang="vi-VN" altLang="zh-CN" sz="2000">
                        <a:solidFill>
                          <a:srgbClr val="4D4D4D"/>
                        </a:solidFill>
                        <a:latin typeface="Cambria Math" panose="02040503050406030204" pitchFamily="18" charset="0"/>
                        <a:ea typeface="Arial" panose="020B0604020202020204" pitchFamily="34" charset="0"/>
                        <a:cs typeface="Calibri"/>
                      </a:rPr>
                      <m:t>]</m:t>
                    </m:r>
                  </m:oMath>
                </a14:m>
                <a:endParaRPr lang="zh-CN" altLang="en-US" sz="2000" dirty="0">
                  <a:solidFill>
                    <a:srgbClr val="4D4D4D"/>
                  </a:solidFill>
                  <a:latin typeface="Calibri"/>
                  <a:ea typeface="Arial" panose="020B0604020202020204" pitchFamily="34" charset="0"/>
                  <a:cs typeface="Calibri"/>
                </a:endParaRPr>
              </a:p>
            </p:txBody>
          </p:sp>
        </mc:Choice>
        <mc:Fallback xmlns="">
          <p:sp>
            <p:nvSpPr>
              <p:cNvPr id="12" name="文本框 11">
                <a:extLst>
                  <a:ext uri="{FF2B5EF4-FFF2-40B4-BE49-F238E27FC236}">
                    <a16:creationId xmlns:a16="http://schemas.microsoft.com/office/drawing/2014/main" id="{24B551E8-3009-AE73-32FE-B4B48716B3D4}"/>
                  </a:ext>
                </a:extLst>
              </p:cNvPr>
              <p:cNvSpPr txBox="1">
                <a:spLocks noRot="1" noChangeAspect="1" noMove="1" noResize="1" noEditPoints="1" noAdjustHandles="1" noChangeArrowheads="1" noChangeShapeType="1" noTextEdit="1"/>
              </p:cNvSpPr>
              <p:nvPr/>
            </p:nvSpPr>
            <p:spPr>
              <a:xfrm>
                <a:off x="727256" y="3816760"/>
                <a:ext cx="3670928" cy="1815882"/>
              </a:xfrm>
              <a:prstGeom prst="rect">
                <a:avLst/>
              </a:prstGeom>
              <a:blipFill>
                <a:blip r:embed="rId3"/>
                <a:stretch>
                  <a:fillRect l="-1724" t="-1389"/>
                </a:stretch>
              </a:blipFill>
            </p:spPr>
            <p:txBody>
              <a:bodyPr/>
              <a:lstStyle/>
              <a:p>
                <a:r>
                  <a:rPr lang="en-VN">
                    <a:noFill/>
                  </a:rPr>
                  <a:t> </a:t>
                </a:r>
              </a:p>
            </p:txBody>
          </p:sp>
        </mc:Fallback>
      </mc:AlternateContent>
      <p:sp>
        <p:nvSpPr>
          <p:cNvPr id="13" name="文本框 12">
            <a:extLst>
              <a:ext uri="{FF2B5EF4-FFF2-40B4-BE49-F238E27FC236}">
                <a16:creationId xmlns:a16="http://schemas.microsoft.com/office/drawing/2014/main" id="{EC494778-E0BA-F41E-9563-7BD838340182}"/>
              </a:ext>
            </a:extLst>
          </p:cNvPr>
          <p:cNvSpPr txBox="1"/>
          <p:nvPr/>
        </p:nvSpPr>
        <p:spPr>
          <a:xfrm>
            <a:off x="8259168" y="3216370"/>
            <a:ext cx="3572276" cy="523220"/>
          </a:xfrm>
          <a:prstGeom prst="rect">
            <a:avLst/>
          </a:prstGeom>
          <a:noFill/>
        </p:spPr>
        <p:txBody>
          <a:bodyPr wrap="square" rtlCol="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C00000"/>
                </a:solidFill>
                <a:effectLst/>
                <a:uLnTx/>
                <a:uFillTx/>
                <a:latin typeface="Arial" panose="020B0604020202020204" pitchFamily="34" charset="0"/>
                <a:ea typeface="黑体" panose="02010609060101010101" pitchFamily="49" charset="-122"/>
                <a:cs typeface="Arial" panose="020B0604020202020204" pitchFamily="34" charset="0"/>
              </a:rPr>
              <a:t>Trung bình theo từng kênh</a:t>
            </a:r>
            <a:endParaRPr kumimoji="0" lang="en-US" altLang="zh-CN" sz="2000" b="0" i="0" u="none" strike="noStrike" kern="1200" cap="none" spc="0" normalizeH="0" baseline="0" noProof="0" dirty="0">
              <a:ln>
                <a:noFill/>
              </a:ln>
              <a:solidFill>
                <a:srgbClr val="C00000"/>
              </a:solidFill>
              <a:effectLst/>
              <a:uLnTx/>
              <a:uFillTx/>
              <a:latin typeface="Arial" panose="020B0604020202020204" pitchFamily="34" charset="0"/>
              <a:ea typeface="黑体" panose="02010609060101010101" pitchFamily="49" charset="-122"/>
              <a:cs typeface="Arial" panose="020B0604020202020204" pitchFamily="34" charset="0"/>
            </a:endParaRPr>
          </a:p>
        </p:txBody>
      </p:sp>
      <p:sp>
        <p:nvSpPr>
          <p:cNvPr id="14" name="文本框 13">
            <a:extLst>
              <a:ext uri="{FF2B5EF4-FFF2-40B4-BE49-F238E27FC236}">
                <a16:creationId xmlns:a16="http://schemas.microsoft.com/office/drawing/2014/main" id="{3D3F7960-150D-5EBD-F896-944104F85E05}"/>
              </a:ext>
            </a:extLst>
          </p:cNvPr>
          <p:cNvSpPr txBox="1"/>
          <p:nvPr/>
        </p:nvSpPr>
        <p:spPr>
          <a:xfrm>
            <a:off x="8259167" y="4201481"/>
            <a:ext cx="3572276" cy="523220"/>
          </a:xfrm>
          <a:prstGeom prst="rect">
            <a:avLst/>
          </a:prstGeom>
          <a:noFill/>
        </p:spPr>
        <p:txBody>
          <a:bodyPr wrap="square" rtlCol="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C00000"/>
                </a:solidFill>
                <a:effectLst/>
                <a:uLnTx/>
                <a:uFillTx/>
                <a:latin typeface="Arial" panose="020B0604020202020204" pitchFamily="34" charset="0"/>
                <a:ea typeface="黑体" panose="02010609060101010101" pitchFamily="49" charset="-122"/>
                <a:cs typeface="Arial" panose="020B0604020202020204" pitchFamily="34" charset="0"/>
              </a:rPr>
              <a:t>Phương sai theo từng kênh</a:t>
            </a:r>
            <a:endParaRPr kumimoji="0" lang="en-US" altLang="zh-CN" sz="2000" b="0" i="0" u="none" strike="noStrike" kern="1200" cap="none" spc="0" normalizeH="0" baseline="0" noProof="0" dirty="0">
              <a:ln>
                <a:noFill/>
              </a:ln>
              <a:solidFill>
                <a:srgbClr val="C00000"/>
              </a:solidFill>
              <a:effectLst/>
              <a:uLnTx/>
              <a:uFillTx/>
              <a:latin typeface="Arial" panose="020B0604020202020204" pitchFamily="34" charset="0"/>
              <a:ea typeface="黑体" panose="02010609060101010101" pitchFamily="49" charset="-122"/>
              <a:cs typeface="Arial" panose="020B0604020202020204" pitchFamily="34" charset="0"/>
            </a:endParaRPr>
          </a:p>
        </p:txBody>
      </p:sp>
      <p:sp>
        <p:nvSpPr>
          <p:cNvPr id="15" name="文本框 14">
            <a:extLst>
              <a:ext uri="{FF2B5EF4-FFF2-40B4-BE49-F238E27FC236}">
                <a16:creationId xmlns:a16="http://schemas.microsoft.com/office/drawing/2014/main" id="{4E8430AF-671E-317E-3C6F-8FDE8326A362}"/>
              </a:ext>
            </a:extLst>
          </p:cNvPr>
          <p:cNvSpPr txBox="1"/>
          <p:nvPr/>
        </p:nvSpPr>
        <p:spPr>
          <a:xfrm>
            <a:off x="7042213" y="5140806"/>
            <a:ext cx="5222876" cy="523220"/>
          </a:xfrm>
          <a:prstGeom prst="rect">
            <a:avLst/>
          </a:prstGeom>
          <a:noFill/>
        </p:spPr>
        <p:txBody>
          <a:bodyPr wrap="square" rtlCol="0">
            <a:norm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C00000"/>
                </a:solidFill>
                <a:effectLst/>
                <a:uLnTx/>
                <a:uFillTx/>
                <a:latin typeface="Arial" panose="020B0604020202020204" pitchFamily="34" charset="0"/>
                <a:ea typeface="黑体" panose="02010609060101010101" pitchFamily="49" charset="-122"/>
                <a:cs typeface="Arial" panose="020B0604020202020204" pitchFamily="34" charset="0"/>
              </a:rPr>
              <a:t>Đầu vào được chuẩn hóa</a:t>
            </a:r>
            <a:endParaRPr kumimoji="0" lang="en-US" altLang="zh-CN" sz="2000" b="0" i="0" u="none" strike="noStrike" kern="1200" cap="none" spc="0" normalizeH="0" baseline="0" noProof="0" dirty="0">
              <a:ln>
                <a:noFill/>
              </a:ln>
              <a:solidFill>
                <a:srgbClr val="C00000"/>
              </a:solidFill>
              <a:effectLst/>
              <a:uLnTx/>
              <a:uFillTx/>
              <a:latin typeface="Arial" panose="020B0604020202020204" pitchFamily="34" charset="0"/>
              <a:ea typeface="黑体" panose="02010609060101010101" pitchFamily="49" charset="-122"/>
              <a:cs typeface="Arial" panose="020B0604020202020204" pitchFamily="34" charset="0"/>
            </a:endParaRPr>
          </a:p>
        </p:txBody>
      </p:sp>
      <p:sp>
        <p:nvSpPr>
          <p:cNvPr id="16" name="文本框 15">
            <a:extLst>
              <a:ext uri="{FF2B5EF4-FFF2-40B4-BE49-F238E27FC236}">
                <a16:creationId xmlns:a16="http://schemas.microsoft.com/office/drawing/2014/main" id="{2675DB05-45D6-3D58-F8B8-649F70FAEC17}"/>
              </a:ext>
            </a:extLst>
          </p:cNvPr>
          <p:cNvSpPr txBox="1"/>
          <p:nvPr/>
        </p:nvSpPr>
        <p:spPr>
          <a:xfrm>
            <a:off x="7042213" y="6073632"/>
            <a:ext cx="5222876" cy="523220"/>
          </a:xfrm>
          <a:prstGeom prst="rect">
            <a:avLst/>
          </a:prstGeom>
          <a:noFill/>
        </p:spPr>
        <p:txBody>
          <a:bodyPr wrap="square" rtlCol="0">
            <a:norm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000" b="1" dirty="0">
                <a:solidFill>
                  <a:srgbClr val="C00000"/>
                </a:solidFill>
                <a:latin typeface="Arial" panose="020B0604020202020204" pitchFamily="34" charset="0"/>
                <a:ea typeface="黑体" panose="02010609060101010101" pitchFamily="49" charset="-122"/>
                <a:cs typeface="Arial" panose="020B0604020202020204" pitchFamily="34" charset="0"/>
              </a:rPr>
              <a:t>Đầu ra theo từng lớp</a:t>
            </a:r>
            <a:endParaRPr lang="en-US" altLang="zh-CN" sz="2000" b="1"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6123217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9" name="文本占位符 2">
            <a:extLst>
              <a:ext uri="{FF2B5EF4-FFF2-40B4-BE49-F238E27FC236}">
                <a16:creationId xmlns:a16="http://schemas.microsoft.com/office/drawing/2014/main" id="{ACD93AB6-C80E-F3E1-0890-9C9BE23D965A}"/>
              </a:ext>
            </a:extLst>
          </p:cNvPr>
          <p:cNvSpPr>
            <a:spLocks noGrp="1"/>
          </p:cNvSpPr>
          <p:nvPr>
            <p:ph type="body" sz="quarter" idx="14"/>
          </p:nvPr>
        </p:nvSpPr>
        <p:spPr>
          <a:xfrm>
            <a:off x="515937" y="1104900"/>
            <a:ext cx="11160125" cy="1270000"/>
          </a:xfrm>
        </p:spPr>
        <p:txBody>
          <a:bodyPr>
            <a:normAutofit/>
          </a:bodyPr>
          <a:lstStyle/>
          <a:p>
            <a:pPr algn="just"/>
            <a:r>
              <a:rPr lang="zh-CN" altLang="en-US" sz="2000" b="0" dirty="0">
                <a:latin typeface="Calibri"/>
                <a:cs typeface="Calibri"/>
              </a:rPr>
              <a:t>Tăng cường dữ liệu (Data Augmentation): tạo thêm dữ liệu từ lượng dữ liệu hữu hạn, tăng số lượng và tính đa dạng của mẫu huấn luyện (dữ liệu nhiễu), nâng cao độ bền vững của mô hình; thường được áp dụng cho tập huấn luyện</a:t>
            </a:r>
            <a:endParaRPr lang="en-US" altLang="zh-CN" sz="2000"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Huấn luyện mạng neuron tích chập</a:t>
            </a:r>
          </a:p>
        </p:txBody>
      </p:sp>
      <p:grpSp>
        <p:nvGrpSpPr>
          <p:cNvPr id="3" name="组合 2">
            <a:extLst>
              <a:ext uri="{FF2B5EF4-FFF2-40B4-BE49-F238E27FC236}">
                <a16:creationId xmlns:a16="http://schemas.microsoft.com/office/drawing/2014/main" id="{DE20365D-BC9D-4AC4-984E-0D1E045D18DA}"/>
              </a:ext>
            </a:extLst>
          </p:cNvPr>
          <p:cNvGrpSpPr/>
          <p:nvPr/>
        </p:nvGrpSpPr>
        <p:grpSpPr>
          <a:xfrm>
            <a:off x="8078848" y="2485096"/>
            <a:ext cx="3287915" cy="4420802"/>
            <a:chOff x="8185529" y="1429366"/>
            <a:chExt cx="3757524" cy="5316743"/>
          </a:xfrm>
        </p:grpSpPr>
        <p:pic>
          <p:nvPicPr>
            <p:cNvPr id="6" name="图片 5">
              <a:extLst>
                <a:ext uri="{FF2B5EF4-FFF2-40B4-BE49-F238E27FC236}">
                  <a16:creationId xmlns:a16="http://schemas.microsoft.com/office/drawing/2014/main" id="{05FB9C93-B9E1-758D-87ED-CD247828FC2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85529" y="1429366"/>
              <a:ext cx="3757524" cy="1698186"/>
            </a:xfrm>
            <a:prstGeom prst="rect">
              <a:avLst/>
            </a:prstGeom>
          </p:spPr>
        </p:pic>
        <p:pic>
          <p:nvPicPr>
            <p:cNvPr id="8" name="图片 7">
              <a:extLst>
                <a:ext uri="{FF2B5EF4-FFF2-40B4-BE49-F238E27FC236}">
                  <a16:creationId xmlns:a16="http://schemas.microsoft.com/office/drawing/2014/main" id="{7BB1C6AF-867C-964B-8354-202CB75EC0E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85529" y="3250171"/>
              <a:ext cx="3726788" cy="1636713"/>
            </a:xfrm>
            <a:prstGeom prst="rect">
              <a:avLst/>
            </a:prstGeom>
          </p:spPr>
        </p:pic>
        <p:pic>
          <p:nvPicPr>
            <p:cNvPr id="17" name="图片 16">
              <a:extLst>
                <a:ext uri="{FF2B5EF4-FFF2-40B4-BE49-F238E27FC236}">
                  <a16:creationId xmlns:a16="http://schemas.microsoft.com/office/drawing/2014/main" id="{617A1EAF-3DA6-A961-D3E2-22E31A206FA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16265" y="5009503"/>
              <a:ext cx="3665315" cy="1736606"/>
            </a:xfrm>
            <a:prstGeom prst="rect">
              <a:avLst/>
            </a:prstGeom>
          </p:spPr>
        </p:pic>
      </p:grpSp>
      <p:pic>
        <p:nvPicPr>
          <p:cNvPr id="7" name="Picture 6">
            <a:extLst>
              <a:ext uri="{FF2B5EF4-FFF2-40B4-BE49-F238E27FC236}">
                <a16:creationId xmlns:a16="http://schemas.microsoft.com/office/drawing/2014/main" id="{D6AEF79C-6134-ABF6-58AE-56D8390E40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555" y="2485095"/>
            <a:ext cx="6793823" cy="4049519"/>
          </a:xfrm>
          <a:prstGeom prst="rect">
            <a:avLst/>
          </a:prstGeom>
        </p:spPr>
      </p:pic>
    </p:spTree>
    <p:extLst>
      <p:ext uri="{BB962C8B-B14F-4D97-AF65-F5344CB8AC3E}">
        <p14:creationId xmlns:p14="http://schemas.microsoft.com/office/powerpoint/2010/main" val="11123980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3" name="文本占位符 2">
            <a:extLst>
              <a:ext uri="{FF2B5EF4-FFF2-40B4-BE49-F238E27FC236}">
                <a16:creationId xmlns:a16="http://schemas.microsoft.com/office/drawing/2014/main" id="{E592A536-3358-47EE-A898-4EAE4F0ABC6D}"/>
              </a:ext>
            </a:extLst>
          </p:cNvPr>
          <p:cNvSpPr>
            <a:spLocks noGrp="1"/>
          </p:cNvSpPr>
          <p:nvPr>
            <p:ph type="body" sz="quarter" idx="14"/>
          </p:nvPr>
        </p:nvSpPr>
        <p:spPr>
          <a:xfrm>
            <a:off x="515937" y="1104900"/>
            <a:ext cx="11160125" cy="1181100"/>
          </a:xfrm>
        </p:spPr>
        <p:txBody>
          <a:bodyPr>
            <a:normAutofit/>
          </a:bodyPr>
          <a:lstStyle/>
          <a:p>
            <a:pPr algn="just"/>
            <a:r>
              <a:rPr lang="en-US" altLang="zh-CN" sz="2000" b="0" dirty="0">
                <a:latin typeface="Calibri"/>
                <a:cs typeface="Calibri"/>
              </a:rPr>
              <a:t>ImageNet ILSVRC: mạng tích chập đã đạt được những bước tiến lớn trong lĩnh vực phân loại ảnh, thể hiện chủ yếu qua việc các phương pháp đoạt giải trong cuộc thi ILSVRC chuyển từ thuật toán học máy kinh điển sang thuật toán học sâu, đặc biệt là các cấu trúc mạng tích chập</a:t>
            </a:r>
          </a:p>
        </p:txBody>
      </p:sp>
      <p:sp>
        <p:nvSpPr>
          <p:cNvPr id="4" name="文本占位符 3"/>
          <p:cNvSpPr>
            <a:spLocks noGrp="1"/>
          </p:cNvSpPr>
          <p:nvPr>
            <p:ph type="body" sz="quarter" idx="13"/>
          </p:nvPr>
        </p:nvSpPr>
        <p:spPr/>
        <p:txBody>
          <a:bodyPr>
            <a:normAutofit fontScale="77500" lnSpcReduction="20000"/>
          </a:bodyPr>
          <a:lstStyle/>
          <a:p>
            <a:r>
              <a:rPr lang="zh-CN" altLang="en-US" sz="4000" dirty="0">
                <a:latin typeface="Calibri"/>
                <a:cs typeface="Calibri"/>
              </a:rPr>
              <a:t>Nhận dạng thị giác dựa trên mạng neuron tích chập</a:t>
            </a:r>
            <a:endParaRPr lang="zh-CN" altLang="en-US" dirty="0">
              <a:latin typeface="Calibri"/>
              <a:cs typeface="Calibri"/>
            </a:endParaRPr>
          </a:p>
        </p:txBody>
      </p:sp>
      <p:pic>
        <p:nvPicPr>
          <p:cNvPr id="15" name="图片 14">
            <a:extLst>
              <a:ext uri="{FF2B5EF4-FFF2-40B4-BE49-F238E27FC236}">
                <a16:creationId xmlns:a16="http://schemas.microsoft.com/office/drawing/2014/main" id="{E8F0E7CA-83DB-5B64-7EBD-A65BC4626D3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39500" y="2365488"/>
            <a:ext cx="7817504" cy="4525611"/>
          </a:xfrm>
          <a:prstGeom prst="rect">
            <a:avLst/>
          </a:prstGeom>
        </p:spPr>
      </p:pic>
    </p:spTree>
    <p:extLst>
      <p:ext uri="{BB962C8B-B14F-4D97-AF65-F5344CB8AC3E}">
        <p14:creationId xmlns:p14="http://schemas.microsoft.com/office/powerpoint/2010/main" val="6103422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3" name="文本占位符 2">
            <a:extLst>
              <a:ext uri="{FF2B5EF4-FFF2-40B4-BE49-F238E27FC236}">
                <a16:creationId xmlns:a16="http://schemas.microsoft.com/office/drawing/2014/main" id="{466A003B-41CD-4E30-A5AA-ABAE2E1C622B}"/>
              </a:ext>
            </a:extLst>
          </p:cNvPr>
          <p:cNvSpPr>
            <a:spLocks noGrp="1"/>
          </p:cNvSpPr>
          <p:nvPr>
            <p:ph type="body" sz="quarter" idx="14"/>
          </p:nvPr>
        </p:nvSpPr>
        <p:spPr>
          <a:xfrm>
            <a:off x="515937" y="1104900"/>
            <a:ext cx="11160125" cy="1409700"/>
          </a:xfrm>
        </p:spPr>
        <p:txBody>
          <a:bodyPr>
            <a:normAutofit fontScale="92500" lnSpcReduction="10000"/>
          </a:bodyPr>
          <a:lstStyle/>
          <a:p>
            <a:pPr algn="just"/>
            <a:r>
              <a:rPr lang="zh-CN" altLang="en-US" sz="2000" b="0" dirty="0">
                <a:latin typeface="Calibri"/>
                <a:cs typeface="Calibri"/>
              </a:rPr>
              <a:t>Nhận dạng đối tượng thị giác dựa trên mạng tích chập: mô hình AlexNet</a:t>
            </a:r>
            <a:endParaRPr lang="en-US" altLang="zh-CN" sz="2000" b="0" dirty="0">
              <a:latin typeface="Calibri"/>
              <a:cs typeface="Calibri"/>
            </a:endParaRPr>
          </a:p>
          <a:p>
            <a:pPr lvl="1" algn="just"/>
            <a:r>
              <a:rPr lang="zh-CN" altLang="en-US" sz="2000" dirty="0">
                <a:latin typeface="Calibri"/>
                <a:cs typeface="Calibri"/>
              </a:rPr>
              <a:t>Gồm 5 lớp tích chập, 3 lớp gộp và 3 lớp kết nối đầy đủ. AlexNet có cấu trúc tương tự LeNet nhưng sử dụng nhiều lớp tích chập hơn và không gian tham số lớn hơn để khớp tập dữ liệu quy mô lớn ImageNet</a:t>
            </a:r>
          </a:p>
        </p:txBody>
      </p:sp>
      <p:sp>
        <p:nvSpPr>
          <p:cNvPr id="4" name="文本占位符 3"/>
          <p:cNvSpPr>
            <a:spLocks noGrp="1"/>
          </p:cNvSpPr>
          <p:nvPr>
            <p:ph type="body" sz="quarter" idx="13"/>
          </p:nvPr>
        </p:nvSpPr>
        <p:spPr/>
        <p:txBody>
          <a:bodyPr>
            <a:normAutofit fontScale="77500" lnSpcReduction="20000"/>
          </a:bodyPr>
          <a:lstStyle/>
          <a:p>
            <a:r>
              <a:rPr lang="zh-CN" altLang="en-US" sz="4000" dirty="0">
                <a:latin typeface="Calibri"/>
                <a:cs typeface="Calibri"/>
              </a:rPr>
              <a:t>Nhận dạng thị giác dựa trên mạng neuron tích chập</a:t>
            </a:r>
            <a:endParaRPr lang="zh-CN" altLang="en-US" dirty="0">
              <a:latin typeface="Calibri"/>
              <a:cs typeface="Calibri"/>
            </a:endParaRPr>
          </a:p>
        </p:txBody>
      </p:sp>
      <p:grpSp>
        <p:nvGrpSpPr>
          <p:cNvPr id="15" name="组合 14">
            <a:extLst>
              <a:ext uri="{FF2B5EF4-FFF2-40B4-BE49-F238E27FC236}">
                <a16:creationId xmlns:a16="http://schemas.microsoft.com/office/drawing/2014/main" id="{425AEF53-BEA9-48DA-3909-5965952DFDF4}"/>
              </a:ext>
            </a:extLst>
          </p:cNvPr>
          <p:cNvGrpSpPr/>
          <p:nvPr/>
        </p:nvGrpSpPr>
        <p:grpSpPr>
          <a:xfrm>
            <a:off x="1253322" y="2587623"/>
            <a:ext cx="10113441" cy="4097566"/>
            <a:chOff x="886181" y="1556718"/>
            <a:chExt cx="10419637" cy="4232754"/>
          </a:xfrm>
        </p:grpSpPr>
        <p:pic>
          <p:nvPicPr>
            <p:cNvPr id="11" name="图片 10">
              <a:extLst>
                <a:ext uri="{FF2B5EF4-FFF2-40B4-BE49-F238E27FC236}">
                  <a16:creationId xmlns:a16="http://schemas.microsoft.com/office/drawing/2014/main" id="{3A25AE4F-1567-5069-5E41-D3D6DBF32CD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6181" y="1556718"/>
              <a:ext cx="10419637" cy="4041836"/>
            </a:xfrm>
            <a:prstGeom prst="rect">
              <a:avLst/>
            </a:prstGeom>
          </p:spPr>
        </p:pic>
        <p:sp>
          <p:nvSpPr>
            <p:cNvPr id="14" name="矩形 13">
              <a:extLst>
                <a:ext uri="{FF2B5EF4-FFF2-40B4-BE49-F238E27FC236}">
                  <a16:creationId xmlns:a16="http://schemas.microsoft.com/office/drawing/2014/main" id="{A324705A-FBFB-A662-8408-0610E35E6447}"/>
                </a:ext>
              </a:extLst>
            </p:cNvPr>
            <p:cNvSpPr/>
            <p:nvPr/>
          </p:nvSpPr>
          <p:spPr>
            <a:xfrm>
              <a:off x="9485644" y="5407635"/>
              <a:ext cx="612950" cy="381837"/>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grpSp>
      <p:sp>
        <p:nvSpPr>
          <p:cNvPr id="51" name="文本框 50">
            <a:extLst>
              <a:ext uri="{FF2B5EF4-FFF2-40B4-BE49-F238E27FC236}">
                <a16:creationId xmlns:a16="http://schemas.microsoft.com/office/drawing/2014/main" id="{441A4741-7826-2AB9-2C64-D0E47F047A7A}"/>
              </a:ext>
            </a:extLst>
          </p:cNvPr>
          <p:cNvSpPr txBox="1"/>
          <p:nvPr/>
        </p:nvSpPr>
        <p:spPr>
          <a:xfrm>
            <a:off x="70338" y="6454469"/>
            <a:ext cx="11857055" cy="338554"/>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rgbClr val="AAAAAA"/>
                </a:solidFill>
                <a:latin typeface="Arial" panose="020B0604020202020204" pitchFamily="34" charset="0"/>
                <a:ea typeface="黑体" panose="02010609060101010101" pitchFamily="49" charset="-122"/>
                <a:cs typeface="Arial" panose="020B0604020202020204" pitchFamily="34" charset="0"/>
              </a:rPr>
              <a:t>K., Alex, I. </a:t>
            </a:r>
            <a:r>
              <a:rPr lang="en-US" altLang="zh-CN" sz="1400" dirty="0" err="1">
                <a:solidFill>
                  <a:srgbClr val="AAAAAA"/>
                </a:solidFill>
                <a:latin typeface="Arial" panose="020B0604020202020204" pitchFamily="34" charset="0"/>
                <a:ea typeface="黑体" panose="02010609060101010101" pitchFamily="49" charset="-122"/>
                <a:cs typeface="Arial" panose="020B0604020202020204" pitchFamily="34" charset="0"/>
              </a:rPr>
              <a:t>Sutskever</a:t>
            </a:r>
            <a:r>
              <a:rPr lang="en-US" altLang="zh-CN" sz="1400" dirty="0">
                <a:solidFill>
                  <a:srgbClr val="AAAAAA"/>
                </a:solidFill>
                <a:latin typeface="Arial" panose="020B0604020202020204" pitchFamily="34" charset="0"/>
                <a:ea typeface="黑体" panose="02010609060101010101" pitchFamily="49" charset="-122"/>
                <a:cs typeface="Arial" panose="020B0604020202020204" pitchFamily="34" charset="0"/>
              </a:rPr>
              <a:t>, and G. E. Hinton. ImageNet Classification with Deep Convolutional Neural Networks. NIPS, 2012. (Cited 113548)</a:t>
            </a:r>
            <a:endParaRPr lang="zh-CN" altLang="en-US" sz="1400" dirty="0">
              <a:solidFill>
                <a:srgbClr val="AAAAAA"/>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0285838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3" name="文本占位符 2">
            <a:extLst>
              <a:ext uri="{FF2B5EF4-FFF2-40B4-BE49-F238E27FC236}">
                <a16:creationId xmlns:a16="http://schemas.microsoft.com/office/drawing/2014/main" id="{CC999E9D-6541-45F0-876A-18032707C782}"/>
              </a:ext>
            </a:extLst>
          </p:cNvPr>
          <p:cNvSpPr>
            <a:spLocks noGrp="1"/>
          </p:cNvSpPr>
          <p:nvPr>
            <p:ph type="body" sz="quarter" idx="14"/>
          </p:nvPr>
        </p:nvSpPr>
        <p:spPr>
          <a:xfrm>
            <a:off x="515937" y="1104900"/>
            <a:ext cx="11160125" cy="2322420"/>
          </a:xfrm>
        </p:spPr>
        <p:txBody>
          <a:bodyPr>
            <a:normAutofit/>
          </a:bodyPr>
          <a:lstStyle/>
          <a:p>
            <a:pPr algn="just"/>
            <a:r>
              <a:rPr lang="zh-CN" altLang="en-US" b="0" dirty="0">
                <a:latin typeface="Calibri"/>
                <a:cs typeface="Calibri"/>
              </a:rPr>
              <a:t>Nhận dạng đối tượng thị giác dựa trên mạng tích chập: mô hình VGG16</a:t>
            </a:r>
            <a:endParaRPr lang="en-US" altLang="zh-CN" b="0" dirty="0">
              <a:latin typeface="Calibri"/>
              <a:cs typeface="Calibri"/>
            </a:endParaRPr>
          </a:p>
          <a:p>
            <a:pPr lvl="1" algn="just"/>
            <a:r>
              <a:rPr lang="zh-CN" altLang="en-US" sz="1900" dirty="0">
                <a:latin typeface="Calibri"/>
                <a:cs typeface="Calibri"/>
              </a:rPr>
              <a:t>Sử dụng liên tiếp một số kernel tích chập 3x3 để thay thế các kernel tích chập lớn hơn trong AlexNet(11x11,</a:t>
            </a:r>
            <a:r>
              <a:rPr lang="en-US" altLang="zh-CN" sz="1900" dirty="0">
                <a:latin typeface="Calibri"/>
                <a:cs typeface="Calibri"/>
              </a:rPr>
              <a:t> </a:t>
            </a:r>
            <a:r>
              <a:rPr lang="zh-CN" altLang="en-US" sz="1900" dirty="0">
                <a:latin typeface="Calibri"/>
                <a:cs typeface="Calibri"/>
              </a:rPr>
              <a:t>7x7,</a:t>
            </a:r>
            <a:r>
              <a:rPr lang="en-US" altLang="zh-CN" sz="1900" dirty="0">
                <a:latin typeface="Calibri"/>
                <a:cs typeface="Calibri"/>
              </a:rPr>
              <a:t> </a:t>
            </a:r>
            <a:r>
              <a:rPr lang="zh-CN" altLang="en-US" sz="1900" dirty="0">
                <a:latin typeface="Calibri"/>
                <a:cs typeface="Calibri"/>
              </a:rPr>
              <a:t>5x5). </a:t>
            </a:r>
            <a:endParaRPr lang="vi-VN" altLang="zh-CN" sz="1900" dirty="0">
              <a:latin typeface="Calibri"/>
              <a:cs typeface="Calibri"/>
            </a:endParaRPr>
          </a:p>
          <a:p>
            <a:pPr lvl="1" algn="just"/>
            <a:r>
              <a:rPr lang="zh-CN" altLang="en-US" sz="1900" dirty="0">
                <a:latin typeface="Calibri"/>
                <a:cs typeface="Calibri"/>
              </a:rPr>
              <a:t>Với một trường tiếp nhận cho trước, việc xếp chồng các kernel tích chập nhỏ tốt hơn sử dụng kernel tích chập lớn, vì nhiều lớp phi tuyến có thể làm tăng độ sâu của mạng, bảo đảm học được các mẫu phức tạp hơn với chi phí thấp hơn</a:t>
            </a:r>
          </a:p>
        </p:txBody>
      </p:sp>
      <p:sp>
        <p:nvSpPr>
          <p:cNvPr id="4" name="文本占位符 3"/>
          <p:cNvSpPr>
            <a:spLocks noGrp="1"/>
          </p:cNvSpPr>
          <p:nvPr>
            <p:ph type="body" sz="quarter" idx="13"/>
          </p:nvPr>
        </p:nvSpPr>
        <p:spPr/>
        <p:txBody>
          <a:bodyPr>
            <a:normAutofit fontScale="77500" lnSpcReduction="20000"/>
          </a:bodyPr>
          <a:lstStyle/>
          <a:p>
            <a:r>
              <a:rPr lang="zh-CN" altLang="en-US" sz="4000" dirty="0">
                <a:latin typeface="Calibri"/>
                <a:cs typeface="Calibri"/>
              </a:rPr>
              <a:t>Nhận dạng thị giác dựa trên mạng neuron tích chập</a:t>
            </a:r>
            <a:endParaRPr lang="zh-CN" altLang="en-US" dirty="0">
              <a:latin typeface="Calibri"/>
              <a:cs typeface="Calibri"/>
            </a:endParaRPr>
          </a:p>
        </p:txBody>
      </p:sp>
      <p:sp>
        <p:nvSpPr>
          <p:cNvPr id="14" name="矩形 13">
            <a:extLst>
              <a:ext uri="{FF2B5EF4-FFF2-40B4-BE49-F238E27FC236}">
                <a16:creationId xmlns:a16="http://schemas.microsoft.com/office/drawing/2014/main" id="{A324705A-FBFB-A662-8408-0610E35E6447}"/>
              </a:ext>
            </a:extLst>
          </p:cNvPr>
          <p:cNvSpPr/>
          <p:nvPr/>
        </p:nvSpPr>
        <p:spPr>
          <a:xfrm>
            <a:off x="9694149" y="5663025"/>
            <a:ext cx="623468" cy="399192"/>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51" name="文本框 50">
            <a:extLst>
              <a:ext uri="{FF2B5EF4-FFF2-40B4-BE49-F238E27FC236}">
                <a16:creationId xmlns:a16="http://schemas.microsoft.com/office/drawing/2014/main" id="{441A4741-7826-2AB9-2C64-D0E47F047A7A}"/>
              </a:ext>
            </a:extLst>
          </p:cNvPr>
          <p:cNvSpPr txBox="1"/>
          <p:nvPr/>
        </p:nvSpPr>
        <p:spPr>
          <a:xfrm>
            <a:off x="70338" y="6454469"/>
            <a:ext cx="11857055" cy="338554"/>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00000"/>
                </a:solidFill>
                <a:effectLst/>
                <a:uLnTx/>
                <a:uFillTx/>
                <a:latin typeface="Arial" panose="020B0604020202020204" pitchFamily="34" charset="0"/>
                <a:ea typeface="等线" panose="02010600030101010101" pitchFamily="2" charset="-122"/>
                <a:cs typeface="Arial" panose="020B0604020202020204" pitchFamily="34" charset="0"/>
              </a:rPr>
              <a:t>K. </a:t>
            </a:r>
            <a:r>
              <a:rPr kumimoji="0" lang="en-US" altLang="zh-CN" sz="1400" b="0" i="0" u="none" strike="noStrike" kern="1200" cap="none" spc="0" normalizeH="0" baseline="0" noProof="0" dirty="0" err="1">
                <a:ln>
                  <a:noFill/>
                </a:ln>
                <a:solidFill>
                  <a:srgbClr val="000000"/>
                </a:solidFill>
                <a:effectLst/>
                <a:uLnTx/>
                <a:uFillTx/>
                <a:latin typeface="Arial" panose="020B0604020202020204" pitchFamily="34" charset="0"/>
                <a:ea typeface="等线" panose="02010600030101010101" pitchFamily="2" charset="-122"/>
                <a:cs typeface="Arial" panose="020B0604020202020204" pitchFamily="34" charset="0"/>
              </a:rPr>
              <a:t>Simonyan</a:t>
            </a:r>
            <a:r>
              <a:rPr kumimoji="0" lang="en-US" altLang="zh-CN" sz="1400" b="0" i="0" u="none" strike="noStrike" kern="1200" cap="none" spc="0" normalizeH="0" baseline="0" noProof="0" dirty="0">
                <a:ln>
                  <a:noFill/>
                </a:ln>
                <a:solidFill>
                  <a:srgbClr val="000000"/>
                </a:solidFill>
                <a:effectLst/>
                <a:uLnTx/>
                <a:uFillTx/>
                <a:latin typeface="Arial" panose="020B0604020202020204" pitchFamily="34" charset="0"/>
                <a:ea typeface="等线" panose="02010600030101010101" pitchFamily="2" charset="-122"/>
                <a:cs typeface="Arial" panose="020B0604020202020204" pitchFamily="34" charset="0"/>
              </a:rPr>
              <a:t>, A. Zisserman. Very Deep Convolutional Networks for Large-Scale Image Recognition. ICLR, 2015.(</a:t>
            </a:r>
            <a:r>
              <a:rPr kumimoji="0" lang="en-US" altLang="zh-CN" sz="1400" b="0" i="0" u="none" strike="noStrike" kern="120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rPr>
              <a:t>Cited 83226</a:t>
            </a:r>
            <a:r>
              <a:rPr kumimoji="0" lang="en-US" altLang="zh-CN" sz="1400" b="0" i="0" u="none" strike="noStrike" kern="1200" cap="none" spc="0" normalizeH="0" baseline="0" noProof="0" dirty="0">
                <a:ln>
                  <a:noFill/>
                </a:ln>
                <a:solidFill>
                  <a:srgbClr val="000000"/>
                </a:solidFill>
                <a:effectLst/>
                <a:uLnTx/>
                <a:uFillTx/>
                <a:latin typeface="Arial" panose="020B0604020202020204" pitchFamily="34" charset="0"/>
                <a:ea typeface="等线" panose="02010600030101010101" pitchFamily="2" charset="-122"/>
                <a:cs typeface="Arial" panose="020B0604020202020204" pitchFamily="34" charset="0"/>
              </a:rPr>
              <a:t>)</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3" name="矩形 12">
            <a:extLst>
              <a:ext uri="{FF2B5EF4-FFF2-40B4-BE49-F238E27FC236}">
                <a16:creationId xmlns:a16="http://schemas.microsoft.com/office/drawing/2014/main" id="{03CCB932-7E4C-A2E9-3BD3-80B396BCFD0A}"/>
              </a:ext>
            </a:extLst>
          </p:cNvPr>
          <p:cNvSpPr/>
          <p:nvPr/>
        </p:nvSpPr>
        <p:spPr>
          <a:xfrm>
            <a:off x="7866703" y="3098618"/>
            <a:ext cx="623468" cy="399192"/>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pic>
        <p:nvPicPr>
          <p:cNvPr id="7" name="图片 6">
            <a:extLst>
              <a:ext uri="{FF2B5EF4-FFF2-40B4-BE49-F238E27FC236}">
                <a16:creationId xmlns:a16="http://schemas.microsoft.com/office/drawing/2014/main" id="{5271E170-7A6D-5F16-C431-1AF785AEFC4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18019" y="3249499"/>
            <a:ext cx="5625266" cy="3322216"/>
          </a:xfrm>
          <a:prstGeom prst="rect">
            <a:avLst/>
          </a:prstGeom>
        </p:spPr>
      </p:pic>
      <p:grpSp>
        <p:nvGrpSpPr>
          <p:cNvPr id="8" name="组合 7">
            <a:extLst>
              <a:ext uri="{FF2B5EF4-FFF2-40B4-BE49-F238E27FC236}">
                <a16:creationId xmlns:a16="http://schemas.microsoft.com/office/drawing/2014/main" id="{AD705AF3-EA23-5C83-65F8-ECBBB96D1500}"/>
              </a:ext>
            </a:extLst>
          </p:cNvPr>
          <p:cNvGrpSpPr/>
          <p:nvPr/>
        </p:nvGrpSpPr>
        <p:grpSpPr>
          <a:xfrm>
            <a:off x="8178437" y="3048279"/>
            <a:ext cx="2418126" cy="3478832"/>
            <a:chOff x="8178437" y="2731711"/>
            <a:chExt cx="2687831" cy="3738896"/>
          </a:xfrm>
        </p:grpSpPr>
        <p:pic>
          <p:nvPicPr>
            <p:cNvPr id="5" name="图片 4">
              <a:extLst>
                <a:ext uri="{FF2B5EF4-FFF2-40B4-BE49-F238E27FC236}">
                  <a16:creationId xmlns:a16="http://schemas.microsoft.com/office/drawing/2014/main" id="{C55E1B88-3E9B-CEF7-54E3-B743C330BC2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87887" y="2731711"/>
              <a:ext cx="2478381" cy="3738896"/>
            </a:xfrm>
            <a:prstGeom prst="rect">
              <a:avLst/>
            </a:prstGeom>
          </p:spPr>
        </p:pic>
        <p:sp>
          <p:nvSpPr>
            <p:cNvPr id="6" name="矩形 5">
              <a:extLst>
                <a:ext uri="{FF2B5EF4-FFF2-40B4-BE49-F238E27FC236}">
                  <a16:creationId xmlns:a16="http://schemas.microsoft.com/office/drawing/2014/main" id="{7399729A-C20A-463C-BE5C-434AA7A5E450}"/>
                </a:ext>
              </a:extLst>
            </p:cNvPr>
            <p:cNvSpPr/>
            <p:nvPr/>
          </p:nvSpPr>
          <p:spPr>
            <a:xfrm>
              <a:off x="8178437" y="3059170"/>
              <a:ext cx="1039454" cy="1161848"/>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3087683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3" name="文本占位符 2">
            <a:extLst>
              <a:ext uri="{FF2B5EF4-FFF2-40B4-BE49-F238E27FC236}">
                <a16:creationId xmlns:a16="http://schemas.microsoft.com/office/drawing/2014/main" id="{AF63AEB0-B52D-4EA7-B2FB-F5796B44BDE1}"/>
              </a:ext>
            </a:extLst>
          </p:cNvPr>
          <p:cNvSpPr>
            <a:spLocks noGrp="1"/>
          </p:cNvSpPr>
          <p:nvPr>
            <p:ph type="body" sz="quarter" idx="14"/>
          </p:nvPr>
        </p:nvSpPr>
        <p:spPr>
          <a:xfrm>
            <a:off x="515937" y="1104900"/>
            <a:ext cx="11160125" cy="1587500"/>
          </a:xfrm>
        </p:spPr>
        <p:txBody>
          <a:bodyPr>
            <a:normAutofit fontScale="92500" lnSpcReduction="20000"/>
          </a:bodyPr>
          <a:lstStyle/>
          <a:p>
            <a:pPr algn="just"/>
            <a:r>
              <a:rPr lang="zh-CN" altLang="en-US" sz="2000" b="0" dirty="0">
                <a:latin typeface="Calibri"/>
                <a:cs typeface="Calibri"/>
              </a:rPr>
              <a:t>Nhận dạng đối tượng thị giác dựa trên mạng tích chập: mô hình ResNet</a:t>
            </a:r>
            <a:endParaRPr lang="en-US" altLang="zh-CN" sz="2000" b="0" dirty="0">
              <a:latin typeface="Calibri"/>
              <a:cs typeface="Calibri"/>
            </a:endParaRPr>
          </a:p>
          <a:p>
            <a:pPr lvl="1" algn="just"/>
            <a:r>
              <a:rPr lang="zh-CN" altLang="en-US" sz="2000" dirty="0">
                <a:latin typeface="Calibri"/>
                <a:cs typeface="Calibri"/>
              </a:rPr>
              <a:t>Tư tưởng cốt lõi là đưa vào kết nối tắt phần dư (skip connection). </a:t>
            </a:r>
            <a:endParaRPr lang="vi-VN" altLang="zh-CN" sz="2000" dirty="0">
              <a:latin typeface="Calibri"/>
              <a:cs typeface="Calibri"/>
            </a:endParaRPr>
          </a:p>
          <a:p>
            <a:pPr lvl="1" algn="just"/>
            <a:r>
              <a:rPr lang="zh-CN" altLang="en-US" sz="2000" dirty="0">
                <a:latin typeface="Calibri"/>
                <a:cs typeface="Calibri"/>
              </a:rPr>
              <a:t>Nếu các lớp mới bổ sung học rất kém, có thể dùng một kết nối tắt phần dư để trực tiếp “bỏ qua” phần này, nhờ đó các lớp mạng mới ít nhất không làm hiệu quả kém hơn ban đầu và có thể cải thiện hiệu quả mô hình một cách tương đối ổn định bằng cách tăng số lớp</a:t>
            </a:r>
          </a:p>
        </p:txBody>
      </p:sp>
      <p:sp>
        <p:nvSpPr>
          <p:cNvPr id="4" name="文本占位符 3"/>
          <p:cNvSpPr>
            <a:spLocks noGrp="1"/>
          </p:cNvSpPr>
          <p:nvPr>
            <p:ph type="body" sz="quarter" idx="13"/>
          </p:nvPr>
        </p:nvSpPr>
        <p:spPr/>
        <p:txBody>
          <a:bodyPr>
            <a:normAutofit fontScale="77500" lnSpcReduction="20000"/>
          </a:bodyPr>
          <a:lstStyle/>
          <a:p>
            <a:r>
              <a:rPr lang="zh-CN" altLang="en-US" sz="4000" dirty="0">
                <a:latin typeface="Calibri"/>
                <a:cs typeface="Calibri"/>
              </a:rPr>
              <a:t>Nhận dạng thị giác dựa trên mạng neuron tích chập</a:t>
            </a:r>
            <a:endParaRPr lang="zh-CN" altLang="en-US" dirty="0">
              <a:latin typeface="Calibri"/>
              <a:cs typeface="Calibri"/>
            </a:endParaRPr>
          </a:p>
        </p:txBody>
      </p:sp>
      <p:sp>
        <p:nvSpPr>
          <p:cNvPr id="14" name="矩形 13">
            <a:extLst>
              <a:ext uri="{FF2B5EF4-FFF2-40B4-BE49-F238E27FC236}">
                <a16:creationId xmlns:a16="http://schemas.microsoft.com/office/drawing/2014/main" id="{A324705A-FBFB-A662-8408-0610E35E6447}"/>
              </a:ext>
            </a:extLst>
          </p:cNvPr>
          <p:cNvSpPr/>
          <p:nvPr/>
        </p:nvSpPr>
        <p:spPr>
          <a:xfrm>
            <a:off x="9627941" y="6031274"/>
            <a:ext cx="623468" cy="399192"/>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51" name="文本框 50">
            <a:extLst>
              <a:ext uri="{FF2B5EF4-FFF2-40B4-BE49-F238E27FC236}">
                <a16:creationId xmlns:a16="http://schemas.microsoft.com/office/drawing/2014/main" id="{441A4741-7826-2AB9-2C64-D0E47F047A7A}"/>
              </a:ext>
            </a:extLst>
          </p:cNvPr>
          <p:cNvSpPr txBox="1"/>
          <p:nvPr/>
        </p:nvSpPr>
        <p:spPr>
          <a:xfrm>
            <a:off x="70338" y="6454469"/>
            <a:ext cx="11857055" cy="338554"/>
          </a:xfrm>
          <a:prstGeom prst="rect">
            <a:avLst/>
          </a:prstGeom>
          <a:noFill/>
        </p:spPr>
        <p:txBody>
          <a:bodyPr wrap="square">
            <a:normAutofit/>
          </a:bodyPr>
          <a:lstStyle/>
          <a:p>
            <a:pPr>
              <a:defRPr/>
            </a:pPr>
            <a:r>
              <a:rPr lang="en-US" altLang="zh-CN" sz="1400" dirty="0">
                <a:solidFill>
                  <a:srgbClr val="AAAAAA"/>
                </a:solidFill>
                <a:latin typeface="Arial" panose="020B0604020202020204" pitchFamily="34" charset="0"/>
                <a:ea typeface="黑体" panose="02010609060101010101" pitchFamily="49" charset="-122"/>
                <a:cs typeface="Arial" panose="020B0604020202020204" pitchFamily="34" charset="0"/>
              </a:rPr>
              <a:t>K. He et al. Deep Residual Learning for Image Recognition. CVPR 2016. (Best Paper) (Cited 127784)</a:t>
            </a:r>
            <a:endParaRPr lang="zh-CN" altLang="en-US" sz="1400" dirty="0">
              <a:solidFill>
                <a:srgbClr val="AAAAAA"/>
              </a:solidFill>
              <a:latin typeface="Arial" panose="020B0604020202020204" pitchFamily="34" charset="0"/>
              <a:ea typeface="黑体" panose="02010609060101010101" pitchFamily="49" charset="-122"/>
              <a:cs typeface="Arial" panose="020B0604020202020204" pitchFamily="34" charset="0"/>
            </a:endParaRPr>
          </a:p>
        </p:txBody>
      </p:sp>
      <p:pic>
        <p:nvPicPr>
          <p:cNvPr id="8" name="图片 7">
            <a:extLst>
              <a:ext uri="{FF2B5EF4-FFF2-40B4-BE49-F238E27FC236}">
                <a16:creationId xmlns:a16="http://schemas.microsoft.com/office/drawing/2014/main" id="{680A8B34-C09B-640E-DC95-45F967D1A06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1899" y="2936292"/>
            <a:ext cx="3367120" cy="3553357"/>
          </a:xfrm>
          <a:prstGeom prst="rect">
            <a:avLst/>
          </a:prstGeom>
        </p:spPr>
      </p:pic>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0F26C8DC-59CF-4866-D6E7-4500B36B1CFA}"/>
                  </a:ext>
                </a:extLst>
              </p:cNvPr>
              <p:cNvSpPr txBox="1"/>
              <p:nvPr/>
            </p:nvSpPr>
            <p:spPr>
              <a:xfrm>
                <a:off x="4352502" y="5249114"/>
                <a:ext cx="3261249" cy="830997"/>
              </a:xfrm>
              <a:prstGeom prst="rect">
                <a:avLst/>
              </a:prstGeom>
              <a:noFill/>
            </p:spPr>
            <p:txBody>
              <a:bodyPr wrap="square" rtlCol="0">
                <a:norm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prstClr val="black"/>
                    </a:solidFill>
                    <a:effectLst/>
                    <a:uLnTx/>
                    <a:uFillTx/>
                    <a:latin typeface="Arial" panose="020B0604020202020204" pitchFamily="34" charset="0"/>
                    <a:ea typeface="SimHei" panose="02010609060101010101" pitchFamily="49" charset="-122"/>
                    <a:cs typeface="Arial" panose="020B0604020202020204" pitchFamily="34" charset="0"/>
                  </a:rPr>
                  <a:t>Ánh xạ </a:t>
                </a:r>
                <a14:m>
                  <m:oMath xmlns:m="http://schemas.openxmlformats.org/officeDocument/2006/math">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𝐹</m:t>
                    </m:r>
                    <m:d>
                      <m:dPr>
                        <m:ctrlPr>
                          <a:rPr kumimoji="0" lang="en-US" altLang="zh-CN" sz="1400" i="1" u="none" strike="noStrike" kern="1200" cap="none" spc="0" normalizeH="0" baseline="0" noProof="0" smtClean="0">
                            <a:ln>
                              <a:noFill/>
                            </a:ln>
                            <a:solidFill>
                              <a:prstClr val="black"/>
                            </a:solidFill>
                            <a:effectLst/>
                            <a:uLnTx/>
                            <a:uFillTx/>
                            <a:latin typeface="Cambria Math" panose="02040503050406030204" pitchFamily="18" charset="0"/>
                          </a:rPr>
                        </m:ctrlPr>
                      </m:dPr>
                      <m:e>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𝑥</m:t>
                        </m:r>
                      </m:e>
                    </m:d>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m:t>
                    </m:r>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𝐻</m:t>
                    </m:r>
                    <m:d>
                      <m:dPr>
                        <m:ctrlPr>
                          <a:rPr kumimoji="0" lang="en-US" altLang="zh-CN" sz="1400" i="1" u="none" strike="noStrike" kern="1200" cap="none" spc="0" normalizeH="0" baseline="0" noProof="0" smtClean="0">
                            <a:ln>
                              <a:noFill/>
                            </a:ln>
                            <a:solidFill>
                              <a:prstClr val="black"/>
                            </a:solidFill>
                            <a:effectLst/>
                            <a:uLnTx/>
                            <a:uFillTx/>
                            <a:latin typeface="Cambria Math" panose="02040503050406030204" pitchFamily="18" charset="0"/>
                          </a:rPr>
                        </m:ctrlPr>
                      </m:dPr>
                      <m:e>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𝑥</m:t>
                        </m:r>
                      </m:e>
                    </m:d>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m:t>
                    </m:r>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𝑥</m:t>
                    </m:r>
                  </m:oMath>
                </a14:m>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SimHei" panose="02010609060101010101" pitchFamily="49" charset="-122"/>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prstClr val="black"/>
                    </a:solidFill>
                    <a:effectLst/>
                    <a:uLnTx/>
                    <a:uFillTx/>
                    <a:latin typeface="Arial" panose="020B0604020202020204" pitchFamily="34" charset="0"/>
                    <a:ea typeface="SimHei" panose="02010609060101010101" pitchFamily="49" charset="-122"/>
                    <a:cs typeface="Arial" panose="020B0604020202020204" pitchFamily="34" charset="0"/>
                  </a:rPr>
                  <a:t>thay vì ánh xạ trực tiếp </a:t>
                </a:r>
                <a14:m>
                  <m:oMath xmlns:m="http://schemas.openxmlformats.org/officeDocument/2006/math">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𝐻</m:t>
                    </m:r>
                    <m:d>
                      <m:dPr>
                        <m:ctrlPr>
                          <a:rPr kumimoji="0" lang="en-US" altLang="zh-CN" sz="1400" i="1" u="none" strike="noStrike" kern="1200" cap="none" spc="0" normalizeH="0" baseline="0" noProof="0" smtClean="0">
                            <a:ln>
                              <a:noFill/>
                            </a:ln>
                            <a:solidFill>
                              <a:prstClr val="black"/>
                            </a:solidFill>
                            <a:effectLst/>
                            <a:uLnTx/>
                            <a:uFillTx/>
                            <a:latin typeface="Cambria Math" panose="02040503050406030204" pitchFamily="18" charset="0"/>
                          </a:rPr>
                        </m:ctrlPr>
                      </m:dPr>
                      <m:e>
                        <m:r>
                          <a:rPr kumimoji="0" lang="en-US" altLang="zh-CN" sz="1400" b="0" i="1" u="none" strike="noStrike" kern="1200" cap="none" spc="0" normalizeH="0" baseline="0" noProof="0" smtClean="0">
                            <a:ln>
                              <a:noFill/>
                            </a:ln>
                            <a:solidFill>
                              <a:prstClr val="black"/>
                            </a:solidFill>
                            <a:effectLst/>
                            <a:uLnTx/>
                            <a:uFillTx/>
                            <a:latin typeface="Cambria Math" panose="02040503050406030204" pitchFamily="18" charset="0"/>
                          </a:rPr>
                          <m:t>𝑥</m:t>
                        </m:r>
                      </m:e>
                    </m:d>
                  </m:oMath>
                </a14:m>
                <a:endParaRPr kumimoji="0" lang="zh-CN" altLang="en-US" sz="1400" i="0" u="none" strike="noStrike" kern="1200" cap="none" spc="0" normalizeH="0" baseline="0" noProof="0" dirty="0">
                  <a:ln>
                    <a:noFill/>
                  </a:ln>
                  <a:solidFill>
                    <a:prstClr val="black"/>
                  </a:solidFill>
                  <a:effectLst/>
                  <a:uLnTx/>
                  <a:uFillTx/>
                  <a:latin typeface="Arial" panose="020B0604020202020204" pitchFamily="34" charset="0"/>
                  <a:ea typeface="SimHei" panose="02010609060101010101" pitchFamily="49" charset="-122"/>
                  <a:cs typeface="Arial" panose="020B0604020202020204" pitchFamily="34" charset="0"/>
                </a:endParaRPr>
              </a:p>
            </p:txBody>
          </p:sp>
        </mc:Choice>
        <mc:Fallback xmlns="">
          <p:sp>
            <p:nvSpPr>
              <p:cNvPr id="9" name="文本框 8">
                <a:extLst>
                  <a:ext uri="{FF2B5EF4-FFF2-40B4-BE49-F238E27FC236}">
                    <a16:creationId xmlns:a16="http://schemas.microsoft.com/office/drawing/2014/main" id="{0F26C8DC-59CF-4866-D6E7-4500B36B1CFA}"/>
                  </a:ext>
                </a:extLst>
              </p:cNvPr>
              <p:cNvSpPr txBox="1">
                <a:spLocks noRot="1" noChangeAspect="1" noMove="1" noResize="1" noEditPoints="1" noAdjustHandles="1" noChangeArrowheads="1" noChangeShapeType="1" noTextEdit="1"/>
              </p:cNvSpPr>
              <p:nvPr/>
            </p:nvSpPr>
            <p:spPr>
              <a:xfrm>
                <a:off x="4352502" y="5249114"/>
                <a:ext cx="3261249" cy="830997"/>
              </a:xfrm>
              <a:prstGeom prst="rect">
                <a:avLst/>
              </a:prstGeom>
              <a:blipFill>
                <a:blip r:embed="rId4"/>
                <a:stretch>
                  <a:fillRect l="-388" t="-1515"/>
                </a:stretch>
              </a:blipFill>
            </p:spPr>
            <p:txBody>
              <a:bodyPr/>
              <a:lstStyle/>
              <a:p>
                <a:r>
                  <a:rPr lang="en-VN">
                    <a:noFill/>
                  </a:rPr>
                  <a:t> </a:t>
                </a:r>
              </a:p>
            </p:txBody>
          </p:sp>
        </mc:Fallback>
      </mc:AlternateContent>
      <p:pic>
        <p:nvPicPr>
          <p:cNvPr id="7" name="Picture 6">
            <a:extLst>
              <a:ext uri="{FF2B5EF4-FFF2-40B4-BE49-F238E27FC236}">
                <a16:creationId xmlns:a16="http://schemas.microsoft.com/office/drawing/2014/main" id="{CCDB5343-4D4D-3180-5967-D3DBCA114F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7863" y="2728404"/>
            <a:ext cx="4112957" cy="2520710"/>
          </a:xfrm>
          <a:prstGeom prst="rect">
            <a:avLst/>
          </a:prstGeom>
        </p:spPr>
      </p:pic>
      <p:pic>
        <p:nvPicPr>
          <p:cNvPr id="11" name="Picture 10">
            <a:extLst>
              <a:ext uri="{FF2B5EF4-FFF2-40B4-BE49-F238E27FC236}">
                <a16:creationId xmlns:a16="http://schemas.microsoft.com/office/drawing/2014/main" id="{1948EFEE-022E-CB29-38FD-3EA169AFBA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55326" y="2301567"/>
            <a:ext cx="3812477" cy="4152902"/>
          </a:xfrm>
          <a:prstGeom prst="rect">
            <a:avLst/>
          </a:prstGeom>
        </p:spPr>
      </p:pic>
    </p:spTree>
    <p:extLst>
      <p:ext uri="{BB962C8B-B14F-4D97-AF65-F5344CB8AC3E}">
        <p14:creationId xmlns:p14="http://schemas.microsoft.com/office/powerpoint/2010/main" val="38933125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3" name="文本占位符 2">
            <a:extLst>
              <a:ext uri="{FF2B5EF4-FFF2-40B4-BE49-F238E27FC236}">
                <a16:creationId xmlns:a16="http://schemas.microsoft.com/office/drawing/2014/main" id="{07C68874-A713-4BC8-AB63-B406BA064A9C}"/>
              </a:ext>
            </a:extLst>
          </p:cNvPr>
          <p:cNvSpPr>
            <a:spLocks noGrp="1"/>
          </p:cNvSpPr>
          <p:nvPr>
            <p:ph type="body" sz="quarter" idx="14"/>
          </p:nvPr>
        </p:nvSpPr>
        <p:spPr>
          <a:xfrm>
            <a:off x="515937" y="1104900"/>
            <a:ext cx="11160125" cy="1676400"/>
          </a:xfrm>
        </p:spPr>
        <p:txBody>
          <a:bodyPr>
            <a:normAutofit/>
          </a:bodyPr>
          <a:lstStyle/>
          <a:p>
            <a:pPr lvl="1" algn="just">
              <a:lnSpc>
                <a:spcPct val="100000"/>
              </a:lnSpc>
            </a:pPr>
            <a:r>
              <a:rPr lang="zh-CN" altLang="en-US" sz="1800" dirty="0">
                <a:latin typeface="Calibri"/>
                <a:cs typeface="Calibri"/>
              </a:rPr>
              <a:t>Nhận dạng đối tượng thị giác dựa trên mạng tích chập: mô hình ResNet</a:t>
            </a:r>
            <a:endParaRPr lang="en-US" altLang="zh-CN" sz="1800" dirty="0">
              <a:latin typeface="Calibri"/>
              <a:cs typeface="Calibri"/>
            </a:endParaRPr>
          </a:p>
          <a:p>
            <a:pPr lvl="1" algn="just">
              <a:lnSpc>
                <a:spcPct val="100000"/>
              </a:lnSpc>
            </a:pPr>
            <a:r>
              <a:rPr lang="en-US" altLang="zh-CN" sz="1800" dirty="0">
                <a:latin typeface="Calibri"/>
                <a:cs typeface="Calibri"/>
              </a:rPr>
              <a:t>ResNet được phát triển và tối ưu hóa trên cơ sở AlexNet; một ưu điểm lớn của mạng neuron phần dư là ánh xạ đồng nhất. </a:t>
            </a:r>
          </a:p>
          <a:p>
            <a:pPr lvl="1" algn="just">
              <a:lnSpc>
                <a:spcPct val="100000"/>
              </a:lnSpc>
            </a:pPr>
            <a:r>
              <a:rPr lang="en-US" altLang="zh-CN" sz="1800" dirty="0" err="1">
                <a:latin typeface="Calibri"/>
                <a:cs typeface="Calibri"/>
              </a:rPr>
              <a:t>Vấn</a:t>
            </a:r>
            <a:r>
              <a:rPr lang="en-US" altLang="zh-CN" sz="1800" dirty="0">
                <a:latin typeface="Calibri"/>
                <a:cs typeface="Calibri"/>
              </a:rPr>
              <a:t> đề của AlexNet là hiệu quả tối ưu hóa suy giảm khi số lớp tăng lên; ResNet đưa vào các khối phần dư để giảm hiện tượng gradient biến mất/bùng nổ</a:t>
            </a:r>
          </a:p>
        </p:txBody>
      </p:sp>
      <p:sp>
        <p:nvSpPr>
          <p:cNvPr id="4" name="文本占位符 3"/>
          <p:cNvSpPr>
            <a:spLocks noGrp="1"/>
          </p:cNvSpPr>
          <p:nvPr>
            <p:ph type="body" sz="quarter" idx="13"/>
          </p:nvPr>
        </p:nvSpPr>
        <p:spPr/>
        <p:txBody>
          <a:bodyPr>
            <a:normAutofit fontScale="77500" lnSpcReduction="20000"/>
          </a:bodyPr>
          <a:lstStyle/>
          <a:p>
            <a:r>
              <a:rPr lang="zh-CN" altLang="en-US" sz="4000" dirty="0">
                <a:latin typeface="Calibri"/>
                <a:cs typeface="Calibri"/>
              </a:rPr>
              <a:t>Nhận dạng thị giác dựa trên mạng neuron tích chập</a:t>
            </a:r>
            <a:endParaRPr lang="zh-CN" altLang="en-US" dirty="0">
              <a:latin typeface="Calibri"/>
              <a:cs typeface="Calibri"/>
            </a:endParaRPr>
          </a:p>
        </p:txBody>
      </p:sp>
      <p:sp>
        <p:nvSpPr>
          <p:cNvPr id="14" name="矩形 13">
            <a:extLst>
              <a:ext uri="{FF2B5EF4-FFF2-40B4-BE49-F238E27FC236}">
                <a16:creationId xmlns:a16="http://schemas.microsoft.com/office/drawing/2014/main" id="{A324705A-FBFB-A662-8408-0610E35E6447}"/>
              </a:ext>
            </a:extLst>
          </p:cNvPr>
          <p:cNvSpPr/>
          <p:nvPr/>
        </p:nvSpPr>
        <p:spPr>
          <a:xfrm>
            <a:off x="9694149" y="5663025"/>
            <a:ext cx="623468" cy="399192"/>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pic>
        <p:nvPicPr>
          <p:cNvPr id="11" name="图片 10">
            <a:extLst>
              <a:ext uri="{FF2B5EF4-FFF2-40B4-BE49-F238E27FC236}">
                <a16:creationId xmlns:a16="http://schemas.microsoft.com/office/drawing/2014/main" id="{C42610CD-47C4-3EC9-8A85-56A24BADFF3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4313" y="2852855"/>
            <a:ext cx="2617526" cy="3639509"/>
          </a:xfrm>
          <a:prstGeom prst="rect">
            <a:avLst/>
          </a:prstGeom>
        </p:spPr>
      </p:pic>
      <p:pic>
        <p:nvPicPr>
          <p:cNvPr id="5" name="图片 4">
            <a:extLst>
              <a:ext uri="{FF2B5EF4-FFF2-40B4-BE49-F238E27FC236}">
                <a16:creationId xmlns:a16="http://schemas.microsoft.com/office/drawing/2014/main" id="{AACEF55D-0FC3-FB68-72FE-A921F404176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01839" y="2852855"/>
            <a:ext cx="8274223" cy="3572022"/>
          </a:xfrm>
          <a:prstGeom prst="rect">
            <a:avLst/>
          </a:prstGeom>
        </p:spPr>
      </p:pic>
      <p:sp>
        <p:nvSpPr>
          <p:cNvPr id="13" name="文本框 12">
            <a:extLst>
              <a:ext uri="{FF2B5EF4-FFF2-40B4-BE49-F238E27FC236}">
                <a16:creationId xmlns:a16="http://schemas.microsoft.com/office/drawing/2014/main" id="{126E5FF8-B2DD-378D-9D17-C2643DF810EE}"/>
              </a:ext>
            </a:extLst>
          </p:cNvPr>
          <p:cNvSpPr txBox="1"/>
          <p:nvPr/>
        </p:nvSpPr>
        <p:spPr>
          <a:xfrm>
            <a:off x="212690" y="6443361"/>
            <a:ext cx="11857055" cy="338554"/>
          </a:xfrm>
          <a:prstGeom prst="rect">
            <a:avLst/>
          </a:prstGeom>
          <a:noFill/>
        </p:spPr>
        <p:txBody>
          <a:bodyPr wrap="square">
            <a:normAutofit/>
          </a:bodyPr>
          <a:lstStyle/>
          <a:p>
            <a:pPr marR="0" lvl="0" indent="0" fontAlgn="auto">
              <a:lnSpc>
                <a:spcPct val="100000"/>
              </a:lnSpc>
              <a:spcBef>
                <a:spcPts val="0"/>
              </a:spcBef>
              <a:spcAft>
                <a:spcPts val="0"/>
              </a:spcAft>
              <a:buClrTx/>
              <a:buSzTx/>
              <a:buFontTx/>
              <a:buNone/>
              <a:tabLst/>
              <a:defRPr/>
            </a:pPr>
            <a:r>
              <a:rPr lang="en-US" altLang="zh-CN" sz="1400" dirty="0">
                <a:solidFill>
                  <a:srgbClr val="AAAAAA"/>
                </a:solidFill>
                <a:latin typeface="Arial" panose="020B0604020202020204" pitchFamily="34" charset="0"/>
                <a:ea typeface="黑体" panose="02010609060101010101" pitchFamily="49" charset="-122"/>
                <a:cs typeface="Arial" panose="020B0604020202020204" pitchFamily="34" charset="0"/>
              </a:rPr>
              <a:t>K. He et al. Deep Residual Learning for Image Recognition. CVPR 2016. (Best Paper) (Cited 127784)</a:t>
            </a:r>
            <a:endParaRPr lang="zh-CN" altLang="en-US" sz="1400" dirty="0">
              <a:solidFill>
                <a:srgbClr val="AAAAAA"/>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40101277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等线"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等线" panose="02010600030101010101" pitchFamily="2" charset="-122"/>
              <a:cs typeface="Calibri"/>
            </a:endParaRPr>
          </a:p>
        </p:txBody>
      </p:sp>
      <p:sp>
        <p:nvSpPr>
          <p:cNvPr id="17" name="文本占位符 2">
            <a:extLst>
              <a:ext uri="{FF2B5EF4-FFF2-40B4-BE49-F238E27FC236}">
                <a16:creationId xmlns:a16="http://schemas.microsoft.com/office/drawing/2014/main" id="{9298A94A-8EBC-95E6-C7EE-7E5E0C0E35AE}"/>
              </a:ext>
            </a:extLst>
          </p:cNvPr>
          <p:cNvSpPr>
            <a:spLocks noGrp="1"/>
          </p:cNvSpPr>
          <p:nvPr>
            <p:ph type="body" sz="quarter" idx="14"/>
          </p:nvPr>
        </p:nvSpPr>
        <p:spPr>
          <a:xfrm>
            <a:off x="515937" y="1104900"/>
            <a:ext cx="11160125" cy="1308100"/>
          </a:xfrm>
        </p:spPr>
        <p:txBody>
          <a:bodyPr>
            <a:noAutofit/>
          </a:bodyPr>
          <a:lstStyle/>
          <a:p>
            <a:pPr algn="just"/>
            <a:r>
              <a:rPr lang="zh-CN" altLang="en-US" b="0" dirty="0">
                <a:latin typeface="Calibri"/>
                <a:cs typeface="Calibri"/>
              </a:rPr>
              <a:t>Nhận dạng đối tượng thị giác dựa trên mạng tích chập: mô hình DenseNet</a:t>
            </a:r>
            <a:endParaRPr lang="en-US" altLang="zh-CN" b="0" dirty="0">
              <a:latin typeface="Calibri"/>
              <a:cs typeface="Calibri"/>
            </a:endParaRPr>
          </a:p>
          <a:p>
            <a:pPr lvl="1" algn="just"/>
            <a:r>
              <a:rPr lang="zh-CN" altLang="en-US" sz="2000" dirty="0">
                <a:latin typeface="Calibri"/>
                <a:cs typeface="Calibri"/>
              </a:rPr>
              <a:t>Tư tưởng về cơ bản giống mô hình ResNet; điểm chính là tất cả các lớp phía trước được kết nối dày đặc với các lớp phía sau. Một điểm khác là phép kết nối đặc trưng theo channel áp dụng tái sử dụng đặc trưng</a:t>
            </a:r>
            <a:r>
              <a:rPr lang="en-US" altLang="zh-CN" sz="2000" dirty="0">
                <a:latin typeface="Calibri"/>
                <a:cs typeface="Calibri"/>
              </a:rPr>
              <a:t> </a:t>
            </a:r>
            <a:r>
              <a:rPr lang="zh-CN" altLang="en-US" sz="2000" dirty="0">
                <a:latin typeface="Calibri"/>
                <a:cs typeface="Calibri"/>
              </a:rPr>
              <a:t>(feature reuse)</a:t>
            </a:r>
          </a:p>
        </p:txBody>
      </p:sp>
      <p:sp>
        <p:nvSpPr>
          <p:cNvPr id="4" name="文本占位符 3"/>
          <p:cNvSpPr>
            <a:spLocks noGrp="1"/>
          </p:cNvSpPr>
          <p:nvPr>
            <p:ph type="body" sz="quarter" idx="13"/>
          </p:nvPr>
        </p:nvSpPr>
        <p:spPr/>
        <p:txBody>
          <a:bodyPr>
            <a:normAutofit fontScale="77500" lnSpcReduction="20000"/>
          </a:bodyPr>
          <a:lstStyle/>
          <a:p>
            <a:r>
              <a:rPr lang="zh-CN" altLang="en-US" sz="4000" dirty="0">
                <a:latin typeface="Calibri"/>
                <a:cs typeface="Calibri"/>
              </a:rPr>
              <a:t>Nhận dạng thị giác dựa trên mạng neuron tích chập</a:t>
            </a:r>
            <a:endParaRPr lang="zh-CN" altLang="en-US" dirty="0">
              <a:latin typeface="Calibri"/>
              <a:cs typeface="Calibri"/>
            </a:endParaRPr>
          </a:p>
        </p:txBody>
      </p:sp>
      <p:sp>
        <p:nvSpPr>
          <p:cNvPr id="14" name="矩形 13">
            <a:extLst>
              <a:ext uri="{FF2B5EF4-FFF2-40B4-BE49-F238E27FC236}">
                <a16:creationId xmlns:a16="http://schemas.microsoft.com/office/drawing/2014/main" id="{A324705A-FBFB-A662-8408-0610E35E6447}"/>
              </a:ext>
            </a:extLst>
          </p:cNvPr>
          <p:cNvSpPr/>
          <p:nvPr/>
        </p:nvSpPr>
        <p:spPr>
          <a:xfrm>
            <a:off x="9694149" y="5663025"/>
            <a:ext cx="623468" cy="399192"/>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51" name="文本框 50">
            <a:extLst>
              <a:ext uri="{FF2B5EF4-FFF2-40B4-BE49-F238E27FC236}">
                <a16:creationId xmlns:a16="http://schemas.microsoft.com/office/drawing/2014/main" id="{441A4741-7826-2AB9-2C64-D0E47F047A7A}"/>
              </a:ext>
            </a:extLst>
          </p:cNvPr>
          <p:cNvSpPr txBox="1"/>
          <p:nvPr/>
        </p:nvSpPr>
        <p:spPr>
          <a:xfrm>
            <a:off x="70338" y="6454469"/>
            <a:ext cx="11857055" cy="338554"/>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rgbClr val="AAAAAA"/>
                </a:solidFill>
                <a:latin typeface="Arial" panose="020B0604020202020204" pitchFamily="34" charset="0"/>
                <a:ea typeface="黑体" panose="02010609060101010101" pitchFamily="49" charset="-122"/>
                <a:cs typeface="Arial" panose="020B0604020202020204" pitchFamily="34" charset="0"/>
              </a:rPr>
              <a:t>G Huang et al. Densely Connected Convolutional Networks. CVPR 2017. (Best Paper) (Cited 26847)</a:t>
            </a:r>
            <a:endParaRPr lang="zh-CN" altLang="en-US" sz="1400" dirty="0">
              <a:solidFill>
                <a:srgbClr val="AAAAAA"/>
              </a:solidFill>
              <a:latin typeface="Arial" panose="020B0604020202020204" pitchFamily="34" charset="0"/>
              <a:ea typeface="黑体" panose="02010609060101010101" pitchFamily="49" charset="-122"/>
              <a:cs typeface="Arial" panose="020B0604020202020204" pitchFamily="34" charset="0"/>
            </a:endParaRPr>
          </a:p>
        </p:txBody>
      </p:sp>
      <p:pic>
        <p:nvPicPr>
          <p:cNvPr id="7" name="图片 6">
            <a:extLst>
              <a:ext uri="{FF2B5EF4-FFF2-40B4-BE49-F238E27FC236}">
                <a16:creationId xmlns:a16="http://schemas.microsoft.com/office/drawing/2014/main" id="{25E2553E-3343-7108-901D-7BEA3EA25F0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95789" y="2726903"/>
            <a:ext cx="3520179" cy="2295141"/>
          </a:xfrm>
          <a:prstGeom prst="rect">
            <a:avLst/>
          </a:prstGeom>
        </p:spPr>
      </p:pic>
      <p:pic>
        <p:nvPicPr>
          <p:cNvPr id="13" name="图片 12">
            <a:extLst>
              <a:ext uri="{FF2B5EF4-FFF2-40B4-BE49-F238E27FC236}">
                <a16:creationId xmlns:a16="http://schemas.microsoft.com/office/drawing/2014/main" id="{FB9DC495-DF75-CF0C-7931-79C1402FADB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1878" y="4658318"/>
            <a:ext cx="11189663" cy="1829251"/>
          </a:xfrm>
          <a:prstGeom prst="rect">
            <a:avLst/>
          </a:prstGeom>
        </p:spPr>
      </p:pic>
      <p:sp>
        <p:nvSpPr>
          <p:cNvPr id="3" name="矩形 2">
            <a:extLst>
              <a:ext uri="{FF2B5EF4-FFF2-40B4-BE49-F238E27FC236}">
                <a16:creationId xmlns:a16="http://schemas.microsoft.com/office/drawing/2014/main" id="{1E172A9F-A1A0-4C7D-A760-6FF58B592426}"/>
              </a:ext>
            </a:extLst>
          </p:cNvPr>
          <p:cNvSpPr/>
          <p:nvPr/>
        </p:nvSpPr>
        <p:spPr>
          <a:xfrm>
            <a:off x="5635954" y="2805252"/>
            <a:ext cx="4318752" cy="1815882"/>
          </a:xfrm>
          <a:prstGeom prst="rect">
            <a:avLst/>
          </a:prstGeom>
        </p:spPr>
        <p:txBody>
          <a:bodyPr wrap="square">
            <a:noAutofit/>
          </a:bodyPr>
          <a:lstStyle/>
          <a:p>
            <a:pPr algn="just"/>
            <a:r>
              <a:rPr lang="zh-CN" altLang="en-US" sz="2000" dirty="0">
                <a:solidFill>
                  <a:srgbClr val="4D4D4D"/>
                </a:solidFill>
                <a:latin typeface="Calibri"/>
                <a:cs typeface="Calibri"/>
              </a:rPr>
              <a:t>Ưu điểm:</a:t>
            </a:r>
            <a:endParaRPr lang="en-US" altLang="zh-CN" sz="2000" dirty="0">
              <a:solidFill>
                <a:srgbClr val="4D4D4D"/>
              </a:solidFill>
              <a:latin typeface="Calibri"/>
              <a:cs typeface="Calibri"/>
            </a:endParaRPr>
          </a:p>
          <a:p>
            <a:pPr marL="800100" lvl="1" indent="-342900" algn="just">
              <a:buFont typeface="Wingdings" pitchFamily="2" charset="2"/>
              <a:buChar char="§"/>
            </a:pPr>
            <a:r>
              <a:rPr lang="zh-CN" altLang="en-US" sz="2000" dirty="0">
                <a:solidFill>
                  <a:srgbClr val="4D4D4D"/>
                </a:solidFill>
                <a:latin typeface="Calibri"/>
                <a:cs typeface="Calibri"/>
              </a:rPr>
              <a:t>Dòng gradient mạnh hơn</a:t>
            </a:r>
            <a:endParaRPr lang="en-US" altLang="zh-CN" sz="2000" dirty="0">
              <a:solidFill>
                <a:srgbClr val="4D4D4D"/>
              </a:solidFill>
              <a:latin typeface="Calibri"/>
              <a:cs typeface="Calibri"/>
            </a:endParaRPr>
          </a:p>
          <a:p>
            <a:pPr marL="800100" lvl="1" indent="-342900" algn="just">
              <a:buFont typeface="Wingdings" pitchFamily="2" charset="2"/>
              <a:buChar char="§"/>
            </a:pPr>
            <a:r>
              <a:rPr lang="zh-CN" altLang="en-US" sz="2000" dirty="0">
                <a:solidFill>
                  <a:srgbClr val="4D4D4D"/>
                </a:solidFill>
                <a:latin typeface="Calibri"/>
                <a:cs typeface="Calibri"/>
              </a:rPr>
              <a:t>Hiệu quả tính toán cao</a:t>
            </a:r>
            <a:endParaRPr lang="en-US" altLang="zh-CN" sz="2000" dirty="0">
              <a:solidFill>
                <a:srgbClr val="4D4D4D"/>
              </a:solidFill>
              <a:latin typeface="Calibri"/>
              <a:cs typeface="Calibri"/>
            </a:endParaRPr>
          </a:p>
          <a:p>
            <a:pPr marL="800100" lvl="1" indent="-342900" algn="just">
              <a:buFont typeface="Wingdings" pitchFamily="2" charset="2"/>
              <a:buChar char="§"/>
            </a:pPr>
            <a:r>
              <a:rPr lang="zh-CN" altLang="en-US" sz="2000" dirty="0">
                <a:solidFill>
                  <a:srgbClr val="4D4D4D"/>
                </a:solidFill>
                <a:latin typeface="Calibri"/>
                <a:cs typeface="Calibri"/>
              </a:rPr>
              <a:t>Tái sử dụng đặc trưng cấp thấp</a:t>
            </a:r>
          </a:p>
        </p:txBody>
      </p:sp>
    </p:spTree>
    <p:extLst>
      <p:ext uri="{BB962C8B-B14F-4D97-AF65-F5344CB8AC3E}">
        <p14:creationId xmlns:p14="http://schemas.microsoft.com/office/powerpoint/2010/main" val="2160120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3E6A-51FE-9A09-EE91-3B97749CAF0F}"/>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C0DF6B0-F04D-EC5B-F302-6258F169CA02}"/>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9" name="文本占位符 4">
            <a:extLst>
              <a:ext uri="{FF2B5EF4-FFF2-40B4-BE49-F238E27FC236}">
                <a16:creationId xmlns:a16="http://schemas.microsoft.com/office/drawing/2014/main" id="{C86E4A5B-EEB2-5EE9-2F8A-5D520D805091}"/>
              </a:ext>
            </a:extLst>
          </p:cNvPr>
          <p:cNvSpPr>
            <a:spLocks noGrp="1"/>
          </p:cNvSpPr>
          <p:nvPr>
            <p:ph type="body" sz="quarter" idx="14"/>
          </p:nvPr>
        </p:nvSpPr>
        <p:spPr>
          <a:xfrm>
            <a:off x="520700" y="1104899"/>
            <a:ext cx="7188200" cy="2017441"/>
          </a:xfrm>
        </p:spPr>
        <p:txBody>
          <a:bodyPr>
            <a:normAutofit fontScale="77500" lnSpcReduction="20000"/>
          </a:bodyPr>
          <a:lstStyle/>
          <a:p>
            <a:pPr algn="just">
              <a:lnSpc>
                <a:spcPct val="130000"/>
              </a:lnSpc>
            </a:pPr>
            <a:r>
              <a:rPr lang="zh-CN" altLang="en-US" sz="3100" b="0" dirty="0">
                <a:latin typeface="Calibri"/>
                <a:cs typeface="Calibri"/>
              </a:rPr>
              <a:t>Cơ chế tự chú ý</a:t>
            </a:r>
            <a:endParaRPr lang="en-US" altLang="zh-CN" sz="3100" b="0" dirty="0">
              <a:latin typeface="Calibri"/>
              <a:cs typeface="Calibri"/>
            </a:endParaRPr>
          </a:p>
          <a:p>
            <a:pPr lvl="1" algn="just">
              <a:lnSpc>
                <a:spcPct val="130000"/>
              </a:lnSpc>
            </a:pPr>
            <a:r>
              <a:rPr lang="zh-CN" altLang="en-US" sz="2600" dirty="0">
                <a:latin typeface="Calibri"/>
                <a:cs typeface="Calibri"/>
              </a:rPr>
              <a:t>Bằng cách học mối liên hệ giữa các phần tử ở những vị trí khác nhau trong chuỗi đầu vào, mô hình có thể thích ứng phân bổ trọng số chú ý theo từng phần khác nhau của đầu vào</a:t>
            </a:r>
            <a:endParaRPr lang="zh-CN" altLang="zh-CN" sz="2600" dirty="0">
              <a:latin typeface="Calibri"/>
              <a:cs typeface="Calibri"/>
            </a:endParaRPr>
          </a:p>
          <a:p>
            <a:pPr marL="457200" lvl="1" indent="0">
              <a:lnSpc>
                <a:spcPct val="82000"/>
              </a:lnSpc>
              <a:buNone/>
            </a:pPr>
            <a:endParaRPr lang="zh-CN" altLang="en-US" sz="1800" b="1" dirty="0">
              <a:latin typeface="Calibri"/>
              <a:cs typeface="Calibri"/>
            </a:endParaRPr>
          </a:p>
        </p:txBody>
      </p:sp>
      <p:sp>
        <p:nvSpPr>
          <p:cNvPr id="4" name="文本占位符 3">
            <a:extLst>
              <a:ext uri="{FF2B5EF4-FFF2-40B4-BE49-F238E27FC236}">
                <a16:creationId xmlns:a16="http://schemas.microsoft.com/office/drawing/2014/main" id="{6E64D207-956C-4988-FD63-20EC542B1301}"/>
              </a:ext>
            </a:extLst>
          </p:cNvPr>
          <p:cNvSpPr>
            <a:spLocks noGrp="1"/>
          </p:cNvSpPr>
          <p:nvPr>
            <p:ph type="body" sz="quarter" idx="13"/>
          </p:nvPr>
        </p:nvSpPr>
        <p:spPr/>
        <p:txBody>
          <a:bodyPr>
            <a:normAutofit/>
          </a:bodyPr>
          <a:lstStyle/>
          <a:p>
            <a:r>
              <a:rPr lang="zh-CN" altLang="en-US" sz="4000" dirty="0">
                <a:latin typeface="Calibri"/>
                <a:cs typeface="Calibri"/>
              </a:rPr>
              <a:t>Cơ chế tự chú ý</a:t>
            </a:r>
            <a:endParaRPr lang="zh-CN" altLang="en-US" dirty="0">
              <a:latin typeface="Calibri"/>
              <a:cs typeface="Calibri"/>
            </a:endParaRPr>
          </a:p>
        </p:txBody>
      </p:sp>
      <p:pic>
        <p:nvPicPr>
          <p:cNvPr id="3" name="图片 2">
            <a:extLst>
              <a:ext uri="{FF2B5EF4-FFF2-40B4-BE49-F238E27FC236}">
                <a16:creationId xmlns:a16="http://schemas.microsoft.com/office/drawing/2014/main" id="{BC891F16-302F-F6EC-F8D1-7BB2EFBE4CAA}"/>
              </a:ext>
            </a:extLst>
          </p:cNvPr>
          <p:cNvPicPr>
            <a:picLocks noChangeAspect="1"/>
          </p:cNvPicPr>
          <p:nvPr/>
        </p:nvPicPr>
        <p:blipFill>
          <a:blip r:embed="rId3"/>
          <a:stretch>
            <a:fillRect/>
          </a:stretch>
        </p:blipFill>
        <p:spPr>
          <a:xfrm>
            <a:off x="7857363" y="1104899"/>
            <a:ext cx="3797984" cy="5518617"/>
          </a:xfrm>
          <a:prstGeom prst="rect">
            <a:avLst/>
          </a:prstGeom>
        </p:spPr>
      </p:pic>
      <p:pic>
        <p:nvPicPr>
          <p:cNvPr id="5" name="图片 4">
            <a:extLst>
              <a:ext uri="{FF2B5EF4-FFF2-40B4-BE49-F238E27FC236}">
                <a16:creationId xmlns:a16="http://schemas.microsoft.com/office/drawing/2014/main" id="{8EE4C289-EED5-2B45-B72F-6EB5F80AD380}"/>
              </a:ext>
            </a:extLst>
          </p:cNvPr>
          <p:cNvPicPr>
            <a:picLocks noChangeAspect="1"/>
          </p:cNvPicPr>
          <p:nvPr/>
        </p:nvPicPr>
        <p:blipFill>
          <a:blip r:embed="rId4"/>
          <a:stretch>
            <a:fillRect/>
          </a:stretch>
        </p:blipFill>
        <p:spPr>
          <a:xfrm>
            <a:off x="1773745" y="3864207"/>
            <a:ext cx="4973284" cy="2682328"/>
          </a:xfrm>
          <a:prstGeom prst="rect">
            <a:avLst/>
          </a:prstGeom>
        </p:spPr>
      </p:pic>
      <p:pic>
        <p:nvPicPr>
          <p:cNvPr id="6" name="图片 5">
            <a:extLst>
              <a:ext uri="{FF2B5EF4-FFF2-40B4-BE49-F238E27FC236}">
                <a16:creationId xmlns:a16="http://schemas.microsoft.com/office/drawing/2014/main" id="{8BB1407C-DBA9-E6DA-0147-D5523C870C7C}"/>
              </a:ext>
            </a:extLst>
          </p:cNvPr>
          <p:cNvPicPr>
            <a:picLocks noChangeAspect="1"/>
          </p:cNvPicPr>
          <p:nvPr/>
        </p:nvPicPr>
        <p:blipFill>
          <a:blip r:embed="rId5"/>
          <a:stretch>
            <a:fillRect/>
          </a:stretch>
        </p:blipFill>
        <p:spPr>
          <a:xfrm>
            <a:off x="1773744" y="3018592"/>
            <a:ext cx="4973285" cy="898185"/>
          </a:xfrm>
          <a:prstGeom prst="rect">
            <a:avLst/>
          </a:prstGeom>
        </p:spPr>
      </p:pic>
    </p:spTree>
    <p:extLst>
      <p:ext uri="{BB962C8B-B14F-4D97-AF65-F5344CB8AC3E}">
        <p14:creationId xmlns:p14="http://schemas.microsoft.com/office/powerpoint/2010/main" val="38578866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3E6A-51FE-9A09-EE91-3B97749CAF0F}"/>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C0DF6B0-F04D-EC5B-F302-6258F169CA02}"/>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p:sp>
        <p:nvSpPr>
          <p:cNvPr id="9" name="文本占位符 4">
            <a:extLst>
              <a:ext uri="{FF2B5EF4-FFF2-40B4-BE49-F238E27FC236}">
                <a16:creationId xmlns:a16="http://schemas.microsoft.com/office/drawing/2014/main" id="{C86E4A5B-EEB2-5EE9-2F8A-5D520D805091}"/>
              </a:ext>
            </a:extLst>
          </p:cNvPr>
          <p:cNvSpPr>
            <a:spLocks noGrp="1"/>
          </p:cNvSpPr>
          <p:nvPr>
            <p:ph type="body" sz="quarter" idx="14"/>
          </p:nvPr>
        </p:nvSpPr>
        <p:spPr>
          <a:xfrm>
            <a:off x="515937" y="1104900"/>
            <a:ext cx="11160125" cy="1346200"/>
          </a:xfrm>
        </p:spPr>
        <p:txBody>
          <a:bodyPr>
            <a:normAutofit fontScale="77500" lnSpcReduction="20000"/>
          </a:bodyPr>
          <a:lstStyle/>
          <a:p>
            <a:r>
              <a:rPr lang="zh-CN" altLang="en-US" sz="3100" b="0" dirty="0">
                <a:latin typeface="Calibri"/>
                <a:cs typeface="Calibri"/>
              </a:rPr>
              <a:t>Nhận dạng đối tượng thị giác dựa trên cơ chế tự chú ý: mô hình Vision Transformer</a:t>
            </a:r>
            <a:endParaRPr lang="en-US" altLang="zh-CN" sz="3100" b="0" dirty="0">
              <a:latin typeface="Calibri"/>
              <a:cs typeface="Calibri"/>
            </a:endParaRPr>
          </a:p>
          <a:p>
            <a:pPr lvl="1"/>
            <a:r>
              <a:rPr lang="en-US" altLang="zh-CN" sz="2600" dirty="0">
                <a:latin typeface="Calibri"/>
                <a:cs typeface="Calibri"/>
              </a:rPr>
              <a:t>ViT đưa cơ chế tự chú ý vào lĩnh vực thị giác, chia ảnh thành một chuỗi các khối làm chuỗi đầu vào của mô hình, qua đó sử dụng cơ chế tự chú ý để nắm bắt mối liên hệ toàn cục </a:t>
            </a:r>
            <a:r>
              <a:rPr lang="en-US" altLang="zh-CN" sz="2600" dirty="0" err="1">
                <a:latin typeface="Calibri"/>
                <a:cs typeface="Calibri"/>
              </a:rPr>
              <a:t>trong</a:t>
            </a:r>
            <a:r>
              <a:rPr lang="en-US" altLang="zh-CN" sz="2600" dirty="0">
                <a:latin typeface="Calibri"/>
                <a:cs typeface="Calibri"/>
              </a:rPr>
              <a:t> </a:t>
            </a:r>
            <a:r>
              <a:rPr lang="en-US" altLang="zh-CN" sz="2600" dirty="0" err="1">
                <a:latin typeface="Calibri"/>
                <a:cs typeface="Calibri"/>
              </a:rPr>
              <a:t>ảnh</a:t>
            </a:r>
            <a:endParaRPr lang="zh-CN" altLang="zh-CN" sz="2600" dirty="0">
              <a:latin typeface="Calibri"/>
              <a:cs typeface="Calibri"/>
            </a:endParaRPr>
          </a:p>
          <a:p>
            <a:pPr marL="0" indent="0">
              <a:buNone/>
            </a:pPr>
            <a:endParaRPr lang="zh-CN" altLang="zh-CN" sz="2600" dirty="0">
              <a:latin typeface="Calibri"/>
              <a:cs typeface="Calibri"/>
            </a:endParaRPr>
          </a:p>
          <a:p>
            <a:pPr marL="457200" lvl="1" indent="0">
              <a:buNone/>
            </a:pPr>
            <a:endParaRPr lang="zh-CN" altLang="en-US" sz="2400" b="1" dirty="0">
              <a:latin typeface="Calibri"/>
              <a:cs typeface="Calibri"/>
            </a:endParaRPr>
          </a:p>
        </p:txBody>
      </p:sp>
      <p:sp>
        <p:nvSpPr>
          <p:cNvPr id="4" name="文本占位符 3">
            <a:extLst>
              <a:ext uri="{FF2B5EF4-FFF2-40B4-BE49-F238E27FC236}">
                <a16:creationId xmlns:a16="http://schemas.microsoft.com/office/drawing/2014/main" id="{6E64D207-956C-4988-FD63-20EC542B1301}"/>
              </a:ext>
            </a:extLst>
          </p:cNvPr>
          <p:cNvSpPr>
            <a:spLocks noGrp="1"/>
          </p:cNvSpPr>
          <p:nvPr>
            <p:ph type="body" sz="quarter" idx="13"/>
          </p:nvPr>
        </p:nvSpPr>
        <p:spPr/>
        <p:txBody>
          <a:bodyPr>
            <a:normAutofit fontScale="92500"/>
          </a:bodyPr>
          <a:lstStyle/>
          <a:p>
            <a:r>
              <a:rPr lang="zh-CN" altLang="en-US" dirty="0">
                <a:latin typeface="Calibri"/>
                <a:cs typeface="Calibri"/>
              </a:rPr>
              <a:t>Nhận dạng thị giác dựa trên cơ chế tự chú ý</a:t>
            </a:r>
          </a:p>
        </p:txBody>
      </p:sp>
      <p:pic>
        <p:nvPicPr>
          <p:cNvPr id="5" name="图片 4">
            <a:extLst>
              <a:ext uri="{FF2B5EF4-FFF2-40B4-BE49-F238E27FC236}">
                <a16:creationId xmlns:a16="http://schemas.microsoft.com/office/drawing/2014/main" id="{091F62CB-57F1-4FA5-80FF-42B3F7523A3C}"/>
              </a:ext>
            </a:extLst>
          </p:cNvPr>
          <p:cNvPicPr/>
          <p:nvPr/>
        </p:nvPicPr>
        <p:blipFill>
          <a:blip r:embed="rId3">
            <a:extLst>
              <a:ext uri="{28A0092B-C50C-407E-A947-70E740481C1C}">
                <a14:useLocalDpi xmlns:a14="http://schemas.microsoft.com/office/drawing/2010/main" val="0"/>
              </a:ext>
            </a:extLst>
          </a:blip>
          <a:stretch>
            <a:fillRect/>
          </a:stretch>
        </p:blipFill>
        <p:spPr>
          <a:xfrm>
            <a:off x="1612514" y="2521258"/>
            <a:ext cx="8966970" cy="4203656"/>
          </a:xfrm>
          <a:prstGeom prst="rect">
            <a:avLst/>
          </a:prstGeom>
        </p:spPr>
      </p:pic>
    </p:spTree>
    <p:extLst>
      <p:ext uri="{BB962C8B-B14F-4D97-AF65-F5344CB8AC3E}">
        <p14:creationId xmlns:p14="http://schemas.microsoft.com/office/powerpoint/2010/main" val="7372029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3E6A-51FE-9A09-EE91-3B97749CAF0F}"/>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C0DF6B0-F04D-EC5B-F302-6258F169CA02}"/>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p:sp>
        <p:nvSpPr>
          <p:cNvPr id="9" name="文本占位符 4">
            <a:extLst>
              <a:ext uri="{FF2B5EF4-FFF2-40B4-BE49-F238E27FC236}">
                <a16:creationId xmlns:a16="http://schemas.microsoft.com/office/drawing/2014/main" id="{C86E4A5B-EEB2-5EE9-2F8A-5D520D805091}"/>
              </a:ext>
            </a:extLst>
          </p:cNvPr>
          <p:cNvSpPr>
            <a:spLocks noGrp="1"/>
          </p:cNvSpPr>
          <p:nvPr>
            <p:ph type="body" sz="quarter" idx="14"/>
          </p:nvPr>
        </p:nvSpPr>
        <p:spPr>
          <a:xfrm>
            <a:off x="515937" y="1104900"/>
            <a:ext cx="11160125" cy="3848100"/>
          </a:xfrm>
        </p:spPr>
        <p:txBody>
          <a:bodyPr>
            <a:normAutofit fontScale="92500" lnSpcReduction="20000"/>
          </a:bodyPr>
          <a:lstStyle/>
          <a:p>
            <a:pPr algn="just"/>
            <a:r>
              <a:rPr lang="en-VN" sz="2000" b="0" dirty="0"/>
              <a:t>Nhận dạng đối tượng bằng mô hình thị giác – ngôn ngữ: mô hình CLIP</a:t>
            </a:r>
          </a:p>
          <a:p>
            <a:pPr lvl="1" algn="just"/>
            <a:r>
              <a:rPr lang="en-VN" sz="2000" b="0" dirty="0"/>
              <a:t>CLIP (Contrastive Language–Image Pre-training) là mô hình kết hợp thị giác máy tính và xử lý ngôn ngữ tự nhiên.</a:t>
            </a:r>
          </a:p>
          <a:p>
            <a:pPr lvl="1" algn="just"/>
            <a:r>
              <a:rPr lang="en-VN" sz="2000" b="0" dirty="0"/>
              <a:t>Sử dụng học tương phản để liên kết ảnh và văn bản trong cùng một không gian nhúng. </a:t>
            </a:r>
          </a:p>
          <a:p>
            <a:pPr lvl="1" algn="just"/>
            <a:r>
              <a:rPr lang="en-VN" sz="2000" b="0" dirty="0"/>
              <a:t>Các cặp ảnh – văn bản phù hợp được đưa lại gần nhau; các cặp không phù hợp được đẩy ra xa. </a:t>
            </a:r>
          </a:p>
          <a:p>
            <a:pPr lvl="1" algn="just"/>
            <a:r>
              <a:rPr lang="en-VN" sz="2000" b="0" dirty="0"/>
              <a:t>Ảnh được mã hóa bằng ResNet hoặc Vision Transformer. </a:t>
            </a:r>
          </a:p>
          <a:p>
            <a:pPr lvl="1" algn="just"/>
            <a:r>
              <a:rPr lang="en-VN" sz="2000" b="0" dirty="0"/>
              <a:t>Văn bản được mã hóa bằng Transformer. </a:t>
            </a:r>
          </a:p>
          <a:p>
            <a:pPr lvl="1" algn="just"/>
            <a:r>
              <a:rPr lang="en-VN" sz="2000" b="0" dirty="0"/>
              <a:t>Độ tương đồng giữa ảnh và văn bản thường được tính bằng độ tương đồng cosin. </a:t>
            </a:r>
          </a:p>
          <a:p>
            <a:pPr lvl="1" algn="just"/>
            <a:r>
              <a:rPr lang="en-VN" sz="2000" b="0" dirty="0"/>
              <a:t>Nhờ đó, CLIP có thể thực hiện phân loại ảnh theo cơ chế zero-shot, không phụ thuộc vào một tập nhãn cố định.</a:t>
            </a:r>
          </a:p>
          <a:p>
            <a:pPr lvl="1" algn="just"/>
            <a:r>
              <a:rPr lang="en-VN" sz="2000" dirty="0"/>
              <a:t>Hàm mất mát:</a:t>
            </a:r>
            <a:endParaRPr lang="en-VN" sz="2000" b="0" dirty="0"/>
          </a:p>
          <a:p>
            <a:pPr algn="just"/>
            <a:endParaRPr lang="en-US" altLang="zh-CN" sz="2000" dirty="0">
              <a:latin typeface="Calibri"/>
              <a:cs typeface="Calibri"/>
            </a:endParaRPr>
          </a:p>
        </p:txBody>
      </p:sp>
      <p:sp>
        <p:nvSpPr>
          <p:cNvPr id="4" name="文本占位符 3">
            <a:extLst>
              <a:ext uri="{FF2B5EF4-FFF2-40B4-BE49-F238E27FC236}">
                <a16:creationId xmlns:a16="http://schemas.microsoft.com/office/drawing/2014/main" id="{6E64D207-956C-4988-FD63-20EC542B1301}"/>
              </a:ext>
            </a:extLst>
          </p:cNvPr>
          <p:cNvSpPr>
            <a:spLocks noGrp="1"/>
          </p:cNvSpPr>
          <p:nvPr>
            <p:ph type="body" sz="quarter" idx="13"/>
          </p:nvPr>
        </p:nvSpPr>
        <p:spPr/>
        <p:txBody>
          <a:bodyPr>
            <a:normAutofit/>
          </a:bodyPr>
          <a:lstStyle/>
          <a:p>
            <a:r>
              <a:rPr lang="zh-CN" altLang="en-US" sz="4000" dirty="0">
                <a:latin typeface="Calibri"/>
                <a:cs typeface="Calibri"/>
              </a:rPr>
              <a:t>Mô hình thị giác–ngôn ngữ</a:t>
            </a:r>
            <a:endParaRPr lang="zh-CN" altLang="en-US" dirty="0">
              <a:latin typeface="Calibri"/>
              <a:cs typeface="Calibri"/>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603ED3C-2979-896C-4D2E-5B947F7F579B}"/>
                  </a:ext>
                </a:extLst>
              </p:cNvPr>
              <p:cNvSpPr txBox="1"/>
              <p:nvPr/>
            </p:nvSpPr>
            <p:spPr>
              <a:xfrm>
                <a:off x="2176724" y="4900622"/>
                <a:ext cx="5316896" cy="852478"/>
              </a:xfrm>
              <a:prstGeom prst="rect">
                <a:avLst/>
              </a:prstGeom>
              <a:noFill/>
            </p:spPr>
            <p:txBody>
              <a:bodyPr wrap="square">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r>
                        <m:rPr>
                          <m:nor/>
                        </m:rPr>
                        <a:rPr lang="en-US" altLang="zh-CN" sz="2400" i="0" kern="0" smtClean="0">
                          <a:effectLst/>
                          <a:latin typeface="Calibri"/>
                          <a:cs typeface="Calibri"/>
                        </a:rPr>
                        <m:t> </m:t>
                      </m:r>
                      <m:r>
                        <m:rPr>
                          <m:sty m:val="p"/>
                        </m:rPr>
                        <a:rPr lang="en-US" altLang="zh-CN" sz="2400" b="0" i="0" kern="0">
                          <a:latin typeface="Cambria Math" panose="02040503050406030204" pitchFamily="18" charset="0"/>
                          <a:cs typeface="Calibri" panose="020F0502020204030204" pitchFamily="34" charset="0"/>
                        </a:rPr>
                        <m:t>L</m:t>
                      </m:r>
                      <m:r>
                        <m:rPr>
                          <m:sty m:val="p"/>
                        </m:rPr>
                        <a:rPr lang="en-US" altLang="zh-CN" sz="2400" b="0" i="0" kern="0" smtClean="0">
                          <a:latin typeface="Cambria Math" panose="02040503050406030204" pitchFamily="18" charset="0"/>
                          <a:cs typeface="Calibri" panose="020F0502020204030204" pitchFamily="34" charset="0"/>
                        </a:rPr>
                        <m:t>oss</m:t>
                      </m:r>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400" i="1" ker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log</m:t>
                      </m:r>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d>
                        <m:dPr>
                          <m:ctrlPr>
                            <a:rPr lang="zh-CN" altLang="zh-CN" sz="2400" i="1" kern="0">
                              <a:effectLst/>
                              <a:latin typeface="Cambria Math" panose="02040503050406030204" pitchFamily="18" charset="0"/>
                              <a:ea typeface="Cambria Math" panose="02040503050406030204" pitchFamily="18" charset="0"/>
                            </a:rPr>
                          </m:ctrlPr>
                        </m:dPr>
                        <m:e>
                          <m:f>
                            <m:fPr>
                              <m:ctrlPr>
                                <a:rPr lang="zh-CN" altLang="zh-CN" sz="2400" i="1" kern="0">
                                  <a:effectLst/>
                                  <a:latin typeface="Cambria Math" panose="02040503050406030204" pitchFamily="18" charset="0"/>
                                  <a:ea typeface="Cambria Math" panose="02040503050406030204" pitchFamily="18" charset="0"/>
                                </a:rPr>
                              </m:ctrlPr>
                            </m:fPr>
                            <m:num>
                              <m:r>
                                <m:rPr>
                                  <m:sty m:val="p"/>
                                </m:rP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exp</m:t>
                              </m:r>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d>
                                <m:dPr>
                                  <m:ctrlPr>
                                    <a:rPr lang="zh-CN" altLang="zh-CN" sz="2400" i="1" kern="0">
                                      <a:effectLst/>
                                      <a:latin typeface="Cambria Math" panose="02040503050406030204" pitchFamily="18" charset="0"/>
                                      <a:ea typeface="Cambria Math" panose="02040503050406030204" pitchFamily="18" charset="0"/>
                                    </a:rPr>
                                  </m:ctrlPr>
                                </m:dPr>
                                <m:e>
                                  <m:r>
                                    <m:rPr>
                                      <m:sty m:val="p"/>
                                    </m:rP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sim</m:t>
                                  </m:r>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d>
                                    <m:dPr>
                                      <m:ctrlPr>
                                        <a:rPr lang="zh-CN" altLang="zh-CN" sz="2400" i="1" kern="0">
                                          <a:effectLst/>
                                          <a:latin typeface="Cambria Math" panose="02040503050406030204" pitchFamily="18" charset="0"/>
                                          <a:ea typeface="Cambria Math" panose="02040503050406030204" pitchFamily="18" charset="0"/>
                                        </a:rPr>
                                      </m:ctrlPr>
                                    </m:dPr>
                                    <m:e>
                                      <m:r>
                                        <a:rPr lang="en-US" altLang="zh-CN" sz="2400" i="1" kern="0">
                                          <a:effectLst/>
                                          <a:latin typeface="Cambria Math" panose="02040503050406030204" pitchFamily="18" charset="0"/>
                                          <a:ea typeface="宋体" panose="02010600030101010101" pitchFamily="2" charset="-122"/>
                                          <a:cs typeface="Times New Roman" panose="02020603050405020304" pitchFamily="18" charset="0"/>
                                        </a:rPr>
                                        <m:t>𝐼</m:t>
                                      </m:r>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2400" i="1" kern="0">
                                              <a:effectLst/>
                                              <a:latin typeface="Cambria Math" panose="02040503050406030204" pitchFamily="18" charset="0"/>
                                              <a:ea typeface="Cambria Math" panose="02040503050406030204" pitchFamily="18" charset="0"/>
                                            </a:rPr>
                                          </m:ctrlPr>
                                        </m:sSupPr>
                                        <m:e>
                                          <m:r>
                                            <a:rPr lang="en-US" altLang="zh-CN" sz="2400" i="1" kern="0">
                                              <a:effectLst/>
                                              <a:latin typeface="Cambria Math" panose="02040503050406030204" pitchFamily="18" charset="0"/>
                                              <a:ea typeface="宋体" panose="02010600030101010101" pitchFamily="2" charset="-122"/>
                                              <a:cs typeface="Times New Roman" panose="02020603050405020304" pitchFamily="18" charset="0"/>
                                            </a:rPr>
                                            <m:t>𝑇</m:t>
                                          </m:r>
                                        </m:e>
                                        <m:sup>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sup>
                                      </m:sSup>
                                    </m:e>
                                  </m:d>
                                </m:e>
                              </m:d>
                            </m:num>
                            <m:den>
                              <m:nary>
                                <m:naryPr>
                                  <m:chr m:val="∑"/>
                                  <m:limLoc m:val="undOvr"/>
                                  <m:grow m:val="on"/>
                                  <m:supHide m:val="on"/>
                                  <m:ctrlPr>
                                    <a:rPr lang="zh-CN" altLang="zh-CN" sz="2400" i="1" kern="0">
                                      <a:effectLst/>
                                      <a:latin typeface="Cambria Math" panose="02040503050406030204" pitchFamily="18" charset="0"/>
                                      <a:ea typeface="Cambria Math" panose="02040503050406030204" pitchFamily="18" charset="0"/>
                                    </a:rPr>
                                  </m:ctrlPr>
                                </m:naryPr>
                                <m:sub>
                                  <m:sSup>
                                    <m:sSupPr>
                                      <m:ctrlPr>
                                        <a:rPr lang="zh-CN" altLang="zh-CN" sz="2400" i="1" kern="0">
                                          <a:effectLst/>
                                          <a:latin typeface="Cambria Math" panose="02040503050406030204" pitchFamily="18" charset="0"/>
                                          <a:ea typeface="Cambria Math" panose="02040503050406030204" pitchFamily="18" charset="0"/>
                                        </a:rPr>
                                      </m:ctrlPr>
                                    </m:sSupPr>
                                    <m:e>
                                      <m:r>
                                        <a:rPr lang="en-US" altLang="zh-CN" sz="2400" i="1" kern="0">
                                          <a:effectLst/>
                                          <a:latin typeface="Cambria Math" panose="02040503050406030204" pitchFamily="18" charset="0"/>
                                          <a:ea typeface="宋体" panose="02010600030101010101" pitchFamily="2" charset="-122"/>
                                          <a:cs typeface="Times New Roman" panose="02020603050405020304" pitchFamily="18" charset="0"/>
                                        </a:rPr>
                                        <m:t>𝑇</m:t>
                                      </m:r>
                                    </m:e>
                                    <m:sup>
                                      <m:r>
                                        <a:rPr lang="en-US" altLang="zh-CN" sz="2400" i="1" kern="0">
                                          <a:effectLst/>
                                          <a:latin typeface="Cambria Math" panose="02040503050406030204" pitchFamily="18" charset="0"/>
                                          <a:ea typeface="宋体" panose="02010600030101010101" pitchFamily="2" charset="-122"/>
                                          <a:cs typeface="Times New Roman" panose="02020603050405020304" pitchFamily="18" charset="0"/>
                                        </a:rPr>
                                        <m:t>−</m:t>
                                      </m:r>
                                    </m:sup>
                                  </m:sSup>
                                </m:sub>
                                <m:sup/>
                                <m:e>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 </m:t>
                                  </m:r>
                                </m:e>
                              </m:nary>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 </m:t>
                              </m:r>
                              <m:r>
                                <m:rPr>
                                  <m:sty m:val="p"/>
                                </m:rP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exp</m:t>
                              </m:r>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d>
                                <m:dPr>
                                  <m:ctrlPr>
                                    <a:rPr lang="zh-CN" altLang="zh-CN" sz="2400" i="1" kern="0">
                                      <a:effectLst/>
                                      <a:latin typeface="Cambria Math" panose="02040503050406030204" pitchFamily="18" charset="0"/>
                                      <a:ea typeface="Cambria Math" panose="02040503050406030204" pitchFamily="18" charset="0"/>
                                    </a:rPr>
                                  </m:ctrlPr>
                                </m:dPr>
                                <m:e>
                                  <m:r>
                                    <m:rPr>
                                      <m:sty m:val="p"/>
                                    </m:rP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sim</m:t>
                                  </m:r>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d>
                                    <m:dPr>
                                      <m:ctrlPr>
                                        <a:rPr lang="zh-CN" altLang="zh-CN" sz="2400" i="1" kern="0">
                                          <a:effectLst/>
                                          <a:latin typeface="Cambria Math" panose="02040503050406030204" pitchFamily="18" charset="0"/>
                                          <a:ea typeface="Cambria Math" panose="02040503050406030204" pitchFamily="18" charset="0"/>
                                        </a:rPr>
                                      </m:ctrlPr>
                                    </m:dPr>
                                    <m:e>
                                      <m:r>
                                        <a:rPr lang="en-US" altLang="zh-CN" sz="2400" i="1" kern="0">
                                          <a:effectLst/>
                                          <a:latin typeface="Cambria Math" panose="02040503050406030204" pitchFamily="18" charset="0"/>
                                          <a:ea typeface="宋体" panose="02010600030101010101" pitchFamily="2" charset="-122"/>
                                          <a:cs typeface="Times New Roman" panose="02020603050405020304" pitchFamily="18" charset="0"/>
                                        </a:rPr>
                                        <m:t>𝐼</m:t>
                                      </m:r>
                                      <m:r>
                                        <a:rPr lang="en-US" altLang="zh-CN" sz="2400" kern="0">
                                          <a:effectLst/>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2400" i="1" kern="0">
                                              <a:effectLst/>
                                              <a:latin typeface="Cambria Math" panose="02040503050406030204" pitchFamily="18" charset="0"/>
                                              <a:ea typeface="Cambria Math" panose="02040503050406030204" pitchFamily="18" charset="0"/>
                                            </a:rPr>
                                          </m:ctrlPr>
                                        </m:sSupPr>
                                        <m:e>
                                          <m:r>
                                            <a:rPr lang="en-US" altLang="zh-CN" sz="2400" i="1" kern="0">
                                              <a:effectLst/>
                                              <a:latin typeface="Cambria Math" panose="02040503050406030204" pitchFamily="18" charset="0"/>
                                              <a:ea typeface="宋体" panose="02010600030101010101" pitchFamily="2" charset="-122"/>
                                              <a:cs typeface="Times New Roman" panose="02020603050405020304" pitchFamily="18" charset="0"/>
                                            </a:rPr>
                                            <m:t>𝑇</m:t>
                                          </m:r>
                                        </m:e>
                                        <m:sup>
                                          <m:r>
                                            <a:rPr lang="en-US" altLang="zh-CN" sz="2400" i="1" kern="0">
                                              <a:effectLst/>
                                              <a:latin typeface="Cambria Math" panose="02040503050406030204" pitchFamily="18" charset="0"/>
                                              <a:ea typeface="宋体" panose="02010600030101010101" pitchFamily="2" charset="-122"/>
                                              <a:cs typeface="Times New Roman" panose="02020603050405020304" pitchFamily="18" charset="0"/>
                                            </a:rPr>
                                            <m:t>−</m:t>
                                          </m:r>
                                        </m:sup>
                                      </m:sSup>
                                    </m:e>
                                  </m:d>
                                </m:e>
                              </m:d>
                            </m:den>
                          </m:f>
                        </m:e>
                      </m:d>
                    </m:oMath>
                  </m:oMathPara>
                </a14:m>
                <a:endParaRPr lang="zh-CN" altLang="zh-CN" sz="2000" kern="100" dirty="0">
                  <a:effectLst/>
                  <a:latin typeface="Calibri"/>
                  <a:ea typeface="宋体" panose="02010600030101010101" pitchFamily="2" charset="-122"/>
                  <a:cs typeface="Calibri"/>
                </a:endParaRPr>
              </a:p>
            </p:txBody>
          </p:sp>
        </mc:Choice>
        <mc:Fallback xmlns="">
          <p:sp>
            <p:nvSpPr>
              <p:cNvPr id="5" name="文本框 4">
                <a:extLst>
                  <a:ext uri="{FF2B5EF4-FFF2-40B4-BE49-F238E27FC236}">
                    <a16:creationId xmlns:a16="http://schemas.microsoft.com/office/drawing/2014/main" id="{C603ED3C-2979-896C-4D2E-5B947F7F579B}"/>
                  </a:ext>
                </a:extLst>
              </p:cNvPr>
              <p:cNvSpPr txBox="1">
                <a:spLocks noRot="1" noChangeAspect="1" noMove="1" noResize="1" noEditPoints="1" noAdjustHandles="1" noChangeArrowheads="1" noChangeShapeType="1" noTextEdit="1"/>
              </p:cNvSpPr>
              <p:nvPr/>
            </p:nvSpPr>
            <p:spPr>
              <a:xfrm>
                <a:off x="2176724" y="4900622"/>
                <a:ext cx="5316896" cy="852478"/>
              </a:xfrm>
              <a:prstGeom prst="rect">
                <a:avLst/>
              </a:prstGeom>
              <a:blipFill>
                <a:blip r:embed="rId3"/>
                <a:stretch>
                  <a:fillRect t="-7246" b="-78261"/>
                </a:stretch>
              </a:blipFill>
            </p:spPr>
            <p:txBody>
              <a:bodyPr/>
              <a:lstStyle/>
              <a:p>
                <a:r>
                  <a:rPr lang="en-VN">
                    <a:noFill/>
                  </a:rPr>
                  <a:t> </a:t>
                </a:r>
              </a:p>
            </p:txBody>
          </p:sp>
        </mc:Fallback>
      </mc:AlternateContent>
    </p:spTree>
    <p:extLst>
      <p:ext uri="{BB962C8B-B14F-4D97-AF65-F5344CB8AC3E}">
        <p14:creationId xmlns:p14="http://schemas.microsoft.com/office/powerpoint/2010/main" val="227054154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3E6A-51FE-9A09-EE91-3B97749CAF0F}"/>
            </a:ext>
          </a:extLst>
        </p:cNvPr>
        <p:cNvGrpSpPr/>
        <p:nvPr/>
      </p:nvGrpSpPr>
      <p:grpSpPr>
        <a:xfrm>
          <a:off x="0" y="0"/>
          <a:ext cx="0" cy="0"/>
          <a:chOff x="0" y="0"/>
          <a:chExt cx="0" cy="0"/>
        </a:xfrm>
      </p:grpSpPr>
      <p:sp>
        <p:nvSpPr>
          <p:cNvPr id="6" name="文本占位符 4">
            <a:extLst>
              <a:ext uri="{FF2B5EF4-FFF2-40B4-BE49-F238E27FC236}">
                <a16:creationId xmlns:a16="http://schemas.microsoft.com/office/drawing/2014/main" id="{D98D2F74-2337-80DC-0269-742E4EE2A712}"/>
              </a:ext>
            </a:extLst>
          </p:cNvPr>
          <p:cNvSpPr txBox="1">
            <a:spLocks/>
          </p:cNvSpPr>
          <p:nvPr/>
        </p:nvSpPr>
        <p:spPr>
          <a:xfrm>
            <a:off x="515937" y="1104900"/>
            <a:ext cx="11160125" cy="3928740"/>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1728"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144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144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144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144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nSpc>
                <a:spcPct val="82000"/>
              </a:lnSpc>
            </a:pPr>
            <a:endParaRPr lang="en-US" altLang="zh-CN" sz="1728" b="1" dirty="0">
              <a:latin typeface="Calibri"/>
              <a:cs typeface="Calibri"/>
            </a:endParaRPr>
          </a:p>
        </p:txBody>
      </p:sp>
      <p:sp>
        <p:nvSpPr>
          <p:cNvPr id="2" name="灯片编号占位符 1">
            <a:extLst>
              <a:ext uri="{FF2B5EF4-FFF2-40B4-BE49-F238E27FC236}">
                <a16:creationId xmlns:a16="http://schemas.microsoft.com/office/drawing/2014/main" id="{5C0DF6B0-F04D-EC5B-F302-6258F169CA02}"/>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p:sp>
        <p:nvSpPr>
          <p:cNvPr id="3" name="Text Placeholder 2">
            <a:extLst>
              <a:ext uri="{FF2B5EF4-FFF2-40B4-BE49-F238E27FC236}">
                <a16:creationId xmlns:a16="http://schemas.microsoft.com/office/drawing/2014/main" id="{50AF59EF-BBF7-B69C-18BF-6A9FF602A353}"/>
              </a:ext>
            </a:extLst>
          </p:cNvPr>
          <p:cNvSpPr>
            <a:spLocks noGrp="1"/>
          </p:cNvSpPr>
          <p:nvPr>
            <p:ph type="body" sz="quarter" idx="14"/>
          </p:nvPr>
        </p:nvSpPr>
        <p:spPr>
          <a:xfrm>
            <a:off x="515935" y="1145116"/>
            <a:ext cx="11160125" cy="1371600"/>
          </a:xfrm>
        </p:spPr>
        <p:txBody>
          <a:bodyPr>
            <a:normAutofit/>
          </a:bodyPr>
          <a:lstStyle/>
          <a:p>
            <a:pPr algn="just">
              <a:lnSpc>
                <a:spcPct val="82000"/>
              </a:lnSpc>
            </a:pPr>
            <a:r>
              <a:rPr lang="zh-CN" altLang="en-US" b="0" dirty="0">
                <a:latin typeface="Calibri"/>
                <a:ea typeface="SimHei" panose="02010609060101010101" pitchFamily="49" charset="-122"/>
                <a:cs typeface="Calibri"/>
              </a:rPr>
              <a:t>Nhận dạng đối tượng thị giác dựa trên mô hình thị giác–ngôn ngữ: mô hình CLIP</a:t>
            </a:r>
            <a:endParaRPr lang="en-US" altLang="zh-CN" b="0" dirty="0">
              <a:solidFill>
                <a:srgbClr val="D22828"/>
              </a:solidFill>
              <a:latin typeface="Calibri"/>
              <a:ea typeface="SimHei" panose="02010609060101010101" pitchFamily="49" charset="-122"/>
              <a:cs typeface="Calibri"/>
            </a:endParaRPr>
          </a:p>
          <a:p>
            <a:pPr lvl="1" algn="just">
              <a:lnSpc>
                <a:spcPct val="82000"/>
              </a:lnSpc>
            </a:pPr>
            <a:r>
              <a:rPr lang="en-US" altLang="zh-CN" sz="2000" dirty="0">
                <a:latin typeface="Calibri"/>
                <a:cs typeface="Calibri"/>
              </a:rPr>
              <a:t>CLIP </a:t>
            </a:r>
            <a:r>
              <a:rPr lang="en-US" altLang="zh-CN" sz="2000" dirty="0" err="1">
                <a:latin typeface="Calibri"/>
                <a:cs typeface="Calibri"/>
              </a:rPr>
              <a:t>có</a:t>
            </a:r>
            <a:r>
              <a:rPr lang="en-US" altLang="zh-CN" sz="2000" dirty="0">
                <a:latin typeface="Calibri"/>
                <a:cs typeface="Calibri"/>
              </a:rPr>
              <a:t> </a:t>
            </a:r>
            <a:r>
              <a:rPr lang="en-US" altLang="zh-CN" sz="2000" dirty="0" err="1">
                <a:latin typeface="Calibri"/>
                <a:cs typeface="Calibri"/>
              </a:rPr>
              <a:t>thể</a:t>
            </a:r>
            <a:r>
              <a:rPr lang="en-US" altLang="zh-CN" sz="2000" dirty="0">
                <a:latin typeface="Calibri"/>
                <a:cs typeface="Calibri"/>
              </a:rPr>
              <a:t> </a:t>
            </a:r>
            <a:r>
              <a:rPr lang="en-US" altLang="zh-CN" sz="2000" dirty="0" err="1">
                <a:latin typeface="Calibri"/>
                <a:cs typeface="Calibri"/>
              </a:rPr>
              <a:t>được</a:t>
            </a:r>
            <a:r>
              <a:rPr lang="en-US" altLang="zh-CN" sz="2000" dirty="0">
                <a:latin typeface="Calibri"/>
                <a:cs typeface="Calibri"/>
              </a:rPr>
              <a:t> </a:t>
            </a:r>
            <a:r>
              <a:rPr lang="en-US" altLang="zh-CN" sz="2000" dirty="0" err="1">
                <a:latin typeface="Calibri"/>
                <a:cs typeface="Calibri"/>
              </a:rPr>
              <a:t>sử</a:t>
            </a:r>
            <a:r>
              <a:rPr lang="en-US" altLang="zh-CN" sz="2000" dirty="0">
                <a:latin typeface="Calibri"/>
                <a:cs typeface="Calibri"/>
              </a:rPr>
              <a:t> </a:t>
            </a:r>
            <a:r>
              <a:rPr lang="en-US" altLang="zh-CN" sz="2000" dirty="0" err="1">
                <a:latin typeface="Calibri"/>
                <a:cs typeface="Calibri"/>
              </a:rPr>
              <a:t>dụng</a:t>
            </a:r>
            <a:r>
              <a:rPr lang="en-US" altLang="zh-CN" sz="2000" dirty="0">
                <a:latin typeface="Calibri"/>
                <a:cs typeface="Calibri"/>
              </a:rPr>
              <a:t> </a:t>
            </a:r>
            <a:r>
              <a:rPr lang="en-US" altLang="zh-CN" sz="2000" dirty="0" err="1">
                <a:latin typeface="Calibri"/>
                <a:cs typeface="Calibri"/>
              </a:rPr>
              <a:t>trực</a:t>
            </a:r>
            <a:r>
              <a:rPr lang="en-US" altLang="zh-CN" sz="2000" dirty="0">
                <a:latin typeface="Calibri"/>
                <a:cs typeface="Calibri"/>
              </a:rPr>
              <a:t> </a:t>
            </a:r>
            <a:r>
              <a:rPr lang="en-US" altLang="zh-CN" sz="2000" dirty="0" err="1">
                <a:latin typeface="Calibri"/>
                <a:cs typeface="Calibri"/>
              </a:rPr>
              <a:t>tiếp</a:t>
            </a:r>
            <a:r>
              <a:rPr lang="en-US" altLang="zh-CN" sz="2000" dirty="0">
                <a:latin typeface="Calibri"/>
                <a:cs typeface="Calibri"/>
              </a:rPr>
              <a:t> </a:t>
            </a:r>
            <a:r>
              <a:rPr lang="en-US" altLang="zh-CN" sz="2000" dirty="0" err="1">
                <a:latin typeface="Calibri"/>
                <a:cs typeface="Calibri"/>
              </a:rPr>
              <a:t>để</a:t>
            </a:r>
            <a:r>
              <a:rPr lang="en-US" altLang="zh-CN" sz="2000" dirty="0">
                <a:latin typeface="Calibri"/>
                <a:cs typeface="Calibri"/>
              </a:rPr>
              <a:t> </a:t>
            </a:r>
            <a:r>
              <a:rPr lang="en-US" altLang="zh-CN" sz="2000" dirty="0" err="1">
                <a:latin typeface="Calibri"/>
                <a:cs typeface="Calibri"/>
              </a:rPr>
              <a:t>phân</a:t>
            </a:r>
            <a:r>
              <a:rPr lang="en-US" altLang="zh-CN" sz="2000" dirty="0">
                <a:latin typeface="Calibri"/>
                <a:cs typeface="Calibri"/>
              </a:rPr>
              <a:t> </a:t>
            </a:r>
            <a:r>
              <a:rPr lang="en-US" altLang="zh-CN" sz="2000" dirty="0" err="1">
                <a:latin typeface="Calibri"/>
                <a:cs typeface="Calibri"/>
              </a:rPr>
              <a:t>loại</a:t>
            </a:r>
            <a:r>
              <a:rPr lang="en-US" altLang="zh-CN" sz="2000" dirty="0">
                <a:latin typeface="Calibri"/>
                <a:cs typeface="Calibri"/>
              </a:rPr>
              <a:t> </a:t>
            </a:r>
            <a:r>
              <a:rPr lang="en-US" altLang="zh-CN" sz="2000" dirty="0" err="1">
                <a:latin typeface="Calibri"/>
                <a:cs typeface="Calibri"/>
              </a:rPr>
              <a:t>ảnh</a:t>
            </a:r>
            <a:r>
              <a:rPr lang="en-US" altLang="zh-CN" sz="2000" dirty="0">
                <a:latin typeface="Calibri"/>
                <a:cs typeface="Calibri"/>
              </a:rPr>
              <a:t>; </a:t>
            </a:r>
            <a:r>
              <a:rPr lang="en-US" altLang="zh-CN" sz="2000" dirty="0" err="1">
                <a:latin typeface="Calibri"/>
                <a:cs typeface="Calibri"/>
              </a:rPr>
              <a:t>nhờ</a:t>
            </a:r>
            <a:r>
              <a:rPr lang="en-US" altLang="zh-CN" sz="2000" dirty="0">
                <a:latin typeface="Calibri"/>
                <a:cs typeface="Calibri"/>
              </a:rPr>
              <a:t> </a:t>
            </a:r>
            <a:r>
              <a:rPr lang="en-US" altLang="zh-CN" sz="2000" dirty="0" err="1">
                <a:latin typeface="Calibri"/>
                <a:cs typeface="Calibri"/>
              </a:rPr>
              <a:t>hiểu</a:t>
            </a:r>
            <a:r>
              <a:rPr lang="en-US" altLang="zh-CN" sz="2000" dirty="0">
                <a:latin typeface="Calibri"/>
                <a:cs typeface="Calibri"/>
              </a:rPr>
              <a:t> </a:t>
            </a:r>
            <a:r>
              <a:rPr lang="en-US" altLang="zh-CN" sz="2000" dirty="0" err="1">
                <a:latin typeface="Calibri"/>
                <a:cs typeface="Calibri"/>
              </a:rPr>
              <a:t>mô</a:t>
            </a:r>
            <a:r>
              <a:rPr lang="en-US" altLang="zh-CN" sz="2000" dirty="0">
                <a:latin typeface="Calibri"/>
                <a:cs typeface="Calibri"/>
              </a:rPr>
              <a:t> </a:t>
            </a:r>
            <a:r>
              <a:rPr lang="en-US" altLang="zh-CN" sz="2000" dirty="0" err="1">
                <a:latin typeface="Calibri"/>
                <a:cs typeface="Calibri"/>
              </a:rPr>
              <a:t>tả</a:t>
            </a:r>
            <a:r>
              <a:rPr lang="en-US" altLang="zh-CN" sz="2000" dirty="0">
                <a:latin typeface="Calibri"/>
                <a:cs typeface="Calibri"/>
              </a:rPr>
              <a:t> </a:t>
            </a:r>
            <a:r>
              <a:rPr lang="en-US" altLang="zh-CN" sz="2000" dirty="0" err="1">
                <a:latin typeface="Calibri"/>
                <a:cs typeface="Calibri"/>
              </a:rPr>
              <a:t>văn</a:t>
            </a:r>
            <a:r>
              <a:rPr lang="en-US" altLang="zh-CN" sz="2000" dirty="0">
                <a:latin typeface="Calibri"/>
                <a:cs typeface="Calibri"/>
              </a:rPr>
              <a:t> </a:t>
            </a:r>
            <a:r>
              <a:rPr lang="en-US" altLang="zh-CN" sz="2000" dirty="0" err="1">
                <a:latin typeface="Calibri"/>
                <a:cs typeface="Calibri"/>
              </a:rPr>
              <a:t>bản</a:t>
            </a:r>
            <a:r>
              <a:rPr lang="en-US" altLang="zh-CN" sz="2000" dirty="0">
                <a:latin typeface="Calibri"/>
                <a:cs typeface="Calibri"/>
              </a:rPr>
              <a:t>, </a:t>
            </a:r>
            <a:r>
              <a:rPr lang="en-US" altLang="zh-CN" sz="2000" dirty="0" err="1">
                <a:latin typeface="Calibri"/>
                <a:cs typeface="Calibri"/>
              </a:rPr>
              <a:t>mô</a:t>
            </a:r>
            <a:r>
              <a:rPr lang="en-US" altLang="zh-CN" sz="2000" dirty="0">
                <a:latin typeface="Calibri"/>
                <a:cs typeface="Calibri"/>
              </a:rPr>
              <a:t> </a:t>
            </a:r>
            <a:r>
              <a:rPr lang="en-US" altLang="zh-CN" sz="2000" dirty="0" err="1">
                <a:latin typeface="Calibri"/>
                <a:cs typeface="Calibri"/>
              </a:rPr>
              <a:t>hình</a:t>
            </a:r>
            <a:r>
              <a:rPr lang="en-US" altLang="zh-CN" sz="2000" dirty="0">
                <a:latin typeface="Calibri"/>
                <a:cs typeface="Calibri"/>
              </a:rPr>
              <a:t> </a:t>
            </a:r>
            <a:r>
              <a:rPr lang="en-US" altLang="zh-CN" sz="2000" dirty="0" err="1">
                <a:latin typeface="Calibri"/>
                <a:cs typeface="Calibri"/>
              </a:rPr>
              <a:t>không</a:t>
            </a:r>
            <a:r>
              <a:rPr lang="en-US" altLang="zh-CN" sz="2000" dirty="0">
                <a:latin typeface="Calibri"/>
                <a:cs typeface="Calibri"/>
              </a:rPr>
              <a:t> </a:t>
            </a:r>
            <a:r>
              <a:rPr lang="en-US" altLang="zh-CN" sz="2000" dirty="0" err="1">
                <a:latin typeface="Calibri"/>
                <a:cs typeface="Calibri"/>
              </a:rPr>
              <a:t>cần</a:t>
            </a:r>
            <a:r>
              <a:rPr lang="en-US" altLang="zh-CN" sz="2000" dirty="0">
                <a:latin typeface="Calibri"/>
                <a:cs typeface="Calibri"/>
              </a:rPr>
              <a:t> </a:t>
            </a:r>
            <a:r>
              <a:rPr lang="en-US" altLang="zh-CN" sz="2000" dirty="0" err="1">
                <a:latin typeface="Calibri"/>
                <a:cs typeface="Calibri"/>
              </a:rPr>
              <a:t>thêm</a:t>
            </a:r>
            <a:r>
              <a:rPr lang="en-US" altLang="zh-CN" sz="2000" dirty="0">
                <a:latin typeface="Calibri"/>
                <a:cs typeface="Calibri"/>
              </a:rPr>
              <a:t> </a:t>
            </a:r>
            <a:r>
              <a:rPr lang="en-US" altLang="zh-CN" sz="2000" dirty="0" err="1">
                <a:latin typeface="Calibri"/>
                <a:cs typeface="Calibri"/>
              </a:rPr>
              <a:t>thông</a:t>
            </a:r>
            <a:r>
              <a:rPr lang="en-US" altLang="zh-CN" sz="2000" dirty="0">
                <a:latin typeface="Calibri"/>
                <a:cs typeface="Calibri"/>
              </a:rPr>
              <a:t> tin </a:t>
            </a:r>
            <a:r>
              <a:rPr lang="en-US" altLang="zh-CN" sz="2000" dirty="0" err="1">
                <a:latin typeface="Calibri"/>
                <a:cs typeface="Calibri"/>
              </a:rPr>
              <a:t>gán</a:t>
            </a:r>
            <a:r>
              <a:rPr lang="en-US" altLang="zh-CN" sz="2000" dirty="0">
                <a:latin typeface="Calibri"/>
                <a:cs typeface="Calibri"/>
              </a:rPr>
              <a:t> </a:t>
            </a:r>
            <a:r>
              <a:rPr lang="en-US" altLang="zh-CN" sz="2000" dirty="0" err="1">
                <a:latin typeface="Calibri"/>
                <a:cs typeface="Calibri"/>
              </a:rPr>
              <a:t>nhãn</a:t>
            </a:r>
            <a:r>
              <a:rPr lang="en-US" altLang="zh-CN" sz="2000" dirty="0">
                <a:latin typeface="Calibri"/>
                <a:cs typeface="Calibri"/>
              </a:rPr>
              <a:t> </a:t>
            </a:r>
            <a:r>
              <a:rPr lang="en-US" altLang="zh-CN" sz="2000" dirty="0" err="1">
                <a:latin typeface="Calibri"/>
                <a:cs typeface="Calibri"/>
              </a:rPr>
              <a:t>và</a:t>
            </a:r>
            <a:r>
              <a:rPr lang="en-US" altLang="zh-CN" sz="2000" dirty="0">
                <a:latin typeface="Calibri"/>
                <a:cs typeface="Calibri"/>
              </a:rPr>
              <a:t> </a:t>
            </a:r>
            <a:r>
              <a:rPr lang="en-US" altLang="zh-CN" sz="2000" dirty="0" err="1">
                <a:latin typeface="Calibri"/>
                <a:cs typeface="Calibri"/>
              </a:rPr>
              <a:t>thể</a:t>
            </a:r>
            <a:r>
              <a:rPr lang="en-US" altLang="zh-CN" sz="2000" dirty="0">
                <a:latin typeface="Calibri"/>
                <a:cs typeface="Calibri"/>
              </a:rPr>
              <a:t> </a:t>
            </a:r>
            <a:r>
              <a:rPr lang="en-US" altLang="zh-CN" sz="2000" dirty="0" err="1">
                <a:latin typeface="Calibri"/>
                <a:cs typeface="Calibri"/>
              </a:rPr>
              <a:t>hiện</a:t>
            </a:r>
            <a:r>
              <a:rPr lang="en-US" altLang="zh-CN" sz="2000" dirty="0">
                <a:latin typeface="Calibri"/>
                <a:cs typeface="Calibri"/>
              </a:rPr>
              <a:t> </a:t>
            </a:r>
            <a:r>
              <a:rPr lang="en-US" altLang="zh-CN" sz="2000" dirty="0" err="1">
                <a:latin typeface="Calibri"/>
                <a:cs typeface="Calibri"/>
              </a:rPr>
              <a:t>xuất</a:t>
            </a:r>
            <a:r>
              <a:rPr lang="en-US" altLang="zh-CN" sz="2000" dirty="0">
                <a:latin typeface="Calibri"/>
                <a:cs typeface="Calibri"/>
              </a:rPr>
              <a:t> </a:t>
            </a:r>
            <a:r>
              <a:rPr lang="en-US" altLang="zh-CN" sz="2000" dirty="0" err="1">
                <a:latin typeface="Calibri"/>
                <a:cs typeface="Calibri"/>
              </a:rPr>
              <a:t>sắc</a:t>
            </a:r>
            <a:r>
              <a:rPr lang="en-US" altLang="zh-CN" sz="2000" dirty="0">
                <a:latin typeface="Calibri"/>
                <a:cs typeface="Calibri"/>
              </a:rPr>
              <a:t> </a:t>
            </a:r>
            <a:r>
              <a:rPr lang="en-US" altLang="zh-CN" sz="2000" dirty="0" err="1">
                <a:latin typeface="Calibri"/>
                <a:cs typeface="Calibri"/>
              </a:rPr>
              <a:t>trong</a:t>
            </a:r>
            <a:r>
              <a:rPr lang="en-US" altLang="zh-CN" sz="2000" dirty="0">
                <a:latin typeface="Calibri"/>
                <a:cs typeface="Calibri"/>
              </a:rPr>
              <a:t> </a:t>
            </a:r>
            <a:r>
              <a:rPr lang="en-US" altLang="zh-CN" sz="2000" dirty="0" err="1">
                <a:latin typeface="Calibri"/>
                <a:cs typeface="Calibri"/>
              </a:rPr>
              <a:t>học</a:t>
            </a:r>
            <a:r>
              <a:rPr lang="en-US" altLang="zh-CN" sz="2000" dirty="0">
                <a:latin typeface="Calibri"/>
                <a:cs typeface="Calibri"/>
              </a:rPr>
              <a:t> </a:t>
            </a:r>
            <a:r>
              <a:rPr lang="en-US" altLang="zh-CN" sz="2000" dirty="0" err="1">
                <a:latin typeface="Calibri"/>
                <a:cs typeface="Calibri"/>
              </a:rPr>
              <a:t>không</a:t>
            </a:r>
            <a:r>
              <a:rPr lang="en-US" altLang="zh-CN" sz="2000" dirty="0">
                <a:latin typeface="Calibri"/>
                <a:cs typeface="Calibri"/>
              </a:rPr>
              <a:t> </a:t>
            </a:r>
            <a:r>
              <a:rPr lang="en-US" altLang="zh-CN" sz="2000" dirty="0" err="1">
                <a:latin typeface="Calibri"/>
                <a:cs typeface="Calibri"/>
              </a:rPr>
              <a:t>mẫu</a:t>
            </a:r>
            <a:r>
              <a:rPr lang="en-US" altLang="zh-CN" sz="2000" dirty="0">
                <a:latin typeface="Calibri"/>
                <a:cs typeface="Calibri"/>
              </a:rPr>
              <a:t> (zero-shot)</a:t>
            </a:r>
          </a:p>
          <a:p>
            <a:pPr marL="0" indent="0">
              <a:buNone/>
            </a:pPr>
            <a:endParaRPr lang="en-US" dirty="0"/>
          </a:p>
        </p:txBody>
      </p:sp>
      <p:sp>
        <p:nvSpPr>
          <p:cNvPr id="4" name="文本占位符 3">
            <a:extLst>
              <a:ext uri="{FF2B5EF4-FFF2-40B4-BE49-F238E27FC236}">
                <a16:creationId xmlns:a16="http://schemas.microsoft.com/office/drawing/2014/main" id="{6E64D207-956C-4988-FD63-20EC542B1301}"/>
              </a:ext>
            </a:extLst>
          </p:cNvPr>
          <p:cNvSpPr>
            <a:spLocks noGrp="1"/>
          </p:cNvSpPr>
          <p:nvPr>
            <p:ph type="body" sz="quarter" idx="13"/>
          </p:nvPr>
        </p:nvSpPr>
        <p:spPr/>
        <p:txBody>
          <a:bodyPr>
            <a:normAutofit fontScale="70000" lnSpcReduction="20000"/>
          </a:bodyPr>
          <a:lstStyle/>
          <a:p>
            <a:r>
              <a:rPr lang="zh-CN" altLang="en-US" dirty="0">
                <a:latin typeface="Calibri"/>
                <a:cs typeface="Calibri"/>
              </a:rPr>
              <a:t>Nhận dạng thị giác dựa trên mô hình thị giác–ngôn ngữ</a:t>
            </a:r>
          </a:p>
        </p:txBody>
      </p:sp>
      <p:pic>
        <p:nvPicPr>
          <p:cNvPr id="5" name="图片 4">
            <a:extLst>
              <a:ext uri="{FF2B5EF4-FFF2-40B4-BE49-F238E27FC236}">
                <a16:creationId xmlns:a16="http://schemas.microsoft.com/office/drawing/2014/main" id="{33912504-6542-59AB-1518-B9726CA46312}"/>
              </a:ext>
            </a:extLst>
          </p:cNvPr>
          <p:cNvPicPr>
            <a:picLocks noChangeAspect="1"/>
          </p:cNvPicPr>
          <p:nvPr/>
        </p:nvPicPr>
        <p:blipFill>
          <a:blip r:embed="rId3"/>
          <a:stretch>
            <a:fillRect/>
          </a:stretch>
        </p:blipFill>
        <p:spPr>
          <a:xfrm>
            <a:off x="375307" y="2367360"/>
            <a:ext cx="11441379" cy="4167983"/>
          </a:xfrm>
          <a:prstGeom prst="rect">
            <a:avLst/>
          </a:prstGeom>
        </p:spPr>
      </p:pic>
    </p:spTree>
    <p:extLst>
      <p:ext uri="{BB962C8B-B14F-4D97-AF65-F5344CB8AC3E}">
        <p14:creationId xmlns:p14="http://schemas.microsoft.com/office/powerpoint/2010/main" val="38564571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48</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en-US" altLang="zh-CN" b="0" dirty="0">
                <a:latin typeface="Calibri"/>
                <a:cs typeface="Calibri"/>
              </a:rPr>
              <a:t>Tập dữ liệu ảnh ImageNet</a:t>
            </a: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grpSp>
        <p:nvGrpSpPr>
          <p:cNvPr id="7" name="组合 6">
            <a:extLst>
              <a:ext uri="{FF2B5EF4-FFF2-40B4-BE49-F238E27FC236}">
                <a16:creationId xmlns:a16="http://schemas.microsoft.com/office/drawing/2014/main" id="{2EF8D542-AC00-4040-B725-E9032E5C7EC0}"/>
              </a:ext>
            </a:extLst>
          </p:cNvPr>
          <p:cNvGrpSpPr/>
          <p:nvPr/>
        </p:nvGrpSpPr>
        <p:grpSpPr>
          <a:xfrm>
            <a:off x="616110" y="1853936"/>
            <a:ext cx="10750653" cy="4870978"/>
            <a:chOff x="616110" y="1853936"/>
            <a:chExt cx="10750653" cy="4870978"/>
          </a:xfrm>
        </p:grpSpPr>
        <p:pic>
          <p:nvPicPr>
            <p:cNvPr id="1026" name="Picture 2" descr="NLP&amp;#39;s ImageNet moment has arrived">
              <a:extLst>
                <a:ext uri="{FF2B5EF4-FFF2-40B4-BE49-F238E27FC236}">
                  <a16:creationId xmlns:a16="http://schemas.microsoft.com/office/drawing/2014/main" id="{F9483B86-183B-BA40-A486-B6B8ACA17A06}"/>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6137860" y="1853936"/>
              <a:ext cx="5228903" cy="21104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7 Popular Image Classification Models in ImageNet Challenge (ILSVRC)  Competition History - MLK - Machine Learning Knowledge">
              <a:extLst>
                <a:ext uri="{FF2B5EF4-FFF2-40B4-BE49-F238E27FC236}">
                  <a16:creationId xmlns:a16="http://schemas.microsoft.com/office/drawing/2014/main" id="{CA03B097-3B38-044F-B595-96FB853E45A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6110" y="1859480"/>
              <a:ext cx="5479889" cy="2191956"/>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92E25161-110F-4C4E-A31F-8E52F95F3F2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16110" y="4083186"/>
              <a:ext cx="7465289" cy="2641728"/>
            </a:xfrm>
            <a:prstGeom prst="rect">
              <a:avLst/>
            </a:prstGeom>
          </p:spPr>
        </p:pic>
        <p:sp>
          <p:nvSpPr>
            <p:cNvPr id="10" name="文本占位符 4">
              <a:extLst>
                <a:ext uri="{FF2B5EF4-FFF2-40B4-BE49-F238E27FC236}">
                  <a16:creationId xmlns:a16="http://schemas.microsoft.com/office/drawing/2014/main" id="{20AA6B30-2971-4449-BDF0-FE4DAD865286}"/>
                </a:ext>
              </a:extLst>
            </p:cNvPr>
            <p:cNvSpPr txBox="1">
              <a:spLocks/>
            </p:cNvSpPr>
            <p:nvPr/>
          </p:nvSpPr>
          <p:spPr>
            <a:xfrm>
              <a:off x="8081399" y="4535382"/>
              <a:ext cx="2936857" cy="1617768"/>
            </a:xfrm>
            <a:prstGeom prst="rect">
              <a:avLst/>
            </a:prstGeom>
          </p:spPr>
          <p:txBody>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600" b="0" dirty="0">
                  <a:latin typeface="Arial" panose="020B0604020202020204" pitchFamily="34" charset="0"/>
                  <a:cs typeface="Arial" panose="020B0604020202020204" pitchFamily="34" charset="0"/>
                </a:rPr>
                <a:t>ImageNet là tập dữ liệu quan trọng nhất để kiểm tra hiệu năng nhận dạng ảnh</a:t>
              </a:r>
            </a:p>
          </p:txBody>
        </p:sp>
      </p:grpSp>
    </p:spTree>
    <p:extLst>
      <p:ext uri="{BB962C8B-B14F-4D97-AF65-F5344CB8AC3E}">
        <p14:creationId xmlns:p14="http://schemas.microsoft.com/office/powerpoint/2010/main" val="1668355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49</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Nhận dạng ảnh dựa trên mạng neuron tích chập</a:t>
            </a:r>
            <a:endParaRPr lang="en-US" altLang="zh-CN" b="0" dirty="0">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grpSp>
        <p:nvGrpSpPr>
          <p:cNvPr id="10" name="组合 9">
            <a:extLst>
              <a:ext uri="{FF2B5EF4-FFF2-40B4-BE49-F238E27FC236}">
                <a16:creationId xmlns:a16="http://schemas.microsoft.com/office/drawing/2014/main" id="{547D2B38-A9E9-4A7B-9358-F3989181A2A9}"/>
              </a:ext>
            </a:extLst>
          </p:cNvPr>
          <p:cNvGrpSpPr/>
          <p:nvPr/>
        </p:nvGrpSpPr>
        <p:grpSpPr>
          <a:xfrm>
            <a:off x="515937" y="1828800"/>
            <a:ext cx="11160126" cy="5027109"/>
            <a:chOff x="515937" y="1828800"/>
            <a:chExt cx="11160126" cy="5027109"/>
          </a:xfrm>
        </p:grpSpPr>
        <p:pic>
          <p:nvPicPr>
            <p:cNvPr id="3" name="图片 2">
              <a:extLst>
                <a:ext uri="{FF2B5EF4-FFF2-40B4-BE49-F238E27FC236}">
                  <a16:creationId xmlns:a16="http://schemas.microsoft.com/office/drawing/2014/main" id="{880182B2-5262-434E-926B-516C79374E0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15938" y="2366126"/>
              <a:ext cx="5580062" cy="1846191"/>
            </a:xfrm>
            <a:prstGeom prst="rect">
              <a:avLst/>
            </a:prstGeom>
          </p:spPr>
        </p:pic>
        <p:sp>
          <p:nvSpPr>
            <p:cNvPr id="6" name="矩形 5">
              <a:extLst>
                <a:ext uri="{FF2B5EF4-FFF2-40B4-BE49-F238E27FC236}">
                  <a16:creationId xmlns:a16="http://schemas.microsoft.com/office/drawing/2014/main" id="{86A200CB-9D66-B044-9777-D48D7F7B59D7}"/>
                </a:ext>
              </a:extLst>
            </p:cNvPr>
            <p:cNvSpPr/>
            <p:nvPr/>
          </p:nvSpPr>
          <p:spPr>
            <a:xfrm>
              <a:off x="515939" y="1828800"/>
              <a:ext cx="5580061"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zh-CN" sz="2400" dirty="0" err="1">
                  <a:latin typeface="Calibri" panose="020F0502020204030204" pitchFamily="34" charset="0"/>
                  <a:cs typeface="Calibri" panose="020F0502020204030204" pitchFamily="34" charset="0"/>
                </a:rPr>
                <a:t>AlexNet</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a:t>
              </a:r>
              <a:r>
                <a:rPr kumimoji="1" lang="en-US" altLang="zh-CN" sz="2400" dirty="0" err="1">
                  <a:latin typeface="Calibri" panose="020F0502020204030204" pitchFamily="34" charset="0"/>
                  <a:cs typeface="Calibri" panose="020F0502020204030204" pitchFamily="34" charset="0"/>
                </a:rPr>
                <a:t>NeurIPS</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2012)</a:t>
              </a:r>
              <a:endParaRPr kumimoji="1" lang="zh-CN" altLang="en-US" sz="2400" dirty="0">
                <a:latin typeface="Calibri" panose="020F0502020204030204" pitchFamily="34" charset="0"/>
                <a:cs typeface="Calibri" panose="020F0502020204030204" pitchFamily="34" charset="0"/>
              </a:endParaRPr>
            </a:p>
          </p:txBody>
        </p:sp>
        <p:sp>
          <p:nvSpPr>
            <p:cNvPr id="8" name="矩形 7">
              <a:extLst>
                <a:ext uri="{FF2B5EF4-FFF2-40B4-BE49-F238E27FC236}">
                  <a16:creationId xmlns:a16="http://schemas.microsoft.com/office/drawing/2014/main" id="{951C9C29-C54E-5E4D-AEA2-C695B87DEA44}"/>
                </a:ext>
              </a:extLst>
            </p:cNvPr>
            <p:cNvSpPr/>
            <p:nvPr/>
          </p:nvSpPr>
          <p:spPr>
            <a:xfrm>
              <a:off x="6096002" y="1828800"/>
              <a:ext cx="5580061"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zh-CN" sz="2400" dirty="0">
                  <a:latin typeface="Calibri" panose="020F0502020204030204" pitchFamily="34" charset="0"/>
                  <a:cs typeface="Calibri" panose="020F0502020204030204" pitchFamily="34" charset="0"/>
                </a:rPr>
                <a:t>VGG</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(ICLR</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2015)</a:t>
              </a:r>
              <a:endParaRPr kumimoji="1" lang="zh-CN" altLang="en-US" sz="2400" dirty="0">
                <a:latin typeface="Calibri" panose="020F0502020204030204" pitchFamily="34" charset="0"/>
                <a:cs typeface="Calibri" panose="020F0502020204030204" pitchFamily="34" charset="0"/>
              </a:endParaRPr>
            </a:p>
          </p:txBody>
        </p:sp>
        <p:pic>
          <p:nvPicPr>
            <p:cNvPr id="2050" name="Picture 2" descr="Fig. A1. The standard VGG-16 network architecture as proposed in [32].... |  Download Scientific Diagram">
              <a:extLst>
                <a:ext uri="{FF2B5EF4-FFF2-40B4-BE49-F238E27FC236}">
                  <a16:creationId xmlns:a16="http://schemas.microsoft.com/office/drawing/2014/main" id="{CAE018A9-64FC-7A43-95EC-A394FABAC70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5999" y="2303235"/>
              <a:ext cx="5580061" cy="1846191"/>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a16="http://schemas.microsoft.com/office/drawing/2014/main" id="{829212E9-5C57-3E42-8A57-1856E037E088}"/>
                </a:ext>
              </a:extLst>
            </p:cNvPr>
            <p:cNvSpPr/>
            <p:nvPr/>
          </p:nvSpPr>
          <p:spPr>
            <a:xfrm>
              <a:off x="515939" y="4229546"/>
              <a:ext cx="5580061"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zh-CN" sz="2400" dirty="0" err="1">
                  <a:latin typeface="Calibri" panose="020F0502020204030204" pitchFamily="34" charset="0"/>
                  <a:cs typeface="Calibri" panose="020F0502020204030204" pitchFamily="34" charset="0"/>
                </a:rPr>
                <a:t>ResNet</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(CVPR</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2016,</a:t>
              </a:r>
              <a:r>
                <a:rPr kumimoji="1" lang="zh-CN" altLang="en-US" sz="2400" dirty="0">
                  <a:latin typeface="Calibri" panose="020F0502020204030204" pitchFamily="34" charset="0"/>
                  <a:cs typeface="Calibri" panose="020F0502020204030204" pitchFamily="34" charset="0"/>
                </a:rPr>
                <a:t> </a:t>
              </a:r>
              <a:r>
                <a:rPr kumimoji="1" lang="en-US" altLang="zh-CN" sz="2400" dirty="0">
                  <a:solidFill>
                    <a:srgbClr val="FF0000"/>
                  </a:solidFill>
                  <a:latin typeface="Calibri" panose="020F0502020204030204" pitchFamily="34" charset="0"/>
                  <a:cs typeface="Calibri" panose="020F0502020204030204" pitchFamily="34" charset="0"/>
                </a:rPr>
                <a:t>Best</a:t>
              </a:r>
              <a:r>
                <a:rPr kumimoji="1" lang="zh-CN" altLang="en-US" sz="2400" dirty="0">
                  <a:solidFill>
                    <a:srgbClr val="FF0000"/>
                  </a:solidFill>
                  <a:latin typeface="Calibri" panose="020F0502020204030204" pitchFamily="34" charset="0"/>
                  <a:cs typeface="Calibri" panose="020F0502020204030204" pitchFamily="34" charset="0"/>
                </a:rPr>
                <a:t> </a:t>
              </a:r>
              <a:r>
                <a:rPr kumimoji="1" lang="en-US" altLang="zh-CN" sz="2400" dirty="0">
                  <a:solidFill>
                    <a:srgbClr val="FF0000"/>
                  </a:solidFill>
                  <a:latin typeface="Calibri" panose="020F0502020204030204" pitchFamily="34" charset="0"/>
                  <a:cs typeface="Calibri" panose="020F0502020204030204" pitchFamily="34" charset="0"/>
                </a:rPr>
                <a:t>Paper</a:t>
              </a:r>
              <a:r>
                <a:rPr kumimoji="1" lang="en-US" altLang="zh-CN" sz="2400" dirty="0">
                  <a:latin typeface="Calibri" panose="020F0502020204030204" pitchFamily="34" charset="0"/>
                  <a:cs typeface="Calibri" panose="020F0502020204030204" pitchFamily="34" charset="0"/>
                </a:rPr>
                <a:t>)</a:t>
              </a:r>
              <a:endParaRPr kumimoji="1" lang="zh-CN" altLang="en-US" sz="2400" dirty="0">
                <a:latin typeface="Calibri" panose="020F0502020204030204" pitchFamily="34" charset="0"/>
                <a:cs typeface="Calibri" panose="020F0502020204030204" pitchFamily="34" charset="0"/>
              </a:endParaRPr>
            </a:p>
          </p:txBody>
        </p:sp>
        <p:pic>
          <p:nvPicPr>
            <p:cNvPr id="2056" name="Picture 8" descr="GstInference with ResNet">
              <a:extLst>
                <a:ext uri="{FF2B5EF4-FFF2-40B4-BE49-F238E27FC236}">
                  <a16:creationId xmlns:a16="http://schemas.microsoft.com/office/drawing/2014/main" id="{236B2032-0E2E-0C46-98B6-88A37EF6B34A}"/>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515937" y="4830004"/>
              <a:ext cx="5580061" cy="1896640"/>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a:extLst>
                <a:ext uri="{FF2B5EF4-FFF2-40B4-BE49-F238E27FC236}">
                  <a16:creationId xmlns:a16="http://schemas.microsoft.com/office/drawing/2014/main" id="{7AD4CC37-A5AC-9A48-99E8-B17219CA691D}"/>
                </a:ext>
              </a:extLst>
            </p:cNvPr>
            <p:cNvSpPr/>
            <p:nvPr/>
          </p:nvSpPr>
          <p:spPr>
            <a:xfrm>
              <a:off x="6096002" y="4229546"/>
              <a:ext cx="5580061"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zh-CN" sz="2400" dirty="0" err="1">
                  <a:latin typeface="Calibri" panose="020F0502020204030204" pitchFamily="34" charset="0"/>
                  <a:cs typeface="Calibri" panose="020F0502020204030204" pitchFamily="34" charset="0"/>
                </a:rPr>
                <a:t>DenseNet</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(CVPR</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2017,</a:t>
              </a:r>
              <a:r>
                <a:rPr kumimoji="1" lang="zh-CN" altLang="en-US" sz="2400" dirty="0">
                  <a:latin typeface="Calibri" panose="020F0502020204030204" pitchFamily="34" charset="0"/>
                  <a:cs typeface="Calibri" panose="020F0502020204030204" pitchFamily="34" charset="0"/>
                </a:rPr>
                <a:t> </a:t>
              </a:r>
              <a:r>
                <a:rPr kumimoji="1" lang="en-US" altLang="zh-CN" sz="2400" dirty="0">
                  <a:solidFill>
                    <a:srgbClr val="FF0000"/>
                  </a:solidFill>
                  <a:latin typeface="Calibri" panose="020F0502020204030204" pitchFamily="34" charset="0"/>
                  <a:cs typeface="Calibri" panose="020F0502020204030204" pitchFamily="34" charset="0"/>
                </a:rPr>
                <a:t>Best</a:t>
              </a:r>
              <a:r>
                <a:rPr kumimoji="1" lang="zh-CN" altLang="en-US" sz="2400" dirty="0">
                  <a:solidFill>
                    <a:srgbClr val="FF0000"/>
                  </a:solidFill>
                  <a:latin typeface="Calibri" panose="020F0502020204030204" pitchFamily="34" charset="0"/>
                  <a:cs typeface="Calibri" panose="020F0502020204030204" pitchFamily="34" charset="0"/>
                </a:rPr>
                <a:t> </a:t>
              </a:r>
              <a:r>
                <a:rPr kumimoji="1" lang="en-US" altLang="zh-CN" sz="2400" dirty="0">
                  <a:solidFill>
                    <a:srgbClr val="FF0000"/>
                  </a:solidFill>
                  <a:latin typeface="Calibri" panose="020F0502020204030204" pitchFamily="34" charset="0"/>
                  <a:cs typeface="Calibri" panose="020F0502020204030204" pitchFamily="34" charset="0"/>
                </a:rPr>
                <a:t>Paper</a:t>
              </a:r>
              <a:r>
                <a:rPr kumimoji="1" lang="en-US" altLang="zh-CN" sz="2400" dirty="0">
                  <a:latin typeface="Calibri" panose="020F0502020204030204" pitchFamily="34" charset="0"/>
                  <a:cs typeface="Calibri" panose="020F0502020204030204" pitchFamily="34" charset="0"/>
                </a:rPr>
                <a:t>)</a:t>
              </a:r>
              <a:endParaRPr kumimoji="1" lang="zh-CN" altLang="en-US" sz="2400" dirty="0">
                <a:latin typeface="Calibri" panose="020F0502020204030204" pitchFamily="34" charset="0"/>
                <a:cs typeface="Calibri" panose="020F0502020204030204" pitchFamily="34" charset="0"/>
              </a:endParaRPr>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064" name="Picture 16" descr="GitHub - ShichenLiu/CondenseNet: CondenseNet: Light weighted CNN for mobile  devices">
              <a:extLst>
                <a:ext uri="{FF2B5EF4-FFF2-40B4-BE49-F238E27FC236}">
                  <a16:creationId xmlns:a16="http://schemas.microsoft.com/office/drawing/2014/main" id="{0438B65A-2E32-4044-8FBF-9DD5850262CB}"/>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a:off x="6096000" y="4742315"/>
              <a:ext cx="5580063" cy="21135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539317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50</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Nhận dạng ảnh dựa trên Transformer thị giác</a:t>
            </a:r>
            <a:endParaRPr lang="en-US" altLang="zh-CN" b="0" dirty="0">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6" name="矩形 5">
            <a:extLst>
              <a:ext uri="{FF2B5EF4-FFF2-40B4-BE49-F238E27FC236}">
                <a16:creationId xmlns:a16="http://schemas.microsoft.com/office/drawing/2014/main" id="{86A200CB-9D66-B044-9777-D48D7F7B59D7}"/>
              </a:ext>
            </a:extLst>
          </p:cNvPr>
          <p:cNvSpPr/>
          <p:nvPr/>
        </p:nvSpPr>
        <p:spPr>
          <a:xfrm>
            <a:off x="515939" y="1768176"/>
            <a:ext cx="5580061"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a:bodyPr>
          <a:lstStyle/>
          <a:p>
            <a:pPr algn="ctr"/>
            <a:r>
              <a:rPr kumimoji="1" lang="en-US" altLang="zh-CN" sz="2400" dirty="0" err="1">
                <a:latin typeface="Calibri"/>
                <a:ea typeface="SimHei" panose="02010609060101010101" pitchFamily="49" charset="-122"/>
                <a:cs typeface="Calibri"/>
              </a:rPr>
              <a:t>ViT</a:t>
            </a:r>
            <a:r>
              <a:rPr kumimoji="1" lang="en-US" altLang="zh-CN" sz="2400" dirty="0">
                <a:latin typeface="Calibri"/>
                <a:ea typeface="SimHei" panose="02010609060101010101" pitchFamily="49" charset="-122"/>
                <a:cs typeface="Calibri"/>
              </a:rPr>
              <a:t>(ICLR</a:t>
            </a:r>
            <a:r>
              <a:rPr kumimoji="1" lang="zh-CN" altLang="en-US" sz="2400" dirty="0">
                <a:latin typeface="Calibri"/>
                <a:ea typeface="SimHei" panose="02010609060101010101" pitchFamily="49" charset="-122"/>
                <a:cs typeface="Calibri"/>
              </a:rPr>
              <a:t> </a:t>
            </a:r>
            <a:r>
              <a:rPr kumimoji="1" lang="en-US" altLang="zh-CN" sz="2400" dirty="0">
                <a:latin typeface="Calibri"/>
                <a:ea typeface="SimHei" panose="02010609060101010101" pitchFamily="49" charset="-122"/>
                <a:cs typeface="Calibri"/>
              </a:rPr>
              <a:t>2021)</a:t>
            </a:r>
            <a:endParaRPr kumimoji="1" lang="zh-CN" altLang="en-US" sz="2400" dirty="0">
              <a:latin typeface="Calibri"/>
              <a:ea typeface="SimHei" panose="02010609060101010101" pitchFamily="49" charset="-122"/>
              <a:cs typeface="Calibri"/>
            </a:endParaRPr>
          </a:p>
        </p:txBody>
      </p:sp>
      <p:sp>
        <p:nvSpPr>
          <p:cNvPr id="8" name="矩形 7">
            <a:extLst>
              <a:ext uri="{FF2B5EF4-FFF2-40B4-BE49-F238E27FC236}">
                <a16:creationId xmlns:a16="http://schemas.microsoft.com/office/drawing/2014/main" id="{951C9C29-C54E-5E4D-AEA2-C695B87DEA44}"/>
              </a:ext>
            </a:extLst>
          </p:cNvPr>
          <p:cNvSpPr/>
          <p:nvPr/>
        </p:nvSpPr>
        <p:spPr>
          <a:xfrm>
            <a:off x="6096002" y="1768176"/>
            <a:ext cx="5580061"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a:bodyPr>
          <a:lstStyle/>
          <a:p>
            <a:pPr algn="ctr"/>
            <a:r>
              <a:rPr kumimoji="1" lang="en-US" altLang="zh-CN" sz="2400" dirty="0">
                <a:latin typeface="Calibri"/>
                <a:cs typeface="Calibri"/>
              </a:rPr>
              <a:t>PVT</a:t>
            </a:r>
            <a:r>
              <a:rPr kumimoji="1" lang="zh-CN" altLang="en-US" sz="2400" dirty="0">
                <a:latin typeface="Calibri"/>
                <a:cs typeface="Calibri"/>
              </a:rPr>
              <a:t> </a:t>
            </a:r>
            <a:r>
              <a:rPr kumimoji="1" lang="en-US" altLang="zh-CN" sz="2400" dirty="0">
                <a:latin typeface="Calibri"/>
                <a:cs typeface="Calibri"/>
              </a:rPr>
              <a:t>(ICCV</a:t>
            </a:r>
            <a:r>
              <a:rPr kumimoji="1" lang="zh-CN" altLang="en-US" sz="2400" dirty="0">
                <a:latin typeface="Calibri"/>
                <a:cs typeface="Calibri"/>
              </a:rPr>
              <a:t> </a:t>
            </a:r>
            <a:r>
              <a:rPr kumimoji="1" lang="en-US" altLang="zh-CN" sz="2400" dirty="0">
                <a:latin typeface="Calibri"/>
                <a:cs typeface="Calibri"/>
              </a:rPr>
              <a:t>2021)</a:t>
            </a:r>
            <a:endParaRPr kumimoji="1" lang="zh-CN" altLang="en-US" sz="2400" dirty="0">
              <a:latin typeface="Calibri"/>
              <a:cs typeface="Calibri"/>
            </a:endParaRPr>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5943600" y="32159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 name="图片 9">
            <a:extLst>
              <a:ext uri="{FF2B5EF4-FFF2-40B4-BE49-F238E27FC236}">
                <a16:creationId xmlns:a16="http://schemas.microsoft.com/office/drawing/2014/main" id="{31AF01F6-4088-6544-82D5-CB8F17D8AA4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12623" y="2317419"/>
            <a:ext cx="3505404" cy="1797113"/>
          </a:xfrm>
          <a:prstGeom prst="rect">
            <a:avLst/>
          </a:prstGeom>
        </p:spPr>
      </p:pic>
      <p:pic>
        <p:nvPicPr>
          <p:cNvPr id="15" name="图片 14">
            <a:extLst>
              <a:ext uri="{FF2B5EF4-FFF2-40B4-BE49-F238E27FC236}">
                <a16:creationId xmlns:a16="http://schemas.microsoft.com/office/drawing/2014/main" id="{E3073448-8261-4240-A054-87E95601650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662057" y="2268484"/>
            <a:ext cx="4585062" cy="1911768"/>
          </a:xfrm>
          <a:prstGeom prst="rect">
            <a:avLst/>
          </a:prstGeom>
        </p:spPr>
      </p:pic>
      <p:sp>
        <p:nvSpPr>
          <p:cNvPr id="12" name="矩形 11">
            <a:extLst>
              <a:ext uri="{FF2B5EF4-FFF2-40B4-BE49-F238E27FC236}">
                <a16:creationId xmlns:a16="http://schemas.microsoft.com/office/drawing/2014/main" id="{686A4858-C2C5-434F-98CB-765243F84B14}"/>
              </a:ext>
            </a:extLst>
          </p:cNvPr>
          <p:cNvSpPr/>
          <p:nvPr/>
        </p:nvSpPr>
        <p:spPr>
          <a:xfrm>
            <a:off x="515939" y="4239686"/>
            <a:ext cx="5580061" cy="455699"/>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lnSpcReduction="10000"/>
          </a:bodyPr>
          <a:lstStyle/>
          <a:p>
            <a:pPr algn="ctr"/>
            <a:r>
              <a:rPr kumimoji="1" lang="en-US" altLang="zh-CN" sz="2400" dirty="0" err="1">
                <a:latin typeface="Calibri"/>
                <a:cs typeface="Calibri"/>
              </a:rPr>
              <a:t>Swin</a:t>
            </a:r>
            <a:r>
              <a:rPr kumimoji="1" lang="zh-CN" altLang="en-US" sz="2400" dirty="0">
                <a:latin typeface="Calibri"/>
                <a:cs typeface="Calibri"/>
              </a:rPr>
              <a:t> </a:t>
            </a:r>
            <a:r>
              <a:rPr kumimoji="1" lang="en-US" altLang="zh-CN" sz="2400" dirty="0">
                <a:latin typeface="Calibri"/>
                <a:cs typeface="Calibri"/>
              </a:rPr>
              <a:t>Transformer</a:t>
            </a:r>
            <a:r>
              <a:rPr kumimoji="1" lang="zh-CN" altLang="en-US" sz="2400" dirty="0">
                <a:latin typeface="Calibri"/>
                <a:cs typeface="Calibri"/>
              </a:rPr>
              <a:t> </a:t>
            </a:r>
            <a:r>
              <a:rPr kumimoji="1" lang="en-US" altLang="zh-CN" sz="2400" dirty="0">
                <a:latin typeface="Calibri"/>
                <a:cs typeface="Calibri"/>
              </a:rPr>
              <a:t>(ICCV</a:t>
            </a:r>
            <a:r>
              <a:rPr kumimoji="1" lang="zh-CN" altLang="en-US" sz="2400" dirty="0">
                <a:latin typeface="Calibri"/>
                <a:cs typeface="Calibri"/>
              </a:rPr>
              <a:t> </a:t>
            </a:r>
            <a:r>
              <a:rPr kumimoji="1" lang="en-US" altLang="zh-CN" sz="2400" dirty="0">
                <a:latin typeface="Calibri"/>
                <a:cs typeface="Calibri"/>
              </a:rPr>
              <a:t>2021,</a:t>
            </a:r>
            <a:r>
              <a:rPr kumimoji="1" lang="zh-CN" altLang="en-US" sz="2400" dirty="0">
                <a:latin typeface="Calibri"/>
                <a:cs typeface="Calibri"/>
              </a:rPr>
              <a:t> </a:t>
            </a:r>
            <a:r>
              <a:rPr kumimoji="1" lang="en-US" altLang="zh-CN" sz="2400" dirty="0">
                <a:solidFill>
                  <a:srgbClr val="FF0000"/>
                </a:solidFill>
                <a:latin typeface="Calibri"/>
                <a:cs typeface="Calibri"/>
              </a:rPr>
              <a:t>Best</a:t>
            </a:r>
            <a:r>
              <a:rPr kumimoji="1" lang="zh-CN" altLang="en-US" sz="2400" dirty="0">
                <a:solidFill>
                  <a:srgbClr val="FF0000"/>
                </a:solidFill>
                <a:latin typeface="Calibri"/>
                <a:cs typeface="Calibri"/>
              </a:rPr>
              <a:t> </a:t>
            </a:r>
            <a:r>
              <a:rPr kumimoji="1" lang="en-US" altLang="zh-CN" sz="2400" dirty="0">
                <a:solidFill>
                  <a:srgbClr val="FF0000"/>
                </a:solidFill>
                <a:latin typeface="Calibri"/>
                <a:cs typeface="Calibri"/>
              </a:rPr>
              <a:t>Paper</a:t>
            </a:r>
            <a:r>
              <a:rPr kumimoji="1" lang="en-US" altLang="zh-CN" sz="2400" dirty="0">
                <a:latin typeface="Calibri"/>
                <a:ea typeface="SimHei" panose="02010609060101010101" pitchFamily="49" charset="-122"/>
                <a:cs typeface="Calibri"/>
              </a:rPr>
              <a:t>)</a:t>
            </a:r>
            <a:endParaRPr kumimoji="1" lang="zh-CN" altLang="en-US" sz="2400" dirty="0">
              <a:latin typeface="Calibri"/>
              <a:ea typeface="SimHei" panose="02010609060101010101" pitchFamily="49" charset="-122"/>
              <a:cs typeface="Calibri"/>
            </a:endParaRPr>
          </a:p>
        </p:txBody>
      </p:sp>
      <p:sp>
        <p:nvSpPr>
          <p:cNvPr id="13" name="矩形 12">
            <a:extLst>
              <a:ext uri="{FF2B5EF4-FFF2-40B4-BE49-F238E27FC236}">
                <a16:creationId xmlns:a16="http://schemas.microsoft.com/office/drawing/2014/main" id="{1C554C27-C09D-488D-9451-813D122EC8A2}"/>
              </a:ext>
            </a:extLst>
          </p:cNvPr>
          <p:cNvSpPr/>
          <p:nvPr/>
        </p:nvSpPr>
        <p:spPr>
          <a:xfrm>
            <a:off x="6096002" y="4239686"/>
            <a:ext cx="5580061" cy="455699"/>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lnSpcReduction="10000"/>
          </a:bodyPr>
          <a:lstStyle/>
          <a:p>
            <a:pPr algn="ctr"/>
            <a:r>
              <a:rPr kumimoji="1" lang="en-US" altLang="zh-CN" sz="2400" dirty="0">
                <a:latin typeface="Calibri"/>
                <a:cs typeface="Calibri"/>
              </a:rPr>
              <a:t>MLP-Mixer</a:t>
            </a:r>
            <a:r>
              <a:rPr kumimoji="1" lang="zh-CN" altLang="en-US" sz="2400" dirty="0">
                <a:latin typeface="Calibri"/>
                <a:cs typeface="Calibri"/>
              </a:rPr>
              <a:t> </a:t>
            </a:r>
            <a:r>
              <a:rPr kumimoji="1" lang="en-US" altLang="zh-CN" sz="2400" dirty="0">
                <a:latin typeface="Calibri"/>
                <a:cs typeface="Calibri"/>
              </a:rPr>
              <a:t>(</a:t>
            </a:r>
            <a:r>
              <a:rPr kumimoji="1" lang="en-US" altLang="zh-CN" sz="2400" dirty="0" err="1">
                <a:latin typeface="Calibri"/>
                <a:cs typeface="Calibri"/>
              </a:rPr>
              <a:t>NeurIPS</a:t>
            </a:r>
            <a:r>
              <a:rPr kumimoji="1" lang="zh-CN" altLang="en-US" sz="2400" dirty="0">
                <a:latin typeface="Calibri"/>
                <a:cs typeface="Calibri"/>
              </a:rPr>
              <a:t> </a:t>
            </a:r>
            <a:r>
              <a:rPr kumimoji="1" lang="en-US" altLang="zh-CN" sz="2400" dirty="0">
                <a:latin typeface="Calibri"/>
                <a:cs typeface="Calibri"/>
              </a:rPr>
              <a:t>2021)</a:t>
            </a:r>
            <a:endParaRPr kumimoji="1" lang="zh-CN" altLang="en-US" sz="2400" dirty="0">
              <a:latin typeface="Calibri"/>
              <a:cs typeface="Calibri"/>
            </a:endParaRPr>
          </a:p>
        </p:txBody>
      </p:sp>
      <p:sp>
        <p:nvSpPr>
          <p:cNvPr id="14" name="AutoShape 10">
            <a:extLst>
              <a:ext uri="{FF2B5EF4-FFF2-40B4-BE49-F238E27FC236}">
                <a16:creationId xmlns:a16="http://schemas.microsoft.com/office/drawing/2014/main" id="{73AA1240-A1DA-4E51-9685-6B7F2686B0F0}"/>
              </a:ext>
            </a:extLst>
          </p:cNvPr>
          <p:cNvSpPr>
            <a:spLocks noChangeAspect="1" noChangeArrowheads="1"/>
          </p:cNvSpPr>
          <p:nvPr/>
        </p:nvSpPr>
        <p:spPr bwMode="auto">
          <a:xfrm>
            <a:off x="336152" y="5555120"/>
            <a:ext cx="304800" cy="2927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6" name="图片 15">
            <a:extLst>
              <a:ext uri="{FF2B5EF4-FFF2-40B4-BE49-F238E27FC236}">
                <a16:creationId xmlns:a16="http://schemas.microsoft.com/office/drawing/2014/main" id="{F4BD363E-37A3-490B-9B3D-B8BD15F5981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72990" y="4820539"/>
            <a:ext cx="4687432" cy="1814733"/>
          </a:xfrm>
          <a:prstGeom prst="rect">
            <a:avLst/>
          </a:prstGeom>
        </p:spPr>
      </p:pic>
      <p:pic>
        <p:nvPicPr>
          <p:cNvPr id="18" name="图片 17">
            <a:extLst>
              <a:ext uri="{FF2B5EF4-FFF2-40B4-BE49-F238E27FC236}">
                <a16:creationId xmlns:a16="http://schemas.microsoft.com/office/drawing/2014/main" id="{EE1302F3-B21D-4A03-9AC9-8E3BA88CAC3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01841" y="4695385"/>
            <a:ext cx="3904397" cy="2071175"/>
          </a:xfrm>
          <a:prstGeom prst="rect">
            <a:avLst/>
          </a:prstGeom>
        </p:spPr>
      </p:pic>
    </p:spTree>
    <p:extLst>
      <p:ext uri="{BB962C8B-B14F-4D97-AF65-F5344CB8AC3E}">
        <p14:creationId xmlns:p14="http://schemas.microsoft.com/office/powerpoint/2010/main" val="30895493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51</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a:xfrm>
            <a:off x="497732" y="1007064"/>
            <a:ext cx="11344863" cy="508000"/>
          </a:xfrm>
        </p:spPr>
        <p:txBody>
          <a:bodyPr>
            <a:noAutofit/>
          </a:bodyPr>
          <a:lstStyle/>
          <a:p>
            <a:r>
              <a:rPr lang="en-US" altLang="zh-CN" b="0" dirty="0"/>
              <a:t>Mô hình Transformer đã thúc đẩy sự phát triển đa dạng của các </a:t>
            </a:r>
            <a:r>
              <a:rPr lang="en-US" altLang="zh-CN" b="0" dirty="0" err="1"/>
              <a:t>mô</a:t>
            </a:r>
            <a:r>
              <a:rPr lang="en-US" altLang="zh-CN" b="0" dirty="0"/>
              <a:t> </a:t>
            </a:r>
            <a:r>
              <a:rPr lang="en-US" altLang="zh-CN" b="0" dirty="0" err="1"/>
              <a:t>hình</a:t>
            </a:r>
            <a:endParaRPr lang="en-US" altLang="zh-CN" b="0" dirty="0"/>
          </a:p>
          <a:p>
            <a:pPr marL="0" indent="0">
              <a:buNone/>
            </a:pPr>
            <a:r>
              <a:rPr lang="en-US" altLang="zh-CN" b="0" dirty="0"/>
              <a:t> nền tảng về ảnh</a:t>
            </a: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grpSp>
        <p:nvGrpSpPr>
          <p:cNvPr id="21" name="组合 20">
            <a:extLst>
              <a:ext uri="{FF2B5EF4-FFF2-40B4-BE49-F238E27FC236}">
                <a16:creationId xmlns:a16="http://schemas.microsoft.com/office/drawing/2014/main" id="{B4CF5D0F-123D-819E-14B9-993776E56843}"/>
              </a:ext>
            </a:extLst>
          </p:cNvPr>
          <p:cNvGrpSpPr/>
          <p:nvPr/>
        </p:nvGrpSpPr>
        <p:grpSpPr>
          <a:xfrm>
            <a:off x="336099" y="1916376"/>
            <a:ext cx="11414691" cy="4679501"/>
            <a:chOff x="336099" y="1686330"/>
            <a:chExt cx="11414691" cy="4909548"/>
          </a:xfrm>
        </p:grpSpPr>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099" y="2970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文本占位符 4">
              <a:extLst>
                <a:ext uri="{FF2B5EF4-FFF2-40B4-BE49-F238E27FC236}">
                  <a16:creationId xmlns:a16="http://schemas.microsoft.com/office/drawing/2014/main" id="{3D3F3EB9-F4BB-8540-BEF9-CECC3BAE695C}"/>
                </a:ext>
              </a:extLst>
            </p:cNvPr>
            <p:cNvSpPr txBox="1">
              <a:spLocks/>
            </p:cNvSpPr>
            <p:nvPr/>
          </p:nvSpPr>
          <p:spPr>
            <a:xfrm>
              <a:off x="6095947" y="1891621"/>
              <a:ext cx="5654843" cy="1896566"/>
            </a:xfrm>
            <a:prstGeom prst="rect">
              <a:avLst/>
            </a:prstGeom>
          </p:spPr>
          <p:txBody>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zh-CN" sz="2800" dirty="0">
                <a:latin typeface="Calibri" panose="020F0502020204030204" pitchFamily="34" charset="0"/>
                <a:cs typeface="Calibri" panose="020F0502020204030204" pitchFamily="34" charset="0"/>
              </a:endParaRPr>
            </a:p>
          </p:txBody>
        </p:sp>
        <p:pic>
          <p:nvPicPr>
            <p:cNvPr id="19" name="图片 18">
              <a:extLst>
                <a:ext uri="{FF2B5EF4-FFF2-40B4-BE49-F238E27FC236}">
                  <a16:creationId xmlns:a16="http://schemas.microsoft.com/office/drawing/2014/main" id="{A6ECD288-E982-A082-046F-15877A3A247E}"/>
                </a:ext>
              </a:extLst>
            </p:cNvPr>
            <p:cNvPicPr>
              <a:picLocks noChangeAspect="1"/>
            </p:cNvPicPr>
            <p:nvPr/>
          </p:nvPicPr>
          <p:blipFill>
            <a:blip r:embed="rId2"/>
            <a:stretch>
              <a:fillRect/>
            </a:stretch>
          </p:blipFill>
          <p:spPr>
            <a:xfrm>
              <a:off x="940553" y="1773237"/>
              <a:ext cx="4304276" cy="4822641"/>
            </a:xfrm>
            <a:prstGeom prst="rect">
              <a:avLst/>
            </a:prstGeom>
          </p:spPr>
        </p:pic>
        <p:pic>
          <p:nvPicPr>
            <p:cNvPr id="20" name="图片 19">
              <a:extLst>
                <a:ext uri="{FF2B5EF4-FFF2-40B4-BE49-F238E27FC236}">
                  <a16:creationId xmlns:a16="http://schemas.microsoft.com/office/drawing/2014/main" id="{BA260AA7-A82A-3F91-1656-A42DE6BC824C}"/>
                </a:ext>
              </a:extLst>
            </p:cNvPr>
            <p:cNvPicPr>
              <a:picLocks noChangeAspect="1"/>
            </p:cNvPicPr>
            <p:nvPr/>
          </p:nvPicPr>
          <p:blipFill>
            <a:blip r:embed="rId3"/>
            <a:stretch>
              <a:fillRect/>
            </a:stretch>
          </p:blipFill>
          <p:spPr>
            <a:xfrm>
              <a:off x="7066436" y="1686330"/>
              <a:ext cx="4120830" cy="4909548"/>
            </a:xfrm>
            <a:prstGeom prst="rect">
              <a:avLst/>
            </a:prstGeom>
          </p:spPr>
        </p:pic>
        <p:pic>
          <p:nvPicPr>
            <p:cNvPr id="1026" name="Picture 2" descr="Vs Logo Vector Art, Icons, and Graphics for Free Download">
              <a:extLst>
                <a:ext uri="{FF2B5EF4-FFF2-40B4-BE49-F238E27FC236}">
                  <a16:creationId xmlns:a16="http://schemas.microsoft.com/office/drawing/2014/main" id="{73371A54-4539-8FDF-D897-59DC7817CFFB}"/>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83145" y="3274973"/>
              <a:ext cx="1664028" cy="14469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458116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52</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en-US" altLang="zh-CN" sz="2000" b="0" dirty="0"/>
              <a:t>Mô hình Transformer thể hiện hiệu năng mạnh mẽ trên nhiều nhiệm vụ thị giác chủ đạo, qua đó gợi mở việc tìm hiểu nguyên nhân sâu xa của năng lực mô hình hóa thị giác mạnh mẽ này</a:t>
            </a: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099" y="2970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文本占位符 4">
            <a:extLst>
              <a:ext uri="{FF2B5EF4-FFF2-40B4-BE49-F238E27FC236}">
                <a16:creationId xmlns:a16="http://schemas.microsoft.com/office/drawing/2014/main" id="{3D3F3EB9-F4BB-8540-BEF9-CECC3BAE695C}"/>
              </a:ext>
            </a:extLst>
          </p:cNvPr>
          <p:cNvSpPr txBox="1">
            <a:spLocks/>
          </p:cNvSpPr>
          <p:nvPr/>
        </p:nvSpPr>
        <p:spPr>
          <a:xfrm>
            <a:off x="6095947" y="1891621"/>
            <a:ext cx="5654843" cy="1896566"/>
          </a:xfrm>
          <a:prstGeom prst="rect">
            <a:avLst/>
          </a:prstGeom>
        </p:spPr>
        <p:txBody>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zh-CN" sz="2800" dirty="0">
              <a:latin typeface="Calibri" panose="020F0502020204030204" pitchFamily="34" charset="0"/>
              <a:cs typeface="Calibri" panose="020F0502020204030204" pitchFamily="34" charset="0"/>
            </a:endParaRPr>
          </a:p>
        </p:txBody>
      </p:sp>
      <p:pic>
        <p:nvPicPr>
          <p:cNvPr id="35" name="图片 34">
            <a:extLst>
              <a:ext uri="{FF2B5EF4-FFF2-40B4-BE49-F238E27FC236}">
                <a16:creationId xmlns:a16="http://schemas.microsoft.com/office/drawing/2014/main" id="{9DAC2D94-E511-F00B-B228-980147F32934}"/>
              </a:ext>
            </a:extLst>
          </p:cNvPr>
          <p:cNvPicPr>
            <a:picLocks noChangeAspect="1"/>
          </p:cNvPicPr>
          <p:nvPr/>
        </p:nvPicPr>
        <p:blipFill>
          <a:blip r:embed="rId3"/>
          <a:stretch>
            <a:fillRect/>
          </a:stretch>
        </p:blipFill>
        <p:spPr>
          <a:xfrm>
            <a:off x="1595438" y="2223407"/>
            <a:ext cx="9200815" cy="4549853"/>
          </a:xfrm>
          <a:prstGeom prst="rect">
            <a:avLst/>
          </a:prstGeom>
        </p:spPr>
      </p:pic>
    </p:spTree>
    <p:extLst>
      <p:ext uri="{BB962C8B-B14F-4D97-AF65-F5344CB8AC3E}">
        <p14:creationId xmlns:p14="http://schemas.microsoft.com/office/powerpoint/2010/main" val="41438659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53</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tương tác bậc cao: HorNet</a:t>
            </a:r>
            <a:endParaRPr lang="en-US" altLang="zh-CN" b="0" dirty="0">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099" y="2970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文本占位符 4">
            <a:extLst>
              <a:ext uri="{FF2B5EF4-FFF2-40B4-BE49-F238E27FC236}">
                <a16:creationId xmlns:a16="http://schemas.microsoft.com/office/drawing/2014/main" id="{3D3F3EB9-F4BB-8540-BEF9-CECC3BAE695C}"/>
              </a:ext>
            </a:extLst>
          </p:cNvPr>
          <p:cNvSpPr txBox="1">
            <a:spLocks/>
          </p:cNvSpPr>
          <p:nvPr/>
        </p:nvSpPr>
        <p:spPr>
          <a:xfrm>
            <a:off x="6095947" y="1891621"/>
            <a:ext cx="5654843" cy="1896566"/>
          </a:xfrm>
          <a:prstGeom prst="rect">
            <a:avLst/>
          </a:prstGeom>
        </p:spPr>
        <p:txBody>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zh-CN" sz="2800" dirty="0">
              <a:latin typeface="Calibri" panose="020F0502020204030204" pitchFamily="34" charset="0"/>
              <a:cs typeface="Calibri" panose="020F0502020204030204" pitchFamily="34" charset="0"/>
            </a:endParaRPr>
          </a:p>
        </p:txBody>
      </p:sp>
      <p:pic>
        <p:nvPicPr>
          <p:cNvPr id="3" name="图片 2">
            <a:extLst>
              <a:ext uri="{FF2B5EF4-FFF2-40B4-BE49-F238E27FC236}">
                <a16:creationId xmlns:a16="http://schemas.microsoft.com/office/drawing/2014/main" id="{21A8B2C1-AF51-73E0-A415-1816E688D0D4}"/>
              </a:ext>
            </a:extLst>
          </p:cNvPr>
          <p:cNvPicPr>
            <a:picLocks noChangeAspect="1"/>
          </p:cNvPicPr>
          <p:nvPr/>
        </p:nvPicPr>
        <p:blipFill rotWithShape="1">
          <a:blip r:embed="rId3">
            <a:clrChange>
              <a:clrFrom>
                <a:srgbClr val="FFFFFF"/>
              </a:clrFrom>
              <a:clrTo>
                <a:srgbClr val="FFFFFF">
                  <a:alpha val="0"/>
                </a:srgbClr>
              </a:clrTo>
            </a:clrChange>
          </a:blip>
          <a:srcRect t="4289"/>
          <a:stretch/>
        </p:blipFill>
        <p:spPr>
          <a:xfrm>
            <a:off x="640899" y="1500858"/>
            <a:ext cx="10913002" cy="3311527"/>
          </a:xfrm>
          <a:prstGeom prst="rect">
            <a:avLst/>
          </a:prstGeom>
        </p:spPr>
      </p:pic>
      <p:sp>
        <p:nvSpPr>
          <p:cNvPr id="17" name="文本占位符 4">
            <a:extLst>
              <a:ext uri="{FF2B5EF4-FFF2-40B4-BE49-F238E27FC236}">
                <a16:creationId xmlns:a16="http://schemas.microsoft.com/office/drawing/2014/main" id="{1689DE3C-0997-0456-F120-1EB884B050AF}"/>
              </a:ext>
            </a:extLst>
          </p:cNvPr>
          <p:cNvSpPr txBox="1">
            <a:spLocks/>
          </p:cNvSpPr>
          <p:nvPr/>
        </p:nvSpPr>
        <p:spPr>
          <a:xfrm>
            <a:off x="515937" y="5109105"/>
            <a:ext cx="11378856" cy="1083550"/>
          </a:xfrm>
          <a:prstGeom prst="rect">
            <a:avLst/>
          </a:prstGeom>
        </p:spPr>
        <p:txBody>
          <a:bodyPr>
            <a:normAutofit fontScale="92500" lnSpcReduction="20000"/>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580" indent="-449580"/>
            <a:r>
              <a:rPr lang="zh-CN" altLang="en-US" sz="2400" b="0" dirty="0">
                <a:latin typeface="Calibri"/>
                <a:cs typeface="Calibri"/>
              </a:rPr>
              <a:t>Tổng kết rằng ưu thế của Transformer nằm ở trọng số động, tương tác bậc cao và mô hình hóa phụ thuộc tầm xa (long-range); đồng thời đề xuất  tích chập đệ quy có cổng, có thể thực hiện hiệu quả đồng thời ba chức năng trên</a:t>
            </a:r>
            <a:endParaRPr lang="en-US" altLang="zh-CN" sz="2400" b="0" dirty="0">
              <a:latin typeface="Calibri"/>
              <a:cs typeface="Calibri"/>
            </a:endParaRPr>
          </a:p>
        </p:txBody>
      </p:sp>
      <p:sp>
        <p:nvSpPr>
          <p:cNvPr id="10" name="矩形 9">
            <a:extLst>
              <a:ext uri="{FF2B5EF4-FFF2-40B4-BE49-F238E27FC236}">
                <a16:creationId xmlns:a16="http://schemas.microsoft.com/office/drawing/2014/main" id="{DEE1CA6C-F116-421F-8DBA-6E400B25B226}"/>
              </a:ext>
            </a:extLst>
          </p:cNvPr>
          <p:cNvSpPr/>
          <p:nvPr/>
        </p:nvSpPr>
        <p:spPr>
          <a:xfrm>
            <a:off x="488499" y="6158866"/>
            <a:ext cx="11551629" cy="584775"/>
          </a:xfrm>
          <a:prstGeom prst="rect">
            <a:avLst/>
          </a:prstGeom>
        </p:spPr>
        <p:txBody>
          <a:bodyPr wrap="square">
            <a:normAutofit/>
          </a:bodyPr>
          <a:lstStyle/>
          <a:p>
            <a:r>
              <a:rPr lang="en-US" altLang="zh-CN" sz="1400" dirty="0">
                <a:solidFill>
                  <a:schemeClr val="tx1">
                    <a:lumMod val="50000"/>
                    <a:lumOff val="50000"/>
                  </a:schemeClr>
                </a:solidFill>
                <a:latin typeface="Arial" panose="020B0604020202020204" pitchFamily="34" charset="0"/>
                <a:cs typeface="Arial" panose="020B0604020202020204" pitchFamily="34" charset="0"/>
              </a:rPr>
              <a:t>Yongming Rao, Wenliang Zhao, Yansong</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Tang,</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Jie</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Zhou,</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Ser-Nam Lim,</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and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Jiwen</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 Lu,</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HorNet</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 Efficient High-Order Spatial</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Interactions</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with Recursive Gated Convolutions,</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i="1" dirty="0" err="1">
                <a:solidFill>
                  <a:schemeClr val="tx1">
                    <a:lumMod val="50000"/>
                    <a:lumOff val="50000"/>
                  </a:schemeClr>
                </a:solidFill>
                <a:latin typeface="Arial" panose="020B0604020202020204" pitchFamily="34" charset="0"/>
                <a:cs typeface="Arial" panose="020B0604020202020204" pitchFamily="34" charset="0"/>
              </a:rPr>
              <a:t>NeurIPS</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 2022.  </a:t>
            </a:r>
            <a:endParaRPr lang="zh-CN" altLang="en-US" sz="1400"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55357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54</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a:xfrm>
            <a:off x="515937" y="1104900"/>
            <a:ext cx="11160125" cy="5620014"/>
          </a:xfrm>
        </p:spPr>
        <p:txBody>
          <a:bodyPr>
            <a:normAutofit fontScale="92500" lnSpcReduction="20000"/>
          </a:bodyPr>
          <a:lstStyle/>
          <a:p>
            <a:r>
              <a:rPr lang="zh-CN" altLang="en-US" sz="2600" b="0" dirty="0">
                <a:latin typeface="Calibri"/>
                <a:cs typeface="Calibri"/>
              </a:rPr>
              <a:t>Mạng tương tác bậc cao: HorNet</a:t>
            </a:r>
            <a:endParaRPr lang="vi-VN" altLang="zh-CN" sz="2600" b="0" dirty="0">
              <a:latin typeface="Calibri"/>
              <a:cs typeface="Calibri"/>
            </a:endParaRPr>
          </a:p>
          <a:p>
            <a:endParaRPr lang="vi-VN" altLang="zh-CN" b="0" dirty="0">
              <a:latin typeface="Calibri"/>
              <a:cs typeface="Calibri"/>
            </a:endParaRPr>
          </a:p>
          <a:p>
            <a:endParaRPr lang="vi-VN" altLang="zh-CN" b="0" dirty="0">
              <a:latin typeface="Calibri"/>
              <a:cs typeface="Calibri"/>
            </a:endParaRPr>
          </a:p>
          <a:p>
            <a:endParaRPr lang="vi-VN" altLang="zh-CN" b="0" dirty="0">
              <a:latin typeface="Calibri"/>
              <a:cs typeface="Calibri"/>
            </a:endParaRPr>
          </a:p>
          <a:p>
            <a:endParaRPr lang="vi-VN" altLang="zh-CN" b="0" dirty="0">
              <a:latin typeface="Calibri"/>
              <a:cs typeface="Calibri"/>
            </a:endParaRPr>
          </a:p>
          <a:p>
            <a:endParaRPr lang="vi-VN" altLang="zh-CN" b="0" dirty="0">
              <a:latin typeface="Calibri"/>
              <a:cs typeface="Calibri"/>
            </a:endParaRPr>
          </a:p>
          <a:p>
            <a:endParaRPr lang="vi-VN" altLang="zh-CN" b="0" dirty="0">
              <a:latin typeface="Calibri"/>
              <a:cs typeface="Calibri"/>
            </a:endParaRPr>
          </a:p>
          <a:p>
            <a:endParaRPr lang="vi-VN" altLang="zh-CN" b="0" dirty="0">
              <a:latin typeface="Calibri"/>
              <a:cs typeface="Calibri"/>
            </a:endParaRPr>
          </a:p>
          <a:p>
            <a:endParaRPr lang="vi-VN" altLang="zh-CN" b="0" dirty="0">
              <a:latin typeface="Calibri"/>
              <a:cs typeface="Calibri"/>
            </a:endParaRPr>
          </a:p>
          <a:p>
            <a:endParaRPr lang="en-US" altLang="zh-CN" b="0" dirty="0">
              <a:latin typeface="Calibri"/>
              <a:cs typeface="Calibri"/>
            </a:endParaRPr>
          </a:p>
          <a:p>
            <a:pPr algn="just"/>
            <a:r>
              <a:rPr lang="zh-CN" altLang="en-US" b="0" dirty="0"/>
              <a:t>Phép tích chập đệ quy có cổng được đề xuất có thể thực hiện tương tác ở bậc bất kỳ với độ phức tạp hữu hạn, đồng thời có thể trực tiếp thay thế  tự chú ý trong mạng Transformer thị giác để cải thiện hiệu năng mô hình</a:t>
            </a:r>
            <a:endParaRPr lang="en-US" altLang="zh-CN" b="0" dirty="0">
              <a:solidFill>
                <a:srgbClr val="FF0000"/>
              </a:solidFill>
            </a:endParaRPr>
          </a:p>
          <a:p>
            <a:endParaRPr lang="en-US" altLang="zh-CN" b="0" dirty="0">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099" y="2970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文本占位符 4">
            <a:extLst>
              <a:ext uri="{FF2B5EF4-FFF2-40B4-BE49-F238E27FC236}">
                <a16:creationId xmlns:a16="http://schemas.microsoft.com/office/drawing/2014/main" id="{3D3F3EB9-F4BB-8540-BEF9-CECC3BAE695C}"/>
              </a:ext>
            </a:extLst>
          </p:cNvPr>
          <p:cNvSpPr txBox="1">
            <a:spLocks/>
          </p:cNvSpPr>
          <p:nvPr/>
        </p:nvSpPr>
        <p:spPr>
          <a:xfrm>
            <a:off x="6095947" y="1891621"/>
            <a:ext cx="5654843" cy="1896566"/>
          </a:xfrm>
          <a:prstGeom prst="rect">
            <a:avLst/>
          </a:prstGeom>
        </p:spPr>
        <p:txBody>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zh-CN" sz="2800" dirty="0">
              <a:latin typeface="Calibri" panose="020F0502020204030204" pitchFamily="34" charset="0"/>
              <a:cs typeface="Calibri" panose="020F0502020204030204" pitchFamily="34" charset="0"/>
            </a:endParaRPr>
          </a:p>
        </p:txBody>
      </p:sp>
      <p:sp>
        <p:nvSpPr>
          <p:cNvPr id="17" name="文本占位符 4">
            <a:extLst>
              <a:ext uri="{FF2B5EF4-FFF2-40B4-BE49-F238E27FC236}">
                <a16:creationId xmlns:a16="http://schemas.microsoft.com/office/drawing/2014/main" id="{1689DE3C-0997-0456-F120-1EB884B050AF}"/>
              </a:ext>
            </a:extLst>
          </p:cNvPr>
          <p:cNvSpPr txBox="1">
            <a:spLocks/>
          </p:cNvSpPr>
          <p:nvPr/>
        </p:nvSpPr>
        <p:spPr>
          <a:xfrm>
            <a:off x="515937" y="5568872"/>
            <a:ext cx="11371263" cy="1083550"/>
          </a:xfrm>
          <a:prstGeom prst="rect">
            <a:avLst/>
          </a:prstGeom>
        </p:spPr>
        <p:txBody>
          <a:bodyPr>
            <a:normAutofit/>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US" altLang="zh-CN" sz="2000" b="0" dirty="0">
              <a:solidFill>
                <a:srgbClr val="FF0000"/>
              </a:solidFill>
              <a:latin typeface="Arial" panose="020B0604020202020204" pitchFamily="34" charset="0"/>
              <a:cs typeface="Arial" panose="020B0604020202020204" pitchFamily="34" charset="0"/>
            </a:endParaRPr>
          </a:p>
        </p:txBody>
      </p:sp>
      <p:pic>
        <p:nvPicPr>
          <p:cNvPr id="6" name="图片 5">
            <a:extLst>
              <a:ext uri="{FF2B5EF4-FFF2-40B4-BE49-F238E27FC236}">
                <a16:creationId xmlns:a16="http://schemas.microsoft.com/office/drawing/2014/main" id="{C2920199-3267-7110-73E6-44E663139F68}"/>
              </a:ext>
            </a:extLst>
          </p:cNvPr>
          <p:cNvPicPr>
            <a:picLocks noChangeAspect="1"/>
          </p:cNvPicPr>
          <p:nvPr/>
        </p:nvPicPr>
        <p:blipFill>
          <a:blip r:embed="rId2"/>
          <a:stretch>
            <a:fillRect/>
          </a:stretch>
        </p:blipFill>
        <p:spPr>
          <a:xfrm>
            <a:off x="864348" y="1598159"/>
            <a:ext cx="4700806" cy="3661681"/>
          </a:xfrm>
          <a:prstGeom prst="rect">
            <a:avLst/>
          </a:prstGeom>
        </p:spPr>
      </p:pic>
      <p:pic>
        <p:nvPicPr>
          <p:cNvPr id="8" name="图片 7">
            <a:extLst>
              <a:ext uri="{FF2B5EF4-FFF2-40B4-BE49-F238E27FC236}">
                <a16:creationId xmlns:a16="http://schemas.microsoft.com/office/drawing/2014/main" id="{0446C82D-4197-1336-E59C-182BE7B5DE65}"/>
              </a:ext>
            </a:extLst>
          </p:cNvPr>
          <p:cNvPicPr>
            <a:picLocks noChangeAspect="1"/>
          </p:cNvPicPr>
          <p:nvPr/>
        </p:nvPicPr>
        <p:blipFill>
          <a:blip r:embed="rId3"/>
          <a:stretch>
            <a:fillRect/>
          </a:stretch>
        </p:blipFill>
        <p:spPr>
          <a:xfrm>
            <a:off x="6270205" y="1447712"/>
            <a:ext cx="4700806" cy="3962573"/>
          </a:xfrm>
          <a:prstGeom prst="rect">
            <a:avLst/>
          </a:prstGeom>
        </p:spPr>
      </p:pic>
    </p:spTree>
    <p:extLst>
      <p:ext uri="{BB962C8B-B14F-4D97-AF65-F5344CB8AC3E}">
        <p14:creationId xmlns:p14="http://schemas.microsoft.com/office/powerpoint/2010/main" val="7030485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55</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tương tác bậc cao: HorNet</a:t>
            </a:r>
            <a:endParaRPr lang="en-US" altLang="zh-CN" b="0" dirty="0">
              <a:solidFill>
                <a:srgbClr val="C00000"/>
              </a:solidFill>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099" y="2970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文本占位符 4">
            <a:extLst>
              <a:ext uri="{FF2B5EF4-FFF2-40B4-BE49-F238E27FC236}">
                <a16:creationId xmlns:a16="http://schemas.microsoft.com/office/drawing/2014/main" id="{3D3F3EB9-F4BB-8540-BEF9-CECC3BAE695C}"/>
              </a:ext>
            </a:extLst>
          </p:cNvPr>
          <p:cNvSpPr txBox="1">
            <a:spLocks/>
          </p:cNvSpPr>
          <p:nvPr/>
        </p:nvSpPr>
        <p:spPr>
          <a:xfrm>
            <a:off x="6095947" y="1891621"/>
            <a:ext cx="5654843" cy="1896566"/>
          </a:xfrm>
          <a:prstGeom prst="rect">
            <a:avLst/>
          </a:prstGeom>
        </p:spPr>
        <p:txBody>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zh-CN" sz="2800" dirty="0">
              <a:latin typeface="Calibri" panose="020F0502020204030204" pitchFamily="34" charset="0"/>
              <a:cs typeface="Calibri" panose="020F0502020204030204" pitchFamily="34" charset="0"/>
            </a:endParaRPr>
          </a:p>
        </p:txBody>
      </p:sp>
      <p:sp>
        <p:nvSpPr>
          <p:cNvPr id="17" name="文本占位符 4">
            <a:extLst>
              <a:ext uri="{FF2B5EF4-FFF2-40B4-BE49-F238E27FC236}">
                <a16:creationId xmlns:a16="http://schemas.microsoft.com/office/drawing/2014/main" id="{1689DE3C-0997-0456-F120-1EB884B050AF}"/>
              </a:ext>
            </a:extLst>
          </p:cNvPr>
          <p:cNvSpPr txBox="1">
            <a:spLocks/>
          </p:cNvSpPr>
          <p:nvPr/>
        </p:nvSpPr>
        <p:spPr>
          <a:xfrm>
            <a:off x="593699" y="5579625"/>
            <a:ext cx="11388681" cy="1083550"/>
          </a:xfrm>
          <a:prstGeom prst="rect">
            <a:avLst/>
          </a:prstGeom>
        </p:spPr>
        <p:txBody>
          <a:bodyPr>
            <a:normAutofit/>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400" b="0" dirty="0" err="1">
                <a:latin typeface="Arial" panose="020B0604020202020204" pitchFamily="34" charset="0"/>
                <a:cs typeface="Arial" panose="020B0604020202020204" pitchFamily="34" charset="0"/>
              </a:rPr>
              <a:t>HorNet đạt hiệu năng tốt hơn Swin và ConvNeXt trong cả nhận dạng ảnh, phát hiện đối tượng và phân đoạn ngữ nghĩa</a:t>
            </a:r>
            <a:endParaRPr lang="en-US" altLang="zh-CN" sz="2400" b="0" dirty="0">
              <a:solidFill>
                <a:srgbClr val="D22828"/>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D3BB8832-BDE2-BF55-9023-FCE0F915C945}"/>
              </a:ext>
            </a:extLst>
          </p:cNvPr>
          <p:cNvPicPr>
            <a:picLocks noChangeAspect="1"/>
          </p:cNvPicPr>
          <p:nvPr/>
        </p:nvPicPr>
        <p:blipFill>
          <a:blip r:embed="rId2"/>
          <a:stretch>
            <a:fillRect/>
          </a:stretch>
        </p:blipFill>
        <p:spPr>
          <a:xfrm>
            <a:off x="640899" y="1891621"/>
            <a:ext cx="5138484" cy="3494170"/>
          </a:xfrm>
          <a:prstGeom prst="rect">
            <a:avLst/>
          </a:prstGeom>
        </p:spPr>
      </p:pic>
      <p:pic>
        <p:nvPicPr>
          <p:cNvPr id="9" name="图片 8">
            <a:extLst>
              <a:ext uri="{FF2B5EF4-FFF2-40B4-BE49-F238E27FC236}">
                <a16:creationId xmlns:a16="http://schemas.microsoft.com/office/drawing/2014/main" id="{93A98412-A474-3989-2577-9CFB3FDFC96D}"/>
              </a:ext>
            </a:extLst>
          </p:cNvPr>
          <p:cNvPicPr>
            <a:picLocks noChangeAspect="1"/>
          </p:cNvPicPr>
          <p:nvPr/>
        </p:nvPicPr>
        <p:blipFill>
          <a:blip r:embed="rId3"/>
          <a:stretch>
            <a:fillRect/>
          </a:stretch>
        </p:blipFill>
        <p:spPr>
          <a:xfrm>
            <a:off x="5911650" y="1900909"/>
            <a:ext cx="5941374" cy="3494170"/>
          </a:xfrm>
          <a:prstGeom prst="rect">
            <a:avLst/>
          </a:prstGeom>
        </p:spPr>
      </p:pic>
    </p:spTree>
    <p:extLst>
      <p:ext uri="{BB962C8B-B14F-4D97-AF65-F5344CB8AC3E}">
        <p14:creationId xmlns:p14="http://schemas.microsoft.com/office/powerpoint/2010/main" val="816026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56</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thưa động: DynamicViT</a:t>
            </a:r>
            <a:endParaRPr lang="en-US" altLang="zh-CN" b="0" dirty="0">
              <a:solidFill>
                <a:srgbClr val="C00000"/>
              </a:solidFill>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099" y="2970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文本占位符 4">
            <a:extLst>
              <a:ext uri="{FF2B5EF4-FFF2-40B4-BE49-F238E27FC236}">
                <a16:creationId xmlns:a16="http://schemas.microsoft.com/office/drawing/2014/main" id="{538F93F8-D02B-E54D-8EAE-EFB2DB4A9A5D}"/>
              </a:ext>
            </a:extLst>
          </p:cNvPr>
          <p:cNvSpPr txBox="1">
            <a:spLocks/>
          </p:cNvSpPr>
          <p:nvPr/>
        </p:nvSpPr>
        <p:spPr>
          <a:xfrm>
            <a:off x="891872" y="1667782"/>
            <a:ext cx="10784190" cy="1056945"/>
          </a:xfrm>
          <a:prstGeom prst="rect">
            <a:avLst/>
          </a:prstGeom>
        </p:spPr>
        <p:txBody>
          <a:bodyPr>
            <a:normAutofit lnSpcReduction="10000"/>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b="0" dirty="0">
                <a:latin typeface="Arial" panose="020B0604020202020204" pitchFamily="34" charset="0"/>
                <a:cs typeface="Arial" panose="020B0604020202020204" pitchFamily="34" charset="0"/>
              </a:rPr>
              <a:t>Mô hình Transformer truyền thống có khối lượng tính toán lớn, tỉ lệ thuận với bình phương số pixel của ảnh; kết quả dự đoán chỉ liên quan đến một phần nhỏ token, do đó tồn tại lượng lớn phép tính dư thừa</a:t>
            </a:r>
          </a:p>
        </p:txBody>
      </p:sp>
      <p:pic>
        <p:nvPicPr>
          <p:cNvPr id="3" name="116817761-47885e80-ab68-11eb-9975-d61d5a919e13" descr="116817761-47885e80-ab68-11eb-9975-d61d5a919e13">
            <a:hlinkClick r:id="" action="ppaction://media"/>
            <a:extLst>
              <a:ext uri="{FF2B5EF4-FFF2-40B4-BE49-F238E27FC236}">
                <a16:creationId xmlns:a16="http://schemas.microsoft.com/office/drawing/2014/main" id="{9463391B-4983-B72C-5BB0-6BF81C764BE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59630" y="4652232"/>
            <a:ext cx="5031771" cy="1425014"/>
          </a:xfrm>
          <a:prstGeom prst="rect">
            <a:avLst/>
          </a:prstGeom>
        </p:spPr>
      </p:pic>
      <p:pic>
        <p:nvPicPr>
          <p:cNvPr id="6" name="图片 5" descr="卡通人物&#10;&#10;低可信度描述已自动生成">
            <a:extLst>
              <a:ext uri="{FF2B5EF4-FFF2-40B4-BE49-F238E27FC236}">
                <a16:creationId xmlns:a16="http://schemas.microsoft.com/office/drawing/2014/main" id="{F238DB79-03ED-FF81-31FA-CD34118151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157" y="2645128"/>
            <a:ext cx="10892321" cy="1903086"/>
          </a:xfrm>
          <a:prstGeom prst="rect">
            <a:avLst/>
          </a:prstGeom>
        </p:spPr>
      </p:pic>
      <p:pic>
        <p:nvPicPr>
          <p:cNvPr id="2050" name="Picture 2" descr="result1">
            <a:extLst>
              <a:ext uri="{FF2B5EF4-FFF2-40B4-BE49-F238E27FC236}">
                <a16:creationId xmlns:a16="http://schemas.microsoft.com/office/drawing/2014/main" id="{EFC5A5F4-CD4B-C52A-9188-2606E5B292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600" y="4724591"/>
            <a:ext cx="5121182" cy="1280296"/>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a:extLst>
              <a:ext uri="{FF2B5EF4-FFF2-40B4-BE49-F238E27FC236}">
                <a16:creationId xmlns:a16="http://schemas.microsoft.com/office/drawing/2014/main" id="{9DABF9B1-04F9-4CA1-BB7A-74676BC13DEF}"/>
              </a:ext>
            </a:extLst>
          </p:cNvPr>
          <p:cNvSpPr/>
          <p:nvPr/>
        </p:nvSpPr>
        <p:spPr>
          <a:xfrm>
            <a:off x="319221" y="6134652"/>
            <a:ext cx="11720907" cy="584775"/>
          </a:xfrm>
          <a:prstGeom prst="rect">
            <a:avLst/>
          </a:prstGeom>
        </p:spPr>
        <p:txBody>
          <a:bodyPr wrap="square">
            <a:normAutofit/>
          </a:bodyPr>
          <a:lstStyle/>
          <a:p>
            <a:r>
              <a:rPr lang="en-US" altLang="zh-CN" sz="1400" dirty="0">
                <a:solidFill>
                  <a:schemeClr val="tx1">
                    <a:lumMod val="50000"/>
                    <a:lumOff val="50000"/>
                  </a:schemeClr>
                </a:solidFill>
                <a:latin typeface="Arial" panose="020B0604020202020204" pitchFamily="34" charset="0"/>
                <a:cs typeface="Arial" panose="020B0604020202020204" pitchFamily="34" charset="0"/>
              </a:rPr>
              <a:t>Yongming</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Rao,</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Wenliang</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Zhao,</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Benlin</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Liu,</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Jiwen</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Lu,</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Jie</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Zhou,</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and Cho-</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Jui</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Hsieh,</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DynamicViT</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 Efficient Vision Transformers with Dynamic Token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Sparsification</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i="1" dirty="0" err="1">
                <a:solidFill>
                  <a:schemeClr val="tx1">
                    <a:lumMod val="50000"/>
                    <a:lumOff val="50000"/>
                  </a:schemeClr>
                </a:solidFill>
                <a:latin typeface="Arial" panose="020B0604020202020204" pitchFamily="34" charset="0"/>
                <a:cs typeface="Arial" panose="020B0604020202020204" pitchFamily="34" charset="0"/>
              </a:rPr>
              <a:t>NeurIPS</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a:t>
            </a:r>
            <a:r>
              <a:rPr lang="zh-CN" altLang="en-US" sz="1400" dirty="0">
                <a:solidFill>
                  <a:schemeClr val="tx1">
                    <a:lumMod val="50000"/>
                    <a:lumOff val="50000"/>
                  </a:schemeClr>
                </a:solidFill>
                <a:latin typeface="Arial" panose="020B0604020202020204" pitchFamily="34" charset="0"/>
                <a:cs typeface="Arial" panose="020B0604020202020204" pitchFamily="34" charset="0"/>
              </a:rPr>
              <a:t> </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2021.</a:t>
            </a:r>
            <a:endParaRPr lang="zh-CN" altLang="en-US" sz="1400"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169735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repeatCount="indefinite" fill="hold" display="0">
                  <p:stCondLst>
                    <p:cond delay="indefinite"/>
                  </p:stCondLst>
                  <p:endCondLst>
                    <p:cond evt="onNext" delay="0">
                      <p:tgtEl>
                        <p:sldTgt/>
                      </p:tgtEl>
                    </p:cond>
                  </p:endCondLst>
                </p:cTn>
                <p:tgtEl>
                  <p:spTgt spid="3"/>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57</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thưa động: DynamicViT</a:t>
            </a:r>
            <a:endParaRPr lang="vi-VN" altLang="zh-CN" b="0" dirty="0">
              <a:latin typeface="Calibri"/>
              <a:cs typeface="Calibri"/>
            </a:endParaRPr>
          </a:p>
          <a:p>
            <a:pPr marL="447675" lvl="1" indent="0">
              <a:buNone/>
            </a:pPr>
            <a:r>
              <a:rPr lang="zh-CN" altLang="en-US" sz="2000" b="0" dirty="0">
                <a:latin typeface="Calibri"/>
                <a:cs typeface="Calibri"/>
              </a:rPr>
              <a:t>Đề xuất chiến lược cắt tỉa động, thực hiện lấy mẫu giảm phi cấu trúc theo cách khác với mạng tích chập và có thể áp dụng cho phần lớn các mô hình Transformer</a:t>
            </a:r>
            <a:endParaRPr lang="zh-CN" altLang="en-US" sz="2000" b="0" dirty="0">
              <a:solidFill>
                <a:srgbClr val="FF0000"/>
              </a:solidFill>
              <a:latin typeface="Calibri"/>
              <a:cs typeface="Calibri"/>
            </a:endParaRPr>
          </a:p>
          <a:p>
            <a:pPr marL="0" indent="0">
              <a:buNone/>
            </a:pPr>
            <a:endParaRPr lang="en-US" altLang="zh-CN" dirty="0">
              <a:latin typeface="Calibri"/>
              <a:cs typeface="Calibri"/>
            </a:endParaRPr>
          </a:p>
          <a:p>
            <a:endParaRPr lang="vi-VN" altLang="zh-CN" b="0" dirty="0">
              <a:latin typeface="Calibri"/>
              <a:cs typeface="Calibri"/>
            </a:endParaRPr>
          </a:p>
          <a:p>
            <a:endParaRPr lang="en-US" altLang="zh-CN" b="0" dirty="0">
              <a:solidFill>
                <a:srgbClr val="C00000"/>
              </a:solidFill>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099" y="2970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文本占位符 4">
            <a:extLst>
              <a:ext uri="{FF2B5EF4-FFF2-40B4-BE49-F238E27FC236}">
                <a16:creationId xmlns:a16="http://schemas.microsoft.com/office/drawing/2014/main" id="{3D3F3EB9-F4BB-8540-BEF9-CECC3BAE695C}"/>
              </a:ext>
            </a:extLst>
          </p:cNvPr>
          <p:cNvSpPr txBox="1">
            <a:spLocks/>
          </p:cNvSpPr>
          <p:nvPr/>
        </p:nvSpPr>
        <p:spPr>
          <a:xfrm>
            <a:off x="985219" y="1691080"/>
            <a:ext cx="10740345" cy="1015174"/>
          </a:xfrm>
          <a:prstGeom prst="rect">
            <a:avLst/>
          </a:prstGeom>
        </p:spPr>
        <p:txBody>
          <a:bodyPr>
            <a:normAutofit/>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zh-CN" sz="2800" dirty="0">
              <a:latin typeface="Calibri"/>
              <a:cs typeface="Calibri"/>
            </a:endParaRPr>
          </a:p>
        </p:txBody>
      </p:sp>
      <p:pic>
        <p:nvPicPr>
          <p:cNvPr id="3" name="图片 2" descr="截图里有许多照片&#10;&#10;描述已自动生成">
            <a:extLst>
              <a:ext uri="{FF2B5EF4-FFF2-40B4-BE49-F238E27FC236}">
                <a16:creationId xmlns:a16="http://schemas.microsoft.com/office/drawing/2014/main" id="{C87951DC-4DA5-D2CB-B566-6D437C23FB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492" y="2812570"/>
            <a:ext cx="10383013" cy="3778649"/>
          </a:xfrm>
          <a:prstGeom prst="rect">
            <a:avLst/>
          </a:prstGeom>
        </p:spPr>
      </p:pic>
    </p:spTree>
    <p:extLst>
      <p:ext uri="{BB962C8B-B14F-4D97-AF65-F5344CB8AC3E}">
        <p14:creationId xmlns:p14="http://schemas.microsoft.com/office/powerpoint/2010/main" val="8989006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par>
                          <p:cTn id="11" fill="hold">
                            <p:stCondLst>
                              <p:cond delay="500"/>
                            </p:stCondLst>
                            <p:childTnLst>
                              <p:par>
                                <p:cTn id="12" presetID="1" presetClass="entr" presetSubtype="0" fill="hold" grpId="0" nodeType="afterEffect" nodePh="1">
                                  <p:stCondLst>
                                    <p:cond delay="0"/>
                                  </p:stCondLst>
                                  <p:endCondLst>
                                    <p:cond evt="begin" delay="0">
                                      <p:tn val="12"/>
                                    </p:cond>
                                  </p:end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nodePh="1">
                                  <p:stCondLst>
                                    <p:cond delay="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2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58</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thưa động: DynamicViT</a:t>
            </a:r>
            <a:endParaRPr lang="en-US" altLang="zh-CN" b="0" dirty="0">
              <a:solidFill>
                <a:srgbClr val="C00000"/>
              </a:solidFill>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14" name="文本占位符 4">
            <a:extLst>
              <a:ext uri="{FF2B5EF4-FFF2-40B4-BE49-F238E27FC236}">
                <a16:creationId xmlns:a16="http://schemas.microsoft.com/office/drawing/2014/main" id="{CE8B8AB8-A148-8C42-90CF-BA1159C886B4}"/>
              </a:ext>
            </a:extLst>
          </p:cNvPr>
          <p:cNvSpPr txBox="1">
            <a:spLocks/>
          </p:cNvSpPr>
          <p:nvPr/>
        </p:nvSpPr>
        <p:spPr>
          <a:xfrm>
            <a:off x="515937" y="5526456"/>
            <a:ext cx="10346027" cy="611436"/>
          </a:xfrm>
          <a:prstGeom prst="rect">
            <a:avLst/>
          </a:prstGeom>
        </p:spPr>
        <p:txBody>
          <a:bodyPr>
            <a:noAutofit/>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b="0" dirty="0">
                <a:latin typeface="Arial" panose="020B0604020202020204" pitchFamily="34" charset="0"/>
                <a:cs typeface="Arial" panose="020B0604020202020204" pitchFamily="34" charset="0"/>
              </a:rPr>
              <a:t>Đề xuất quá trình thưa hóa dần, tự thích ứng loại bỏ các vùng dư thừa theo ảnh đầu vào</a:t>
            </a:r>
            <a:endParaRPr lang="en-US" altLang="zh-CN" sz="2000" b="0" dirty="0">
              <a:latin typeface="Arial" panose="020B0604020202020204" pitchFamily="34" charset="0"/>
              <a:cs typeface="Arial" panose="020B0604020202020204" pitchFamily="34" charset="0"/>
            </a:endParaRPr>
          </a:p>
        </p:txBody>
      </p:sp>
      <p:grpSp>
        <p:nvGrpSpPr>
          <p:cNvPr id="9" name="组合 8">
            <a:extLst>
              <a:ext uri="{FF2B5EF4-FFF2-40B4-BE49-F238E27FC236}">
                <a16:creationId xmlns:a16="http://schemas.microsoft.com/office/drawing/2014/main" id="{E855951F-49E7-4A9F-9B2E-48F51131CD9E}"/>
              </a:ext>
            </a:extLst>
          </p:cNvPr>
          <p:cNvGrpSpPr/>
          <p:nvPr/>
        </p:nvGrpSpPr>
        <p:grpSpPr>
          <a:xfrm>
            <a:off x="336152" y="2076714"/>
            <a:ext cx="11519696" cy="3507556"/>
            <a:chOff x="336152" y="2076714"/>
            <a:chExt cx="11519696" cy="3507556"/>
          </a:xfrm>
        </p:grpSpPr>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152" y="31983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 name="Picture 4">
              <a:extLst>
                <a:ext uri="{FF2B5EF4-FFF2-40B4-BE49-F238E27FC236}">
                  <a16:creationId xmlns:a16="http://schemas.microsoft.com/office/drawing/2014/main" id="{842025E4-60DA-824D-BBA2-FB83A4DA5AC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88552" y="2134044"/>
              <a:ext cx="5329359" cy="3089363"/>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44B3AED0-EFF9-2D4D-9F88-1451E2E54364}"/>
                </a:ext>
              </a:extLst>
            </p:cNvPr>
            <p:cNvSpPr txBox="1"/>
            <p:nvPr/>
          </p:nvSpPr>
          <p:spPr>
            <a:xfrm>
              <a:off x="742950" y="5214938"/>
              <a:ext cx="184731" cy="369332"/>
            </a:xfrm>
            <a:prstGeom prst="rect">
              <a:avLst/>
            </a:prstGeom>
            <a:noFill/>
          </p:spPr>
          <p:txBody>
            <a:bodyPr wrap="none" rtlCol="0">
              <a:spAutoFit/>
            </a:bodyPr>
            <a:lstStyle/>
            <a:p>
              <a:endParaRPr kumimoji="1" lang="zh-CN" altLang="en-US" dirty="0"/>
            </a:p>
          </p:txBody>
        </p:sp>
        <p:pic>
          <p:nvPicPr>
            <p:cNvPr id="8" name="图片 7" descr="许多猫的照片上写着字&#10;&#10;描述已自动生成">
              <a:extLst>
                <a:ext uri="{FF2B5EF4-FFF2-40B4-BE49-F238E27FC236}">
                  <a16:creationId xmlns:a16="http://schemas.microsoft.com/office/drawing/2014/main" id="{42BDB707-6E8D-EC4D-8055-C1D63238FD4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74637" y="2076714"/>
              <a:ext cx="5981211" cy="3089364"/>
            </a:xfrm>
            <a:prstGeom prst="rect">
              <a:avLst/>
            </a:prstGeom>
          </p:spPr>
        </p:pic>
      </p:grpSp>
    </p:spTree>
    <p:extLst>
      <p:ext uri="{BB962C8B-B14F-4D97-AF65-F5344CB8AC3E}">
        <p14:creationId xmlns:p14="http://schemas.microsoft.com/office/powerpoint/2010/main" val="30773105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59</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thưa động: DynamicViT</a:t>
            </a:r>
            <a:endParaRPr lang="en-US" altLang="zh-CN" b="0" dirty="0">
              <a:solidFill>
                <a:srgbClr val="C00000"/>
              </a:solidFill>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14" name="文本占位符 4">
            <a:extLst>
              <a:ext uri="{FF2B5EF4-FFF2-40B4-BE49-F238E27FC236}">
                <a16:creationId xmlns:a16="http://schemas.microsoft.com/office/drawing/2014/main" id="{CE8B8AB8-A148-8C42-90CF-BA1159C886B4}"/>
              </a:ext>
            </a:extLst>
          </p:cNvPr>
          <p:cNvSpPr txBox="1">
            <a:spLocks/>
          </p:cNvSpPr>
          <p:nvPr/>
        </p:nvSpPr>
        <p:spPr>
          <a:xfrm>
            <a:off x="699848" y="5651213"/>
            <a:ext cx="10976215" cy="611436"/>
          </a:xfrm>
          <a:prstGeom prst="rect">
            <a:avLst/>
          </a:prstGeom>
        </p:spPr>
        <p:txBody>
          <a:bodyPr>
            <a:noAutofit/>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b="0" dirty="0">
                <a:latin typeface="Arial" panose="020B0604020202020204" pitchFamily="34" charset="0"/>
                <a:cs typeface="Arial" panose="020B0604020202020204" pitchFamily="34" charset="0"/>
              </a:rPr>
              <a:t>Đạt mức tăng tốc thực tế khoảng 54% trong điều kiện tổn thất độ chính xác nhỏ hơn 0.5%</a:t>
            </a:r>
            <a:endParaRPr lang="en-US" altLang="zh-CN" sz="2000" b="0" dirty="0">
              <a:latin typeface="Arial" panose="020B0604020202020204" pitchFamily="34" charset="0"/>
              <a:cs typeface="Arial" panose="020B0604020202020204" pitchFamily="34" charset="0"/>
            </a:endParaRPr>
          </a:p>
        </p:txBody>
      </p:sp>
      <p:pic>
        <p:nvPicPr>
          <p:cNvPr id="6" name="图片 5" descr="图表, 散点图&#10;&#10;描述已自动生成">
            <a:extLst>
              <a:ext uri="{FF2B5EF4-FFF2-40B4-BE49-F238E27FC236}">
                <a16:creationId xmlns:a16="http://schemas.microsoft.com/office/drawing/2014/main" id="{1463956F-2704-3391-04A4-274679CA58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848" y="2076714"/>
            <a:ext cx="10792304" cy="3400996"/>
          </a:xfrm>
          <a:prstGeom prst="rect">
            <a:avLst/>
          </a:prstGeom>
        </p:spPr>
      </p:pic>
    </p:spTree>
    <p:extLst>
      <p:ext uri="{BB962C8B-B14F-4D97-AF65-F5344CB8AC3E}">
        <p14:creationId xmlns:p14="http://schemas.microsoft.com/office/powerpoint/2010/main" val="1974982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60</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lọc toàn cục: GFNet</a:t>
            </a:r>
            <a:endParaRPr lang="en-US" altLang="zh-CN" b="0" dirty="0">
              <a:solidFill>
                <a:srgbClr val="C00000"/>
              </a:solidFill>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grpSp>
        <p:nvGrpSpPr>
          <p:cNvPr id="6" name="组合 5">
            <a:extLst>
              <a:ext uri="{FF2B5EF4-FFF2-40B4-BE49-F238E27FC236}">
                <a16:creationId xmlns:a16="http://schemas.microsoft.com/office/drawing/2014/main" id="{C723BBA0-B9C9-453C-ACF1-2BD8C8D2A1CD}"/>
              </a:ext>
            </a:extLst>
          </p:cNvPr>
          <p:cNvGrpSpPr/>
          <p:nvPr/>
        </p:nvGrpSpPr>
        <p:grpSpPr>
          <a:xfrm>
            <a:off x="336152" y="1650916"/>
            <a:ext cx="11520343" cy="4840783"/>
            <a:chOff x="336152" y="1650916"/>
            <a:chExt cx="11520343" cy="4840783"/>
          </a:xfrm>
        </p:grpSpPr>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152" y="31983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矩形 8">
              <a:extLst>
                <a:ext uri="{FF2B5EF4-FFF2-40B4-BE49-F238E27FC236}">
                  <a16:creationId xmlns:a16="http://schemas.microsoft.com/office/drawing/2014/main" id="{7B99CB49-410A-9847-8290-89FFB23522AA}"/>
                </a:ext>
              </a:extLst>
            </p:cNvPr>
            <p:cNvSpPr/>
            <p:nvPr/>
          </p:nvSpPr>
          <p:spPr>
            <a:xfrm>
              <a:off x="742950" y="6183922"/>
              <a:ext cx="10954148" cy="307777"/>
            </a:xfrm>
            <a:prstGeom prst="rect">
              <a:avLst/>
            </a:prstGeom>
          </p:spPr>
          <p:txBody>
            <a:bodyPr wrap="square">
              <a:spAutoFit/>
            </a:bodyPr>
            <a:lstStyle/>
            <a:p>
              <a:r>
                <a:rPr lang="en-US" altLang="zh-CN" sz="1400" dirty="0">
                  <a:solidFill>
                    <a:schemeClr val="tx1">
                      <a:lumMod val="50000"/>
                      <a:lumOff val="50000"/>
                    </a:schemeClr>
                  </a:solidFill>
                  <a:latin typeface="Arial" panose="020B0604020202020204" pitchFamily="34" charset="0"/>
                  <a:cs typeface="Arial" panose="020B0604020202020204" pitchFamily="34" charset="0"/>
                </a:rPr>
                <a:t>Yongming Rao, Wenliang Zhao, Zheng Zhu, Jiwen Lu, and </a:t>
              </a:r>
              <a:r>
                <a:rPr lang="en-US" altLang="zh-CN" sz="1400" dirty="0" err="1">
                  <a:solidFill>
                    <a:schemeClr val="tx1">
                      <a:lumMod val="50000"/>
                      <a:lumOff val="50000"/>
                    </a:schemeClr>
                  </a:solidFill>
                  <a:latin typeface="Arial" panose="020B0604020202020204" pitchFamily="34" charset="0"/>
                  <a:cs typeface="Arial" panose="020B0604020202020204" pitchFamily="34" charset="0"/>
                </a:rPr>
                <a:t>Jie</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 Zhou, Global Filter Networks for Image Classification, </a:t>
              </a:r>
              <a:r>
                <a:rPr lang="en-US" altLang="zh-CN" sz="1400" i="1" dirty="0" err="1">
                  <a:solidFill>
                    <a:schemeClr val="tx1">
                      <a:lumMod val="50000"/>
                      <a:lumOff val="50000"/>
                    </a:schemeClr>
                  </a:solidFill>
                  <a:latin typeface="Arial" panose="020B0604020202020204" pitchFamily="34" charset="0"/>
                  <a:cs typeface="Arial" panose="020B0604020202020204" pitchFamily="34" charset="0"/>
                </a:rPr>
                <a:t>NeurIPS</a:t>
              </a:r>
              <a:r>
                <a:rPr lang="en-US" altLang="zh-CN" sz="1400" dirty="0">
                  <a:solidFill>
                    <a:schemeClr val="tx1">
                      <a:lumMod val="50000"/>
                      <a:lumOff val="50000"/>
                    </a:schemeClr>
                  </a:solidFill>
                  <a:latin typeface="Arial" panose="020B0604020202020204" pitchFamily="34" charset="0"/>
                  <a:cs typeface="Arial" panose="020B0604020202020204" pitchFamily="34" charset="0"/>
                </a:rPr>
                <a:t>, 2021.</a:t>
              </a:r>
              <a:endParaRPr lang="zh-CN" altLang="en-US" sz="14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44B3AED0-EFF9-2D4D-9F88-1451E2E54364}"/>
                </a:ext>
              </a:extLst>
            </p:cNvPr>
            <p:cNvSpPr txBox="1"/>
            <p:nvPr/>
          </p:nvSpPr>
          <p:spPr>
            <a:xfrm>
              <a:off x="742950" y="5214938"/>
              <a:ext cx="184731" cy="369332"/>
            </a:xfrm>
            <a:prstGeom prst="rect">
              <a:avLst/>
            </a:prstGeom>
            <a:noFill/>
          </p:spPr>
          <p:txBody>
            <a:bodyPr wrap="none" rtlCol="0">
              <a:spAutoFit/>
            </a:bodyPr>
            <a:lstStyle/>
            <a:p>
              <a:endParaRPr kumimoji="1" lang="zh-CN" altLang="en-US" dirty="0"/>
            </a:p>
          </p:txBody>
        </p:sp>
        <mc:AlternateContent xmlns:mc="http://schemas.openxmlformats.org/markup-compatibility/2006" xmlns:a14="http://schemas.microsoft.com/office/drawing/2010/main">
          <mc:Choice Requires="a14">
            <p:sp>
              <p:nvSpPr>
                <p:cNvPr id="14" name="文本占位符 4">
                  <a:extLst>
                    <a:ext uri="{FF2B5EF4-FFF2-40B4-BE49-F238E27FC236}">
                      <a16:creationId xmlns:a16="http://schemas.microsoft.com/office/drawing/2014/main" id="{CE8B8AB8-A148-8C42-90CF-BA1159C886B4}"/>
                    </a:ext>
                  </a:extLst>
                </p:cNvPr>
                <p:cNvSpPr txBox="1">
                  <a:spLocks/>
                </p:cNvSpPr>
                <p:nvPr/>
              </p:nvSpPr>
              <p:spPr>
                <a:xfrm>
                  <a:off x="696370" y="5073800"/>
                  <a:ext cx="11160125" cy="1083550"/>
                </a:xfrm>
                <a:prstGeom prst="rect">
                  <a:avLst/>
                </a:prstGeom>
              </p:spPr>
              <p:txBody>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256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24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192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16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16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4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4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4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40" kern="1200">
                      <a:solidFill>
                        <a:schemeClr val="tx1"/>
                      </a:solidFill>
                      <a:latin typeface="+mn-lt"/>
                      <a:ea typeface="+mn-ea"/>
                      <a:cs typeface="+mn-cs"/>
                    </a:defRPr>
                  </a:lvl9pPr>
                </a:lstStyle>
                <a:p>
                  <a:pPr marL="0" indent="0" algn="just">
                    <a:lnSpc>
                      <a:spcPct val="85000"/>
                    </a:lnSpc>
                    <a:buNone/>
                  </a:pPr>
                  <a:r>
                    <a:rPr lang="zh-CN" altLang="en-US" sz="2000" b="0" dirty="0">
                      <a:latin typeface="Arial" panose="020B0604020202020204" pitchFamily="34" charset="0"/>
                      <a:cs typeface="Arial" panose="020B0604020202020204" pitchFamily="34" charset="0"/>
                    </a:rPr>
                    <a:t>Đề xuất kiến trúc mạng lọc toàn cục GFNet, có thể giảm độ phức tạp của các mô hình Transformer và MLP từ </a:t>
                  </a:r>
                  <a14:m>
                    <m:oMath xmlns:m="http://schemas.openxmlformats.org/officeDocument/2006/math">
                      <m:r>
                        <a:rPr lang="en-US" altLang="zh-CN" sz="2000" b="0" i="1" smtClean="0">
                          <a:solidFill>
                            <a:srgbClr val="C00000"/>
                          </a:solidFill>
                          <a:latin typeface="Cambria Math" panose="02040503050406030204" pitchFamily="18" charset="0"/>
                          <a:cs typeface="Calibri" panose="020F0502020204030204" pitchFamily="34" charset="0"/>
                        </a:rPr>
                        <m:t>𝒪</m:t>
                      </m:r>
                      <m:d>
                        <m:dPr>
                          <m:ctrlPr>
                            <a:rPr lang="en-US" altLang="zh-CN" sz="2000" b="0" i="1" smtClean="0">
                              <a:solidFill>
                                <a:srgbClr val="C00000"/>
                              </a:solidFill>
                              <a:latin typeface="Cambria Math" panose="02040503050406030204" pitchFamily="18" charset="0"/>
                              <a:cs typeface="Calibri" panose="020F0502020204030204" pitchFamily="34" charset="0"/>
                            </a:rPr>
                          </m:ctrlPr>
                        </m:dPr>
                        <m:e>
                          <m:sSup>
                            <m:sSupPr>
                              <m:ctrlPr>
                                <a:rPr lang="en-US" altLang="zh-CN" sz="2000" b="0" i="1" smtClean="0">
                                  <a:solidFill>
                                    <a:srgbClr val="C00000"/>
                                  </a:solidFill>
                                  <a:latin typeface="Cambria Math" panose="02040503050406030204" pitchFamily="18" charset="0"/>
                                  <a:cs typeface="Calibri" panose="020F0502020204030204" pitchFamily="34" charset="0"/>
                                </a:rPr>
                              </m:ctrlPr>
                            </m:sSupPr>
                            <m:e>
                              <m:r>
                                <a:rPr lang="en-US" altLang="zh-CN" sz="2000" b="0" i="1" smtClean="0">
                                  <a:solidFill>
                                    <a:srgbClr val="C00000"/>
                                  </a:solidFill>
                                  <a:latin typeface="Cambria Math" panose="02040503050406030204" pitchFamily="18" charset="0"/>
                                  <a:cs typeface="Calibri" panose="020F0502020204030204" pitchFamily="34" charset="0"/>
                                </a:rPr>
                                <m:t>𝑁</m:t>
                              </m:r>
                            </m:e>
                            <m:sup>
                              <m:r>
                                <a:rPr lang="en-US" altLang="zh-CN" sz="2000" b="0" i="1" smtClean="0">
                                  <a:solidFill>
                                    <a:srgbClr val="C00000"/>
                                  </a:solidFill>
                                  <a:latin typeface="Cambria Math" panose="02040503050406030204" pitchFamily="18" charset="0"/>
                                  <a:cs typeface="Calibri" panose="020F0502020204030204" pitchFamily="34" charset="0"/>
                                </a:rPr>
                                <m:t>2</m:t>
                              </m:r>
                            </m:sup>
                          </m:sSup>
                        </m:e>
                      </m:d>
                    </m:oMath>
                  </a14:m>
                  <a:r>
                    <a:rPr lang="zh-CN" altLang="en-US" sz="2000" b="0" dirty="0">
                      <a:latin typeface="Arial" panose="020B0604020202020204" pitchFamily="34" charset="0"/>
                      <a:cs typeface="Arial" panose="020B0604020202020204" pitchFamily="34" charset="0"/>
                    </a:rPr>
                    <a:t> xuống </a:t>
                  </a:r>
                  <a14:m>
                    <m:oMath xmlns:m="http://schemas.openxmlformats.org/officeDocument/2006/math">
                      <m:r>
                        <a:rPr lang="en-US" altLang="zh-CN" sz="2000" b="0" i="1" smtClean="0">
                          <a:solidFill>
                            <a:srgbClr val="C00000"/>
                          </a:solidFill>
                          <a:latin typeface="Cambria Math" panose="02040503050406030204" pitchFamily="18" charset="0"/>
                          <a:cs typeface="Calibri" panose="020F0502020204030204" pitchFamily="34" charset="0"/>
                        </a:rPr>
                        <m:t>𝒪</m:t>
                      </m:r>
                      <m:r>
                        <a:rPr lang="en-US" altLang="zh-CN" sz="2000" b="0" i="1" smtClean="0">
                          <a:solidFill>
                            <a:srgbClr val="C00000"/>
                          </a:solidFill>
                          <a:latin typeface="Cambria Math" panose="02040503050406030204" pitchFamily="18" charset="0"/>
                          <a:cs typeface="Calibri" panose="020F0502020204030204" pitchFamily="34" charset="0"/>
                        </a:rPr>
                        <m:t>(</m:t>
                      </m:r>
                      <m:r>
                        <a:rPr lang="en-US" altLang="zh-CN" sz="2000" b="0" i="1" smtClean="0">
                          <a:solidFill>
                            <a:srgbClr val="C00000"/>
                          </a:solidFill>
                          <a:latin typeface="Cambria Math" panose="02040503050406030204" pitchFamily="18" charset="0"/>
                          <a:cs typeface="Calibri" panose="020F0502020204030204" pitchFamily="34" charset="0"/>
                        </a:rPr>
                        <m:t>𝑁</m:t>
                      </m:r>
                      <m:r>
                        <m:rPr>
                          <m:sty m:val="p"/>
                        </m:rPr>
                        <a:rPr lang="en-US" altLang="zh-CN" sz="2000" b="0" i="0" smtClean="0">
                          <a:solidFill>
                            <a:srgbClr val="C00000"/>
                          </a:solidFill>
                          <a:latin typeface="Cambria Math" panose="02040503050406030204" pitchFamily="18" charset="0"/>
                          <a:cs typeface="Calibri" panose="020F0502020204030204" pitchFamily="34" charset="0"/>
                        </a:rPr>
                        <m:t>log</m:t>
                      </m:r>
                      <m:r>
                        <a:rPr lang="en-US" altLang="zh-CN" sz="2000" b="0" i="1" smtClean="0">
                          <a:solidFill>
                            <a:srgbClr val="C00000"/>
                          </a:solidFill>
                          <a:latin typeface="Cambria Math" panose="02040503050406030204" pitchFamily="18" charset="0"/>
                          <a:cs typeface="Calibri" panose="020F0502020204030204" pitchFamily="34" charset="0"/>
                        </a:rPr>
                        <m:t>𝑁</m:t>
                      </m:r>
                      <m:r>
                        <a:rPr lang="en-US" altLang="zh-CN" sz="2000" b="0" i="1" smtClean="0">
                          <a:solidFill>
                            <a:srgbClr val="C00000"/>
                          </a:solidFill>
                          <a:latin typeface="Cambria Math" panose="02040503050406030204" pitchFamily="18" charset="0"/>
                          <a:cs typeface="Calibri" panose="020F0502020204030204" pitchFamily="34" charset="0"/>
                        </a:rPr>
                        <m:t>)</m:t>
                      </m:r>
                    </m:oMath>
                  </a14:m>
                  <a:r>
                    <a:rPr lang="zh-CN" altLang="en-US" sz="2000" b="0" dirty="0">
                      <a:latin typeface="Arial" panose="020B0604020202020204" pitchFamily="34" charset="0"/>
                      <a:cs typeface="Arial" panose="020B0604020202020204" pitchFamily="34" charset="0"/>
                    </a:rPr>
                    <a:t>, qua đó thực hiện tương tác thông tin không gian hiệu quả hơn</a:t>
                  </a:r>
                  <a:endParaRPr lang="en-US" altLang="zh-CN" sz="2000" b="0" dirty="0">
                    <a:latin typeface="Arial" panose="020B0604020202020204" pitchFamily="34" charset="0"/>
                    <a:cs typeface="Arial" panose="020B0604020202020204" pitchFamily="34" charset="0"/>
                  </a:endParaRPr>
                </a:p>
              </p:txBody>
            </p:sp>
          </mc:Choice>
          <mc:Fallback xmlns="">
            <p:sp>
              <p:nvSpPr>
                <p:cNvPr id="14" name="文本占位符 4">
                  <a:extLst>
                    <a:ext uri="{FF2B5EF4-FFF2-40B4-BE49-F238E27FC236}">
                      <a16:creationId xmlns:a16="http://schemas.microsoft.com/office/drawing/2014/main" id="{CE8B8AB8-A148-8C42-90CF-BA1159C886B4}"/>
                    </a:ext>
                  </a:extLst>
                </p:cNvPr>
                <p:cNvSpPr txBox="1">
                  <a:spLocks noRot="1" noChangeAspect="1" noMove="1" noResize="1" noEditPoints="1" noAdjustHandles="1" noChangeArrowheads="1" noChangeShapeType="1" noTextEdit="1"/>
                </p:cNvSpPr>
                <p:nvPr/>
              </p:nvSpPr>
              <p:spPr>
                <a:xfrm>
                  <a:off x="696370" y="5073800"/>
                  <a:ext cx="11160125" cy="1083550"/>
                </a:xfrm>
                <a:prstGeom prst="rect">
                  <a:avLst/>
                </a:prstGeom>
                <a:blipFill>
                  <a:blip r:embed="rId2"/>
                  <a:stretch>
                    <a:fillRect l="-568" t="-5814" r="-568"/>
                  </a:stretch>
                </a:blipFill>
              </p:spPr>
              <p:txBody>
                <a:bodyPr/>
                <a:lstStyle/>
                <a:p>
                  <a:r>
                    <a:rPr lang="en-VN">
                      <a:noFill/>
                    </a:rPr>
                    <a:t> </a:t>
                  </a:r>
                </a:p>
              </p:txBody>
            </p:sp>
          </mc:Fallback>
        </mc:AlternateContent>
        <p:pic>
          <p:nvPicPr>
            <p:cNvPr id="15" name="图片 14" descr="图示&#10;&#10;描述已自动生成">
              <a:extLst>
                <a:ext uri="{FF2B5EF4-FFF2-40B4-BE49-F238E27FC236}">
                  <a16:creationId xmlns:a16="http://schemas.microsoft.com/office/drawing/2014/main" id="{521C47DE-297C-114F-B610-F3E997F837C9}"/>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92199" y="4046393"/>
              <a:ext cx="3642610" cy="1007152"/>
            </a:xfrm>
            <a:prstGeom prst="rect">
              <a:avLst/>
            </a:prstGeom>
          </p:spPr>
        </p:pic>
        <p:pic>
          <p:nvPicPr>
            <p:cNvPr id="10" name="图片 9">
              <a:extLst>
                <a:ext uri="{FF2B5EF4-FFF2-40B4-BE49-F238E27FC236}">
                  <a16:creationId xmlns:a16="http://schemas.microsoft.com/office/drawing/2014/main" id="{3443182C-C78E-0746-A386-1C2179A5ECA3}"/>
                </a:ext>
              </a:extLst>
            </p:cNvPr>
            <p:cNvPicPr>
              <a:picLocks noChangeAspect="1"/>
            </p:cNvPicPr>
            <p:nvPr/>
          </p:nvPicPr>
          <p:blipFill>
            <a:blip r:embed="rId4"/>
            <a:stretch>
              <a:fillRect/>
            </a:stretch>
          </p:blipFill>
          <p:spPr>
            <a:xfrm>
              <a:off x="1127933" y="1829150"/>
              <a:ext cx="3979689" cy="2144182"/>
            </a:xfrm>
            <a:prstGeom prst="rect">
              <a:avLst/>
            </a:prstGeom>
          </p:spPr>
        </p:pic>
        <p:pic>
          <p:nvPicPr>
            <p:cNvPr id="12" name="图片 11">
              <a:extLst>
                <a:ext uri="{FF2B5EF4-FFF2-40B4-BE49-F238E27FC236}">
                  <a16:creationId xmlns:a16="http://schemas.microsoft.com/office/drawing/2014/main" id="{3CB2B16F-B3C3-AF48-B835-4886EC60EDD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38456" y="1650916"/>
              <a:ext cx="5967076" cy="3356481"/>
            </a:xfrm>
            <a:prstGeom prst="rect">
              <a:avLst/>
            </a:prstGeom>
          </p:spPr>
        </p:pic>
      </p:grpSp>
    </p:spTree>
    <p:extLst>
      <p:ext uri="{BB962C8B-B14F-4D97-AF65-F5344CB8AC3E}">
        <p14:creationId xmlns:p14="http://schemas.microsoft.com/office/powerpoint/2010/main" val="1098396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61</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lọc toàn cục: GFNet</a:t>
            </a:r>
            <a:endParaRPr lang="en-US" altLang="zh-CN" b="0" dirty="0">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grpSp>
        <p:nvGrpSpPr>
          <p:cNvPr id="6" name="组合 5">
            <a:extLst>
              <a:ext uri="{FF2B5EF4-FFF2-40B4-BE49-F238E27FC236}">
                <a16:creationId xmlns:a16="http://schemas.microsoft.com/office/drawing/2014/main" id="{C723BBA0-B9C9-453C-ACF1-2BD8C8D2A1CD}"/>
              </a:ext>
            </a:extLst>
          </p:cNvPr>
          <p:cNvGrpSpPr/>
          <p:nvPr/>
        </p:nvGrpSpPr>
        <p:grpSpPr>
          <a:xfrm>
            <a:off x="336152" y="3198318"/>
            <a:ext cx="11267311" cy="3129050"/>
            <a:chOff x="336152" y="3198318"/>
            <a:chExt cx="11267311" cy="3129050"/>
          </a:xfrm>
        </p:grpSpPr>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152" y="31983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 name="文本框 2">
              <a:extLst>
                <a:ext uri="{FF2B5EF4-FFF2-40B4-BE49-F238E27FC236}">
                  <a16:creationId xmlns:a16="http://schemas.microsoft.com/office/drawing/2014/main" id="{44B3AED0-EFF9-2D4D-9F88-1451E2E54364}"/>
                </a:ext>
              </a:extLst>
            </p:cNvPr>
            <p:cNvSpPr txBox="1"/>
            <p:nvPr/>
          </p:nvSpPr>
          <p:spPr>
            <a:xfrm>
              <a:off x="742950" y="5214938"/>
              <a:ext cx="184731" cy="369332"/>
            </a:xfrm>
            <a:prstGeom prst="rect">
              <a:avLst/>
            </a:prstGeom>
            <a:noFill/>
          </p:spPr>
          <p:txBody>
            <a:bodyPr wrap="none" rtlCol="0">
              <a:spAutoFit/>
            </a:bodyPr>
            <a:lstStyle/>
            <a:p>
              <a:endParaRPr kumimoji="1" lang="zh-CN" altLang="en-US" dirty="0"/>
            </a:p>
          </p:txBody>
        </p:sp>
        <p:sp>
          <p:nvSpPr>
            <p:cNvPr id="14" name="文本占位符 4">
              <a:extLst>
                <a:ext uri="{FF2B5EF4-FFF2-40B4-BE49-F238E27FC236}">
                  <a16:creationId xmlns:a16="http://schemas.microsoft.com/office/drawing/2014/main" id="{CE8B8AB8-A148-8C42-90CF-BA1159C886B4}"/>
                </a:ext>
              </a:extLst>
            </p:cNvPr>
            <p:cNvSpPr txBox="1">
              <a:spLocks/>
            </p:cNvSpPr>
            <p:nvPr/>
          </p:nvSpPr>
          <p:spPr>
            <a:xfrm>
              <a:off x="835315" y="5796643"/>
              <a:ext cx="10768148" cy="530725"/>
            </a:xfrm>
            <a:prstGeom prst="rect">
              <a:avLst/>
            </a:prstGeom>
          </p:spPr>
          <p:txBody>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0" dirty="0" err="1">
                  <a:latin typeface="Arial" panose="020B0604020202020204" pitchFamily="34" charset="0"/>
                  <a:cs typeface="Arial" panose="020B0604020202020204" pitchFamily="34" charset="0"/>
                </a:rPr>
                <a:t>Khi xử lý ảnh có độ phân giải cao, GFNet có ưu thế rõ rệt hơn so với mô hình Transformer</a:t>
              </a:r>
              <a:endParaRPr lang="en-US" altLang="zh-CN" sz="2000" b="0" dirty="0">
                <a:latin typeface="Arial" panose="020B0604020202020204" pitchFamily="34" charset="0"/>
                <a:cs typeface="Arial" panose="020B0604020202020204" pitchFamily="34" charset="0"/>
              </a:endParaRPr>
            </a:p>
          </p:txBody>
        </p:sp>
      </p:grpSp>
      <p:pic>
        <p:nvPicPr>
          <p:cNvPr id="8" name="图片 7" descr="文本, 信件&#10;&#10;描述已自动生成">
            <a:extLst>
              <a:ext uri="{FF2B5EF4-FFF2-40B4-BE49-F238E27FC236}">
                <a16:creationId xmlns:a16="http://schemas.microsoft.com/office/drawing/2014/main" id="{DF0C6D2E-36B9-9979-9C25-E6028E54A1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9988" y="1631119"/>
            <a:ext cx="6430624" cy="1230349"/>
          </a:xfrm>
          <a:prstGeom prst="rect">
            <a:avLst/>
          </a:prstGeom>
        </p:spPr>
      </p:pic>
      <p:pic>
        <p:nvPicPr>
          <p:cNvPr id="11" name="图片 10" descr="图表, 折线图&#10;&#10;描述已自动生成">
            <a:extLst>
              <a:ext uri="{FF2B5EF4-FFF2-40B4-BE49-F238E27FC236}">
                <a16:creationId xmlns:a16="http://schemas.microsoft.com/office/drawing/2014/main" id="{03D6351E-807C-6B6F-19A4-028DB03C4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534" y="3128567"/>
            <a:ext cx="10022932" cy="2505733"/>
          </a:xfrm>
          <a:prstGeom prst="rect">
            <a:avLst/>
          </a:prstGeom>
        </p:spPr>
      </p:pic>
    </p:spTree>
    <p:extLst>
      <p:ext uri="{BB962C8B-B14F-4D97-AF65-F5344CB8AC3E}">
        <p14:creationId xmlns:p14="http://schemas.microsoft.com/office/powerpoint/2010/main" val="37962088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465DA4-06D4-4797-A301-DE719A4A257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62</a:t>
            </a:fld>
            <a:endParaRPr lang="zh-CN" altLang="en-US">
              <a:latin typeface="Calibri"/>
              <a:cs typeface="Calibri"/>
            </a:endParaRPr>
          </a:p>
        </p:txBody>
      </p:sp>
      <p:sp>
        <p:nvSpPr>
          <p:cNvPr id="5" name="文本占位符 4">
            <a:extLst>
              <a:ext uri="{FF2B5EF4-FFF2-40B4-BE49-F238E27FC236}">
                <a16:creationId xmlns:a16="http://schemas.microsoft.com/office/drawing/2014/main" id="{929E1C58-AB67-4723-8574-07D5DA4396CE}"/>
              </a:ext>
            </a:extLst>
          </p:cNvPr>
          <p:cNvSpPr>
            <a:spLocks noGrp="1"/>
          </p:cNvSpPr>
          <p:nvPr>
            <p:ph type="body" sz="quarter" idx="14"/>
          </p:nvPr>
        </p:nvSpPr>
        <p:spPr/>
        <p:txBody>
          <a:bodyPr>
            <a:normAutofit/>
          </a:bodyPr>
          <a:lstStyle/>
          <a:p>
            <a:r>
              <a:rPr lang="zh-CN" altLang="en-US" b="0" dirty="0">
                <a:latin typeface="Calibri"/>
                <a:cs typeface="Calibri"/>
              </a:rPr>
              <a:t>Mạng lọc toàn cục: GFNet</a:t>
            </a:r>
            <a:endParaRPr lang="en-US" altLang="zh-CN" b="0" dirty="0">
              <a:latin typeface="Calibri"/>
              <a:cs typeface="Calibri"/>
            </a:endParaRPr>
          </a:p>
        </p:txBody>
      </p:sp>
      <p:sp>
        <p:nvSpPr>
          <p:cNvPr id="4" name="文本占位符 3">
            <a:extLst>
              <a:ext uri="{FF2B5EF4-FFF2-40B4-BE49-F238E27FC236}">
                <a16:creationId xmlns:a16="http://schemas.microsoft.com/office/drawing/2014/main" id="{9B1BFD63-CA28-4413-8279-77E837C0F97C}"/>
              </a:ext>
            </a:extLst>
          </p:cNvPr>
          <p:cNvSpPr>
            <a:spLocks noGrp="1"/>
          </p:cNvSpPr>
          <p:nvPr>
            <p:ph type="body" sz="quarter" idx="13"/>
          </p:nvPr>
        </p:nvSpPr>
        <p:spPr/>
        <p:txBody>
          <a:bodyPr>
            <a:normAutofit/>
          </a:bodyPr>
          <a:lstStyle/>
          <a:p>
            <a:r>
              <a:rPr lang="zh-CN" altLang="en-US" dirty="0">
                <a:latin typeface="Calibri"/>
                <a:cs typeface="Calibri"/>
              </a:rPr>
              <a:t>Ví dụ ứng dụng: nhận dạng ảnh</a:t>
            </a:r>
          </a:p>
        </p:txBody>
      </p:sp>
      <p:sp>
        <p:nvSpPr>
          <p:cNvPr id="14" name="文本占位符 4">
            <a:extLst>
              <a:ext uri="{FF2B5EF4-FFF2-40B4-BE49-F238E27FC236}">
                <a16:creationId xmlns:a16="http://schemas.microsoft.com/office/drawing/2014/main" id="{CE8B8AB8-A148-8C42-90CF-BA1159C886B4}"/>
              </a:ext>
            </a:extLst>
          </p:cNvPr>
          <p:cNvSpPr txBox="1">
            <a:spLocks/>
          </p:cNvSpPr>
          <p:nvPr/>
        </p:nvSpPr>
        <p:spPr>
          <a:xfrm>
            <a:off x="25730" y="5274581"/>
            <a:ext cx="12140540" cy="510858"/>
          </a:xfrm>
          <a:prstGeom prst="rect">
            <a:avLst/>
          </a:prstGeom>
        </p:spPr>
        <p:txBody>
          <a:bodyPr>
            <a:noAutofit/>
          </a:bodyPr>
          <a:lstStyle>
            <a:lvl1pPr marL="449263" indent="-449263" algn="l" defTabSz="914400" rtl="0" eaLnBrk="1" latinLnBrk="0" hangingPunct="1">
              <a:lnSpc>
                <a:spcPct val="110000"/>
              </a:lnSpc>
              <a:spcBef>
                <a:spcPts val="1000"/>
              </a:spcBef>
              <a:buClr>
                <a:srgbClr val="883F92"/>
              </a:buClr>
              <a:buFont typeface="Wingdings" panose="05000000000000000000" pitchFamily="2" charset="2"/>
              <a:buChar char="p"/>
              <a:defRPr sz="3200" b="1" kern="1200">
                <a:solidFill>
                  <a:srgbClr val="4D4D4D"/>
                </a:solidFill>
                <a:latin typeface="黑体" panose="02010609060101010101" pitchFamily="49" charset="-122"/>
                <a:ea typeface="黑体" panose="02010609060101010101" pitchFamily="49" charset="-122"/>
                <a:cs typeface="+mn-cs"/>
              </a:defRPr>
            </a:lvl1pPr>
            <a:lvl2pPr marL="896938" indent="-439738" algn="l" defTabSz="914400" rtl="0" eaLnBrk="1" latinLnBrk="0" hangingPunct="1">
              <a:lnSpc>
                <a:spcPct val="110000"/>
              </a:lnSpc>
              <a:spcBef>
                <a:spcPts val="500"/>
              </a:spcBef>
              <a:buClr>
                <a:srgbClr val="883F92"/>
              </a:buClr>
              <a:buFont typeface="Wingdings" panose="05000000000000000000" pitchFamily="2" charset="2"/>
              <a:buChar char="n"/>
              <a:defRPr sz="2800" kern="1200">
                <a:solidFill>
                  <a:srgbClr val="4D4D4D"/>
                </a:solidFill>
                <a:latin typeface="黑体" panose="02010609060101010101" pitchFamily="49" charset="-122"/>
                <a:ea typeface="黑体" panose="02010609060101010101" pitchFamily="49" charset="-122"/>
                <a:cs typeface="+mn-cs"/>
              </a:defRPr>
            </a:lvl2pPr>
            <a:lvl3pPr marL="1252538" indent="-338138" algn="l" defTabSz="914400" rtl="0" eaLnBrk="1" latinLnBrk="0" hangingPunct="1">
              <a:lnSpc>
                <a:spcPct val="110000"/>
              </a:lnSpc>
              <a:spcBef>
                <a:spcPts val="500"/>
              </a:spcBef>
              <a:buClr>
                <a:srgbClr val="883F92"/>
              </a:buClr>
              <a:buFont typeface="Wingdings" panose="05000000000000000000" pitchFamily="2" charset="2"/>
              <a:buChar char="n"/>
              <a:defRPr sz="24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063" indent="-322263"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2000" b="0" dirty="0">
                <a:latin typeface="Arial" panose="020B0604020202020204" pitchFamily="34" charset="0"/>
                <a:cs typeface="Arial" panose="020B0604020202020204" pitchFamily="34" charset="0"/>
              </a:rPr>
              <a:t>Không sử dụng cơ chế tự chú ý nhưng vẫn đạt hiệu năng tương đương Swin Transformer</a:t>
            </a:r>
            <a:endParaRPr lang="vi-VN" altLang="zh-CN" sz="2000" b="0" dirty="0">
              <a:latin typeface="Arial" panose="020B0604020202020204" pitchFamily="34" charset="0"/>
              <a:cs typeface="Arial" panose="020B0604020202020204" pitchFamily="34" charset="0"/>
            </a:endParaRPr>
          </a:p>
          <a:p>
            <a:pPr marL="0" indent="0" algn="ctr">
              <a:buNone/>
            </a:pPr>
            <a:r>
              <a:rPr lang="zh-CN" altLang="en-US" sz="2000" b="0" dirty="0">
                <a:latin typeface="Arial" panose="020B0604020202020204" pitchFamily="34" charset="0"/>
                <a:cs typeface="Arial" panose="020B0604020202020204" pitchFamily="34" charset="0"/>
              </a:rPr>
              <a:t> trên nhiều nhiệm vụ hạ nguồn</a:t>
            </a:r>
            <a:endParaRPr lang="en-US" altLang="zh-CN" sz="2000" b="0" dirty="0">
              <a:latin typeface="Arial" panose="020B0604020202020204" pitchFamily="34" charset="0"/>
              <a:cs typeface="Arial" panose="020B0604020202020204" pitchFamily="34" charset="0"/>
            </a:endParaRPr>
          </a:p>
        </p:txBody>
      </p:sp>
      <p:grpSp>
        <p:nvGrpSpPr>
          <p:cNvPr id="10" name="组合 9">
            <a:extLst>
              <a:ext uri="{FF2B5EF4-FFF2-40B4-BE49-F238E27FC236}">
                <a16:creationId xmlns:a16="http://schemas.microsoft.com/office/drawing/2014/main" id="{84804D3C-5B22-4562-B046-514416A7E84F}"/>
              </a:ext>
            </a:extLst>
          </p:cNvPr>
          <p:cNvGrpSpPr/>
          <p:nvPr/>
        </p:nvGrpSpPr>
        <p:grpSpPr>
          <a:xfrm>
            <a:off x="336152" y="1685883"/>
            <a:ext cx="11283844" cy="3410523"/>
            <a:chOff x="336152" y="1685883"/>
            <a:chExt cx="11283844" cy="3410523"/>
          </a:xfrm>
        </p:grpSpPr>
        <p:pic>
          <p:nvPicPr>
            <p:cNvPr id="6" name="图片 5">
              <a:extLst>
                <a:ext uri="{FF2B5EF4-FFF2-40B4-BE49-F238E27FC236}">
                  <a16:creationId xmlns:a16="http://schemas.microsoft.com/office/drawing/2014/main" id="{99E27721-FDD0-7144-A9C6-AD516E24DA0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703999" y="1769418"/>
              <a:ext cx="3886608" cy="1428900"/>
            </a:xfrm>
            <a:prstGeom prst="rect">
              <a:avLst/>
            </a:prstGeom>
          </p:spPr>
        </p:pic>
        <p:pic>
          <p:nvPicPr>
            <p:cNvPr id="8" name="图片 7">
              <a:extLst>
                <a:ext uri="{FF2B5EF4-FFF2-40B4-BE49-F238E27FC236}">
                  <a16:creationId xmlns:a16="http://schemas.microsoft.com/office/drawing/2014/main" id="{72A03437-8369-DD41-AA4E-C84D47E6489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33389" y="3429000"/>
              <a:ext cx="3886607" cy="1569496"/>
            </a:xfrm>
            <a:prstGeom prst="rect">
              <a:avLst/>
            </a:prstGeom>
          </p:spPr>
        </p:pic>
        <p:sp>
          <p:nvSpPr>
            <p:cNvPr id="20" name="圆角矩形标注 19">
              <a:extLst>
                <a:ext uri="{FF2B5EF4-FFF2-40B4-BE49-F238E27FC236}">
                  <a16:creationId xmlns:a16="http://schemas.microsoft.com/office/drawing/2014/main" id="{82792F8A-7F52-A144-A297-3670DF8130A9}"/>
                </a:ext>
              </a:extLst>
            </p:cNvPr>
            <p:cNvSpPr/>
            <p:nvPr/>
          </p:nvSpPr>
          <p:spPr>
            <a:xfrm>
              <a:off x="4261395" y="3421584"/>
              <a:ext cx="2832195" cy="1399303"/>
            </a:xfrm>
            <a:prstGeom prst="wedgeRoundRectCallout">
              <a:avLst>
                <a:gd name="adj1" fmla="val 73129"/>
                <a:gd name="adj2" fmla="val -6940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
          <p:nvSpPr>
            <p:cNvPr id="7" name="AutoShape 10">
              <a:extLst>
                <a:ext uri="{FF2B5EF4-FFF2-40B4-BE49-F238E27FC236}">
                  <a16:creationId xmlns:a16="http://schemas.microsoft.com/office/drawing/2014/main" id="{DCB6D635-7D88-E343-AA54-D98D37262B8B}"/>
                </a:ext>
              </a:extLst>
            </p:cNvPr>
            <p:cNvSpPr>
              <a:spLocks noChangeAspect="1" noChangeArrowheads="1"/>
            </p:cNvSpPr>
            <p:nvPr/>
          </p:nvSpPr>
          <p:spPr bwMode="auto">
            <a:xfrm>
              <a:off x="336152" y="319831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2" name="图片 11" descr="折线图&#10;&#10;低可信度描述已自动生成">
              <a:extLst>
                <a:ext uri="{FF2B5EF4-FFF2-40B4-BE49-F238E27FC236}">
                  <a16:creationId xmlns:a16="http://schemas.microsoft.com/office/drawing/2014/main" id="{3942065F-1358-0A43-97A1-7CB8271E888D}"/>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35981" y="1685883"/>
              <a:ext cx="3594588" cy="3410523"/>
            </a:xfrm>
            <a:prstGeom prst="rect">
              <a:avLst/>
            </a:prstGeom>
          </p:spPr>
        </p:pic>
        <p:pic>
          <p:nvPicPr>
            <p:cNvPr id="18" name="图片 17">
              <a:extLst>
                <a:ext uri="{FF2B5EF4-FFF2-40B4-BE49-F238E27FC236}">
                  <a16:creationId xmlns:a16="http://schemas.microsoft.com/office/drawing/2014/main" id="{88AC3AD0-1436-C34F-A8D0-810427874D6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171062" y="1773237"/>
              <a:ext cx="3452981" cy="1460057"/>
            </a:xfrm>
            <a:prstGeom prst="rect">
              <a:avLst/>
            </a:prstGeom>
          </p:spPr>
        </p:pic>
        <p:sp>
          <p:nvSpPr>
            <p:cNvPr id="11" name="文本框 10">
              <a:extLst>
                <a:ext uri="{FF2B5EF4-FFF2-40B4-BE49-F238E27FC236}">
                  <a16:creationId xmlns:a16="http://schemas.microsoft.com/office/drawing/2014/main" id="{61C3978C-BFA7-5A4E-A10B-A54F764338D9}"/>
                </a:ext>
              </a:extLst>
            </p:cNvPr>
            <p:cNvSpPr txBox="1"/>
            <p:nvPr/>
          </p:nvSpPr>
          <p:spPr>
            <a:xfrm>
              <a:off x="4282979" y="3666591"/>
              <a:ext cx="2789028" cy="954107"/>
            </a:xfrm>
            <a:prstGeom prst="rect">
              <a:avLst/>
            </a:prstGeom>
            <a:noFill/>
          </p:spPr>
          <p:txBody>
            <a:bodyPr wrap="square" rtlCol="0">
              <a:spAutoFit/>
            </a:bodyPr>
            <a:lstStyle/>
            <a:p>
              <a:pPr>
                <a:lnSpc>
                  <a:spcPct val="90000"/>
                </a:lnSpc>
              </a:pPr>
              <a:r>
                <a:rPr lang="zh-CN" altLang="en-US" sz="1400" b="1" dirty="0">
                  <a:solidFill>
                    <a:srgbClr val="4D4D4D"/>
                  </a:solidFill>
                  <a:latin typeface="黑体" panose="02010609060101010101" pitchFamily="49" charset="-122"/>
                  <a:ea typeface="黑体" panose="02010609060101010101" pitchFamily="49" charset="-122"/>
                </a:rPr>
                <a:t>Vượt EfficientNet trong các nhiệm vụ học chuyển giao</a:t>
              </a:r>
              <a:endParaRPr lang="zh-CN" altLang="en-US" sz="14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spTree>
    <p:extLst>
      <p:ext uri="{BB962C8B-B14F-4D97-AF65-F5344CB8AC3E}">
        <p14:creationId xmlns:p14="http://schemas.microsoft.com/office/powerpoint/2010/main" val="42855154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97927-3663-3A59-A141-EBC53EBE9BD3}"/>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9CB238A-91B1-3D67-D8DF-DFA4C2C7D50C}"/>
              </a:ext>
            </a:extLst>
          </p:cNvPr>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63</a:t>
            </a:fld>
            <a:endParaRPr lang="zh-CN" altLang="en-US">
              <a:latin typeface="Calibri"/>
              <a:cs typeface="Calibri"/>
            </a:endParaRPr>
          </a:p>
        </p:txBody>
      </p:sp>
      <p:sp>
        <p:nvSpPr>
          <p:cNvPr id="4" name="文本占位符 3">
            <a:extLst>
              <a:ext uri="{FF2B5EF4-FFF2-40B4-BE49-F238E27FC236}">
                <a16:creationId xmlns:a16="http://schemas.microsoft.com/office/drawing/2014/main" id="{826DD11B-A253-7D2D-0065-C071F80D4EE6}"/>
              </a:ext>
            </a:extLst>
          </p:cNvPr>
          <p:cNvSpPr>
            <a:spLocks noGrp="1"/>
          </p:cNvSpPr>
          <p:nvPr>
            <p:ph type="body" sz="quarter" idx="13"/>
          </p:nvPr>
        </p:nvSpPr>
        <p:spPr/>
        <p:txBody>
          <a:bodyPr>
            <a:normAutofit/>
          </a:bodyPr>
          <a:lstStyle/>
          <a:p>
            <a:r>
              <a:rPr lang="en-US" altLang="zh-CN" dirty="0"/>
              <a:t>§7.4 Bài tập lớn môn học</a:t>
            </a:r>
          </a:p>
        </p:txBody>
      </p:sp>
      <p:sp>
        <p:nvSpPr>
          <p:cNvPr id="5" name="Rectangle 4">
            <a:extLst>
              <a:ext uri="{FF2B5EF4-FFF2-40B4-BE49-F238E27FC236}">
                <a16:creationId xmlns:a16="http://schemas.microsoft.com/office/drawing/2014/main" id="{CDD5F279-A21C-E000-A201-67B7434924F7}"/>
              </a:ext>
            </a:extLst>
          </p:cNvPr>
          <p:cNvSpPr>
            <a:spLocks noChangeArrowheads="1"/>
          </p:cNvSpPr>
          <p:nvPr/>
        </p:nvSpPr>
        <p:spPr bwMode="auto">
          <a:xfrm>
            <a:off x="1265872" y="840452"/>
            <a:ext cx="4830128" cy="237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Yêu cầu của bài tập lớn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Phạm vi đề tài</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804056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64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a:xfrm>
                <a:off x="515937" y="1004539"/>
                <a:ext cx="11160125" cy="5016500"/>
              </a:xfrm>
            </p:spPr>
            <p:txBody>
              <a:bodyPr>
                <a:noAutofit/>
              </a:bodyPr>
              <a:lstStyle/>
              <a:p>
                <a:pPr algn="just"/>
                <a:r>
                  <a:rPr lang="zh-CN" altLang="en-US" sz="2000" b="0" dirty="0"/>
                  <a:t>Chọn đề tài</a:t>
                </a:r>
                <a:endParaRPr lang="en-US" altLang="zh-CN" sz="2000" b="0" dirty="0"/>
              </a:p>
              <a:p>
                <a:pPr lvl="1" algn="just"/>
                <a:r>
                  <a:rPr lang="zh-CN" altLang="en-US" sz="1800" dirty="0"/>
                  <a:t>Chọn một trong các đề tài được chỉ định: phát hiện đối tượng, theo dõi đối tượng, phân đoạn thị giác, truy xuất thị giác, tạo sinh nội dung thị giác</a:t>
                </a:r>
                <a:endParaRPr lang="en-US" altLang="zh-CN" sz="1800" dirty="0"/>
              </a:p>
              <a:p>
                <a:pPr lvl="1" algn="just"/>
                <a:r>
                  <a:rPr lang="zh-CN" altLang="en-US" sz="1800" dirty="0"/>
                  <a:t>Cũng có thể tự đề xuất một nhiệm vụ thị giác làm đề tài, nhưng cần trao đổi trước với trợ giảng để xác nhận: trước ngày 9 tháng 5</a:t>
                </a:r>
                <a:endParaRPr lang="en-US" altLang="zh-CN" sz="1800" dirty="0">
                  <a:solidFill>
                    <a:srgbClr val="D22828"/>
                  </a:solidFill>
                </a:endParaRPr>
              </a:p>
              <a:p>
                <a:pPr algn="just"/>
                <a:r>
                  <a:rPr lang="zh-CN" altLang="en-US" sz="2000" b="0" dirty="0"/>
                  <a:t>Lập nhóm</a:t>
                </a:r>
                <a:endParaRPr lang="en-US" altLang="zh-CN" sz="2000" b="0" dirty="0"/>
              </a:p>
              <a:p>
                <a:pPr lvl="1" algn="just"/>
                <a:r>
                  <a:rPr lang="en-US" altLang="zh-CN" sz="1800" dirty="0" err="1"/>
                  <a:t>Tự</a:t>
                </a:r>
                <a:r>
                  <a:rPr lang="en-US" altLang="zh-CN" sz="1800" dirty="0"/>
                  <a:t> do lập nhóm từ 1~2 người. Nếu làm bài theo nhóm một người, điểm số lấy </a:t>
                </a:r>
                <a14:m>
                  <m:oMath xmlns:m="http://schemas.openxmlformats.org/officeDocument/2006/math">
                    <m:func>
                      <m:funcPr>
                        <m:ctrlPr>
                          <a:rPr lang="zh-CN" altLang="en-US" sz="1800" i="1" smtClean="0">
                            <a:latin typeface="Cambria Math" panose="02040503050406030204" pitchFamily="18" charset="0"/>
                          </a:rPr>
                        </m:ctrlPr>
                      </m:funcPr>
                      <m:fName>
                        <m:r>
                          <m:rPr>
                            <m:sty m:val="p"/>
                          </m:rPr>
                          <a:rPr lang="en-US" altLang="zh-CN" sz="1800" b="0" i="0" smtClean="0">
                            <a:latin typeface="Cambria Math" panose="02040503050406030204" pitchFamily="18" charset="0"/>
                          </a:rPr>
                          <m:t>min</m:t>
                        </m:r>
                      </m:fName>
                      <m:e>
                        <m:d>
                          <m:dPr>
                            <m:begChr m:val="（"/>
                            <m:endChr m:val="）"/>
                            <m:ctrlPr>
                              <a:rPr lang="zh-CN" altLang="en-US" sz="1800" i="1" smtClean="0">
                                <a:latin typeface="Cambria Math" panose="02040503050406030204" pitchFamily="18" charset="0"/>
                              </a:rPr>
                            </m:ctrlPr>
                          </m:dPr>
                          <m:e>
                            <m:r>
                              <a:rPr lang="en-US" altLang="zh-CN" sz="1800" b="0" i="1" smtClean="0">
                                <a:latin typeface="Cambria Math" panose="02040503050406030204" pitchFamily="18" charset="0"/>
                              </a:rPr>
                              <m:t>100,1.2</m:t>
                            </m:r>
                            <m:r>
                              <a:rPr lang="en-US" altLang="zh-CN" sz="1800" b="0" i="1" smtClean="0">
                                <a:latin typeface="Cambria Math" panose="02040503050406030204" pitchFamily="18" charset="0"/>
                              </a:rPr>
                              <m:t>𝑥</m:t>
                            </m:r>
                          </m:e>
                        </m:d>
                      </m:e>
                    </m:func>
                  </m:oMath>
                </a14:m>
                <a:r>
                  <a:rPr lang="zh-CN" altLang="en-US" sz="1800" dirty="0"/>
                  <a:t>, trong đó </a:t>
                </a:r>
                <a14:m>
                  <m:oMath xmlns:m="http://schemas.openxmlformats.org/officeDocument/2006/math">
                    <m:r>
                      <a:rPr lang="en-US" altLang="zh-CN" sz="1800" b="0" i="1" smtClean="0">
                        <a:latin typeface="Cambria Math" panose="02040503050406030204" pitchFamily="18" charset="0"/>
                      </a:rPr>
                      <m:t>𝑥</m:t>
                    </m:r>
                  </m:oMath>
                </a14:m>
                <a:r>
                  <a:rPr lang="zh-CN" altLang="en-US" sz="1800" dirty="0"/>
                  <a:t> là điểm gốc</a:t>
                </a:r>
                <a:endParaRPr lang="en-US" altLang="zh-CN" sz="1800" dirty="0"/>
              </a:p>
              <a:p>
                <a:pPr algn="just"/>
                <a:r>
                  <a:rPr lang="zh-CN" altLang="en-US" sz="2000" b="0" dirty="0"/>
                  <a:t>Nộp báo cáo</a:t>
                </a:r>
                <a:endParaRPr lang="en-US" altLang="zh-CN" sz="2000" b="0" dirty="0"/>
              </a:p>
              <a:p>
                <a:pPr lvl="1" algn="just"/>
                <a:r>
                  <a:rPr lang="zh-CN" altLang="en-US" sz="1800" dirty="0"/>
                  <a:t>Yêu cầu nộp mã nguồn dự án, báo cáo thí nghiệm và log huấn luyện (log văn bản + Tensorboard log)</a:t>
                </a:r>
                <a:endParaRPr lang="en-US" altLang="zh-CN" sz="1800" dirty="0"/>
              </a:p>
              <a:p>
                <a:pPr lvl="1" algn="just"/>
                <a:r>
                  <a:rPr lang="zh-CN" altLang="en-US" sz="1800" dirty="0"/>
                  <a:t>Báo cáo thí nghiệm cần bao gồm: giới thiệu nhiệm vụ, trình bày chi tiết phương pháp, thiết kế thí nghiệm, kết quả thí nghiệm (số liệu + trực quan hóa) và phân tích kết quả</a:t>
                </a:r>
                <a:endParaRPr lang="en-US" altLang="zh-CN" sz="1800" dirty="0"/>
              </a:p>
              <a:p>
                <a:pPr algn="just"/>
                <a:r>
                  <a:rPr lang="zh-CN" altLang="en-US" sz="2000" b="0" dirty="0"/>
                  <a:t>Báo cáo môn học</a:t>
                </a:r>
                <a:endParaRPr lang="en-US" altLang="zh-CN" sz="2000" b="0" dirty="0"/>
              </a:p>
              <a:p>
                <a:pPr lvl="1" algn="just"/>
                <a:r>
                  <a:rPr lang="zh-CN" altLang="en-US" sz="1800" dirty="0"/>
                  <a:t>Thực hiện báo cáo môn học trong buổi học cuối cùng: mỗi nhóm trình bày 7 phút + trao đổi 3 phút</a:t>
                </a:r>
                <a:endParaRPr lang="en-US" altLang="zh-CN" sz="1800" dirty="0">
                  <a:solidFill>
                    <a:srgbClr val="D22828"/>
                  </a:solidFill>
                </a:endParaRPr>
              </a:p>
            </p:txBody>
          </p:sp>
        </mc:Choice>
        <mc:Fallback xmlns="">
          <p:sp>
            <p:nvSpPr>
              <p:cNvPr id="5" name="文本占位符 4">
                <a:extLst>
                  <a:ext uri="{FF2B5EF4-FFF2-40B4-BE49-F238E27FC236}">
                    <a16:creationId xmlns:a16="http://schemas.microsoft.com/office/drawing/2014/main" id="{5340FB8F-5219-462D-85DD-4C6B7B4C2DF8}"/>
                  </a:ext>
                </a:extLst>
              </p:cNvPr>
              <p:cNvSpPr>
                <a:spLocks noGrp="1" noRot="1" noChangeAspect="1" noMove="1" noResize="1" noEditPoints="1" noAdjustHandles="1" noChangeArrowheads="1" noChangeShapeType="1" noTextEdit="1"/>
              </p:cNvSpPr>
              <p:nvPr>
                <p:ph type="body" sz="quarter" idx="14"/>
              </p:nvPr>
            </p:nvSpPr>
            <p:spPr>
              <a:xfrm>
                <a:off x="515937" y="1004539"/>
                <a:ext cx="11160125" cy="5016500"/>
              </a:xfrm>
              <a:blipFill>
                <a:blip r:embed="rId3"/>
                <a:stretch>
                  <a:fillRect l="-455" t="-505" r="-455" b="-11111"/>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Yêu cầu của bài tập lớn môn học</a:t>
            </a:r>
          </a:p>
        </p:txBody>
      </p:sp>
    </p:spTree>
    <p:extLst>
      <p:ext uri="{BB962C8B-B14F-4D97-AF65-F5344CB8AC3E}">
        <p14:creationId xmlns:p14="http://schemas.microsoft.com/office/powerpoint/2010/main" val="36283856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65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a:xfrm>
                <a:off x="515937" y="1104900"/>
                <a:ext cx="11160125" cy="2755900"/>
              </a:xfrm>
            </p:spPr>
            <p:txBody>
              <a:bodyPr>
                <a:normAutofit/>
              </a:bodyPr>
              <a:lstStyle/>
              <a:p>
                <a:pPr algn="just"/>
                <a:r>
                  <a:rPr lang="zh-CN" altLang="en-US" b="0" dirty="0"/>
                  <a:t>Phát hiện đối tượng</a:t>
                </a:r>
                <a:endParaRPr lang="en-US" altLang="zh-CN" b="0" dirty="0"/>
              </a:p>
              <a:p>
                <a:pPr lvl="1" algn="just"/>
                <a:r>
                  <a:rPr lang="zh-CN" altLang="en-US" sz="2000" dirty="0"/>
                  <a:t>Đầu vào: ảnh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𝐼</m:t>
                    </m:r>
                  </m:oMath>
                </a14:m>
                <a:endParaRPr lang="en-US" altLang="zh-CN" sz="2000" dirty="0"/>
              </a:p>
              <a:p>
                <a:pPr lvl="1" algn="just"/>
                <a:r>
                  <a:rPr lang="zh-CN" altLang="en-US" sz="2000" dirty="0"/>
                  <a:t>Đầu ra: hộp phát hiện đối tượng </a:t>
                </a:r>
                <a14:m>
                  <m:oMath xmlns:m="http://schemas.openxmlformats.org/officeDocument/2006/math">
                    <m:d>
                      <m:dPr>
                        <m:ctrlPr>
                          <a:rPr lang="en-US" altLang="zh-CN" sz="2000" i="1" smtClean="0">
                            <a:latin typeface="Cambria Math" panose="02040503050406030204" pitchFamily="18" charset="0"/>
                            <a:cs typeface="Calibri" panose="020F0502020204030204" pitchFamily="34" charset="0"/>
                          </a:rPr>
                        </m:ctrlPr>
                      </m:dPr>
                      <m:e>
                        <m:sSub>
                          <m:sSubPr>
                            <m:ctrlPr>
                              <a:rPr lang="en-US" altLang="zh-CN" sz="2000" i="1" smtClean="0">
                                <a:latin typeface="Cambria Math" panose="02040503050406030204" pitchFamily="18" charset="0"/>
                                <a:cs typeface="Calibri" panose="020F0502020204030204" pitchFamily="34" charset="0"/>
                              </a:rPr>
                            </m:ctrlPr>
                          </m:sSubPr>
                          <m:e>
                            <m:r>
                              <a:rPr lang="en-US" altLang="zh-CN" sz="2000" b="0" i="1" smtClean="0">
                                <a:latin typeface="Cambria Math" panose="02040503050406030204" pitchFamily="18" charset="0"/>
                                <a:cs typeface="Calibri" panose="020F0502020204030204" pitchFamily="34" charset="0"/>
                              </a:rPr>
                              <m:t>𝑥</m:t>
                            </m:r>
                          </m:e>
                          <m:sub>
                            <m:r>
                              <a:rPr lang="en-US" altLang="zh-CN" sz="2000" b="0" i="1" smtClean="0">
                                <a:latin typeface="Cambria Math" panose="02040503050406030204" pitchFamily="18" charset="0"/>
                                <a:cs typeface="Calibri" panose="020F0502020204030204" pitchFamily="34" charset="0"/>
                              </a:rPr>
                              <m:t>0</m:t>
                            </m:r>
                          </m:sub>
                        </m:sSub>
                        <m:r>
                          <a:rPr lang="en-US" altLang="zh-CN" sz="2000" b="0" i="1" smtClean="0">
                            <a:latin typeface="Cambria Math" panose="02040503050406030204" pitchFamily="18" charset="0"/>
                            <a:cs typeface="Calibri" panose="020F0502020204030204" pitchFamily="34" charset="0"/>
                          </a:rPr>
                          <m:t>,</m:t>
                        </m:r>
                        <m:sSub>
                          <m:sSubPr>
                            <m:ctrlPr>
                              <a:rPr lang="en-US" altLang="zh-CN" sz="2000" i="1" smtClean="0">
                                <a:latin typeface="Cambria Math" panose="02040503050406030204" pitchFamily="18" charset="0"/>
                                <a:cs typeface="Calibri" panose="020F0502020204030204" pitchFamily="34" charset="0"/>
                              </a:rPr>
                            </m:ctrlPr>
                          </m:sSubPr>
                          <m:e>
                            <m:r>
                              <a:rPr lang="en-US" altLang="zh-CN" sz="2000" b="0" i="1" smtClean="0">
                                <a:latin typeface="Cambria Math" panose="02040503050406030204" pitchFamily="18" charset="0"/>
                                <a:cs typeface="Calibri" panose="020F0502020204030204" pitchFamily="34" charset="0"/>
                              </a:rPr>
                              <m:t>𝑦</m:t>
                            </m:r>
                          </m:e>
                          <m:sub>
                            <m:r>
                              <a:rPr lang="en-US" altLang="zh-CN" sz="2000" b="0" i="1" smtClean="0">
                                <a:latin typeface="Cambria Math" panose="02040503050406030204" pitchFamily="18" charset="0"/>
                                <a:cs typeface="Calibri" panose="020F0502020204030204" pitchFamily="34" charset="0"/>
                              </a:rPr>
                              <m:t>0</m:t>
                            </m:r>
                          </m:sub>
                        </m:sSub>
                        <m:r>
                          <a:rPr lang="en-US" altLang="zh-CN" sz="2000" b="0" i="1" smtClean="0">
                            <a:latin typeface="Cambria Math" panose="02040503050406030204" pitchFamily="18" charset="0"/>
                            <a:cs typeface="Calibri" panose="020F0502020204030204" pitchFamily="34" charset="0"/>
                          </a:rPr>
                          <m:t>,</m:t>
                        </m:r>
                        <m:r>
                          <a:rPr lang="en-US" altLang="zh-CN" sz="2000" b="0" i="1" smtClean="0">
                            <a:latin typeface="Cambria Math" panose="02040503050406030204" pitchFamily="18" charset="0"/>
                            <a:cs typeface="Calibri" panose="020F0502020204030204" pitchFamily="34" charset="0"/>
                          </a:rPr>
                          <m:t>𝑤</m:t>
                        </m:r>
                        <m:r>
                          <a:rPr lang="en-US" altLang="zh-CN" sz="2000" b="0" i="1" smtClean="0">
                            <a:latin typeface="Cambria Math" panose="02040503050406030204" pitchFamily="18" charset="0"/>
                            <a:cs typeface="Calibri" panose="020F0502020204030204" pitchFamily="34" charset="0"/>
                          </a:rPr>
                          <m:t>,</m:t>
                        </m:r>
                        <m:r>
                          <a:rPr lang="en-US" altLang="zh-CN" sz="2000" b="0" i="1" smtClean="0">
                            <a:latin typeface="Cambria Math" panose="02040503050406030204" pitchFamily="18" charset="0"/>
                            <a:cs typeface="Calibri" panose="020F0502020204030204" pitchFamily="34" charset="0"/>
                          </a:rPr>
                          <m:t>h</m:t>
                        </m:r>
                        <m:r>
                          <a:rPr lang="en-US" altLang="zh-CN" sz="2000" b="0" i="1" smtClean="0">
                            <a:latin typeface="Cambria Math" panose="02040503050406030204" pitchFamily="18" charset="0"/>
                            <a:cs typeface="Calibri" panose="020F0502020204030204" pitchFamily="34" charset="0"/>
                          </a:rPr>
                          <m:t>,</m:t>
                        </m:r>
                        <m:r>
                          <a:rPr lang="en-US" altLang="zh-CN" sz="2000" b="0" i="1" smtClean="0">
                            <a:latin typeface="Cambria Math" panose="02040503050406030204" pitchFamily="18" charset="0"/>
                            <a:cs typeface="Calibri" panose="020F0502020204030204" pitchFamily="34" charset="0"/>
                          </a:rPr>
                          <m:t>𝑐</m:t>
                        </m:r>
                      </m:e>
                    </m:d>
                  </m:oMath>
                </a14:m>
                <a:r>
                  <a:rPr lang="zh-CN" altLang="en-US" sz="2000" dirty="0"/>
                  <a:t>, trong đó </a:t>
                </a:r>
                <a14:m>
                  <m:oMath xmlns:m="http://schemas.openxmlformats.org/officeDocument/2006/math">
                    <m:sSub>
                      <m:sSubPr>
                        <m:ctrlPr>
                          <a:rPr lang="en-US" altLang="zh-CN" sz="2000" i="1">
                            <a:latin typeface="Cambria Math" panose="02040503050406030204" pitchFamily="18" charset="0"/>
                            <a:cs typeface="Calibri" panose="020F0502020204030204" pitchFamily="34" charset="0"/>
                          </a:rPr>
                        </m:ctrlPr>
                      </m:sSubPr>
                      <m:e>
                        <m:r>
                          <a:rPr lang="en-US" altLang="zh-CN" sz="2000" b="0" i="1" smtClean="0">
                            <a:latin typeface="Cambria Math" panose="02040503050406030204" pitchFamily="18" charset="0"/>
                            <a:cs typeface="Calibri" panose="020F0502020204030204" pitchFamily="34" charset="0"/>
                          </a:rPr>
                          <m:t>𝑥</m:t>
                        </m:r>
                      </m:e>
                      <m:sub>
                        <m:r>
                          <a:rPr lang="en-US" altLang="zh-CN" sz="2000" b="0" i="1" smtClean="0">
                            <a:latin typeface="Cambria Math" panose="02040503050406030204" pitchFamily="18" charset="0"/>
                            <a:cs typeface="Calibri" panose="020F0502020204030204" pitchFamily="34" charset="0"/>
                          </a:rPr>
                          <m:t>0</m:t>
                        </m:r>
                      </m:sub>
                    </m:sSub>
                    <m:r>
                      <a:rPr lang="en-US" altLang="zh-CN" sz="2000" b="0" i="1"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a:rPr lang="en-US" altLang="zh-CN" sz="2000" b="0" i="1" smtClean="0">
                            <a:latin typeface="Cambria Math" panose="02040503050406030204" pitchFamily="18" charset="0"/>
                            <a:cs typeface="Calibri" panose="020F0502020204030204" pitchFamily="34" charset="0"/>
                          </a:rPr>
                          <m:t>𝑦</m:t>
                        </m:r>
                      </m:e>
                      <m:sub>
                        <m:r>
                          <a:rPr lang="en-US" altLang="zh-CN" sz="2000" b="0" i="1" smtClean="0">
                            <a:latin typeface="Cambria Math" panose="02040503050406030204" pitchFamily="18" charset="0"/>
                            <a:cs typeface="Calibri" panose="020F0502020204030204" pitchFamily="34" charset="0"/>
                          </a:rPr>
                          <m:t>0</m:t>
                        </m:r>
                      </m:sub>
                    </m:sSub>
                  </m:oMath>
                </a14:m>
                <a:r>
                  <a:rPr lang="zh-CN" altLang="en-US" sz="2000" dirty="0"/>
                  <a:t> là toạ độ tâm của hộp phát hiện,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𝑤</m:t>
                    </m:r>
                    <m:r>
                      <a:rPr lang="en-US" altLang="zh-CN" sz="2000" b="0" i="1" smtClean="0">
                        <a:latin typeface="Cambria Math" panose="02040503050406030204" pitchFamily="18" charset="0"/>
                        <a:cs typeface="Calibri" panose="020F0502020204030204" pitchFamily="34" charset="0"/>
                      </a:rPr>
                      <m:t>,</m:t>
                    </m:r>
                    <m:r>
                      <a:rPr lang="en-US" altLang="zh-CN" sz="2000" b="0" i="1" smtClean="0">
                        <a:latin typeface="Cambria Math" panose="02040503050406030204" pitchFamily="18" charset="0"/>
                        <a:cs typeface="Calibri" panose="020F0502020204030204" pitchFamily="34" charset="0"/>
                      </a:rPr>
                      <m:t>h</m:t>
                    </m:r>
                  </m:oMath>
                </a14:m>
                <a:r>
                  <a:rPr lang="zh-CN" altLang="en-US" sz="2000" dirty="0"/>
                  <a:t> là chiều rộng và chiều cao của hộp phát hiện,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𝑐</m:t>
                    </m:r>
                  </m:oMath>
                </a14:m>
                <a:r>
                  <a:rPr lang="zh-CN" altLang="en-US" sz="2000" dirty="0"/>
                  <a:t> là lớp của đối tượng trong hộp phát hiện</a:t>
                </a:r>
                <a:endParaRPr lang="en-US" altLang="zh-CN" sz="2000" dirty="0"/>
              </a:p>
              <a:p>
                <a:pPr lvl="1" algn="just"/>
                <a:r>
                  <a:rPr lang="zh-CN" altLang="en-US" sz="2000" dirty="0"/>
                  <a:t>Tập dữ liệu: COCO, PASCAL VOC, v.v.</a:t>
                </a:r>
                <a:endParaRPr lang="en-US" altLang="zh-CN" sz="2000" dirty="0"/>
              </a:p>
              <a:p>
                <a:pPr lvl="1" algn="just"/>
                <a:r>
                  <a:rPr lang="zh-CN" altLang="en-US" sz="2000" dirty="0"/>
                  <a:t>Chỉ số đánh giá: AP (AP25, AP50), v.v.</a:t>
                </a:r>
                <a:endParaRPr lang="en-US" altLang="zh-CN" sz="2000" dirty="0"/>
              </a:p>
            </p:txBody>
          </p:sp>
        </mc:Choice>
        <mc:Fallback xmlns="">
          <p:sp>
            <p:nvSpPr>
              <p:cNvPr id="5" name="文本占位符 4">
                <a:extLst>
                  <a:ext uri="{FF2B5EF4-FFF2-40B4-BE49-F238E27FC236}">
                    <a16:creationId xmlns:a16="http://schemas.microsoft.com/office/drawing/2014/main" id="{5340FB8F-5219-462D-85DD-4C6B7B4C2DF8}"/>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755900"/>
              </a:xfrm>
              <a:blipFill>
                <a:blip r:embed="rId3"/>
                <a:stretch>
                  <a:fillRect l="-682" t="-917" r="-568" b="-3670"/>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Đề tài bài tập lớn môn học</a:t>
            </a:r>
          </a:p>
        </p:txBody>
      </p:sp>
      <p:pic>
        <p:nvPicPr>
          <p:cNvPr id="1026" name="Picture 2" descr="How to Implement Object Detection Using Deep Learning">
            <a:extLst>
              <a:ext uri="{FF2B5EF4-FFF2-40B4-BE49-F238E27FC236}">
                <a16:creationId xmlns:a16="http://schemas.microsoft.com/office/drawing/2014/main" id="{6E5ABC10-C5A8-1591-882D-7F686E28D38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2338" y="3941682"/>
            <a:ext cx="4857698" cy="27328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ep Learning method for object detection: R-CNN explained | by Gaurav  Sinha | Towards Data Science">
            <a:extLst>
              <a:ext uri="{FF2B5EF4-FFF2-40B4-BE49-F238E27FC236}">
                <a16:creationId xmlns:a16="http://schemas.microsoft.com/office/drawing/2014/main" id="{A8F8DD16-5103-5DC3-13D6-EE03D73489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5438" y="3966231"/>
            <a:ext cx="3727943" cy="2683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10798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66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a:xfrm>
                <a:off x="515937" y="1104900"/>
                <a:ext cx="11160125" cy="2105298"/>
              </a:xfrm>
            </p:spPr>
            <p:txBody>
              <a:bodyPr>
                <a:normAutofit/>
              </a:bodyPr>
              <a:lstStyle/>
              <a:p>
                <a:pPr algn="just"/>
                <a:r>
                  <a:rPr lang="zh-CN" altLang="en-US" b="0" dirty="0"/>
                  <a:t>Theo dõi đối tượng</a:t>
                </a:r>
                <a:endParaRPr lang="en-US" altLang="zh-CN" b="0" dirty="0"/>
              </a:p>
              <a:p>
                <a:pPr lvl="1" algn="just"/>
                <a:r>
                  <a:rPr lang="zh-CN" altLang="en-US" sz="2000" dirty="0"/>
                  <a:t>Đầu vào: chuỗi ảnh </a:t>
                </a:r>
                <a14:m>
                  <m:oMath xmlns:m="http://schemas.openxmlformats.org/officeDocument/2006/math">
                    <m:d>
                      <m:dPr>
                        <m:begChr m:val="{"/>
                        <m:endChr m:val="}"/>
                        <m:ctrlPr>
                          <a:rPr lang="en-US" altLang="zh-CN" sz="2000" i="1" smtClean="0">
                            <a:latin typeface="Cambria Math" panose="02040503050406030204" pitchFamily="18" charset="0"/>
                          </a:rPr>
                        </m:ctrlPr>
                      </m:dPr>
                      <m:e>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𝐼</m:t>
                            </m:r>
                          </m:e>
                          <m:sub>
                            <m:r>
                              <a:rPr lang="en-US" altLang="zh-CN" sz="2000" b="0" i="1" smtClean="0">
                                <a:latin typeface="Cambria Math" panose="02040503050406030204" pitchFamily="18" charset="0"/>
                              </a:rPr>
                              <m:t>1</m:t>
                            </m:r>
                          </m:sub>
                        </m:sSub>
                        <m:r>
                          <a:rPr lang="en-US" altLang="zh-CN" sz="2000" b="0" i="1" smtClean="0">
                            <a:latin typeface="Cambria Math" panose="02040503050406030204" pitchFamily="18" charset="0"/>
                          </a:rPr>
                          <m:t>,</m:t>
                        </m:r>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𝐼</m:t>
                            </m:r>
                          </m:e>
                          <m:sub>
                            <m:r>
                              <a:rPr lang="en-US" altLang="zh-CN" sz="2000" b="0" i="1" smtClean="0">
                                <a:latin typeface="Cambria Math" panose="02040503050406030204" pitchFamily="18" charset="0"/>
                              </a:rPr>
                              <m:t>2</m:t>
                            </m:r>
                          </m:sub>
                        </m:sSub>
                        <m:r>
                          <a:rPr lang="en-US" altLang="zh-CN" sz="2000" b="0" i="1" smtClean="0">
                            <a:latin typeface="Cambria Math" panose="02040503050406030204" pitchFamily="18" charset="0"/>
                          </a:rPr>
                          <m:t>,⋯,</m:t>
                        </m:r>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𝐼</m:t>
                            </m:r>
                          </m:e>
                          <m:sub>
                            <m:r>
                              <a:rPr lang="en-US" altLang="zh-CN" sz="2000" b="0" i="1" smtClean="0">
                                <a:latin typeface="Cambria Math" panose="02040503050406030204" pitchFamily="18" charset="0"/>
                              </a:rPr>
                              <m:t>𝑡</m:t>
                            </m:r>
                          </m:sub>
                        </m:sSub>
                      </m:e>
                    </m:d>
                  </m:oMath>
                </a14:m>
                <a:endParaRPr lang="en-US" altLang="zh-CN" sz="2000" dirty="0"/>
              </a:p>
              <a:p>
                <a:pPr lvl="1" algn="just"/>
                <a:r>
                  <a:rPr lang="zh-CN" altLang="en-US" sz="2000" dirty="0"/>
                  <a:t>Đầu ra: ở mỗi khung hình, hộp phát hiện đối tượng + ID (mã định danh đối tượng)</a:t>
                </a:r>
              </a:p>
              <a:p>
                <a:pPr lvl="1" algn="just"/>
                <a:r>
                  <a:rPr lang="zh-CN" altLang="en-US" sz="2000" dirty="0"/>
                  <a:t>Tập dữ liệu: MOT (MOT17, MOT20), v.v.</a:t>
                </a:r>
                <a:endParaRPr lang="en-US" altLang="zh-CN" sz="2000" dirty="0"/>
              </a:p>
              <a:p>
                <a:pPr lvl="1" algn="just"/>
                <a:r>
                  <a:rPr lang="zh-CN" altLang="en-US" sz="2000" dirty="0"/>
                  <a:t>Chỉ số đánh giá: HOTA, MOTA, v.v.</a:t>
                </a:r>
                <a:endParaRPr lang="en-US" altLang="zh-CN" sz="2000" dirty="0"/>
              </a:p>
            </p:txBody>
          </p:sp>
        </mc:Choice>
        <mc:Fallback xmlns="">
          <p:sp>
            <p:nvSpPr>
              <p:cNvPr id="5" name="文本占位符 4">
                <a:extLst>
                  <a:ext uri="{FF2B5EF4-FFF2-40B4-BE49-F238E27FC236}">
                    <a16:creationId xmlns:a16="http://schemas.microsoft.com/office/drawing/2014/main" id="{5340FB8F-5219-462D-85DD-4C6B7B4C2DF8}"/>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105298"/>
              </a:xfrm>
              <a:blipFill>
                <a:blip r:embed="rId3"/>
                <a:stretch>
                  <a:fillRect l="-682" t="-1198" b="-3593"/>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Đề tài bài tập lớn môn học</a:t>
            </a:r>
          </a:p>
        </p:txBody>
      </p:sp>
      <p:pic>
        <p:nvPicPr>
          <p:cNvPr id="2050" name="Picture 2" descr="Multi-Object Tracking | Papers With Code">
            <a:extLst>
              <a:ext uri="{FF2B5EF4-FFF2-40B4-BE49-F238E27FC236}">
                <a16:creationId xmlns:a16="http://schemas.microsoft.com/office/drawing/2014/main" id="{771B7528-BAC0-EDBA-4AF0-CD2283399B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512" y="3282677"/>
            <a:ext cx="11350976" cy="3210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507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67</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a:xfrm>
                <a:off x="515937" y="1104900"/>
                <a:ext cx="11160125" cy="2184710"/>
              </a:xfrm>
            </p:spPr>
            <p:txBody>
              <a:bodyPr>
                <a:normAutofit/>
              </a:bodyPr>
              <a:lstStyle/>
              <a:p>
                <a:pPr algn="just"/>
                <a:r>
                  <a:rPr lang="zh-CN" altLang="en-US" b="0" dirty="0"/>
                  <a:t>Phân đoạn thị giác</a:t>
                </a:r>
                <a:endParaRPr lang="en-US" altLang="zh-CN" b="0" dirty="0"/>
              </a:p>
              <a:p>
                <a:pPr lvl="1" algn="just"/>
                <a:r>
                  <a:rPr lang="zh-CN" altLang="en-US" sz="2000" dirty="0">
                    <a:latin typeface="Calibri"/>
                    <a:cs typeface="Calibri"/>
                  </a:rPr>
                  <a:t>Đầu vào: ảnh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𝐼</m:t>
                    </m:r>
                  </m:oMath>
                </a14:m>
                <a:endParaRPr lang="en-US" altLang="zh-CN" sz="2000" dirty="0">
                  <a:latin typeface="Calibri"/>
                  <a:cs typeface="Calibri"/>
                </a:endParaRPr>
              </a:p>
              <a:p>
                <a:pPr lvl="1" algn="just"/>
                <a:r>
                  <a:rPr lang="zh-CN" altLang="en-US" sz="2000" dirty="0">
                    <a:latin typeface="Calibri"/>
                    <a:cs typeface="Calibri"/>
                  </a:rPr>
                  <a:t>Đầu ra: bản đồ phân đoạn ngữ nghĩa, trong đó giá trị của từng pixel biểu thị lớp phân đoạn</a:t>
                </a:r>
                <a:endParaRPr lang="en-US" altLang="zh-CN" sz="2000" dirty="0">
                  <a:latin typeface="Calibri"/>
                  <a:cs typeface="Calibri"/>
                </a:endParaRPr>
              </a:p>
              <a:p>
                <a:pPr lvl="1" algn="just"/>
                <a:r>
                  <a:rPr lang="zh-CN" altLang="en-US" sz="2000" dirty="0">
                    <a:latin typeface="Calibri"/>
                    <a:cs typeface="Calibri"/>
                  </a:rPr>
                  <a:t>Tập dữ liệu: ADE20K, Cityscapes, v.v.</a:t>
                </a:r>
                <a:endParaRPr lang="en-US" altLang="zh-CN" sz="2000" dirty="0">
                  <a:latin typeface="Calibri"/>
                  <a:cs typeface="Calibri"/>
                </a:endParaRPr>
              </a:p>
              <a:p>
                <a:pPr lvl="1" algn="just"/>
                <a:r>
                  <a:rPr lang="zh-CN" altLang="en-US" sz="2000" dirty="0">
                    <a:latin typeface="Calibri"/>
                    <a:cs typeface="Calibri"/>
                  </a:rPr>
                  <a:t>Chỉ số đánh giá: mIoU</a:t>
                </a:r>
              </a:p>
            </p:txBody>
          </p:sp>
        </mc:Choice>
        <mc:Fallback xmlns="">
          <p:sp>
            <p:nvSpPr>
              <p:cNvPr id="5" name="文本占位符 4">
                <a:extLst>
                  <a:ext uri="{FF2B5EF4-FFF2-40B4-BE49-F238E27FC236}">
                    <a16:creationId xmlns:a16="http://schemas.microsoft.com/office/drawing/2014/main" id="{5340FB8F-5219-462D-85DD-4C6B7B4C2DF8}"/>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184710"/>
              </a:xfrm>
              <a:blipFill>
                <a:blip r:embed="rId3"/>
                <a:stretch>
                  <a:fillRect l="-682" t="-1149"/>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Đề tài bài tập lớn môn học</a:t>
            </a:r>
          </a:p>
        </p:txBody>
      </p:sp>
      <p:pic>
        <p:nvPicPr>
          <p:cNvPr id="3078" name="Picture 6" descr="Introduction to Semantic Image Segmentation | by Vidit Jain | Analytics  Vidhya | Medium">
            <a:extLst>
              <a:ext uri="{FF2B5EF4-FFF2-40B4-BE49-F238E27FC236}">
                <a16:creationId xmlns:a16="http://schemas.microsoft.com/office/drawing/2014/main" id="{968AF55F-D732-6F35-8DAE-B5FDD9D5E0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0361"/>
          <a:stretch/>
        </p:blipFill>
        <p:spPr bwMode="auto">
          <a:xfrm>
            <a:off x="389062" y="3568391"/>
            <a:ext cx="11413876" cy="2876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1387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68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p:txBody>
              <a:bodyPr>
                <a:normAutofit/>
              </a:bodyPr>
              <a:lstStyle/>
              <a:p>
                <a:pPr algn="just"/>
                <a:r>
                  <a:rPr lang="zh-CN" altLang="en-US" b="0" dirty="0"/>
                  <a:t>Truy xuất thị giác</a:t>
                </a:r>
                <a:endParaRPr lang="en-US" altLang="zh-CN" b="0" dirty="0"/>
              </a:p>
              <a:p>
                <a:pPr lvl="1" algn="just"/>
                <a:r>
                  <a:rPr lang="zh-CN" altLang="en-US" sz="2000" dirty="0"/>
                  <a:t>Đầu vào: ảnh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𝐼</m:t>
                    </m:r>
                  </m:oMath>
                </a14:m>
                <a:r>
                  <a:rPr lang="zh-CN" altLang="en-US" sz="2000" dirty="0"/>
                  <a:t>, tập dữ liệu truy xuất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𝐷</m:t>
                    </m:r>
                  </m:oMath>
                </a14:m>
                <a:endParaRPr lang="en-US" altLang="zh-CN" sz="2000" dirty="0"/>
              </a:p>
              <a:p>
                <a:pPr lvl="1" algn="just"/>
                <a:r>
                  <a:rPr lang="zh-CN" altLang="en-US" sz="2000" dirty="0"/>
                  <a:t>Đầu ra: độ tương đồng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𝐼</m:t>
                    </m:r>
                  </m:oMath>
                </a14:m>
                <a:r>
                  <a:rPr lang="zh-CN" altLang="en-US" sz="2000" dirty="0"/>
                  <a:t> với ảnh trong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𝐷</m:t>
                    </m:r>
                  </m:oMath>
                </a14:m>
                <a:endParaRPr lang="en-US" altLang="zh-CN" sz="2000" dirty="0"/>
              </a:p>
              <a:p>
                <a:pPr lvl="1" algn="just"/>
                <a:r>
                  <a:rPr lang="zh-CN" altLang="en-US" sz="2000" dirty="0"/>
                  <a:t>Tập dữ liệu: CUB-200-2011, CARS196, SOP, v.v.</a:t>
                </a:r>
                <a:endParaRPr lang="en-US" altLang="zh-CN" sz="2000" dirty="0"/>
              </a:p>
              <a:p>
                <a:pPr lvl="1" algn="just"/>
                <a:r>
                  <a:rPr lang="zh-CN" altLang="en-US" sz="2000" dirty="0"/>
                  <a:t>Chỉ số đánh giá:</a:t>
                </a:r>
                <a:r>
                  <a:rPr lang="en-US" altLang="zh-CN" sz="2000" dirty="0"/>
                  <a:t> </a:t>
                </a:r>
                <a:r>
                  <a:rPr lang="en-VN" sz="2000" dirty="0"/>
                  <a:t>Precision@1, R-Precision (RP), MAP@R</a:t>
                </a:r>
                <a:r>
                  <a:rPr lang="zh-CN" altLang="en-US" sz="2000" dirty="0"/>
                  <a:t>, v.v.</a:t>
                </a:r>
                <a:endParaRPr lang="en-US" altLang="zh-CN" sz="2000" dirty="0"/>
              </a:p>
            </p:txBody>
          </p:sp>
        </mc:Choice>
        <mc:Fallback xmlns="">
          <p:sp>
            <p:nvSpPr>
              <p:cNvPr id="5" name="文本占位符 4">
                <a:extLst>
                  <a:ext uri="{FF2B5EF4-FFF2-40B4-BE49-F238E27FC236}">
                    <a16:creationId xmlns:a16="http://schemas.microsoft.com/office/drawing/2014/main" id="{5340FB8F-5219-462D-85DD-4C6B7B4C2DF8}"/>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Đề tài bài tập lớn môn học</a:t>
            </a:r>
          </a:p>
        </p:txBody>
      </p:sp>
      <p:pic>
        <p:nvPicPr>
          <p:cNvPr id="4098" name="Picture 2" descr="Image Retrieval results on CARS‐196 (left) and CUB‐200‐2011 (right).... |  Download Scientific Diagram">
            <a:extLst>
              <a:ext uri="{FF2B5EF4-FFF2-40B4-BE49-F238E27FC236}">
                <a16:creationId xmlns:a16="http://schemas.microsoft.com/office/drawing/2014/main" id="{3F3C2B0F-FB86-87CD-B1B0-5D048D7ADB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136" y="3282169"/>
            <a:ext cx="10933725" cy="3035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1310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69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文本占位符 4">
                <a:extLst>
                  <a:ext uri="{FF2B5EF4-FFF2-40B4-BE49-F238E27FC236}">
                    <a16:creationId xmlns:a16="http://schemas.microsoft.com/office/drawing/2014/main" id="{5340FB8F-5219-462D-85DD-4C6B7B4C2DF8}"/>
                  </a:ext>
                </a:extLst>
              </p:cNvPr>
              <p:cNvSpPr>
                <a:spLocks noGrp="1"/>
              </p:cNvSpPr>
              <p:nvPr>
                <p:ph type="body" sz="quarter" idx="14"/>
              </p:nvPr>
            </p:nvSpPr>
            <p:spPr/>
            <p:txBody>
              <a:bodyPr>
                <a:normAutofit/>
              </a:bodyPr>
              <a:lstStyle/>
              <a:p>
                <a:pPr algn="just"/>
                <a:r>
                  <a:rPr lang="zh-CN" altLang="en-US" b="0" dirty="0"/>
                  <a:t>Tạo sinh nội dung thị giác</a:t>
                </a:r>
                <a:endParaRPr lang="en-US" altLang="zh-CN" b="0" dirty="0"/>
              </a:p>
              <a:p>
                <a:pPr lvl="1" algn="just"/>
                <a:r>
                  <a:rPr lang="zh-CN" altLang="en-US" sz="2000" dirty="0"/>
                  <a:t>Đầu vào: điều kiện văn bản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𝑇</m:t>
                    </m:r>
                  </m:oMath>
                </a14:m>
                <a:endParaRPr lang="en-US" altLang="zh-CN" sz="2000" dirty="0"/>
              </a:p>
              <a:p>
                <a:pPr lvl="1" algn="just"/>
                <a:r>
                  <a:rPr lang="zh-CN" altLang="en-US" sz="2000" dirty="0"/>
                  <a:t>Đầu ra: ảnh được sinh </a:t>
                </a:r>
                <a14:m>
                  <m:oMath xmlns:m="http://schemas.openxmlformats.org/officeDocument/2006/math">
                    <m:r>
                      <a:rPr lang="en-US" altLang="zh-CN" sz="2000" b="0" i="1" smtClean="0">
                        <a:latin typeface="Cambria Math" panose="02040503050406030204" pitchFamily="18" charset="0"/>
                        <a:cs typeface="Calibri" panose="020F0502020204030204" pitchFamily="34" charset="0"/>
                      </a:rPr>
                      <m:t>𝐼</m:t>
                    </m:r>
                  </m:oMath>
                </a14:m>
                <a:endParaRPr lang="en-US" altLang="zh-CN" sz="2000" dirty="0"/>
              </a:p>
              <a:p>
                <a:pPr lvl="1" algn="just"/>
                <a:r>
                  <a:rPr lang="zh-CN" altLang="en-US" sz="2000" dirty="0"/>
                  <a:t>Chỉ số đánh giá: FID, IS, Precision, Recall, v.v.</a:t>
                </a:r>
                <a:endParaRPr lang="en-US" altLang="zh-CN" sz="2000" dirty="0"/>
              </a:p>
            </p:txBody>
          </p:sp>
        </mc:Choice>
        <mc:Fallback xmlns="">
          <p:sp>
            <p:nvSpPr>
              <p:cNvPr id="5" name="文本占位符 4">
                <a:extLst>
                  <a:ext uri="{FF2B5EF4-FFF2-40B4-BE49-F238E27FC236}">
                    <a16:creationId xmlns:a16="http://schemas.microsoft.com/office/drawing/2014/main" id="{5340FB8F-5219-462D-85DD-4C6B7B4C2DF8}"/>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Đề tài bài tập lớn môn học</a:t>
            </a:r>
          </a:p>
        </p:txBody>
      </p:sp>
      <p:pic>
        <p:nvPicPr>
          <p:cNvPr id="3" name="图片 2">
            <a:extLst>
              <a:ext uri="{FF2B5EF4-FFF2-40B4-BE49-F238E27FC236}">
                <a16:creationId xmlns:a16="http://schemas.microsoft.com/office/drawing/2014/main" id="{E60D1AD4-27D2-7544-E2FA-B5F24CCC930A}"/>
              </a:ext>
            </a:extLst>
          </p:cNvPr>
          <p:cNvPicPr>
            <a:picLocks noChangeAspect="1"/>
          </p:cNvPicPr>
          <p:nvPr/>
        </p:nvPicPr>
        <p:blipFill rotWithShape="1">
          <a:blip r:embed="rId4"/>
          <a:srcRect t="2568"/>
          <a:stretch/>
        </p:blipFill>
        <p:spPr>
          <a:xfrm>
            <a:off x="1006993" y="3062274"/>
            <a:ext cx="10178013" cy="3711492"/>
          </a:xfrm>
          <a:prstGeom prst="rect">
            <a:avLst/>
          </a:prstGeom>
        </p:spPr>
      </p:pic>
    </p:spTree>
    <p:extLst>
      <p:ext uri="{BB962C8B-B14F-4D97-AF65-F5344CB8AC3E}">
        <p14:creationId xmlns:p14="http://schemas.microsoft.com/office/powerpoint/2010/main" val="25175639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heme/theme1.xml><?xml version="1.0" encoding="utf-8"?>
<a:theme xmlns:a="http://schemas.openxmlformats.org/drawingml/2006/main" name="Office 主题​​ [1784338264035]">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Calibr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36"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CB5FC86-7307-454C-AC30-ED3EF6187D28}">
  <we:reference id="wa200010001" version="1.0.0.1" store="en-US" storeType="OMEX"/>
  <we:alternateReferences>
    <we:reference id="wa200010001" version="1.0.0.1" store="wa200010001" storeType="OMEX"/>
  </we:alternateReferences>
  <we:properties>
    <we:property name="claude.fileId" value="&quot;fe280008-2f19-4a2b-bc5e-6467bd7d63aa&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customData xmlns="http://www.wps.cn/officeDocument/2013/wpsCustomData" xmlns:s="http://www.wps.cn/officeDocument/2013/wpsCustomData">
  <extobjs>
    <extobj name="843EC9D1-E414-43AB-BBC1-318BB91020ED-3">
      <extobjdata type="843EC9D1-E414-43AB-BBC1-318BB91020ED" data="ewogICAiQmFzZTY0SW1nIiA6ICJpVkJPUncwS0dnb0FBQUFOU1VoRVVnQUFBdkVBQUFIdENBWUFBQUNReENHY0FBQWdBRWxFUVZSNFh1emRDVmhOK2Y4SDhIZVVtREpDMFdCbWxLRXc5aTFFOWlYYjJNbSs3MHRGaUlxS3lCS3liNE13OW4zZnliNGJXMkhDakNXS2tLVVUvcys1OCsvMlkxTDNkcmR6ejNuZjUvay8vK2YzYzc2ZjVmVzl6L1A3Vk9kOGo4bm56NTgvUTBTZjh2N2w0ZFhJQ3gwcWR4QlJWU3lGQXRJV2VCVDNDSVc4Q3NIYzFCeXhJYkd3ekc0cDdZYlpuVm9Da2RHUmNQUnhWSzdKWnBvTmIrZThoV2xXVTdYaThHSUtVSUFDRk5DZWdJbllobmlodFk2TE9zTEIxZ0hqbTQvWFhxZU1SQUVLcEN0UWQzcGRISTQ0ak1WZEY2TjNqZDdVb29CU1lNR3hCUml3YW9EeVB6Y3MyUkI3aCsrbEVBVW9RQUVLR0ZCQWxFTzg0REZoeHdSRVBJbkFIMzMvTUNBUFUxTkFQZ0lyVDY5RXQyWGQ0UHlMTThKSGhjdW5jWGFhb1VEN2hlMngvc0o2NVhXVFcwM0dxTWFqTWx6SEN5aEFBUXBRUUhjQ29oM2loWmJYbmx1TEtYdW40TEx2WmQwSk1ESUZLS0FRU0VoS2dMVzdOZDRtdmtWVVVCVHNyTzBvUXdHRlFPNWh1Zkh5M1V1bHhsbnZzNmhzVjVrNkZLQUFCU2hnUUFGUkQvR0N5NVYvcnFCYVVEVkVCRWJncHp3L0daQ0txU2tnZllIdXk3cGp4ZWtWOEczcWl3a3RKa2kvWVhhWW9jQ054emZ3cTkrdnl1c3N6QzBRSHhvUEV4T1RETmZ5QWdwUWdBSVUwSjJBNklkNG9mWDNIOTRySHFwYTBtMEo2cGVvcnpzTlJxYUF6QVdPUkJ4Qm5lbDFVTUNxQUI0R1ArU2dKdlB2ZzlEK25NTnpNT1NQSVVxSkpxV2FZT2ZRblpTaEFBVW9RQUVEQ3hqRkVKOWkxQ0NrQVpxVmJvWWhkVlAvQjhYQWZreFBBVWtKQ0lkVkNhZlVQSDc1R0VkSEhvVkxNUmRKOWNkbTFCZG9QYTgxTmwvZXJGdzRyZTAwZURid1ZEOFFWMUNBQWhTZ2dGWUZqR3FJRnpvZitzZFFmUHI4Q1hQYzVtZ1Znc0VvUUlGL0JYeTIraUJ3VnlCNlZPK0JaZDJYa1VYbUFsL2ZEMzl4M0VXVS83bTh6RlhZUGdVb1FBSERDeGpkRUMrUXpUMHlGMXN1YmNGQno0T0dGMlFGRkpDWXdMM1llN0FmWXcvaDNtZmh6UGpzWnRrbDFpSGJVVlhnNmo5WFVkYS9yUEp5M2crdnFoeXZvd0FGS0tCN0FhTWM0Z1dXUTdjT29mdnYzUkVSRUtFWU52aWhBQVcwSitBODJSa24venFKbFQxWG9rdlZMdG9MekVoR0pURHo0RXk0cjNOWDF0eWliQXRzSGJUVnFIcGdzUlNnQUFXa0ttQzBRN3l3SVEvakhzSnhuQ09PZXgzbm4zZWwrZzFsWHdZUldIeDhNZnFHOVVWZHg3cjhpNWRCZGtBY1NWdk1hWUh0Vjdjcmk1blpmaWFHMVJzbWp1SllCUVVvUUFHWkN4ajFFSit5ZHhVQ0tpZ2V0SEtyNGliejdXVDdGTkNPd0p1RU40b3o0eE9URXhXbjFCVE1YVkE3Z1JuRmFBU0VoNXh6RHNtcGVHOUF5dWVxMzFXVUxsVGFhSHBnb1JTZ0FBV2tMQ0NKSVY3WW9FNkxPK0dYZkwvd2JHc3BmMXZabTE0Rk9pN3FpTFhuMTJKaXk0bndkdlhXYTI0bU03ekF4UWNYVVRHd29ySVFxKytzRURjcnp2Q0ZzUUlLVUlBQ0ZGQUlTR2FJRjVyeDMrRVA0Y1VrNi9xdDQvWlNnQUlhQ3V5OXZoZU5aelZHNGJ5RmNXL3lQUTJqY2JteENVemJOdzBqTjQ1VWx0MjZmR3RzSExEUjJOcGd2UlNnQUFVa0t5Q3BJVjdZcGZYbjEyUFM3a200NG5kRnNwdkd4aWlnRDRHUG56N0MxdE1Xc1c5aWNYck1hVGpaTytrakxYT0lSS0RKN0NiWWZXMjNzaHJoV045QnRRZUpwRHFXUVFFS1VJQUNraHZpaFMwVmprV3JNcWtLSWdNajhYUGVuN25MRktCQUpnVzhObnBoNnI2cDZPL1NIL003ejg5a0ZDNHpOb0cwN29lL01lRUdTaFFvWVd5dHNGNEtVSUFDa2hXUTVCQXY3SmJ3UUo3RFdBY3M3TG9RRFVzMmxPd0dzakVLNkZJZzRra0VpdnNXUjY0Y3VSQXpJd1ptcG1hNlRNZllJaEU0RzNVV1RrR3BmM25oL2ZBaTJSaVdRUUVLVU9CL0JDUTd4S2YwMkdobUk3aVdjc1hRdWtPNThSU2dRQ1lFaEljYmhZY2MxL2RiajdZVjIyWWlBcGNZbThEa1BaTXhadk1ZWmRudEs3WEgycjVyamEwTjFrc0JDbEJBMGdLU0grS0YzUnUyZGhpU2twTXdyL004U1c4bW02T0FMZ1JDRDRWaTZOcWhhRktxQ1hZTzNhbUxGSXdwTW9HR0lRMngvK1orWlZVTE9pOUFQNWQrSXF1UzVWQ0FBaFNRdDRBc2huaGhpK2NmblkrTkZ6ZmlrT2NoZWU4NHU2ZUFtZ0l2MzcyRWpZY05QbjM2aE9qcDBiREphYU5tQkY1dVRBTEpINU5oTWRnQ0g1SS9LTXNXbmk4cWxyK1lNYlhCV2lsQUFRcElYa0EyUTd5d2s0Y2pEcVBMa2k2SW5CZ0pTM05MeVc4dUc2U0F0Z1Jhem0ySnJWZTJZbnJiNmZCbzRLR3RzSXdqUW9HVGQwL0NlWXF6c3JKOE9mUGg2WXluSXF5VUpWR0FBaFNRdDRDc2huaGhxeCsvZkF5SGNRNDRNdUlJS2haT2ZaR0p2TDhHN0o0QzZRdHN2YndWTGVlMWhJT3RBeUlDSXNnbFlZSEFuWUh3MmVhajdMQlRsVTVZMVh1VmhEdG1heFNnQUFXTVUwQjJRM3pLTmxVS3JJVGg5WWFqazFNbjQ5dzVWazBCUFFvSXo1UUl0OVM4ZXY4S2wzMHZvK3lQWmZXWW5hbjBLVkIzZWwzRlh5MVRQa3U2TFVFdjUxNzZMSUc1S0VBQkNsQkFCUUhaRHZHQ1RlY2xuV0ZuYlllQTN3SlVvT0lsRkpDM2dQQ0ErT3hEc3pHczdqRE03REJUM2hnUzdUNnQrK0gvbXZRWDdHM3NKZG94MjZJQUJTaGd2QUt5SHVLRmJSUCtkUHpud3oreHZ2OTY0OTFGVms0QlBRaGNlbkFKRlFJcndOclNXdkdBYTlZc1dmV1FsU24wS1hEczlqSFVtbHBMbVpMM3crdFRuN2tvUUFFS3FDY2creUZlNE5wd1lRTUNkZ2Jnei9GL3FxZkhxeWtnTXdGSEgwZEVSa2RpMjZCdGFGNjJ1Y3k2bDM2NzQ3ZVB4NFFkRTVTTmRxdmFEY3Q3THBkKzQreVFBaFNnZ0JFS2NJai8vMDI3OXZBYWhKZmFSQVJHS0c2eDRZY0NGUGl2d0xSOTB6Qnk0MGkwS3RjS213WnVJcEhFQkdvRzEwVDRuWEJsVnl0NnJrRFhxbDBsMWlYYm9RQUZLQ0FOQVE3eC83T1B3cm5Jd204YTUzV2FoMGEvTnBMR0RyTUxDbWhSSUNZK0JyYWV0c2lTSlF0aVpzVEE2anNyTFVabktFTUtKQ1lsS3M2SC8vanBvN0lNNGJhcC9OL25OMlJaekUwQkNsQ0FBdDhRNEJDZkJremptWTNSOE5lR2l0TnIrS0VBQmI0VWNKM2xpajNYOTJDTzJ4d01xajJJUEJJUk9IanpJT3FIMUZkMlU4U21DTzVPdWl1Ujd0Z0dCU2hBQWVrSmNJai94cDY2cjNOSFFsSUM1bmVlTDcxZFowY1UwRUJnM2ZsMTZMQ29BeW9Wcm9Selk4OXBFSWxMeFNRd2RzdFlUTm85U1ZsU2IrZmVXTnh0c1poS1pDMFVvQUFGS1BBL0FoemkwL2s2TERpMkFNTEFJcndZaWg4S1VPQmZBZUdIVzJ0M2E3eE5mSXRiL3JmZytJTWphU1FnVUMyb0drNUhuVloyc3JyM2FyaFZjWk5BWjJ5QkFoU2dnRFFGT01SbnNLOUhJNC9DYmJHYjRpMlYzK2Y0WHByZkFuWkZBVFVGK29YMXc2TGppekNxMFNoTWJqMVp6ZFc4WEd3Q3ZCOWViRHZDZWloQUFRcGtMTUFoUG1NalBIbjFCSTdqSEhIUTg2RGlGZ0orS0NCM2dWTi9uVUwxeWRVVlo4WS9tL0VNSmlZbWNpY3g2djczWHQrTHhyTWFLM3R3eU8rZ09LbUxId3BRZ0FJVUVLOEFoM2cxOXFieXhNb1lVbWNJdWxUdG9zWXFYa29CYVFyWWpiYkQvZWYzc1cvNFBqUW8yVUNhVGNxa3ExRWJSeUY0WDdDeTIvNHUvZms4a0V6Mm5tMVNnQUxHSzhBaFhzMjk2N3EwSzM3Szh4TUNXd2FxdVpLWFUwQmFBc0xiam4yMitjQ3RzaHRXOTFrdHJlWmsxbzN3QzRyejk4OHJ1MTdYZHgzYVZXb25Nd1cyU3dFS1VNQzRCRGpFWjJLL0p1NmFpTXQvWDhiR0FSc3pzWnBMS0NBTmdVZHhqMURJcXhETVRjMFJHeElMeSt5VzBtaE1abDI4U1hpRG5FTnlmdEgxaTVrdmtOc2l0OHdrMkM0RktFQUI0eExnRUovSi9kcDBjUk9FVjVSZm0zQXRreEc0akFMR0wxQm5XaDBjaVR5Q0pkMldvSmR6TCtOdlNJWWQ3UHh6SjVxRk5sTjJYckpBU1Z5ZmNGMkdFbXlaQWhTZ2dIRUpjSWpYWUwrdVA3cU9jdjdsRUJrWUNYc2JldzBpY1NrRmpGTmd4YWtWNlA1N2Q5UW9XZ1BIdlk0Ylp4TXlyOXB6dlNkbUhKaWhWQmhjZXpCQzNVSmxyc0wyS1VBQkNvaGZnRU84aG51VS9ERVpEdU1jRlArajUxcktWY05vWEU0QjR4SVF6b3kzR21xRnhPUkVSQVZGd2M3YXpyZ2FZTFVvNzE4ZWwvKzVySlRZTkdBVFdwVnZSUmtLVUlBQ0ZCQzVBSWQ0TFcxUWs5bE5VSzk0UGJqWGQ5ZFNSSWFoZ0hFSWRGL1dIU3RPcjRCdlUxOU1hREhCT0lwbWxRb0IzZy9QTHdJRktFQUI0eFhnRUsvRnZmTlk1NEczSDk1aVlaZUZXb3pLVUJRUXQ4Q1JpQ09vTTcwT0NsZ1Z3S09wajhSZExLdjdRbURyNWExb09hK2w4cjhyVTZnTXJ2aGRvUklGS0VBQkNoaUJBSWQ0TFcrUzhCYkxOV2ZYNE9qSW8xcU96SEFVRUtmQTU4K2ZGYWZVUEg3NVdQRzlkeW5tSXM1Q1dkVi9CSWF0SFliWmgyWXIvL3ZoOVlZanBIMElwU2hBQVFwUXdBZ0VPTVRyWUpPTzNUNkc5Z3ZiS3g1NHpaVWpsdzR5TUNRRnhDWGdzOVVIZ2JzQzBhTjZEeXpydmt4Y3hiR2Fid3FVSGw4YTF4NmxuckMxYmRBMk5DL2JuR0lVb0FBRktHQUVBaHppZGJSSlQxOC9WVHp3S3J6TnNvcDlGUjFsWVZnS2lFUGdYdXc5MkkreGg0VzVoZUxNK094bTJjVlJHS3Y0cGtEYzJ6amtHWjduaTMrUEQ0M25lZi84emxDQUFoUXdFZ0VPOFRyZUtLZEpUaGhZZXlDNlZ1MnE0MHdNVHdIRENsU2ZYQjJuL2pxRnNGNWg2T3pVMmJERk1IdUdBaHN2YmtUYkJXMlYxMVg0dVFJdWpMdVE0VHBlUUFFS1VJQUM0aERnRUsrSGZlaTJyQnNLV2hYRXBGYVQ5SkNOS1NoZ0dBSGhlWkIrWWYwVXB6UWQ4RGhnbUNLWVZXV0JRYXNIWWQ3UmVjcnJSelFZZ2FsdHA2cThuaGRTZ0FJVW9JQmhCVGpFNjhrL2FIY1FMdHkvZ0UwRE4ra3BJOU5RUUw4Q3duR0YxdTdXaWpQakh3WS9STUhjQmZWYkFMT3BKVkRDcHdSdVJkOVNydGsxZEJmZmRhR1dJQyttQUFVb1lGZ0JEdkY2OU45OGFUT0VCd0J2K04vUVkxYW1vb0QrQkRvczZvQjE1OWRoVXN0SkdPTTZSbitKbVVrdEFkNFByeFlYTDZZQUJTZ2dTZ0VPOFhyZWxwdVBiMEk0RVNJaU1BSy81UHRGejltWmpnSzZGZGh6YlE5Y1o3dWljTjdDdURmNW5tNlRNWHFtQmRhZVc0dU9penNxMTFleHE0SXozbWN5SFk4TEtVQUJDbEJBL3dJYzR2VnZqbytmUHNKeG5DTm1kcGlKSnFXYkdLQUNwcVNBYmdTRTc3YXRweTFpMzhUaXpKZ3pQSmxKTjh3YVJ4V2VYUkNlWVVqNWpHNDhHa0d0Z2pTT3l3QVVvQUFGS0tBL0FRN3grclArVDZhbXM1dWl0bU50ZURid05HQVZURTBCN1FxTTNEQVMwL1pQd3dDWEFaalhPZlhCU2UxbVlUUk5CSXFOTFlZN3orNG9Rd2hINFRZbzJVQ1RrRnhMQVFwUWdBSjZGdUFRcjJmd3I5T04yREFDcjkrL3hxS3VxYjhWTTNCSlRFOEJqUVFpbmtTZ3VHOXh4WXZPWW1iRXdNelVUS040WEt4ZEFlRWRGc0pmUzFJK1diTmt4ZHM1YjJGdVpxN2RSSXhHQVFwUWdBSTZGZUFRcjFOZTFZSXZQcjRZWVdmQ2NOenJ1R29MZUJVRlJDNVFJYUFDTHYxOUNSdjZiMENiQ20xRVhxMjh5bHQxWmhXNkxPMmliTHA2a2VvNE1mcUV2QkRZTFFVb1FBRUpDSENJRjhrbWh0OEpSNXY1YlJRUHZPYitMcmRJcW1JWkZNaWNRT2loVUF4ZE94Uk5TalhCenFFN014ZUVxM1FpMEd0NUx5dzd1VXdaZTF5VGNRajRMVUFudVJpVUFoU2dBQVYwSjhBaFhuZTJha2QrOXZvWkhIMGNzWHZZYmpqWk82bTluZ3NvSUJhQmwrOWV3c2JEQnA4K2ZVTDA5R2pZNUxRUlMybXlyOE4rakQzdXhhYWVISFRJOHhEcU9OYVJ2UXNCS0VBQkNoaWJBSWQ0RWU1WTFhQ3E2RmV6SDdwWDd5N0M2bGdTQlZRVGFEbTNKYlplMllycGJhZkRvNEdIYW90NGxVNEZIangvZ01LakN5dHo4SDU0blhJek9BVW9RQUdkQ25DSTF5bHY1b1AzK0wwSGJIUFo4dGkzekJOeXBZRUZ0bDdlaXBieldzTEIxZ0VSQVJFR3JvYnBCWUhsSjVlangvSWVTZ3lYWWk0NE92SW9jU2hBQVFwUXdBZ0ZPTVNMZU5NbTc1bU1zMUZuc1dYUUZoRlh5ZElva0xaQVVuS1M0cGFhVis5ZjRiTHZaWlQ5c1N5cERDelFiVmszckR5OVVsbkYrT2JqNGRmTXo4QlZNVDBGS0VBQkNtUkdnRU44WnRUMHVFYjRiYWIzWm0vY0RMaXB4NnhNUlFIdENBejlZeWhDRDRkaWVMM2hDR2tmb3AyZ2pKSnBnZndlK2ZFcy9wbHkvYkdSeDFDeldNMU14K05DQ2xDQUFoUXduQUNIZU1QWnE1ejUxcE5iS09sYkVwR0JrU2lhdjZqSzYzZ2hCUXd0Y1BIQlJWUU1yQWhyUzJ2RkE2N0NQZGo4R0ViZ3I1aS84SXYzTDhyazJVeXpLYzZITjgxcWFwaUNtSlVDRktBQUJUUVM0QkN2RVovK0ZuLysvQmtPNHh3d3ZkMTBOQ3ZUVEgrSm1Za0NHZ29JSnk1RlJrZGkrK0R0L081cWFLbko4aVhoUzlCblpSOWxpTHFPZFhIUTg2QW1JYm1XQWhTZ0FBVU1LTUFoM29ENG1VbmRQTFM1NHMvZkl4cU95TXh5cnFHQTNnV203cHNLcjQxZWFGMitOVFlPMktqMy9FejRyMENueFoydzV0d2FKVWZnYjRFWTIyUXNlU2hBQVFwUXdFZ0ZPTVFiNGNhTjNEQVNjZS9pc0tUYkVpT3NuaVhMVFNBbVBnYTJucmJJa2lVTFltYkV3T283SzdrUmlLTGZyKytIUHpuNkpLb1ZxU2FLMmxnRUJTaEFBUXFvTDhBaFhuMHpVYXhZZW1LcDRyaTQ4Rkhob3FpSFJWQWdQWUhHTXh0ajc0MjltT3MyRndOckR5U1duZ1dFMjVtRTI1cFNQcndmWHM4YndIUVVvQUFGZENEQUlWNEhxUG9LZWVMT0NjVTUzTUlEcjNrczh1Z3JMZk5RUUcyQnRlZldvdVBpanFoY3VETE9qajJyOW5vdTBFeGd3YkVGR0xCcWdESkl3NUlOc1hmNFhzMkNjalVGS0VBQkNoaFVnRU84UWZrMVR4NzdKaFlPWXgyd1krZ08vbWxjYzA1RzBKRkFRbElDck4ydDhUYnhMVzc1MzRMakQ2bS9GZFpSU29iOUg0SDJDOXRqL1lYMXl2OW1jcXZKR05WNEZJMG9RQUVLVU1DSUJUakVHL0htL1cvcDFTZFhSKzhhdmRHamV1cmJHQ1hTR3R1UWlFRGZsWDJ4T0h3eFJqY2V6VGNSNjNsUGN3L0xqWmZ2WGlxem52VStpOHAybGZWY0JkTlJnQUlVb0lBMkJUakVhMVBUd0xGNkx1OEpHMHNiVEdrenhjQ1ZNRDBGL2l0dzh1NUpPRTl4UmdHckFuZ1kvQkFtSmlaazBvUEFqY2MzOEt2ZnI4cE1GdVlXaUErTnA3OGU3Sm1DQWhTZ2dDNEZPTVRyVXRjQXNZUDNCdVBVWDZld2RkQldBMlJuU2dxa0wyQTMyZzczbjkvSHZ1SDcwS0JrQTNMcFFXRE80VGtZOHNjUVphWW1wWnBnNTlDZGVzak1GQlNnQUFVb29Fc0JEdkc2MURWUTdHMVh0bUhVeGxHSUNJd3dVQVZNUzRHMEJRSjNCc0pubXcvY0tydGhkWi9WWk5LRFFPdDVyYkg1OG1abHBtbHRwOEd6Z2FjZU1qTUZCU2hBQVFyb1VvQkR2QzUxRFJnNzVVaTVpSUFJT05nNkdMQVNwcVpBcXNDanVFY281RlVJNXFibWlBMkpoV1YyUy9Mb1dPRHIrK0V2anJ1SThqK1gxM0ZXaHFjQUJTaEFBVjBMY0lqWHRiQ0I0enVPYzBSd20yQTBMOXZjd0pVd1BRWCtGYWd6clE2T1JCNVJ2S3lzbDNPdmRGbmV2MzhQZDNkM0xGeTRVSG1kdjc4L2ZIeDh5S21Dd05WL3JxS3NmMW5sbGJ3ZlhnVTBYa0lCQ2xEQVNBUTR4QnZKUm1sU1pvczVMVkQ5bCtyd2F1U2xTUml1cFlCV0JGYWNXb0h1djNkSGphSTFjTnpyZUxveFY2OWVqYWlvS09YUS92ejVjM1RxMUFtRkN4ZEdTRWdJY3VUSW9aV2FwQnBrNXNHWmNGL25ybXl2UmRrV2ZGNUdxcHZOdmloQUFka0pjSWlYeVpZTDk4Z0xaOG92N2I1VUpoMnpUYkVLdkVsNG96Z3pQakU1RVZGQlViQ3p0bE9yMUpNblQyTFFvRUZZdDI0ZEhCeDRxMWg2ZU1JUDhOdXZibGRlTXJQOVRBeXJOMHd0YjE1TUFRcFFnQUxpRk9BUUw4NTkwVWxWeTA0c3c5SVRTM0Z5OUVtZHhHZFFDcWdxMEcxWk42dzh2UkoremZ3d3Z2bDRWWmNwcnVNUXJ4clg1OCtma1hOSVRzVUx0bEkrVi8ydW9uU2gwcW9GNEZVVW9BQUZLQ0JxQVE3eG90NGU3UmNuSEQvWlBMUzU0dVFhYTB0cjdTZGdSQXFvSUhBNDRqRHFUcStMd25rTDQ5N2tleXFzU0wxRXVNVW1MQ3dNd3YvUG16ZXZXbXZsZFBIRkJ4ZFJNYkNpc21Xcjc2d1FOeXRPVGdUc2xRSVVvSUNrQlRqRVMzcDcwMjd1K1p2bmNQUnhWTndiSzl3cnp3OEY5QzBnL0paWU9LWG04Y3ZIT0RieUdHb1dxNmxTQ2NKdjRaMmRuY0dIV3pQbW1yWnZHa1p1SEttOHNIWDUxdGc0WUdQR0Mza0ZCU2hBQVFvWWhRQ0hlS1BZSnQwVTZUelpHVDJjZTJSNFFvaHVzak9xM0FYR2JSbUhpYnNub21mMW5pbzlxeUg4NXIxejU4N28xNjhmSDJwVjRjdmpPc3NWZTY3dlVWNDUxMjB1QnRZZXFNSktYa0lCQ2xDQUFzWWd3Q0hlR0haSmh6WDJYdEViZVN6eUtJNmg1SWNDK2hTNEYzc1A5bVBzSVJ4N0tKd1puOTBzZTVycFUwNmsyYmR2SDM4RHIrSUdwWFUvL0UzL215aitRM0VWSS9BeUNsQ0FBaFFRdXdDSGVMSHZrQjdxbTdwdktzSnZoMlA3a05SVExQU1FsaWtvZ0dwQjFYQTY2alJXOVZxRlRrNmQvaU9TTXNCSFIwZnpOQm8xdmk5bm9zNmdhbEJWNVFyZUQ2OEdIaStsQUFVb1lDUUNIT0tOWktOMFhlYU9xenN3WXNNSUNHOTROVEV4MFhVNnhxZUFRbURoc1lYb3Y2by82cGVvai8zdSsvK2pFaEFRb0RpTmhnK3hxdmVGQ2RvZEJPOHQzc3BGSFNwMXdCOTkvMUF2Q0srbUFBVW9RQUZSQzNDSUYvWDI2TGU0MjA5dlEzakQ2ODJBbTNDMGRkUnZjbWFUcFlCd1puenU0Ym1SL0RFWkQ0TWZvbUR1Z2txSGxOL0NkK25TUmZHQ0ozNVVGMmdRMGdBSGJoNVFMbGpZWlNINjF1eXJlZ0JlU1FFS1VJQUNvaGZnRUMvNkxkSi9nY1Y5aWlPb1ZSQitLL2ViL3BNem8rd0UyaTlzai9VWDFpdStjNk1iai83UEVDL2NDNS9XaHlmVXBQMVZFWDRnc2hoc2dRL0pINVFYM0E2OGphTDVpOHJ1dThXR0tVQUJDa2haZ0VPOGxIZFhnOTVhem0wSkozc25qR284U29Nb1hFcUJqQVgyWE5zRDE5bXVtVG96UHVQbzhydml4SjBUcUJGY1E5bDR2cHo1OEhUR1UvbEJzR01LVUlBQ0VoZmdFQy94RGRha3ZkR2JSdVBwNjZmNHZjZnZtb1RoV2dxa0svRHgwMGZZZXRvaTlrMHN6b3c1Z3lyMlZTaW1nVURBemdENGJ2TlZSdWpzMUJsaHZjSTBpTWlsRktBQUJTZ2dSZ0VPOFdMY0ZSSFZ0UHprY2l3OHZoQ254NXdXVVZVc1JXb0NJemVNeExUOTB6REFaUURtZFo0bnRmYjAyaytkYVhWd0pQS0lNdWZTYmt2UjA3bG51aldrbk1HZmN0R3FWYXY0SElKZWQ0M0pLRUFCQ3FndndDRmVmVFBaclJDT3F4TmVIQ09jWEpQdiszeXk2NThONjE0ZzRra0VpdnNXUjY0Y3VSQXpJd1ptcG1hNlR5ckJER25kRHg4VkZBVTdhN3R2ZGl1Yy9uUC8vbjNsMEo3eVZsd084aEw4Z3JBbENsQkFVZ0ljNGlXMW5icHJKdTVkbk9Ma0d1RzE3VFdLcHQ1dnE3dU1qQ3czZ1FvQkZYRHA3MHZZMEg4RDJsUm9JN2YydGRMdjBjaWpxRDJ0dGpKV1p1NkhmLy8rUGR6ZDNWR3dZRUg0K1Bob3BTNEdvUUFGS0VBQjdRdHdpTmUrcWFRajFneXVpUzVPWGRDblpoOUo5OG5tOUM4dys5QnNERnM3REUxTE44V09JVHYwWDRBRU12cHQ4NFAvVG45bEo5MnJkVmY3bVJZTzhSTDRJckFGQ2xCQUZnSWM0bVd4emRwdHN1L0t2dmcreC9lWTFuYWFkZ016bXF3RlhyNTdpYnpEOHlvTW9xZEh3eWFuamF3OU10Tzg4RU4yK0oxdzVkSVZQVmVnYTlXdWFvVVM3bzhQQ3d2akM3YlVVdVBGRktBQUJmUXZ3Q0ZlLythU3lEaDkvM1FjaVRpQ25VTjNTcUlmTmlFT2dkL20vb1p0VjdaaFJyc1pjSy92TG82aWpLU0t4S1JFeGZud3dtay9LUi9oaDZIODMrZlBzQVBoemJpK3Z2K2VhTVB6OXpQazRnVVVvQUFGUkNIQUlWNFUyMkNjUmV6NmN4ZUdyeDJPaU1BSVpNMlMxVGliWU5XaUV0aHllUXRheldzRkIxc0h4WVBVL0tndWNQRG1RZFFQcWE5Y1VNU21DTzVPdXF0NmdQKy9rZysycWszR0JSU2dBQVVNSXNBaDNpRHMwa2w2OTlsZHhRT3ZmNDcvRXlVS2xKQk9ZK3pFSUFKSnlVbXc4YkRCcS9ldmNNWDNDc3I4V01ZZ2RSaGowckZieG1MUzdrbkswbnM3OThiaWJvc3oxUXB2cWNrVUd4ZFJnQUlVMEtzQWgzaTlja3MzV1VuZmtnajRMUUN0eXJlU2JwUHNUQzhDUTlZTXdad2pjK0JlengwejJzL1FTMDRwSktrV1ZBMm5vMUxmNTdDNjkycTRWWEhMVkd2Q2IrTUhEUnFFZGV2V3djSEJJVk14dUlnQ0ZLQUFCWFFyd0NGZXQ3NnlpdDU2WG10VUxGd1JZMXpIeUtwdk5xdGRnUXYzTDZEU3hFcXd0clJXUE9ES1c3VXk5dFhrZnZpMG92TTM4Um1iOHdvS1VJQUNoaGJnRUcvb0haQllmdS9OM25qMDhoR0VVekg0b1VCbUJSeDlIQkVaSGFrNGFsSTRjcEtmOUFYMlh0K0x4ck1hS3k5eXlPK2dlRllsbzQ5d25PUzBhZE13Y09CQTVNMzc3OGxBdkNjK0l6WCtPd1VvUUFGeENIQ0lGOGMrU0txS2xhZFhZdDZSZVRqamZVWlNmYkVaL1FrRTd3M0dxRTJqRkM5OUVsNyt4RS82QXFNMmprTHd2bURsUmYxZCttTis1L2txc1QxLy9senh0dFo5Ky9ZcHJpOVRwZ3h2bzFGSmpoZFJnQUlVTUt3QWgzakQra3MyKzltb3MyZzRzeUVpQXlOVk91Sk9zaEJzTEZNQ01mRXhzUFcwUlpZc1dSQXpJd1pXMzFsbEtvNWNGbFdlV0Jubjc1OVh0cnV1N3pxMHE5Uk9MdTJ6VHdwUWdBS3lGT0FRTDh0dDEwL1R3Z2tqRHVNY3NLN2ZPcmdVYzlGUFVtYVJqRURqbVkyeDk4WmV6SFdiaTRHMUIwcW1MMjAzOGliaERYSU95ZmxGMkJjelh5QzNSVzV0cDJJOENsQ0FBaFFRa1FDSGVCRnRobFJMcVRXMWx1S1VqTDQxKzBxMVJmYWxBNEcxNTlhaTQrS09xRnk0TXM2T1BhdURETklJdWZQUG5XZ1cya3paVE1rQ0pYRjl3blZwTk1jdUtFQUJDbERnbXdJYzR2bmwwSXRBdjdCK3NNaG13U01EOWFJdGpTUUpTUW13ZHJmRzI4UzNpQXFLZ3AyMW5UUWEwM0lYbnVzOU1lTkE2bEdjZzJzUFJxaGJxSmF6TUJ3RktFQUJDb2hOZ0VPODJIWkV3dldFSEFqQndWc0hzV3ZvTGdsM3lkYTBLZEIzWlY4c0RsK00wWTFISTZoVmtEWkRTeVpXZWYveXVQelBaV1UvbXdaczR2c2FKTE83YklRQ0ZLREF0d1U0eFBQYm9WZUIzZGQyUTNpWmovREFxMmxXVTczbVpqTGpFemg1OXlTY3B6aWpnRlVCUEF4K0NCTVRFK05yUW9jVng3Mk5RNTdoZWI3SXdQdmhkUWpPMEJTZ0FBVkVKTUFoWGtTYklaZFNvbUtpRkErOFh2YTlqRjhML2lxWHR0bG5KZ1hzUnR2aC92UDcyTysrSC9WTDFNOWtGR2t1MjNwNUsxck9hNmxzcmt5aE1yamlkMFdhemJJckNsQ0FBaFQ0UW9CRFBMOFFCaE1vNVZjSzQ1dVBSK3NLclExV0F4T0xYeUJnWndCOHQvbWlVNVZPV05WN2xmZ0wxbU9GdzlZT3creERzNVVaaDljYmpwRDJJWHFzZ0trb1FBRUtVTUJRQWh6aURTWFB2QXFCTnZQYm9OeFA1VEMyeVZpS1VDQk5nVWR4ajFESXF4RE1UYzBSR3hJTHkreVdsUHAvZ2RMalMrUGFvMnRLajIyRHRxRjUyZWIwb1FBRktFQUJHUWh3aUpmQkpvdTl4WEZieHVIdkYzOWpaYStWWWkrVjlSbElvUGEwMmpnYWVSUkx1eTFGVCtlZUJxcENYR25UdWg4K1BqU2VQK1NJYTV0WURRVW9RQUdkQ1hDSTF4a3RBNnNqRUhZNkRLR0hRM0Z1N0RsMWx2SGFOQVJXclZxRkV6dDM0bjE4UEFyWTI2TkZwMDV3Y25JeWFxdmxKNWVqeC9JZXFGbTBKbzU1SFRQcVhyUlYvTWFMRzlGMlFWdGx1QW8vVjhDRmNSZTBGWjV4S0VBQkNsQkE1QUljNGtXK1FYSXFUM2h0ZkwzcDlSQVJHSUVmY3YwZ3A5YTEwbXR5Y2pKY3lwYkZydzhmd3VyVkt4UUJJRHppK0hlK2ZLalZyUnRHQkFkckpTbklLOXdBQUNBQVNVUkJWSThoZ2dodkpSWE9qRTlNVHVTWjhmKy9BWU5XRDhLOG8vT1Uyekdpd1FoTWJUdlZFTnZEbkJTZ0FBVW9ZQUFCRHZFR1FHZktid3U4ZnY4YWpqNk9XTk5uRFdvNTFDS1ZHZ0xWSEIzUkpqSVNMbW1zOFRNelE3T3hZOUhQejArTmlPSzZ0T3ZTcmdnN0U2WjRHTnF2bWZIMm9TM1ZFajRsY0N2NmxqS2M4UDRGMTFLdTJnclBPQlNnQUFVb0lISUJEdkVpM3lDNWxpZmNBOTIrVW52MGQra3ZWd0sxK2g0MWNDQ3l6NStQOUI1cDdHUmhnYTBYTHNEUjBWR3QyR0s1K05DdFE2ZzNveDRLNXkyTWU1UHZpYVVzZzlUeDlQVlQySHJhZnBHYjk4TWJaQ3VZbEFJVW9JREJCRGpFRzR5ZWlUTVNHTEJxQUxLYlplZVJlUmxCQWNqLy9mZFlHUjhQNjNTdVZSek8yS2NQUWhZdFVpR2krQzc1L1BtejRwU2F4eThmNDdqWGNkUW9Xa044UmVxcG9yWG4xcUxqNG83S2JGWHNxdUNNOXhrOVpXY2FDbENBQWhRUWd3Q0hlREhzQW12NHBzRE1nek94Ny9vKzdCbStSMmRLa1pHUkdEOStQT2JNbVlPOGVmUHFMSSt1QXQrL2Z4K2RxMVhEckNkUDBrMnhIc0FDQ3d1OGV2TkdWNlhvUE83WUxXTXhhZmNrOUhMdWhTWGRsdWc4bjFnVDlBdnJoMFhIVTM4WUc5MTROSUphQlltMVhOWkZBUXBRZ0FJNkVPQVFyd05VaHRTdXdON3JlekZ3OVVCRUJFUWdtMmsyclFWLy92dzVPblhxaEgzNzlxRmh3NFpZdlhxMVVRN3h3bStvczJiSmd2TVp5R3dEY0twaVJSdzhuOUdWV2lQV2VxQjdzZmRnUDhZZUZ1WVdpalBqaGIvVXlQRlRiR3d4M0hsMlI5bjZ2dUg3MEtCa0F6bFNzR2NLVUlBQ3NoWGdFQy9iclRldXhvWGh6WEdjbytJSXZWS0ZTbWxjL01tVEp4RVFFS0FZM1BmdTNZdXdzRENqSGVJRmpCYlZxcUh6NmRPd1QwY216TndjRGlFaEdEQmdnTVoraGd4UUxhZ2FUa2VkeHFwZXE5REpxWk1oU3pGSTdxL3ZoOCthSlN2ZXpua0xjek56ZzlURHBCU2dBQVVvWUJnQkR2R0djV2ZXVEFvSWI2ajBhZXFEdGhWVHo4Zk9aQ2psTW1HUU4vWWgvdlRwMCtoYnR5Nld2MytmSnNkOUFLT3RyWEVuSmtaVExvT3ZYM2hzSWZxdjZvLzZKZXBqdi90K2c5ZWo3d0pXblZtRkxrdTdLTk5XTDFJZEowYWYwSGNaekVjQkNsQ0FBZ1lXNEJCdjRBMWdldlVGMmkxb2g5S0ZTbU5jMDNIcUwwNWpoUlNHZUtHdFF6dDJ3TE5EQjB4NTkrNkxCMXlGMTJmNWYvY2Q3ang5Q2t0TFM2MllHVExJeTNjdlllTmhnK1NQeVhnWS9CQUZjeGMwWkRsNno5MXJlUzhzTzdsTW1YZGNrM0VJK0MxQTczVXdJUVVvUUFFS0dGYUFRN3hoL1prOWt3SStXMzBnM0dLenFyZml6QldOUGxJWjRnV0VJMGVPSUdqNGNGeU1pRUFOS3l0c2YvWU1YVnhkc1dMWExvMk14TGE0L2NMMldIOWh2ZUpoVHVHaFRqbDloR2NDaE85K3l1ZVE1eUhVY2F3akp3TDJTZ0VLVUlBQ0FEakU4MnRndEFLcno2eUdjSHJOK1hHYVBhZ3BwU0UrWlROalkyTng1ODRkT0RrNXdjVEV4R2ozK0Z1Rjc3NjJHMDFtTjRHRHJZUGlnV2U1ZkI0OGY0RENvd3NyMitYOThITFplZlpKQVFwUTRMOENIT0w1clRCcWdRdjNMMEI0TVZSa1lDUUtXQlhJVkM5U0hPSXpCV0ZFaXo1KytxaDQyVkhzbTFpYzlUNkx5bmFWamFqNnpKZTYvT1J5OUZqZVF4bkFwWmdMam80OG12bUFYRWtCQ2xDQUFrWXJ3Q0hlYUxlT2hhY0l2RWw4QTRleERnanJIWmFwMndvNHhCdm5kMm5FaGhHWXZuODZCdFlhaUxtZDVocG5FMnBXM1cxWk42dzh2Vks1YW56ejhmQnI1cWRtRkY1T0FRcFFnQUpTRU9BUUw0VmRaQThLZ2JyVDY2Sk5oVFlZVUV1OUl4UTV4QnZuRnlqaVNRU0sreFpIcmh5NUVETWpCbWFtWnNiWmlCcFY1L2ZJajJmeHo1UXJqbzA4aHByRmFxb1JnWmRTZ0FJVW9JQlVCRGpFUzJVbjJZZENZT0NxZ1lwaGJsYUhXU3FMY0loWG1VcDBGNWIzTDQvTC8xekd4djRiMGJwQ2E5SFZwODJDL29yNUM3OTQvNklNS2J6NFREZ2YzalNycVRiVE1CWUZLRUFCQ2hpSkFJZDRJOWtvbHFtNndPeERzeUU4K0xoMytGNlZGbkdJVjRsSmxCZk5PamdMdzljTlI3UFN6YkI5eUhaUjFxaXRvcGFFTDBHZmxYMlU0ZW82MXNWQno0UGFDczg0RktBQUJTaGdaQUljNG8xc3cxaXVhZ0w3YnV4RHY1WDlFRGt4RXVhbWZKT2xhbXJHZDVWd1puemU0WGtWaFVkUGo0Wk5UaHZqYTBMRmlqc3Q3b1ExNTlZb3J3NzhMUkJqbTR4VmNUVXZvd0FGS0VBQnFRbHdpSmZhanJJZnBZQndISi9ET0FmRjZTVmxmaXhER1lrS3RKalRBdHV2YmtkSSt4QU1yemRjb2wwQ1g5OFBmM0wwU1ZRclVrMnkvYkl4Q2xDQUFoUklYNEJEUEw4aGtoY29PNkVzdkYyOTBhNVNPOG4zS3NjR04xL2FqTmJ6VzZQc2oyVngyZmV5SkFraW95UGg2T09vN0kzM3cwdHltOWtVQlNoQUFiVUVPTVNyeGNXTGpWVkFlTU5ueVFJbDRkdk0xMWhiWU4zZkVFaEtUb0tOaHcxZXZYK0ZXLzYzNFBoRDZyQXJGYlFGeHhaZ3dLclVVNWNhbG15bzhqTWZVakZnSHhTZ0FBVW84S1VBaDNoK0kyUWo0TGZORDNlZjNjWHFQcXRsMDdOY0doMnlaZ2ptSEprRDkzcnVtTkYraHVUYWJyZWdIVFpjM0tEc2EwcnJLZkJxNUNXNVB0a1FCU2hBQVFxb0xzQWhYblVyWGlrQmdUVm4xeWhlRUhUUjU2SUV1bUVMS1FMQ20zc3JUYXdFYTB0cnhRT3VXYk5relRUT3g0OGZjZnIwYWR5K2ZSdU9qbzV3Y25KQ2xpeFpNaDFQR3d0ekQ4c040U0hlbE0rNXNlZFFxWEFsYllSbURBcFFnQUlVTUZJQkR2Rkd1bkVzTy9NQ2x4NWNRczNnbW9nSWpFQ2gzSVV5SDRnclJTVWczRE11M0R1K1k4Z09OQzNkTkZPMWJWaTVFalA5L0pBWUY0ZEtyMTdoM1BmZkkzdWVQUEFLQ2tLTERoMHlGVlBUUmRjZlhVZXA4YVdVWVN6TUxSQWZHZzhURXhOTlEzTTlCU2hBQVFvWXNRQ0hlQ1BlUEphZWVZRzNpVzhWRHdvdTc3RWNkWXZYelh3Z3JoU05RUERlWUl6YU5FcngxdDROL1ZOdlBWRzF3RU03ZG1DTW14dm12M256bnlWOUxTd3djK05HMUdqVVNOVndXcnN1OUZBb2hxNGRxb3duL0lBaS9LRENEd1VvUUFFS3lGdUFRN3k4OTEvMjNkZWJYZzh0eTdmRW9OcURaRzloN0FBeDhUSEk1NUZQOFFiVG1Ca3hzUHJPU3VXV0xsKytqRTQxYWlEczdkdHZybWx1Ym81VGtaSDQrZWVmVlk2cmpRdGJ6V3VGTFplM0tFTk5ienNkSGcwOHRCR2FNU2hBQVFwUXdJZ0ZPTVFiOGVheGRPMElERjR6R0ZsTXNtQjJ4OW5hQ2Nnb0JoTm9OTE1SaEJkOXplczBEd05xcFo3bWtsRkJIVnhkVVczUEhsUlA1OExqQUc2M2I0LzVhOWRtRkU2ci8vNzEvZkNYZkM2aDNFL2x0SnFEd1NoQUFRcFF3UGdFT01RYjM1NnhZaDBJQ0xjczdQaHpCL2E3NzlkQmRJYlVsOEFmNS82QTIySTNWTEdyZ2pQZVoxUk9XeUJYTGl4NS9ScjUwMW54RjREK09YSWc5czBidlQzb2V1V2ZLeWpubnpxdzgzNTRsYmVVRjFLQUFoU1F2QUNIZU1sdk1SdFVWZURBelFQb3ZhSTNJZ0lpa0NOYkRsV1g4VG9SQ1NRa0pjRGEzUnJDTXc5UlFWR3dzN2JMc0xyUG56L0RMbTllTEkyTFEzbzM0RHdBME5uTURPOCtmTWd3cHJZdUNEa1FBby8xcWJmTy9GYjJOMndabEhwcmpiYnlNQTRGS0VBQkNoaWZBSWQ0NDlzelZxeERnYjlmL0EzSGNZNDROZWFVNGcyZy9CaWZRSjhWZmJEa3hCS01hVHdHazFwTlVxbUJCazVPYUhyMmJMcTMwNFFEdUZDbkRsWWRPcVJTVEcxYzFEeTB1ZUl2UkNtZldSMW1ZV2pkMUlkY3RaR0RNU2hBQVFwUXdEZ0ZPTVFiNTc2eGFoMExDTGN3akdvMENoMHFHK1pZUVIyM0orbndKKzZjUUkzZ0dpaGdWUUFQZ3grcWRCVGp2bjM3TUxGTkc0U2tjVEpOQ2xZWE16T0VuVDZOQ2hVcTZNVlArQXRCemlFNUZYOVZTUG44NmZjblNoVktQVzVTTDRVd0NRVW9RQUVLaUZLQVE3d290NFZGaVVHZzQ2S09jUHpCRVg3Ti9NUlFEbXRRUThCdXRCM3VQNytQQSs0SFVLOUVQWlZXTGdrSXdFWi9mMHhNVHY3UDlhTk5UZEZ0NGtSMDl0TGZXMUpUWG1DVlVveHcyazdjckRpVmV1RkZGS0FBQlNnZ2ZRRU84ZExmWTNhb2djRDQ3ZU1WTHhENm8rOGZHa1RoVW4wTCtPL3doOTkyUDNSMjZveXdYbUVxcDUvaTdZMmpxMWNqNjVNbktKK1VoQXRtWnZqMHd3OW8yTE1uM1AzMCs4UGMxSDFUNGJVeDlZZUd6SjUvcjNMenZKQUNGS0FBQll4S2dFTzhVVzBYaXpXRXdOcHpheUc4U09pUzd5VkRwR2ZPVEFnOGludUVRbDZGWUc1cWp0aVFXRmhtdDFRNVNsUlVGRTZkT29VSER4N0F6czRPMWF0WDEvdlo4RUt4cnJOY3NlZjZIbVhkYzkzbVltRHRnU3Izd1FzcFFBRUtVRURhQWh6aXBiMi83RTVMQXBmL3ZvenFrNnNqTWpBU1ArYjVVVXRSR1VhWEFyV20xc0t4Mjhld3JQc3k5S2plUTVlcHRCNDdyZnZoYi9yZlJQRWZpbXM5RndOU2dBSVVvSUJ4Q25DSU44NTlZOVVHRUhqLzRUMGN4amxnYWZlbHFGK2l2Z0VxWUVwMUJINC8rVHQ2THU4SmwySXVPRHJ5cURwTERYN3RtYWd6cUJwVVZWa0g3NGMzK0phd0FBcFFnQUtpRStBUUw3b3RZVUZpRjJnUTBnRE55elRINERxRHhWNnFyT3Q3ay9CR2NXWjhZbktpNHBTYWdya0xHbzFIME80Z2VHL3hWdGJib1ZJSFBwZGhOTHZIUWlsQUFRcm9SNEJEdkg2Y21VVmlBa1BXRE1GbmZNWWN0emtTNjB4YTdYUmQyaFZoWjhJd3Z2bDRvenBsU1BoQlVYajVXTXBuWVplRjZGdXpyN1EyaDkxUWdBSVVvSUJHQWh6aU5lTGpZamtMekQweUYxc3ZiOFVCajlSaFM4NGVZdXo5MEsxRHFEZWpIZ3JuTFl4N2srK0pzY1QvMUpUOE1Sa1dneTN3SVRuMXpiQzNBMitqYVA2aVJsRS9pNlFBQlNoQUFmMEljSWpYanpPelNGVGc0TTJENkxHOGgrS0IxKyt5ZmFlM0x1UGo0NUV6WjA2OTVUUFdSTUlEb3NJcE5ZOWZQc1p4citPb1ViU0c2RnRKZVZsVlNxSDVjdWJEMHhsUFJWODNDNlFBQlNoQUFmMEtjSWpYcnplelNWRGdZZHhEeFFPdjRWN2hLUDl6ZVoxMWVQdjJiZmg3ZW1MM29VTW9uQ2NQRWt4TTBMTmZQNHdZTjA1bk9hVVFlT3lXc1ppMGV4SjZPZmZDa201TFJOOVN3TTRBK0c3elZkYXA3bG4zb20rUUJWS0FBaFNnZ0ZZRU9NUnJoWkZCS0FCVUNLaUFFUTFIb0dQbGpscm51QmdlanRZTkc4TG4vWHZZQWNnRjRDNkFrK2JtZUY2NU1sWWZQNjcxbkZJSmVDLzJIdXpIMk1QQzNFSnhabngycyt5aWJxM090RG80RW5sRVdlUFNia3ZSMDdtbnFHdG1jUlNnQUFVb29IOEJEdkg2TjJkR0NRdTRMWFpEMFh4Rk1hSEZCSzExZWVIQ0JiZzVPK09QeE1RMFl5NERFT3ZpZ25WSGplc1lSYTBCcVJCSU9LNVJPTFp4ZGUvVmNLdmlwc0lLdzF5UzF2M3dVVUZSc0xNV2ZuVGpod0lVb0FBRktKQXF3Q0dlM3dZS2FGbkFmNGMvYmo2NWliVjkxMm9sY3RNS0ZkRHYwaVVVU0NmYUZFdEw5Tm04R2ZYcjgvejZ0SmdXSEZ1QUFhc0dvRUdKQnRqbnZrOHIrNktMSUVjamo2TDJ0TnJLMEx3ZlhoZktqRWtCQ2xCQUdnSWM0cVd4ait4Q1pBTHJ6cStEY05iM0ZiOHJHbFgyOHVWTC9Kd3ZIdzRuSmFVYlo2bHdpMDJmUGdoYXRFaWpmRkpkL1BMZFM5aDQyRUQ0VGJlWXo0ejMyK1lILzUzK3ltM29YcTA3ZnUveHUxUzNoWDFSZ0FJVW9JQUdBaHppTmNEalVncWtKM0QxbjZ0d211U0VpTUFJL0p6MzUweGhuVHg1RWpQYXRJRjNkSFM2NnljRE9HQnBpWmZ4OFpuS0k0ZEY3UmEwdzRhTEd6QzUxV1NNYWp4S2xDM1hESzZKOER2aHl0cFc5RnlCcmxXN2lySldGa1VCQ2xDQUFvWVY0QkJ2V0g5bTE1SkFkSFEwTGwyNmhMLy8vaHZGaXhlSHM3TXpzbWJOcXFYb21RK1RrSlFBeDNHT1dOUjFFUnFVYktCMm9JU0VCRmhaV3VMa3g0L3BycDBQNEVjUEQvaE5uNjUyRHJrczJQWG5MalFOYlFvSFd3ZEVCRVNJcnUzRXBFVEYrZkFmUDZYdWRmVDBhT1QvUHIvb2FtVkJGS0FBQlNoZ2VBRU84WWJmQTFhZ29jRE1LVk93Yzg0Y2ZIaitIR1hmdjhjWlMwdGt6WnNYaytiTlEyMVhWdzJqYTJkNXc1Q0dhRks2Q1liV0hhcDJ3QTcxNjZQSndZTW9rYzVLenp4NU1PdndZWlFwVTBidCtISlpJQXpIdHA2MmlIMFRpM05qejZGUzRVcWlhbDE0NTBEOWtOUm5Hb3JZRk1IZFNjSVpSUHhRZ0FJVW9BQUYvaXZBSVo3ZkNxTVdtTy9uaHgxQlFRajQ2cDd4WkFEOUxTeXdkTzllbEhkMkZrV1B3OVlPVTl5VFBiZlRYTFhxaVkyTnhhOC8vNHp0Nzk0aHJiOHRURFl6UTRrK2ZUQmhybnB4MVNwQ0loZDdydmZFakFNek1LajJJTXh4bXlPcXJsTE9zMDhwcXJkemJ5enV0bGhVTmJJWUNsQ0FBaFFRandDSGVQSHNCU3RSVTJEcjFxMlkyYkVqcGlja2ZITmw5U3haOFBMdFcyVFBMbzZ6d2VjZG1ZZE5semJoa09jaHRicU5pWW5CRC9uencxZDRBeW1nT0tubU1vRHpGaFlvMTdNbmZHYlBWaXVlWEMrT2VCS0I0cjdGa1N0SExzVE1pSUdacVpsb0tLb0ZWY1BwcU5QS2VzUitIS1pvNEZnSUJTaEFBWmtLY0lpWDZjWkxvVzFuUjBjTWpJeUVRenJOYkFhUVpkZ3dCTXljS1pxV0QwY2NSdGVsWFJVUHZGcWFXNnBWMStqQmczSDAwQ0ZrKy9nUitRb1ZRamQzZHpScjFreXRHSEsvdUp4L09WejU1d28yRGRpRVZ1VmJpWUxqVGNJYldBMno0djN3b3RnTkZrRUJDbERBT0FRNHhCdkhQckhLTkFSTVRFeHdJUU1aNGZmZGMyMXM4T0RaTTFFWlBvcDdCRWNmUnh3ZGVSUVZmcTRncXRxa1hzeXNnN013Zk4xd05DdmRETnVIYkJkRnUzdXY3MFhqV1kyVnRUamtkMUQ4a01jUEJTaEFBUXBRNEZzQ0hPTDUzVEJLZ1UrZlBzSEMzQndua29XNzM3LzlFWWI0a055NThlVEZDMUgyV1RHd0l0enJ1YU9UVXlkUjFpZkZvbUxpWXhRUHVBb2Y0ZlFYbTV3MkJtOXoxTVpSQ040WHJLeWp2MHQvek84c25EbkVEd1VvUUFFS1VDQnRBUTd4L0dZWXJVREZJa1hnRVJXVjd1MDBXd0FrRHh5SXlTSis2TFB6a3M2d3Q3R0hmNHZVbC93WTdhWVlTZUV0NXJUQTlxdmJFZEkrQk1QckRUZDQxWlVuVnNiNSsrZVZkYXpydXc3dEtyVXplRjBzZ0FJVW9BQUZ4Q3ZBSVY2OGU4UEtNaEJZdldRSlZnMGJoc0IzNzc1NVpUMVRVL3oxOUNueTVNa2phcytBblFHNDl2QWExdmRmTCtvNnBWTGM1a3ViMFhwK2E1VDlzU3d1K3dxUENCdnVJOXdQbjNOSXppOEtlREh6QlhKYjVEWmNVY3hNQVFwUWdBS2lGK0FRTC9vdFlvSHBDVXoyOE1ERk9YTXcrcXNqSm9VMWd5d3NNSFhUSnRSbzJOQW9FRGRjMklEQVhZRzQ2bmZWS09vMTVpS1RrcE5nNDJHRFYrOWY0WmIvTFRqKzRHaXdkbmIrdVJQTlFsTWZUaTVab0NTdVQ3aHVzSHFZbUFJVW9BQUZqRU9BUTd4eDdCT3JURWZBVHhqa3QyekJwMGVQVUNvcENXZHo1RUJpN3R6d25qRUR6ZHEzTnlxN1B4LytpVXFCbFJBWkdJbkMxb1dOcW5aakszYndtc0dZZTJRdVBPcDdZSG83dzczcE51WHMraFMvd2JVSEk5UXQxTmc0V1M4RktFQUJDdWhaZ0VPOG5zR1pUamNDdDIvZnhvVUxGL0RvMFNNVUwxNGNkZXZXUlk0Y09YU1RUTWRSUHlSL2dNTTRCOFdEalkxK2JhVGpiUElOTDl5REx0eUxibTFwclhqQU5XdVd0RjZscFh1Zjh2N2xjZm1mMUZ0NnhIVDBwZTY3WndZS1VJQUNGTWlzQUlmNHpNcHhIUVYwTE5CNFptUEZFRCtzM2pBZFo1SnZlT0dZejhqb1NPd2NzaE5OU2pmUk8wVGMyemprR2Y3bDh4cThIMTd2MjhDRUZLQUFCWXhTZ0VPOFVXNGJpNWFMd1BDMXc1R1luTWpqQm5XMDRWUDJUTUhvemFQUnRrSmJnenhVdlBYeVZyU2MxMUxaWFpsQ1pYREY3NHFPdW1WWUNsQ0FBaFNRa2dDSGVDbnRKbnVScE1DQ1l3dXcvdng2SEI1eFdKTDlHYklwNGN6NGZCNzVZSnJWRkRFelltRDFuWlZleXhtMmRoaG1INXF0ekNrY2R5a2NlOGtQQlNoQUFRcFFJQ01CRHZFWkNmSGZLU0FDZ1NNUlI5QnBTU2ZGQTY4NXMzOTVIS0VJeWpQcUVocUdOTVQrbS9zVmYrMFFYcktrejAvcDhhVng3ZEUxWmNwdGc3YWhlZG5tK2l5QnVTaEFBUXBRd0VnRk9NUWI2Y2F4YlBrSlBIbjFCQTVqSFhCb3hDRlVLbHhKZmdBNjZuak4yVFdLSDVDYzdKMXdlc3hwSFdYNWI5aTA3b2VQRDQySFpYWkx2ZFhBUkJTZ0FBVW9ZTHdDSE9LTmQrOVl1VXdGaEJOVmh0WWRpczVPbldVcW9OMjJFNUlTWU8xdWpiZUpieEVWRkFVN2F6dnRKdmhHdEkwWE42THRncmJLZjYzd2N3VmNHSGRCTDdtWmhBSVVvQUFGakYrQVE3eng3eUU3a0tGQWw2VmQ4SE9lbnhIWU1sQ0czV3UvNWQ0cmVtUHBpYVh3ZHZYR3hKWVR0WjhnallpRFZnL0N2S1B6bFA4eW9zRUlURzA3VlMrNW1ZUUNGS0FBQll4ZmdFTzg4ZThoTzVDcHdNUmRFM0hsbnl2WTBIK0RUQVcwMTNiNG5YRFVESzZKQWxZRjhERDRJVXhNVExRWC9CdVJTdmlVd0szb1c4cC8zVFYwRjF4THVlbzhMeE5RZ0FJVW9JQTBCRGpFUzJNZjJZVk1CWVJiTWlac240QnJFMUlmanBRcGhjWnQyNDIydy8zbjkzSEEvUURxbGFpbmNiejBBang5L1JTMm5yWmZYTUw3NFhWS3p1QVVvQUFGSkNmQUlWNXlXOHFHNUNady9kRjFsQThvajRpQUNOamIyTXV0ZmEzMTY3L0RIMzdiL1JUUEdvVDFDdE5hM0xRQ3JUMjNGaDBYZDFUK1V4VzdLampqZlVhbk9SbWNBaFNnQUFXa0pjQWhYbHI3eVc1a0twRDBNUW1PNHh3eHgyME9HcGRxTEZNRnpkcCtGUGNJaGJ3S3dkelVITEVoc1RvOUphWmZXRDhzT3I1SVdmRG94cU1SMUNwSXN3YTRtZ0lVb0FBRlpDWEFJVjVXMjgxbXBTN2dPc3NWOVV2VWgzdDlkNm0zcXBQK2FrMnRoV08zajJGWjkyWG9VYjJIVG5JSVFZdU5MWVk3eis0bzQrOGJ2ZzhOU2piUVdUNEdwZ0FGS0VBQjZRbHdpSmZlbnJJam1RdDRyUFBBdXcvdnNLRExBcGxMcU4vKzd5ZC9SOC9sUGVGU3pBVkhSeDVWUDRBS0s3NitIejVybHF4NE8rY3R6TTNNVlZqTlN5aEFBUXBRZ0FML0NuQ0k1emVCQWhJVVdIaHNJZjQ0OTRmT0JsRUpraWxhZXBQd1JuRm1mR0p5b3VLVW1vSzVDMnE5MVZWblZrRTRJalRsVTcxSWRad1lmVUxyZVJpUUFoU2dBQVdrTGNBaFh0cjd5KzVrTENEY0Z0SmhZUWRFQkVZZ1Y0NWNNcFpRcjNWaHdCWUc3UW5OSjhDM21hOTZpMVc0V3ZoTnYvQWIvNVNQVDFNZitMZndWMkVsTDZFQUJTaEFBUXFrQ25DSTU3ZUJBaElXaUg0VkRVY2ZSK3gzMzQvS2RwVWwzS24yV2p0NDh5RHFoOVJINGJ5RmNXL3lQZTBGL3Y5SUtVZFpwZ1ErN0hrWXRSMXJhejBQQTFLQUFoU2dnTFFGT01STGUzL1pIUVVVQWxVbVZzR2dPb1BRdFdwWGltUWc4UG56WjhVcE5ZOWZQa2E0VnppY2l6cHJ6ZXpCOHdjb1BMcXdNaDd2aDljYUxRTlJnQUlVa0owQWgzalpiVGtibHF0QXQyWGRVQ2gzSVV4c09WR3VCQ3IzN2IzWkcwRjdndERidVRjV2QxdXM4cnFNTGt4NWNEYmx1bG9PdFhCa3hKR01sdkhmS1VBQkNsQ0FBdjhSNEJEUEx3VUZaQ1F3YWZja1hMeC9FWnNHYnBKUjErcTNlaS8ySHV6SDJNUEMzRUp4Wm54MnMrenFCMGxqUmRlbFhSRjJKdlZGVXJxNjcxNHJ4VElJQlNoQUFRcUlXb0JEdktpM2g4VlJRUHNDbXk5dGh1ODJYMXlmY0YzN3dTVVUwV21TRTg3ZU80czFmZGFnWStYVXQ2dHEwbUorai94NEZ2OU1HZUs0MTNIVUtGcERrNUJjU3dFS1VJQUNNaFhnRUMvVGpXZmI4aGE0OGZnR3lvd3ZnOGlKa1NoaVUwVGVHTi9vZnY3UitSaTRlaUFhbG15SXZjUDNhbXgwOTlsZEZCMWJWQmtubTJrMnhmbndwbGxOTlk3TkFCU2dBQVVvSUQ4QkR2SHkyM04yVEFHRndNZFBIK0V3emdHek9zeENrOUpOcVBLVndNdDNMMkhqWVlQa2o4bDROdU1aYkhMYWFHUzArUGhpOUEzcnE0eFJyM2c5SFBBNG9GRk1MaGFud09QSGozSHQyalhFeDhlalFvVUtzTE96RTJlaHJJb0NGREJxQVE3eFJyMTlMSjRDbWdzMG5kMFVkUnpyd0tPQmgrYkJKQmFoN1lLMjJIaHhJNmEwbmdLdlJsNGFkZWUyMkUzeEFxNlVqL0NBc2JlcnQwWXh1Vmg4QXIxN2UyRDc5dE5JU01pRno1OEw0ZE9ud3loZnZneU9ITmtBVTFQKzFVVjhPOGFLS0dDOEFoemlqWGZ2V0RrRnRDYmd1ZDRUOFFueFdOUjFrZFppU2lIUXJqOTNvV2xvVXpqWU9pQWlJRUtqbHI2K0gvN1U2Rk9vV3FTcVJqRzVXRndDTld2MlFuajRMd0RHZkZYWVlkallqTVc5ZXdkaFlXRWhycUpaRFFVb1lMUUNIT0tOZHV0WXVCUUZYcng0Z2VmUG42Tm8wZFI3cC9YVnAzQzdoL0NtMG1OZXgvU1ZVdlI1aEZ1T2JEMXRFZnNtRnVmR25rT2x3cFV5VlhORWRBU0sreFJYcnVYOThKbGlGUFdpZnYyOHNHSkZMaVFtanYxR25RZFJvc1FVM0xnaHpWdW9vcU9qWVd0cksrbzlZbkVVa0pvQWgzaXA3U2o3TVVxQmRjdVhJM1RLRk55NGR3Ky9aTStPTzRtSjZOK3JGeWJQbWFQWGZvN2ZQZzdoRnBMSXdFaFlmV2VsMTl4aVRTYjhsV0xHZ1JrWVZIc1E1cmhsYmo5U0hwSk42YkZSeVViWU0zeVBXRnRtWFdvS3ZIejVFdmIyVlJFWGR5dmRsWmFXL2JCbFMxdlVxMWRQelF6aXZYekFnTkZZdCs0UDVNMWJBbzhlblVQanhxMnhiTmxVNU1xVlM3eEZzeklLU0VTQVE3eEVOcEp0R0svQXdna1RzRzdLRkl4Ni94N1cvOTlHUElCZEFPNVdyb3d0WjgvcXRibG5yNThwSG5nVmhrd25leWU5NWhaanNvZ25FU2p1V3h5NWN1UkN6SXdZbUptYXFWMW11d1h0c09IaUJ1VTZiZHhqcjNZUlhLQXpnYU5IaitLMzN5YmcxYXVNWHR6VkNXNXV3T3JWcTNWV2k3NENKeVVsb1dEQlh4RVRNeDVBZFFBL0FYZ0I0QnBNVFp2ait2VklPRGp3Ti9QNjJnL21rYWNBaDNoNTdqdTdGb25BMHJsenNjN2RIVUZKU1dsV0pQeFBmWFR0MmxoeitMRGVLNjRhVkJYOVhmcWpXN1Z1ZXM4dHRvVGwvTXZoeWo5WHNHbkFKclFxMzBydDhuSVB5dzNodEp1VWp5YTM1cWlkbkF0MExyQnIxeTUwNzc0U3NiSHJNc2pWR3M3T0x4QWVudEd3ci9PU05VNVFzR0JKUEg0c3ZNMjRXcHF4c21hMXhNdVgwYkMwdE5RNEZ3TlFnQUpwQzNDSTV6ZURBZ1lTRUg2VFZkUFJFYk9qb3BBbG5ScW01TW1ESVZ1M29rWU4vYjhVcVB1eTd2akI2Z2NFdFFveWtKSTQwczQ4T0JQdTY5elJ2RXh6YkJ1OFRhMmlyais2amxMalN5blhDRytCalErTmg0bUppVnB4ZUxGNEJXSmpZMUdvVUhFa0pzYWtXNlNGUlZlc1dkTUd6WnMzRjI4ektsUVdHaHFLa1NPVGtKaVkzb2xXKzlHaXhYWnMzWnE1VzlCVUtJT1hVRUQyQWh6aVpmOFZJSUNoQks1ZXZZb08xYXRqMWR1MzZaWXdHVURSTVdNd2FkSWtnNVE2ZWM5a25JMDZpeTJEdGhna3Z4aVN4c1RIS0I1d0ZUN1BaejVYNjNtQjBFT2hHTHAycUxLTnBxV2JZc2VRSFdKb2l6Vm9VYUIrL2M0NGVGQVl6dHQ5STJvazh1WnRnZGhZelU0NTBtTEptUTVWczJZcmhJZDNBZEF5blJqUFlHRlJDbS9lUE0xMEhpNmtBQVhTRitBUXoyOElCUXdrc0dQSERxenQzeDhlangrblc0RW5nSWMvL29pN2YvOXRvRXFCclplM3dudXpOMjRHM0RSWURZWk8zRHkwT1hiOHVRTXoyOC9Fc0hyRFZDNm4xYnhXMkhJNTlRZWc2VzJuODB4K2xmV002MEo3K3hxNGQ4OEhRSU92Q285R3JseHV1SEpsR1FvWExteGNUYVZScll0TGF4dy9QaFdBZlFhOW1PRHMyYk9vWExteTBmZk1CaWdnUmdFTzhXTGNGZGFrdHNDREJ3OXc4ZUpGUEh6NEVDVktsSUNMaXd2TXpOUi9BRkh0eEJvc2VQTGtDY3JhMjJOM1FrSzZVWHdCZEZpNUVsMjZDTC81TXR6bjFwTmJLT2xiVW5GeVRkSDgrajhDMDNDZC81dDUwOFZOYUxPZ0RjcjlXQTZYZkMrcFhNN1g5OE5mOHJtRWNqK1ZVM2s5T2NKdDhBQUFJQUJKUkVGVUx6UWVnUThmUHFCeTVhWjQ4TUFhTDEvK0NNQVdPWEljaFlYRlhadzd0MU15YjI1dDJyUUxkdTFxQ0tCek9wdHpEMVpXZFJFWEYyVThHOGhLS1dCa0FoemlqV3pEV081L0JZTEdqTUhSTld2dzhja1RsRTVLd3VuczJmRTVYejc0ejVxRkJyLzlKbXF5MzF4YzBQYjRjVGgrbzhyUEFPcGx5NFlYNzk4alM1YjA3cHpYVDV1ZlAzOVduRnd6dmQxME5DdlRURDlKUlpJbEtUa0pOaDQyZVBYK0ZXNzUzNExqRDkvYXRkU0NoWWRoaFlkaVV6NjhIMTRrbTZuak1nNGRPcVQ0cGNMNzkrOVJybHc1Tkd2V1RGTFBRS3hac3dZREJsekQ2OWZwUFN1ekFJTUhQMEpvYUlDT3RSbWVBdklWNEJBdjM3MlhST2NoWThiZzJJd1o4UG53NFl0K2hPRzN2NFVGNXU3WWdTcTFhNHUyVitIRlRzNUZpMkoyWEJ6eXBGR2xaL2JzOEFvTGcydWJOcUxxUWJpMXBHYXhtaGpSY0lTbzZ0SjFNWU5XRDhLOG8vUGcyY0FUMDlwT3l6QmR5SUVRZUt4UGZmanZ0N0sveWZyWmdnekJlSUhSQ0RSczJCWDc5d3MveUhxblVmTlo1TW5URzgrZlh6T2FmbGdvQll4UmdFTzhNZTRhYTFZSWJOcTBDZk82ZEVIdysvZmZGSEhKbWhWUDR1S1FNMmRPMGFvOWZmb1V2eFlwZ3ZiSnlTaVltS2dZNXE4Q09QNzk5d2hldWxSMEEzd0s1TWdOSXhIM0xnNUx1aTBScmEyMkN6dDM3eHlxVEtvQ2EwdHJSRStQUnRZc1dkTk5rWElmZmNwRnN6ck13dEM2cVErNWFycyt4cU9BUGdVYU51eUdNMmNLNHZYcnNnQ3FBcmlCN05udndjSmlKaDQvdm9aczJiTHBzeHptb29Ec0JEakV5MjdMcGROdzFXTEZNT1RPSFRpazA1THdPT0huSVVNd2NmWnMwVGMrZS9ac0hOKzZGWitFVzFaKy9SVjlQVHhFZncvdDBoTkxzZnprY29TUENoZTlyN1lLZFBSeFJHUjBKSFlOM1FYWFVxN2ZEQ3ZjZXBSelNFNjhUVXc5ZmVoUHZ6OVJxbERxY1pQYXFvbHhLR0FvZ1ZXclZtSHAwaDE0Ky9ZOVRFeVM0T3BhRzM1K1hvWXFoM2twSUNzQkR2R3kybTdwTkNzTVNGbXpaTUg1REZvNkJHQjIzcng0R0Jzcm5lWkYxc21KT3lmUWNsNUx4UU92ZVN6U3VpbElaQVZyV0k1dzVPYVl6V1BRcm1JN3JPdjM3WmY3WExoL0FaVW1WbEptcy9yT0NuR3o0alRNenVVVW9BQUZLRUNCZndVNHhQT2JZSlFDcWc3eHdudE9aK2JOaTBjYzRuVzZ6N0Z2WXVFdzFnRTdodTVBdFNKcHY4RlJwd1hvTWZpanVFY281RlVJcGxsTkVUTWo1cHRueGsvZE54VmVHMU4vSTltbVFodHM2TDlCajVVeUZRVW9RQUVLU0ZtQVE3eVVkMWZpdlZVcFdoVEQ3dDdOOEhhYVQwT0dZSklSM0U0amhlMnFQcms2ZXRmb2pSN1ZlMGloblcvMjBEQ2tJZmJmM0kvNW5lZWp2MHYvTks5em5lV0tQZGYzS1A5dHJ0dGNES3c5VU5JdWJJNENGS0FBQmZRbndDRmVmOWJNcEdXQjlldlhZMG1QSGdoNjkrNmJrWTNod1ZZdHN4ZzhYTS9sUFdGamFZTXBiYVlZdkJaZEZiRG03QnAwV3RJSlR2Wk9PRDNtOUgvU0pIOU1odFV3cXkvdWg3L3BmeFBGZnlpdXE1SVlsd0lVb0FBRlpDYkFJVjVtR3k2MWRxZU9ISWxUczJaaFhGTFNmMW9UanBpY0kvSWpKcVcySHluOUJPOE54cW0vVG1Icm9LMlNiREVoS1FIVzd0YUtJVDBxS0FwMjFuWmY5SGttNmd5cUJnbW5kZno3eVpjekg1N080T3ZuSmZsbFlGTVVvQUFGRENUQUlkNUE4RXlyUFlGQUx5K0VyMXVIajQ4Zm8zUnlNczVsejQ2a2ZQa3dJU1FFalZxMTBsNGlSbEpMWU51VmJSaTFjUlFpQWlQVVdtY3NGL2RlMFJ2QzZUemVydDZZMkhMaUYyVUg3UTZDOTViVTg3TTdWT3FBUC9yK1lTeXRzVTRLVUlBQ0ZEQUNBUTd4UnJCSkxERmpnUWNQSGlqZWtQalBQLy9BMGRFUnRXdlg1aG5GR2JQcC9BcmhLRWJoU01hSWdBZzQyS1ozR0tqT1M5RjZndkE3NGFnWlhCTUZyQXJnWWZEREw5N0kyU0NrQVE3Y1BLRE11YkRMUXZTdDJWZnJOVEFnQlNoQUFRcklWNEJEdkh6M25wMVRRRzhDanVNY0Vkd21HTTNMTnRkYlRuMGtzaHR0aC92UDcrT2d4MEhVTFY1WGtWSzRIOTVpc0FVK0pLZStSZmgyNEcwVXpWOVVIeVV4QndVb1FBRUt5RVNBUTd4TU5wcHRVc0RRQWkzbXRFRDFYNnJEcTVGMFhnUXpZY2NFak44K0hsMmN1bUJscjVVS1l1SGMvQnJCTlpUY3ZCL2UwTjg4NXFjQUJTZ2dUUUVPOGRMY1YzWkZBVkVLQ1BmSUMyZktMKzIrVkpUMXFWdlV2ZGg3c0I5akQzTlRjOFNHeE1JeXV5VUNkZ2JBZDV1dk1sUm5wODRJNnhXbWJtaGVUd0VLVUlBQ0ZFaFhnRU04dnlBVW9JQmVCWmFkV0taNElQVGs2Sk42emF1clpDN0JMamgrNXpoKzcvNDd1bGZ2ampyVDZ1Qkk1QkZsdXFYZGxxS25jMDlkcFdkY0NsQ0FBaFNRcVFDSGVKbHVQTnVtZ0NFRmhPTW5tNGMyVjV4Y1kyMXBiY2hTTk00dC9GRFNhMFV2MUhLb2hiM0Q5dUw3b2Q5L2NUOThXa2RRYXB5VUFTaEFBUXBRUVBZQ0hPSmwveFVnQUFVTUkvRDh6WFBGeVRYQ1dmTEN2ZkxHK25tVDhFWnhabnhpY2lJMjlOdUF0Z3ZiS2x2NUtjOVBlRERsZ2JHMnhyb3BRQUVLVUVERUFoemlSYnc1TEkwQ2NoQndudXlNSHM0OTBNdTVsOUcyMjNsSlo2dyt1eHExaXRYQzBkdEhsWDEwcjlZZHYvZjQzV2o3WXVFVW9BQUZLQ0JlQVE3eDR0MGJWa1lCMlFnSUwwN0tZNUZIY1F5bE1YNkVNK0dGcytHRkIxeUYzOGluZkZiMFhJR3VWYnNhWTB1c21RSVVvQUFGUkM3QUlWN2tHOFR5S0NBWGdhbjdwaUw4ZGppMkQ5bHVkQzEvL3Z3WkJVY1d4Sk5YVDc2b1BYcDZOUEovbjkvbyttSEJGS0FBQlNnZ2ZnRU84ZUxmSTFaSUFka0k3TGk2QXlNMmpGQzg0ZFhFeE1Tbyt1NjRxQ1BXbmwrcnJMbUlUUkhjblhUWHFIcGdzUlNnQUFVb1lEd0NIT0tOWjY5WUtRVkVLL0QwNlZQY3VIRUQ1Y3FWUSs3Y3VUV3E4L2JUMnhEZThIb3o0Q1ljYlIwMWlxWFB4WU5XRDhLOG8vT1VLWHM3OThiaWJvdjFXUUp6VVlBQ0ZLQ0FqQVE0eE10b3M5a3FCYlF0Y083Y09ZenYzeC9uYjk1RXZUeDVzT2Y1YzlTdVdCSHpOMjJDcmEydFJ1bUsreFJIVUtzZy9GYnVONDNpNkd0eHRhQnFPQjExV3BsdWRlL1ZjS3ZpcHEvMHpFTUJDbENBQWpJVDRCQXZzdzFudXhUUWxzREY4SEM0TldpQWtJUUUvTzlkMy9jQkRNcWVIVmV1WFlQdEw3OW9sSzdsM0pad3NuZkNxTWFqTklxajY4WENNWk5XdzZ6dzhkTkhaU3JlRDY5cmRjYW5BQVVvSUc4QkR2SHkzbjkyVDRGTUNkeStmUnYxeTVUQjVvU0VOTmUvQjlEUXpBeHZQM3pJVlB6L1hUUjYwMmc4ZmYxVTFFYzE3cjIrRjQxbk5VNHQrelB3TE9RWmJITGFhTncvQTFDQUFoU2dBQVhTRXVBUXorOEZCU2lndGtEblpzMVFhK2RPbEV0bnBYREdqSW1IQjhaUG42NTIvSzhYTEQrNUhJdU9MOEtwTWFjMGpxV0xBS00yamtMd3ZpK1B4NXpTZWdxOEdubnBJaDFqVW9BQ0ZLQUFCY0Fobmw4Q0NsQkFiWUc4RmhaWS8rNGRyTkpaZVFiQS9COS94UFcvLzFZN2Zsb0xUdjkxR2sxbU4wRmtZS1RvZnNOZGVXSmxuTDkvL292ZnhEdjg0S0E0WlljZkNsQ0FBaFNnZ0M0RU9NVHJRcFV4S1NCaGdROGZQcURzano4aTdObXpkTHU4Q0dDb3FTa1NrcEswcGhIM0xnNE9ZeDJ3YWVBbTFDaGFRMnR4TlFrazNBK2ZjMGpPTDBJSUw2NTY4ZllGem84OWo0cUZLMm9Tbm1zcFFBRUtVSUFDYVFwd2lPY1hnd0lVVUZ1Z2JPSENHUG5nQWRJN0FISTNnQnYxNjJQdC92MXF4ODlvUWMzZ21vbzNvZmF1MFR1alMzWCs3enYvM0lsbW9jMlVlVW9XS0lrR0pSb2c1R0FJQnRjZWpGQzNVSjNYd0FRVW9BQUZLQ0EvQVE3eDh0dHpka3dCalFWbVRabUNtNzYrNkp2T2c2dTl6YzB4OS9CaFZLdFdUZU44YVFYb3M2SVBjbjJYQzlQYVR0TkpmRldEZXE3M3hJd0RNNVNYQzRQN29OcURVTnkzT0hMbHlJV1lHVEV3TXpWVE5SeXZvd0FGS0VBQkNxZ2t3Q0ZlSlNaZVJBRUtmQzNRdFg1OVdCMDhpRzVwMEV3ME00UExpQkVZTm1tU1R1R203NStPbzVGSHNXUElEcDNtU1M5NGVmL3l1UHpQWmVVbG13WnNRcXZ5clZCMlFsbGNmWGdWbXdkdVJzdHlMUTFXSHhOVGdBSVVvSUEwQlRqRVMzTmYyUlVGOUNMUXJsNDk1TGg2RmQvSHhxSUVnQ3NBWHVUUGoxK2FOMGZRb2tWNnFVRzRuY1Y5clRzaUowWWlpMGtXdmVSTVNSTDNOZzU1aHVmNUl1ZUxtUytRMnlJM1FnNkV3R085QjFxVWJZR3RnN2JxdFM0bW93QUZLRUFCNlF0d2lKZitIck5EQ3VoVVlNZU9IUWpmc3djdkhqMUN3UklsVUw5SkV6ZzdPK3MwNTlmQjd6NjdDNGR4RHJnMi9ocEtGQkIrbk5EUFordmxyV2c1TC9XMzdHVUtsY0VWUCtGSEdTQW1QZ2EybnYrK3RmYjV6T2V3K2k2OXMzejBVeSt6VUlBQ0ZLQ0FkQVE0eEV0bkw5a0pCV1F2VU5LM0pBSmJCdXJ0OXBXaGZ3eEY2T0hVQjFmZDY3bGpSdnZVKytPRkIxNkZ2eFRNNmpBTFErc09sZjMrRUlBQ0ZLQUFCYlFud0NGZWU1YU1SQUVLaUVDZzFieFdxRlM0RXNhNGp0RjVOYVg4U3VINjQrdktQTnNIYjBlek1xa24xV3k4dUJGdEY3UkYrWi9LNDZLUGNPZ21QeFNnQUFVb1FBSHRDSENJMTQ0am8xQ0FBaUlTOE43c2pjY3ZIMk41eitVNnF5cXQrK0hqUStOaG1kMVNtVE1wT1FrMkhqWjQ5ZjRWYnZuZmd1TVA2UjNLcWJOU0pSODRPRGdVYTlac1IzeThDYkpsZTR1V0xSdGkwaVJmeWZmTkJpbEFBWGtMY0lpWDkvNnpld3BJVm1ERnFSV1lmM1Erem5nTDc0N1YvbWZEaFExb3Q3Q2RNbkRGbnl2aS9Mai9lV3ZyLy8vTG9OV0RNTy9vUEhnMjhEVDRjWmphVnpCOHhCSWw2dUxldlVaSVNDZ0hvQ3FBcXdEdUlGY3VIOFRFL0FVek14N3ZhZmhkWWdVVW9JQXVCRGpFNjBLVk1TbEFBVkVJbkkwNmkwWXpHeUVpTUFMNXY4K3YxWm9HcmhxSStjZm1LMk9PYkRnU3dXMkMvNVBqM0wxenFES3BDcXd0clJFOVBScFpzMlRWYWgxeUR1Ym9XQTJSa2YyQU5BODZ2WVJjdWRyajVjczdjaVppN3hTZ2dJUUZPTVJMZUhQWkdnVW9BTHg4OXhLT1BvNVkzMjg5YWhhcnFUV1M0ajdGRVJFZG9ZeTNlK2h1TkM3Vk9NMzRkcVB0Y1AvNWZld2F1Z3V1cFZ5MVZvT2NBODJiTnc4ZUhtK1FtT2lWRHNNQ0RCc1dqWmt6eDh1WmlyMVRnQUlTRmVBUUw5R05aVnNVb01DWEFpN0JMdWprMUFsOWEvYlZtT2JwNjZmSzR5TlRnbjE5UC96L0pwbThaekxHYkI2RGRoWGJZVjIvZFJyblp3Q2dldlhtT0hXcUQ0RFVCNG4vNjNJVHRyWnQ4ZVRKRFpKUmdBSVVrSndBaDNqSmJTa2JvZ0FGdmlYUUw2d2ZMTTB0TWIzZGRJMlEvamozQjl3V3V5bGpPTms3NGZTWTA5K00rU2p1RVFwNUZZSnBWbFBFell6NzR1RlhqUXFSOGVLeVpadmg2dFVsQURLNlRjb0VqeDQ5UW9FQ0JXU3N4ZFlwUUFFcENuQ0lsK0t1c2ljS1VPQ2JBalAyejhDaGlFT0tXMXN5KyttN3NpOFdoeTlXTGgvVGVBd210WnFVYnJnR0lRMXc0T1lCTE9pOEFQMWNoUHU0K2RGRXdNbkpGV2ZQRGdHUTlpMU0vOGErZ3p4NW11RDU4OXVhcE9KYUNsQ0FBcUlVNEJBdnltMWhVUlNnZ0M0RmRsL2JEZUZGVFJFQkVZcmZqcXY3S2VwZEZIZGo3aXFYN1hmZmovb2w2cWNiWnZXWjFlaTh0RE9xMmxmRnFUR24xRTNKNjc4U0NBa0pnYmUzS1JJU2hFSCtXNTgvMEwzN1ZmeisrMlQ2VVlBQ0ZKQ2NBSWQ0eVcwcEc2SUFCVlFSK0N2bUx6aU9jOFFWdnlzb1dhQ2tLa3NVMTN4OVA3eHcyc3piT1c5aGJtYWVib3lFcEFSWXUxdmpiZUpiUkFWRndjN2FUdVdjdkRCdGdVS0Zmc1dqUnpNQjFFdmpncGZJbXZVSEpDZS9KeDhGS0VBQlNRcHdpSmZrdHJJcENsQkFWWUZmL1g3RmhPWVQwTHBDYTVXV2hKME9ROWRsWFpYWE92L2lqUEJSNFNxdDdiVzhGNWFkWElheHJtTVIyREpRcFRXODZOc0NuejU5UXNHQ3BmSHFsVHZldjY4QzRGY0F3bDlJYmlKcjFuWjQvZm9GdnZ2dU94SlNnQUlVa0tRQWgzaEpiaXVib2dBRjFCRm9NNzhOeXY5Y0h0NnUzaGt1NjdtOEozNC8rYnZ5T3ArbVB2QnY0Wi9oT3VHQzQ3ZVB3MldxQ3dwWUZjREQ0SWN3TVRGUmFSMHZTbC9BM2QwZkd6WnNRTFpzK1JFZi93Qy8vZFlDaXhkUEl4c0ZLRUFCU1F0d2lKZjA5ckk1Q2xCQVZZR3hXOGJpbnhmL1lHV3ZsZWt1U1RuelBlV2l3NTZIVWR1eHRxcHBrTEwra09jaDFIR3NvL0k2WHBpeHdMdDM3L2liOTR5WmVBVUZLQ0FSQVE3eEV0bEl0a0VCQ21ndUlOd3FNK2Z3SEp3ZGV6Yk5ZQStlUDBEaDBZV1YvNmJxL2ZEL0cyejg5dkdZc0dNQ3VsYnRpaFU5VjJoZU5DTlFnQUlVb0lBc0JUakV5M0xiMlRRRktQQXRnWFAzenFIK2pQcTRNL0VPOG4yZjc0dkxoTnRvaE50cFVqNjFIR3JoeUlnamFtSGVpNzBIK3pIMk1EYzFSMnhJTE0rTVYwdVBGMU9BQWhTZ1FJb0FoM2grRnloQUFRcDhKZkQ2L1d2Rnk1eEdOaG9KbDJJdXluL3R1clFyd3M2RUtmK3o4RUNzYnpOZnRmMXFCdGRFK0oxd0xPK3hITjJxZFZON1BSZFFnQUlVb0FBRk9NVHpPMEFCQ2xEZ0d3SzFwdGFDV3hVMzlLM1pWM0ZGZm8vOGVCYi9USG4xY2EvanFGRzBodHArUzA4c1JlOFZ2Vkhib1RZT2p6aXM5bm91b0FBRktFQUJDbkNJNTNlQUFoU2dRRG9DL2NMNndTS2JCUWJXSG9paVk0c3FyOHhtbWsxeFBueG1YaGIxSnVHTjRzejR4T1JFeFNrMUJYTVg1QjVRZ0FJVW9BQUYxQkxnRUs4V0Z5L1dsOER6NTgreGF0VXFYRDl5Qk9hNWM4T3BibDEwN3R4WlgrbVpod0pmQ0lRY0NNR3lFOHR3L2ZGMTVYOWZyM2c5SFBBNGtHbXB6a3M2WS9YWjFZcmpLWVZqS3ZtaEFBVW9RQUVLcUNQQUlWNGRMVjZyRjRHRDI3ZGpRTmV1cVBUcUZjb0NpQkgrNy92dmNUVnZYcHk1ZFF2bTV1bS9HVk12UlRLSjdBU0VXMnVPM1Q2bTdIdGl5NGtxblN2L0xhZ0ROdytnUVVnREZNNWJHUGNtMzVPZEp4dW1BQVVvUUFITkJEakVhK2JIMVZvV09MQnRHeVoyN1lycHIxLy9KN0x3TzlEWnRyYTQrT1NKbHJNeUhBVXlGdmo2ZnZoVG8wK2hhcEdxR1MvOHhoV2ZQMzlHSWE5Q2VQenlNVTZNT29IcXYxVFBkQ3d1cEFBRktFQUIrUWx3aUpmZm5vdTI0N2k0T0RqWjIyUE55NWZmckhFYmdBZXVybGl4YTVkbysyQmgwaE9JaUk1QWNaL2l5c1pNWUlLMWZkZWlYYVYyR2pVN1p2TVlUTjR6R1gxcTlNR2lyb3MwaXNYRjhoWklUazdHalJzMzhPSERCMVNxVkVuZUdPeWVBaklSNEJBdms0MDJoamJuejUrUEk4T0hZOVNIRCttV1d5TnJWcng2L3g1bVptYkcwQlpybElEQS9LUHpNWEQxUUdVbmpVbzJnb1c1QmNyOVZBNWptNHpOZEljUlR5SlEzTGU0SXBad1pueDJzK3laanNXRjhoWHc4UERIa2lWTDhQbHpIbVROYW9WWHI0NmpiOThSK0wvMjdqeXVwdnovQS9nTFdVYU1va2FEc1p1eXpRZ2grMDcyREdQZlI5WlFpS2hRRVZGUlpHbnN4cjR6WmMvTzJBZWoyekMyd1VRaGd4bko4bnVjKy8xMUdqTm91K2Zlczd6TzQvSDloM1BleS9Oekg5OTVsOC85bklVTEE3V0x3czRwb0FFQkR2RWFXR1NsdE9qYXN5ZUsvUEFEbXFkUmNCTXpNNHp6OVlXbnA2ZFNXbU9kQ2hmNGRzRzMySEIyZzlqRmpHOW13S09sQjd5MmVPSDJvOXRZTVdCRnBqdXNPYlVtVHQwOGhUVUQxNkJyamE2Wmp2UFBCeU1qSTNIdTNEa2tKRHhEcFVwbDRlenNqRUtGQ2hra05vUElTNkJObTVIWXQ4OGNTVWwrQUhMOGYzRnZBUVNpZHUxZmNPeFk1aitiOHVxVTFWQ0FBdjhXNEJEUHo0UnNCTWE3dWVINTdObm9tMFpGVHJseVllUGV2YWhmdjc1c2FtY2g2aGF3SEdtSnhMOVN0M21kbW5nS0RpWC90MlZoNVltVkNEc1FCdUhQTW5PRlI0ZGoyT3BoRUg2N0h6VXFLak1oM25tbVRwMzJpSTB0aW9jUGhhSGREcmx5SGNTbm4xNUVSTVJVZE9qUU5NdnhHVUErQW9NR2VXRDU4aytRbERUbEEwWE5RUHYydDdCMWE3aDhpbVlsRktDQXdRUTR4QnVNa29HeUtyQnAweVpzNmRjUGJrK2ZmakNVc05IR28xUXBITGwrUGF2cCtEd0YwaVZ3K2U1bFZKNWNXYnhYMlByeU5Pd3BzbVhMSnY3WjZadW4wVFNvS1hUK09ueGU0UE4weFUyNVNmamh3TnJkR20vZXZFRmNVQnlzODF0bjZQbC8zbXh2M3c0WExuUUIwT00vTWZMbmI0MTE2enpoNUZRMzAvSDVvSHdFYnQyNmhWcTEraUV1N3VNdkN5dFdyQ2QyN0JpREtsV0VzNzU0VVlBQ2FoTGdFSyttMVZSQkw0NFZLcUJmVEF5cWZhQ1hNV1ptR0JBZWpwNERCNnFnVzdhZ0JJR3cvV0VZc1hhRVdHcWJyOXBnaCt1Ty81VCs1OTkvd3M3YkRxc0hya1pEMjRZWmFxM1QvRTdZZEc0VEFqc0ZZbXlMc1JsNk51Vm1GNWV4aUlnb0MyRFFCNS9QbGkwSFhyMUtSdmJzMlRPVmd3L0pSK0RISDM5RTU4N3o4ZmZmTzlNb3lobVRKbjJOeVpNbnk2ZDRWa0lCQ2hoRWdFTzhRUmdaeEZBQ1NVbEpxRnUyTExyY3VZTkcvd2o2QXNCVU16TzA5dlRFTUY5ZlE2VmpIQXFrS2RBeHZDTzJuTjhpM2hmVU9RanV6ZDAvK0Z5aldZM1F4YUVMQmpjWW5HYnNsQnQyL0x3RDdlYTJnNjJOTFhSK3VuUS85ODhiYytiTWkxZXZIZ0w0NUNQUGUySHExRUtZTU1FdFV6bjRrSHdFVnF4WWdZRURMK0xseTFscEZGVWZEUnZtUUhSMHRIeUtaeVVVb0lCQkJEakVHNFNSUVF3dDBLZDFhNnpidlJzTkxDMXg5Zmx6V0g3MkdZYU9IWXNCdzRZWk9oWGpVZUNEQXNKWjdnVkhGWHhuUC93NTczUDZVMmsrZGcxWk5VUi8wa3hJbDVCMDZiNSs4eG8ybzIyUThDd0JaN3pPb0ZxSkQvMWIxUHZEWGI1OEdmWHFqVUJpNHNlM1ZnQmVzTEZaalQvKzRIYTBkQzJNakcrNmRPa1NIQjE3NFBueml4K3RNbmZ1Wm9pS21vQkdqZjc1YXhFWk44YlNLRUNCZEF0d2lFODNGVzgwdHNDTEZ5OXc1c3daV0Z0Ym8weVpNakF6TXpOMkNjeW5jWUVMdjErQXZXL3F3RzZSMXdLUFpqOTZaei84aDRobTc1dU4zWmQzcC92THFtN3IzQ0E4NDlyWUZhSGRRak1rZisvZVBaUXE1WUNYTCsrbThkdzBWS3NXalRObjltWW9QbStXcDBERmlrMXg1Y284QUxZZktEQVdoUXExUjBKQzV2NTFSNTVkc3lvS1VDQkZnRU04UHdzVW9BQUZQaUFRc2pjRTd1dFR0ODUwcU5JQlc0YWxicTFKQzI3WDVWMzY4K1dGTFRLNXpISjk5UGFVSHhnS2ZGSUE4Y0h4eUdtVy92Y2dDRitLTFZPbUxtN2VGUGJxZi9nb3lkeTVKMkgrL0pMbzE2OWZXcVh6N3hVZ0lQendabS9mQlE4ZXJBZnc3eTlVUDRXNWVYdWNQNzhRNWNxVlUwQTNMSkVDRk1pb0FJZjRqSXJ4ZmdwUVFETUM3Y0xhWWNmRjFDK3h6dWs2QnlPYXBIN0pOVDBRTnhKdXdNN0xUcjlOcG5LeDFGTnUzdmVzOE1YWTJMaFliQm02QlIzc082UW52SGpQZ2dVcjRPb2FpVmV2MW43Z3VWOWdiUzBNZkpjekZKYzN5MXZnN3QyN3NMTnpRRkxTdDBoT3RnT1FGN2x5SFFPd0JzZU9uVUgxNmwvS3V3RldSd0VLWkZxQVEzeW02ZmdnQlNpZ1pnRmhQM3grMS94NG52UmNiUFBpcEl0cER1SWZNdmxxOGxmd2J1T056dFU3ZjVBdGVFOHdSbThZall6K3hqOGw0SVFKOHpGcjFuRWtKNi84VjQ3VHNMVDhEci85ZGhDV2xwWnFYamJOOWlhOHNYWDM3ck1RUHJmTm0xZUZpNHVMWmkzWU9BVzBJc0FoWGlzcnpUNHBRSUVNQ1p5NWVRWU9VLy8zUWlmaEV2YkRQNTd6T0VNeC9uMno4T1pYNGJmeHdqRC92aXYrYWJ6K0M2N0NFWkRDbGhvaFowYXZvS0Q1bUQxN0ZaNDhlWW44K1d2ZzBhT3RzTGV2algzN2xpTnYzcndaRGNmN0tVQUJDbEJBcGdJYzRtVzZNQ3lMQWhRd3JjRE0zVFBoc2RGRExLSlR0VTdZTUhoRGxvdnkyZWFENi9IWHNlcTdWZStOMVRhc0xYWmUzSW5NYk4xSkNTZ2MxU3FjWGlKc3RYQndjRUNSSWtXeVhEY0RVSUFDRktDQXZBUTR4TXRyUFZnTkJTZ2dFNEZXYzFvaDZuS1VXTTI4N3ZNd3RORlFnMVQzdzhrZkVMSXZSTDlQL3QvWHhyTWIwWGxCWjFRdFhoVm52YzhhSkIrRFVJQUNGS0NBK2dRNHhLdHZUZGtSQlNpUVJZRlhyMS9CWXFURk8vdmhyL2hlUWZuUHkyY3hjdXJqWjIrZFJjT1pEZlVuMXhTMUxDcitSZktyWkZpN1crUEozMDhRNHhzRHU4K0ZMeXZ5b2dBRktFQUJDcndyd0NHZW53Z0tVSUFDL3hJNGVmMGtIQU1jeFQvOUxQOW51Qjk4MytCT3o1S2U2VSt1V1RGZ0JScmJOUmJqRDEwMUZQTVB6Y2VZNW1Nd3MvTk1nK2RsUUFwUWdBSVVVTDRBaDNqbHJ5RTdvQUFGREN3UUVCbUFDVnNtaUZHN09uVEZHcGMxQnM2U0dxNUpVQk44VS9VYmNidk9UOWQvUXEyQVdyREtaNFc0b0Rqa3lKNURzdHdNVEFFS1VJQUN5aFRnRUsvTWRXUFZGS0NBaEFMTlE1cGo3NVhVdDVvdTdMVVFMdldsUGJKdjJBL0RZSmJEVFArRlZ1RXFOYjRVYmo2OGljZ1JrWENxN0NSaHR3eE5BUXBRZ0FKS0ZPQVFyOFJWWTgwVW9JQmtBc0orZVBQaDVuajU2cVdZNDFmL1gxR3VzUFJ2dlF6ZEg0b2ZMLzZJM1c2N2tmS3ZBVjBjdW1DdHk0ZGU0Q1FaQXdOVGdBSVVvSURNQlRqRXkzeUJXQjRGS0dCY2dhTlhqNkplWUQweHFWVDc0VC9VMVo1ZjlzQmxoUXYyajltUHNoUEs2bjg3LzNqMlkrVExrOCs0RU14R0FRcFFnQUt5RnVBUUwrdmxZWEVVb0lDeEJmeDIra0U0eXozbDZsbXJKMVlPK1BjYlVLV3Q2dGJEVy9vdnZGYjVvZ3BPM2pnSlkyem5rYllqUnFjQUJTaEFBVU1MY0lnM3RDampVWUFDaWhab1BLc3hvbU9qeFI0VzkxbU0vblg3bTZTbkV1Tks0UGFqMjZoZHBqYU9qVDlta2hxWWxBSVVvQUFGNUNuQUlWNmU2OEtxS0VBQkV3Z2tKU2ZoMHhHZnZyTWYvbnJBZFpTeUttV0Nhb0FYeVMrUWYzaCt2SHJ6Q3Fhc3d5VE5NeWtGS0VBQkNueFVnRU04UHlBVW9BQUYvbC9nWU94Qk5KclZTUFFvWHJBNGJzMjRaVktmL3N2NlkrbXhwYWhZcENJdVQ3bHMwbHFZbkFJVW9BQUY1Q1BBSVY0K2E4RktLRUFCRXd0TTJqWUp2anQ5eFNyNjF1NkxwZjJXbXJTcVE3OGUwci9aMVRLdkpVb1dLb2x6UHVkTVdnK1RVNEFDRktDQVBBUTR4TXRqSFZnRkJTZ2dBNEg2Z2ZWeDVPb1JzWkxsL1planQyTnZrMWRXZEd4UjNFdThod1U5RjhCOXZUdGkvV05SekxLWXlldGlBUlNnQUFVb1lEb0JEdkdtczJkbUNsQkFSZ0xDZm5qaGZQalhiMTZMVlFsdlN5MzhhV0dUVnpsNSsyUk0yVEZGL3dQRi9KN3pZZXRsaTZWOWw2SnBoYVltcjQwRlVJQUNGS0NBYVFRNHhKdkduVmtwUUFHWkNleTdzZy9OUXBxSlZaV3hMb05yMDY3Sm9zb2JDVGRRMnJNMGNwdmxSbUpvSXZMa3pJTm13YzNRd2I0RGhqVWFKb3NhV1FRRktFQUJDaGhYZ0VPOGNiMlpqUUlVa0tuQXhDMFRNUzF5bWxqZGQzVy9RMFNmQ05sVW03TFZaMW0vWmVoVHU0KytydUdyaHlNYnNpR3NlNWhzNm1RaEZLQUFCU2hnSEFFTzhjWnhaaFlLVUVEbUFvNEJqamg1L2FSWTVlcUJxOUd0UmpmWlZMMzQ2R0o4dC93N05MSnRoQU5qRG9oMXpUMHdGOXQvM280OWJudGtVeXNMb1FBRktFQUI2UVU0eEV0dnpBd1VvSURNQlo2OWVBYUxrUmF5M0ErZlFpZlVhT1ZtaGFSWFNiZ1RlQWRGTFl1S3FudXY3TVdBWlFQMFgzajlKTmNuTXRkbWVSU2dBQVVvWUFnQkR2R0dVR1FNQ2xCQTBRSlJsNkxRS3JTVjJJT2RqUjFpL0dKazExT1BpQjVZZldvMS9Ocjd3YXVOMXp2MS9mN29kLzBYWG9VM3U5b1h0NWRkN1N5SUFoU2dBQVVNSzhBaDNyQ2VqRVlCQ2loUXdHT2pCMmJ1bmlsV1BxVEJFSVQzREpkZEozdCsyWU1XczF2b3o0dS9NZjNHZSt1cjZsc1ZIaTA5MExWR1Y5blZ6NElvUUFFS1VNQndBaHppRFdmSlNCU2dnRUlGSFB3ZGNPYnBzQ3V3QUFBZ0FFbEVRVlRXR2JINjlZUFdvM1AxenJMcjV1M2J0eWptVVV4L1pyendHL2ZhWldxL3Q4WnVpN3JCMXNZV2s5dE5sbDBQTElnQ0ZLQUFCUXdqd0NIZU1JNk1RZ0VLS0ZSQTJHdWUzelgvTzlVL212MElsdWFXc3V4by9LYnhtTEZyQmx6cXUyQmhyNFVmckZFNFYxNzNodzVyWE5iSXNnOFdSUUVLVUlBQ1dSUGdFSjgxUHo1TkFRb29YR0RIenp2UWJtNDdzWXRLUlNyaDBwUkxzdTFLR016TCs1U0hlVzV6SklRazZNK00vOUMxOXRSYS9jQi8zdWU4YlB0aFlSU2dBQVVva0RrQkR2R1pjK05URktDQVNnVGMxN2tqWkYrSTJJMXJZMWVFZGd1VmRYYzFwdGJBNlp1bnNkWmxMYm80ZFBsb3JSZCt2NERhQWJXaDg5ZWhlTUhpc3U2THhWR0FBaFNnUVBvRk9NU24zNHAzVW9BQ0toU3c5N1dITU9pbVhKdUhib2F6dmJPc081MFhQVS8vb2llblNrNklIQm1aWnExL3Yvd2JkdDUyaU9nZGdlWVZtNmQ1UDIrZ0FBVW9RQUg1QzNDSWwvOGFzVUlLVUVBaWdjZlBINlBncUlMdlJKZnpmdmlVUWhQL1NvUzF1elhldkhtRHVLQTRXT2UzVHBkUWk1QVdhUE5WRzdnMmNVM1gvYnlKQWhTZ0FBWGtLOEFoWHI1cnc4b29RQUdKQmJhYzM0S080UjNGTEZXK3FLS1kvZVBmaEgrRHplYzNZMmFubVJqVFlreTZwVWFzR2FGL3FkVzhIdlBTL1F4dnBBQUZLRUFCK1Fsd2lKZmZtckFpQ2xEQVNBTENRQnQySUV6TTV0YlVEY0ZkZ28yVVBXdHB0bC9ZanZiejJ1dVBrdFQ1NlRJVUxEdzZISnZQYmNhKzBmc3k5Qnh2cGdBRktFQUIrUWh3aUpmUFdyQVNDbERBeUFLVkoxWEc1WHVYeGF6YmgyOUgyNi9iR3JtS3pLVVRmcHR1TTlvR0NjOFNjTWJyREtxVnFKYWhRUHRqOXFQUGtqNkk5WS9WbjNURGl3SVVvQUFGbENYQUlWNVo2OFZxS1VBQkF3bThiei84MDdDbnlKY25uNEV5U0IvR2JaMGJadStiamN5ZXFIUDM4VjNZZXRuaWtNZWhEUDhRSUgxM3pFQUJDbENBQWg4VDRCRFB6d2NGS0tCSmdRMW5OdURiaGQrS3ZWY3ZVUjJudlU0cnlrSTRWVWM0WGFmQUp3VVFIeHlQbkdZNU0xVi9kZi9xY0cvbWp1NDF1MmZxZVQ1RUFRcFFnQUxHRitBUWIzeHpacVFBQldRZ01IVFZVTXcvTkYrc1pHeUxzUWpzRkNpRHlqSldnbkIwWkd4Y0xMWU0zWUlPOWgweTl2QS83dTRSMFFObFBpc0QzL2ErbVk3QkJ5bEFBUXBRd0hnQ0hPS05aODFNRktDQWpBVEtlNWVITGk3MUM2R1JJeUxoVk5sSlJoV21yNVRnUGNFWXZXRTBPbFRwZ0MzRHRxVHZvUS9jNWJmVEQ1ZnZYc2E2UWV1eUZJY1BVNEFDRktDQTlBSWM0cVUzWmdZS1VFQm1BdmYvdksvL1V1Zy9MNlh0aDArcFBmNXB2TDZYN05tejY3ZlVXT1MxeUpMMit0UHJNVFZ5S242ZTlIT1c0dkJoQ2xDQUFoU1FWb0JEdkxTK2pFNEJDc2hRWU0ycE5lZ2VrYnIvdTFicFdqamhlVUtHbGFhdnBEYWhiZkRqcFI4UjJqWFVJQzl5dW5qbkltcE1yYUUvdXJLa1ZjbjBGY0c3S0VBQkNsREFxQUljNG8zS3pXUVVvSUFjQkZ4V3VDRGlTSVJZaXFlVEo2WjFuQ2FIMGpKVlE4cVhkSVZqSm9YakpnMXhKYjFLZ3AyWEhSYjBXb0FXRlZzWUlpUmpVSUFDRktDQUFRVTR4QnNRazZFb1FBRmxDSlNiVUE3WDRxK0p4ZTV4MjRObUZab3BvL2ozVkpuOEtoblc3dFo0OHZjVHhQakd3TzV6TzRQMTBuSjJTemhWY3NMSXBpTU5GcE9CS0VBQkNsQWc2d0ljNHJOdXlBZ1VvSUNDQlA2OUh6NUg5aHg0UHZjNWN1Zk1yYUF1L2x2cWtGVkRzT0RRQWtoeHlzNm90YVB3OHRWTGhQY01WN1FSaTZjQUJTaWdKZ0VPOFdwYVRmWkNBUXFrS2JEeXhFcjBYdEpidks5dTJibzRNdTVJbXMvSi9ZYVQxMC9DTWNBUlZ2bXNFQmNVQitHSEUwTmU4dy9PaDdCdDU4Q1lBNFlNeTFnVW9BQUZLSkJKQVE3eG1ZVGpZeFNnZ0RJRitpL3JqNlhIbG9yRmU3ZnhWczNaNktYR2w4TE5oemNSTlRJS0xTdTFOUGdDUmV1aTBmUDdudEQ1NjVBL1QzNkR4MmRBQ2xDQUFoUkl2d0NIK1BSYjhVNEtVRUFGQWltRGJrb3JCMFlmUUNPN1Jpcm9ESmdXT1EwVHQweEVWNGV1V09PeVJwS2U3aVhlMDMvaFZmaU5mUFdTMVNYSndhQVVvQUFGS0pDMkFJZjR0STE0QndVb29CS0JXdzl2b2VUNDFDTVRjNW5sd3AraGZ5cCtQM3pLOHR4OWZCZkZQSW9odDFsdUpJUWtJRitlZkpLdG5JTy9nLzdMcmoxcjlaUXNCd05UZ0FJVW9NQ0hCVGpFODlOQkFRcG9Sa0RZUmlOc3AwbTVHdG8yUlBTWWFGWDEzelNvS2ZicjltTlJyMFVZV0grZ3BMMzFXdHdMSlF1VmhGOEhQMG56L0R2NHMyZlBrQytmZEQrZ0dMVVpKcU1BQlNpUVNRRU84Wm1FNDJNVW9JRHlCSG92N28yVkoxZUtoVTlwTndVK2JYMlUxOGhIS2w1MWNoV0U0YnAybWRvNE52Nlk1TDM1Ny9USHozZCt4b2JCRzZUUDVSK0VCUXVXSWprNU94SVRyNk5HamRhWVA5OGJsU3BWa2p3M0UxQ0FBaFNRbXdDSGVMbXRDT3VoQUFVa0V5anNYaGdQbmo0UTR4LzJPSXg2NWVwSmxzOFVnVjhrdjRDVm14V2VKejNIOVlEcktHVlZTdkl5TnA3ZENOOGR2cmc0K2FKa3VabzA2WWRqeDBvaktha2pnSW9BbmdPNGdyeDUreUl5Y2lVYU5LZ3FXVzRHcGdBRktDQkhBUTd4Y2x3VjFrUUJDaGhjNE5xRGF5ZzNzWndZVjlnUEw1d1BiNWJEek9DNVRCMHc1UVFlcjlaZVJ0dnFjdW5PSlZUenI0WlkvMWlELytEUXRHbDM3Tjh2ZkluVy9iMjBlZkpVeHVIRFMrRGc0R0JxZXVhbkFBVW9ZRFFCRHZGR28yWWlDbERBbEFJUmh5UGdzdEpGTEtGcCthYlk2NzdYbENWSmx2dlFyNGZRY0daREZMRW9nanVCZDVBdFd6YkpjdjB6Y1BMclpOaDYyV0plOTNsd3F1eGtrSnlSa1pGd2NkbUR1M2RuZnlUZWRWU3VQQm9YTDI0eFNFNEdvUUFGS0tBRUFRN3hTbGdsMWtnQkNtUlpvSHRFZDZ3NWxYcnM0bFRucVpqUWFrS1c0OG94d051M2IvV24xQWpIUVpyaUNNMVdjMXFoZWNYbUdOVjBWSlo1eG8yYmhNQkE0Y1ZWSC8vdVFzNmMxcmgzTHdaV1ZsWlp6c2tBRktBQUJaUWd3Q0ZlQ2F2RUdpbEFnU3dML0hzLy9QSHh4K0ZZeGpITGNlVWFZTksyU2ZEZDZZcytqbjJ3clA4eW81ZnB0czROZjcvOEd3dDZMY2hTN20rK0dZbk5tMXNBYVBYUk9ObXo1OFBZc2NNeGZmcjBMT1hqd3hTZ0FBV1VJc0FoWGlrcnhUb3BRSUZNQytqaWRDanZYVjU4M2p5M09STG5KS3B5UDN4S2t6Y1NicUMwWjJrSXZRcG54dWZKbVNmVGZwbDljT0doaFZoN2VtMldqdkdjTVdNR3hvOS9ET0RqdzNtT0hQbnc1TWw5bUp1Ylo3WmNQa2NCQ2xCQVVRSWM0aFcxWEN5V0FoVElqTUQ4Zy9NeDlJZWg0cU10SzdaRTFLaW96SVJTMURQMVp0VEQwV3RIc2J6L2N2UjI3RzJTMmcvR0hrUzNSZDMwWDNqOTlKTlBNMXpEbVRObjBLRkRDTzdlL2VFanp4NUJ6WnJoT0hsU21yZlVacmhvUGtBQkNsREFDQUljNG8yQXpCUVVvSUJwQmI1ZDhDMDJuRTA5eDN6R056UGcwZExEdEVVWklmdjNSNzdId0JVRDBkaXVNZmFQM20rRWpPOVBFZmNrVHYrRlYrR0x4RFZLMWNod0hXUEhUc09jT2I4aE9YbnhlNTVOaHJsNVJkeThlWno3NFRNc3l3Y29RQUVsQzNDSVYvTHFzWFlLVUNCZEFwWWpMWkg0VjZKNDc2bUpwK0JRVXYzSEVUNTc4VXgvWm56U3F5VDlLVFZGTFl1bXkwdXFtMnBPcllsaGpZZGw2bDhGUEQzblljR0NZMGhNYkEyZ0RvQTdBR0tSUGZzUVhMbHlHN2EyTmxLVnpiZ1VvQUFGWkNuQUlWNld5OEtpS0VBQlF3bGN2bnNabFNkWEZzTUplOFNmaGowMTJyR0xodW9qczNGU1R1WHg3K0NQaWEwblpqYU13WjdyczZRUGlsa1dnM0E2VUVhdjNidDNJelIwSlc3YytBTm1aaS9Sc0dFamhJYjZaalFNNzZjQUJTaWdDZ0VPOGFwWVJqWkJBUXA4U0NCc2Z4aEdyQjBoL25XYnI5cGdoK3NPellEdC9tVTNXczV1aVpLRlN1TEc5QnV5Nkh0YTVEU2N2WGtXbTRadWtrVTlMSUlDRktDQUVnVTR4Q3R4MVZnekJTaVFib0dPNFIyeDVYenFTNENDT2dmQnZmbjczL3laN3FBS3VsRTRNLzR6OTgrUThDd0JjanBXYy9PNXpmRFo1b1BMVXk0clNKT2xVb0FDRkpDUEFJZDQrYXdGSzZFQUJRd3NJQXl3QlVjVmZHYy8vRG52YzdBdmJtL2dUUElPTjI3ak9BVHVEc1NnK29PeWZHNjdJVHY5NWQ0ditIcnkxNGlkR29zeTFtVU1HWnF4S0VBQkNxaGVnRU84NnBlWURWSkF1d0lYZnI4QWU5L1VnZDBpcndVZXpYNmttZjN3S1N1diswT0g4ajdsOVdmR1A1NzlHRG5OY3NybVEvSDZ6V3Y5eVRWenVzNUI2NitFTDYzeW9nQUZLRUNCOUFod2lFK1BFdStoQUFVVUtSQ3lOd1R1NjFPM3puU28wZ0ZiaHFWdXJWRmtVNWtzdXNiVUdqaDk4elRXdXF4RkY0Y3VtWXdpM1dOdFF0dm9qOExVMGxZbjZUUVptUUlVMElJQWgzZ3RyREo3cElCR0JkcUZ0Y09PaTZsZlloVisyenVpU2VxWFhMWEVNaTk2SG9hdkhnNm5TazZJSEJrcHk5WkhyeCtOcHkrZVlsSHZSYktzajBWUmdBSVVrSk1BaDNnNXJRWnJvUUFGRENZZzdJZlA3NW9mejVPZWl6RXZUcnFJeXNWU2o1czBXRElGQkJMT3liZDJ0OGFiTjI4UUZ4UUg2L3pXc3F3NjRuQUVWcDFjaFVNZWgyUlpINHVpQUFVb0lCY0JEdkZ5V1FuV1FRRUtHRlRnek0wemNKaWEra0luWVQvODR6bVBEWnBEYWNHK0NmOEdtODl2eHN4T016R214UmpabG4vNDE4UG92S0F6WXYxaklhd2JMd3BRZ0FJVStLOEFoM2grS2loQUFWVUt6Tnc5RXg0YlBjVGVPbFhyaEEyRE42aXkxL1EydGYzQ2RyU2YxeDYyTnJiUStlblMrNWhKN252dzV3UDlGMTZqUmtXaFZ1bGFKcW1CU1NsQUFRcklXWUJEdkp4WGg3VlJnQUtaRm1nMXB4V2lMa2VKejgvclBnOURHdzNOZER3MVBDaWNCRk5vVkNFOCtmc0p6bnFkUmRVU1ZXWGZsbU9BSXdZM0dJdyt0ZnZJdmxZV1NBRUtVTUNZQWh6aWphbk5YQlNnZ0ZFRVhyMStCWXVSRnUvc2g3L2lld1hsUHk5dmxQeHlUakpxN1NqTTJmKy9ML2dLWC9SVnd0VjNTVjk4YnZFNUFqb0dLS0ZjMWtnQkNsREFLQUljNG8zQ3pDUVVvSUF4QlU1ZVB3bmhON2dwMTJmNVA4UDk0UHZHTEVHMnVjN2ZQbytxZmxWUjRKTUNpQStPbDlXWjhSOURteDQxSGFkdW5NTG1vWnRsYTh2Q0tFQUJDaGhUZ0VPOE1iV1ppd0lVTUlwQVFHUUFKbXlaSU9icTZ0QVZhMXpXR0NXM0VwTFllZHNoTmk0V1c0ZHRSZnNxN1pWUXNyN0dMZWUzWU9MbWliamlkMFV4TmJOUUNsQ0FBbElKY0lpWFNwWnhLVUFCa3drMEMyNkdmVEg3eFB5TGVpM0N3UG9EVFZhUDNCSUg3UW5DbUExajRHenZyTGpmYk1mOEVZTktreXJwdjVoYnJuQTV1ZEd5SGdwUWdBSkdFK0FRYnpScUpxSUFCWXdoSU95SE54OXVqcGV2WG9ycHJrNjlpcktmbFRWR2VrWGtpSDhhRDV2Uk5zaWVQYnQrUzQzU2puRjg4L1lON0x6c0VOd2xHRzIrYXFNSWN4WkpBUXBRd05BQ0hPSU5MY3A0RktDQVNRV09YRDJDK29IMXhScTRILzc5eTlFNnREVWlMMFVpckZzWWhqY2VidEkxeTJ6eXRtRnQwZURMQnJJKzh6Nnp2ZkU1Q2xDQUFta0pjSWhQUzRoL1R3RUtLRXJBZDRjdkptMmZKTmJjcTFZdnJCaXdRbEU5R0tQWTlhZlhvOHVpTHFoZW9qcE9lNTAyUmtwSmNvemRNQmJDMjJnaitrUklFcDlCS1VBQkNzaFZnRU84WEZlR2RWR0FBcGtTYURTckVRN0dIaFNmWGRKM0NmclY2WmVwV0dwK0tQbFZNcXpkcmZWbnhzZjR4c0R1Y3p2RnR2djlrZSt4L1BoeUhCbDNSTEU5c0hBS1VJQUNHUlhnRUo5Uk1kNVBBUXJJVmlBcE9RbWZqdmowbmYzd053SnVvS1JWU2RuV2JNckNCcThjaklXSEY4S2poUWRtZEpwaHlsS3luUHZvMWFQb0dONFJPbjhkQ3BvWHpISThyUWFJaVluQnI3LytpaXBWcXFCRWlSSmFaV0RmRkZDRUFJZDRSU3dUaTZRQUJkSWpFSzJMUnVPZ3h1S3R4UXNXeDYwWnQ5THpxQ2J2U1RsUDN5cWZGZUtDNHBBamV3NUZPd2hmMkJXKzhMcHp4RTQ0bGtsOVQ0Q2ltekpTOGV2VzdZU1B6eHpjdVhNWEJRdTJ4S05IbS9IbGwxOWo0OFpnbENsVHhraFZNQTBGS0pBUkFRN3hHZEhpdlJTZ2dLd0ZmTGI1d0crbm4xaWpzSTFHMkU3RDY4TUNwY2FYd3MySE54RTFNZ290SzdWVUJWWHRnTnI2STBXNWpTcDl5N2x0MjM3MDZPR0g1ODkzQThqOWo0ZCt4eWVmTk1IcDB3ZFFzV0t4OUFYalhSU2dnTkVFT01RYmpacUpLRUFCcVFYcXphaUhvOWVPaW1sVzlGK0JYbzY5cEU2cjZQalRJcWRoNHBhSlVOc0xzZm92NncvaFpLTHAzMHhYOVBwSVhmeXBVNmZRcE1sUVBIdDI1Z09wa3BBalJ3RzhldlZDNmxJWW53SVV5S0FBaC9nTWd2RjJDbEJBbmdMQ2ZuamhmUGpYYjE2TEJRcGJSQXAvV2xpZUJjdWtxcnVQNzZLWVJ6SGtOc3VOaEpBRTVNdVRUeWFWWmIyTUdWRXpjT0w2Q2YyYmFYbTlYNkJPbmM0NGZud01nSm9mSVlyQW1ERVBNSFBtUkRKU2dBSXlFdUFRTDZQRllDa1VvRURtQmZaZTJZdm1JYzNGQUdXdHkrTHF0S3VaRDZpaEo1c0dOY1YrM1g2bzhjMjIyeTVzdy9oTjR4SGpGNk9oRlUxL3E3bHltU001T1I1QTNvODh0QjFmZkRFUnQyOWZTbjlnM2trQkNrZ3V3Q0ZlY21JbW9BQUZqQ0V3WWZNRUJFUUZpS2tHMWh1SVJiMFhHU08xNG5Pc1BMRVN2WmYwUnAweWRYQjBmT3AySk1VMzl2OE42T0owS085ZEhqby9IV3h0Yk5YU1ZwYjcrT3V2djFDOGVGVThmS2hMSTlZT2ZQSkpUL3oxMTVNczUyUUFDbERBY0FJYzRnMW55VWdVb0lBSkJSd0RIQ0djdHBKeXJSNjRHdDFxZEROaFJjcEovU0w1QmF6Y3JQQTg2VG11QjF4SEthdFN5aWsrQTVVS0o5Y0VkZ3BFdXlydE12Q1V1bTh0VWNJZXQyOHZCVkRsSTQwdVFaY3U1N0IyN1Z4MVk3QTdDaWhNZ0VPOHdoYU01VktBQXY4VmVQYmlHU3hHV25BLy9QL1RQSDc4R0phV2xobjZxUFJiMmcvTGppK0RkeHR2K0xiM3pkQ3pTcnE1L2R6MnFGTzJEanhhZWlpcGJNbHFEUXFhRDAvUGEwaE9EdnBnanR5NUsrTGN1UTJvVUtHQ1pIVXdNQVVva0hFQkR2RVpOK01URktDQXpBU2lMa1doVldncnNTbzdHenRON29GMmRmWEN1blhyOGVtbnBmSGd3VVU0T1hYQUR6K0V3c3pNTE0wVkU5NXlLN3p0dG9oRkVkd0p2SU5zMmJLbCtZeFNieGkzY1J3U25pVmdjZC9GU20zQm9IVzNhVE1DUC81b0JjRG5QM0hOekxyQ3o2OER4by92YXRDY0RFWUJDbVJkZ0VOODFnMFpnUUlVTUxHQXgwWVB6Tnc5VTZ4aVNJTWhDTzhaYnVLcWpKYytPVGtaeFlwVnhvTUh3dWtodFFDVUEvQUhnQ3NBV3VEbXpZY29VYUxBUnd0NisvYXQvcFNhZTRuM0VEMG1HZzF0R3hxdkFSTmtXbkowQ1JZZlhZeGo0NCtaSUx2OFVqbzdmNGVmZnNxSlAvNFEvZ1duQm9BREtGSGlIdnIyclkvSmswZklyMkJXUkFFS2dFTThQd1FVb0lEaUJSejhIWERtVnVvNTErc0hyVWZuNnAwVjMxZDZHL2o4Y3p2RXhRa3Z0YXI5Z1VleVFSalMwN3BTWHBiVnQzWmZMTzBuN0pOVzkzWDh0K05vRjlZT09uOGRoTGZXYXYwNmNPQUFmdnJwSitoMGoxQzllbkUwYnR3WUZTdFcxRG9MKzZlQWJBVTR4TXQyYVZnWUJTaVFIZ0ZoUDN4KzEvenYzUHBvOWlOWW1tZHNUM2g2Y3NueG51RGdZRXljbUJNdlhyaCtwTHpONk5uekdGYXUvUEMrWitIaEd3azNVTnF6Tk14em0rdlBqTStUTTQ4Y1d6Wm9UUStmUFlTZHQ1MytMSGxocnp3dkNsQ0FBa29SNEJDdmxKVmluUlNnd0hzRmR2eThBKzNtcHA0MlVxbElKVnlhb3AzenJCMGQyK0RreVNFQVduL2tFM0lURmhhTjhQanhqVFEvUlhXbjE4V3gzNDVCYTIrN0ZmcnVWN2NmQnRRZGtLWVJiNkFBQlNnZ0J3RU84WEpZQmRaQUFRcGtXc0I5blR0QzlvV0l6N3MyZGtWb3Q5Qk14MVBhZ3pWcnRzZXBVL01BRkV1ajlHeTRkdTBheXBRcDg5SDdJZzVId0dXbEM1cllOY0crMGZ1VXhwR2xlcjliL2gwS21oZlVIMFBKaXdJVW9JRGNCVGpFeTMyRldCOEZLUEJSQVh0ZmUxejQvWUo0eithaG0rRnM3NndadFFZTk91SHdZZUU4L0c4KzBuTXNQdnVzUGU3ZlQrdWxQb0N3UFVrNE16N3BWWkwrbEpxaWxrVTFZeWswS254QitzaXZSN0RkZGJ1bSttYXpGS0NBOGdRNHhDdHZ6Vmd4QlNqdy93S1BuejlHd1ZFRjMvSFEwbjU0b2ZHbFM1ZkN6ZTAybmp5WjlKSFBSVGhHallwSFNNakg3a2w5dkh0RWQ2dzV0UWIrSGZ3eHNiVnc0bzIyTG1HTDFwZ05ZL1J2ZUZYelVadmFXbFYyU3dIMUNYQ0lWOSthc2lNS2FFWmd5L2t0NkJqZVVleTN5aGRWY043bnZHYjZUMm4wZjF0cW1nQjQzMUdBSjFHdzRBQThmUGhMdWwxMi83SWJMV2UzUk1sQ0pYRmpldHI3Nk5NZFdFRTMvbnIvVndodmVMM2lkd1hDZXdkNFVZQUNGSkNiQUlkNHVhMEk2NkVBQmRJdE1HTE5DSVFkQ0JQdmQydnFodUF1d2VsK1hrMDNPanAyUkV4TUZUeDVZZy9BRWNEUHlKUG5HdkxtbllXNHVDdkltVE5udXR0OS9lWTFiRWJiNkYrSWRIejhjVGlXRWVKcDh5cnZYUjRCSFFQUXdiNkROZ0hZTlFVb0lGc0JEdkd5WFJvV1JnRUtwQ1ZRZVZKbFhMNTNXYnh0Ky9EdGFQdDEyN1FlVSszZlIwUkVZTm15SFhqMEtCbDU4eWFqYmR0bW1EeDVYS2I2RmQ1cUdyZzdFSVBxRDhLQ1hnc3lGVU10RHpuUGMwYXQwclV3emlsemxtcHhZQjhVb0lDOEJEakV5MnM5V0EwRktKQk9nZmZ0aDM4YTloVDU4dVJMWndUZTlqRUIzUjg2bFBjcGp3S2ZGRUI4Y0R4eW1xWC9OL2xxbEIyL2FUenUvM2xmRXkvQlV1UDZzU2NLcUZHQVE3d2FWNVU5VVVBREFodk9iTUMzQzc4Vk82MWVvanBPZTUzV1FPZkdhekhsVGJqclhOYmhXNGRVYStOVklLOU15NDR0dzZMRGkzRGM4N2k4Q21NMUZLQ0FKZ1U0eEd0eTJkazBCWlF2TUhUVlVNdy9ORjlzWkd5THNUemYyOERMT3ZmQVhMaXVjVVdyeXEzdzQ0Z2ZEUnhkbWVGTy9IWUNyVU5iSTlZL0Z0YjVyWlhaQkt1bUFBVlVJY0FoWGhYTHlDWW9vRDBCNFF1SHVyalVjODhqUjBUQ3FiS1Q5aUFrN0RqeHIwUll1MXZqelpzM2lBdUs0OUQ2LzlhUC8zb00yNG0yMkRSMEUrcVZxeWZoQ2pBMEJTaEFnUThMY0lqbnA0TUNGRkNjZ0xBM1dUZzlKZVhLa1QwSEV1Y2tjais4QkNzcEhPRXBIT1U1cS9Nc2pHNCtXb0lNeWcxWlA3QStlanYyeG5mMXZsTnVFNnljQWhSUXJBQ0hlTVV1SFF1bmdIWUZoQmNSQ1M4a1NybUVrME5PZUo3UUxvaUVuVys3c0EwZDVuV0FyWTJ0L3VWSHZONFZHTGg4SUFya0xhRC9JWWNYQlNoQUFXTUtjSWczcGpaelVZQUNCaEZ3V2VHQ2lDTVJZaXhQSjA5TTZ6ak5JTEVaNUYwQjRjejRRcU1LNGNuZlQzRE8reHpzaXd2bjBQUDZwMERRbmlBY2pEMklIYTQ3Q0VNQkNsREFhQUljNG8xR3pVUVVvSUNoQk1wTktJZHI4ZGZFY0h2YzlxQlpoV2FHQ3M4NC94SVl1WFlrUXZlSFltU1RrWmpkZFRaOTNpT3c4K0pPdUsxMVErelVXR1RQbHAxR0ZLQUFCU1FYNEJBdk9URVRVSUFDaGhSNDMzNzQ1M09mSTNmTzNJWk13MWovRURoMzZ4eXErVmZUbnhuL2NQWkRDTjlCNFBWZmdXc1Byc0hXeXhhWEpsOUNoU0lWU0VRQkNsQkFVZ0VPOFpMeU1qZ0ZLR0JvZ1pVblZxTDNrdDVpMkxwbDYrTEl1Q09HVHNONC94S3c4N1pEYkZ3c3RnM2JoblpWMnRIbkl3SVZmU3JDMzlrZnp2Yk9kS0lBQlNnZ21RQ0hlTWxvR1pnQ0ZKQkNvUCt5L2xoNmJLa1kycnVOTjN6YiswcVJpakgvSVRCcjl5eU0zVGdXSGUwNzZvOVc1UFZ4QWVGVUg0ZVNEdkJzNVVrcUNsQ0FBcElJY0lpWGhKVkJLVUFCcVFSS2pDdUIyNDl1aStFUGpENkFSbmFOcEVySHVQOHZFUDgwWG4rc1ovYnMyUkVmSEErTHZCYTBTVU5nd3VZSnVKZDREOHY2TDZNVkJTaEFBWU1MY0lnM09Da0RVb0FDVWduY1RMaUpVcDZseFBDNXpITGh6OUEvdVI5ZUt2Qi94UlhlVkJwNUtSSmgzY0l3dlBGd0kyVlZkcHJseDVkai9zSDVPRG5ocExJYllmVVVvSURzQkRqRXkyNUpXQkFGS1BBaEFXRWJqYkNkSnVWcWFOc1EwV09pQ1dZa2dmV24xNlBMb2k2b1hxSTZUbnVkTmxKVzVhZjU2ZnBQYURtN0pYVCtPaFQrdExEeUcySUhGS0NBTEFRNHhNdGlHVmdFQlNpUUhvSGVpM3RqNWNtVjRxMVQyazJCVDF1ZjlEektld3dna1B3cUdaYWpMUEU4NlRsaWZHTmc5N21kQWFKcUkwVGlYNGtRdmh5OGJ0QTZOUGl5Z1RhYVpwY1VvSUNrQWh6aUplVmxjQXBRd0pBQ2hkMEw0OEhUQjJMSXd4NkhVYTljUFVPbVlLdzBCQWF2SEl5Rmh4ZkNvNFVIWm5TYVFhOE1DalNjMlJEZGEzYUhTMzJYREQ3SjJ5bEFBUXE4SzhBaG5wOElDbEJBRVFMQ0dkemxKcFlUYXhYMnd3dm53NXZsTUZORS9Xb3A4c1J2SjFCN2VtMVk1YlBDZytBSHlKWXRtMXBhTTFvZmcxWU9nbmt1Y3dSM0NUWmFUaWFpQUFYVUo4QWhYbjFyeW80b29FcUJpTU1SY0ZtWit0dkxwdVdiWXEvN1hsWDJLdmVtU28wdmhac1BiMkxYcUYxb1ViR0YzTXVWWlgwaGUwT3dMMllmZmh6eG95enJZMUVVb0lEOEJUakV5MytOV0NFRktBQ2dlMFIzckRtMVJyU1k2andWRTFwTm9JMEpCS2IrT0JWZVc3M1FyVVkzckI2NDJnUVZxQ09sY05LUDYycFh4UHJIOGwrVTFMR2s3SUlDUmhYZ0VHOVViaWFqQUFVeUsvRHYvZkRIeHgrSFl4bkh6SWJqYzFrUXVQdjRMb3A1RkVOdXM5eElDRWxBdmp6NXNoQk4yNDllajc4T1d5OWJuUGM1ajBwRksya2JnOTFUZ0FJWkV1QVFueUV1M2t3QkNwaENRQmVuUTNudjhtSnE4OXptU0p5VHlOOWVtbUl4L2o5bms2QW1PS0E3Z0lqZUVmaXUzbmNtckVRZHFTdFBxb3pKN1Niam0ycmZxS01oZGtFQkNrZ3V3Q0ZlY21JbW9BQUZzaW9ndkN4bjZBOUR4VEF0SzdaRTFLaW9ySWJsODFrUVdIRmlCZm9zNllPNlpldml5TGdqV1lqRVIxTUVPczN2QlB2aTlwalllaUpSS0VBQkNxUXB3Q0UrVFNMZVFBRUttRnJnMndYZllzUFpEV0laTTc2WkFZK1dIcVl1UzlQNVh5Uy9nSldibGY3TStPc0IxMUhLS3ZWTnVwcUd5V0x6WGx1OGNQdlJiYXdZc0NLTGtmZzRCU2lnZGdFTzhXcGZZZlpIQVJVSVdJNjBoUEN5bkpUcjFNUlRjQ2pwb0lMT2xOMUMzeVY5c2Z6RWN2aTA4Y0dVOWxPVTNZeU1xbDk1WWlYQ0RvUkIrSnp6b2dBRktQQWhBUTd4L0d4UWdBS3lGcmg4OXpJcVQ2NHMxaWpzaDM4YTlwVG5rOHRnMWFKMTBXZ2MxQmhGTElyZ1R1QWRyb2tCMStUMHpkTm9HdFFVT244ZFBpL3d1UUVqTXhRRktLQVdBUTd4YWxsSjlrRUJsUXFFN1EvRGlMVWp4TzdhZk5VR08xeDNxTFJiWmJYMTl1MWIvU2sxOXhMdjRlRFlnMmp3WlFObE5TRHphdi84KzAvWWVkdnBqL0ZzYU50UTV0V3lQQXBRd05nQ0hPS05MYzU4RktCQWhnU2M1emxqNjRXdDRqUEIzd2JEclpsYmhtTHdadWtFZkxiNXdHK25IL3JXN291bC9aWktsMGpEa1J2TmFvUXVEbDB3dU1GZ0RTdXdkUXBRNE44Q0hPTDVtYUFBQldRcklQeW10K0NvZ3Uvc2h4Zk8wNjd5UlJYWjFxeTF3bTRrM0VCcHo5SVF0amtKWjhibnlabEhhd1JHNlhmSXFpRjYyNUF1SVViSnh5UVVvSUQ4QlRqRXkzK05XQ0VGTkN0dy92WjVWUFdyS3ZadmtkY0NqMlkvNHQ1cm1YMGk2azZ2aTJPL0hjT0svaXZReTdHWHpLcFRUem16OTgzRzdzdTdlYnlxZXBhVW5WQWdTd0ljNHJQRXg0Y3BRQUVwQllMM0JHUDBodEZpQ21kN1oyd2V1bG5LbEl5ZENZR0l3eEZ3V2VtQ0puWk5zRy8wdmt4RTRDUHBGZGgxZVpmK25RazZQeDF5bWVWSzcyTzhqd0lVVUtFQWgzZ1ZMaXBib29CYUJOcUd0Y1hPaXp2RmRrSzdoc0sxaWF0YTJsTk5IODllUEFVY2c3TUFBQjA4U1VSQlZOT2ZHWi8wS2tsL1NrMVJ5NktxNlUyT2pRaGJtT3k4N0hERzZ3d3FGMHM5dVVtT3RiSW1DbEJBT2dFTzhkTFpNaklGS0pBRkFXRS9mSDdYL1BxWENhVmNseVpmUXFXaWxiSVFsWTlLSmRCdFVUZXNQYjBXVTUybllrS3JDVktsWWR4L0NIdzErU3Q0dC9GRzUrcWQ2VUlCQ21oUWdFTzhCaGVkTFZOQUNRTENPZGsxcHRZUVN4WDJ3eitlODFnSnBXdXlSbUdiaDlNY0o1UXNWQkkzcHQvUXBJRXBtaGJlWnZ4VnNhL2cxY2JMRk9tWmt3SVVNS0VBaDNnVDRqTTFCU2p3WVlIQVhZRVl0Mm1jZUVQbmFwMnhmdkI2a3NsVTRQV2IxN0FaYllPRVp3azQ0WGtDdFVyWGttbWw2aXZMZTZzM2hDMDJxNzVicGI3bTJCRUZLUEJCQVE3eC9IQlFnQUt5RkhDYTdZUmR2K3dTYXd2dkVZNGhEWWZJc2xZVzlUOEJqNDBlbUxsN3B2NDg4L2s5NTVQRmlBSS9uUHdCd3VrMXA3MU9HekVyVTFHQUFxWVU0QkJ2U24zbXBnQUYzaXZ3NnZVcldJeTBlR2MvZkl4ZkRPeHM3Q2dtWXdIZEh6cVU5eW1QQXA4VVFIeHdQSEthNVpSeHRlb3I3Y3pOTXhCZURCWHJINHNpRmtYVTF5QTdvZ0FGM2hIZ0VNOFBCQVVvSUR1QkU3K2RRTzNwdGNXNlBzdi9HZTRIMzVkZG5Tem92d0xWL2F2ajdLMnpXRDlvUGI5d2FZSVB5TE9rWjdDZGFJdVYzNjFFWTd2R0pxaUFLU2xBQVdNSmNJZzNsalR6VUlBQzZSYVlGamtORTdkTUZPL3ZWcU1iVmc5Y25lN25lYVBwQk1MMmgySEUyaEZvWGJrMWRvNUlQUjdVZEJWcE0zT1RvQ2JvVkswVHQ2QnBjL25adFVZRU9NUnJaS0haSmdXVUpOQXN1Qm4yeGFTK05HaFJyMFVZV0grZ2tsclFiSzJKZnlYQzJ0MGFiOTY4UVZ4UUhLenpXMnZXd3RTTkQxMDFWTCtsYVU3WE9hWXVoZmtwUUFFSkJEakVTNERLa0JTZ1FPWUZoUDN3NXNQTjhmTFZTekhJMWFsWFVmYXpzcGtQeWllTkt1QTh6eGxiTDJ4RlVPY2d1RGQzTjJwdUpudFhJSFIvS0NJdlJXTFhxTlF2aWRPSUFoUlFod0NIZUhXc0k3dWdnR29Famx3OWd2cUI5Y1YrdUI5ZWVVdTc5ZnhXT0ljN3c5YkdGam8vbmZJYVVGbkZ1My9aalVFckJrSG5yME9lbkhsVTFoM2JvWUIyQlRqRWEzZnQyVGtGWkNuZ3U4TVhrN1pQRW12clZhc1hWZ3hZSWN0YVdkVDdCWkpmSmV1MzFEejUrd25PZVorRGZYRjdVcGxZNE5iRFc3RHpzc1BKQ1NmeDlSZGZtN2dhcHFjQUJRd2h3Q0hlRUlxTVFRRUtHRXhBT0NMdllPeEJNZDZTdmt2UXIwNC9nOFZuSU9NSWpGdzdFc0pXanBGTlJtSjIxOW5HU2Nvc2FRcFVtVklGbnEwODBjV2hTNXIzOGdZS1VFRGVBaHppNWIwK3JJNENtaEpJU2s3Q3B5TStmV2MvL0kyQUd5aHBWVkpURG1wbzl0eXRjNmptWHcxVythejBYM0ROa1QySEd0cFNSUTlkRjNWRmhjOHJ3S2V0anlyNllSTVUwS29BaDNpdHJqejdwb0FNQmFKMTBXZ2NsSHEyZGZHQ3hYRnJ4aTBaVnNxUzBpTmc1MjJIMkxoWWJCdTJEZTJxdEV2UEk3ekhTQUtUdGszQzFRZFhlWFNya2J5WmhnSlNDSENJbDBLVk1TbEFnVXdKK0d6emdkOU9QL0ZaWVJ1TnNKMkdseklGWnUyZWhiRWJ4NktqZlVkc0dycEptVTJvdU9vMXA5WkFXS096M21kVjNDVmJvNEI2QlRqRXEzZHQyUmtGRkNkUWIwWTlITDEyVkt4N1JmOFY2T1hZUzNGOXNPRC9DY1EvallmTmFCdGt6NTRkOGNIeHNNaHJRUnFaQ1FqYm51b0Yxa09zZnl5S1dSYVRXWFVzaHdJVStKZ0FoM2grUGloQUFWa0lDUHZoaGZQaFg3OTVMZFlqN0tVdS9HbGhXZFRISWpJbjBHcE9LMFJkanNMYzduTXhyTkd3ekFYaFU1SUsvUFh5TDloNjJXSnAzNlZvV3FHcHBMa1luQUlVTUp3QWgzakRXVElTQlNpUUJZRzlWL2FpZVVoek1VSlo2N0s0T3UxcUZpTHlVVGtJckR1OURzSVhLUjFLT3VEVXhGTnlLSWsxZkVCQWVGTnlCL3NPL0dHTG54QUtLRVNBUTd4Q0ZvcGxVa0R0QWhNMlQwQkFWSURZNXNCNkE3R285eUsxdDYzNi9vUXo0eTFIV2VKNTBuUEUrTWJBN25NNzFmZXM1QWFIcng2T2JNaUdzTzVoU202RHRWTkFFd0ljNGpXeHpHeVNBdklYY0F4d3hNbnJKOFZDVnc5Y2pXNDF1c20vY0ZhWXBzQ2dsWU93NlBBaWpHczVEdE8vbVo3bS9iekJ0QUp6RDh6RjlwKzNZNC9iSHRNV3d1d1VvTUJIQlRqRTh3TkNBUXFZWE9EWmkyZXdHR25CL2ZBbVh3bHBDamorMjNIVW1WNUhmMmI4ZytBSHlKWXRtelNKR05WZ0FzTDJ0Z0hMQnVpLzhQcEpyazhNRnBlQktFQUJ3d2x3aURlY0pTTlJnQUtaRklpNkZJVldvYTNFcCsxczdCRGpGNVBKYUh4TWpnS2x4cGZDelljM3NYdlVialN2bVByZEJ6bld5cHIrSi9EN285LzFYM2c5TnY0WTdJdmJrNFVDRkpDWkFJZDRtUzBJeTZHQUZnVThObnBnNXU2Wll1dERHZ3hCZU05d0xWS290bWYvbmY3dzN1YU43alc2NDRlQlA2aTJUelUyVnRXM0tqeGFlcUJyamE1cWJJODlVVUN4QWh6aUZidDBMSndDNmhGdzhIZkFtVnRueEliV0QxcVB6dFU3cTZkQmRvSzdqKytpbUVjeDVEYkxqWVNRQk9UTGs0OHFDaExvdHFnYmJHMXNNYm5kWkFWVnpWSXBvRzRCRHZIcVhsOTJSd0haQ3dqNzRmTzc1bituemtlekg4SFMzRkwydGJQQWpBazBudFVZMGJIUitMN1A5eGhRZDBER0h1YmRKaGVZc21NS2RIL29zTVpsamNscllRRVVvQURBSVo2ZkFncFF3S1FDTzM3ZWdYWnoyNGsxVkNwU0NaZW1YREpwVFV3dWpjQ0tFeXZRWjBrZjFDMWJGMGZHSFpFbUNhTktLckQyMUZyTTJEVUQ1MzNPUzVxSHdTbEFnYlFGT01TbmJjUTdLRUFCQ1FYYzE3a2paRitJbU1HMXNTdEN1NFZLbUpHaFRTWHdJdmtGTEVaWUlPbFZFcTRIWEVjcHExS21Lb1Y1c3lCdzRmY0xxQjFRR3pwL0hZb1hMSjZGU0h5VUFoVElpZ0NIK0t6bzhWa0tVQ0RMQXZhKzloQ0dncFJyODlETmNMWjN6bkpjQnBDblFOOGxmYkg4eEhMNHRQSEJsUFpUNUZra3EwcFQ0TytYZjhQTzIwNi9OYXBaaFdacDNzOGJLRUFCd3d0d2lEZThLU05TZ0FMcEZIajgvREVLamlyNHp0M2NENTlPUElYZUZxMkxSdU9neGloaVVRUjNaOTVWYUJjc08wV2dlVWh6dFAycUxWeWJ1QktGQWhRd3NnQ0hlQ09ETXgwRktKQXFzT1g4Rm5RTTd5aitRWlV2cW5DdnJjby9JRy9mdnRXZlVuTXY4UjRPamoySUJsODJVSG5INm05dnhKb1JlUFAyRGVaMm42ditadGtoQldRa3dDRmVSb3ZCVWlpZ05RSGhQLzVoQjhMRXR0MmF1aUc0UzdEV0dEVFhyL2RXYi9qLzZJOStkZnBoU2Q4bG11dGZqUTNQaTU2SExlZTJZTi9vZldwc2p6MVJRSllDSE9KbHVTd3NpZ0xhRUtnOHFUSXUzN3NzTnJ0OStIYTAvYnF0TnByWGNKYzNFbTZndEdkcG1PYzIxNThabnlkbkhnMXJxS2YxL1RINzBYZHBYK2o4ZFBxMTVVVUJDa2dyd0NGZVdsOUdwd0FGUGlEd3Z2M3dUOE9lOGlWQUd2bkUxSmxlQjhkL080NlZBMWFpWjYyZUd1bGEvVzNlZVh3SGRsNTJPT3h4R0ZWTFZGVi93K3lRQWlZVTRCQnZRbnltcG9DV0JUYWMyWUJ2RjM0ckVsUXZVUjJudlU1cm1VUlR2Uzg2dkFpRFZnNUMwL0pOc2RkOXI2WjYxMEt6MWZ5cVlYVHowZWhlczdzVzJtV1BGRENKQUlkNGs3QXpLUVVvTUhUVlVNdy9ORitFR050aUxBSTdCUkpHSXdMQ20zcXQzS3owWjhiZkNieURvcFpGTmRLNWR0cnNFZEVEWlQ4cnk2TkV0YlBrN05USUFoemlqUXpPZEJTZ3dQOEV5bnVYaHk1T0ozSkVqb2lFVTJVbjhtaElvT3VpcmxoM2VoMm1PVStEWnl0UERYV3VuVlo5ZC9qaWwzdS9ZTjJnZGRwcG1wMVN3RWdDSE9LTkJNMDBGS0JBcXNEOVArL0RaclNOK0FjNXN1ZEE0cHhFN29mWDJJY2s2bElVV29XMlFzbENKWEZqK2cyTmRhK2RkdGVmWG85cGtkTndZVkxxUzkyMDB6MDdwWUIwQWh6aXBiTmxaQXBRNEFNQ2EwNnRRZmVJMUwyeXRVclh3Z25QRS9UU21NRHJONi8xUDh3bFBFdkFTYytUcUZtNnBzWUV0TlB1ejcvL2pKclRhdXBQcmlscFZWSTdqYk5UQ2tnb3dDRmVRbHlHcGdBRjNpL2dzc0lGRVVjaXhMLzBkUExFdEk3VHlLVkJnYkVieG1MV25sa1kwbUFJd251R2ExQkFPeTBMMzM4UVRxNVowR3NCV2xSc29aM0cyU2tGSkJMZ0VDOFJMTU5TZ0FJZkZpZzNvUnl1eFY4VGI5amp0Z2ZOS2pRam1RWUZkSC9vVU42blBBcDhVZ0R4d2ZISWFaWlRnd3JhYXJubDdKWndxdVNFa1UxSGFxdHhka3NCQXd0d2lEY3dLTU5SZ0FJZkYzamZmdmpuYzU4amQ4N2NwTk9vUUhYLzZqaDc2eXpXRDFxUHp0VTdhMVJCVzIyUFdqc0tMMSs5NUwrK2FHdloyYTJCQlRqRUd4aVU0U2hBZ1k4THJEeXhFcjJYOUJadnFsdTJMbzZNTzBJMkRRdUU3US9EaUxVajBMcHlhK3djc1ZQREV0cHFmZjdCK1JEZUYzRmd6QUZ0TmM1dUtXQWdBUTd4Qm9Ka0dBcFFJSDBDL1pmMXg5SmpTOFdidmR0NHc3ZTliL29lNWwycUZFajhLeEhXN3RaNDgrWU40b0xpWUozZldwVjlzcW4vQ2tUcm90SHorNTdRK2V1UVAwOStFbEdBQWhrUTRCQ2ZBU3plU2dFS1pGMmd4TGdTdVAzb3Roam93T2dEYUdUWEtPdUJHVUhSQXM3em5MSDF3bFlFZFE2Q2UzTjNSZmZDNGpNbWNDL3hudjRMcjhKdjVLdVhySjZ4aDNrM0JUUXN3Q0ZldzR2UDFpbGdiSUdiQ1RkUnlyT1VtRGFYV1M3OEdmb245OE1iZXlGa21HL3IrYTF3RG5lR3JZMnQvaGhDWHRvVGNQQjMwSC9adFdldG50cHJuaDFUSUJNQ0hPSXpnY1pIS0VDQnpBa0kyMmlFN1RRcFYwUGJob2dlRTUyNVlIeEtWUUxKcjVMMVcycWUvUDBFNTMzT284b1hWVlRWSDV0Sm4wQ3Z4YjMwTC8veTYrQ1h2Z2Q0RndVMExNQWhYc09MejlZcFlHd0I0VC9RcTA2dUV0TUtlK0dGUGZHOEtDQUlqRmd6QW1FSHdqQ3E2U2lFZEFraGlrWUYvSGY2NCtjN1AyUEQ0QTBhRldEYkZFaWZBSWY0OURueExncFF3QUFDaGQwTDQ4SFRCMktrSXg1SFVMZGNYUU5FWmdnMUNBakhUQXJIVFZybHM5Si93VFZIOWh4cWFJczlaRUpnNDltTjhOM2hpNHVUTDJiaWFUNUNBVzBJY0lqWHhqcXpTd3FZWE9EcS9hdjQwdXRMc1E1aFA3eHdQcnhaRGpPVDE4WUM1Q05nNTIySDJMaFliQisrSFcyL2JpdWZ3bGlKMFFVdTNibUVhdjdWRU9zZmkxSldxZCtsTVhvaFRFZ0JtUXB3aUpmcHdyQXNDcWhOWU5IaFJSaTBjcERZbHZDR1Z1Rk5yYndvOEUrQm1idG53bU9qQjc2cCtnMDJEdGxJSEkwTEpMOU9ocTJYTGVaMW53ZW55azRhMTJEN0ZIaFhnRU04UHhFVW9JQlJCTG90Nm9hMXA5ZUt1YVk1VDRObkswK2o1R1lTNVFqRVA0Mkh6V2diWk0rZUhmSEI4YkRJYTZHYzRsbXBaQUt0NXJSQzg0ck45ZCtYNEVVQkN2eFBnRU04UHdrVW9JQlJCUDY5SC82RTV3blVLbDNMS0xtWlJGa0NUck9kc091WFhmcmZ2ZzV0TkZSWnhiTmF5UVRjMXJuaDc1ZC9ZMEd2QlpMbFlHQUtLRW1BUTd5U1ZvdTFVa0NoQWpGL3hLQ0NUd1d4ZXZQYzVraWNrOGo5OEFwZFQ2bkxYbnRxTGJwRmRFT05ralh3MDhTZnBFN0grQW9TV0hob29mNWY5SGcwcllJV2phVktKc0FoWGpKYUJxWUFCVklFd3FQRE1XejFNQkhFcVpJVElrZEdFb2dDN3hWNGtmd0NWbTVXZUo3MEhERytNYkQ3M0k1U0ZCQUZEc1llaExBOVQvakM2NmVmZkVvWkNtaFdnRU84WnBlZWpWUEFlQUtkRjNTR2NHUmN5aFhZS1JCalc0dzFYZ0hNcERnQmx4VXVpRGdTZ2ZGTzR4SFFNVUJ4OWJOZ2FRWGluc1Rwdi9DNjEzMHZhcFNxSVcweVJxZUFUQVU0eE10MFlWZ1dCZFFrWURuU0VvbC9KWW90blo1NEd0VkxWbGRUaSt6RndBTEhmenVPT3RQcm9JaEZFZHdKdklOczJiSVpPQVBEcVVHZzV0U2FHTjU0T0hvNTlsSkRPK3lCQWhrUzRCQ2ZJUzdlVEFFS1pGUkFPT3Y1cXlsZmlZOEorK0dmaGozbFVKWlJTQTNlWDJwOEtkeDhlQk83UiszV24wekNpd0x2RStpOXVEZStLUGdGcGpwUEpSQUZOQ1hBSVY1VHk4MW1LV0I4Z2REOW9SaTVkcVNZdU8xWGJiSGRkYnZ4QzJGR3hRbjQ3L1NIOXpadmRLL1JIVDhNL0VGeDliTmc0d2xNaTV5R2M3Zk84ZDBDeGlObkpoa0ljSWlYd1NLd0JBcW9XY0I1bmpPMlh0Z3F0aGo4YlREY21ybXB1V1gyWmlDQnU0L3ZvcGhITWVRMnk0MkVrQVRreTVQUFFKRVpSbzBDbTg1dXdxVHRrM0I1eW1VMXRzZWVLUEFmQVE3eC9GQlFnQUtTQ2J4OSt4WUZSeFY4WnovOGVaL3pxUEpGRmNseU1yQzZCQnJQYW96bzJHaDgzK2Q3REtnN1FGM05zUnVEQy94eTd4ZFVtVklGT244ZHlsaVhNWGg4QnFTQW5BUTR4TXRwTlZnTEJWUW1jUDcyZVZUMXF5cDJKYng5ODlIc1I5d1ByN0oxbHJLZDVjZVhvKy9TdnFoWHJoNE9leHlXTWhWanEwVGcxZXRYc1BPMlEyaTNVTFNxM0VvbFhiRU5DdnhYZ0VNOFB4VVVvSUJrQXNGN2dqRjZ3Mmd4dnJPOU16WVAzU3haUGdaV244Q3pGOC8wWjhZbnZVckM5WURyS0dWVlNuMU5zaU5KQkZxSHRrWVR1eVp3Yis0dVNYd0dwWUNwQlRqRW0zb0ZtSjhDS2hab0c5WVdPeS91RkRzTTdSb0sxeWF1S3U2WXJVa2gwR2RKSDZ3NHNRS1QyazdDNUhhVHBVakJtQ29WR0wxK05KNGxQY1BDWGd0VjJpSGIwcklBaDNndHJ6NTdwNENFQXNKKytQeXUrZlZ2M1V5NUxrMitoRXBGSzBtWWxhSFZLSEJBZHdCTmdwcm96NHkvTy9PdUdsdGtUeElLTERxOENEK2MvQUdIUEE1Sm1JV2hLV0I4QVE3eHhqZG5SZ3BvUXVEMHpkT29NVFgxVFlyQ2Z2akhjeDVyb25jMmFWZ0I0UWRDNFpTYWU0bjNjR2pzSWRUL3NyNWhFekNhNmdVTy8zb1l3cHVqWS8xaklmeC9FUzhLcUVHQVE3d2FWcEU5VUVDR0FvRzdBakZ1MHppeHNzN1ZPbVA5NFBVeXJKUWxLVUhBYTRzWHBrWk9SZjg2L2JHNDcySWxsTXdhWlNidzRNOEhzUFd5UmRTb0tOUXFYVXRtMWJFY0NtUmNnRU44eHMzNEJBVW9rQTRCcDlsTzJQWExMdkhPOEI3aEdOSndTRHFlNUMwVStLL0FqWVFiS08xWkdzSWJmNFV6NC9Qa3pFTW1DbVJLd0RIQUVZTWJERWFmMm4weTlUd2Zvb0JjQkRqRXkyVWxXQWNGVkNRZ0hQRm1NZExpbmYzd01YNHhzTE94VTFHWGJNWFlBclVEYXVQRTlSTllOV0FWZXRUcVllejB6S2NpZ2I1TCt1SnppODhSMERGQVJWMnhGYTBKY0lqWDJvcXpYd29ZUWVERWJ5ZFFlM3B0TWRObitUL0QvZUQ3UnNqTUZHb1dXSGhvSVFhdkdveG1GWnBoajlzZU5iZkszb3dnTUQxcU9rN2RPTVZqYjQxZ3pSVFNDSENJbDhhVlVTbWdhWUZwa2RNd2NjdEUwYUJialc1WVBYQzFwazNZZk5ZRmhEUGpMVWRaUXZpWG5qdUJkMURVc21qV2d6S0NwZ1cybk4rQ2lac240b3JmRlUwN3NIbGxDbkNJVithNnNXb0t5RnFnV1hBejdJdlpKOWE0cU5jaURLdy9VTlkxc3pobENIUmQxQlhyVHEvRE5PZHA4R3pscVl5aVdhV3NCV0wraUVHbFNaV2c4OU9oWE9GeXNxNlZ4VkhnbndJYzR2bDVvQUFGRENvZy9KYlVmTGc1WHI1NktjYTlPdlVxeW41VzFxQjVHRXliQWxHWG90QXF0QlZLRmlxSkc5TnZhQk9CWFJ0YzRNM2JON0R6c2tOd2wyQzArYXFOd2VNeklBV2tFT0FRTDRVcVkxSkF3d0pIcmg1Qi9jRFVjN3k1SDE3REh3WUpXbi85NWpWc1J0c2c0VmtDVG5xZVJNM1NOU1hJd3BCYUZSRGVNdDNneXdZWTAyS01WZ25ZdDRJRU9NUXJhTEZZS2dXVUlPQzd3eGVUdGs4U1MrMVZxeGRXREZpaGhOSlpvMElFeG00WWkxbDdabUZJZ3lFSTd4bXVrS3BacGxJRWhNOVg0bCtKaU9nVG9aU1NXYWRHQlRqRWEzVGgyVFlGcEJKb05Lc1JEc1llRk1NdjZic0UvZXIwa3lvZDQycFFRUGVIRHVWOXlxUEFKd1VRSHh5UG5HWTVOYWpBbHFVVStQN0k5MWgrZkRtT2pEc2laUnJHcGtDV0JEakVaNG1QRDFPQUF2OFVTRXBPMHUrSEY3WThwRnczcDk5RWlVSWxDRVVCZ3dwVTg2dUdjN2ZQWWNQZ0RlaFVyWk5CWXpNWUJRU0JvMWVQb21ONFIrajhkU2hvWHBBb0ZKQ2RBSWQ0MlMwSkM2S0FjZ1dpZGRGb0hOUlliSUJmUGxUdVdzcTk4dEQ5b1JpNWRxVCtTNGc3WEhmSXZWeldwMUNCK0tmeCtpKzg3aHl4RTQ1bEhCWGFCY3RXcXdDSGVMV3VMUHVpZ0FrRWZMYjV3RytubjVoWjJFWWpiS2ZoUlFGREN3aDdscTNkcmZIbXpSdkVCY1hCT3IrMW9WTXdIZ1ZFQWVGdHdjSXh1ZHdheUErRm5BUTR4TXRwTlZnTEJSUXVVRzlHUFJ5OWRsVHNZa1gvRmVqbDJFdmhYYkY4dVFwMG1OY0IyeTVzUS9DM3dYQnI1aWJYTWxtWFNnVDZMK3NQNGJTdDZkOU1WMGxIYkVQcEFoemlsYjZDcko4Q01oRjQzMzU0NFRla2hUOHRMSk1LV1liYUJJUzNiUXA3bG0xdGJQVXY2dUZGQWFrRlprVE53SW5ySjdCMTJGYXBVekUrQmRJVTRCQ2ZKaEZ2b0FBRjBpT3c5OHBlTkE5cEx0NWExcm9zcms2N21wNUhlUThGTWlXUS9DcFp2NlhteWQ5UGNNSG5BcjcrNHV0TXhlRkRGTWlJZ1BDdlArTTNqVWVNWDB4R0h1TzlGREM0QUlkNGc1TXlJQVcwS1RCaDh3UUVSQVdJelErc054Q0xlaS9TSmdhN05wcUE2MnBYekkyZUM3ZW1idnEzYmZLaWdERUVkSEU2bFBjdWoxai9XSHhaK0V0anBHUU9DdnhIZ0VNOFB4UVVvSUJCQkJ3REhISHkra2t4MXVxQnE5R3RSamVEeEdZUUNueEk0TXpOTTNDWTZnQ3JmRmI2TDdqbXlKNkRXQlF3bW9DdGx5MW1kcHFKZGxYYUdTMG5FMUVnUllCRFBEOExGS0JBbGdXZXZYaUcvSzc1MzRuRC9mQlpabVdBZEFyWWVkc2hOaTVXZjlTa2NPUWtMd29ZVTZEOTNQYW9XNjR1eHJZWWE4eTB6RVVCY0lqbmg0QUNGTWl5UU5TbEtMUUtiU1hHc2JPeDQzN1JMS3N5UUhvRkFuY0ZZdHltY2ZxWFBna3ZmK0pGQVdNTGVHejB3TU5uRDdHNDcySmpwMlkrRFF0d2lOZnc0ck4xQ2hoS1FQZ1AyTXpkTThWd1F4b01RWGpQY0VPRlp4d0tmRlJBZUNHUHpXZ2JaTStlSGZIQjhiRElhMEV4Q2hoZFlNblJKUkQrZDNSODZqRzdSaStDQ1RVbHdDRmVVOHZOWmlrZ2pZQ0R2d1BPM0RvakJsOC9hRDA2Vis4c1RUSkdwY0I3Qkp4bU8ySFhMN3N3ci9zOERHMDBsRVlVTUluQXNXdkhJR3l2RWI3d1dpaGZJWlBVd0tUYUVlQVFyNTIxWnFjVWtFVGdmZnZoSDgxK0JFdHpTMG55TVNnRjNpZXc5dFJhZEl2b2hob2xhK0NuaVQ4UmlRSW1FeEMyMVFoZmVOMDJmQnZxbEsxanNqcVlXUDBDSE9MVnY4YnNrQUtTQ3V6NGVRZmF6VTA5bWFGU2tVcTROT1dTcERrWm5BTC9GbmlSL0FKV2JsWjRudlFjMXdPdW81UlZLU0pSd0tRQ2RhZlhSZis2L2ZYLzQwVUJLUVE0eEV1aHlwZ1UwSkNBK3pwM2hPd0xFVHQyYmV5SzBHNmhHaEpncTNJUmNGbmhnb2dqRVJqdk5CNEJIVlBmV1NDWCtsaUg5Z1FHTEJ1ZzMxWVQyQ2xRZTgyelk4a0ZPTVJMVHN3RUZGQzNnTDJ2UFM3OGZrRnNjdlBRelhDMmQxWjMwK3hPbGdMQ2Z1UzZNK3FpaUVVUjNBbThnMnpac3NteVRoYWxMUUhoUy85SHJ4N1ZiNi9oUlFGRENuQ0lONlFtWTFGQVl3S1BuejlHd1ZFRjMrbWErK0UxOWlHUVdidWx4cGZDelljM3NjZHRENXBWYUNhejZsaU9WZ1cyWDlpT3NSdkhRdWVuNHcrWFd2MFFTTkEzaDNnSlVCbVNBbG9SMkhKK0N6cUdkeFRicmZKRkZaejNPYStWOXRtbkRBWDhkdnJCWjVzUGV0VHNnVlhmclpKaGhTeEpxd0svM3Y4VmRsNTJ1T0ozQmNLN05IaFJJS3NDSE9Lektzam5LYUJoZ1JGclJpRHNRSmdvNE5iVURjRmRnalVzd3RaTkxYRDM4VjBVOHlpRzNHYTVrUkNTZ0h4NThwbTZKT2Fud0RzQzViM0w2Nyt6MGNHK0EyVW9rQ1VCRHZGWjR1UERGTkMyUU9WSmxYSDUzbVVSWWZ2dzdXajdkVnR0bzdCN2t3czBtdFVJQjJNUFluR2Z4VHdaeE9TcndRTGVKK0E4enhtMVN0ZkNPS2R4QktKQXBnVTR4R2Vhamc5U1FOc0M3OXNQL3pUc0tYL3pxZTJQaFN5NlgzWnNHZm90NjRmNjVlcmprTWNoV2RURUlpandiNEh4bThiai9wLzNzYlRmVXVKUUlGTUNIT0l6eGNhSEtFQ0JEV2MyNE51RjM0b1ExVXRVeDJtdjA0U2hnTWtGaEJlUUNXZkdKNzFLNHBueEpsOE5GdkF4QWVFSHprV0hGK0c0NTNGQ1VTRERBaHppTTB6R0J5aEFBVUZneUtvaFdIQm9nWWpoMGNJRE16ck5JQTRGWkNIUWUzRnZyRHk1RXBQYlRjYWt0cE5rVVJPTG9NRDdCRTc4ZGdLdFExc2oxajhXMXZtdGlVU0JkQXR3aUU4M0ZXK2tBQVgrS1NDY3NoQjdQMWI4bzZpUlVXaFpxU1dSS0NBTGdmMHgrOUUwdUNsS0ZpcUpHOU52eUtJbUZrR0JEd2s4L3VzeGJDZmFZdFBRVGFoWHJoNmhLSkF1QVE3eDZXTGlUUlNnd0Q4RmhIMmNOcU50eEQvS2tUMEhFdWNrY2o4OFB5YXlFWGo3OXEzK2xKcDdpZmR3Mk9Nd0J5UFpyQXdMK1poQS9jRDY2TzNZRzkvVis0NVFGRWhUZ0VOOG1rUzhnUUlVK0xmQTZwOVdvOGYzUGNRL2RpenR5RDJkL0pqSVRzQnJpeGVtUms1Ri96cjlzYmp2WXRuVng0SW84RDZCZ2NzSG9rRGVBcGpWZVJhQktQQlJBUTd4L0lCUWdBSVpGaEQrSS9QOTBlL0Y1eWEwbW9DcHpsTXpISWNQVUVCS2dSc0pOMURhc3pUTWM1dnJ6NHpQa3pPUGxPa1ltd0lHRXdqYUU2US9KbldINnc2RHhXUWc5UWx3aUZmZm1ySWpDa2d1VUhaQ1dmd1cvNXVZWjYvYlhqU3QwRlR5dkV4QWdZd0sxQTZvalJQWFQyRFZnRlhvVVN2MVg0OHlHb2YzVThEWUFqc3Y3b1RiV2pmRVRvMUY5bXpaaloyZStSUWd3Q0ZlQVl2RUVpa2dKNEgzN1lkL1B2YzVjdWZNTGFjeVdRc0Y5QUlMRHkzRTRGV0QwYXhDTSt4eDIwTVZDaWhLNE5xRGE3RDFzc1dseVpkUW9VZ0ZSZFhPWXFVWCtEL2NmaThaMmVjVUp3QUFBQUJKUlU1RXJrSmdnZz09IiwKICAgIkJhc2U2NFByb2plY3QiIDogIlVFc0RCQlFBQ0FnSUFFMjB5bFFBQUFBQUFBQUFBQUFBQUFBWEFBQUFaMlZ2WjJWaWNtRmZaR1ZtWVhWc2RITXlaQzU0Yld6dG1sOVQyemdRd0ordm4wTGpwN3NIRXR1Sm5jQVFPclF6TjhjTXBjekJkUHFxMkJ0SGh5ejVKSms0K2ZRblM0bnRBQW1wU1lGeThCQnJaZjM5N1dxMWtqbitXS1FVM1lLUWhMT1I0M1ZjQndHTGVFeFlNbkp5TlRrWU9oOVBQaHdud0JNWUM0d21YS1JZalp5Z0xGblYwMUxIRDhNeUR4V1NIREYrZ1ZPUUdZN2dLcHBDaXM5NWhKVXBPbFVxTytwMlo3TlpaOVZvaDR1a215U3FVOGpZUVhwQVRJNmNaZUpJTjdkV2FkWXp4WDNYOWJyZnY1emI1ZzhJa3dxekNCeWtCeHZEQk9kVVNaMEVDaWt3aGRROGc1R1RjY0tVZ3lnZUF4MDVsNldFZnA4SWdEOGN0S3lrR2JqT3lZZmZqdVdVenhBZi93T1J6bE1paDZyZUJGTUpUcmNzcE45LzVwUUxKRWFPNy9ZZHBLRnBCbVB6aTJrMnhXWEtGS1Y0RGdMZFlscmw0Rnp4eU5RMnVZMW1UVWRmZUF6MlRiQXN6MGhxSUNLcElOTURkWkRNQUdLVHNoUFVpVXgzWkpUWGFDL2lYTVFTRlNQbkFsODRhTDU4THV6VEZERm9yc2hpdlV1YnErWVVHaU0vN2k2cDdzWTNoZ3hZckF1dFFmWWVnV3lFWjJUY2YzN0d2WDB4L3NxYVpQMTNzbnV6M2pQMk55UjZ6RTIrdlhlK2UrTzdicm45Vm1UZEJsYy9DSDR4c3FhSVpTakwzNUVUOFRTalVPd1JQQ1dzaG5odWhBcTYvOWh1OXpqMGx6Rm10elh5RW9lRnA2WWt1bUVnZGJqaE45b3RFMytSV085WlpYK21EdnpMMXBSRXRJNUlSTlIyOEJLU1VxcFlYcTNrR24rN2ZmRC9ocC9uaXBaOW5UR2xRMDVOU1k5TjNwdk1EVUIyclN0L1pkY0NNMW1HcXJiTUN1Sm1UVTF5WmhxOStJWkZ4VDdYWWN0RWp6WnVLcXlkKzkvb3BEcCs4TkphZTV6S2RpSlBkOXV2eW9SLzNENDNBeFI0dm0zeEIyK0wzSys2K0c5MW03eGU5dCtXWXFXbjN2c2V1WXVlSGdobHNGQWdDV2JiK1VlY2thaUMrZGxLRmYzK0c2UGZLdndnQ1RCcnBoS2h3alc5ekYxVGZPRXU3MjBLejhoeno3eGRlRGJiMU5kREZhUkFwN2JHcVMxNDZ0dEh6ejc2OWhGVVNOckZQRWFabVZaOHcvSGRXVS85ZGtHUEYvU01UZ1B2cmxJN25tdi92UDZoNjNtaFBnTy9xM2tmYW40RzU4dnlGRVJqK1YrczVNcGNBdXNBZEhzNXJDbHpoK1creVRJMjI0R2tKTlpHa3hLdGxnTWRxS1c0S005ZENJOGxwN21DcTBnQXNQbysweHJ1ak1ScVdwNm1kTjhUVXBRR1lsOU11U0FMemxRRkE1Vm1mMHJOeFdmVDB0dll5MTNyMU5OOWNzeUhXVUxybFhocXBWb1g5bmJKRkxwN0FIMUlSVTJhN2hKbTJQR0hQVzhZOU55Qk56Z01odUdPY0wxaGE3aHJyc1pDMkdYMzhOeWREZXJwcnVhSERHQmx4aUpxM0NlNm02ekNIUTc4TU95SGZuQjRPUERDL21EL0o0TS9xNHpLVnNLWDJMZ2JDK281SEhxdjNibGc1K05tMk82SXNQRzJzVE40eGNmTmpOTjUwckNweTVWYzRSaFlrMnJqSzk5eXRMRWQ2ZHIxMzJXVlVVUDFuZzNxS3czS3QxeWQ4aWlYOWQycGxTcHl3emQyTk1GNVFTakJZbjYvcHoxZWlpZ282c1BCdFJFYUgxOWZJZExOVTlHZ2szcG9aMVpxZk9TMGs1a1F6WTNoVkZld25SRDJDVWMzaWVEYTVkOFBRUGN5ZGUrbHJXa3p0REhuRkhEdDVqK3Q1TVkzekhzaC95WkF1d2R6UDIyOVJWT0lic2E4V0l0TnQzc1ZJdXNWY0c2RXh2ZkZCMWJBVTBMV2c2VXBqSk02UENodm9KUGw4ODZOZEpsK2NVZlVaaS9hN1ZQWndUM24xRzM4dTBoMzlTOHBKLzhCVUVzSENFNVBkVTZpQkFBQUdTTUFBRkJMQXdRVUFBZ0lDQUJOdE1wVUFBQUFBQUFBQUFBQUFBQUFGd0FBQUdkbGIyZGxZbkpoWDJSbFptRjFiSFJ6TTJRdWVHMXM3WmZkVHRzd0ZNZXZ4MU5ZdmllSjB5UlExSUFxZHJGSmdJYTQyYTJibktiZUVqdllEbTE1dGIzRG5tbU9uWVlVQ2hKVkoyM2FldUhQYy96eCs5dkg2ZVJpVlpYb0FhUmlncWVZZUFGR3dET1JNMTZrdU5IejQxTjhjWDQwS1VBVU1KTVV6WVdzcUU1eDNGcjJmcWJtaFVuU3RxR1ZZbWRjM05BS1ZFMHp1TXNXVU5FcmtWRnRUUmRhMTJlK3Yxd3V2YzJnbnBDRlh4VGFXNmtjSTdNZ3JsTGNGYzdNY0Z0T3k1RTFENE9BK0YrdnI5end4NHdyVFhrR0dKbkY1akNuVGFtVktVSUpGWENOOUxxR0ZOTVZVeU16UlVsblVLWjQybFkvWXRUWnAzaEVnaEUrUC9vd1VRdXhSR0wyRFRMVHFtVUR2WSt0K0syTjZiNFVwWkJJcHRqc3U3RHB6S2EwckJlMExWbkRrcTVCb2dkYTlpMjAwU0t6dnJaMVRrc0ZHMXN6eTdYSXdmVkVuVDFubGNXSGxJYmF5SVNScWdGeVczSmJNN1BXWmlJcjIzQTh4dUZPcjB0QWVzR3k3eHlVUVJzT25OckNKNWJuMEtydmZPQ2VPeGZWcGltdXFUUmlhc2t5TTRjcmc5bnp6eCt0K2NUdkVMK0FuVFh5QVRJcU5TaEcrUUQ3WmR2eG5IdnlyM04vQTZUZ0xCdncrOHdOZjJVUXRRdXpsTGRReHNGZUtNTTR0akJKZVBJY3AwY0M5eVBST0NBa0llSGZDTmdjYkZZQU4yZFNDNmxNbkFyc0xPdkFtajhHWGZSYkVWdGZFOXY3U0Z5ejlUZExsV3lGcHM1ajZneW5vY3RHTG90Y0Z2ZEludDhtVnRVbHk1aCtXM096WlE0RHpiL1krdGFkTVJGd0w2SEhZNnR6U01aV1o1djNTc2VIVWpZVFF1WUtyUnhNaDlpbXkzN0lPVzFmbVc2V1Y4L1lMcDJEL1M1U0xjcjFBbklwK0JQWFFkTVQybEdIZHA5RDlsNDVTRHl5ZXNUa3hiV0xPaVR4T0FtaUpEcVlOdnZldXRmSjNqYzB0KzlEdDlYYlRYM0lsT3dYbDRKb2Q1RDNUZzRHNUhjRWs1MmhwRzEwOFdMdHNzZXdIL0M5MFFWTkU1ZWR1T3pVWmVPT3d1dGlxVWJPellmWnJxZTU2OXJXTGZwamRUdnc4MEgyQ3lzY2RNL2lwaTBQNGNYL0E4bmJnY1FmZkszN20zOEU1NzhBVUVzSENQeE9PakhLQWdBQW1Bd0FBRkJMQXdRVUFBZ0lDQUJOdE1wVUFBQUFBQUFBQUFBQUFBQUFGZ0FBQUdkbGIyZGxZbkpoWDJwaGRtRnpZM0pwY0hRdWFuTkxLODFMTHNuTXoxTklUMC95ei9QTXl5elIwRlNvcmdVQVVFc0hDTlkzdmJrWkFBQUFGd0FBQUZCTEF3UVVBQWdJQ0FCTnRNcFVBQUFBQUFBQUFBQUFBQUFBREFBQUFHZGxiMmRsWW5KaExuaHRiTjFiM1hiYnVCRyt6ajRGRGk5NlpWUDRKNWxLMlJON3M5MjBUalpkSnprOXZhTklXR0pOa1Z3UzhrL08zdmNOZXRWSDZIUHRjM1FBa0JUbG45UmFXOG15aW5sQWdJTVp6RGVEbVFHbFRMKzlXdVhvUXRWTlZoWXpqL2pZUTZwSXlqUXJGak52cmM4T1ErL2JGOTlNRjZwY3FIa2RvN095WHNWNjVnbEQyYytEbmsrbE5HTlpPdk5leVZjQjUvVDRrTEZYeDRmOCtPajRNS0k4T3NSY0hOR0EwdStDWStvaGROVmt6NHZ5YmJ4U1RSVW42alJacWxWOFVpYXh0a3lYV2xmUEo1UEx5MHUvRSsrWDlXS3lXTXo5cXliMUVDeTlhR1plZS9NYzJHMU51bVNXbkdKTUpuOTdjK0xZSDJaRm8rTWlVUjR5YXEyekY5ODhtMTVtUlZwZW9zc3MxY3VaRnduaW9hWEtGa3VqSjVjZW1oaWlDcFN0VktLekM5WEExRUhYNnF4WGxXZko0c0k4ZitidVVONnI0NkUwdThoU1ZjODg3Sk1vQ3NKSVJnS0xJR1FzRER4VTFwa3FkRXRNV3FHVGp0MzBJbE9YanErNXN5SUZBUlIxV2ViejJEQkZ2eUNDQklZTGtRZ2RJQm5BQ0VWRUlBNGpJWXdFaUpreFFUaGl5SkFRaGppSGxwdGhJczB6QWZNRlJvVEFNS0lZVVlvb1FaUkJWd2drSkJLQm1VaUJWa2FXR1liTFVNTnk0R0ptakRHNDdCampjRkZ6QjR5RVl3T0xFRXphTzJHb2diK2dadmwya0lXSVJ5RElESWlBSUFacmdINkFFWEJraGoyeFNuQ016QjlCM0xDbkFhSWhBbjZndCtHTUFacUxyTW5tdVpwNVozSGVnTUd6NHF3R1ordjdqYjdPbGNXdUhkZ1lpeHpBUDZESVBnRzV3T0RYemtmZ0NjWUg1cEp3Y2ZOZ3NtMFV2bTBTc0FBRzNRNU1RMXhEM1NoMlhjeGNRMTNEWFNNY0RYY3p1U04xaW1MdWFEaDdySWFkZm13WC9jS0Jmc1FvQWZZd3E3Y05RMmJkeEs3Zk5MenRTdGUxWG9ZSmJrZEROeHFacm55a011dzNLY054Rk93aVdOZnJlMEVVZDhnTjRCTGl0bHd5RU9wNDdpQ3preGdJL25CTjZTTWs5dGlTNkE0ZHFiaGJJbm1rU2U4MEtNaXlmL2E2SlpMdHRPbnZCWFlIaVhKcnV6K053ang4c0hoQ3c4L0lkQW8rc2NnQTN4bmdYRXZhOW1uc0VEM2NEbzhOaGowUTR2TWlwNU11RDA5YkVGQ3pOTFR0bnRKcTFReFRzVFRKc3MzSEFVV0JRSUVjWk9VRGs1ZWwyS1JtazVqRHJkUXN3a0YraHVRc3pXQmdKVUJHTk5uVjVXckt1M1I5MENic1gyNGxiTWl2ZkpOaVlZR0dsWW5nYlk0RjZYU1laYWxFRWhadE1oU1VETkxFYXdvc0tZTGtMTTI4ZXhLd2g2cXl5WHBvbHlxdmV0QXRpbGxScmZVV2Nza3E3VzUxQ2RSeGJndStsajR0ay9Pakh1dVdrNG9iUFdRTHhkS21KblBGMDFiSjlteWF4M09WUTJWN2Fqd0JvWXM0TjV2V1NqZ3JDNDI2TUNjOXk4NVdoMU8xVHZJc3plTGlJMWkrcThUZXJsZHpWU043V3hvbExSTXpIWFZsWkNEWXBvemtFWE1rU1ZuVzZlbDFBNDZDcnY2dWFwaE1JK0pIQVZSQVVoSUNkUTZGZWRmdUVTUEVKNWd4VXlWQ2VjVkNDRGRORWhzbjU4Um5sRExDTVk5RUtBTjRjbjNQbzRnNzJlcmlWR2tOK2pjb3ZsSk5qOTJpTmx0bzBIbmRISlg1WnFncXMwSWZ4NVZlMS9aWUFPdXJqVm92aTBXdUxKYld6RkJmSitmejh1clVna2lsNC9YK3VsSTl5dlBGY1ptWE5ZSTlTSVVBZ3JhZHU5YlNtS1gxVk5qU1lFdlI4akJNKytja29wYkN0blBYV2lvd3MxdGFxeXJwMU1TZGxLeEJyci90VmRaSFRMVytMako5MG5WMGxweHZORFVUbkFjMHJkTnU4eVJQeFhNNnVlRjkwM1pmZEw2WWxIa2VWNDFLblRNek4ybUxhSHF1NmtMbGpyb0E4Ni9MZGVQSTNmTHMydGVOZWhmcjVjc2kvVWt0WU9PK2kwM3MxTEFhUjdyUk1sVkp0b0tKYnJ5Rk96YXU4QUcwYzZPcFd0U3FROFV0eGhtalhTVnFxbHJGYWJOVVN2Y21jVnRqUTRZSHJMK3Z5OVhyNHVJOStOMk5wVThublg3VEpxbXp5dmczbWtOb1AxY2JEMDZ6Sm9iVWtBN25BUmdOYUpXWU1BVzIwTVlPSG9yWGVsblc5clFXYXpOaUlrQ3VWbkEwUTlxNnN0ME52VTFmMmtPZk1SNHE1LytBV05Qbk0vZDhBREU4djlPdjdRNkk4Mm9aOXpybjhiV0pMZ01VTExzM1pYb1RHekNGVlFBQ1N1WDhxRkxLdWFCYkx0eFV3TTV1M01GaUxOZ051akpuZHc1RnhQWE1POFErM0h6cW81bFYxR3htSjFJTVIyOVlDZnpVWWZRLzBEb2FQVnJjWjlLaVJmMXczMmdkang0dDFxRUZ2b1gzRGRkM280ZEwrTmpCUlh5NmI3UmVqUjR0Nm1QZW9jWDNqTmIzNDBmTDdVT3laNkQrTkhxZ21DOWFyd3IydlFkL0dEMVl3Zys3YkxobnJGNy9OcXlvaVJHREk4Ulh4T3FRK29FRmkvbHkzMmo5ZWZ4b3dTRzJSU3ZjZDNUL3kralJndExkVlE3Y053ZnZ2YUoxTW5xMHdMZHcyTUsxNzUzNFp2eG9kWEdMK25MZk8vSHQrTkVpdnFCZFRzUlU3Qm13SDhjUEdQWjVpeGZaUDE3dnhvOFg5YU93clZDWjNEdGdmNzBOMlBaYnpWRWdKcnZzS1BqZUVmdHAvSWhCelVXNzl6WVJDNTRDc2FSY3JlSWlSWVg5U3U0a0s1U0Z5WDBURkdQamFDZ21CajBIekZwM0Q4NGNxNWJCTGZETm0vNE50STg1VVJHOEcvUS9ucDAxU2h1OHBDdFZlWFNuWWRoTmVQdFhydExlZkRKWkF5b1JFVXJjZjFxME45OWo2R1dXbkJlcWFleFpYcmRmcTlpYkg3STBWVVZ2SWZWejRhWTA3dHVGYkZYbFdaTHBkaGx4WmIzRExvM3M0dGluNDNkczhHZEtXK2d4M1hzb2VEOSt4S2c5ZmwzYktFckpsd2tGcHk0VXZMOFZDaFk3aElMRjF3a0ZibU9IZDl2bFZpUUk3YXRMZThyRnNvMEUwcGRFWWg1MW4vQXprWUEvV1NTZ3UvajFoLzhIdnlieXl3V0NqK01IREhldWFrNDRYNmdtK09BQ3djZGJnV0M1UXlCWWZwMUFRSGNLQklFdkJza2ZQcUxET3FKYjQ5UkZDZTRIVXZLSGxRdmhrd1VKZHN2bnI2b2FaQmlDRnMxZi8vWFBYLy85SC9BbWVEVHovdkR6dXRSL0pLNnhrN2NOcGRYVlpwTjBVejl2THRkUkYrYlhtL2RaN1pIYnBkRnhyZDhaNzBYdCtZRnZXWUYyaHdrYWhIMllqdmhnU3p3RUk3cUZFZDBGSS9xN3d3ajdPR0JEaklSN1p5UUFKSXczSU1uZE1HSmJHTEZkTUdLL080eWdnS0xCMEkxRUN4RUpDUjM0MGQwUVRZWS9XTEUvVDJ2L1U4U0wvd0pRU3djSURtTFduVjhJQUFERk1RQUFVRXNCQWhRQUZBQUlDQWdBVGJUS1ZFNVBkVTZpQkFBQUdTTUFBQmNBQUFBQUFBQUFBQUFBQUFBQUFBQUFBR2RsYjJkbFluSmhYMlJsWm1GMWJIUnpNbVF1ZUcxc1VFc0JBaFFBRkFBSUNBZ0FUYlRLVlB4T09qSEtBZ0FBbUF3QUFCY0FBQUFBQUFBQUFBQUFBQUFBNXdRQUFHZGxiMmRsWW5KaFgyUmxabUYxYkhSek0yUXVlRzFzVUVzQkFoUUFGQUFJQ0FnQVRiVEtWTlkzdmJrWkFBQUFGd0FBQUJZQUFBQUFBQUFBQUFBQUFBQUE5Z2NBQUdkbGIyZGxZbkpoWDJwaGRtRnpZM0pwY0hRdWFuTlFTd0VDRkFBVUFBZ0lDQUJOdE1wVURtTFduVjhJQUFERk1RQUFEQUFBQUFBQUFBQUFBQUFBQUFCVENBQUFaMlZ2WjJWaWNtRXVlRzFzVUVzRkJnQUFBQUFFQUFRQUNBRUFBT3dRQUFBQUFBPT0iLAogICAiTGFzdFVybCIgOiAiZ2VvZ2VicmE6Ly9nZW9nZWJyYS9nZ2Jfd3BzX2luZGV4X2lmcmFtZS5odG1sIgp9Cg=="/>
    </extobj>
  </extobjs>
</s:customData>
</file>

<file path=customXml/itemProps1.xml><?xml version="1.0" encoding="utf-8"?>
<ds:datastoreItem xmlns:ds="http://schemas.openxmlformats.org/officeDocument/2006/customXml" ds:itemID="{F78F6BA6-9221-4B0F-BB08-B6398CA21B31}">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emplate/>
  <TotalTime>13022</TotalTime>
  <Words>14110</Words>
  <Application>Microsoft Macintosh PowerPoint</Application>
  <PresentationFormat>Widescreen</PresentationFormat>
  <Paragraphs>492</Paragraphs>
  <Slides>69</Slides>
  <Notes>45</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69</vt:i4>
      </vt:variant>
    </vt:vector>
  </HeadingPairs>
  <TitlesOfParts>
    <vt:vector size="78" baseType="lpstr">
      <vt:lpstr>等线</vt:lpstr>
      <vt:lpstr>黑体</vt:lpstr>
      <vt:lpstr>Arial</vt:lpstr>
      <vt:lpstr>Calibri</vt:lpstr>
      <vt:lpstr>Cambria Math</vt:lpstr>
      <vt:lpstr>Courier New</vt:lpstr>
      <vt:lpstr>Times New Roman</vt:lpstr>
      <vt:lpstr>Wingdings</vt:lpstr>
      <vt:lpstr>Office 主题​​ [1784338264035]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4104</cp:revision>
  <cp:lastPrinted>2022-12-06T07:08:32Z</cp:lastPrinted>
  <dcterms:created xsi:type="dcterms:W3CDTF">2021-10-17T07:12:00Z</dcterms:created>
  <dcterms:modified xsi:type="dcterms:W3CDTF">2026-07-30T13:51:14Z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2052-11.1.0.9198</vt:lpwstr>
  </property>
</Properties>
</file>