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8.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notesSlides/notesSlide10.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1.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14.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5.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61.xml" ContentType="application/vnd.openxmlformats-officedocument.presentationml.tags+xml"/>
  <Override PartName="/ppt/notesSlides/notesSlide18.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1"/>
  </p:sldMasterIdLst>
  <p:notesMasterIdLst>
    <p:notesMasterId r:id="rId49"/>
  </p:notesMasterIdLst>
  <p:sldIdLst>
    <p:sldId id="1949" r:id="rId2"/>
    <p:sldId id="1902" r:id="rId3"/>
    <p:sldId id="448" r:id="rId4"/>
    <p:sldId id="1955" r:id="rId5"/>
    <p:sldId id="1903" r:id="rId6"/>
    <p:sldId id="1936" r:id="rId7"/>
    <p:sldId id="1965" r:id="rId8"/>
    <p:sldId id="1958" r:id="rId9"/>
    <p:sldId id="1959" r:id="rId10"/>
    <p:sldId id="1909" r:id="rId11"/>
    <p:sldId id="1966" r:id="rId12"/>
    <p:sldId id="1964" r:id="rId13"/>
    <p:sldId id="434" r:id="rId14"/>
    <p:sldId id="1963" r:id="rId15"/>
    <p:sldId id="1967" r:id="rId16"/>
    <p:sldId id="1916" r:id="rId17"/>
    <p:sldId id="1962" r:id="rId18"/>
    <p:sldId id="1917" r:id="rId19"/>
    <p:sldId id="1918" r:id="rId20"/>
    <p:sldId id="1919" r:id="rId21"/>
    <p:sldId id="1894" r:id="rId22"/>
    <p:sldId id="1941" r:id="rId23"/>
    <p:sldId id="1953" r:id="rId24"/>
    <p:sldId id="1942" r:id="rId25"/>
    <p:sldId id="1896" r:id="rId26"/>
    <p:sldId id="1943" r:id="rId27"/>
    <p:sldId id="1944" r:id="rId28"/>
    <p:sldId id="1945" r:id="rId29"/>
    <p:sldId id="1946" r:id="rId30"/>
    <p:sldId id="1900" r:id="rId31"/>
    <p:sldId id="1954" r:id="rId32"/>
    <p:sldId id="1947" r:id="rId33"/>
    <p:sldId id="1948" r:id="rId34"/>
    <p:sldId id="1920" r:id="rId35"/>
    <p:sldId id="1952" r:id="rId36"/>
    <p:sldId id="1922" r:id="rId37"/>
    <p:sldId id="1923" r:id="rId38"/>
    <p:sldId id="1924" r:id="rId39"/>
    <p:sldId id="1940" r:id="rId40"/>
    <p:sldId id="1926" r:id="rId41"/>
    <p:sldId id="1927" r:id="rId42"/>
    <p:sldId id="1928" r:id="rId43"/>
    <p:sldId id="1929" r:id="rId44"/>
    <p:sldId id="1932" r:id="rId45"/>
    <p:sldId id="1931" r:id="rId46"/>
    <p:sldId id="1933" r:id="rId47"/>
    <p:sldId id="1934" r:id="rId48"/>
  </p:sldIdLst>
  <p:sldSz cx="12192000" cy="6858000"/>
  <p:notesSz cx="7099300" cy="10234613"/>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D7D31"/>
    <a:srgbClr val="CFECF7"/>
    <a:srgbClr val="C00000"/>
    <a:srgbClr val="D22828"/>
    <a:srgbClr val="4D4D4D"/>
    <a:srgbClr val="BEBEBE"/>
    <a:srgbClr val="D0D0D0"/>
    <a:srgbClr val="FFFFFF"/>
    <a:srgbClr val="3C97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68" autoAdjust="0"/>
    <p:restoredTop sz="92150" autoAdjust="0"/>
  </p:normalViewPr>
  <p:slideViewPr>
    <p:cSldViewPr snapToGrid="0">
      <p:cViewPr varScale="1">
        <p:scale>
          <a:sx n="95" d="100"/>
          <a:sy n="95" d="100"/>
        </p:scale>
        <p:origin x="208" y="560"/>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60FB6348-9706-497A-9E95-AA5189A76B9D}" type="datetimeFigureOut">
              <a:rPr lang="zh-CN" altLang="en-US" smtClean="0"/>
              <a:t>2026/7/30</a:t>
            </a:fld>
            <a:endParaRPr lang="zh-CN" altLang="en-US"/>
          </a:p>
        </p:txBody>
      </p:sp>
      <p:sp>
        <p:nvSpPr>
          <p:cNvPr id="4" name="幻灯片图像占位符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611110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b="0" i="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1"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 Id="rId6" Type="http://schemas.openxmlformats.org/officeDocument/2006/relationships/image" Target="../media/image8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notesSlide" Target="../notesSlides/notesSlide4.xml"/><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image" Target="../media/image2.png"/><Relationship Id="rId18" Type="http://schemas.openxmlformats.org/officeDocument/2006/relationships/image" Target="../media/image7.pn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notesSlide" Target="../notesSlides/notesSlide6.xml"/><Relationship Id="rId17" Type="http://schemas.openxmlformats.org/officeDocument/2006/relationships/image" Target="../media/image6.png"/><Relationship Id="rId2" Type="http://schemas.openxmlformats.org/officeDocument/2006/relationships/tags" Target="../tags/tag9.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Layout" Target="../slideLayouts/slideLayout1.xml"/><Relationship Id="rId5" Type="http://schemas.openxmlformats.org/officeDocument/2006/relationships/tags" Target="../tags/tag12.xml"/><Relationship Id="rId15" Type="http://schemas.openxmlformats.org/officeDocument/2006/relationships/image" Target="../media/image4.png"/><Relationship Id="rId10" Type="http://schemas.openxmlformats.org/officeDocument/2006/relationships/tags" Target="../tags/tag17.xml"/><Relationship Id="rId19" Type="http://schemas.openxmlformats.org/officeDocument/2006/relationships/image" Target="../media/image8.png"/><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13" Type="http://schemas.openxmlformats.org/officeDocument/2006/relationships/image" Target="../media/image14.png"/><Relationship Id="rId3" Type="http://schemas.openxmlformats.org/officeDocument/2006/relationships/tags" Target="../tags/tag20.xml"/><Relationship Id="rId7" Type="http://schemas.openxmlformats.org/officeDocument/2006/relationships/slideLayout" Target="../slideLayouts/slideLayout1.xml"/><Relationship Id="rId12" Type="http://schemas.openxmlformats.org/officeDocument/2006/relationships/image" Target="../media/image13.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image" Target="../media/image12.png"/><Relationship Id="rId5" Type="http://schemas.openxmlformats.org/officeDocument/2006/relationships/tags" Target="../tags/tag22.xml"/><Relationship Id="rId10" Type="http://schemas.openxmlformats.org/officeDocument/2006/relationships/image" Target="../media/image11.png"/><Relationship Id="rId4" Type="http://schemas.openxmlformats.org/officeDocument/2006/relationships/tags" Target="../tags/tag21.xml"/><Relationship Id="rId9" Type="http://schemas.openxmlformats.org/officeDocument/2006/relationships/image" Target="../media/image10.pn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26.xml"/><Relationship Id="rId7" Type="http://schemas.openxmlformats.org/officeDocument/2006/relationships/notesSlide" Target="../notesSlides/notesSlide8.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1.xml"/><Relationship Id="rId11" Type="http://schemas.openxmlformats.org/officeDocument/2006/relationships/image" Target="../media/image19.png"/><Relationship Id="rId5" Type="http://schemas.openxmlformats.org/officeDocument/2006/relationships/tags" Target="../tags/tag28.xml"/><Relationship Id="rId10" Type="http://schemas.openxmlformats.org/officeDocument/2006/relationships/image" Target="../media/image18.png"/><Relationship Id="rId4" Type="http://schemas.openxmlformats.org/officeDocument/2006/relationships/tags" Target="../tags/tag27.xml"/><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31.xml"/><Relationship Id="rId7" Type="http://schemas.openxmlformats.org/officeDocument/2006/relationships/notesSlide" Target="../notesSlides/notesSlide9.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1.xml"/><Relationship Id="rId11" Type="http://schemas.openxmlformats.org/officeDocument/2006/relationships/image" Target="../media/image23.png"/><Relationship Id="rId5" Type="http://schemas.openxmlformats.org/officeDocument/2006/relationships/tags" Target="../tags/tag33.xml"/><Relationship Id="rId10" Type="http://schemas.openxmlformats.org/officeDocument/2006/relationships/image" Target="../media/image22.png"/><Relationship Id="rId4" Type="http://schemas.openxmlformats.org/officeDocument/2006/relationships/tags" Target="../tags/tag32.xml"/><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34.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27.png"/><Relationship Id="rId3" Type="http://schemas.openxmlformats.org/officeDocument/2006/relationships/tags" Target="../tags/tag37.xml"/><Relationship Id="rId7" Type="http://schemas.openxmlformats.org/officeDocument/2006/relationships/tags" Target="../tags/tag41.xml"/><Relationship Id="rId12" Type="http://schemas.openxmlformats.org/officeDocument/2006/relationships/image" Target="../media/image26.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image" Target="../media/image25.png"/><Relationship Id="rId5" Type="http://schemas.openxmlformats.org/officeDocument/2006/relationships/tags" Target="../tags/tag39.xml"/><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tags" Target="../tags/tag38.xml"/><Relationship Id="rId9" Type="http://schemas.openxmlformats.org/officeDocument/2006/relationships/notesSlide" Target="../notesSlides/notesSlide11.xml"/><Relationship Id="rId14"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44.xml"/><Relationship Id="rId7" Type="http://schemas.openxmlformats.org/officeDocument/2006/relationships/notesSlide" Target="../notesSlides/notesSlide12.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Layout" Target="../slideLayouts/slideLayout1.xml"/><Relationship Id="rId11" Type="http://schemas.openxmlformats.org/officeDocument/2006/relationships/image" Target="../media/image33.png"/><Relationship Id="rId5" Type="http://schemas.openxmlformats.org/officeDocument/2006/relationships/tags" Target="../tags/tag46.xml"/><Relationship Id="rId10" Type="http://schemas.openxmlformats.org/officeDocument/2006/relationships/image" Target="../media/image32.png"/><Relationship Id="rId4" Type="http://schemas.openxmlformats.org/officeDocument/2006/relationships/tags" Target="../tags/tag45.xml"/><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34.jp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image" Target="../media/image35.png"/><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notesSlide" Target="../notesSlides/notesSlide1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slideLayout" Target="../slideLayouts/slideLayout2.xml"/><Relationship Id="rId5" Type="http://schemas.openxmlformats.org/officeDocument/2006/relationships/tags" Target="../tags/tag53.xml"/><Relationship Id="rId10" Type="http://schemas.openxmlformats.org/officeDocument/2006/relationships/tags" Target="../tags/tag58.xml"/><Relationship Id="rId4" Type="http://schemas.openxmlformats.org/officeDocument/2006/relationships/tags" Target="../tags/tag52.xml"/><Relationship Id="rId9" Type="http://schemas.openxmlformats.org/officeDocument/2006/relationships/tags" Target="../tags/tag57.xml"/><Relationship Id="rId1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image" Target="../media/image37.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61.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tags" Target="../tags/tag62.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2" Type="http://schemas.openxmlformats.org/officeDocument/2006/relationships/slide" Target="slide2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tags" Target="../tags/tag71.xml"/><Relationship Id="rId13" Type="http://schemas.openxmlformats.org/officeDocument/2006/relationships/image" Target="../media/image58.png"/><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image" Target="../media/image57.pn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slideLayout" Target="../slideLayouts/slideLayout1.xml"/><Relationship Id="rId5" Type="http://schemas.openxmlformats.org/officeDocument/2006/relationships/tags" Target="../tags/tag68.xml"/><Relationship Id="rId10" Type="http://schemas.openxmlformats.org/officeDocument/2006/relationships/tags" Target="../tags/tag73.xml"/><Relationship Id="rId4" Type="http://schemas.openxmlformats.org/officeDocument/2006/relationships/tags" Target="../tags/tag67.xml"/><Relationship Id="rId9" Type="http://schemas.openxmlformats.org/officeDocument/2006/relationships/tags" Target="../tags/tag72.xml"/><Relationship Id="rId1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tags" Target="../tags/tag76.xml"/><Relationship Id="rId7" Type="http://schemas.openxmlformats.org/officeDocument/2006/relationships/image" Target="../media/image61.pn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60.png"/><Relationship Id="rId5" Type="http://schemas.openxmlformats.org/officeDocument/2006/relationships/slideLayout" Target="../slideLayouts/slideLayout1.xml"/><Relationship Id="rId4" Type="http://schemas.openxmlformats.org/officeDocument/2006/relationships/tags" Target="../tags/tag77.xml"/></Relationships>
</file>

<file path=ppt/slides/_rels/slide3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tags" Target="../tags/tag80.xml"/><Relationship Id="rId7" Type="http://schemas.openxmlformats.org/officeDocument/2006/relationships/image" Target="../media/image62.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1.xml"/><Relationship Id="rId5" Type="http://schemas.openxmlformats.org/officeDocument/2006/relationships/tags" Target="../tags/tag82.xml"/><Relationship Id="rId4" Type="http://schemas.openxmlformats.org/officeDocument/2006/relationships/tags" Target="../tags/tag81.xml"/><Relationship Id="rId9" Type="http://schemas.openxmlformats.org/officeDocument/2006/relationships/image" Target="../media/image64.png"/></Relationships>
</file>

<file path=ppt/slides/_rels/slide38.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image" Target="../media/image66.png"/><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image" Target="../media/image65.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slideLayout" Target="../slideLayouts/slideLayout1.xml"/><Relationship Id="rId5" Type="http://schemas.openxmlformats.org/officeDocument/2006/relationships/tags" Target="../tags/tag87.xml"/><Relationship Id="rId10" Type="http://schemas.openxmlformats.org/officeDocument/2006/relationships/tags" Target="../tags/tag92.xml"/><Relationship Id="rId4" Type="http://schemas.openxmlformats.org/officeDocument/2006/relationships/tags" Target="../tags/tag86.xml"/><Relationship Id="rId9" Type="http://schemas.openxmlformats.org/officeDocument/2006/relationships/tags" Target="../tags/tag91.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image" Target="../media/image68.jpeg"/><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tags" Target="../tags/tag97.xml"/><Relationship Id="rId7" Type="http://schemas.openxmlformats.org/officeDocument/2006/relationships/image" Target="../media/image69.png"/><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slideLayout" Target="../slideLayouts/slideLayout1.xml"/><Relationship Id="rId5" Type="http://schemas.openxmlformats.org/officeDocument/2006/relationships/tags" Target="../tags/tag99.xml"/><Relationship Id="rId10" Type="http://schemas.openxmlformats.org/officeDocument/2006/relationships/image" Target="../media/image72.png"/><Relationship Id="rId4" Type="http://schemas.openxmlformats.org/officeDocument/2006/relationships/tags" Target="../tags/tag98.xml"/><Relationship Id="rId9" Type="http://schemas.openxmlformats.org/officeDocument/2006/relationships/image" Target="../media/image71.png"/></Relationships>
</file>

<file path=ppt/slides/_rels/slide4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tags" Target="../tags/tag102.xml"/><Relationship Id="rId7" Type="http://schemas.openxmlformats.org/officeDocument/2006/relationships/slideLayout" Target="../slideLayouts/slideLayout1.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image" Target="../media/image76.png"/><Relationship Id="rId5" Type="http://schemas.openxmlformats.org/officeDocument/2006/relationships/tags" Target="../tags/tag104.xml"/><Relationship Id="rId10" Type="http://schemas.openxmlformats.org/officeDocument/2006/relationships/image" Target="../media/image75.png"/><Relationship Id="rId4" Type="http://schemas.openxmlformats.org/officeDocument/2006/relationships/tags" Target="../tags/tag103.xml"/><Relationship Id="rId9" Type="http://schemas.openxmlformats.org/officeDocument/2006/relationships/image" Target="../media/image74.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7.xml"/><Relationship Id="rId1" Type="http://schemas.openxmlformats.org/officeDocument/2006/relationships/tags" Target="../tags/tag106.xml"/><Relationship Id="rId4" Type="http://schemas.openxmlformats.org/officeDocument/2006/relationships/image" Target="../media/image77.png"/></Relationships>
</file>

<file path=ppt/slides/_rels/slide43.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tags" Target="../tags/tag110.xml"/><Relationship Id="rId7" Type="http://schemas.openxmlformats.org/officeDocument/2006/relationships/image" Target="../media/image78.pn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slideLayout" Target="../slideLayouts/slideLayout1.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image" Target="../media/image80.png"/></Relationships>
</file>

<file path=ppt/slides/_rels/slide44.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image" Target="../media/image81.png"/><Relationship Id="rId4"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7.xml"/><Relationship Id="rId1" Type="http://schemas.openxmlformats.org/officeDocument/2006/relationships/tags" Target="../tags/tag116.xml"/><Relationship Id="rId4" Type="http://schemas.openxmlformats.org/officeDocument/2006/relationships/image" Target="../media/image82.png"/></Relationships>
</file>

<file path=ppt/slides/_rels/slide46.xml.rels><?xml version="1.0" encoding="UTF-8" standalone="yes"?>
<Relationships xmlns="http://schemas.openxmlformats.org/package/2006/relationships"><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640233" y="154097"/>
            <a:ext cx="9001125" cy="833212"/>
          </a:xfrm>
        </p:spPr>
        <p:txBody>
          <a:bodyPr>
            <a:noAutofit/>
          </a:bodyPr>
          <a:lstStyle/>
          <a:p>
            <a:r>
              <a:rPr lang="zh-CN" altLang="en-US" dirty="0">
                <a:latin typeface="Calibri"/>
                <a:cs typeface="Calibri"/>
              </a:rPr>
              <a:t>Chương 6 Tái tạo cảnh ba chiều</a:t>
            </a:r>
            <a:endParaRPr lang="en-US" altLang="zh-CN" dirty="0">
              <a:latin typeface="Calibri"/>
              <a:cs typeface="Calibri"/>
            </a:endParaRPr>
          </a:p>
        </p:txBody>
      </p:sp>
      <p:grpSp>
        <p:nvGrpSpPr>
          <p:cNvPr id="10" name="组合 9"/>
          <p:cNvGrpSpPr/>
          <p:nvPr/>
        </p:nvGrpSpPr>
        <p:grpSpPr>
          <a:xfrm>
            <a:off x="1466155" y="1268579"/>
            <a:ext cx="7488274" cy="2452546"/>
            <a:chOff x="4210833" y="3508093"/>
            <a:chExt cx="4389387" cy="2452546"/>
          </a:xfrm>
        </p:grpSpPr>
        <p:sp>
          <p:nvSpPr>
            <p:cNvPr id="6" name="Rectangle 4">
              <a:hlinkClick r:id="" action="ppaction://noaction"/>
            </p:cNvPr>
            <p:cNvSpPr>
              <a:spLocks noChangeArrowheads="1"/>
            </p:cNvSpPr>
            <p:nvPr/>
          </p:nvSpPr>
          <p:spPr bwMode="auto">
            <a:xfrm>
              <a:off x="4222557" y="3508093"/>
              <a:ext cx="415166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§6.1 Cấu trúc từ chuyển động</a:t>
              </a:r>
            </a:p>
          </p:txBody>
        </p:sp>
        <p:sp>
          <p:nvSpPr>
            <p:cNvPr id="8" name="Rectangle 5">
              <a:hlinkClick r:id="" action="ppaction://noaction"/>
            </p:cNvPr>
            <p:cNvSpPr>
              <a:spLocks noChangeArrowheads="1"/>
            </p:cNvSpPr>
            <p:nvPr/>
          </p:nvSpPr>
          <p:spPr bwMode="auto">
            <a:xfrm>
              <a:off x="4210833" y="4746712"/>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cs typeface="Arial" panose="020B0604020202020204" pitchFamily="34" charset="0"/>
                </a:rPr>
                <a:t>§6.3 Ước lượng độ sâu</a:t>
              </a:r>
            </a:p>
          </p:txBody>
        </p:sp>
        <p:sp>
          <p:nvSpPr>
            <p:cNvPr id="9" name="Rectangle 6">
              <a:hlinkClick r:id="" action="ppaction://noaction"/>
            </p:cNvPr>
            <p:cNvSpPr>
              <a:spLocks noChangeArrowheads="1"/>
            </p:cNvSpPr>
            <p:nvPr/>
          </p:nvSpPr>
          <p:spPr bwMode="auto">
            <a:xfrm>
              <a:off x="4222557" y="4185364"/>
              <a:ext cx="43776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§6.2 Tái tạo ba chiều dày đặc</a:t>
              </a:r>
            </a:p>
          </p:txBody>
        </p:sp>
        <p:sp>
          <p:nvSpPr>
            <p:cNvPr id="7" name="Rectangle 5">
              <a:hlinkClick r:id="" action="ppaction://noaction"/>
            </p:cNvPr>
            <p:cNvSpPr>
              <a:spLocks noChangeArrowheads="1"/>
            </p:cNvSpPr>
            <p:nvPr/>
          </p:nvSpPr>
          <p:spPr bwMode="auto">
            <a:xfrm>
              <a:off x="4222557" y="5312939"/>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cs typeface="Arial" panose="020B0604020202020204" pitchFamily="34" charset="0"/>
                </a:rPr>
                <a:t>§6.4 Trường bức xạ neuron</a:t>
              </a:r>
            </a:p>
          </p:txBody>
        </p:sp>
      </p:grpSp>
    </p:spTree>
    <p:extLst>
      <p:ext uri="{BB962C8B-B14F-4D97-AF65-F5344CB8AC3E}">
        <p14:creationId xmlns:p14="http://schemas.microsoft.com/office/powerpoint/2010/main" val="33071445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9" name="文本占位符 4"/>
          <p:cNvSpPr>
            <a:spLocks noGrp="1"/>
          </p:cNvSpPr>
          <p:nvPr>
            <p:ph type="body" sz="quarter" idx="14"/>
          </p:nvPr>
        </p:nvSpPr>
        <p:spPr/>
        <p:txBody>
          <a:bodyPr>
            <a:noAutofit/>
          </a:bodyPr>
          <a:lstStyle/>
          <a:p>
            <a:pPr algn="just"/>
            <a:r>
              <a:rPr lang="zh-CN" altLang="en-US" sz="2800" dirty="0">
                <a:latin typeface="Calibri"/>
                <a:cs typeface="Calibri"/>
              </a:rPr>
              <a:t>Mục tiêu của tái tạo cảnh ba chiều</a:t>
            </a:r>
            <a:endParaRPr lang="en-US" altLang="zh-CN" sz="2800" dirty="0">
              <a:latin typeface="Calibri"/>
              <a:cs typeface="Calibri"/>
            </a:endParaRPr>
          </a:p>
          <a:p>
            <a:pPr lvl="1" algn="just"/>
            <a:r>
              <a:rPr lang="zh-CN" altLang="zh-CN" sz="2400" dirty="0">
                <a:latin typeface="Calibri"/>
                <a:cs typeface="Calibri"/>
              </a:rPr>
              <a:t>Đầu vào: một chuỗi ảnh hoặc dữ liệu cảm biến</a:t>
            </a:r>
            <a:endParaRPr sz="2400" dirty="0">
              <a:latin typeface="Calibri"/>
              <a:cs typeface="Calibri"/>
            </a:endParaRPr>
          </a:p>
          <a:p>
            <a:pPr lvl="1" algn="just"/>
            <a:r>
              <a:rPr lang="zh-CN" altLang="en-US" sz="2400" dirty="0">
                <a:latin typeface="Calibri"/>
                <a:cs typeface="Calibri"/>
              </a:rPr>
              <a:t>Đầu ra: biểu diễn cấu trúc ba chiều (như đám mây điểm, lưới Mesh, v.v.)</a:t>
            </a:r>
          </a:p>
          <a:p>
            <a:pPr lvl="1" algn="just"/>
            <a:r>
              <a:rPr lang="zh-CN" altLang="en-US" sz="2400" dirty="0">
                <a:latin typeface="Calibri"/>
                <a:cs typeface="Calibri"/>
              </a:rPr>
              <a:t>Ứng dụng: AR/VR, bản đồ ba chiều độ chính xác cao, lái xe tự động, robot thông minh</a:t>
            </a:r>
            <a:endParaRPr lang="en-US" altLang="zh-CN" sz="2400" dirty="0">
              <a:latin typeface="Calibri"/>
              <a:cs typeface="Calibri"/>
            </a:endParaRPr>
          </a:p>
        </p:txBody>
      </p:sp>
      <p:sp>
        <p:nvSpPr>
          <p:cNvPr id="4" name="文本占位符 3"/>
          <p:cNvSpPr>
            <a:spLocks noGrp="1"/>
          </p:cNvSpPr>
          <p:nvPr>
            <p:ph type="body" sz="quarter" idx="13"/>
          </p:nvPr>
        </p:nvSpPr>
        <p:spPr/>
        <p:txBody>
          <a:bodyPr>
            <a:noAutofit/>
          </a:bodyPr>
          <a:lstStyle/>
          <a:p>
            <a:r>
              <a:rPr lang="zh-CN" altLang="en-US" dirty="0">
                <a:latin typeface="Calibri"/>
                <a:cs typeface="Calibri"/>
              </a:rPr>
              <a:t>Tổng quan về tái tạo cảnh ba chiều</a:t>
            </a:r>
          </a:p>
        </p:txBody>
      </p:sp>
      <p:pic>
        <p:nvPicPr>
          <p:cNvPr id="6" name="图片 5"/>
          <p:cNvPicPr>
            <a:picLocks noChangeAspect="1"/>
          </p:cNvPicPr>
          <p:nvPr>
            <p:custDataLst>
              <p:tags r:id="rId1"/>
            </p:custDataLst>
          </p:nvPr>
        </p:nvPicPr>
        <p:blipFill>
          <a:blip r:embed="rId4">
            <a:clrChange>
              <a:clrFrom>
                <a:srgbClr val="FFFFFF">
                  <a:alpha val="100000"/>
                </a:srgbClr>
              </a:clrFrom>
              <a:clrTo>
                <a:srgbClr val="FFFFFF">
                  <a:alpha val="100000"/>
                  <a:alpha val="0"/>
                </a:srgbClr>
              </a:clrTo>
            </a:clrChange>
          </a:blip>
          <a:stretch>
            <a:fillRect/>
          </a:stretch>
        </p:blipFill>
        <p:spPr>
          <a:xfrm>
            <a:off x="1898014" y="3029214"/>
            <a:ext cx="8395970" cy="36957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p:sp>
        <p:nvSpPr>
          <p:cNvPr id="4" name="文本占位符 3"/>
          <p:cNvSpPr>
            <a:spLocks noGrp="1"/>
          </p:cNvSpPr>
          <p:nvPr>
            <p:ph type="body" sz="quarter" idx="13"/>
          </p:nvPr>
        </p:nvSpPr>
        <p:spPr/>
        <p:txBody>
          <a:bodyPr>
            <a:noAutofit/>
          </a:bodyPr>
          <a:lstStyle/>
          <a:p>
            <a:r>
              <a:rPr lang="en-US" altLang="zh-CN" dirty="0"/>
              <a:t>§6.1 Cấu trúc từ chuyển động</a:t>
            </a:r>
          </a:p>
        </p:txBody>
      </p:sp>
      <p:sp>
        <p:nvSpPr>
          <p:cNvPr id="5" name="Rectangle 4"/>
          <p:cNvSpPr>
            <a:spLocks noChangeArrowheads="1"/>
          </p:cNvSpPr>
          <p:nvPr/>
        </p:nvSpPr>
        <p:spPr bwMode="auto">
          <a:xfrm>
            <a:off x="657922" y="570703"/>
            <a:ext cx="8069441" cy="424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Ràng buộc hình học lưỡng cực</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Ước lượng và phân rã ma trận bản chất</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Phép đo tam giác</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IV. Bài toán PnP và phương pháp giải</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zh-CN" altLang="en-US" dirty="0">
                <a:latin typeface="Calibri"/>
                <a:cs typeface="Calibri"/>
              </a:rPr>
              <a:t>Tổng quan về cấu trúc từ chuyển động</a:t>
            </a:r>
          </a:p>
        </p:txBody>
      </p:sp>
      <p:sp>
        <p:nvSpPr>
          <p:cNvPr id="9" name="文本占位符 4"/>
          <p:cNvSpPr>
            <a:spLocks noGrp="1"/>
          </p:cNvSpPr>
          <p:nvPr>
            <p:custDataLst>
              <p:tags r:id="rId1"/>
            </p:custDataLst>
          </p:nvPr>
        </p:nvSpPr>
        <p:spPr>
          <a:xfrm>
            <a:off x="515937" y="1104900"/>
            <a:ext cx="11160125"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88000"/>
              </a:lnSpc>
            </a:pPr>
            <a:r>
              <a:rPr lang="zh-CN" altLang="en-US" sz="2000" b="0" dirty="0">
                <a:latin typeface="Arial" panose="020B0604020202020204" pitchFamily="34" charset="0"/>
                <a:cs typeface="Arial" panose="020B0604020202020204" pitchFamily="34" charset="0"/>
              </a:rPr>
              <a:t>Cấu trúc từ chuyển động (Structure from Motion, SFM) là gì?</a:t>
            </a:r>
            <a:endParaRPr lang="en-US" altLang="zh-CN" sz="2000" b="0" dirty="0">
              <a:latin typeface="Arial" panose="020B0604020202020204" pitchFamily="34" charset="0"/>
              <a:cs typeface="Arial" panose="020B0604020202020204" pitchFamily="34" charset="0"/>
            </a:endParaRPr>
          </a:p>
          <a:p>
            <a:pPr lvl="1" algn="just">
              <a:lnSpc>
                <a:spcPct val="88000"/>
              </a:lnSpc>
            </a:pPr>
            <a:r>
              <a:rPr lang="zh-CN" dirty="0">
                <a:latin typeface="Arial" panose="020B0604020202020204" pitchFamily="34" charset="0"/>
                <a:cs typeface="Arial" panose="020B0604020202020204" pitchFamily="34" charset="0"/>
              </a:rPr>
              <a:t>Chuyển động: chuyển động của camera, tức tư thế (Pose) của camera tương ứng với các ảnh khác nhau</a:t>
            </a:r>
            <a:endParaRPr lang="vi-VN" altLang="zh-CN" dirty="0">
              <a:latin typeface="Arial" panose="020B0604020202020204" pitchFamily="34" charset="0"/>
              <a:cs typeface="Arial" panose="020B0604020202020204" pitchFamily="34" charset="0"/>
            </a:endParaRPr>
          </a:p>
          <a:p>
            <a:pPr lvl="2" algn="just">
              <a:lnSpc>
                <a:spcPct val="88000"/>
              </a:lnSpc>
              <a:buFont typeface="Courier New" panose="02070309020205020404" pitchFamily="49" charset="0"/>
              <a:buChar char="o"/>
            </a:pPr>
            <a:r>
              <a:rPr lang="zh-CN" dirty="0">
                <a:latin typeface="Arial" panose="020B0604020202020204" pitchFamily="34" charset="0"/>
                <a:cs typeface="Arial" panose="020B0604020202020204" pitchFamily="34" charset="0"/>
              </a:rPr>
              <a:t>Tư thế của camera thường được cấu thành bởi </a:t>
            </a:r>
            <a:r>
              <a:rPr lang="en-US" altLang="zh-CN" dirty="0">
                <a:latin typeface="Arial" panose="020B0604020202020204" pitchFamily="34" charset="0"/>
                <a:cs typeface="Arial" panose="020B0604020202020204" pitchFamily="34" charset="0"/>
              </a:rPr>
              <a:t>vector</a:t>
            </a:r>
            <a:r>
              <a:rPr lang="zh-CN" dirty="0">
                <a:latin typeface="Arial" panose="020B0604020202020204" pitchFamily="34" charset="0"/>
                <a:cs typeface="Arial" panose="020B0604020202020204" pitchFamily="34" charset="0"/>
              </a:rPr>
              <a:t> tịnh tiến ba chiều t và ma trận quay R</a:t>
            </a:r>
            <a:endParaRPr altLang="zh-CN" dirty="0">
              <a:latin typeface="Arial" panose="020B0604020202020204" pitchFamily="34" charset="0"/>
              <a:cs typeface="Arial" panose="020B0604020202020204" pitchFamily="34" charset="0"/>
            </a:endParaRPr>
          </a:p>
          <a:p>
            <a:pPr lvl="1" algn="just">
              <a:lnSpc>
                <a:spcPct val="88000"/>
              </a:lnSpc>
            </a:pPr>
            <a:r>
              <a:rPr lang="zh-CN" dirty="0">
                <a:latin typeface="Arial" panose="020B0604020202020204" pitchFamily="34" charset="0"/>
                <a:cs typeface="Arial" panose="020B0604020202020204" pitchFamily="34" charset="0"/>
                <a:sym typeface="+mn-ea"/>
              </a:rPr>
              <a:t>Cấu trúc: thông tin vị trí hình học 3D, tức đám mây điểm được tái tạo</a:t>
            </a:r>
          </a:p>
          <a:p>
            <a:pPr lvl="1" algn="just">
              <a:lnSpc>
                <a:spcPct val="88000"/>
              </a:lnSpc>
            </a:pPr>
            <a:r>
              <a:rPr lang="zh-CN" altLang="en-US" dirty="0">
                <a:latin typeface="Arial" panose="020B0604020202020204" pitchFamily="34" charset="0"/>
                <a:cs typeface="Arial" panose="020B0604020202020204" pitchFamily="34" charset="0"/>
                <a:sym typeface="+mn-ea"/>
              </a:rPr>
              <a:t>Cấu trúc từ chuyển động: khôi phục mối quan hệ tư thế camera dựa trên ảnh đầu vào và tiến hành tái tạo</a:t>
            </a:r>
          </a:p>
          <a:p>
            <a:pPr lvl="1" algn="just">
              <a:lnSpc>
                <a:spcPct val="88000"/>
              </a:lnSpc>
            </a:pPr>
            <a:r>
              <a:rPr lang="zh-CN" altLang="en-US" dirty="0">
                <a:latin typeface="Arial" panose="020B0604020202020204" pitchFamily="34" charset="0"/>
                <a:cs typeface="Arial" panose="020B0604020202020204" pitchFamily="34" charset="0"/>
                <a:sym typeface="+mn-ea"/>
              </a:rPr>
              <a:t>Thông thường tương ứng với tái tạo thưa: tái tạo đám mây điểm thưa thông qua ghép cặp điểm đặc trưng</a:t>
            </a:r>
          </a:p>
        </p:txBody>
      </p:sp>
      <p:sp>
        <p:nvSpPr>
          <p:cNvPr id="5" name="文本占位符 4"/>
          <p:cNvSpPr>
            <a:spLocks noGrp="1"/>
          </p:cNvSpPr>
          <p:nvPr>
            <p:custDataLst>
              <p:tags r:id="rId2"/>
            </p:custDataLst>
          </p:nvPr>
        </p:nvSpPr>
        <p:spPr>
          <a:xfrm>
            <a:off x="663575" y="4346993"/>
            <a:ext cx="11160125"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0" dirty="0">
                <a:latin typeface="Arial" panose="020B0604020202020204" pitchFamily="34" charset="0"/>
                <a:cs typeface="Arial" panose="020B0604020202020204" pitchFamily="34" charset="0"/>
              </a:rPr>
              <a:t>Định nghĩa ký hiệu</a:t>
            </a:r>
            <a:endParaRPr lang="en-US" altLang="zh-CN" sz="2000" b="0" dirty="0">
              <a:latin typeface="Arial" panose="020B0604020202020204" pitchFamily="34" charset="0"/>
              <a:cs typeface="Arial" panose="020B0604020202020204" pitchFamily="34" charset="0"/>
            </a:endParaRPr>
          </a:p>
          <a:p>
            <a:pPr lvl="1" algn="just"/>
            <a:r>
              <a:rPr altLang="zh-CN" dirty="0" err="1">
                <a:latin typeface="Arial" panose="020B0604020202020204" pitchFamily="34" charset="0"/>
                <a:cs typeface="Arial" panose="020B0604020202020204" pitchFamily="34" charset="0"/>
              </a:rPr>
              <a:t>Ảnh</a:t>
            </a:r>
            <a:r>
              <a:rPr altLang="zh-CN" dirty="0">
                <a:latin typeface="Arial" panose="020B0604020202020204" pitchFamily="34" charset="0"/>
                <a:cs typeface="Arial" panose="020B0604020202020204" pitchFamily="34" charset="0"/>
              </a:rPr>
              <a:t>: I</a:t>
            </a:r>
          </a:p>
          <a:p>
            <a:pPr lvl="1" algn="just"/>
            <a:r>
              <a:rPr lang="zh-CN" dirty="0">
                <a:latin typeface="Arial" panose="020B0604020202020204" pitchFamily="34" charset="0"/>
                <a:cs typeface="Arial" panose="020B0604020202020204" pitchFamily="34" charset="0"/>
              </a:rPr>
              <a:t>Tham số nội tại của camera: K</a:t>
            </a:r>
            <a:endParaRPr altLang="zh-CN" dirty="0">
              <a:latin typeface="Arial" panose="020B0604020202020204" pitchFamily="34" charset="0"/>
              <a:cs typeface="Arial" panose="020B0604020202020204" pitchFamily="34" charset="0"/>
            </a:endParaRPr>
          </a:p>
          <a:p>
            <a:pPr lvl="1" algn="just"/>
            <a:r>
              <a:rPr lang="zh-CN" dirty="0">
                <a:latin typeface="Arial" panose="020B0604020202020204" pitchFamily="34" charset="0"/>
                <a:cs typeface="Arial" panose="020B0604020202020204" pitchFamily="34" charset="0"/>
              </a:rPr>
              <a:t>Tâm camera: O</a:t>
            </a:r>
          </a:p>
          <a:p>
            <a:pPr lvl="1" algn="just"/>
            <a:r>
              <a:rPr lang="zh-CN" dirty="0">
                <a:latin typeface="Arial" panose="020B0604020202020204" pitchFamily="34" charset="0"/>
                <a:cs typeface="Arial" panose="020B0604020202020204" pitchFamily="34" charset="0"/>
              </a:rPr>
              <a:t>Điểm đặc trưng (ghép cặp): p</a:t>
            </a:r>
            <a:endParaRPr lang="en-US" altLang="zh-CN" i="1" dirty="0">
              <a:solidFill>
                <a:srgbClr val="C00000"/>
              </a:solidFill>
              <a:latin typeface="Arial" panose="020B0604020202020204" pitchFamily="34" charset="0"/>
              <a:cs typeface="Arial" panose="020B0604020202020204" pitchFamily="34" charset="0"/>
            </a:endParaRPr>
          </a:p>
        </p:txBody>
      </p:sp>
      <p:pic>
        <p:nvPicPr>
          <p:cNvPr id="6" name="图片 1477055862"/>
          <p:cNvPicPr>
            <a:picLocks noChangeAspect="1" noChangeArrowheads="1"/>
          </p:cNvPicPr>
          <p:nvPr>
            <p:custDataLst>
              <p:tags r:id="rId3"/>
            </p:custDataLst>
          </p:nvPr>
        </p:nvPicPr>
        <p:blipFill>
          <a:blip r:embed="rId6">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a:stretch>
            <a:fillRect/>
          </a:stretch>
        </p:blipFill>
        <p:spPr>
          <a:xfrm>
            <a:off x="6096000" y="3791585"/>
            <a:ext cx="5432425" cy="2858135"/>
          </a:xfrm>
          <a:prstGeom prst="rect">
            <a:avLst/>
          </a:prstGeom>
          <a:noFill/>
          <a:ln>
            <a:noFill/>
          </a:ln>
        </p:spPr>
      </p:pic>
    </p:spTree>
    <p:extLst>
      <p:ext uri="{BB962C8B-B14F-4D97-AF65-F5344CB8AC3E}">
        <p14:creationId xmlns:p14="http://schemas.microsoft.com/office/powerpoint/2010/main" val="31262309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zh-CN" altLang="en-US" dirty="0">
                <a:latin typeface="Calibri"/>
                <a:cs typeface="Calibri"/>
              </a:rPr>
              <a:t>Ràng buộc hình học lưỡng cực</a:t>
            </a:r>
          </a:p>
        </p:txBody>
      </p:sp>
      <p:sp>
        <p:nvSpPr>
          <p:cNvPr id="9" name="文本占位符 4"/>
          <p:cNvSpPr>
            <a:spLocks noGrp="1"/>
          </p:cNvSpPr>
          <p:nvPr>
            <p:custDataLst>
              <p:tags r:id="rId1"/>
            </p:custDataLst>
          </p:nvPr>
        </p:nvSpPr>
        <p:spPr>
          <a:xfrm>
            <a:off x="515937" y="1104899"/>
            <a:ext cx="11160125" cy="5304368"/>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b="0" dirty="0">
                <a:latin typeface="Arial" panose="020B0604020202020204" pitchFamily="34" charset="0"/>
                <a:cs typeface="Arial" panose="020B0604020202020204" pitchFamily="34" charset="0"/>
              </a:rPr>
              <a:t>Ràng buộc hình học lưỡng cực</a:t>
            </a:r>
          </a:p>
          <a:p>
            <a:pPr lvl="1" algn="just">
              <a:lnSpc>
                <a:spcPct val="120000"/>
              </a:lnSpc>
            </a:pPr>
            <a:r>
              <a:rPr lang="zh-CN" altLang="en-US" dirty="0">
                <a:latin typeface="Arial" panose="020B0604020202020204" pitchFamily="34" charset="0"/>
                <a:cs typeface="Arial" panose="020B0604020202020204" pitchFamily="34" charset="0"/>
              </a:rPr>
              <a:t>Dùng để mô tả quan hệ hình học giữa hai ảnh. Khi hai ảnh được chụp bởi các camera có chuyển động tương đối, giữa các điểm chiếu của cùng một cảnh ba chiều trong hai ảnh tồn tại một quan hệ ràng buộc cụ thể; quan hệ này phản ánh vị trí và tư thế tương đối giữa hai camera</a:t>
            </a:r>
            <a:endParaRPr lang="en-US" altLang="zh-CN" dirty="0">
              <a:latin typeface="Arial" panose="020B0604020202020204" pitchFamily="34" charset="0"/>
              <a:cs typeface="Arial" panose="020B0604020202020204" pitchFamily="34" charset="0"/>
            </a:endParaRPr>
          </a:p>
          <a:p>
            <a:pPr lvl="1" algn="just">
              <a:lnSpc>
                <a:spcPct val="120000"/>
              </a:lnSpc>
            </a:pPr>
            <a:r>
              <a:rPr lang="zh-CN" altLang="en-US" dirty="0">
                <a:latin typeface="Arial" panose="020B0604020202020204" pitchFamily="34" charset="0"/>
                <a:cs typeface="Arial" panose="020B0604020202020204" pitchFamily="34" charset="0"/>
              </a:rPr>
              <a:t>Giả sử camera chuyển động quay và tịnh tiến từ O1 đến O2, I1 và I2 là các mặt phẳng tạo ảnh của camera; với một điểm P bất kỳ trong không gian, các hình chiếu của nó trên hai mặt phẳng tạo ảnh lần lượt là p1 và p2</a:t>
            </a:r>
          </a:p>
          <a:p>
            <a:pPr lvl="1" algn="just">
              <a:lnSpc>
                <a:spcPct val="120000"/>
              </a:lnSpc>
            </a:pPr>
            <a:r>
              <a:rPr lang="zh-CN" altLang="en-US" dirty="0">
                <a:latin typeface="Arial" panose="020B0604020202020204" pitchFamily="34" charset="0"/>
                <a:cs typeface="Arial" panose="020B0604020202020204" pitchFamily="34" charset="0"/>
              </a:rPr>
              <a:t>Mặt phẳng lưỡng cực: O1O2P</a:t>
            </a:r>
          </a:p>
          <a:p>
            <a:pPr lvl="1" algn="just">
              <a:lnSpc>
                <a:spcPct val="120000"/>
              </a:lnSpc>
            </a:pPr>
            <a:r>
              <a:rPr lang="zh-CN" altLang="en-US" dirty="0">
                <a:latin typeface="Arial" panose="020B0604020202020204" pitchFamily="34" charset="0"/>
                <a:cs typeface="Arial" panose="020B0604020202020204" pitchFamily="34" charset="0"/>
              </a:rPr>
              <a:t>Điểm lưỡng cực: e1, e2</a:t>
            </a:r>
          </a:p>
          <a:p>
            <a:pPr lvl="1" algn="just">
              <a:lnSpc>
                <a:spcPct val="120000"/>
              </a:lnSpc>
            </a:pPr>
            <a:r>
              <a:rPr lang="zh-CN" altLang="en-US" dirty="0">
                <a:latin typeface="Arial" panose="020B0604020202020204" pitchFamily="34" charset="0"/>
                <a:cs typeface="Arial" panose="020B0604020202020204" pitchFamily="34" charset="0"/>
              </a:rPr>
              <a:t>Đường cơ sở: O1O2</a:t>
            </a:r>
          </a:p>
          <a:p>
            <a:pPr lvl="1" algn="just">
              <a:lnSpc>
                <a:spcPct val="120000"/>
              </a:lnSpc>
            </a:pPr>
            <a:r>
              <a:rPr lang="zh-CN" altLang="en-US" dirty="0">
                <a:latin typeface="Arial" panose="020B0604020202020204" pitchFamily="34" charset="0"/>
                <a:cs typeface="Arial" panose="020B0604020202020204" pitchFamily="34" charset="0"/>
              </a:rPr>
              <a:t>Đường lưỡng cực: l1, l2</a:t>
            </a:r>
          </a:p>
          <a:p>
            <a:pPr lvl="1">
              <a:lnSpc>
                <a:spcPct val="120000"/>
              </a:lnSpc>
            </a:pPr>
            <a:endParaRPr lang="en-US" altLang="zh-CN" sz="2400" dirty="0">
              <a:latin typeface="Arial" panose="020B0604020202020204" pitchFamily="34" charset="0"/>
              <a:cs typeface="Arial" panose="020B0604020202020204" pitchFamily="34" charset="0"/>
            </a:endParaRPr>
          </a:p>
          <a:p>
            <a:pPr lvl="1">
              <a:lnSpc>
                <a:spcPct val="120000"/>
              </a:lnSpc>
            </a:pPr>
            <a:endParaRPr lang="en-US" altLang="zh-CN" sz="2400" b="1" dirty="0">
              <a:latin typeface="Calibri"/>
              <a:cs typeface="Calibri"/>
            </a:endParaRPr>
          </a:p>
          <a:p>
            <a:pPr lvl="1">
              <a:lnSpc>
                <a:spcPct val="120000"/>
              </a:lnSpc>
            </a:pPr>
            <a:endParaRPr lang="en-US" altLang="zh-CN" sz="2400" b="1" dirty="0">
              <a:latin typeface="Calibri"/>
              <a:cs typeface="Calibri"/>
            </a:endParaRPr>
          </a:p>
          <a:p>
            <a:pPr lvl="1"/>
            <a:endParaRPr lang="en-US" altLang="zh-CN" sz="2330" dirty="0">
              <a:latin typeface="Calibri"/>
              <a:cs typeface="Calibri"/>
            </a:endParaRPr>
          </a:p>
          <a:p>
            <a:pPr lvl="1"/>
            <a:endParaRPr lang="en-US" altLang="zh-CN" sz="2330" dirty="0">
              <a:latin typeface="Calibri"/>
              <a:cs typeface="Calibri"/>
            </a:endParaRPr>
          </a:p>
          <a:p>
            <a:pPr lvl="1"/>
            <a:endParaRPr lang="en-US" altLang="zh-CN" sz="2330" dirty="0">
              <a:latin typeface="Calibri"/>
              <a:cs typeface="Calibri"/>
            </a:endParaRPr>
          </a:p>
          <a:p>
            <a:pPr lvl="1"/>
            <a:endParaRPr lang="en-US" altLang="zh-CN" sz="2330" dirty="0">
              <a:latin typeface="Calibri"/>
              <a:cs typeface="Calibri"/>
            </a:endParaRPr>
          </a:p>
          <a:p>
            <a:pPr lvl="1"/>
            <a:endParaRPr lang="zh-CN" altLang="en-US" sz="2330" dirty="0">
              <a:latin typeface="Calibri"/>
              <a:cs typeface="Calibri"/>
            </a:endParaRPr>
          </a:p>
          <a:p>
            <a:pPr lvl="1"/>
            <a:endParaRPr lang="zh-CN" altLang="en-US" sz="2330" dirty="0">
              <a:latin typeface="Calibri"/>
              <a:cs typeface="Calibri"/>
            </a:endParaRPr>
          </a:p>
        </p:txBody>
      </p:sp>
      <p:pic>
        <p:nvPicPr>
          <p:cNvPr id="18" name="图片 1477055862">
            <a:extLst>
              <a:ext uri="{FF2B5EF4-FFF2-40B4-BE49-F238E27FC236}">
                <a16:creationId xmlns:a16="http://schemas.microsoft.com/office/drawing/2014/main" id="{D1953966-27FC-496D-8AE7-5187B4AF1EF8}"/>
              </a:ext>
            </a:extLst>
          </p:cNvPr>
          <p:cNvPicPr>
            <a:picLocks noChangeAspect="1" noChangeArrowheads="1"/>
          </p:cNvPicPr>
          <p:nvPr>
            <p:custDataLst>
              <p:tags r:id="rId2"/>
            </p:custDataLst>
          </p:nvPr>
        </p:nvPicPr>
        <p:blipFill>
          <a:blip r:embed="rId5">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a:stretch>
            <a:fillRect/>
          </a:stretch>
        </p:blipFill>
        <p:spPr>
          <a:xfrm>
            <a:off x="6409266" y="3794287"/>
            <a:ext cx="5432425" cy="285813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zh-CN" altLang="en-US" dirty="0">
                <a:latin typeface="Calibri"/>
                <a:cs typeface="Calibri"/>
              </a:rPr>
              <a:t>Ràng buộc hình học lưỡng cực</a:t>
            </a:r>
          </a:p>
        </p:txBody>
      </p:sp>
      <p:pic>
        <p:nvPicPr>
          <p:cNvPr id="1477055862" name="图片 1477055862"/>
          <p:cNvPicPr>
            <a:picLocks noChangeAspect="1" noChangeArrowheads="1"/>
          </p:cNvPicPr>
          <p:nvPr>
            <p:custDataLst>
              <p:tags r:id="rId1"/>
            </p:custDataLst>
          </p:nvPr>
        </p:nvPicPr>
        <p:blipFill>
          <a:blip r:embed="rId13">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a:stretch>
            <a:fillRect/>
          </a:stretch>
        </p:blipFill>
        <p:spPr>
          <a:xfrm>
            <a:off x="6223000" y="1290534"/>
            <a:ext cx="5749560" cy="3024799"/>
          </a:xfrm>
          <a:prstGeom prst="rect">
            <a:avLst/>
          </a:prstGeom>
          <a:noFill/>
          <a:ln>
            <a:noFill/>
          </a:ln>
        </p:spPr>
      </p:pic>
      <p:sp>
        <p:nvSpPr>
          <p:cNvPr id="9" name="文本占位符 4"/>
          <p:cNvSpPr>
            <a:spLocks noGrp="1"/>
          </p:cNvSpPr>
          <p:nvPr>
            <p:custDataLst>
              <p:tags r:id="rId2"/>
            </p:custDataLst>
          </p:nvPr>
        </p:nvSpPr>
        <p:spPr>
          <a:xfrm>
            <a:off x="515937" y="1104900"/>
            <a:ext cx="11160125"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800" b="0" dirty="0">
                <a:latin typeface="Arial" panose="020B0604020202020204" pitchFamily="34" charset="0"/>
                <a:cs typeface="Arial" panose="020B0604020202020204" pitchFamily="34" charset="0"/>
              </a:rPr>
              <a:t>Suy diễn ràng buộc lưỡng cực</a:t>
            </a:r>
          </a:p>
          <a:p>
            <a:pPr lvl="1"/>
            <a:r>
              <a:rPr lang="zh-CN" altLang="en-US" sz="2400" dirty="0">
                <a:latin typeface="Arial" panose="020B0604020202020204" pitchFamily="34" charset="0"/>
                <a:cs typeface="Arial" panose="020B0604020202020204" pitchFamily="34" charset="0"/>
              </a:rPr>
              <a:t>Công thức chiếu của mô hình camera lỗ kim:</a:t>
            </a:r>
          </a:p>
          <a:p>
            <a:pPr lvl="1"/>
            <a:endParaRPr lang="zh-CN" altLang="en-US" sz="2330" dirty="0">
              <a:latin typeface="Arial" panose="020B0604020202020204" pitchFamily="34" charset="0"/>
              <a:cs typeface="Arial" panose="020B0604020202020204" pitchFamily="34" charset="0"/>
            </a:endParaRPr>
          </a:p>
          <a:p>
            <a:pPr lvl="1"/>
            <a:r>
              <a:rPr lang="zh-CN" altLang="en-US" sz="2400" dirty="0">
                <a:latin typeface="Arial" panose="020B0604020202020204" pitchFamily="34" charset="0"/>
                <a:cs typeface="Arial" panose="020B0604020202020204" pitchFamily="34" charset="0"/>
              </a:rPr>
              <a:t>Quan hệ tọa độ chuẩn hóa:</a:t>
            </a:r>
          </a:p>
          <a:p>
            <a:pPr lvl="1"/>
            <a:endParaRPr lang="zh-CN" altLang="en-US" sz="2330" dirty="0">
              <a:latin typeface="Arial" panose="020B0604020202020204" pitchFamily="34" charset="0"/>
              <a:cs typeface="Arial" panose="020B0604020202020204" pitchFamily="34" charset="0"/>
            </a:endParaRPr>
          </a:p>
          <a:p>
            <a:pPr lvl="1"/>
            <a:endParaRPr lang="zh-CN" altLang="en-US" sz="2330" dirty="0">
              <a:latin typeface="Arial" panose="020B0604020202020204" pitchFamily="34" charset="0"/>
              <a:cs typeface="Arial" panose="020B0604020202020204" pitchFamily="34" charset="0"/>
            </a:endParaRPr>
          </a:p>
          <a:p>
            <a:pPr lvl="1"/>
            <a:r>
              <a:rPr lang="zh-CN" altLang="en-US" sz="2400" dirty="0">
                <a:latin typeface="Arial" panose="020B0604020202020204" pitchFamily="34" charset="0"/>
                <a:cs typeface="Arial" panose="020B0604020202020204" pitchFamily="34" charset="0"/>
              </a:rPr>
              <a:t>Biến đổi tích có hướng của </a:t>
            </a:r>
            <a:r>
              <a:rPr lang="en-US" altLang="zh-CN" sz="2400" dirty="0">
                <a:latin typeface="Arial" panose="020B0604020202020204" pitchFamily="34" charset="0"/>
                <a:cs typeface="Arial" panose="020B0604020202020204" pitchFamily="34" charset="0"/>
              </a:rPr>
              <a:t>vector</a:t>
            </a:r>
            <a:r>
              <a:rPr lang="zh-CN" altLang="en-US" sz="2400" dirty="0">
                <a:latin typeface="Arial" panose="020B0604020202020204" pitchFamily="34" charset="0"/>
                <a:cs typeface="Arial" panose="020B0604020202020204" pitchFamily="34" charset="0"/>
              </a:rPr>
              <a:t>:</a:t>
            </a:r>
          </a:p>
        </p:txBody>
      </p:sp>
      <p:pic>
        <p:nvPicPr>
          <p:cNvPr id="4" name="图片 3"/>
          <p:cNvPicPr>
            <a:picLocks noChangeAspect="1"/>
          </p:cNvPicPr>
          <p:nvPr>
            <p:custDataLst>
              <p:tags r:id="rId3"/>
            </p:custDataLst>
          </p:nvPr>
        </p:nvPicPr>
        <p:blipFill>
          <a:blip r:embed="rId14">
            <a:clrChange>
              <a:clrFrom>
                <a:srgbClr val="FFFFFF">
                  <a:alpha val="100000"/>
                </a:srgbClr>
              </a:clrFrom>
              <a:clrTo>
                <a:srgbClr val="FFFFFF">
                  <a:alpha val="100000"/>
                  <a:alpha val="0"/>
                </a:srgbClr>
              </a:clrTo>
            </a:clrChange>
          </a:blip>
          <a:stretch>
            <a:fillRect/>
          </a:stretch>
        </p:blipFill>
        <p:spPr>
          <a:xfrm>
            <a:off x="1400810" y="1964521"/>
            <a:ext cx="4507230" cy="742315"/>
          </a:xfrm>
          <a:prstGeom prst="rect">
            <a:avLst/>
          </a:prstGeom>
        </p:spPr>
      </p:pic>
      <p:pic>
        <p:nvPicPr>
          <p:cNvPr id="5" name="图片 4"/>
          <p:cNvPicPr>
            <a:picLocks noChangeAspect="1"/>
          </p:cNvPicPr>
          <p:nvPr>
            <p:custDataLst>
              <p:tags r:id="rId4"/>
            </p:custDataLst>
          </p:nvPr>
        </p:nvPicPr>
        <p:blipFill>
          <a:blip r:embed="rId15">
            <a:clrChange>
              <a:clrFrom>
                <a:srgbClr val="FFFFFF">
                  <a:alpha val="100000"/>
                </a:srgbClr>
              </a:clrFrom>
              <a:clrTo>
                <a:srgbClr val="FFFFFF">
                  <a:alpha val="100000"/>
                  <a:alpha val="0"/>
                </a:srgbClr>
              </a:clrTo>
            </a:clrChange>
          </a:blip>
          <a:stretch>
            <a:fillRect/>
          </a:stretch>
        </p:blipFill>
        <p:spPr>
          <a:xfrm>
            <a:off x="1657985" y="3006725"/>
            <a:ext cx="3314700" cy="565150"/>
          </a:xfrm>
          <a:prstGeom prst="rect">
            <a:avLst/>
          </a:prstGeom>
        </p:spPr>
      </p:pic>
      <p:pic>
        <p:nvPicPr>
          <p:cNvPr id="6" name="图片 5"/>
          <p:cNvPicPr>
            <a:picLocks noChangeAspect="1"/>
          </p:cNvPicPr>
          <p:nvPr>
            <p:custDataLst>
              <p:tags r:id="rId5"/>
            </p:custDataLst>
          </p:nvPr>
        </p:nvPicPr>
        <p:blipFill>
          <a:blip r:embed="rId16">
            <a:clrChange>
              <a:clrFrom>
                <a:srgbClr val="FFFFFF">
                  <a:alpha val="100000"/>
                </a:srgbClr>
              </a:clrFrom>
              <a:clrTo>
                <a:srgbClr val="FFFFFF">
                  <a:alpha val="100000"/>
                  <a:alpha val="0"/>
                </a:srgbClr>
              </a:clrTo>
            </a:clrChange>
          </a:blip>
          <a:stretch>
            <a:fillRect/>
          </a:stretch>
        </p:blipFill>
        <p:spPr>
          <a:xfrm>
            <a:off x="2059305" y="3387090"/>
            <a:ext cx="2511425" cy="704215"/>
          </a:xfrm>
          <a:prstGeom prst="rect">
            <a:avLst/>
          </a:prstGeom>
        </p:spPr>
      </p:pic>
      <p:pic>
        <p:nvPicPr>
          <p:cNvPr id="7" name="图片 6"/>
          <p:cNvPicPr>
            <a:picLocks noChangeAspect="1"/>
          </p:cNvPicPr>
          <p:nvPr>
            <p:custDataLst>
              <p:tags r:id="rId6"/>
            </p:custDataLst>
          </p:nvPr>
        </p:nvPicPr>
        <p:blipFill>
          <a:blip r:embed="rId17">
            <a:clrChange>
              <a:clrFrom>
                <a:srgbClr val="FFFFFF">
                  <a:alpha val="100000"/>
                </a:srgbClr>
              </a:clrFrom>
              <a:clrTo>
                <a:srgbClr val="FFFFFF">
                  <a:alpha val="100000"/>
                  <a:alpha val="0"/>
                </a:srgbClr>
              </a:clrTo>
            </a:clrChange>
          </a:blip>
          <a:stretch>
            <a:fillRect/>
          </a:stretch>
        </p:blipFill>
        <p:spPr>
          <a:xfrm>
            <a:off x="1657985" y="4428490"/>
            <a:ext cx="3073400" cy="730250"/>
          </a:xfrm>
          <a:prstGeom prst="rect">
            <a:avLst/>
          </a:prstGeom>
        </p:spPr>
      </p:pic>
      <p:pic>
        <p:nvPicPr>
          <p:cNvPr id="8" name="图片 7"/>
          <p:cNvPicPr>
            <a:picLocks noChangeAspect="1"/>
          </p:cNvPicPr>
          <p:nvPr>
            <p:custDataLst>
              <p:tags r:id="rId7"/>
            </p:custDataLst>
          </p:nvPr>
        </p:nvPicPr>
        <p:blipFill>
          <a:blip r:embed="rId18">
            <a:clrChange>
              <a:clrFrom>
                <a:srgbClr val="FFFFFF">
                  <a:alpha val="100000"/>
                </a:srgbClr>
              </a:clrFrom>
              <a:clrTo>
                <a:srgbClr val="FFFFFF">
                  <a:alpha val="100000"/>
                  <a:alpha val="0"/>
                </a:srgbClr>
              </a:clrTo>
            </a:clrChange>
          </a:blip>
          <a:stretch>
            <a:fillRect/>
          </a:stretch>
        </p:blipFill>
        <p:spPr>
          <a:xfrm>
            <a:off x="1324610" y="4998085"/>
            <a:ext cx="3740150" cy="647700"/>
          </a:xfrm>
          <a:prstGeom prst="rect">
            <a:avLst/>
          </a:prstGeom>
        </p:spPr>
      </p:pic>
      <p:sp>
        <p:nvSpPr>
          <p:cNvPr id="10" name="矩形 9"/>
          <p:cNvSpPr/>
          <p:nvPr/>
        </p:nvSpPr>
        <p:spPr>
          <a:xfrm>
            <a:off x="1229360" y="4548505"/>
            <a:ext cx="3858895" cy="1096645"/>
          </a:xfrm>
          <a:prstGeom prst="rect">
            <a:avLst/>
          </a:prstGeom>
          <a:noFill/>
          <a:ln w="25400">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文本框 10"/>
          <p:cNvSpPr txBox="1"/>
          <p:nvPr/>
        </p:nvSpPr>
        <p:spPr>
          <a:xfrm>
            <a:off x="1400810" y="5748824"/>
            <a:ext cx="2984500" cy="368300"/>
          </a:xfrm>
          <a:prstGeom prst="rect">
            <a:avLst/>
          </a:prstGeom>
          <a:noFill/>
        </p:spPr>
        <p:txBody>
          <a:bodyPr wrap="square" rtlCol="0">
            <a:noAutofit/>
          </a:bodyPr>
          <a:lstStyle/>
          <a:p>
            <a:pPr algn="ctr"/>
            <a:r>
              <a:rPr lang="zh-CN" altLang="en-US" sz="1600" b="1" dirty="0">
                <a:solidFill>
                  <a:srgbClr val="FF0000"/>
                </a:solidFill>
                <a:latin typeface="Arial" panose="020B0604020202020204" pitchFamily="34" charset="0"/>
                <a:ea typeface="黑体" panose="02010609060101010101" pitchFamily="49" charset="-122"/>
                <a:cs typeface="Arial" panose="020B0604020202020204" pitchFamily="34" charset="0"/>
              </a:rPr>
              <a:t>Ràng buộc lưỡng cực</a:t>
            </a:r>
          </a:p>
        </p:txBody>
      </p:sp>
      <p:sp>
        <p:nvSpPr>
          <p:cNvPr id="12" name="燕尾形箭头 11"/>
          <p:cNvSpPr/>
          <p:nvPr/>
        </p:nvSpPr>
        <p:spPr>
          <a:xfrm>
            <a:off x="5293359" y="4922837"/>
            <a:ext cx="652145" cy="347980"/>
          </a:xfrm>
          <a:prstGeom prst="notch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nvSpPr>
        <p:spPr>
          <a:xfrm>
            <a:off x="6223000" y="4255135"/>
            <a:ext cx="5453062" cy="460375"/>
          </a:xfrm>
          <a:prstGeom prst="rect">
            <a:avLst/>
          </a:prstGeom>
          <a:noFill/>
        </p:spPr>
        <p:txBody>
          <a:bodyPr wrap="square" rtlCol="0">
            <a:noAutofit/>
          </a:bodyPr>
          <a:lstStyle/>
          <a:p>
            <a:r>
              <a:rPr lang="zh-CN" altLang="en-US" sz="2400" dirty="0">
                <a:solidFill>
                  <a:srgbClr val="4D4D4D"/>
                </a:solidFill>
                <a:latin typeface="Arial" panose="020B0604020202020204" pitchFamily="34" charset="0"/>
                <a:ea typeface="黑体" panose="02010609060101010101" pitchFamily="49" charset="-122"/>
                <a:cs typeface="Arial" panose="020B0604020202020204" pitchFamily="34" charset="0"/>
              </a:rPr>
              <a:t>Ma trận bản chất (Essential Matrix):</a:t>
            </a:r>
          </a:p>
        </p:txBody>
      </p:sp>
      <p:sp>
        <p:nvSpPr>
          <p:cNvPr id="14" name="文本框 13"/>
          <p:cNvSpPr txBox="1"/>
          <p:nvPr>
            <p:custDataLst>
              <p:tags r:id="rId8"/>
            </p:custDataLst>
          </p:nvPr>
        </p:nvSpPr>
        <p:spPr>
          <a:xfrm>
            <a:off x="6223000" y="5185410"/>
            <a:ext cx="5657850" cy="460375"/>
          </a:xfrm>
          <a:prstGeom prst="rect">
            <a:avLst/>
          </a:prstGeom>
          <a:noFill/>
        </p:spPr>
        <p:txBody>
          <a:bodyPr wrap="square" rtlCol="0">
            <a:noAutofit/>
          </a:bodyPr>
          <a:lstStyle/>
          <a:p>
            <a:r>
              <a:rPr lang="zh-CN" altLang="en-US" sz="2400" dirty="0">
                <a:solidFill>
                  <a:srgbClr val="4D4D4D"/>
                </a:solidFill>
                <a:latin typeface="Arial" panose="020B0604020202020204" pitchFamily="34" charset="0"/>
                <a:ea typeface="黑体" panose="02010609060101010101" pitchFamily="49" charset="-122"/>
                <a:cs typeface="Arial" panose="020B0604020202020204" pitchFamily="34" charset="0"/>
              </a:rPr>
              <a:t>Ma trận cơ bản (Fundamental Matrix):</a:t>
            </a:r>
          </a:p>
        </p:txBody>
      </p:sp>
      <p:pic>
        <p:nvPicPr>
          <p:cNvPr id="15" name="图片 14"/>
          <p:cNvPicPr>
            <a:picLocks noChangeAspect="1"/>
          </p:cNvPicPr>
          <p:nvPr>
            <p:custDataLst>
              <p:tags r:id="rId9"/>
            </p:custDataLst>
          </p:nvPr>
        </p:nvPicPr>
        <p:blipFill>
          <a:blip r:embed="rId19">
            <a:clrChange>
              <a:clrFrom>
                <a:srgbClr val="FFFFFF">
                  <a:alpha val="100000"/>
                </a:srgbClr>
              </a:clrFrom>
              <a:clrTo>
                <a:srgbClr val="FFFFFF">
                  <a:alpha val="100000"/>
                  <a:alpha val="0"/>
                </a:srgbClr>
              </a:clrTo>
            </a:clrChange>
          </a:blip>
          <a:stretch>
            <a:fillRect/>
          </a:stretch>
        </p:blipFill>
        <p:spPr>
          <a:xfrm>
            <a:off x="7667625" y="4681220"/>
            <a:ext cx="1440180" cy="456565"/>
          </a:xfrm>
          <a:prstGeom prst="rect">
            <a:avLst/>
          </a:prstGeom>
        </p:spPr>
      </p:pic>
      <p:pic>
        <p:nvPicPr>
          <p:cNvPr id="16" name="图片 15"/>
          <p:cNvPicPr>
            <a:picLocks noChangeAspect="1"/>
          </p:cNvPicPr>
          <p:nvPr>
            <p:custDataLst>
              <p:tags r:id="rId10"/>
            </p:custDataLst>
          </p:nvPr>
        </p:nvPicPr>
        <p:blipFill>
          <a:blip r:embed="rId20">
            <a:clrChange>
              <a:clrFrom>
                <a:srgbClr val="FFFFFF">
                  <a:alpha val="100000"/>
                </a:srgbClr>
              </a:clrFrom>
              <a:clrTo>
                <a:srgbClr val="FFFFFF">
                  <a:alpha val="100000"/>
                  <a:alpha val="0"/>
                </a:srgbClr>
              </a:clrTo>
            </a:clrChange>
          </a:blip>
          <a:stretch>
            <a:fillRect/>
          </a:stretch>
        </p:blipFill>
        <p:spPr>
          <a:xfrm>
            <a:off x="7414260" y="5615305"/>
            <a:ext cx="2319655" cy="561975"/>
          </a:xfrm>
          <a:prstGeom prst="rect">
            <a:avLst/>
          </a:prstGeom>
        </p:spPr>
      </p:pic>
    </p:spTree>
    <p:extLst>
      <p:ext uri="{BB962C8B-B14F-4D97-AF65-F5344CB8AC3E}">
        <p14:creationId xmlns:p14="http://schemas.microsoft.com/office/powerpoint/2010/main" val="226285974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zh-CN" altLang="en-US" dirty="0">
                <a:latin typeface="Calibri"/>
                <a:cs typeface="Calibri"/>
              </a:rPr>
              <a:t>Phân rã ma trận bản chất</a:t>
            </a:r>
          </a:p>
        </p:txBody>
      </p:sp>
      <p:pic>
        <p:nvPicPr>
          <p:cNvPr id="17" name="图片 16"/>
          <p:cNvPicPr>
            <a:picLocks noChangeAspect="1"/>
          </p:cNvPicPr>
          <p:nvPr>
            <p:custDataLst>
              <p:tags r:id="rId1"/>
            </p:custDataLst>
          </p:nvPr>
        </p:nvPicPr>
        <p:blipFill>
          <a:blip r:embed="rId9">
            <a:clrChange>
              <a:clrFrom>
                <a:srgbClr val="FFFFFF">
                  <a:alpha val="100000"/>
                </a:srgbClr>
              </a:clrFrom>
              <a:clrTo>
                <a:srgbClr val="FFFFFF">
                  <a:alpha val="100000"/>
                  <a:alpha val="0"/>
                </a:srgbClr>
              </a:clrTo>
            </a:clrChange>
          </a:blip>
          <a:stretch>
            <a:fillRect/>
          </a:stretch>
        </p:blipFill>
        <p:spPr>
          <a:xfrm>
            <a:off x="1146810" y="1846405"/>
            <a:ext cx="2762250" cy="1409700"/>
          </a:xfrm>
          <a:prstGeom prst="rect">
            <a:avLst/>
          </a:prstGeom>
        </p:spPr>
      </p:pic>
      <p:pic>
        <p:nvPicPr>
          <p:cNvPr id="18" name="图片 17"/>
          <p:cNvPicPr>
            <a:picLocks noChangeAspect="1"/>
          </p:cNvPicPr>
          <p:nvPr>
            <p:custDataLst>
              <p:tags r:id="rId2"/>
            </p:custDataLst>
          </p:nvPr>
        </p:nvPicPr>
        <p:blipFill>
          <a:blip r:embed="rId10">
            <a:clrChange>
              <a:clrFrom>
                <a:srgbClr val="FFFFFF">
                  <a:alpha val="100000"/>
                </a:srgbClr>
              </a:clrFrom>
              <a:clrTo>
                <a:srgbClr val="FFFFFF">
                  <a:alpha val="100000"/>
                  <a:alpha val="0"/>
                </a:srgbClr>
              </a:clrTo>
            </a:clrChange>
          </a:blip>
          <a:stretch>
            <a:fillRect/>
          </a:stretch>
        </p:blipFill>
        <p:spPr>
          <a:xfrm>
            <a:off x="3909060" y="1723563"/>
            <a:ext cx="6369050" cy="1582420"/>
          </a:xfrm>
          <a:prstGeom prst="rect">
            <a:avLst/>
          </a:prstGeom>
        </p:spPr>
      </p:pic>
      <p:pic>
        <p:nvPicPr>
          <p:cNvPr id="19" name="图片 18"/>
          <p:cNvPicPr>
            <a:picLocks noChangeAspect="1"/>
          </p:cNvPicPr>
          <p:nvPr>
            <p:custDataLst>
              <p:tags r:id="rId3"/>
            </p:custDataLst>
          </p:nvPr>
        </p:nvPicPr>
        <p:blipFill>
          <a:blip r:embed="rId11">
            <a:clrChange>
              <a:clrFrom>
                <a:srgbClr val="FFFFFF">
                  <a:alpha val="100000"/>
                </a:srgbClr>
              </a:clrFrom>
              <a:clrTo>
                <a:srgbClr val="FFFFFF">
                  <a:alpha val="100000"/>
                  <a:alpha val="0"/>
                </a:srgbClr>
              </a:clrTo>
            </a:clrChange>
          </a:blip>
          <a:stretch>
            <a:fillRect/>
          </a:stretch>
        </p:blipFill>
        <p:spPr>
          <a:xfrm>
            <a:off x="2160905" y="3185333"/>
            <a:ext cx="7531100" cy="1244600"/>
          </a:xfrm>
          <a:prstGeom prst="rect">
            <a:avLst/>
          </a:prstGeom>
        </p:spPr>
      </p:pic>
      <p:pic>
        <p:nvPicPr>
          <p:cNvPr id="20" name="图片 19"/>
          <p:cNvPicPr>
            <a:picLocks noChangeAspect="1"/>
          </p:cNvPicPr>
          <p:nvPr>
            <p:custDataLst>
              <p:tags r:id="rId4"/>
            </p:custDataLst>
          </p:nvPr>
        </p:nvPicPr>
        <p:blipFill>
          <a:blip r:embed="rId12">
            <a:clrChange>
              <a:clrFrom>
                <a:srgbClr val="FFFFFF">
                  <a:alpha val="100000"/>
                </a:srgbClr>
              </a:clrFrom>
              <a:clrTo>
                <a:srgbClr val="FFFFFF">
                  <a:alpha val="100000"/>
                  <a:alpha val="0"/>
                </a:srgbClr>
              </a:clrTo>
            </a:clrChange>
          </a:blip>
          <a:stretch>
            <a:fillRect/>
          </a:stretch>
        </p:blipFill>
        <p:spPr>
          <a:xfrm>
            <a:off x="2324100" y="4794885"/>
            <a:ext cx="7367905" cy="1885315"/>
          </a:xfrm>
          <a:prstGeom prst="rect">
            <a:avLst/>
          </a:prstGeom>
        </p:spPr>
      </p:pic>
      <p:pic>
        <p:nvPicPr>
          <p:cNvPr id="22" name="图片 21"/>
          <p:cNvPicPr>
            <a:picLocks noChangeAspect="1"/>
          </p:cNvPicPr>
          <p:nvPr>
            <p:custDataLst>
              <p:tags r:id="rId5"/>
            </p:custDataLst>
          </p:nvPr>
        </p:nvPicPr>
        <p:blipFill>
          <a:blip r:embed="rId13">
            <a:clrChange>
              <a:clrFrom>
                <a:srgbClr val="FFFFFF">
                  <a:alpha val="100000"/>
                </a:srgbClr>
              </a:clrFrom>
              <a:clrTo>
                <a:srgbClr val="FFFFFF">
                  <a:alpha val="100000"/>
                  <a:alpha val="0"/>
                </a:srgbClr>
              </a:clrTo>
            </a:clrChange>
          </a:blip>
          <a:stretch>
            <a:fillRect/>
          </a:stretch>
        </p:blipFill>
        <p:spPr>
          <a:xfrm>
            <a:off x="7857455" y="1290262"/>
            <a:ext cx="1581150" cy="501650"/>
          </a:xfrm>
          <a:prstGeom prst="rect">
            <a:avLst/>
          </a:prstGeom>
        </p:spPr>
      </p:pic>
      <p:sp>
        <p:nvSpPr>
          <p:cNvPr id="4" name="TextBox 3">
            <a:extLst>
              <a:ext uri="{FF2B5EF4-FFF2-40B4-BE49-F238E27FC236}">
                <a16:creationId xmlns:a16="http://schemas.microsoft.com/office/drawing/2014/main" id="{6FEE10BD-ADBB-692A-FFB3-CD9FBE5338A2}"/>
              </a:ext>
            </a:extLst>
          </p:cNvPr>
          <p:cNvSpPr txBox="1"/>
          <p:nvPr/>
        </p:nvSpPr>
        <p:spPr>
          <a:xfrm>
            <a:off x="-1" y="1053353"/>
            <a:ext cx="10180251" cy="975011"/>
          </a:xfrm>
          <a:prstGeom prst="rect">
            <a:avLst/>
          </a:prstGeom>
          <a:noFill/>
        </p:spPr>
        <p:txBody>
          <a:bodyPr wrap="square" rtlCol="0">
            <a:spAutoFit/>
          </a:bodyPr>
          <a:lstStyle/>
          <a:p>
            <a:pPr lvl="1">
              <a:lnSpc>
                <a:spcPct val="82000"/>
              </a:lnSpc>
            </a:pPr>
            <a:r>
              <a:rPr lang="zh-CN" altLang="en-US" sz="2400" dirty="0">
                <a:solidFill>
                  <a:srgbClr val="4D4D4D"/>
                </a:solidFill>
                <a:latin typeface="Arial" panose="020B0604020202020204" pitchFamily="34" charset="0"/>
                <a:ea typeface="黑体" panose="02010609060101010101" pitchFamily="49" charset="-122"/>
                <a:cs typeface="Arial" panose="020B0604020202020204" pitchFamily="34" charset="0"/>
              </a:rPr>
              <a:t>Theo ràng buộc lưỡng cực, cho một nhóm tọa độ chuẩn hóa của các điểm đặc trưng tương ứng bất kỳ </a:t>
            </a:r>
            <a:r>
              <a:rPr lang="en-US" altLang="zh-CN" sz="2400" dirty="0">
                <a:solidFill>
                  <a:srgbClr val="4D4D4D"/>
                </a:solidFill>
                <a:latin typeface="Arial" panose="020B0604020202020204" pitchFamily="34" charset="0"/>
                <a:ea typeface="黑体" panose="02010609060101010101" pitchFamily="49" charset="-122"/>
                <a:cs typeface="Arial" panose="020B0604020202020204" pitchFamily="34" charset="0"/>
              </a:rPr>
              <a:t>                         </a:t>
            </a:r>
            <a:r>
              <a:rPr lang="zh-CN" altLang="en-US" sz="2400" dirty="0">
                <a:solidFill>
                  <a:srgbClr val="4D4D4D"/>
                </a:solidFill>
                <a:latin typeface="Arial" panose="020B0604020202020204" pitchFamily="34" charset="0"/>
                <a:ea typeface="黑体" panose="02010609060101010101" pitchFamily="49" charset="-122"/>
                <a:cs typeface="Arial" panose="020B0604020202020204" pitchFamily="34" charset="0"/>
              </a:rPr>
              <a:t>và</a:t>
            </a:r>
          </a:p>
          <a:p>
            <a:endParaRPr lang="en-VN" dirty="0"/>
          </a:p>
        </p:txBody>
      </p:sp>
      <p:pic>
        <p:nvPicPr>
          <p:cNvPr id="5" name="图片 20">
            <a:extLst>
              <a:ext uri="{FF2B5EF4-FFF2-40B4-BE49-F238E27FC236}">
                <a16:creationId xmlns:a16="http://schemas.microsoft.com/office/drawing/2014/main" id="{7A2722BF-C3CA-4C6B-D643-B128493A22F2}"/>
              </a:ext>
            </a:extLst>
          </p:cNvPr>
          <p:cNvPicPr>
            <a:picLocks noChangeAspect="1"/>
          </p:cNvPicPr>
          <p:nvPr>
            <p:custDataLst>
              <p:tags r:id="rId6"/>
            </p:custDataLst>
          </p:nvPr>
        </p:nvPicPr>
        <p:blipFill>
          <a:blip r:embed="rId14">
            <a:clrChange>
              <a:clrFrom>
                <a:srgbClr val="FFFFFF">
                  <a:alpha val="100000"/>
                </a:srgbClr>
              </a:clrFrom>
              <a:clrTo>
                <a:srgbClr val="FFFFFF">
                  <a:alpha val="100000"/>
                  <a:alpha val="0"/>
                </a:srgbClr>
              </a:clrTo>
            </a:clrChange>
          </a:blip>
          <a:stretch>
            <a:fillRect/>
          </a:stretch>
        </p:blipFill>
        <p:spPr>
          <a:xfrm>
            <a:off x="5213675" y="1256686"/>
            <a:ext cx="1581150" cy="596900"/>
          </a:xfrm>
          <a:prstGeom prst="rect">
            <a:avLst/>
          </a:prstGeom>
        </p:spPr>
      </p:pic>
      <p:sp>
        <p:nvSpPr>
          <p:cNvPr id="7" name="TextBox 6">
            <a:extLst>
              <a:ext uri="{FF2B5EF4-FFF2-40B4-BE49-F238E27FC236}">
                <a16:creationId xmlns:a16="http://schemas.microsoft.com/office/drawing/2014/main" id="{11F77195-F7C4-BD4C-DD47-A063E7D76F7F}"/>
              </a:ext>
            </a:extLst>
          </p:cNvPr>
          <p:cNvSpPr txBox="1"/>
          <p:nvPr/>
        </p:nvSpPr>
        <p:spPr>
          <a:xfrm>
            <a:off x="617839" y="4429933"/>
            <a:ext cx="3987615" cy="400110"/>
          </a:xfrm>
          <a:prstGeom prst="rect">
            <a:avLst/>
          </a:prstGeom>
          <a:noFill/>
        </p:spPr>
        <p:txBody>
          <a:bodyPr wrap="square" rtlCol="0">
            <a:spAutoFit/>
          </a:bodyPr>
          <a:lstStyle/>
          <a:p>
            <a:r>
              <a:rPr lang="en-VN" sz="2000" dirty="0">
                <a:latin typeface="Arial" panose="020B0604020202020204" pitchFamily="34" charset="0"/>
                <a:cs typeface="Arial" panose="020B0604020202020204" pitchFamily="34" charset="0"/>
              </a:rPr>
              <a:t>Khi đó, thuật toán </a:t>
            </a:r>
            <a:r>
              <a:rPr lang="en-US" altLang="zh-CN" sz="2000" b="1" dirty="0">
                <a:solidFill>
                  <a:srgbClr val="FF0000"/>
                </a:solidFill>
                <a:latin typeface="Arial" panose="020B0604020202020204" pitchFamily="34" charset="0"/>
                <a:cs typeface="Arial" panose="020B0604020202020204" pitchFamily="34" charset="0"/>
              </a:rPr>
              <a:t>Eight-point</a:t>
            </a:r>
            <a:endParaRPr lang="en-VN"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937423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zh-CN" altLang="en-US">
                <a:latin typeface="Calibri"/>
                <a:cs typeface="Calibri"/>
              </a:rPr>
              <a:t>Phân rã ma trận bản chất</a:t>
            </a:r>
          </a:p>
        </p:txBody>
      </p:sp>
      <p:sp>
        <p:nvSpPr>
          <p:cNvPr id="9" name="文本占位符 4"/>
          <p:cNvSpPr>
            <a:spLocks noGrp="1"/>
          </p:cNvSpPr>
          <p:nvPr>
            <p:custDataLst>
              <p:tags r:id="rId1"/>
            </p:custDataLst>
          </p:nvPr>
        </p:nvSpPr>
        <p:spPr>
          <a:xfrm>
            <a:off x="515937" y="1104900"/>
            <a:ext cx="11160125"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2000"/>
              </a:lnSpc>
            </a:pPr>
            <a:r>
              <a:rPr lang="zh-CN" altLang="en-US" sz="2000" b="0" dirty="0">
                <a:latin typeface="Arial" panose="020B0604020202020204" pitchFamily="34" charset="0"/>
                <a:cs typeface="Arial" panose="020B0604020202020204" pitchFamily="34" charset="0"/>
              </a:rPr>
              <a:t>Giải tư thế camera từ ma trận bản chất</a:t>
            </a:r>
          </a:p>
          <a:p>
            <a:pPr lvl="1">
              <a:lnSpc>
                <a:spcPct val="82000"/>
              </a:lnSpc>
            </a:pPr>
            <a:r>
              <a:rPr lang="zh-CN" altLang="en-US" dirty="0">
                <a:latin typeface="Arial" panose="020B0604020202020204" pitchFamily="34" charset="0"/>
                <a:cs typeface="Arial" panose="020B0604020202020204" pitchFamily="34" charset="0"/>
              </a:rPr>
              <a:t>Theo phân rã SVD:</a:t>
            </a:r>
          </a:p>
          <a:p>
            <a:pPr lvl="1">
              <a:lnSpc>
                <a:spcPct val="82000"/>
              </a:lnSpc>
            </a:pPr>
            <a:r>
              <a:rPr lang="zh-CN" altLang="en-US" dirty="0">
                <a:latin typeface="Arial" panose="020B0604020202020204" pitchFamily="34" charset="0"/>
                <a:cs typeface="Arial" panose="020B0604020202020204" pitchFamily="34" charset="0"/>
              </a:rPr>
              <a:t>Theo định nghĩa của ma trận bản chất và tính chất của giá trị kỳ dị:</a:t>
            </a:r>
          </a:p>
          <a:p>
            <a:pPr lvl="1">
              <a:lnSpc>
                <a:spcPct val="82000"/>
              </a:lnSpc>
            </a:pPr>
            <a:endParaRPr lang="vi-VN" altLang="zh-CN" dirty="0">
              <a:latin typeface="Arial" panose="020B0604020202020204" pitchFamily="34" charset="0"/>
              <a:cs typeface="Arial" panose="020B0604020202020204" pitchFamily="34" charset="0"/>
            </a:endParaRPr>
          </a:p>
          <a:p>
            <a:pPr lvl="1">
              <a:lnSpc>
                <a:spcPct val="82000"/>
              </a:lnSpc>
            </a:pPr>
            <a:endParaRPr lang="vi-VN" altLang="zh-CN" dirty="0">
              <a:latin typeface="Arial" panose="020B0604020202020204" pitchFamily="34" charset="0"/>
              <a:cs typeface="Arial" panose="020B0604020202020204" pitchFamily="34" charset="0"/>
            </a:endParaRPr>
          </a:p>
          <a:p>
            <a:pPr marL="457200" lvl="1" indent="0">
              <a:lnSpc>
                <a:spcPct val="82000"/>
              </a:lnSpc>
              <a:buNone/>
            </a:pPr>
            <a:endParaRPr lang="vi-VN" altLang="zh-CN" dirty="0">
              <a:latin typeface="Arial" panose="020B0604020202020204" pitchFamily="34" charset="0"/>
              <a:cs typeface="Arial" panose="020B0604020202020204" pitchFamily="34" charset="0"/>
            </a:endParaRPr>
          </a:p>
          <a:p>
            <a:pPr lvl="1">
              <a:lnSpc>
                <a:spcPct val="82000"/>
              </a:lnSpc>
            </a:pPr>
            <a:r>
              <a:rPr lang="zh-CN" altLang="en-US" dirty="0">
                <a:latin typeface="Arial" panose="020B0604020202020204" pitchFamily="34" charset="0"/>
                <a:cs typeface="Arial" panose="020B0604020202020204" pitchFamily="34" charset="0"/>
              </a:rPr>
              <a:t>Có thể thu được 4 nhóm nghiệm, chỉ nghiệm trong Hình (1) phù hợp với thực tế</a:t>
            </a:r>
          </a:p>
        </p:txBody>
      </p:sp>
      <p:pic>
        <p:nvPicPr>
          <p:cNvPr id="4" name="图片 3"/>
          <p:cNvPicPr>
            <a:picLocks noChangeAspect="1"/>
          </p:cNvPicPr>
          <p:nvPr>
            <p:custDataLst>
              <p:tags r:id="rId2"/>
            </p:custDataLst>
          </p:nvPr>
        </p:nvPicPr>
        <p:blipFill>
          <a:blip r:embed="rId8">
            <a:clrChange>
              <a:clrFrom>
                <a:srgbClr val="FFFFFF">
                  <a:alpha val="100000"/>
                </a:srgbClr>
              </a:clrFrom>
              <a:clrTo>
                <a:srgbClr val="FFFFFF">
                  <a:alpha val="100000"/>
                  <a:alpha val="0"/>
                </a:srgbClr>
              </a:clrTo>
            </a:clrChange>
          </a:blip>
          <a:stretch>
            <a:fillRect/>
          </a:stretch>
        </p:blipFill>
        <p:spPr>
          <a:xfrm>
            <a:off x="324167" y="4068558"/>
            <a:ext cx="11351895" cy="2583864"/>
          </a:xfrm>
          <a:prstGeom prst="rect">
            <a:avLst/>
          </a:prstGeom>
        </p:spPr>
      </p:pic>
      <p:pic>
        <p:nvPicPr>
          <p:cNvPr id="5" name="图片 4"/>
          <p:cNvPicPr>
            <a:picLocks noChangeAspect="1"/>
          </p:cNvPicPr>
          <p:nvPr>
            <p:custDataLst>
              <p:tags r:id="rId3"/>
            </p:custDataLst>
          </p:nvPr>
        </p:nvPicPr>
        <p:blipFill>
          <a:blip r:embed="rId9">
            <a:clrChange>
              <a:clrFrom>
                <a:srgbClr val="FFFFFF">
                  <a:alpha val="100000"/>
                </a:srgbClr>
              </a:clrFrom>
              <a:clrTo>
                <a:srgbClr val="FFFFFF">
                  <a:alpha val="100000"/>
                  <a:alpha val="0"/>
                </a:srgbClr>
              </a:clrTo>
            </a:clrChange>
          </a:blip>
          <a:stretch>
            <a:fillRect/>
          </a:stretch>
        </p:blipFill>
        <p:spPr>
          <a:xfrm>
            <a:off x="3823050" y="1335620"/>
            <a:ext cx="1128092" cy="413310"/>
          </a:xfrm>
          <a:prstGeom prst="rect">
            <a:avLst/>
          </a:prstGeom>
        </p:spPr>
      </p:pic>
      <p:pic>
        <p:nvPicPr>
          <p:cNvPr id="6" name="图片 5"/>
          <p:cNvPicPr>
            <a:picLocks noChangeAspect="1"/>
          </p:cNvPicPr>
          <p:nvPr>
            <p:custDataLst>
              <p:tags r:id="rId4"/>
            </p:custDataLst>
          </p:nvPr>
        </p:nvPicPr>
        <p:blipFill>
          <a:blip r:embed="rId10">
            <a:clrChange>
              <a:clrFrom>
                <a:srgbClr val="FFFFFF">
                  <a:alpha val="100000"/>
                </a:srgbClr>
              </a:clrFrom>
              <a:clrTo>
                <a:srgbClr val="FFFFFF">
                  <a:alpha val="100000"/>
                  <a:alpha val="0"/>
                </a:srgbClr>
              </a:clrTo>
            </a:clrChange>
          </a:blip>
          <a:stretch>
            <a:fillRect/>
          </a:stretch>
        </p:blipFill>
        <p:spPr>
          <a:xfrm>
            <a:off x="2825113" y="1677506"/>
            <a:ext cx="6349365" cy="1503680"/>
          </a:xfrm>
          <a:prstGeom prst="rect">
            <a:avLst/>
          </a:prstGeom>
        </p:spPr>
      </p:pic>
      <p:pic>
        <p:nvPicPr>
          <p:cNvPr id="7" name="图片 6"/>
          <p:cNvPicPr>
            <a:picLocks noChangeAspect="1"/>
          </p:cNvPicPr>
          <p:nvPr>
            <p:custDataLst>
              <p:tags r:id="rId5"/>
            </p:custDataLst>
          </p:nvPr>
        </p:nvPicPr>
        <p:blipFill>
          <a:blip r:embed="rId11">
            <a:clrChange>
              <a:clrFrom>
                <a:srgbClr val="FFFFFF">
                  <a:alpha val="100000"/>
                </a:srgbClr>
              </a:clrFrom>
              <a:clrTo>
                <a:srgbClr val="FFFFFF">
                  <a:alpha val="100000"/>
                  <a:alpha val="0"/>
                </a:srgbClr>
              </a:clrTo>
            </a:clrChange>
          </a:blip>
          <a:stretch>
            <a:fillRect/>
          </a:stretch>
        </p:blipFill>
        <p:spPr>
          <a:xfrm>
            <a:off x="3563617" y="3270973"/>
            <a:ext cx="4872355" cy="1167765"/>
          </a:xfrm>
          <a:prstGeom prst="rect">
            <a:avLst/>
          </a:prstGeom>
        </p:spPr>
      </p:pic>
    </p:spTree>
    <p:extLst>
      <p:ext uri="{BB962C8B-B14F-4D97-AF65-F5344CB8AC3E}">
        <p14:creationId xmlns:p14="http://schemas.microsoft.com/office/powerpoint/2010/main" val="19065448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zh-CN" altLang="en-US">
                <a:latin typeface="Calibri"/>
                <a:cs typeface="Calibri"/>
              </a:rPr>
              <a:t>Phép đo tam giác</a:t>
            </a:r>
          </a:p>
        </p:txBody>
      </p:sp>
      <p:sp>
        <p:nvSpPr>
          <p:cNvPr id="9" name="文本占位符 4"/>
          <p:cNvSpPr>
            <a:spLocks noGrp="1"/>
          </p:cNvSpPr>
          <p:nvPr>
            <p:custDataLst>
              <p:tags r:id="rId1"/>
            </p:custDataLst>
          </p:nvPr>
        </p:nvSpPr>
        <p:spPr>
          <a:xfrm>
            <a:off x="515937" y="1104900"/>
            <a:ext cx="10691039"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2000"/>
              </a:lnSpc>
            </a:pPr>
            <a:r>
              <a:rPr lang="zh-CN" altLang="en-US" b="0" dirty="0">
                <a:latin typeface="Arial" panose="020B0604020202020204" pitchFamily="34" charset="0"/>
                <a:cs typeface="Arial" panose="020B0604020202020204" pitchFamily="34" charset="0"/>
              </a:rPr>
              <a:t>Phép đo tam giác</a:t>
            </a:r>
          </a:p>
          <a:p>
            <a:pPr lvl="1">
              <a:lnSpc>
                <a:spcPct val="82000"/>
              </a:lnSpc>
            </a:pPr>
            <a:r>
              <a:rPr lang="zh-CN" altLang="en-US" dirty="0">
                <a:latin typeface="Arial" panose="020B0604020202020204" pitchFamily="34" charset="0"/>
                <a:cs typeface="Arial" panose="020B0604020202020204" pitchFamily="34" charset="0"/>
              </a:rPr>
              <a:t>Mục tiêu: ước lượng vị trí trong không gian ba chiều của các điểm đặc trưng tương ứng dựa trên chuyển động camera đã giải được</a:t>
            </a:r>
          </a:p>
          <a:p>
            <a:pPr lvl="1">
              <a:lnSpc>
                <a:spcPct val="82000"/>
              </a:lnSpc>
            </a:pPr>
            <a:r>
              <a:rPr lang="zh-CN" altLang="en-US" dirty="0">
                <a:latin typeface="Arial" panose="020B0604020202020204" pitchFamily="34" charset="0"/>
                <a:cs typeface="Arial" panose="020B0604020202020204" pitchFamily="34" charset="0"/>
              </a:rPr>
              <a:t>Theo quan hệ trong hình học lưỡng cực:</a:t>
            </a:r>
          </a:p>
          <a:p>
            <a:pPr lvl="1">
              <a:lnSpc>
                <a:spcPct val="82000"/>
              </a:lnSpc>
            </a:pPr>
            <a:endParaRPr lang="zh-CN" altLang="en-US" dirty="0">
              <a:latin typeface="Arial" panose="020B0604020202020204" pitchFamily="34" charset="0"/>
              <a:cs typeface="Arial" panose="020B0604020202020204" pitchFamily="34" charset="0"/>
            </a:endParaRPr>
          </a:p>
          <a:p>
            <a:pPr lvl="1">
              <a:lnSpc>
                <a:spcPct val="82000"/>
              </a:lnSpc>
            </a:pPr>
            <a:endParaRPr lang="zh-CN" altLang="en-US" dirty="0">
              <a:latin typeface="Arial" panose="020B0604020202020204" pitchFamily="34" charset="0"/>
              <a:cs typeface="Arial" panose="020B0604020202020204" pitchFamily="34" charset="0"/>
            </a:endParaRPr>
          </a:p>
          <a:p>
            <a:pPr lvl="1">
              <a:lnSpc>
                <a:spcPct val="82000"/>
              </a:lnSpc>
            </a:pPr>
            <a:r>
              <a:rPr lang="zh-CN" altLang="en-US" dirty="0">
                <a:latin typeface="Arial" panose="020B0604020202020204" pitchFamily="34" charset="0"/>
                <a:cs typeface="Arial" panose="020B0604020202020204" pitchFamily="34" charset="0"/>
              </a:rPr>
              <a:t>Lấy tích có hướng với x2 ở vế trái có thể giải được s1:</a:t>
            </a:r>
          </a:p>
          <a:p>
            <a:pPr lvl="1">
              <a:lnSpc>
                <a:spcPct val="82000"/>
              </a:lnSpc>
            </a:pPr>
            <a:endParaRPr lang="zh-CN" altLang="en-US" dirty="0">
              <a:latin typeface="Arial" panose="020B0604020202020204" pitchFamily="34" charset="0"/>
              <a:cs typeface="Arial" panose="020B0604020202020204" pitchFamily="34" charset="0"/>
            </a:endParaRPr>
          </a:p>
          <a:p>
            <a:pPr lvl="1">
              <a:lnSpc>
                <a:spcPct val="82000"/>
              </a:lnSpc>
            </a:pPr>
            <a:endParaRPr lang="zh-CN" altLang="en-US" dirty="0">
              <a:latin typeface="Arial" panose="020B0604020202020204" pitchFamily="34" charset="0"/>
              <a:cs typeface="Arial" panose="020B0604020202020204" pitchFamily="34" charset="0"/>
            </a:endParaRPr>
          </a:p>
          <a:p>
            <a:pPr lvl="1">
              <a:lnSpc>
                <a:spcPct val="82000"/>
              </a:lnSpc>
            </a:pPr>
            <a:r>
              <a:rPr lang="zh-CN" altLang="en-US" dirty="0">
                <a:latin typeface="Arial" panose="020B0604020202020204" pitchFamily="34" charset="0"/>
                <a:cs typeface="Arial" panose="020B0604020202020204" pitchFamily="34" charset="0"/>
              </a:rPr>
              <a:t>Trong quá trình ứng dụng thực tế có tồn tại nhiễu</a:t>
            </a:r>
          </a:p>
          <a:p>
            <a:pPr marL="457200" lvl="1" indent="0">
              <a:lnSpc>
                <a:spcPct val="82000"/>
              </a:lnSpc>
              <a:buNone/>
            </a:pPr>
            <a:r>
              <a:rPr lang="en-US" altLang="zh-CN" dirty="0">
                <a:latin typeface="Arial" panose="020B0604020202020204" pitchFamily="34" charset="0"/>
                <a:cs typeface="Arial" panose="020B0604020202020204" pitchFamily="34" charset="0"/>
              </a:rPr>
              <a:t>Từ đó chuyển thành bài toán tối ưu:</a:t>
            </a:r>
          </a:p>
          <a:p>
            <a:pPr lvl="1">
              <a:lnSpc>
                <a:spcPct val="82000"/>
              </a:lnSpc>
            </a:pPr>
            <a:endParaRPr lang="zh-CN" altLang="en-US" sz="1631" dirty="0">
              <a:latin typeface="Calibri"/>
              <a:cs typeface="Calibri"/>
            </a:endParaRPr>
          </a:p>
        </p:txBody>
      </p:sp>
      <p:pic>
        <p:nvPicPr>
          <p:cNvPr id="8" name="图片 7"/>
          <p:cNvPicPr>
            <a:picLocks noChangeAspect="1"/>
          </p:cNvPicPr>
          <p:nvPr>
            <p:custDataLst>
              <p:tags r:id="rId2"/>
            </p:custDataLst>
          </p:nvPr>
        </p:nvPicPr>
        <p:blipFill>
          <a:blip r:embed="rId8">
            <a:clrChange>
              <a:clrFrom>
                <a:srgbClr val="FFFFFF">
                  <a:alpha val="100000"/>
                </a:srgbClr>
              </a:clrFrom>
              <a:clrTo>
                <a:srgbClr val="FFFFFF">
                  <a:alpha val="100000"/>
                  <a:alpha val="0"/>
                </a:srgbClr>
              </a:clrTo>
            </a:clrChange>
          </a:blip>
          <a:stretch>
            <a:fillRect/>
          </a:stretch>
        </p:blipFill>
        <p:spPr>
          <a:xfrm>
            <a:off x="6810052" y="2472970"/>
            <a:ext cx="5547993" cy="3547745"/>
          </a:xfrm>
          <a:prstGeom prst="rect">
            <a:avLst/>
          </a:prstGeom>
        </p:spPr>
      </p:pic>
      <p:pic>
        <p:nvPicPr>
          <p:cNvPr id="11" name="图片 10"/>
          <p:cNvPicPr>
            <a:picLocks noChangeAspect="1"/>
          </p:cNvPicPr>
          <p:nvPr>
            <p:custDataLst>
              <p:tags r:id="rId3"/>
            </p:custDataLst>
          </p:nvPr>
        </p:nvPicPr>
        <p:blipFill>
          <a:blip r:embed="rId9">
            <a:clrChange>
              <a:clrFrom>
                <a:srgbClr val="FFFFFF">
                  <a:alpha val="100000"/>
                </a:srgbClr>
              </a:clrFrom>
              <a:clrTo>
                <a:srgbClr val="FFFFFF">
                  <a:alpha val="100000"/>
                  <a:alpha val="0"/>
                </a:srgbClr>
              </a:clrTo>
            </a:clrChange>
          </a:blip>
          <a:stretch>
            <a:fillRect/>
          </a:stretch>
        </p:blipFill>
        <p:spPr>
          <a:xfrm>
            <a:off x="2305670" y="2097050"/>
            <a:ext cx="2836545" cy="751840"/>
          </a:xfrm>
          <a:prstGeom prst="rect">
            <a:avLst/>
          </a:prstGeom>
        </p:spPr>
      </p:pic>
      <p:pic>
        <p:nvPicPr>
          <p:cNvPr id="12" name="图片 11"/>
          <p:cNvPicPr>
            <a:picLocks noChangeAspect="1"/>
          </p:cNvPicPr>
          <p:nvPr>
            <p:custDataLst>
              <p:tags r:id="rId4"/>
            </p:custDataLst>
          </p:nvPr>
        </p:nvPicPr>
        <p:blipFill>
          <a:blip r:embed="rId10">
            <a:clrChange>
              <a:clrFrom>
                <a:srgbClr val="FFFFFF">
                  <a:alpha val="100000"/>
                </a:srgbClr>
              </a:clrFrom>
              <a:clrTo>
                <a:srgbClr val="FFFFFF">
                  <a:alpha val="100000"/>
                  <a:alpha val="0"/>
                </a:srgbClr>
              </a:clrTo>
            </a:clrChange>
          </a:blip>
          <a:stretch>
            <a:fillRect/>
          </a:stretch>
        </p:blipFill>
        <p:spPr>
          <a:xfrm>
            <a:off x="1416050" y="3035122"/>
            <a:ext cx="4055110" cy="848360"/>
          </a:xfrm>
          <a:prstGeom prst="rect">
            <a:avLst/>
          </a:prstGeom>
        </p:spPr>
      </p:pic>
      <p:pic>
        <p:nvPicPr>
          <p:cNvPr id="13" name="图片 12"/>
          <p:cNvPicPr>
            <a:picLocks noChangeAspect="1"/>
          </p:cNvPicPr>
          <p:nvPr>
            <p:custDataLst>
              <p:tags r:id="rId5"/>
            </p:custDataLst>
          </p:nvPr>
        </p:nvPicPr>
        <p:blipFill>
          <a:blip r:embed="rId11">
            <a:clrChange>
              <a:clrFrom>
                <a:srgbClr val="FFFFFF">
                  <a:alpha val="100000"/>
                </a:srgbClr>
              </a:clrFrom>
              <a:clrTo>
                <a:srgbClr val="FFFFFF">
                  <a:alpha val="100000"/>
                  <a:alpha val="0"/>
                </a:srgbClr>
              </a:clrTo>
            </a:clrChange>
          </a:blip>
          <a:stretch>
            <a:fillRect/>
          </a:stretch>
        </p:blipFill>
        <p:spPr>
          <a:xfrm>
            <a:off x="977265" y="4620173"/>
            <a:ext cx="4572000" cy="609600"/>
          </a:xfrm>
          <a:prstGeom prst="rect">
            <a:avLst/>
          </a:prstGeom>
        </p:spPr>
      </p:pic>
    </p:spTree>
    <p:extLst>
      <p:ext uri="{BB962C8B-B14F-4D97-AF65-F5344CB8AC3E}">
        <p14:creationId xmlns:p14="http://schemas.microsoft.com/office/powerpoint/2010/main" val="22276120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en-US" altLang="zh-CN" dirty="0" err="1"/>
              <a:t>Bài</a:t>
            </a:r>
            <a:r>
              <a:rPr lang="en-US" altLang="zh-CN" dirty="0"/>
              <a:t> </a:t>
            </a:r>
            <a:r>
              <a:rPr lang="en-US" altLang="zh-CN" dirty="0" err="1"/>
              <a:t>toán</a:t>
            </a:r>
            <a:r>
              <a:rPr lang="en-US" altLang="zh-CN" dirty="0"/>
              <a:t> PnP </a:t>
            </a:r>
            <a:r>
              <a:rPr lang="en-US" altLang="zh-CN" dirty="0" err="1"/>
              <a:t>và</a:t>
            </a:r>
            <a:r>
              <a:rPr lang="en-US" altLang="zh-CN" dirty="0"/>
              <a:t> </a:t>
            </a:r>
            <a:r>
              <a:rPr lang="en-US" altLang="zh-CN" dirty="0" err="1"/>
              <a:t>phương</a:t>
            </a:r>
            <a:r>
              <a:rPr lang="en-US" altLang="zh-CN" dirty="0"/>
              <a:t> </a:t>
            </a:r>
            <a:r>
              <a:rPr lang="en-US" altLang="zh-CN" dirty="0" err="1"/>
              <a:t>pháp</a:t>
            </a:r>
            <a:r>
              <a:rPr lang="en-US" altLang="zh-CN" dirty="0"/>
              <a:t> </a:t>
            </a:r>
            <a:r>
              <a:rPr lang="en-US" altLang="zh-CN" dirty="0" err="1"/>
              <a:t>giải</a:t>
            </a:r>
            <a:endParaRPr lang="en-US" altLang="zh-CN" dirty="0"/>
          </a:p>
        </p:txBody>
      </p:sp>
      <p:sp>
        <p:nvSpPr>
          <p:cNvPr id="9" name="文本占位符 4"/>
          <p:cNvSpPr>
            <a:spLocks noGrp="1"/>
          </p:cNvSpPr>
          <p:nvPr>
            <p:custDataLst>
              <p:tags r:id="rId1"/>
            </p:custDataLst>
          </p:nvPr>
        </p:nvSpPr>
        <p:spPr>
          <a:xfrm>
            <a:off x="515937" y="1104900"/>
            <a:ext cx="11160125"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altLang="zh-CN" b="0" dirty="0">
                <a:latin typeface="Arial" panose="020B0604020202020204" pitchFamily="34" charset="0"/>
                <a:cs typeface="Arial" panose="020B0604020202020204" pitchFamily="34" charset="0"/>
              </a:rPr>
              <a:t>Định nghĩa bài toán PnP và các loại phương pháp giải</a:t>
            </a:r>
          </a:p>
          <a:p>
            <a:pPr lvl="1" algn="just"/>
            <a:r>
              <a:rPr lang="zh-CN" altLang="en-US" dirty="0">
                <a:latin typeface="Arial" panose="020B0604020202020204" pitchFamily="34" charset="0"/>
                <a:cs typeface="Arial" panose="020B0604020202020204" pitchFamily="34" charset="0"/>
              </a:rPr>
              <a:t>Hạn chế của phân rã ma trận bản chất và phép đo tam giác: nhiều cặp điểm ghép cặp, sai số nhiễu, v.v.</a:t>
            </a:r>
            <a:endParaRPr lang="en-US" altLang="zh-CN" dirty="0">
              <a:latin typeface="Arial" panose="020B0604020202020204" pitchFamily="34" charset="0"/>
              <a:cs typeface="Arial" panose="020B0604020202020204" pitchFamily="34" charset="0"/>
            </a:endParaRPr>
          </a:p>
          <a:p>
            <a:pPr lvl="1" algn="just"/>
            <a:r>
              <a:rPr lang="en-US" altLang="zh-CN" dirty="0">
                <a:latin typeface="Arial" panose="020B0604020202020204" pitchFamily="34" charset="0"/>
                <a:cs typeface="Arial" panose="020B0604020202020204" pitchFamily="34" charset="0"/>
              </a:rPr>
              <a:t>Bài toán PnP: khi biết tọa độ ba chiều của n điểm trong không gian ba chiều, vị trí chiếu của chúng và ảnh hai chiều tương ứng, bài toán ước lượng tư thế </a:t>
            </a:r>
            <a:r>
              <a:rPr lang="en-US" altLang="zh-CN" dirty="0" err="1">
                <a:latin typeface="Arial" panose="020B0604020202020204" pitchFamily="34" charset="0"/>
                <a:cs typeface="Arial" panose="020B0604020202020204" pitchFamily="34" charset="0"/>
              </a:rPr>
              <a:t>của</a:t>
            </a:r>
            <a:r>
              <a:rPr lang="en-US" altLang="zh-CN" dirty="0">
                <a:latin typeface="Arial" panose="020B0604020202020204" pitchFamily="34" charset="0"/>
                <a:cs typeface="Arial" panose="020B0604020202020204" pitchFamily="34" charset="0"/>
              </a:rPr>
              <a:t> camera</a:t>
            </a:r>
          </a:p>
          <a:p>
            <a:pPr lvl="1" algn="just"/>
            <a:r>
              <a:rPr lang="en-US" altLang="zh-CN" dirty="0">
                <a:latin typeface="Arial" panose="020B0604020202020204" pitchFamily="34" charset="0"/>
                <a:cs typeface="Arial" panose="020B0604020202020204" pitchFamily="34" charset="0"/>
              </a:rPr>
              <a:t>Các loại phương pháp giải bài toán PnP</a:t>
            </a:r>
          </a:p>
          <a:p>
            <a:pPr lvl="2" algn="just"/>
            <a:r>
              <a:rPr lang="zh-CN" altLang="en-US" dirty="0">
                <a:latin typeface="Arial" panose="020B0604020202020204" pitchFamily="34" charset="0"/>
                <a:cs typeface="Arial" panose="020B0604020202020204" pitchFamily="34" charset="0"/>
              </a:rPr>
              <a:t>Phương pháp giải tuyến tính</a:t>
            </a:r>
          </a:p>
          <a:p>
            <a:pPr lvl="3" algn="just">
              <a:buFont typeface="Courier New" panose="02070309020205020404" pitchFamily="49" charset="0"/>
              <a:buChar char="o"/>
            </a:pPr>
            <a:r>
              <a:rPr lang="zh-CN" altLang="en-US" dirty="0">
                <a:latin typeface="Arial" panose="020B0604020202020204" pitchFamily="34" charset="0"/>
                <a:cs typeface="Arial" panose="020B0604020202020204" pitchFamily="34" charset="0"/>
              </a:rPr>
              <a:t>Biến đổi tuyến tính trực tiếp, EPnP (Efficient PnP), UPnP</a:t>
            </a:r>
          </a:p>
          <a:p>
            <a:pPr lvl="2" algn="just"/>
            <a:r>
              <a:rPr lang="zh-CN" altLang="en-US" dirty="0">
                <a:latin typeface="Arial" panose="020B0604020202020204" pitchFamily="34" charset="0"/>
                <a:cs typeface="Arial" panose="020B0604020202020204" pitchFamily="34" charset="0"/>
              </a:rPr>
              <a:t>Phương pháp giải phi tuyến</a:t>
            </a:r>
          </a:p>
          <a:p>
            <a:pPr lvl="3" algn="just">
              <a:buFont typeface="Courier New" panose="02070309020205020404" pitchFamily="49" charset="0"/>
              <a:buChar char="o"/>
            </a:pPr>
            <a:r>
              <a:rPr lang="zh-CN" altLang="en-US" dirty="0">
                <a:latin typeface="Arial" panose="020B0604020202020204" pitchFamily="34" charset="0"/>
                <a:cs typeface="Arial" panose="020B0604020202020204" pitchFamily="34" charset="0"/>
              </a:rPr>
              <a:t>Phương pháp điều chỉnh bó</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p:sp>
        <p:nvSpPr>
          <p:cNvPr id="9" name="文本占位符 4"/>
          <p:cNvSpPr>
            <a:spLocks noGrp="1"/>
          </p:cNvSpPr>
          <p:nvPr>
            <p:custDataLst>
              <p:tags r:id="rId1"/>
            </p:custDataLst>
          </p:nvPr>
        </p:nvSpPr>
        <p:spPr>
          <a:xfrm>
            <a:off x="515937" y="1104900"/>
            <a:ext cx="11160125"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pPr>
            <a:r>
              <a:rPr lang="zh-CN" altLang="en-US" b="0" dirty="0">
                <a:latin typeface="Arial" panose="020B0604020202020204" pitchFamily="34" charset="0"/>
                <a:cs typeface="Arial" panose="020B0604020202020204" pitchFamily="34" charset="0"/>
              </a:rPr>
              <a:t>Phương pháp biến đổi tuyến tính trực tiếp (Direct Linear Transform, DLT)</a:t>
            </a:r>
          </a:p>
          <a:p>
            <a:pPr lvl="1">
              <a:lnSpc>
                <a:spcPct val="80000"/>
              </a:lnSpc>
            </a:pPr>
            <a:r>
              <a:rPr lang="zh-CN" altLang="en-US" dirty="0">
                <a:latin typeface="Arial" panose="020B0604020202020204" pitchFamily="34" charset="0"/>
                <a:cs typeface="Arial" panose="020B0604020202020204" pitchFamily="34" charset="0"/>
              </a:rPr>
              <a:t>Việc giải tư thế camera có thể được biểu diễn thành việc giải ma trận mở rộng</a:t>
            </a:r>
            <a:r>
              <a:rPr lang="vi-VN" altLang="zh-CN" dirty="0">
                <a:latin typeface="Arial" panose="020B0604020202020204" pitchFamily="34" charset="0"/>
                <a:cs typeface="Arial" panose="020B0604020202020204" pitchFamily="34" charset="0"/>
              </a:rPr>
              <a:t>:</a:t>
            </a:r>
            <a:endParaRPr lang="zh-CN" altLang="en-US" dirty="0">
              <a:latin typeface="Arial" panose="020B0604020202020204" pitchFamily="34" charset="0"/>
              <a:cs typeface="Arial" panose="020B0604020202020204" pitchFamily="34" charset="0"/>
            </a:endParaRPr>
          </a:p>
          <a:p>
            <a:pPr lvl="1">
              <a:lnSpc>
                <a:spcPct val="80000"/>
              </a:lnSpc>
            </a:pPr>
            <a:endParaRPr lang="vi-VN" altLang="zh-CN" dirty="0">
              <a:latin typeface="Arial" panose="020B0604020202020204" pitchFamily="34" charset="0"/>
              <a:cs typeface="Arial" panose="020B0604020202020204" pitchFamily="34" charset="0"/>
            </a:endParaRPr>
          </a:p>
          <a:p>
            <a:pPr lvl="1">
              <a:lnSpc>
                <a:spcPct val="80000"/>
              </a:lnSpc>
            </a:pPr>
            <a:endParaRPr lang="vi-VN" altLang="zh-CN" dirty="0">
              <a:latin typeface="Arial" panose="020B0604020202020204" pitchFamily="34" charset="0"/>
              <a:cs typeface="Arial" panose="020B0604020202020204" pitchFamily="34" charset="0"/>
            </a:endParaRPr>
          </a:p>
          <a:p>
            <a:pPr lvl="1">
              <a:lnSpc>
                <a:spcPct val="80000"/>
              </a:lnSpc>
            </a:pPr>
            <a:r>
              <a:rPr lang="zh-CN" altLang="en-US" dirty="0">
                <a:latin typeface="Arial" panose="020B0604020202020204" pitchFamily="34" charset="0"/>
                <a:cs typeface="Arial" panose="020B0604020202020204" pitchFamily="34" charset="0"/>
              </a:rPr>
              <a:t>Với điểm trong không gian ba chiều</a:t>
            </a:r>
            <a:r>
              <a:rPr lang="en-US" altLang="zh-CN" dirty="0">
                <a:latin typeface="Arial" panose="020B0604020202020204" pitchFamily="34" charset="0"/>
                <a:cs typeface="Arial" panose="020B0604020202020204" pitchFamily="34" charset="0"/>
              </a:rPr>
              <a:t> </a:t>
            </a:r>
          </a:p>
          <a:p>
            <a:pPr lvl="1">
              <a:lnSpc>
                <a:spcPct val="80000"/>
              </a:lnSpc>
            </a:pPr>
            <a:r>
              <a:rPr lang="en-US" altLang="zh-CN" dirty="0" err="1">
                <a:latin typeface="Arial" panose="020B0604020202020204" pitchFamily="34" charset="0"/>
                <a:cs typeface="Arial" panose="020B0604020202020204" pitchFamily="34" charset="0"/>
              </a:rPr>
              <a:t>Và</a:t>
            </a:r>
            <a:r>
              <a:rPr lang="en-US" altLang="zh-CN" dirty="0">
                <a:latin typeface="Arial" panose="020B0604020202020204" pitchFamily="34" charset="0"/>
                <a:cs typeface="Arial" panose="020B0604020202020204" pitchFamily="34" charset="0"/>
              </a:rPr>
              <a:t> </a:t>
            </a:r>
            <a:r>
              <a:rPr lang="zh-CN" altLang="en-US" dirty="0">
                <a:latin typeface="Arial" panose="020B0604020202020204" pitchFamily="34" charset="0"/>
                <a:cs typeface="Arial" panose="020B0604020202020204" pitchFamily="34" charset="0"/>
              </a:rPr>
              <a:t>tọa độ chuẩn hóa của nó trên ảnh là</a:t>
            </a:r>
            <a:r>
              <a:rPr lang="en-US" altLang="zh-CN" dirty="0">
                <a:latin typeface="Arial" panose="020B0604020202020204" pitchFamily="34" charset="0"/>
                <a:cs typeface="Arial" panose="020B0604020202020204" pitchFamily="34" charset="0"/>
              </a:rPr>
              <a:t> </a:t>
            </a:r>
          </a:p>
          <a:p>
            <a:pPr lvl="1">
              <a:lnSpc>
                <a:spcPct val="80000"/>
              </a:lnSpc>
            </a:pPr>
            <a:r>
              <a:rPr lang="en-US" altLang="zh-CN" dirty="0">
                <a:latin typeface="Arial" panose="020B0604020202020204" pitchFamily="34" charset="0"/>
                <a:cs typeface="Arial" panose="020B0604020202020204" pitchFamily="34" charset="0"/>
              </a:rPr>
              <a:t>K</a:t>
            </a:r>
            <a:r>
              <a:rPr lang="zh-CN" altLang="en-US" dirty="0">
                <a:latin typeface="Arial" panose="020B0604020202020204" pitchFamily="34" charset="0"/>
                <a:cs typeface="Arial" panose="020B0604020202020204" pitchFamily="34" charset="0"/>
              </a:rPr>
              <a:t>hi đó có</a:t>
            </a:r>
            <a:r>
              <a:rPr lang="vi-VN" altLang="zh-CN" dirty="0">
                <a:latin typeface="Arial" panose="020B0604020202020204" pitchFamily="34" charset="0"/>
                <a:cs typeface="Arial" panose="020B0604020202020204" pitchFamily="34" charset="0"/>
              </a:rPr>
              <a:t>:</a:t>
            </a:r>
            <a:endParaRPr lang="zh-CN" altLang="en-US" dirty="0">
              <a:latin typeface="Arial" panose="020B0604020202020204" pitchFamily="34" charset="0"/>
              <a:cs typeface="Arial" panose="020B0604020202020204" pitchFamily="34" charset="0"/>
            </a:endParaRPr>
          </a:p>
          <a:p>
            <a:pPr lvl="1">
              <a:lnSpc>
                <a:spcPct val="80000"/>
              </a:lnSpc>
            </a:pPr>
            <a:endParaRPr lang="en-US" altLang="zh-CN" dirty="0">
              <a:latin typeface="Arial" panose="020B0604020202020204" pitchFamily="34" charset="0"/>
              <a:cs typeface="Arial" panose="020B0604020202020204" pitchFamily="34" charset="0"/>
            </a:endParaRPr>
          </a:p>
          <a:p>
            <a:pPr lvl="1">
              <a:lnSpc>
                <a:spcPct val="80000"/>
              </a:lnSpc>
            </a:pPr>
            <a:endParaRPr lang="en-US" altLang="zh-CN" dirty="0">
              <a:latin typeface="Arial" panose="020B0604020202020204" pitchFamily="34" charset="0"/>
              <a:cs typeface="Arial" panose="020B0604020202020204" pitchFamily="34" charset="0"/>
            </a:endParaRPr>
          </a:p>
          <a:p>
            <a:pPr lvl="1">
              <a:lnSpc>
                <a:spcPct val="80000"/>
              </a:lnSpc>
            </a:pPr>
            <a:r>
              <a:rPr lang="zh-CN" altLang="en-US" dirty="0">
                <a:latin typeface="Arial" panose="020B0604020202020204" pitchFamily="34" charset="0"/>
                <a:cs typeface="Arial" panose="020B0604020202020204" pitchFamily="34" charset="0"/>
              </a:rPr>
              <a:t>Khử hệ số s, thu được các điều kiện ràng buộc sau:</a:t>
            </a:r>
          </a:p>
          <a:p>
            <a:pPr lvl="1">
              <a:lnSpc>
                <a:spcPct val="80000"/>
              </a:lnSpc>
            </a:pPr>
            <a:endParaRPr lang="zh-CN" altLang="en-US" dirty="0">
              <a:latin typeface="Arial" panose="020B0604020202020204" pitchFamily="34" charset="0"/>
              <a:cs typeface="Arial" panose="020B0604020202020204" pitchFamily="34" charset="0"/>
            </a:endParaRPr>
          </a:p>
          <a:p>
            <a:pPr lvl="1">
              <a:lnSpc>
                <a:spcPct val="80000"/>
              </a:lnSpc>
            </a:pPr>
            <a:endParaRPr lang="zh-CN" altLang="en-US" dirty="0">
              <a:latin typeface="Arial" panose="020B0604020202020204" pitchFamily="34" charset="0"/>
              <a:cs typeface="Arial" panose="020B0604020202020204" pitchFamily="34" charset="0"/>
            </a:endParaRPr>
          </a:p>
          <a:p>
            <a:pPr lvl="1">
              <a:lnSpc>
                <a:spcPct val="80000"/>
              </a:lnSpc>
            </a:pPr>
            <a:endParaRPr lang="vi-VN" altLang="zh-CN" dirty="0">
              <a:latin typeface="Arial" panose="020B0604020202020204" pitchFamily="34" charset="0"/>
              <a:cs typeface="Arial" panose="020B0604020202020204" pitchFamily="34" charset="0"/>
            </a:endParaRPr>
          </a:p>
          <a:p>
            <a:pPr lvl="1">
              <a:lnSpc>
                <a:spcPct val="80000"/>
              </a:lnSpc>
            </a:pPr>
            <a:r>
              <a:rPr lang="zh-CN" altLang="en-US" dirty="0">
                <a:latin typeface="Arial" panose="020B0604020202020204" pitchFamily="34" charset="0"/>
                <a:cs typeface="Arial" panose="020B0604020202020204" pitchFamily="34" charset="0"/>
              </a:rPr>
              <a:t>Khi có ít nhất 6 điểm đặc trưng đã biết, tương ứng có 12 ràng buộc và có thể giải các phần tử của ma trận mở rộng:</a:t>
            </a:r>
          </a:p>
        </p:txBody>
      </p:sp>
      <p:pic>
        <p:nvPicPr>
          <p:cNvPr id="4" name="图片 3"/>
          <p:cNvPicPr>
            <a:picLocks noChangeAspect="1"/>
          </p:cNvPicPr>
          <p:nvPr>
            <p:custDataLst>
              <p:tags r:id="rId2"/>
            </p:custDataLst>
          </p:nvPr>
        </p:nvPicPr>
        <p:blipFill>
          <a:blip r:embed="rId10">
            <a:clrChange>
              <a:clrFrom>
                <a:srgbClr val="FFFFFF">
                  <a:alpha val="100000"/>
                </a:srgbClr>
              </a:clrFrom>
              <a:clrTo>
                <a:srgbClr val="FFFFFF">
                  <a:alpha val="100000"/>
                  <a:alpha val="0"/>
                </a:srgbClr>
              </a:clrTo>
            </a:clrChange>
          </a:blip>
          <a:stretch>
            <a:fillRect/>
          </a:stretch>
        </p:blipFill>
        <p:spPr>
          <a:xfrm>
            <a:off x="4578350" y="1696265"/>
            <a:ext cx="1858645" cy="454025"/>
          </a:xfrm>
          <a:prstGeom prst="rect">
            <a:avLst/>
          </a:prstGeom>
        </p:spPr>
      </p:pic>
      <p:pic>
        <p:nvPicPr>
          <p:cNvPr id="5" name="图片 4"/>
          <p:cNvPicPr>
            <a:picLocks noChangeAspect="1"/>
          </p:cNvPicPr>
          <p:nvPr>
            <p:custDataLst>
              <p:tags r:id="rId3"/>
            </p:custDataLst>
          </p:nvPr>
        </p:nvPicPr>
        <p:blipFill>
          <a:blip r:embed="rId11">
            <a:clrChange>
              <a:clrFrom>
                <a:srgbClr val="FFFFFF">
                  <a:alpha val="100000"/>
                </a:srgbClr>
              </a:clrFrom>
              <a:clrTo>
                <a:srgbClr val="FFFFFF">
                  <a:alpha val="100000"/>
                  <a:alpha val="0"/>
                </a:srgbClr>
              </a:clrTo>
            </a:clrChange>
          </a:blip>
          <a:stretch>
            <a:fillRect/>
          </a:stretch>
        </p:blipFill>
        <p:spPr>
          <a:xfrm>
            <a:off x="5604827" y="2205697"/>
            <a:ext cx="1664335" cy="471805"/>
          </a:xfrm>
          <a:prstGeom prst="rect">
            <a:avLst/>
          </a:prstGeom>
        </p:spPr>
      </p:pic>
      <p:pic>
        <p:nvPicPr>
          <p:cNvPr id="6" name="图片 5"/>
          <p:cNvPicPr>
            <a:picLocks noChangeAspect="1"/>
          </p:cNvPicPr>
          <p:nvPr>
            <p:custDataLst>
              <p:tags r:id="rId4"/>
            </p:custDataLst>
          </p:nvPr>
        </p:nvPicPr>
        <p:blipFill>
          <a:blip r:embed="rId12">
            <a:clrChange>
              <a:clrFrom>
                <a:srgbClr val="FFFFFF">
                  <a:alpha val="100000"/>
                </a:srgbClr>
              </a:clrFrom>
              <a:clrTo>
                <a:srgbClr val="FFFFFF">
                  <a:alpha val="100000"/>
                  <a:alpha val="0"/>
                </a:srgbClr>
              </a:clrTo>
            </a:clrChange>
          </a:blip>
          <a:stretch>
            <a:fillRect/>
          </a:stretch>
        </p:blipFill>
        <p:spPr>
          <a:xfrm>
            <a:off x="6095999" y="2522879"/>
            <a:ext cx="1104900" cy="406400"/>
          </a:xfrm>
          <a:prstGeom prst="rect">
            <a:avLst/>
          </a:prstGeom>
        </p:spPr>
      </p:pic>
      <p:pic>
        <p:nvPicPr>
          <p:cNvPr id="7" name="图片 6"/>
          <p:cNvPicPr>
            <a:picLocks noChangeAspect="1"/>
          </p:cNvPicPr>
          <p:nvPr>
            <p:custDataLst>
              <p:tags r:id="rId5"/>
            </p:custDataLst>
          </p:nvPr>
        </p:nvPicPr>
        <p:blipFill>
          <a:blip r:embed="rId13">
            <a:clrChange>
              <a:clrFrom>
                <a:srgbClr val="FFFFFF">
                  <a:alpha val="100000"/>
                </a:srgbClr>
              </a:clrFrom>
              <a:clrTo>
                <a:srgbClr val="FFFFFF">
                  <a:alpha val="100000"/>
                  <a:alpha val="0"/>
                </a:srgbClr>
              </a:clrTo>
            </a:clrChange>
          </a:blip>
          <a:stretch>
            <a:fillRect/>
          </a:stretch>
        </p:blipFill>
        <p:spPr>
          <a:xfrm>
            <a:off x="3069063" y="2777049"/>
            <a:ext cx="3244850" cy="1168400"/>
          </a:xfrm>
          <a:prstGeom prst="rect">
            <a:avLst/>
          </a:prstGeom>
        </p:spPr>
      </p:pic>
      <p:pic>
        <p:nvPicPr>
          <p:cNvPr id="8" name="图片 7"/>
          <p:cNvPicPr>
            <a:picLocks noChangeAspect="1"/>
          </p:cNvPicPr>
          <p:nvPr>
            <p:custDataLst>
              <p:tags r:id="rId6"/>
            </p:custDataLst>
          </p:nvPr>
        </p:nvPicPr>
        <p:blipFill>
          <a:blip r:embed="rId14">
            <a:clrChange>
              <a:clrFrom>
                <a:srgbClr val="FFFFFF">
                  <a:alpha val="100000"/>
                </a:srgbClr>
              </a:clrFrom>
              <a:clrTo>
                <a:srgbClr val="FFFFFF">
                  <a:alpha val="100000"/>
                  <a:alpha val="0"/>
                </a:srgbClr>
              </a:clrTo>
            </a:clrChange>
          </a:blip>
          <a:stretch>
            <a:fillRect/>
          </a:stretch>
        </p:blipFill>
        <p:spPr>
          <a:xfrm>
            <a:off x="3866305" y="4180499"/>
            <a:ext cx="4895215" cy="718185"/>
          </a:xfrm>
          <a:prstGeom prst="rect">
            <a:avLst/>
          </a:prstGeom>
        </p:spPr>
      </p:pic>
      <p:pic>
        <p:nvPicPr>
          <p:cNvPr id="10" name="图片 9"/>
          <p:cNvPicPr>
            <a:picLocks noChangeAspect="1"/>
          </p:cNvPicPr>
          <p:nvPr>
            <p:custDataLst>
              <p:tags r:id="rId7"/>
            </p:custDataLst>
          </p:nvPr>
        </p:nvPicPr>
        <p:blipFill>
          <a:blip r:embed="rId15">
            <a:clrChange>
              <a:clrFrom>
                <a:srgbClr val="FFFFFF">
                  <a:alpha val="100000"/>
                </a:srgbClr>
              </a:clrFrom>
              <a:clrTo>
                <a:srgbClr val="FFFFFF">
                  <a:alpha val="100000"/>
                  <a:alpha val="0"/>
                </a:srgbClr>
              </a:clrTo>
            </a:clrChange>
          </a:blip>
          <a:stretch>
            <a:fillRect/>
          </a:stretch>
        </p:blipFill>
        <p:spPr>
          <a:xfrm>
            <a:off x="5376125" y="5448446"/>
            <a:ext cx="2404637" cy="1207349"/>
          </a:xfrm>
          <a:prstGeom prst="rect">
            <a:avLst/>
          </a:prstGeom>
        </p:spPr>
      </p:pic>
      <p:sp>
        <p:nvSpPr>
          <p:cNvPr id="13" name="文本占位符 1">
            <a:extLst>
              <a:ext uri="{FF2B5EF4-FFF2-40B4-BE49-F238E27FC236}">
                <a16:creationId xmlns:a16="http://schemas.microsoft.com/office/drawing/2014/main" id="{DFAF860F-E7A7-631D-66E1-1A74051C4D7F}"/>
              </a:ext>
            </a:extLst>
          </p:cNvPr>
          <p:cNvSpPr>
            <a:spLocks noGrp="1"/>
          </p:cNvSpPr>
          <p:nvPr>
            <p:ph type="body" sz="quarter" idx="13"/>
          </p:nvPr>
        </p:nvSpPr>
        <p:spPr>
          <a:xfrm>
            <a:off x="1595438" y="133086"/>
            <a:ext cx="9001125" cy="668337"/>
          </a:xfrm>
        </p:spPr>
        <p:txBody>
          <a:bodyPr>
            <a:noAutofit/>
          </a:bodyPr>
          <a:lstStyle/>
          <a:p>
            <a:r>
              <a:rPr lang="en-US" altLang="zh-CN" dirty="0" err="1"/>
              <a:t>Bài</a:t>
            </a:r>
            <a:r>
              <a:rPr lang="en-US" altLang="zh-CN" dirty="0"/>
              <a:t> </a:t>
            </a:r>
            <a:r>
              <a:rPr lang="en-US" altLang="zh-CN" dirty="0" err="1"/>
              <a:t>toán</a:t>
            </a:r>
            <a:r>
              <a:rPr lang="en-US" altLang="zh-CN" dirty="0"/>
              <a:t> PnP </a:t>
            </a:r>
            <a:r>
              <a:rPr lang="en-US" altLang="zh-CN" dirty="0" err="1"/>
              <a:t>và</a:t>
            </a:r>
            <a:r>
              <a:rPr lang="en-US" altLang="zh-CN" dirty="0"/>
              <a:t> </a:t>
            </a:r>
            <a:r>
              <a:rPr lang="en-US" altLang="zh-CN" dirty="0" err="1"/>
              <a:t>phương</a:t>
            </a:r>
            <a:r>
              <a:rPr lang="en-US" altLang="zh-CN" dirty="0"/>
              <a:t> </a:t>
            </a:r>
            <a:r>
              <a:rPr lang="en-US" altLang="zh-CN" dirty="0" err="1"/>
              <a:t>pháp</a:t>
            </a:r>
            <a:r>
              <a:rPr lang="en-US" altLang="zh-CN" dirty="0"/>
              <a:t> </a:t>
            </a:r>
            <a:r>
              <a:rPr lang="en-US" altLang="zh-CN" dirty="0" err="1"/>
              <a:t>giải</a:t>
            </a:r>
            <a:endParaRPr lang="en-US" altLang="zh-CN" dirty="0"/>
          </a:p>
        </p:txBody>
      </p:sp>
    </p:spTree>
    <p:extLst>
      <p:ext uri="{BB962C8B-B14F-4D97-AF65-F5344CB8AC3E}">
        <p14:creationId xmlns:p14="http://schemas.microsoft.com/office/powerpoint/2010/main" val="35593865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en-US" altLang="zh-CN" dirty="0"/>
              <a:t>Bài toán PnP và phương pháp giải</a:t>
            </a:r>
          </a:p>
        </p:txBody>
      </p:sp>
      <p:sp>
        <p:nvSpPr>
          <p:cNvPr id="9" name="文本占位符 4"/>
          <p:cNvSpPr>
            <a:spLocks noGrp="1"/>
          </p:cNvSpPr>
          <p:nvPr>
            <p:custDataLst>
              <p:tags r:id="rId1"/>
            </p:custDataLst>
          </p:nvPr>
        </p:nvSpPr>
        <p:spPr>
          <a:xfrm>
            <a:off x="515937" y="1104900"/>
            <a:ext cx="11160125"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2000"/>
              </a:lnSpc>
            </a:pPr>
            <a:r>
              <a:rPr lang="zh-CN" altLang="en-US" sz="2000" b="0" dirty="0">
                <a:latin typeface="Arial" panose="020B0604020202020204" pitchFamily="34" charset="0"/>
                <a:cs typeface="Arial" panose="020B0604020202020204" pitchFamily="34" charset="0"/>
              </a:rPr>
              <a:t>Phương pháp điều chỉnh bó (Bundle Adjustment, BA):</a:t>
            </a:r>
          </a:p>
          <a:p>
            <a:pPr lvl="1">
              <a:lnSpc>
                <a:spcPct val="82000"/>
              </a:lnSpc>
            </a:pPr>
            <a:r>
              <a:rPr lang="zh-CN" altLang="en-US" dirty="0">
                <a:latin typeface="Arial" panose="020B0604020202020204" pitchFamily="34" charset="0"/>
                <a:cs typeface="Arial" panose="020B0604020202020204" pitchFamily="34" charset="0"/>
              </a:rPr>
              <a:t>Đặc điểm cốt lõi: tối ưu đồng thời tư thế camera và các điểm trong không gian ba chiều</a:t>
            </a:r>
          </a:p>
          <a:p>
            <a:pPr lvl="1">
              <a:lnSpc>
                <a:spcPct val="82000"/>
              </a:lnSpc>
            </a:pPr>
            <a:r>
              <a:rPr lang="zh-CN" altLang="en-US" dirty="0">
                <a:latin typeface="Arial" panose="020B0604020202020204" pitchFamily="34" charset="0"/>
                <a:cs typeface="Arial" panose="020B0604020202020204" pitchFamily="34" charset="0"/>
              </a:rPr>
              <a:t>Với n điểm trong không gian ba chiều </a:t>
            </a:r>
            <a:endParaRPr lang="vi-VN" altLang="zh-CN" dirty="0">
              <a:latin typeface="Arial" panose="020B0604020202020204" pitchFamily="34" charset="0"/>
              <a:cs typeface="Arial" panose="020B0604020202020204" pitchFamily="34" charset="0"/>
            </a:endParaRPr>
          </a:p>
          <a:p>
            <a:pPr lvl="1">
              <a:lnSpc>
                <a:spcPct val="82000"/>
              </a:lnSpc>
            </a:pPr>
            <a:r>
              <a:rPr lang="vi-VN" altLang="zh-CN" dirty="0">
                <a:latin typeface="Arial" panose="020B0604020202020204" pitchFamily="34" charset="0"/>
                <a:cs typeface="Arial" panose="020B0604020202020204" pitchFamily="34" charset="0"/>
              </a:rPr>
              <a:t>T</a:t>
            </a:r>
            <a:r>
              <a:rPr lang="zh-CN" altLang="en-US" dirty="0">
                <a:latin typeface="Arial" panose="020B0604020202020204" pitchFamily="34" charset="0"/>
                <a:cs typeface="Arial" panose="020B0604020202020204" pitchFamily="34" charset="0"/>
              </a:rPr>
              <a:t>ọa độ pixel trên ảnh</a:t>
            </a:r>
            <a:endParaRPr lang="vi-VN" altLang="zh-CN" dirty="0">
              <a:latin typeface="Arial" panose="020B0604020202020204" pitchFamily="34" charset="0"/>
              <a:cs typeface="Arial" panose="020B0604020202020204" pitchFamily="34" charset="0"/>
            </a:endParaRPr>
          </a:p>
          <a:p>
            <a:pPr lvl="1">
              <a:lnSpc>
                <a:spcPct val="82000"/>
              </a:lnSpc>
            </a:pPr>
            <a:r>
              <a:rPr lang="en-US" altLang="zh-CN" dirty="0">
                <a:latin typeface="Arial" panose="020B0604020202020204" pitchFamily="34" charset="0"/>
                <a:cs typeface="Arial" panose="020B0604020202020204" pitchFamily="34" charset="0"/>
              </a:rPr>
              <a:t>Trong điều kiện lý tưởng, theo phương trình tạo ảnh của camera, chúng thỏa mãn các điều kiện sau:</a:t>
            </a:r>
          </a:p>
          <a:p>
            <a:pPr marL="457200" lvl="1" indent="0">
              <a:lnSpc>
                <a:spcPct val="82000"/>
              </a:lnSpc>
              <a:buNone/>
            </a:pPr>
            <a:endParaRPr lang="en-US" altLang="zh-CN" dirty="0">
              <a:latin typeface="Arial" panose="020B0604020202020204" pitchFamily="34" charset="0"/>
              <a:cs typeface="Arial" panose="020B0604020202020204" pitchFamily="34" charset="0"/>
            </a:endParaRPr>
          </a:p>
          <a:p>
            <a:pPr lvl="1">
              <a:lnSpc>
                <a:spcPct val="82000"/>
              </a:lnSpc>
            </a:pPr>
            <a:endParaRPr lang="en-US" altLang="zh-CN" dirty="0">
              <a:latin typeface="Arial" panose="020B0604020202020204" pitchFamily="34" charset="0"/>
              <a:cs typeface="Arial" panose="020B0604020202020204" pitchFamily="34" charset="0"/>
            </a:endParaRPr>
          </a:p>
          <a:p>
            <a:pPr lvl="1">
              <a:lnSpc>
                <a:spcPct val="82000"/>
              </a:lnSpc>
            </a:pPr>
            <a:endParaRPr lang="zh-CN" altLang="en-US" dirty="0">
              <a:latin typeface="Arial" panose="020B0604020202020204" pitchFamily="34" charset="0"/>
              <a:cs typeface="Arial" panose="020B0604020202020204" pitchFamily="34" charset="0"/>
            </a:endParaRPr>
          </a:p>
          <a:p>
            <a:pPr lvl="1">
              <a:lnSpc>
                <a:spcPct val="82000"/>
              </a:lnSpc>
            </a:pPr>
            <a:r>
              <a:rPr lang="zh-CN" altLang="en-US" dirty="0">
                <a:latin typeface="Arial" panose="020B0604020202020204" pitchFamily="34" charset="0"/>
                <a:cs typeface="Arial" panose="020B0604020202020204" pitchFamily="34" charset="0"/>
              </a:rPr>
              <a:t>Trong thực tế có ảnh hưởng của nhiễu và các yếu tố khác nên phương trình trên không hoàn toàn đúng</a:t>
            </a:r>
          </a:p>
          <a:p>
            <a:pPr lvl="1">
              <a:lnSpc>
                <a:spcPct val="82000"/>
              </a:lnSpc>
            </a:pPr>
            <a:r>
              <a:rPr lang="zh-CN" altLang="en-US" dirty="0">
                <a:latin typeface="Arial" panose="020B0604020202020204" pitchFamily="34" charset="0"/>
                <a:cs typeface="Arial" panose="020B0604020202020204" pitchFamily="34" charset="0"/>
              </a:rPr>
              <a:t>Chuyển thành bài toán tối ưu, sử dụng phương pháp bình phương tối thiểu và các phương pháp khác để giải:</a:t>
            </a:r>
          </a:p>
        </p:txBody>
      </p:sp>
      <p:pic>
        <p:nvPicPr>
          <p:cNvPr id="11" name="图片 10"/>
          <p:cNvPicPr>
            <a:picLocks noChangeAspect="1"/>
          </p:cNvPicPr>
          <p:nvPr>
            <p:custDataLst>
              <p:tags r:id="rId2"/>
            </p:custDataLst>
          </p:nvPr>
        </p:nvPicPr>
        <p:blipFill>
          <a:blip r:embed="rId8">
            <a:clrChange>
              <a:clrFrom>
                <a:srgbClr val="FFFFFF">
                  <a:alpha val="100000"/>
                </a:srgbClr>
              </a:clrFrom>
              <a:clrTo>
                <a:srgbClr val="FFFFFF">
                  <a:alpha val="100000"/>
                  <a:alpha val="0"/>
                </a:srgbClr>
              </a:clrTo>
            </a:clrChange>
          </a:blip>
          <a:stretch>
            <a:fillRect/>
          </a:stretch>
        </p:blipFill>
        <p:spPr>
          <a:xfrm>
            <a:off x="5798835" y="1671500"/>
            <a:ext cx="2444750" cy="425450"/>
          </a:xfrm>
          <a:prstGeom prst="rect">
            <a:avLst/>
          </a:prstGeom>
        </p:spPr>
      </p:pic>
      <p:pic>
        <p:nvPicPr>
          <p:cNvPr id="12" name="图片 11"/>
          <p:cNvPicPr>
            <a:picLocks noChangeAspect="1"/>
          </p:cNvPicPr>
          <p:nvPr>
            <p:custDataLst>
              <p:tags r:id="rId3"/>
            </p:custDataLst>
          </p:nvPr>
        </p:nvPicPr>
        <p:blipFill>
          <a:blip r:embed="rId9">
            <a:clrChange>
              <a:clrFrom>
                <a:srgbClr val="FFFFFF">
                  <a:alpha val="100000"/>
                </a:srgbClr>
              </a:clrFrom>
              <a:clrTo>
                <a:srgbClr val="FFFFFF">
                  <a:alpha val="100000"/>
                  <a:alpha val="0"/>
                </a:srgbClr>
              </a:clrTo>
            </a:clrChange>
          </a:blip>
          <a:stretch>
            <a:fillRect/>
          </a:stretch>
        </p:blipFill>
        <p:spPr>
          <a:xfrm>
            <a:off x="4063350" y="1938708"/>
            <a:ext cx="1225550" cy="463550"/>
          </a:xfrm>
          <a:prstGeom prst="rect">
            <a:avLst/>
          </a:prstGeom>
        </p:spPr>
      </p:pic>
      <p:pic>
        <p:nvPicPr>
          <p:cNvPr id="13" name="图片 12"/>
          <p:cNvPicPr>
            <a:picLocks noChangeAspect="1"/>
          </p:cNvPicPr>
          <p:nvPr>
            <p:custDataLst>
              <p:tags r:id="rId4"/>
            </p:custDataLst>
          </p:nvPr>
        </p:nvPicPr>
        <p:blipFill>
          <a:blip r:embed="rId10">
            <a:clrChange>
              <a:clrFrom>
                <a:srgbClr val="FFFFFF">
                  <a:alpha val="100000"/>
                </a:srgbClr>
              </a:clrFrom>
              <a:clrTo>
                <a:srgbClr val="FFFFFF">
                  <a:alpha val="100000"/>
                  <a:alpha val="0"/>
                </a:srgbClr>
              </a:clrTo>
            </a:clrChange>
          </a:blip>
          <a:stretch>
            <a:fillRect/>
          </a:stretch>
        </p:blipFill>
        <p:spPr>
          <a:xfrm>
            <a:off x="4084955" y="2617065"/>
            <a:ext cx="2209800" cy="1187450"/>
          </a:xfrm>
          <a:prstGeom prst="rect">
            <a:avLst/>
          </a:prstGeom>
        </p:spPr>
      </p:pic>
      <p:pic>
        <p:nvPicPr>
          <p:cNvPr id="14" name="图片 13"/>
          <p:cNvPicPr>
            <a:picLocks noChangeAspect="1"/>
          </p:cNvPicPr>
          <p:nvPr>
            <p:custDataLst>
              <p:tags r:id="rId5"/>
            </p:custDataLst>
          </p:nvPr>
        </p:nvPicPr>
        <p:blipFill>
          <a:blip r:embed="rId11">
            <a:clrChange>
              <a:clrFrom>
                <a:srgbClr val="FFFFFF">
                  <a:alpha val="100000"/>
                </a:srgbClr>
              </a:clrFrom>
              <a:clrTo>
                <a:srgbClr val="FFFFFF">
                  <a:alpha val="100000"/>
                  <a:alpha val="0"/>
                </a:srgbClr>
              </a:clrTo>
            </a:clrChange>
          </a:blip>
          <a:stretch>
            <a:fillRect/>
          </a:stretch>
        </p:blipFill>
        <p:spPr>
          <a:xfrm>
            <a:off x="4148455" y="5058797"/>
            <a:ext cx="4292600" cy="806450"/>
          </a:xfrm>
          <a:prstGeom prst="rect">
            <a:avLst/>
          </a:prstGeom>
        </p:spPr>
      </p:pic>
    </p:spTree>
    <p:extLst>
      <p:ext uri="{BB962C8B-B14F-4D97-AF65-F5344CB8AC3E}">
        <p14:creationId xmlns:p14="http://schemas.microsoft.com/office/powerpoint/2010/main" val="420891707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p:sp>
        <p:nvSpPr>
          <p:cNvPr id="4" name="文本占位符 3"/>
          <p:cNvSpPr>
            <a:spLocks noGrp="1"/>
          </p:cNvSpPr>
          <p:nvPr>
            <p:ph type="body" sz="quarter" idx="13"/>
          </p:nvPr>
        </p:nvSpPr>
        <p:spPr/>
        <p:txBody>
          <a:bodyPr>
            <a:noAutofit/>
          </a:bodyPr>
          <a:lstStyle/>
          <a:p>
            <a:r>
              <a:rPr lang="en-US" altLang="zh-CN" dirty="0"/>
              <a:t>§6.2 Tái tạo cảnh dày đặc</a:t>
            </a:r>
          </a:p>
        </p:txBody>
      </p:sp>
      <p:sp>
        <p:nvSpPr>
          <p:cNvPr id="6" name="Rectangle 4">
            <a:hlinkClick r:id="rId2" action="ppaction://hlinksldjump"/>
          </p:cNvPr>
          <p:cNvSpPr>
            <a:spLocks noChangeArrowheads="1"/>
          </p:cNvSpPr>
          <p:nvPr/>
        </p:nvSpPr>
        <p:spPr bwMode="auto">
          <a:xfrm>
            <a:off x="784293" y="945597"/>
            <a:ext cx="9374468" cy="3066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Tổng quan về tái tạo cảnh dày đặc</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Phương pháp dựa trên hình học truyền thống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Phương pháp dựa trên học sâu</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p:sp>
        <p:nvSpPr>
          <p:cNvPr id="3" name="Text Placeholder 2">
            <a:extLst>
              <a:ext uri="{FF2B5EF4-FFF2-40B4-BE49-F238E27FC236}">
                <a16:creationId xmlns:a16="http://schemas.microsoft.com/office/drawing/2014/main" id="{0FC95867-9D1B-12DC-8EDC-3FC775239487}"/>
              </a:ext>
            </a:extLst>
          </p:cNvPr>
          <p:cNvSpPr>
            <a:spLocks noGrp="1"/>
          </p:cNvSpPr>
          <p:nvPr>
            <p:ph type="body" sz="quarter" idx="14"/>
          </p:nvPr>
        </p:nvSpPr>
        <p:spPr/>
        <p:txBody>
          <a:bodyPr/>
          <a:lstStyle/>
          <a:p>
            <a:pPr>
              <a:lnSpc>
                <a:spcPct val="88000"/>
              </a:lnSpc>
            </a:pPr>
            <a:r>
              <a:rPr lang="zh-CN" altLang="en-US" sz="2400" dirty="0"/>
              <a:t>Tái tạo cảnh dày đặc là gì?</a:t>
            </a:r>
          </a:p>
          <a:p>
            <a:pPr lvl="1">
              <a:lnSpc>
                <a:spcPct val="88000"/>
              </a:lnSpc>
            </a:pPr>
            <a:r>
              <a:rPr lang="zh-CN" altLang="en-US" i="1" dirty="0"/>
              <a:t>Tái tạo thưa: </a:t>
            </a:r>
            <a:r>
              <a:rPr lang="zh-CN" altLang="en-US" dirty="0"/>
              <a:t>thường trong trường hợp chưa biết tư thế camera, dựa trên ghép cặp đặc trưng đa góc nhìn để giải tư thế và các điểm ghép cặp, từ đó thu được đám mây điểm ba chiều thưa</a:t>
            </a:r>
          </a:p>
          <a:p>
            <a:pPr lvl="1">
              <a:lnSpc>
                <a:spcPct val="88000"/>
              </a:lnSpc>
            </a:pPr>
            <a:r>
              <a:rPr lang="zh-CN" altLang="en-US" i="1" dirty="0"/>
              <a:t>Tái tạo dày đặc: </a:t>
            </a:r>
            <a:r>
              <a:rPr lang="zh-CN" altLang="en-US" dirty="0"/>
              <a:t>trong phần lớn trường hợp tương ứng với bài toán hình học lập thể đa góc nhìn (Multiple View Stereo, MVS), tức là khi đã cho các ảnh đa góc nhìn và tham số nội tại, ngoại tại tương ứng của camera, tái tạo đám mây điểm ba chiều dày đặc tương ứng với từng pixel trong mỗi ản</a:t>
            </a:r>
            <a:r>
              <a:rPr lang="en-US" altLang="zh-CN" dirty="0"/>
              <a:t>h</a:t>
            </a:r>
          </a:p>
          <a:p>
            <a:r>
              <a:rPr lang="zh-CN" altLang="en-US" sz="2400" dirty="0"/>
              <a:t>Tại sao cần tái tạo cảnh dày đặc?</a:t>
            </a:r>
          </a:p>
          <a:p>
            <a:pPr lvl="1"/>
            <a:r>
              <a:rPr lang="zh-CN" altLang="en-US" dirty="0"/>
              <a:t>Tái tạo thưa chỉ có thể hoàn thành các bài toán định vị và ghép cặp ban đầu</a:t>
            </a:r>
          </a:p>
          <a:p>
            <a:pPr lvl="1"/>
            <a:r>
              <a:rPr lang="zh-CN" altLang="en-US" dirty="0"/>
              <a:t>Tái tạo dày đặc có thể cung cấp thông tin hình học phong phú hơn, phù hợp với các ứng dụng hạ nguồn phức tạp hơn</a:t>
            </a:r>
          </a:p>
          <a:p>
            <a:pPr lvl="1">
              <a:lnSpc>
                <a:spcPct val="88000"/>
              </a:lnSpc>
            </a:pPr>
            <a:endParaRPr lang="en-US" altLang="zh-CN" dirty="0"/>
          </a:p>
        </p:txBody>
      </p:sp>
      <p:sp>
        <p:nvSpPr>
          <p:cNvPr id="4" name="文本占位符 3"/>
          <p:cNvSpPr>
            <a:spLocks noGrp="1"/>
          </p:cNvSpPr>
          <p:nvPr>
            <p:ph type="body" sz="quarter" idx="13"/>
          </p:nvPr>
        </p:nvSpPr>
        <p:spPr/>
        <p:txBody>
          <a:bodyPr>
            <a:noAutofit/>
          </a:bodyPr>
          <a:lstStyle/>
          <a:p>
            <a:r>
              <a:rPr lang="zh-CN" altLang="en-US" dirty="0">
                <a:latin typeface="Calibri"/>
                <a:cs typeface="Calibri"/>
              </a:rPr>
              <a:t>Tổng quan về tái tạo cảnh dày đặc</a:t>
            </a:r>
          </a:p>
        </p:txBody>
      </p:sp>
    </p:spTree>
    <p:extLst>
      <p:ext uri="{BB962C8B-B14F-4D97-AF65-F5344CB8AC3E}">
        <p14:creationId xmlns:p14="http://schemas.microsoft.com/office/powerpoint/2010/main" val="33778807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p:sp>
        <p:nvSpPr>
          <p:cNvPr id="6" name="Text Placeholder 5">
            <a:extLst>
              <a:ext uri="{FF2B5EF4-FFF2-40B4-BE49-F238E27FC236}">
                <a16:creationId xmlns:a16="http://schemas.microsoft.com/office/drawing/2014/main" id="{89DF529C-72DE-DA28-DE30-E54529881686}"/>
              </a:ext>
            </a:extLst>
          </p:cNvPr>
          <p:cNvSpPr>
            <a:spLocks noGrp="1"/>
          </p:cNvSpPr>
          <p:nvPr>
            <p:ph type="body" sz="quarter" idx="14"/>
          </p:nvPr>
        </p:nvSpPr>
        <p:spPr>
          <a:xfrm>
            <a:off x="515938" y="1104900"/>
            <a:ext cx="11160124" cy="5440866"/>
          </a:xfrm>
        </p:spPr>
        <p:txBody>
          <a:bodyPr/>
          <a:lstStyle/>
          <a:p>
            <a:pPr algn="just">
              <a:lnSpc>
                <a:spcPct val="84000"/>
              </a:lnSpc>
            </a:pPr>
            <a:r>
              <a:rPr lang="zh-CN" altLang="en-US" sz="2400" dirty="0"/>
              <a:t>Phương pháp cơ bản</a:t>
            </a:r>
          </a:p>
          <a:p>
            <a:pPr lvl="1" algn="just">
              <a:lnSpc>
                <a:spcPct val="84000"/>
              </a:lnSpc>
            </a:pPr>
            <a:r>
              <a:rPr lang="zh-CN" altLang="en-US" dirty="0"/>
              <a:t>Tái tạo thưa dựa trên bộ mô tả đặc trưng, chỉ xét các điểm đặc trưng được bộ mô tả trích xuất</a:t>
            </a:r>
          </a:p>
          <a:p>
            <a:pPr lvl="1" algn="just">
              <a:lnSpc>
                <a:spcPct val="84000"/>
              </a:lnSpc>
            </a:pPr>
            <a:r>
              <a:rPr lang="zh-CN" altLang="en-US" dirty="0"/>
              <a:t>Tái tạo dày đặc không thể coi mỗi pixel là một điểm đặc trưng để tính bộ mô tả</a:t>
            </a:r>
          </a:p>
          <a:p>
            <a:pPr lvl="1" algn="just">
              <a:lnSpc>
                <a:spcPct val="84000"/>
              </a:lnSpc>
            </a:pPr>
            <a:r>
              <a:rPr lang="zh-CN" altLang="en-US" dirty="0"/>
              <a:t>Xác định vị trí đa góc nhìn bằng phương pháp dựa trên ghép cặp: tìm kiếm theo đường lưỡng cực và ghép cặp khối</a:t>
            </a:r>
            <a:endParaRPr lang="vi-VN" altLang="zh-CN" dirty="0"/>
          </a:p>
          <a:p>
            <a:pPr algn="just">
              <a:lnSpc>
                <a:spcPct val="84000"/>
              </a:lnSpc>
            </a:pPr>
            <a:r>
              <a:rPr lang="zh-CN" altLang="en-US" sz="2400" dirty="0"/>
              <a:t>Tìm kiếm theo đường lưỡng cực</a:t>
            </a:r>
          </a:p>
          <a:p>
            <a:pPr lvl="1" algn="just">
              <a:lnSpc>
                <a:spcPct val="84000"/>
              </a:lnSpc>
            </a:pPr>
            <a:r>
              <a:rPr lang="zh-CN" altLang="en-US" dirty="0"/>
              <a:t>Khi đã cho tư thế camera và một pixel p1, trong góc nhìn khác</a:t>
            </a:r>
          </a:p>
          <a:p>
            <a:pPr marL="457200" lvl="1" indent="0" algn="just">
              <a:lnSpc>
                <a:spcPct val="84000"/>
              </a:lnSpc>
              <a:buNone/>
            </a:pPr>
            <a:r>
              <a:rPr lang="en-US" altLang="zh-CN" dirty="0" err="1"/>
              <a:t>Có</a:t>
            </a:r>
            <a:r>
              <a:rPr lang="en-US" altLang="zh-CN" dirty="0"/>
              <a:t> </a:t>
            </a:r>
            <a:r>
              <a:rPr lang="en-US" altLang="zh-CN" dirty="0" err="1"/>
              <a:t>thể</a:t>
            </a:r>
            <a:r>
              <a:rPr lang="en-US" altLang="zh-CN" dirty="0"/>
              <a:t> </a:t>
            </a:r>
            <a:r>
              <a:rPr lang="en-US" altLang="zh-CN" dirty="0" err="1"/>
              <a:t>xác</a:t>
            </a:r>
            <a:r>
              <a:rPr lang="en-US" altLang="zh-CN" dirty="0"/>
              <a:t> </a:t>
            </a:r>
            <a:r>
              <a:rPr lang="en-US" altLang="zh-CN" dirty="0" err="1"/>
              <a:t>định</a:t>
            </a:r>
            <a:r>
              <a:rPr lang="en-US" altLang="zh-CN" dirty="0"/>
              <a:t> </a:t>
            </a:r>
            <a:r>
              <a:rPr lang="en-US" altLang="zh-CN" dirty="0" err="1"/>
              <a:t>khoảng</a:t>
            </a:r>
            <a:r>
              <a:rPr lang="en-US" altLang="zh-CN" dirty="0"/>
              <a:t> </a:t>
            </a:r>
            <a:r>
              <a:rPr lang="en-US" altLang="zh-CN" dirty="0" err="1"/>
              <a:t>vị</a:t>
            </a:r>
            <a:r>
              <a:rPr lang="en-US" altLang="zh-CN" dirty="0"/>
              <a:t> </a:t>
            </a:r>
            <a:r>
              <a:rPr lang="en-US" altLang="zh-CN" dirty="0" err="1"/>
              <a:t>trí</a:t>
            </a:r>
            <a:r>
              <a:rPr lang="en-US" altLang="zh-CN" dirty="0"/>
              <a:t> </a:t>
            </a:r>
            <a:r>
              <a:rPr lang="en-US" altLang="zh-CN" dirty="0" err="1"/>
              <a:t>khả</a:t>
            </a:r>
            <a:r>
              <a:rPr lang="en-US" altLang="zh-CN" dirty="0"/>
              <a:t> </a:t>
            </a:r>
            <a:r>
              <a:rPr lang="en-US" altLang="zh-CN" dirty="0" err="1"/>
              <a:t>dĩ</a:t>
            </a:r>
            <a:r>
              <a:rPr lang="en-US" altLang="zh-CN" dirty="0"/>
              <a:t> </a:t>
            </a:r>
            <a:r>
              <a:rPr lang="en-US" altLang="zh-CN" dirty="0" err="1"/>
              <a:t>của</a:t>
            </a:r>
            <a:r>
              <a:rPr lang="en-US" altLang="zh-CN" dirty="0"/>
              <a:t> </a:t>
            </a:r>
            <a:r>
              <a:rPr lang="en-US" altLang="zh-CN" dirty="0" err="1"/>
              <a:t>điểm</a:t>
            </a:r>
            <a:r>
              <a:rPr lang="en-US" altLang="zh-CN" dirty="0"/>
              <a:t> </a:t>
            </a:r>
            <a:r>
              <a:rPr lang="en-US" altLang="zh-CN" dirty="0" err="1"/>
              <a:t>tương</a:t>
            </a:r>
            <a:r>
              <a:rPr lang="en-US" altLang="zh-CN" dirty="0"/>
              <a:t> </a:t>
            </a:r>
            <a:r>
              <a:rPr lang="en-US" altLang="zh-CN" dirty="0" err="1"/>
              <a:t>ứng</a:t>
            </a:r>
            <a:r>
              <a:rPr lang="en-US" altLang="zh-CN" dirty="0"/>
              <a:t> p2  </a:t>
            </a:r>
            <a:r>
              <a:rPr lang="en-US" altLang="zh-CN" dirty="0" err="1"/>
              <a:t>đường</a:t>
            </a:r>
            <a:r>
              <a:rPr lang="en-US" altLang="zh-CN" dirty="0"/>
              <a:t> </a:t>
            </a:r>
            <a:r>
              <a:rPr lang="en-US" altLang="zh-CN" dirty="0" err="1"/>
              <a:t>lưỡng</a:t>
            </a:r>
            <a:r>
              <a:rPr lang="en-US" altLang="zh-CN" dirty="0"/>
              <a:t> </a:t>
            </a:r>
            <a:r>
              <a:rPr lang="en-US" altLang="zh-CN" dirty="0" err="1"/>
              <a:t>cực</a:t>
            </a:r>
            <a:endParaRPr lang="zh-CN" altLang="en-US" dirty="0"/>
          </a:p>
          <a:p>
            <a:pPr lvl="1" algn="just">
              <a:lnSpc>
                <a:spcPct val="84000"/>
              </a:lnSpc>
            </a:pPr>
            <a:r>
              <a:rPr lang="zh-CN" altLang="en-US" dirty="0">
                <a:sym typeface="+mn-ea"/>
              </a:rPr>
              <a:t>Dựa trên giá trị pixel, thực hiện ghép cặp từng pixel trên đường lưỡng cực, đó là</a:t>
            </a:r>
          </a:p>
          <a:p>
            <a:pPr marL="457200" lvl="1" indent="0" algn="just">
              <a:lnSpc>
                <a:spcPct val="84000"/>
              </a:lnSpc>
              <a:buNone/>
            </a:pPr>
            <a:r>
              <a:rPr lang="en-US" altLang="zh-CN" dirty="0"/>
              <a:t>Phép </a:t>
            </a:r>
            <a:r>
              <a:rPr lang="en-US" altLang="zh-CN" dirty="0" err="1"/>
              <a:t>tìm</a:t>
            </a:r>
            <a:r>
              <a:rPr lang="en-US" altLang="zh-CN" dirty="0"/>
              <a:t> </a:t>
            </a:r>
            <a:r>
              <a:rPr lang="en-US" altLang="zh-CN" dirty="0" err="1"/>
              <a:t>kiếm</a:t>
            </a:r>
            <a:r>
              <a:rPr lang="en-US" altLang="zh-CN" dirty="0"/>
              <a:t> </a:t>
            </a:r>
            <a:r>
              <a:rPr lang="en-US" altLang="zh-CN" dirty="0" err="1"/>
              <a:t>theo</a:t>
            </a:r>
            <a:r>
              <a:rPr lang="en-US" altLang="zh-CN" dirty="0"/>
              <a:t> </a:t>
            </a:r>
            <a:r>
              <a:rPr lang="en-US" altLang="zh-CN" dirty="0" err="1"/>
              <a:t>đường</a:t>
            </a:r>
            <a:r>
              <a:rPr lang="en-US" altLang="zh-CN" dirty="0"/>
              <a:t> </a:t>
            </a:r>
            <a:r>
              <a:rPr lang="en-US" altLang="zh-CN" dirty="0" err="1"/>
              <a:t>lưỡng</a:t>
            </a:r>
            <a:r>
              <a:rPr lang="en-US" altLang="zh-CN" dirty="0"/>
              <a:t> </a:t>
            </a:r>
            <a:r>
              <a:rPr lang="en-US" altLang="zh-CN" dirty="0" err="1"/>
              <a:t>cực</a:t>
            </a:r>
            <a:r>
              <a:rPr lang="en-US" altLang="zh-CN" dirty="0"/>
              <a:t> </a:t>
            </a:r>
            <a:r>
              <a:rPr lang="en-US" altLang="zh-CN" dirty="0" err="1"/>
              <a:t>cơ</a:t>
            </a:r>
            <a:r>
              <a:rPr lang="en-US" altLang="zh-CN" dirty="0"/>
              <a:t> </a:t>
            </a:r>
            <a:r>
              <a:rPr lang="en-US" altLang="zh-CN" dirty="0" err="1"/>
              <a:t>bản</a:t>
            </a:r>
            <a:r>
              <a:rPr lang="en-US" altLang="zh-CN" dirty="0"/>
              <a:t> </a:t>
            </a:r>
            <a:r>
              <a:rPr lang="en-US" altLang="zh-CN" dirty="0" err="1"/>
              <a:t>nhất</a:t>
            </a:r>
            <a:endParaRPr lang="en-US" altLang="zh-CN" dirty="0"/>
          </a:p>
          <a:p>
            <a:pPr lvl="1" algn="just">
              <a:lnSpc>
                <a:spcPct val="84000"/>
              </a:lnSpc>
            </a:pPr>
            <a:r>
              <a:rPr lang="zh-CN" altLang="en-US" dirty="0"/>
              <a:t>Vấn đề tồn tại: ghép cặp một pixel có độ tin cậy rất thấp</a:t>
            </a:r>
          </a:p>
          <a:p>
            <a:pPr lvl="1">
              <a:lnSpc>
                <a:spcPct val="84000"/>
              </a:lnSpc>
            </a:pPr>
            <a:endParaRPr lang="zh-CN" altLang="en-US" sz="1678" b="1" dirty="0">
              <a:latin typeface="Calibri"/>
              <a:cs typeface="Calibri"/>
            </a:endParaRPr>
          </a:p>
          <a:p>
            <a:endParaRPr lang="en-US" dirty="0"/>
          </a:p>
        </p:txBody>
      </p:sp>
      <p:sp>
        <p:nvSpPr>
          <p:cNvPr id="4" name="文本占位符 3"/>
          <p:cNvSpPr>
            <a:spLocks noGrp="1"/>
          </p:cNvSpPr>
          <p:nvPr>
            <p:ph type="body" sz="quarter" idx="13"/>
          </p:nvPr>
        </p:nvSpPr>
        <p:spPr>
          <a:xfrm>
            <a:off x="-32835" y="169464"/>
            <a:ext cx="12511667" cy="668337"/>
          </a:xfrm>
        </p:spPr>
        <p:txBody>
          <a:bodyPr>
            <a:noAutofit/>
          </a:bodyPr>
          <a:lstStyle/>
          <a:p>
            <a:r>
              <a:rPr lang="zh-CN" altLang="en-US" sz="3200" dirty="0">
                <a:latin typeface="Calibri"/>
                <a:cs typeface="Calibri"/>
              </a:rPr>
              <a:t>Phương pháp tái tạo cảnh dày đặc dựa trên hình học truyền thống</a:t>
            </a:r>
          </a:p>
        </p:txBody>
      </p:sp>
      <p:sp>
        <p:nvSpPr>
          <p:cNvPr id="10" name="文本占位符 4"/>
          <p:cNvSpPr>
            <a:spLocks noGrp="1"/>
          </p:cNvSpPr>
          <p:nvPr>
            <p:custDataLst>
              <p:tags r:id="rId1"/>
            </p:custDataLst>
          </p:nvPr>
        </p:nvSpPr>
        <p:spPr>
          <a:xfrm>
            <a:off x="515937" y="1104900"/>
            <a:ext cx="11160125"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4000"/>
              </a:lnSpc>
            </a:pPr>
            <a:endParaRPr lang="zh-CN" altLang="en-US" sz="1678" b="1" dirty="0">
              <a:latin typeface="Calibri"/>
              <a:cs typeface="Calibri"/>
            </a:endParaRPr>
          </a:p>
        </p:txBody>
      </p:sp>
      <p:sp>
        <p:nvSpPr>
          <p:cNvPr id="3" name="文本占位符 4"/>
          <p:cNvSpPr>
            <a:spLocks noGrp="1"/>
          </p:cNvSpPr>
          <p:nvPr>
            <p:custDataLst>
              <p:tags r:id="rId2"/>
            </p:custDataLst>
          </p:nvPr>
        </p:nvSpPr>
        <p:spPr>
          <a:xfrm>
            <a:off x="642937" y="3429000"/>
            <a:ext cx="11160125"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84000"/>
              </a:lnSpc>
              <a:buNone/>
            </a:pPr>
            <a:endParaRPr lang="zh-CN" altLang="en-US" sz="1724" dirty="0">
              <a:latin typeface="Calibri"/>
              <a:cs typeface="Calibri"/>
            </a:endParaRPr>
          </a:p>
          <a:p>
            <a:pPr lvl="1">
              <a:lnSpc>
                <a:spcPct val="84000"/>
              </a:lnSpc>
            </a:pPr>
            <a:endParaRPr lang="zh-CN" altLang="en-US" sz="1724" dirty="0">
              <a:latin typeface="Calibri"/>
              <a:cs typeface="Calibri"/>
            </a:endParaRPr>
          </a:p>
        </p:txBody>
      </p:sp>
      <p:pic>
        <p:nvPicPr>
          <p:cNvPr id="7" name="Picture 6">
            <a:extLst>
              <a:ext uri="{FF2B5EF4-FFF2-40B4-BE49-F238E27FC236}">
                <a16:creationId xmlns:a16="http://schemas.microsoft.com/office/drawing/2014/main" id="{4CF1499A-49A4-8865-890F-057C04ED90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4987" y="4408758"/>
            <a:ext cx="2404107" cy="2404107"/>
          </a:xfrm>
          <a:prstGeom prst="rect">
            <a:avLst/>
          </a:prstGeom>
        </p:spPr>
      </p:pic>
    </p:spTree>
    <p:extLst>
      <p:ext uri="{BB962C8B-B14F-4D97-AF65-F5344CB8AC3E}">
        <p14:creationId xmlns:p14="http://schemas.microsoft.com/office/powerpoint/2010/main" val="24508410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p:sp>
        <p:nvSpPr>
          <p:cNvPr id="3" name="Text Placeholder 2">
            <a:extLst>
              <a:ext uri="{FF2B5EF4-FFF2-40B4-BE49-F238E27FC236}">
                <a16:creationId xmlns:a16="http://schemas.microsoft.com/office/drawing/2014/main" id="{E4B56A64-3E5A-9CEE-E49C-0F27253551A1}"/>
              </a:ext>
            </a:extLst>
          </p:cNvPr>
          <p:cNvSpPr>
            <a:spLocks noGrp="1"/>
          </p:cNvSpPr>
          <p:nvPr>
            <p:ph type="body" sz="quarter" idx="14"/>
          </p:nvPr>
        </p:nvSpPr>
        <p:spPr/>
        <p:txBody>
          <a:bodyPr/>
          <a:lstStyle/>
          <a:p>
            <a:r>
              <a:rPr lang="zh-CN" altLang="en-US" sz="2400" dirty="0">
                <a:latin typeface="Calibri"/>
                <a:cs typeface="Calibri"/>
              </a:rPr>
              <a:t>Kỹ thuật ghép cặp khối</a:t>
            </a:r>
          </a:p>
          <a:p>
            <a:pPr lvl="1"/>
            <a:r>
              <a:rPr lang="zh-CN" altLang="en-US" dirty="0">
                <a:latin typeface="Calibri"/>
                <a:cs typeface="Calibri"/>
              </a:rPr>
              <a:t>Vấn đề cần giải quyết: ghép cặp một pixel thiếu khả năng phân biệt</a:t>
            </a:r>
          </a:p>
          <a:p>
            <a:pPr lvl="1"/>
            <a:r>
              <a:rPr lang="zh-CN" altLang="en-US" dirty="0">
                <a:latin typeface="Calibri"/>
                <a:cs typeface="Calibri"/>
              </a:rPr>
              <a:t>Sử dụng khối pixel (patch) được tạo bởi nhiều pixel lân cận để ghép cặp</a:t>
            </a:r>
          </a:p>
          <a:p>
            <a:pPr lvl="2"/>
            <a:r>
              <a:rPr lang="zh-CN" altLang="en-US" dirty="0">
                <a:latin typeface="Calibri"/>
                <a:cs typeface="Calibri"/>
              </a:rPr>
              <a:t>Chọn khối pixel </a:t>
            </a:r>
            <a:r>
              <a:rPr lang="en-US" altLang="zh-CN" dirty="0">
                <a:latin typeface="Calibri"/>
                <a:cs typeface="Calibri"/>
              </a:rPr>
              <a:t>                     </a:t>
            </a:r>
            <a:r>
              <a:rPr lang="zh-CN" altLang="en-US" dirty="0">
                <a:latin typeface="Calibri"/>
                <a:cs typeface="Calibri"/>
              </a:rPr>
              <a:t>được tạo bởi vùng lân cận quanh p1</a:t>
            </a:r>
          </a:p>
          <a:p>
            <a:pPr lvl="2"/>
            <a:r>
              <a:rPr lang="zh-CN" altLang="en-US" dirty="0">
                <a:latin typeface="Calibri"/>
                <a:cs typeface="Calibri"/>
              </a:rPr>
              <a:t>Đo độ tương đồng với khối pixel cùng kích thước có tâm tại một điểm trên đường lưỡng cực</a:t>
            </a:r>
          </a:p>
          <a:p>
            <a:pPr lvl="2"/>
            <a:r>
              <a:rPr lang="zh-CN" altLang="en-US" dirty="0">
                <a:latin typeface="Calibri"/>
                <a:cs typeface="Calibri"/>
              </a:rPr>
              <a:t>Chọn tâm của khối pixel có kết quả đo tốt nhất làm điểm ghép cặp p2</a:t>
            </a:r>
          </a:p>
          <a:p>
            <a:pPr lvl="1"/>
            <a:r>
              <a:rPr lang="zh-CN" altLang="en-US" dirty="0">
                <a:latin typeface="Calibri"/>
                <a:cs typeface="Calibri"/>
              </a:rPr>
              <a:t>Các chỉ số đo thường dùng</a:t>
            </a:r>
          </a:p>
          <a:p>
            <a:pPr lvl="2"/>
            <a:r>
              <a:rPr lang="zh-CN" altLang="en-US" dirty="0">
                <a:latin typeface="Calibri"/>
                <a:cs typeface="Calibri"/>
              </a:rPr>
              <a:t>Tương quan chéo chuẩn hóa (Normalized Cross Correlation, NCC)</a:t>
            </a:r>
          </a:p>
          <a:p>
            <a:endParaRPr lang="en-US" dirty="0"/>
          </a:p>
        </p:txBody>
      </p:sp>
      <p:sp>
        <p:nvSpPr>
          <p:cNvPr id="4" name="文本占位符 3"/>
          <p:cNvSpPr>
            <a:spLocks noGrp="1"/>
          </p:cNvSpPr>
          <p:nvPr>
            <p:ph type="body" sz="quarter" idx="13"/>
          </p:nvPr>
        </p:nvSpPr>
        <p:spPr>
          <a:xfrm>
            <a:off x="151872" y="133086"/>
            <a:ext cx="11524190" cy="668337"/>
          </a:xfrm>
        </p:spPr>
        <p:txBody>
          <a:bodyPr>
            <a:noAutofit/>
          </a:bodyPr>
          <a:lstStyle/>
          <a:p>
            <a:r>
              <a:rPr lang="zh-CN" altLang="en-US" sz="3200" dirty="0">
                <a:latin typeface="Calibri"/>
                <a:cs typeface="Calibri"/>
              </a:rPr>
              <a:t>Phương pháp tái tạo cảnh dày đặc dựa trên hình học truyền thống</a:t>
            </a:r>
          </a:p>
        </p:txBody>
      </p:sp>
      <p:sp>
        <p:nvSpPr>
          <p:cNvPr id="6" name="矩形 5"/>
          <p:cNvSpPr/>
          <p:nvPr/>
        </p:nvSpPr>
        <p:spPr>
          <a:xfrm>
            <a:off x="9843135" y="4831080"/>
            <a:ext cx="1714500" cy="1350010"/>
          </a:xfrm>
          <a:prstGeom prst="rect">
            <a:avLst/>
          </a:prstGeom>
          <a:noFill/>
          <a:ln w="34925">
            <a:solidFill>
              <a:schemeClr val="accent1"/>
            </a:solidFill>
          </a:ln>
          <a:scene3d>
            <a:camera prst="orthographicFront">
              <a:rot lat="19800000" lon="1200000" rev="0"/>
            </a:camera>
            <a:lightRig rig="threePt" dir="t"/>
          </a:scene3d>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custDataLst>
              <p:tags r:id="rId1"/>
            </p:custDataLst>
          </p:nvPr>
        </p:nvSpPr>
        <p:spPr>
          <a:xfrm>
            <a:off x="7887970" y="4929505"/>
            <a:ext cx="1803400" cy="1202690"/>
          </a:xfrm>
          <a:prstGeom prst="rect">
            <a:avLst/>
          </a:prstGeom>
          <a:noFill/>
          <a:ln w="34925">
            <a:solidFill>
              <a:schemeClr val="accent1"/>
            </a:solidFill>
          </a:ln>
          <a:scene3d>
            <a:camera prst="orthographicFront">
              <a:rot lat="1200000" lon="1200000" rev="0"/>
            </a:camera>
            <a:lightRig rig="threePt" dir="t"/>
          </a:scene3d>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矩形 7"/>
          <p:cNvSpPr/>
          <p:nvPr>
            <p:custDataLst>
              <p:tags r:id="rId2"/>
            </p:custDataLst>
          </p:nvPr>
        </p:nvSpPr>
        <p:spPr>
          <a:xfrm>
            <a:off x="8483600" y="5266690"/>
            <a:ext cx="362585" cy="407670"/>
          </a:xfrm>
          <a:prstGeom prst="rect">
            <a:avLst/>
          </a:prstGeom>
          <a:noFill/>
          <a:ln w="15875">
            <a:solidFill>
              <a:srgbClr val="D22828"/>
            </a:solidFill>
            <a:prstDash val="dash"/>
          </a:ln>
          <a:scene3d>
            <a:camera prst="orthographicFront">
              <a:rot lat="1200000" lon="1200000" rev="0"/>
            </a:camera>
            <a:lightRig rig="threePt" dir="t"/>
          </a:scene3d>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nvSpPr>
        <p:spPr>
          <a:xfrm>
            <a:off x="8608695" y="5417820"/>
            <a:ext cx="133350" cy="133350"/>
          </a:xfrm>
          <a:prstGeom prst="rect">
            <a:avLst/>
          </a:prstGeom>
          <a:solidFill>
            <a:srgbClr val="D22828"/>
          </a:solidFill>
          <a:ln>
            <a:noFill/>
          </a:ln>
          <a:scene3d>
            <a:camera prst="orthographicFront">
              <a:rot lat="1200000" lon="1200000" rev="0"/>
            </a:camera>
            <a:lightRig rig="threePt" dir="t"/>
          </a:scene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13" name="直接连接符 12"/>
          <p:cNvCxnSpPr/>
          <p:nvPr/>
        </p:nvCxnSpPr>
        <p:spPr>
          <a:xfrm flipV="1">
            <a:off x="9928225" y="5619750"/>
            <a:ext cx="414655" cy="193040"/>
          </a:xfrm>
          <a:prstGeom prst="line">
            <a:avLst/>
          </a:prstGeom>
          <a:ln>
            <a:solidFill>
              <a:srgbClr val="FF0000"/>
            </a:solidFill>
            <a:prstDash val="sysDot"/>
          </a:ln>
        </p:spPr>
        <p:style>
          <a:lnRef idx="2">
            <a:schemeClr val="accent1"/>
          </a:lnRef>
          <a:fillRef idx="0">
            <a:srgbClr val="FFFFFF"/>
          </a:fillRef>
          <a:effectRef idx="0">
            <a:srgbClr val="FFFFFF"/>
          </a:effectRef>
          <a:fontRef idx="minor">
            <a:schemeClr val="tx1"/>
          </a:fontRef>
        </p:style>
      </p:cxnSp>
      <p:cxnSp>
        <p:nvCxnSpPr>
          <p:cNvPr id="14" name="直接连接符 13"/>
          <p:cNvCxnSpPr/>
          <p:nvPr>
            <p:custDataLst>
              <p:tags r:id="rId3"/>
            </p:custDataLst>
          </p:nvPr>
        </p:nvCxnSpPr>
        <p:spPr>
          <a:xfrm flipV="1">
            <a:off x="10342880" y="5323205"/>
            <a:ext cx="622300" cy="296545"/>
          </a:xfrm>
          <a:prstGeom prst="line">
            <a:avLst/>
          </a:prstGeom>
          <a:ln>
            <a:solidFill>
              <a:srgbClr val="FF0000"/>
            </a:solidFill>
          </a:ln>
        </p:spPr>
        <p:style>
          <a:lnRef idx="2">
            <a:schemeClr val="accent1"/>
          </a:lnRef>
          <a:fillRef idx="0">
            <a:srgbClr val="FFFFFF"/>
          </a:fillRef>
          <a:effectRef idx="0">
            <a:srgbClr val="FFFFFF"/>
          </a:effectRef>
          <a:fontRef idx="minor">
            <a:schemeClr val="tx1"/>
          </a:fontRef>
        </p:style>
      </p:cxnSp>
      <p:cxnSp>
        <p:nvCxnSpPr>
          <p:cNvPr id="15" name="直接连接符 14"/>
          <p:cNvCxnSpPr/>
          <p:nvPr>
            <p:custDataLst>
              <p:tags r:id="rId4"/>
            </p:custDataLst>
          </p:nvPr>
        </p:nvCxnSpPr>
        <p:spPr>
          <a:xfrm flipV="1">
            <a:off x="10965180" y="5104765"/>
            <a:ext cx="450215" cy="218440"/>
          </a:xfrm>
          <a:prstGeom prst="line">
            <a:avLst/>
          </a:prstGeom>
          <a:ln>
            <a:solidFill>
              <a:srgbClr val="FF0000"/>
            </a:solidFill>
            <a:prstDash val="sysDot"/>
          </a:ln>
        </p:spPr>
        <p:style>
          <a:lnRef idx="2">
            <a:schemeClr val="accent1"/>
          </a:lnRef>
          <a:fillRef idx="0">
            <a:srgbClr val="FFFFFF"/>
          </a:fillRef>
          <a:effectRef idx="0">
            <a:srgbClr val="FFFFFF"/>
          </a:effectRef>
          <a:fontRef idx="minor">
            <a:schemeClr val="tx1"/>
          </a:fontRef>
        </p:style>
      </p:cxnSp>
      <p:sp>
        <p:nvSpPr>
          <p:cNvPr id="12" name="矩形 11"/>
          <p:cNvSpPr/>
          <p:nvPr>
            <p:custDataLst>
              <p:tags r:id="rId5"/>
            </p:custDataLst>
          </p:nvPr>
        </p:nvSpPr>
        <p:spPr>
          <a:xfrm>
            <a:off x="10057765" y="5441950"/>
            <a:ext cx="362585" cy="407670"/>
          </a:xfrm>
          <a:prstGeom prst="rect">
            <a:avLst/>
          </a:prstGeom>
          <a:noFill/>
          <a:ln w="15875">
            <a:solidFill>
              <a:srgbClr val="D22828"/>
            </a:solidFill>
            <a:prstDash val="dash"/>
          </a:ln>
          <a:scene3d>
            <a:camera prst="orthographicFront">
              <a:rot lat="19800000" lon="1200000" rev="0"/>
            </a:camera>
            <a:lightRig rig="threePt" dir="t"/>
          </a:scene3d>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7" name="矩形 16"/>
          <p:cNvSpPr/>
          <p:nvPr>
            <p:custDataLst>
              <p:tags r:id="rId6"/>
            </p:custDataLst>
          </p:nvPr>
        </p:nvSpPr>
        <p:spPr>
          <a:xfrm>
            <a:off x="10657205" y="5161280"/>
            <a:ext cx="362585" cy="407670"/>
          </a:xfrm>
          <a:prstGeom prst="rect">
            <a:avLst/>
          </a:prstGeom>
          <a:noFill/>
          <a:ln w="15875">
            <a:solidFill>
              <a:srgbClr val="D22828"/>
            </a:solidFill>
            <a:prstDash val="dash"/>
          </a:ln>
          <a:scene3d>
            <a:camera prst="orthographicFront">
              <a:rot lat="19800000" lon="1200000" rev="0"/>
            </a:camera>
            <a:lightRig rig="threePt" dir="t"/>
          </a:scene3d>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 name="矩形 17"/>
          <p:cNvSpPr/>
          <p:nvPr>
            <p:custDataLst>
              <p:tags r:id="rId7"/>
            </p:custDataLst>
          </p:nvPr>
        </p:nvSpPr>
        <p:spPr>
          <a:xfrm>
            <a:off x="10342880" y="5318760"/>
            <a:ext cx="362585" cy="407670"/>
          </a:xfrm>
          <a:prstGeom prst="rect">
            <a:avLst/>
          </a:prstGeom>
          <a:noFill/>
          <a:ln w="15875">
            <a:solidFill>
              <a:srgbClr val="D22828"/>
            </a:solidFill>
            <a:prstDash val="dash"/>
          </a:ln>
          <a:scene3d>
            <a:camera prst="orthographicFront">
              <a:rot lat="19800000" lon="1200000" rev="0"/>
            </a:camera>
            <a:lightRig rig="threePt" dir="t"/>
          </a:scene3d>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文本框 18"/>
          <p:cNvSpPr txBox="1"/>
          <p:nvPr/>
        </p:nvSpPr>
        <p:spPr>
          <a:xfrm>
            <a:off x="10420350" y="5618480"/>
            <a:ext cx="1079500" cy="368300"/>
          </a:xfrm>
          <a:prstGeom prst="rect">
            <a:avLst/>
          </a:prstGeom>
          <a:noFill/>
        </p:spPr>
        <p:txBody>
          <a:bodyPr wrap="square" rtlCol="0">
            <a:noAutofit/>
          </a:bodyPr>
          <a:lstStyle/>
          <a:p>
            <a:r>
              <a:rPr lang="en-US" altLang="zh-CN" i="1">
                <a:latin typeface="Calibri"/>
                <a:cs typeface="Calibri"/>
              </a:rPr>
              <a:t>p</a:t>
            </a:r>
            <a:r>
              <a:rPr lang="en-US" altLang="zh-CN" baseline="-25000">
                <a:latin typeface="Calibri"/>
                <a:cs typeface="Calibri"/>
              </a:rPr>
              <a:t>2</a:t>
            </a:r>
            <a:r>
              <a:rPr lang="en-US" altLang="zh-CN">
                <a:latin typeface="Calibri"/>
                <a:cs typeface="Calibri"/>
              </a:rPr>
              <a:t> patch?</a:t>
            </a:r>
          </a:p>
        </p:txBody>
      </p:sp>
      <p:sp>
        <p:nvSpPr>
          <p:cNvPr id="20" name="文本框 19"/>
          <p:cNvSpPr txBox="1"/>
          <p:nvPr>
            <p:custDataLst>
              <p:tags r:id="rId8"/>
            </p:custDataLst>
          </p:nvPr>
        </p:nvSpPr>
        <p:spPr>
          <a:xfrm>
            <a:off x="8455660" y="5616575"/>
            <a:ext cx="970280" cy="368300"/>
          </a:xfrm>
          <a:prstGeom prst="rect">
            <a:avLst/>
          </a:prstGeom>
          <a:noFill/>
        </p:spPr>
        <p:txBody>
          <a:bodyPr wrap="square" rtlCol="0">
            <a:noAutofit/>
          </a:bodyPr>
          <a:lstStyle/>
          <a:p>
            <a:r>
              <a:rPr lang="en-US" altLang="zh-CN" i="1">
                <a:latin typeface="Calibri"/>
                <a:cs typeface="Calibri"/>
              </a:rPr>
              <a:t>p</a:t>
            </a:r>
            <a:r>
              <a:rPr lang="en-US" altLang="zh-CN" baseline="-25000">
                <a:latin typeface="Calibri"/>
                <a:cs typeface="Calibri"/>
              </a:rPr>
              <a:t>1</a:t>
            </a:r>
            <a:r>
              <a:rPr lang="en-US" altLang="zh-CN">
                <a:latin typeface="Calibri"/>
                <a:cs typeface="Calibri"/>
              </a:rPr>
              <a:t> patch</a:t>
            </a:r>
          </a:p>
        </p:txBody>
      </p:sp>
      <p:pic>
        <p:nvPicPr>
          <p:cNvPr id="21" name="图片 20"/>
          <p:cNvPicPr>
            <a:picLocks noChangeAspect="1"/>
          </p:cNvPicPr>
          <p:nvPr>
            <p:custDataLst>
              <p:tags r:id="rId9"/>
            </p:custDataLst>
          </p:nvPr>
        </p:nvPicPr>
        <p:blipFill>
          <a:blip r:embed="rId13">
            <a:clrChange>
              <a:clrFrom>
                <a:srgbClr val="FFFFFF">
                  <a:alpha val="100000"/>
                </a:srgbClr>
              </a:clrFrom>
              <a:clrTo>
                <a:srgbClr val="FFFFFF">
                  <a:alpha val="100000"/>
                  <a:alpha val="0"/>
                </a:srgbClr>
              </a:clrTo>
            </a:clrChange>
          </a:blip>
          <a:stretch>
            <a:fillRect/>
          </a:stretch>
        </p:blipFill>
        <p:spPr>
          <a:xfrm>
            <a:off x="3495158" y="2364211"/>
            <a:ext cx="1088390" cy="436880"/>
          </a:xfrm>
          <a:prstGeom prst="rect">
            <a:avLst/>
          </a:prstGeom>
        </p:spPr>
      </p:pic>
      <p:pic>
        <p:nvPicPr>
          <p:cNvPr id="23" name="图片 22"/>
          <p:cNvPicPr>
            <a:picLocks noChangeAspect="1"/>
          </p:cNvPicPr>
          <p:nvPr>
            <p:custDataLst>
              <p:tags r:id="rId10"/>
            </p:custDataLst>
          </p:nvPr>
        </p:nvPicPr>
        <p:blipFill>
          <a:blip r:embed="rId14">
            <a:clrChange>
              <a:clrFrom>
                <a:srgbClr val="FFFFFF">
                  <a:alpha val="100000"/>
                </a:srgbClr>
              </a:clrFrom>
              <a:clrTo>
                <a:srgbClr val="FFFFFF">
                  <a:alpha val="100000"/>
                  <a:alpha val="0"/>
                </a:srgbClr>
              </a:clrTo>
            </a:clrChange>
          </a:blip>
          <a:stretch>
            <a:fillRect/>
          </a:stretch>
        </p:blipFill>
        <p:spPr>
          <a:xfrm>
            <a:off x="2345373" y="4251960"/>
            <a:ext cx="3321050" cy="1066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p:sp>
        <p:nvSpPr>
          <p:cNvPr id="3" name="Text Placeholder 2">
            <a:extLst>
              <a:ext uri="{FF2B5EF4-FFF2-40B4-BE49-F238E27FC236}">
                <a16:creationId xmlns:a16="http://schemas.microsoft.com/office/drawing/2014/main" id="{D56560C8-DA55-2847-39B1-43DD7AC3D1D7}"/>
              </a:ext>
            </a:extLst>
          </p:cNvPr>
          <p:cNvSpPr>
            <a:spLocks noGrp="1"/>
          </p:cNvSpPr>
          <p:nvPr>
            <p:ph type="body" sz="quarter" idx="14"/>
          </p:nvPr>
        </p:nvSpPr>
        <p:spPr/>
        <p:txBody>
          <a:bodyPr/>
          <a:lstStyle/>
          <a:p>
            <a:pPr>
              <a:lnSpc>
                <a:spcPct val="100000"/>
              </a:lnSpc>
            </a:pPr>
            <a:r>
              <a:rPr lang="en-US" altLang="zh-CN" sz="2400" dirty="0"/>
              <a:t>Phương </a:t>
            </a:r>
            <a:r>
              <a:rPr lang="en-US" altLang="zh-CN" sz="2400" dirty="0" err="1"/>
              <a:t>pháp</a:t>
            </a:r>
            <a:r>
              <a:rPr lang="en-US" altLang="zh-CN" sz="2400" dirty="0"/>
              <a:t> </a:t>
            </a:r>
            <a:r>
              <a:rPr lang="en-US" altLang="zh-CN" sz="2400" dirty="0" err="1"/>
              <a:t>PatchMatch</a:t>
            </a:r>
            <a:endParaRPr lang="en-US" altLang="zh-CN" sz="2400" dirty="0"/>
          </a:p>
          <a:p>
            <a:pPr lvl="1">
              <a:lnSpc>
                <a:spcPct val="100000"/>
              </a:lnSpc>
            </a:pPr>
            <a:r>
              <a:rPr lang="zh-CN" altLang="en-US" dirty="0"/>
              <a:t>Mục tiêu: tối ưu trong trường hợp đa góc nhìn có hơn 2 ảnh để thu được độ sâu của từng pixel</a:t>
            </a:r>
          </a:p>
          <a:p>
            <a:pPr lvl="1">
              <a:lnSpc>
                <a:spcPct val="100000"/>
              </a:lnSpc>
            </a:pPr>
            <a:r>
              <a:rPr lang="zh-CN" altLang="en-US" dirty="0"/>
              <a:t>Đầu vào: 1 ảnh tham chiếu và một tập ảnh đa góc nhìn không có thứ tự</a:t>
            </a:r>
          </a:p>
          <a:p>
            <a:pPr lvl="1">
              <a:lnSpc>
                <a:spcPct val="100000"/>
              </a:lnSpc>
            </a:pPr>
            <a:r>
              <a:rPr lang="zh-CN" altLang="en-US" dirty="0"/>
              <a:t>Sử dụng thuật toán EM để tối ưu lặp độ sâu của pixel thứ l trong</a:t>
            </a:r>
          </a:p>
          <a:p>
            <a:pPr lvl="2">
              <a:lnSpc>
                <a:spcPct val="100000"/>
              </a:lnSpc>
            </a:pPr>
            <a:r>
              <a:rPr lang="en-US" altLang="zh-CN" dirty="0"/>
              <a:t>E step: </a:t>
            </a:r>
            <a:r>
              <a:rPr lang="en-US" altLang="zh-CN" dirty="0" err="1"/>
              <a:t>với</a:t>
            </a:r>
            <a:r>
              <a:rPr lang="en-US" altLang="zh-CN" dirty="0"/>
              <a:t> </a:t>
            </a:r>
            <a:r>
              <a:rPr lang="en-US" altLang="zh-CN" dirty="0" err="1"/>
              <a:t>mỗi</a:t>
            </a:r>
            <a:r>
              <a:rPr lang="en-US" altLang="zh-CN" dirty="0"/>
              <a:t> </a:t>
            </a:r>
            <a:r>
              <a:rPr lang="en-US" altLang="zh-CN" dirty="0" err="1"/>
              <a:t>ảnh</a:t>
            </a:r>
            <a:r>
              <a:rPr lang="en-US" altLang="zh-CN" dirty="0"/>
              <a:t> </a:t>
            </a:r>
            <a:r>
              <a:rPr lang="en-US" altLang="zh-CN" dirty="0" err="1"/>
              <a:t>đa</a:t>
            </a:r>
            <a:r>
              <a:rPr lang="en-US" altLang="zh-CN" dirty="0"/>
              <a:t> </a:t>
            </a:r>
            <a:r>
              <a:rPr lang="en-US" altLang="zh-CN" dirty="0" err="1"/>
              <a:t>góc</a:t>
            </a:r>
            <a:r>
              <a:rPr lang="en-US" altLang="zh-CN" dirty="0"/>
              <a:t> </a:t>
            </a:r>
            <a:r>
              <a:rPr lang="en-US" altLang="zh-CN" dirty="0" err="1"/>
              <a:t>nhìn</a:t>
            </a:r>
            <a:r>
              <a:rPr lang="en-US" altLang="zh-CN" dirty="0"/>
              <a:t>, </a:t>
            </a:r>
            <a:r>
              <a:rPr lang="en-US" altLang="zh-CN" dirty="0" err="1"/>
              <a:t>trong</a:t>
            </a:r>
            <a:r>
              <a:rPr lang="en-US" altLang="zh-CN" dirty="0"/>
              <a:t> </a:t>
            </a:r>
            <a:r>
              <a:rPr lang="en-US" altLang="zh-CN" dirty="0" err="1"/>
              <a:t>khi</a:t>
            </a:r>
            <a:r>
              <a:rPr lang="en-US" altLang="zh-CN" dirty="0"/>
              <a:t> </a:t>
            </a:r>
            <a:r>
              <a:rPr lang="en-US" altLang="zh-CN" dirty="0" err="1"/>
              <a:t>xét</a:t>
            </a:r>
            <a:r>
              <a:rPr lang="en-US" altLang="zh-CN" dirty="0"/>
              <a:t> </a:t>
            </a:r>
            <a:r>
              <a:rPr lang="en-US" altLang="zh-CN" dirty="0" err="1"/>
              <a:t>đến</a:t>
            </a:r>
            <a:r>
              <a:rPr lang="en-US" altLang="zh-CN" dirty="0"/>
              <a:t> </a:t>
            </a:r>
            <a:r>
              <a:rPr lang="en-US" altLang="zh-CN" dirty="0" err="1"/>
              <a:t>che</a:t>
            </a:r>
            <a:r>
              <a:rPr lang="en-US" altLang="zh-CN" dirty="0"/>
              <a:t> </a:t>
            </a:r>
            <a:r>
              <a:rPr lang="en-US" altLang="zh-CN" dirty="0" err="1"/>
              <a:t>khuất</a:t>
            </a:r>
            <a:r>
              <a:rPr lang="en-US" altLang="zh-CN" dirty="0"/>
              <a:t>, </a:t>
            </a:r>
            <a:r>
              <a:rPr lang="en-US" altLang="zh-CN" dirty="0" err="1"/>
              <a:t>thiết</a:t>
            </a:r>
            <a:r>
              <a:rPr lang="en-US" altLang="zh-CN" dirty="0"/>
              <a:t> </a:t>
            </a:r>
            <a:r>
              <a:rPr lang="en-US" altLang="zh-CN" dirty="0" err="1"/>
              <a:t>lập</a:t>
            </a:r>
            <a:r>
              <a:rPr lang="en-US" altLang="zh-CN" dirty="0"/>
              <a:t> </a:t>
            </a:r>
            <a:r>
              <a:rPr lang="en-US" altLang="zh-CN" dirty="0" err="1"/>
              <a:t>xác</a:t>
            </a:r>
            <a:r>
              <a:rPr lang="en-US" altLang="zh-CN" dirty="0"/>
              <a:t> </a:t>
            </a:r>
            <a:r>
              <a:rPr lang="en-US" altLang="zh-CN" dirty="0" err="1"/>
              <a:t>suất</a:t>
            </a:r>
            <a:r>
              <a:rPr lang="en-US" altLang="zh-CN" dirty="0"/>
              <a:t> </a:t>
            </a:r>
            <a:r>
              <a:rPr lang="en-US" altLang="zh-CN" dirty="0" err="1"/>
              <a:t>ghép</a:t>
            </a:r>
            <a:r>
              <a:rPr lang="en-US" altLang="zh-CN" dirty="0"/>
              <a:t> </a:t>
            </a:r>
            <a:r>
              <a:rPr lang="en-US" altLang="zh-CN" dirty="0" err="1"/>
              <a:t>cặp</a:t>
            </a:r>
            <a:r>
              <a:rPr lang="en-US" altLang="zh-CN" dirty="0"/>
              <a:t> </a:t>
            </a:r>
            <a:r>
              <a:rPr lang="en-US" altLang="zh-CN" dirty="0" err="1"/>
              <a:t>khối</a:t>
            </a:r>
            <a:r>
              <a:rPr lang="en-US" altLang="zh-CN" dirty="0"/>
              <a:t> pixel </a:t>
            </a:r>
            <a:r>
              <a:rPr lang="en-US" altLang="zh-CN" dirty="0" err="1"/>
              <a:t>liên</a:t>
            </a:r>
            <a:r>
              <a:rPr lang="en-US" altLang="zh-CN" dirty="0"/>
              <a:t> </a:t>
            </a:r>
            <a:r>
              <a:rPr lang="en-US" altLang="zh-CN" dirty="0" err="1"/>
              <a:t>quan</a:t>
            </a:r>
            <a:r>
              <a:rPr lang="en-US" altLang="zh-CN" dirty="0"/>
              <a:t> </a:t>
            </a:r>
            <a:r>
              <a:rPr lang="en-US" altLang="zh-CN" dirty="0" err="1"/>
              <a:t>đến</a:t>
            </a:r>
            <a:r>
              <a:rPr lang="en-US" altLang="zh-CN" dirty="0"/>
              <a:t> </a:t>
            </a:r>
            <a:r>
              <a:rPr lang="en-US" altLang="zh-CN" dirty="0" err="1"/>
              <a:t>đồng</a:t>
            </a:r>
            <a:r>
              <a:rPr lang="en-US" altLang="zh-CN" dirty="0"/>
              <a:t> </a:t>
            </a:r>
            <a:r>
              <a:rPr lang="en-US" altLang="zh-CN" dirty="0" err="1"/>
              <a:t>thời</a:t>
            </a:r>
            <a:r>
              <a:rPr lang="en-US" altLang="zh-CN" dirty="0"/>
              <a:t> </a:t>
            </a:r>
            <a:r>
              <a:rPr lang="en-US" altLang="zh-CN" dirty="0" err="1"/>
              <a:t>đưa</a:t>
            </a:r>
            <a:r>
              <a:rPr lang="en-US" altLang="zh-CN" dirty="0"/>
              <a:t> </a:t>
            </a:r>
            <a:r>
              <a:rPr lang="en-US" altLang="zh-CN" dirty="0" err="1"/>
              <a:t>tính</a:t>
            </a:r>
            <a:r>
              <a:rPr lang="en-US" altLang="zh-CN" dirty="0"/>
              <a:t> </a:t>
            </a:r>
            <a:r>
              <a:rPr lang="en-US" altLang="zh-CN" dirty="0" err="1"/>
              <a:t>liên</a:t>
            </a:r>
            <a:r>
              <a:rPr lang="en-US" altLang="zh-CN" dirty="0"/>
              <a:t> </a:t>
            </a:r>
            <a:r>
              <a:rPr lang="en-US" altLang="zh-CN" dirty="0" err="1"/>
              <a:t>tục</a:t>
            </a:r>
            <a:r>
              <a:rPr lang="en-US" altLang="zh-CN" dirty="0"/>
              <a:t> </a:t>
            </a:r>
            <a:r>
              <a:rPr lang="en-US" altLang="zh-CN" dirty="0" err="1"/>
              <a:t>của</a:t>
            </a:r>
            <a:r>
              <a:rPr lang="en-US" altLang="zh-CN" dirty="0"/>
              <a:t> </a:t>
            </a:r>
            <a:r>
              <a:rPr lang="en-US" altLang="zh-CN" dirty="0" err="1"/>
              <a:t>che</a:t>
            </a:r>
            <a:r>
              <a:rPr lang="en-US" altLang="zh-CN" dirty="0"/>
              <a:t> </a:t>
            </a:r>
            <a:r>
              <a:rPr lang="en-US" altLang="zh-CN" dirty="0" err="1"/>
              <a:t>khuất</a:t>
            </a:r>
            <a:r>
              <a:rPr lang="en-US" altLang="zh-CN" dirty="0"/>
              <a:t> </a:t>
            </a:r>
            <a:r>
              <a:rPr lang="en-US" altLang="zh-CN" dirty="0" err="1"/>
              <a:t>trong</a:t>
            </a:r>
            <a:r>
              <a:rPr lang="en-US" altLang="zh-CN" dirty="0"/>
              <a:t> </a:t>
            </a:r>
            <a:r>
              <a:rPr lang="en-US" altLang="zh-CN" dirty="0" err="1"/>
              <a:t>miền</a:t>
            </a:r>
            <a:r>
              <a:rPr lang="en-US" altLang="zh-CN" dirty="0"/>
              <a:t> </a:t>
            </a:r>
            <a:r>
              <a:rPr lang="en-US" altLang="zh-CN" dirty="0" err="1"/>
              <a:t>không</a:t>
            </a:r>
            <a:r>
              <a:rPr lang="en-US" altLang="zh-CN" dirty="0"/>
              <a:t> </a:t>
            </a:r>
            <a:r>
              <a:rPr lang="en-US" altLang="zh-CN" dirty="0" err="1"/>
              <a:t>gian</a:t>
            </a:r>
            <a:r>
              <a:rPr lang="en-US" altLang="zh-CN" dirty="0"/>
              <a:t> </a:t>
            </a:r>
            <a:r>
              <a:rPr lang="en-US" altLang="zh-CN" dirty="0" err="1"/>
              <a:t>vào</a:t>
            </a:r>
            <a:r>
              <a:rPr lang="en-US" altLang="zh-CN" dirty="0"/>
              <a:t> </a:t>
            </a:r>
            <a:r>
              <a:rPr lang="en-US" altLang="zh-CN" dirty="0" err="1"/>
              <a:t>để</a:t>
            </a:r>
            <a:r>
              <a:rPr lang="en-US" altLang="zh-CN" dirty="0"/>
              <a:t> </a:t>
            </a:r>
            <a:r>
              <a:rPr lang="en-US" altLang="zh-CN" dirty="0" err="1"/>
              <a:t>thu</a:t>
            </a:r>
            <a:r>
              <a:rPr lang="en-US" altLang="zh-CN" dirty="0"/>
              <a:t> </a:t>
            </a:r>
            <a:r>
              <a:rPr lang="en-US" altLang="zh-CN" dirty="0" err="1"/>
              <a:t>được</a:t>
            </a:r>
            <a:r>
              <a:rPr lang="en-US" altLang="zh-CN" dirty="0"/>
              <a:t> </a:t>
            </a:r>
            <a:r>
              <a:rPr lang="en-US" altLang="zh-CN" dirty="0" err="1"/>
              <a:t>xác</a:t>
            </a:r>
            <a:r>
              <a:rPr lang="en-US" altLang="zh-CN" dirty="0"/>
              <a:t> </a:t>
            </a:r>
            <a:r>
              <a:rPr lang="en-US" altLang="zh-CN" dirty="0" err="1"/>
              <a:t>suất</a:t>
            </a:r>
            <a:r>
              <a:rPr lang="en-US" altLang="zh-CN" dirty="0"/>
              <a:t> </a:t>
            </a:r>
            <a:r>
              <a:rPr lang="en-US" altLang="zh-CN" dirty="0" err="1"/>
              <a:t>ghép</a:t>
            </a:r>
            <a:r>
              <a:rPr lang="en-US" altLang="zh-CN" dirty="0"/>
              <a:t> </a:t>
            </a:r>
            <a:r>
              <a:rPr lang="en-US" altLang="zh-CN" dirty="0" err="1"/>
              <a:t>cặp</a:t>
            </a:r>
            <a:r>
              <a:rPr lang="en-US" altLang="zh-CN" dirty="0"/>
              <a:t> </a:t>
            </a:r>
            <a:r>
              <a:rPr lang="en-US" altLang="zh-CN" dirty="0" err="1"/>
              <a:t>đồng</a:t>
            </a:r>
            <a:r>
              <a:rPr lang="en-US" altLang="zh-CN" dirty="0"/>
              <a:t> </a:t>
            </a:r>
            <a:r>
              <a:rPr lang="en-US" altLang="zh-CN" dirty="0" err="1"/>
              <a:t>thời</a:t>
            </a:r>
            <a:r>
              <a:rPr lang="en-US" altLang="zh-CN" dirty="0"/>
              <a:t>.</a:t>
            </a:r>
          </a:p>
          <a:p>
            <a:pPr lvl="2">
              <a:lnSpc>
                <a:spcPct val="100000"/>
              </a:lnSpc>
            </a:pPr>
            <a:r>
              <a:rPr lang="en-US" altLang="zh-CN" dirty="0">
                <a:sym typeface="+mn-ea"/>
              </a:rPr>
              <a:t>M step: </a:t>
            </a:r>
            <a:r>
              <a:rPr lang="en-US" altLang="zh-CN" dirty="0" err="1">
                <a:sym typeface="+mn-ea"/>
              </a:rPr>
              <a:t>sử</a:t>
            </a:r>
            <a:r>
              <a:rPr lang="en-US" altLang="zh-CN" dirty="0">
                <a:sym typeface="+mn-ea"/>
              </a:rPr>
              <a:t> </a:t>
            </a:r>
            <a:r>
              <a:rPr lang="en-US" altLang="zh-CN" dirty="0" err="1">
                <a:sym typeface="+mn-ea"/>
              </a:rPr>
              <a:t>dụng</a:t>
            </a:r>
            <a:r>
              <a:rPr lang="en-US" altLang="zh-CN" dirty="0">
                <a:sym typeface="+mn-ea"/>
              </a:rPr>
              <a:t> </a:t>
            </a:r>
            <a:r>
              <a:rPr lang="en-US" altLang="zh-CN" dirty="0" err="1">
                <a:sym typeface="+mn-ea"/>
              </a:rPr>
              <a:t>suy</a:t>
            </a:r>
            <a:r>
              <a:rPr lang="en-US" altLang="zh-CN" dirty="0">
                <a:sym typeface="+mn-ea"/>
              </a:rPr>
              <a:t> </a:t>
            </a:r>
            <a:r>
              <a:rPr lang="en-US" altLang="zh-CN" dirty="0" err="1">
                <a:sym typeface="+mn-ea"/>
              </a:rPr>
              <a:t>luận</a:t>
            </a:r>
            <a:r>
              <a:rPr lang="en-US" altLang="zh-CN" dirty="0">
                <a:sym typeface="+mn-ea"/>
              </a:rPr>
              <a:t> </a:t>
            </a:r>
            <a:r>
              <a:rPr lang="en-US" altLang="zh-CN" dirty="0" err="1">
                <a:sym typeface="+mn-ea"/>
              </a:rPr>
              <a:t>biến</a:t>
            </a:r>
            <a:r>
              <a:rPr lang="en-US" altLang="zh-CN" dirty="0">
                <a:sym typeface="+mn-ea"/>
              </a:rPr>
              <a:t> </a:t>
            </a:r>
            <a:r>
              <a:rPr lang="en-US" altLang="zh-CN" dirty="0" err="1">
                <a:sym typeface="+mn-ea"/>
              </a:rPr>
              <a:t>phân</a:t>
            </a:r>
            <a:r>
              <a:rPr lang="en-US" altLang="zh-CN" dirty="0">
                <a:sym typeface="+mn-ea"/>
              </a:rPr>
              <a:t> </a:t>
            </a:r>
            <a:r>
              <a:rPr lang="en-US" altLang="zh-CN" dirty="0" err="1">
                <a:sym typeface="+mn-ea"/>
              </a:rPr>
              <a:t>để</a:t>
            </a:r>
            <a:r>
              <a:rPr lang="en-US" altLang="zh-CN" dirty="0">
                <a:sym typeface="+mn-ea"/>
              </a:rPr>
              <a:t> </a:t>
            </a:r>
            <a:r>
              <a:rPr lang="en-US" altLang="zh-CN" dirty="0" err="1">
                <a:sym typeface="+mn-ea"/>
              </a:rPr>
              <a:t>giải</a:t>
            </a:r>
            <a:r>
              <a:rPr lang="en-US" altLang="zh-CN" dirty="0">
                <a:sym typeface="+mn-ea"/>
              </a:rPr>
              <a:t> </a:t>
            </a:r>
            <a:r>
              <a:rPr lang="en-US" altLang="zh-CN" dirty="0" err="1">
                <a:sym typeface="+mn-ea"/>
              </a:rPr>
              <a:t>phân</a:t>
            </a:r>
            <a:r>
              <a:rPr lang="en-US" altLang="zh-CN" dirty="0">
                <a:sym typeface="+mn-ea"/>
              </a:rPr>
              <a:t> </a:t>
            </a:r>
            <a:r>
              <a:rPr lang="en-US" altLang="zh-CN" dirty="0" err="1">
                <a:sym typeface="+mn-ea"/>
              </a:rPr>
              <a:t>phối</a:t>
            </a:r>
            <a:r>
              <a:rPr lang="en-US" altLang="zh-CN" dirty="0">
                <a:sym typeface="+mn-ea"/>
              </a:rPr>
              <a:t> </a:t>
            </a:r>
            <a:r>
              <a:rPr lang="en-US" altLang="zh-CN" dirty="0" err="1">
                <a:sym typeface="+mn-ea"/>
              </a:rPr>
              <a:t>xác</a:t>
            </a:r>
            <a:r>
              <a:rPr lang="en-US" altLang="zh-CN" dirty="0">
                <a:sym typeface="+mn-ea"/>
              </a:rPr>
              <a:t> </a:t>
            </a:r>
            <a:r>
              <a:rPr lang="en-US" altLang="zh-CN" dirty="0" err="1">
                <a:sym typeface="+mn-ea"/>
              </a:rPr>
              <a:t>suất</a:t>
            </a:r>
            <a:r>
              <a:rPr lang="en-US" altLang="zh-CN" dirty="0">
                <a:sym typeface="+mn-ea"/>
              </a:rPr>
              <a:t> </a:t>
            </a:r>
            <a:r>
              <a:rPr lang="en-US" altLang="zh-CN" dirty="0" err="1">
                <a:sym typeface="+mn-ea"/>
              </a:rPr>
              <a:t>trên</a:t>
            </a:r>
            <a:r>
              <a:rPr lang="en-US" altLang="zh-CN" dirty="0">
                <a:sym typeface="+mn-ea"/>
              </a:rPr>
              <a:t> </a:t>
            </a:r>
            <a:r>
              <a:rPr lang="en-US" altLang="zh-CN" dirty="0" err="1">
                <a:sym typeface="+mn-ea"/>
              </a:rPr>
              <a:t>và</a:t>
            </a:r>
            <a:r>
              <a:rPr lang="en-US" altLang="zh-CN" dirty="0">
                <a:sym typeface="+mn-ea"/>
              </a:rPr>
              <a:t> </a:t>
            </a:r>
            <a:r>
              <a:rPr lang="en-US" altLang="zh-CN" dirty="0" err="1">
                <a:sym typeface="+mn-ea"/>
              </a:rPr>
              <a:t>đưa</a:t>
            </a:r>
            <a:r>
              <a:rPr lang="en-US" altLang="zh-CN" dirty="0">
                <a:sym typeface="+mn-ea"/>
              </a:rPr>
              <a:t> </a:t>
            </a:r>
            <a:r>
              <a:rPr lang="en-US" altLang="zh-CN" dirty="0" err="1">
                <a:sym typeface="+mn-ea"/>
              </a:rPr>
              <a:t>ra</a:t>
            </a:r>
            <a:r>
              <a:rPr lang="en-US" altLang="zh-CN" dirty="0">
                <a:sym typeface="+mn-ea"/>
              </a:rPr>
              <a:t> </a:t>
            </a:r>
            <a:r>
              <a:rPr lang="en-US" altLang="zh-CN" dirty="0" err="1">
                <a:sym typeface="+mn-ea"/>
              </a:rPr>
              <a:t>giá</a:t>
            </a:r>
            <a:r>
              <a:rPr lang="en-US" altLang="zh-CN" dirty="0">
                <a:sym typeface="+mn-ea"/>
              </a:rPr>
              <a:t> </a:t>
            </a:r>
            <a:r>
              <a:rPr lang="en-US" altLang="zh-CN" dirty="0" err="1">
                <a:sym typeface="+mn-ea"/>
              </a:rPr>
              <a:t>trị</a:t>
            </a:r>
            <a:r>
              <a:rPr lang="en-US" altLang="zh-CN" dirty="0">
                <a:sym typeface="+mn-ea"/>
              </a:rPr>
              <a:t> </a:t>
            </a:r>
            <a:r>
              <a:rPr lang="en-US" altLang="zh-CN" dirty="0" err="1">
                <a:sym typeface="+mn-ea"/>
              </a:rPr>
              <a:t>độ</a:t>
            </a:r>
            <a:r>
              <a:rPr lang="en-US" altLang="zh-CN" dirty="0">
                <a:sym typeface="+mn-ea"/>
              </a:rPr>
              <a:t> </a:t>
            </a:r>
            <a:r>
              <a:rPr lang="en-US" altLang="zh-CN" dirty="0" err="1">
                <a:sym typeface="+mn-ea"/>
              </a:rPr>
              <a:t>sâu</a:t>
            </a:r>
            <a:r>
              <a:rPr lang="en-US" altLang="zh-CN" dirty="0">
                <a:sym typeface="+mn-ea"/>
              </a:rPr>
              <a:t> </a:t>
            </a:r>
            <a:r>
              <a:rPr lang="en-US" altLang="zh-CN" dirty="0" err="1">
                <a:sym typeface="+mn-ea"/>
              </a:rPr>
              <a:t>tại</a:t>
            </a:r>
            <a:r>
              <a:rPr lang="en-US" altLang="zh-CN" dirty="0">
                <a:sym typeface="+mn-ea"/>
              </a:rPr>
              <a:t> </a:t>
            </a:r>
            <a:r>
              <a:rPr lang="en-US" altLang="zh-CN" dirty="0" err="1">
                <a:sym typeface="+mn-ea"/>
              </a:rPr>
              <a:t>nghiệm</a:t>
            </a:r>
            <a:endParaRPr lang="zh-CN" altLang="en-US" dirty="0"/>
          </a:p>
          <a:p>
            <a:pPr marL="914400" lvl="2" indent="0">
              <a:lnSpc>
                <a:spcPct val="80000"/>
              </a:lnSpc>
              <a:buNone/>
            </a:pPr>
            <a:endParaRPr lang="zh-CN" altLang="en-US" dirty="0"/>
          </a:p>
          <a:p>
            <a:endParaRPr lang="en-US" dirty="0"/>
          </a:p>
        </p:txBody>
      </p:sp>
      <p:sp>
        <p:nvSpPr>
          <p:cNvPr id="4" name="文本占位符 3"/>
          <p:cNvSpPr>
            <a:spLocks noGrp="1"/>
          </p:cNvSpPr>
          <p:nvPr>
            <p:ph type="body" sz="quarter" idx="13"/>
          </p:nvPr>
        </p:nvSpPr>
        <p:spPr>
          <a:xfrm>
            <a:off x="100841" y="133086"/>
            <a:ext cx="11384915" cy="668337"/>
          </a:xfrm>
        </p:spPr>
        <p:txBody>
          <a:bodyPr>
            <a:noAutofit/>
          </a:bodyPr>
          <a:lstStyle/>
          <a:p>
            <a:r>
              <a:rPr lang="zh-CN" altLang="en-US" sz="3200" dirty="0">
                <a:latin typeface="Calibri"/>
                <a:cs typeface="Calibri"/>
              </a:rPr>
              <a:t>Phương pháp tái tạo cảnh dày đặc dựa trên hình học truyền thống</a:t>
            </a:r>
          </a:p>
        </p:txBody>
      </p:sp>
      <p:sp>
        <p:nvSpPr>
          <p:cNvPr id="10" name="文本占位符 4"/>
          <p:cNvSpPr>
            <a:spLocks noGrp="1"/>
          </p:cNvSpPr>
          <p:nvPr>
            <p:custDataLst>
              <p:tags r:id="rId1"/>
            </p:custDataLst>
          </p:nvPr>
        </p:nvSpPr>
        <p:spPr>
          <a:xfrm>
            <a:off x="515937" y="1104900"/>
            <a:ext cx="11160125" cy="56660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2" indent="0">
              <a:lnSpc>
                <a:spcPct val="80000"/>
              </a:lnSpc>
              <a:buNone/>
            </a:pPr>
            <a:endParaRPr lang="zh-CN" altLang="en-US" sz="1538" dirty="0">
              <a:latin typeface="Calibri"/>
              <a:cs typeface="Calibri"/>
            </a:endParaRPr>
          </a:p>
        </p:txBody>
      </p:sp>
      <p:pic>
        <p:nvPicPr>
          <p:cNvPr id="5" name="图片 4"/>
          <p:cNvPicPr>
            <a:picLocks noChangeAspect="1"/>
          </p:cNvPicPr>
          <p:nvPr>
            <p:custDataLst>
              <p:tags r:id="rId2"/>
            </p:custDataLst>
          </p:nvPr>
        </p:nvPicPr>
        <p:blipFill>
          <a:blip r:embed="rId5">
            <a:clrChange>
              <a:clrFrom>
                <a:srgbClr val="FFFFFF">
                  <a:alpha val="100000"/>
                </a:srgbClr>
              </a:clrFrom>
              <a:clrTo>
                <a:srgbClr val="FFFFFF">
                  <a:alpha val="100000"/>
                  <a:alpha val="0"/>
                </a:srgbClr>
              </a:clrTo>
            </a:clrChange>
          </a:blip>
          <a:stretch>
            <a:fillRect/>
          </a:stretch>
        </p:blipFill>
        <p:spPr>
          <a:xfrm>
            <a:off x="455295" y="4623435"/>
            <a:ext cx="11384915" cy="1911985"/>
          </a:xfrm>
          <a:prstGeom prst="rect">
            <a:avLst/>
          </a:prstGeom>
        </p:spPr>
      </p:pic>
    </p:spTree>
    <p:extLst>
      <p:ext uri="{BB962C8B-B14F-4D97-AF65-F5344CB8AC3E}">
        <p14:creationId xmlns:p14="http://schemas.microsoft.com/office/powerpoint/2010/main" val="351453211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p:sp>
        <p:nvSpPr>
          <p:cNvPr id="3" name="Text Placeholder 2">
            <a:extLst>
              <a:ext uri="{FF2B5EF4-FFF2-40B4-BE49-F238E27FC236}">
                <a16:creationId xmlns:a16="http://schemas.microsoft.com/office/drawing/2014/main" id="{2AF4DC6A-07FB-D447-846A-A4D46D2EB7AF}"/>
              </a:ext>
            </a:extLst>
          </p:cNvPr>
          <p:cNvSpPr>
            <a:spLocks noGrp="1"/>
          </p:cNvSpPr>
          <p:nvPr>
            <p:ph type="body" sz="quarter" idx="14"/>
          </p:nvPr>
        </p:nvSpPr>
        <p:spPr>
          <a:xfrm>
            <a:off x="380633" y="1205261"/>
            <a:ext cx="11430734" cy="5016500"/>
          </a:xfrm>
        </p:spPr>
        <p:txBody>
          <a:bodyPr/>
          <a:lstStyle/>
          <a:p>
            <a:r>
              <a:rPr lang="en-US" altLang="zh-CN" sz="2400" dirty="0"/>
              <a:t>Phương </a:t>
            </a:r>
            <a:r>
              <a:rPr lang="en-US" altLang="zh-CN" sz="2400" dirty="0" err="1"/>
              <a:t>pháp</a:t>
            </a:r>
            <a:r>
              <a:rPr lang="en-US" altLang="zh-CN" sz="2400" dirty="0"/>
              <a:t> COLMAP MVS</a:t>
            </a:r>
          </a:p>
          <a:p>
            <a:pPr lvl="1"/>
            <a:r>
              <a:rPr lang="zh-CN" altLang="en-US" dirty="0"/>
              <a:t>Mục tiêu: tiếp tục tối ưu trên cơ sở phương pháp PatchMatch</a:t>
            </a:r>
          </a:p>
          <a:p>
            <a:pPr lvl="1"/>
            <a:r>
              <a:rPr lang="zh-CN" altLang="en-US" dirty="0"/>
              <a:t>Các điểm tối ưu cốt lõi:</a:t>
            </a:r>
          </a:p>
          <a:p>
            <a:pPr lvl="2"/>
            <a:r>
              <a:rPr lang="zh-CN" altLang="en-US" dirty="0"/>
              <a:t>Đồng thời ước lượng độ sâu theo từng pixel và </a:t>
            </a:r>
            <a:r>
              <a:rPr lang="en-US" altLang="zh-CN" dirty="0"/>
              <a:t>vector</a:t>
            </a:r>
            <a:r>
              <a:rPr lang="zh-CN" altLang="en-US" dirty="0"/>
              <a:t> pháp tuyến bề mặt, thực hiện làm trơn cục bộ dựa trên </a:t>
            </a:r>
            <a:r>
              <a:rPr lang="en-US" altLang="zh-CN" dirty="0"/>
              <a:t>vector</a:t>
            </a:r>
            <a:r>
              <a:rPr lang="zh-CN" altLang="en-US" dirty="0"/>
              <a:t> pháp tuyến bề mặt</a:t>
            </a:r>
          </a:p>
          <a:p>
            <a:pPr lvl="2"/>
            <a:r>
              <a:rPr lang="zh-CN" altLang="en-US" dirty="0"/>
              <a:t>Bổ sung thông tin tiên nghiệm để sàng lọc hiệu quả các ảnh đa góc nhìn không có thứ tự</a:t>
            </a:r>
          </a:p>
          <a:p>
            <a:pPr lvl="2"/>
            <a:r>
              <a:rPr lang="zh-CN" altLang="en-US" dirty="0"/>
              <a:t>Bổ sung làm trơn giữa các bước trước và sau trong quá trình lặp</a:t>
            </a:r>
          </a:p>
          <a:p>
            <a:pPr lvl="2"/>
            <a:r>
              <a:rPr lang="zh-CN" altLang="en-US" dirty="0"/>
              <a:t>Xét quan hệ nhất quán hình học giữa các góc nhìn</a:t>
            </a:r>
          </a:p>
          <a:p>
            <a:pPr lvl="2"/>
            <a:r>
              <a:rPr lang="zh-CN" altLang="en-US" dirty="0"/>
              <a:t>Sử dụng chỉ số đo NCC có trọng số thay cho chỉ số đo NCC ban đầu</a:t>
            </a:r>
            <a:endParaRPr lang="zh-CN" altLang="en-US" dirty="0">
              <a:sym typeface="+mn-ea"/>
            </a:endParaRPr>
          </a:p>
          <a:p>
            <a:pPr lvl="1"/>
            <a:r>
              <a:rPr lang="zh-CN" altLang="en-US" dirty="0">
                <a:sym typeface="+mn-ea"/>
              </a:rPr>
              <a:t>Phương pháp được sử dụng phổ biến nhất trong thực tế</a:t>
            </a:r>
            <a:endParaRPr lang="zh-CN" altLang="en-US" dirty="0"/>
          </a:p>
          <a:p>
            <a:pPr lvl="2"/>
            <a:endParaRPr lang="zh-CN" altLang="en-US" dirty="0"/>
          </a:p>
          <a:p>
            <a:endParaRPr lang="en-US" dirty="0"/>
          </a:p>
        </p:txBody>
      </p:sp>
      <p:sp>
        <p:nvSpPr>
          <p:cNvPr id="7" name="文本占位符 3">
            <a:extLst>
              <a:ext uri="{FF2B5EF4-FFF2-40B4-BE49-F238E27FC236}">
                <a16:creationId xmlns:a16="http://schemas.microsoft.com/office/drawing/2014/main" id="{392BFC21-1B8E-4894-4448-5345240EE387}"/>
              </a:ext>
            </a:extLst>
          </p:cNvPr>
          <p:cNvSpPr>
            <a:spLocks noGrp="1"/>
          </p:cNvSpPr>
          <p:nvPr>
            <p:ph type="body" sz="quarter" idx="13"/>
          </p:nvPr>
        </p:nvSpPr>
        <p:spPr>
          <a:xfrm>
            <a:off x="255744" y="205578"/>
            <a:ext cx="11430734" cy="668337"/>
          </a:xfrm>
        </p:spPr>
        <p:txBody>
          <a:bodyPr>
            <a:noAutofit/>
          </a:bodyPr>
          <a:lstStyle/>
          <a:p>
            <a:r>
              <a:rPr lang="zh-CN" altLang="en-US" sz="3200" dirty="0">
                <a:latin typeface="Calibri"/>
                <a:cs typeface="Calibri"/>
              </a:rPr>
              <a:t>Phương pháp tái tạo cảnh dày đặc dựa trên hình học truyền thống</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p:sp>
        <p:nvSpPr>
          <p:cNvPr id="5" name="Text Placeholder 4">
            <a:extLst>
              <a:ext uri="{FF2B5EF4-FFF2-40B4-BE49-F238E27FC236}">
                <a16:creationId xmlns:a16="http://schemas.microsoft.com/office/drawing/2014/main" id="{48EE1A85-DB96-47D8-D8C2-5532F850C69A}"/>
              </a:ext>
            </a:extLst>
          </p:cNvPr>
          <p:cNvSpPr>
            <a:spLocks noGrp="1"/>
          </p:cNvSpPr>
          <p:nvPr>
            <p:ph type="body" sz="quarter" idx="14"/>
          </p:nvPr>
        </p:nvSpPr>
        <p:spPr>
          <a:xfrm>
            <a:off x="515937" y="964350"/>
            <a:ext cx="11160125" cy="5016500"/>
          </a:xfrm>
        </p:spPr>
        <p:txBody>
          <a:bodyPr/>
          <a:lstStyle/>
          <a:p>
            <a:r>
              <a:rPr lang="vi-VN" altLang="zh-CN" sz="2400" dirty="0"/>
              <a:t>Phương pháp Atlas</a:t>
            </a:r>
          </a:p>
          <a:p>
            <a:pPr lvl="1"/>
            <a:r>
              <a:rPr lang="vi-VN" altLang="zh-CN" dirty="0"/>
              <a:t>Sử dụng mạng neuron tích chập hai chiều để trích xuất đặc trưng từ ảnh đa góc nhìn rồi ánh xạ trở lại không gian ba chiều</a:t>
            </a:r>
            <a:endParaRPr lang="vi-VN" dirty="0"/>
          </a:p>
          <a:p>
            <a:pPr lvl="1"/>
            <a:r>
              <a:rPr lang="vi-VN" altLang="zh-CN" dirty="0"/>
              <a:t>Tích lũy đặc trưng của các voxel trong không gian ba chiều, sau đó sử dụng mạng trích xuất đặc trưng ba chiều để thu được hàm khoảng cách có dấu cắt cụt (Truncated Signed Distance Function, TSDF) và tiến hành tái tạo</a:t>
            </a:r>
          </a:p>
          <a:p>
            <a:pPr lvl="1"/>
            <a:r>
              <a:rPr lang="vi-VN" altLang="zh-CN" dirty="0"/>
              <a:t>Giá trị TSDF biểu thị khoảng cách cắt cụt từ một voxel trong không gian đến bề mặt thực của vật thể; giá trị bằng 0 biểu thị voxel nằm trên bề mặt, lớn hơn 0 biểu thị nằm ngoài bề mặt và nhỏ hơn 0 biểu thị nằm trong bề mặt</a:t>
            </a:r>
          </a:p>
          <a:p>
            <a:endParaRPr lang="en-US" dirty="0"/>
          </a:p>
        </p:txBody>
      </p:sp>
      <p:pic>
        <p:nvPicPr>
          <p:cNvPr id="3" name="图片 4"/>
          <p:cNvPicPr>
            <a:picLocks noChangeAspect="1" noChangeArrowheads="1"/>
          </p:cNvPicPr>
          <p:nvPr>
            <p:custDataLst>
              <p:tags r:id="rId1"/>
            </p:custDataLst>
          </p:nvPr>
        </p:nvPicPr>
        <p:blipFill>
          <a:blip r:embed="rId4" cstate="print">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a:stretch>
            <a:fillRect/>
          </a:stretch>
        </p:blipFill>
        <p:spPr>
          <a:xfrm>
            <a:off x="2308302" y="4271646"/>
            <a:ext cx="7950200" cy="2453268"/>
          </a:xfrm>
          <a:prstGeom prst="rect">
            <a:avLst/>
          </a:prstGeom>
          <a:noFill/>
          <a:ln>
            <a:noFill/>
          </a:ln>
        </p:spPr>
      </p:pic>
      <p:sp>
        <p:nvSpPr>
          <p:cNvPr id="8" name="文本占位符 3">
            <a:extLst>
              <a:ext uri="{FF2B5EF4-FFF2-40B4-BE49-F238E27FC236}">
                <a16:creationId xmlns:a16="http://schemas.microsoft.com/office/drawing/2014/main" id="{73D17768-08FB-4675-220A-E1C16EA343A8}"/>
              </a:ext>
            </a:extLst>
          </p:cNvPr>
          <p:cNvSpPr>
            <a:spLocks noGrp="1"/>
          </p:cNvSpPr>
          <p:nvPr>
            <p:ph type="body" sz="quarter" idx="13"/>
          </p:nvPr>
        </p:nvSpPr>
        <p:spPr>
          <a:xfrm>
            <a:off x="353121" y="133086"/>
            <a:ext cx="11485756" cy="668337"/>
          </a:xfrm>
        </p:spPr>
        <p:txBody>
          <a:bodyPr>
            <a:noAutofit/>
          </a:bodyPr>
          <a:lstStyle/>
          <a:p>
            <a:r>
              <a:rPr lang="zh-CN" altLang="en-US" sz="3200" dirty="0">
                <a:latin typeface="Calibri"/>
                <a:cs typeface="Calibri"/>
              </a:rPr>
              <a:t>Phương pháp tái tạo cảnh dày đặc dựa trên hình học truyền thống</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20</a:t>
            </a:fld>
            <a:endParaRPr lang="zh-CN" altLang="en-US">
              <a:latin typeface="Calibri"/>
              <a:cs typeface="Calibri"/>
            </a:endParaRPr>
          </a:p>
        </p:txBody>
      </p:sp>
      <p:sp>
        <p:nvSpPr>
          <p:cNvPr id="2" name="文本占位符 1"/>
          <p:cNvSpPr>
            <a:spLocks noGrp="1"/>
          </p:cNvSpPr>
          <p:nvPr>
            <p:ph type="body" sz="quarter" idx="13"/>
          </p:nvPr>
        </p:nvSpPr>
        <p:spPr>
          <a:xfrm>
            <a:off x="515937" y="133086"/>
            <a:ext cx="11265429" cy="668337"/>
          </a:xfrm>
        </p:spPr>
        <p:txBody>
          <a:bodyPr>
            <a:noAutofit/>
          </a:bodyPr>
          <a:lstStyle/>
          <a:p>
            <a:r>
              <a:rPr lang="zh-CN" altLang="en-US" dirty="0">
                <a:latin typeface="Calibri"/>
                <a:cs typeface="Calibri"/>
                <a:sym typeface="+mn-ea"/>
              </a:rPr>
              <a:t>Phương pháp tái tạo cảnh dày đặc dựa trên học sâu</a:t>
            </a:r>
            <a:endParaRPr lang="zh-CN" altLang="en-US" dirty="0">
              <a:latin typeface="Calibri"/>
              <a:cs typeface="Calibri"/>
            </a:endParaRPr>
          </a:p>
        </p:txBody>
      </p:sp>
      <p:pic>
        <p:nvPicPr>
          <p:cNvPr id="332475576" name="图片 332475576"/>
          <p:cNvPicPr>
            <a:picLocks noChangeAspect="1" noChangeArrowheads="1"/>
          </p:cNvPicPr>
          <p:nvPr>
            <p:custDataLst>
              <p:tags r:id="rId1"/>
            </p:custDataLst>
          </p:nvPr>
        </p:nvPicPr>
        <p:blipFill>
          <a:blip r:embed="rId4" cstate="print">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a:stretch>
            <a:fillRect/>
          </a:stretch>
        </p:blipFill>
        <p:spPr>
          <a:xfrm>
            <a:off x="2556246" y="3345365"/>
            <a:ext cx="7079507" cy="3439760"/>
          </a:xfrm>
          <a:prstGeom prst="rect">
            <a:avLst/>
          </a:prstGeom>
          <a:noFill/>
          <a:ln>
            <a:noFill/>
          </a:ln>
        </p:spPr>
      </p:pic>
      <p:sp>
        <p:nvSpPr>
          <p:cNvPr id="10" name="文本占位符 4"/>
          <p:cNvSpPr>
            <a:spLocks noGrp="1"/>
          </p:cNvSpPr>
          <p:nvPr>
            <p:custDataLst>
              <p:tags r:id="rId2"/>
            </p:custDataLst>
          </p:nvPr>
        </p:nvSpPr>
        <p:spPr>
          <a:xfrm>
            <a:off x="440858" y="1082430"/>
            <a:ext cx="11265430" cy="2262935"/>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b="0" dirty="0">
                <a:latin typeface="Arial" panose="020B0604020202020204" pitchFamily="34" charset="0"/>
                <a:cs typeface="Arial" panose="020B0604020202020204" pitchFamily="34" charset="0"/>
              </a:rPr>
              <a:t>Phương </a:t>
            </a:r>
            <a:r>
              <a:rPr lang="en-US" altLang="zh-CN" b="0" dirty="0" err="1">
                <a:latin typeface="Arial" panose="020B0604020202020204" pitchFamily="34" charset="0"/>
                <a:cs typeface="Arial" panose="020B0604020202020204" pitchFamily="34" charset="0"/>
              </a:rPr>
              <a:t>pháp</a:t>
            </a:r>
            <a:r>
              <a:rPr lang="en-US" altLang="zh-CN" b="0" dirty="0">
                <a:latin typeface="Arial" panose="020B0604020202020204" pitchFamily="34" charset="0"/>
                <a:cs typeface="Arial" panose="020B0604020202020204" pitchFamily="34" charset="0"/>
              </a:rPr>
              <a:t> </a:t>
            </a:r>
            <a:r>
              <a:rPr lang="en-US" altLang="zh-CN" b="0" dirty="0" err="1">
                <a:latin typeface="Arial" panose="020B0604020202020204" pitchFamily="34" charset="0"/>
                <a:cs typeface="Arial" panose="020B0604020202020204" pitchFamily="34" charset="0"/>
              </a:rPr>
              <a:t>NeuralRecon</a:t>
            </a:r>
            <a:endParaRPr lang="en-US" altLang="zh-CN" b="0" dirty="0">
              <a:latin typeface="Arial" panose="020B0604020202020204" pitchFamily="34" charset="0"/>
              <a:cs typeface="Arial" panose="020B0604020202020204" pitchFamily="34" charset="0"/>
            </a:endParaRPr>
          </a:p>
          <a:p>
            <a:pPr lvl="1"/>
            <a:r>
              <a:rPr lang="en-US" altLang="zh-CN" dirty="0" err="1">
                <a:latin typeface="Arial" panose="020B0604020202020204" pitchFamily="34" charset="0"/>
                <a:cs typeface="Arial" panose="020B0604020202020204" pitchFamily="34" charset="0"/>
              </a:rPr>
              <a:t>Sử</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dụng</a:t>
            </a:r>
            <a:r>
              <a:rPr lang="en-US" altLang="zh-CN" dirty="0">
                <a:latin typeface="Arial" panose="020B0604020202020204" pitchFamily="34" charset="0"/>
                <a:cs typeface="Arial" panose="020B0604020202020204" pitchFamily="34" charset="0"/>
              </a:rPr>
              <a:t> module </a:t>
            </a:r>
            <a:r>
              <a:rPr lang="en-US" altLang="zh-CN" dirty="0" err="1">
                <a:latin typeface="Arial" panose="020B0604020202020204" pitchFamily="34" charset="0"/>
                <a:cs typeface="Arial" panose="020B0604020202020204" pitchFamily="34" charset="0"/>
              </a:rPr>
              <a:t>lựa</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chọn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khung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hình</a:t>
            </a:r>
            <a:r>
              <a:rPr lang="en-US" altLang="zh-CN" dirty="0">
                <a:latin typeface="Arial" panose="020B0604020202020204" pitchFamily="34" charset="0"/>
                <a:cs typeface="Arial" panose="020B0604020202020204" pitchFamily="34" charset="0"/>
              </a:rPr>
              <a:t> then </a:t>
            </a:r>
            <a:r>
              <a:rPr lang="en-US" altLang="zh-CN" dirty="0" err="1">
                <a:latin typeface="Arial" panose="020B0604020202020204" pitchFamily="34" charset="0"/>
                <a:cs typeface="Arial" panose="020B0604020202020204" pitchFamily="34" charset="0"/>
              </a:rPr>
              <a:t>chốt</a:t>
            </a:r>
            <a:r>
              <a:rPr lang="en-US" altLang="zh-CN" dirty="0">
                <a:latin typeface="Arial" panose="020B0604020202020204" pitchFamily="34" charset="0"/>
                <a:cs typeface="Arial" panose="020B0604020202020204" pitchFamily="34" charset="0"/>
              </a:rPr>
              <a:t> (keyframe) </a:t>
            </a:r>
            <a:r>
              <a:rPr lang="en-US" altLang="zh-CN" dirty="0" err="1">
                <a:latin typeface="Arial" panose="020B0604020202020204" pitchFamily="34" charset="0"/>
                <a:cs typeface="Arial" panose="020B0604020202020204" pitchFamily="34" charset="0"/>
              </a:rPr>
              <a:t>để</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bảo</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đảm</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đủ</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thị</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sai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chuyển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động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đồng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thời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duy</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trì</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góc</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nhìn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hiệu</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quả</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phục</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vụ</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tạo</a:t>
            </a:r>
            <a:endParaRPr lang="en-US" altLang="zh-CN" dirty="0">
              <a:latin typeface="Arial" panose="020B0604020202020204" pitchFamily="34" charset="0"/>
              <a:cs typeface="Arial" panose="020B0604020202020204" pitchFamily="34" charset="0"/>
            </a:endParaRPr>
          </a:p>
          <a:p>
            <a:pPr lvl="1"/>
            <a:r>
              <a:rPr lang="en-US" altLang="zh-CN" dirty="0" err="1">
                <a:latin typeface="Arial" panose="020B0604020202020204" pitchFamily="34" charset="0"/>
                <a:cs typeface="Arial" panose="020B0604020202020204" pitchFamily="34" charset="0"/>
              </a:rPr>
              <a:t>Tương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tự</a:t>
            </a:r>
            <a:r>
              <a:rPr lang="en-US" altLang="zh-CN" dirty="0">
                <a:latin typeface="Arial" panose="020B0604020202020204" pitchFamily="34" charset="0"/>
                <a:cs typeface="Arial" panose="020B0604020202020204" pitchFamily="34" charset="0"/>
              </a:rPr>
              <a:t> Atlas, </a:t>
            </a:r>
            <a:r>
              <a:rPr lang="en-US" altLang="zh-CN" dirty="0" err="1">
                <a:latin typeface="Arial" panose="020B0604020202020204" pitchFamily="34" charset="0"/>
                <a:cs typeface="Arial" panose="020B0604020202020204" pitchFamily="34" charset="0"/>
              </a:rPr>
              <a:t>phương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pháp</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này</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sử</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dụng</a:t>
            </a:r>
            <a:r>
              <a:rPr lang="en-US" altLang="zh-CN" dirty="0">
                <a:latin typeface="Arial" panose="020B0604020202020204" pitchFamily="34" charset="0"/>
                <a:cs typeface="Arial" panose="020B0604020202020204" pitchFamily="34" charset="0"/>
              </a:rPr>
              <a:t> TSDF </a:t>
            </a:r>
            <a:r>
              <a:rPr lang="en-US" altLang="zh-CN" dirty="0" err="1">
                <a:latin typeface="Arial" panose="020B0604020202020204" pitchFamily="34" charset="0"/>
                <a:cs typeface="Arial" panose="020B0604020202020204" pitchFamily="34" charset="0"/>
              </a:rPr>
              <a:t>để</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tạo</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Điểm</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khác</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biệt</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là</a:t>
            </a:r>
            <a:r>
              <a:rPr lang="en-US" altLang="zh-CN" dirty="0">
                <a:latin typeface="Arial" panose="020B0604020202020204" pitchFamily="34" charset="0"/>
                <a:cs typeface="Arial" panose="020B0604020202020204" pitchFamily="34" charset="0"/>
              </a:rPr>
              <a:t> Atlas </a:t>
            </a:r>
            <a:r>
              <a:rPr lang="en-US" altLang="zh-CN" dirty="0" err="1">
                <a:latin typeface="Arial" panose="020B0604020202020204" pitchFamily="34" charset="0"/>
                <a:cs typeface="Arial" panose="020B0604020202020204" pitchFamily="34" charset="0"/>
              </a:rPr>
              <a:t>sử</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dụng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toàn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bộ</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ảnh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để</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trích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xuất</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đặc</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trưng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toàn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cục</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rồi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tạo</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còn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NeuralRecon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trực</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tiếp</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xuất</a:t>
            </a:r>
            <a:r>
              <a:rPr lang="en-US" altLang="zh-CN" dirty="0">
                <a:latin typeface="Arial" panose="020B0604020202020204" pitchFamily="34" charset="0"/>
                <a:cs typeface="Arial" panose="020B0604020202020204" pitchFamily="34" charset="0"/>
              </a:rPr>
              <a:t> TSDF </a:t>
            </a:r>
            <a:r>
              <a:rPr lang="en-US" altLang="zh-CN" dirty="0" err="1">
                <a:latin typeface="Arial" panose="020B0604020202020204" pitchFamily="34" charset="0"/>
                <a:cs typeface="Arial" panose="020B0604020202020204" pitchFamily="34" charset="0"/>
              </a:rPr>
              <a:t>cục</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bộ</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và</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tái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tạo</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nhằm</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đảm</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bảo</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tính</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thời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gian</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thực</a:t>
            </a:r>
            <a:endParaRPr lang="zh-CN" altLang="en-US" dirty="0">
              <a:latin typeface="Arial" panose="020B0604020202020204" pitchFamily="34" charset="0"/>
              <a:cs typeface="Arial" panose="020B0604020202020204" pitchFamily="34" charset="0"/>
            </a:endParaRPr>
          </a:p>
          <a:p>
            <a:endParaRPr lang="en-US" altLang="zh-CN" b="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Autofit/>
          </a:bodyPr>
          <a:lstStyle/>
          <a:p>
            <a:fld id="{ACAFD8FC-0611-4C63-AEFC-C9ED73E27A74}" type="slidenum">
              <a:rPr lang="zh-CN" altLang="en-US" smtClean="0">
                <a:latin typeface="Calibri"/>
                <a:cs typeface="Calibri"/>
              </a:rPr>
              <a:t>21</a:t>
            </a:fld>
            <a:endParaRPr lang="zh-CN" altLang="en-US">
              <a:latin typeface="Calibri"/>
              <a:cs typeface="Calibri"/>
            </a:endParaRPr>
          </a:p>
        </p:txBody>
      </p:sp>
      <p:sp>
        <p:nvSpPr>
          <p:cNvPr id="4" name="文本占位符 3"/>
          <p:cNvSpPr>
            <a:spLocks noGrp="1"/>
          </p:cNvSpPr>
          <p:nvPr>
            <p:ph type="body" sz="quarter" idx="13"/>
          </p:nvPr>
        </p:nvSpPr>
        <p:spPr/>
        <p:txBody>
          <a:bodyPr>
            <a:noAutofit/>
          </a:bodyPr>
          <a:lstStyle/>
          <a:p>
            <a:r>
              <a:rPr lang="en-US" altLang="zh-CN" dirty="0"/>
              <a:t>§6.3 Ước lượng độ sâu cảnh</a:t>
            </a:r>
          </a:p>
        </p:txBody>
      </p:sp>
      <p:sp>
        <p:nvSpPr>
          <p:cNvPr id="3" name="Rectangle 4">
            <a:hlinkClick r:id="rId2" action="ppaction://hlinksldjump"/>
            <a:extLst>
              <a:ext uri="{FF2B5EF4-FFF2-40B4-BE49-F238E27FC236}">
                <a16:creationId xmlns:a16="http://schemas.microsoft.com/office/drawing/2014/main" id="{5EAB2278-71FB-02F9-D788-C6C0E14554DC}"/>
              </a:ext>
            </a:extLst>
          </p:cNvPr>
          <p:cNvSpPr>
            <a:spLocks noChangeArrowheads="1"/>
          </p:cNvSpPr>
          <p:nvPr/>
        </p:nvSpPr>
        <p:spPr bwMode="auto">
          <a:xfrm>
            <a:off x="577493" y="1525652"/>
            <a:ext cx="11711151"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Ước lượng độ sâu cảnh đơn mắt</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Ước lượng độ sâu cảnh đa góc nhìn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Ước lượng độ sâu cảnh nhìn bao quanh</a:t>
            </a:r>
            <a:endParaRPr lang="vi-VN"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 (surround-view)</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67244241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5E9DD0B-5026-44FF-BB90-867BF8BA7EE8}"/>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p:sp>
        <p:nvSpPr>
          <p:cNvPr id="5" name="文本占位符 4">
            <a:extLst>
              <a:ext uri="{FF2B5EF4-FFF2-40B4-BE49-F238E27FC236}">
                <a16:creationId xmlns:a16="http://schemas.microsoft.com/office/drawing/2014/main" id="{B7A6B9E8-4CB2-44CA-B63D-5C32E2BD4D41}"/>
              </a:ext>
            </a:extLst>
          </p:cNvPr>
          <p:cNvSpPr>
            <a:spLocks noGrp="1"/>
          </p:cNvSpPr>
          <p:nvPr>
            <p:ph type="body" sz="quarter" idx="14"/>
          </p:nvPr>
        </p:nvSpPr>
        <p:spPr/>
        <p:txBody>
          <a:bodyPr>
            <a:noAutofit/>
          </a:bodyPr>
          <a:lstStyle/>
          <a:p>
            <a:pPr>
              <a:lnSpc>
                <a:spcPct val="86000"/>
              </a:lnSpc>
            </a:pPr>
            <a:r>
              <a:rPr lang="zh-CN" altLang="en-US" sz="2400" dirty="0">
                <a:latin typeface="Calibri"/>
                <a:cs typeface="Calibri"/>
              </a:rPr>
              <a:t>Ước lượng độ sâu cảnh</a:t>
            </a:r>
            <a:endParaRPr lang="en-US" altLang="zh-CN" sz="2400" dirty="0">
              <a:latin typeface="Calibri"/>
              <a:cs typeface="Calibri"/>
            </a:endParaRPr>
          </a:p>
          <a:p>
            <a:pPr lvl="1">
              <a:lnSpc>
                <a:spcPct val="86000"/>
              </a:lnSpc>
            </a:pPr>
            <a:r>
              <a:rPr lang="zh-CN" altLang="zh-CN" dirty="0">
                <a:latin typeface="Calibri"/>
                <a:cs typeface="Calibri"/>
              </a:rPr>
              <a:t>Suy ra thông tin độ sâu của từng pixel trong cảnh thông qua dữ liệu thị giác từ một hoặc nhiều góc nhìn, từ đó khôi phục hình dạng hình học của cảnh ba chiều</a:t>
            </a:r>
            <a:endParaRPr lang="en-US" altLang="zh-CN" dirty="0">
              <a:latin typeface="Calibri"/>
              <a:cs typeface="Calibri"/>
            </a:endParaRPr>
          </a:p>
          <a:p>
            <a:pPr lvl="1">
              <a:lnSpc>
                <a:spcPct val="86000"/>
              </a:lnSpc>
            </a:pPr>
            <a:r>
              <a:rPr lang="zh-CN" altLang="zh-CN" dirty="0">
                <a:latin typeface="Calibri"/>
                <a:cs typeface="Calibri"/>
              </a:rPr>
              <a:t>Thông tin độ sâu biểu thị khoảng cách giữa vật thể và camera, là yếu tố then chốt để hiểu cấu trúc không gian ba chiều</a:t>
            </a:r>
          </a:p>
        </p:txBody>
      </p:sp>
      <p:sp>
        <p:nvSpPr>
          <p:cNvPr id="4" name="文本占位符 3">
            <a:extLst>
              <a:ext uri="{FF2B5EF4-FFF2-40B4-BE49-F238E27FC236}">
                <a16:creationId xmlns:a16="http://schemas.microsoft.com/office/drawing/2014/main" id="{CE4AE66F-8740-47CC-A021-125B179C1E17}"/>
              </a:ext>
            </a:extLst>
          </p:cNvPr>
          <p:cNvSpPr>
            <a:spLocks noGrp="1"/>
          </p:cNvSpPr>
          <p:nvPr>
            <p:ph type="body" sz="quarter" idx="13"/>
          </p:nvPr>
        </p:nvSpPr>
        <p:spPr>
          <a:xfrm>
            <a:off x="1164211" y="169464"/>
            <a:ext cx="10202552" cy="668337"/>
          </a:xfrm>
        </p:spPr>
        <p:txBody>
          <a:bodyPr>
            <a:noAutofit/>
          </a:bodyPr>
          <a:lstStyle/>
          <a:p>
            <a:r>
              <a:rPr lang="zh-CN" altLang="en-US" dirty="0">
                <a:latin typeface="Calibri"/>
                <a:cs typeface="Calibri"/>
              </a:rPr>
              <a:t>Ước lượng độ sâu cảnh</a:t>
            </a:r>
            <a:r>
              <a:rPr lang="en-US" altLang="zh-CN" dirty="0">
                <a:latin typeface="Calibri"/>
                <a:cs typeface="Calibri"/>
              </a:rPr>
              <a:t> (</a:t>
            </a:r>
            <a:r>
              <a:rPr lang="en-VN" dirty="0"/>
              <a:t>Depth estimation)</a:t>
            </a:r>
            <a:endParaRPr lang="zh-CN" altLang="en-US" dirty="0">
              <a:latin typeface="Calibri"/>
              <a:cs typeface="Calibri"/>
            </a:endParaRPr>
          </a:p>
        </p:txBody>
      </p:sp>
      <p:pic>
        <p:nvPicPr>
          <p:cNvPr id="1026" name="Picture 2" descr="如何实现视觉深度估计？单/双目+几何算法/深度学习网络- 计算机视觉life - 博客园">
            <a:extLst>
              <a:ext uri="{FF2B5EF4-FFF2-40B4-BE49-F238E27FC236}">
                <a16:creationId xmlns:a16="http://schemas.microsoft.com/office/drawing/2014/main" id="{122893AB-4DC2-4538-9566-99A89403F7B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750351" y="3026408"/>
            <a:ext cx="4770432" cy="32538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丰田研究院：自监督单目图像深度估计再改进，数据和代码已开源- 知乎">
            <a:extLst>
              <a:ext uri="{FF2B5EF4-FFF2-40B4-BE49-F238E27FC236}">
                <a16:creationId xmlns:a16="http://schemas.microsoft.com/office/drawing/2014/main" id="{FF250165-988C-4387-9200-3E66474E1D5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24678" y="3026408"/>
            <a:ext cx="5784669" cy="3253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23093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D726CEE-DA17-4FB1-BB81-DED42B07B6EF}"/>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3" name="文本占位符 2">
                <a:extLst>
                  <a:ext uri="{FF2B5EF4-FFF2-40B4-BE49-F238E27FC236}">
                    <a16:creationId xmlns:a16="http://schemas.microsoft.com/office/drawing/2014/main" id="{4ACE6C75-1D7C-4E08-92CD-1106CC36F9D8}"/>
                  </a:ext>
                </a:extLst>
              </p:cNvPr>
              <p:cNvSpPr>
                <a:spLocks noGrp="1"/>
              </p:cNvSpPr>
              <p:nvPr>
                <p:ph type="body" sz="quarter" idx="14"/>
              </p:nvPr>
            </p:nvSpPr>
            <p:spPr>
              <a:xfrm>
                <a:off x="515937" y="1104900"/>
                <a:ext cx="11160125" cy="5753100"/>
              </a:xfrm>
            </p:spPr>
            <p:txBody>
              <a:bodyPr>
                <a:noAutofit/>
              </a:bodyPr>
              <a:lstStyle/>
              <a:p>
                <a:r>
                  <a:rPr lang="zh-CN" altLang="en-US" sz="2400" dirty="0"/>
                  <a:t>Hàm mục tiêu</a:t>
                </a:r>
                <a:endParaRPr lang="vi-VN" altLang="zh-CN" sz="2400" dirty="0"/>
              </a:p>
              <a:p>
                <a:pPr lvl="1">
                  <a:lnSpc>
                    <a:spcPct val="114000"/>
                  </a:lnSpc>
                </a:pPr>
                <a:r>
                  <a:rPr lang="zh-CN" altLang="zh-CN" sz="1800" dirty="0">
                    <a:ea typeface="SimHei" panose="02010609060101010101" pitchFamily="49" charset="-122"/>
                  </a:rPr>
                  <a:t>Bằng cách tối thiểu hóa chênh lệch giữa bản đồ độ sâu dự đoán và bản đồ độ sâu thực, mô hình có thể học được quan hệ ánh xạ phức tạp giữa đặc trưng ảnh và độ sâu từ lượng lớn dữ liệu.</a:t>
                </a:r>
                <a:endParaRPr lang="en-US" altLang="zh-CN" sz="1800" dirty="0">
                  <a:ea typeface="SimHei" panose="02010609060101010101" pitchFamily="49" charset="-122"/>
                </a:endParaRPr>
              </a:p>
              <a:p>
                <a:pPr lvl="1">
                  <a:lnSpc>
                    <a:spcPct val="114000"/>
                  </a:lnSpc>
                </a:pPr>
                <a:r>
                  <a:rPr lang="zh-CN" altLang="zh-CN" sz="1800" dirty="0">
                    <a:ea typeface="SimHei" panose="02010609060101010101" pitchFamily="49" charset="-122"/>
                  </a:rPr>
                  <a:t>Sai số bình phương trung bình (MSE): </a:t>
                </a:r>
                <a14:m>
                  <m:oMath xmlns:m="http://schemas.openxmlformats.org/officeDocument/2006/math">
                    <m:r>
                      <a:rPr lang="en-US" altLang="zh-CN" sz="1800" i="1">
                        <a:latin typeface="Cambria Math" panose="02040503050406030204" pitchFamily="18" charset="0"/>
                      </a:rPr>
                      <m:t>𝑀𝑆𝐸</m:t>
                    </m:r>
                    <m:r>
                      <a:rPr lang="en-US" altLang="zh-CN" sz="1800">
                        <a:latin typeface="Cambria Math" panose="02040503050406030204" pitchFamily="18" charset="0"/>
                      </a:rPr>
                      <m:t>=</m:t>
                    </m:r>
                    <m:f>
                      <m:fPr>
                        <m:ctrlPr>
                          <a:rPr lang="zh-CN" altLang="zh-CN" sz="1800" i="1">
                            <a:latin typeface="Cambria Math" panose="02040503050406030204" pitchFamily="18" charset="0"/>
                          </a:rPr>
                        </m:ctrlPr>
                      </m:fPr>
                      <m:num>
                        <m:r>
                          <a:rPr lang="en-US" altLang="zh-CN" sz="1800" i="1">
                            <a:latin typeface="Cambria Math" panose="02040503050406030204" pitchFamily="18" charset="0"/>
                          </a:rPr>
                          <m:t>1</m:t>
                        </m:r>
                      </m:num>
                      <m:den>
                        <m:r>
                          <a:rPr lang="en-US" altLang="zh-CN" sz="1800" i="1">
                            <a:latin typeface="Cambria Math" panose="02040503050406030204" pitchFamily="18" charset="0"/>
                          </a:rPr>
                          <m:t>𝑁</m:t>
                        </m:r>
                      </m:den>
                    </m:f>
                    <m:nary>
                      <m:naryPr>
                        <m:chr m:val="∑"/>
                        <m:limLoc m:val="undOvr"/>
                        <m:ctrlPr>
                          <a:rPr lang="zh-CN" altLang="zh-CN" sz="1800" i="1">
                            <a:latin typeface="Cambria Math" panose="02040503050406030204" pitchFamily="18" charset="0"/>
                          </a:rPr>
                        </m:ctrlPr>
                      </m:naryPr>
                      <m:sub>
                        <m:r>
                          <a:rPr lang="en-US" altLang="zh-CN" sz="1800" i="1">
                            <a:latin typeface="Cambria Math" panose="02040503050406030204" pitchFamily="18" charset="0"/>
                          </a:rPr>
                          <m:t>𝑖</m:t>
                        </m:r>
                        <m:r>
                          <a:rPr lang="en-US" altLang="zh-CN" sz="1800">
                            <a:latin typeface="Cambria Math" panose="02040503050406030204" pitchFamily="18" charset="0"/>
                          </a:rPr>
                          <m:t>=</m:t>
                        </m:r>
                        <m:r>
                          <a:rPr lang="en-US" altLang="zh-CN" sz="1800" i="1">
                            <a:latin typeface="Cambria Math" panose="02040503050406030204" pitchFamily="18" charset="0"/>
                          </a:rPr>
                          <m:t>1</m:t>
                        </m:r>
                      </m:sub>
                      <m:sup>
                        <m:r>
                          <a:rPr lang="en-US" altLang="zh-CN" sz="1800" i="1">
                            <a:latin typeface="Cambria Math" panose="02040503050406030204" pitchFamily="18" charset="0"/>
                          </a:rPr>
                          <m:t>𝑁</m:t>
                        </m:r>
                      </m:sup>
                      <m:e>
                        <m:sSup>
                          <m:sSupPr>
                            <m:ctrlPr>
                              <a:rPr lang="zh-CN" altLang="zh-CN" sz="1800" i="1">
                                <a:latin typeface="Cambria Math" panose="02040503050406030204" pitchFamily="18" charset="0"/>
                              </a:rPr>
                            </m:ctrlPr>
                          </m:sSupPr>
                          <m:e>
                            <m:r>
                              <a:rPr lang="en-US" altLang="zh-CN" sz="1800">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𝑑</m:t>
                                </m:r>
                              </m:e>
                              <m:sub>
                                <m:r>
                                  <a:rPr lang="en-US" altLang="zh-CN" sz="1800" i="1">
                                    <a:latin typeface="Cambria Math" panose="02040503050406030204" pitchFamily="18" charset="0"/>
                                  </a:rPr>
                                  <m:t>𝑖</m:t>
                                </m:r>
                              </m:sub>
                            </m:sSub>
                            <m:r>
                              <a:rPr lang="en-US" altLang="zh-CN" sz="1800" i="1">
                                <a:latin typeface="Cambria Math" panose="02040503050406030204" pitchFamily="18" charset="0"/>
                              </a:rPr>
                              <m:t>−</m:t>
                            </m:r>
                            <m:sSub>
                              <m:sSubPr>
                                <m:ctrlPr>
                                  <a:rPr lang="zh-CN" altLang="zh-CN" sz="1800" i="1">
                                    <a:latin typeface="Cambria Math" panose="02040503050406030204" pitchFamily="18" charset="0"/>
                                  </a:rPr>
                                </m:ctrlPr>
                              </m:sSubPr>
                              <m:e>
                                <m:acc>
                                  <m:accPr>
                                    <m:chr m:val="̂"/>
                                    <m:ctrlPr>
                                      <a:rPr lang="zh-CN" altLang="zh-CN" sz="1800" i="1">
                                        <a:latin typeface="Cambria Math" panose="02040503050406030204" pitchFamily="18" charset="0"/>
                                      </a:rPr>
                                    </m:ctrlPr>
                                  </m:accPr>
                                  <m:e>
                                    <m:r>
                                      <a:rPr lang="en-US" altLang="zh-CN" sz="1800" i="1">
                                        <a:latin typeface="Cambria Math" panose="02040503050406030204" pitchFamily="18" charset="0"/>
                                      </a:rPr>
                                      <m:t>𝑑</m:t>
                                    </m:r>
                                  </m:e>
                                </m:acc>
                              </m:e>
                              <m:sub>
                                <m:r>
                                  <a:rPr lang="en-US" altLang="zh-CN" sz="1800" i="1">
                                    <a:latin typeface="Cambria Math" panose="02040503050406030204" pitchFamily="18" charset="0"/>
                                  </a:rPr>
                                  <m:t>𝑖</m:t>
                                </m:r>
                              </m:sub>
                            </m:sSub>
                            <m:r>
                              <a:rPr lang="en-US" altLang="zh-CN" sz="1800">
                                <a:latin typeface="Cambria Math" panose="02040503050406030204" pitchFamily="18" charset="0"/>
                              </a:rPr>
                              <m:t>)</m:t>
                            </m:r>
                          </m:e>
                          <m:sup>
                            <m:r>
                              <a:rPr lang="en-US" altLang="zh-CN" sz="1800" i="1">
                                <a:latin typeface="Cambria Math" panose="02040503050406030204" pitchFamily="18" charset="0"/>
                              </a:rPr>
                              <m:t>2</m:t>
                            </m:r>
                          </m:sup>
                        </m:sSup>
                      </m:e>
                    </m:nary>
                  </m:oMath>
                </a14:m>
                <a:endParaRPr lang="zh-CN" altLang="zh-CN" sz="1800" dirty="0">
                  <a:ea typeface="SimHei" panose="02010609060101010101" pitchFamily="49" charset="-122"/>
                </a:endParaRPr>
              </a:p>
              <a:p>
                <a:pPr lvl="1">
                  <a:lnSpc>
                    <a:spcPct val="114000"/>
                  </a:lnSpc>
                </a:pPr>
                <a:r>
                  <a:rPr lang="zh-CN" altLang="zh-CN" sz="1800" dirty="0">
                    <a:ea typeface="SimHei" panose="02010609060101010101" pitchFamily="49" charset="-122"/>
                  </a:rPr>
                  <a:t>Sai số tuyệt đối trung bình (MAE): </a:t>
                </a:r>
                <a14:m>
                  <m:oMath xmlns:m="http://schemas.openxmlformats.org/officeDocument/2006/math">
                    <m:r>
                      <a:rPr lang="en-US" altLang="zh-CN" sz="1800" i="1">
                        <a:latin typeface="Cambria Math" panose="02040503050406030204" pitchFamily="18" charset="0"/>
                      </a:rPr>
                      <m:t>𝑀𝐴𝐸</m:t>
                    </m:r>
                    <m:r>
                      <a:rPr lang="en-US" altLang="zh-CN" sz="1800">
                        <a:latin typeface="Cambria Math" panose="02040503050406030204" pitchFamily="18" charset="0"/>
                      </a:rPr>
                      <m:t>=</m:t>
                    </m:r>
                    <m:f>
                      <m:fPr>
                        <m:ctrlPr>
                          <a:rPr lang="zh-CN" altLang="zh-CN" sz="1800" i="1">
                            <a:latin typeface="Cambria Math" panose="02040503050406030204" pitchFamily="18" charset="0"/>
                          </a:rPr>
                        </m:ctrlPr>
                      </m:fPr>
                      <m:num>
                        <m:r>
                          <a:rPr lang="en-US" altLang="zh-CN" sz="1800" i="1">
                            <a:latin typeface="Cambria Math" panose="02040503050406030204" pitchFamily="18" charset="0"/>
                          </a:rPr>
                          <m:t>1</m:t>
                        </m:r>
                      </m:num>
                      <m:den>
                        <m:r>
                          <a:rPr lang="en-US" altLang="zh-CN" sz="1800" i="1">
                            <a:latin typeface="Cambria Math" panose="02040503050406030204" pitchFamily="18" charset="0"/>
                          </a:rPr>
                          <m:t>𝑁</m:t>
                        </m:r>
                      </m:den>
                    </m:f>
                    <m:nary>
                      <m:naryPr>
                        <m:chr m:val="∑"/>
                        <m:limLoc m:val="undOvr"/>
                        <m:ctrlPr>
                          <a:rPr lang="zh-CN" altLang="zh-CN" sz="1800" i="1">
                            <a:latin typeface="Cambria Math" panose="02040503050406030204" pitchFamily="18" charset="0"/>
                          </a:rPr>
                        </m:ctrlPr>
                      </m:naryPr>
                      <m:sub>
                        <m:r>
                          <a:rPr lang="en-US" altLang="zh-CN" sz="1800" i="1">
                            <a:latin typeface="Cambria Math" panose="02040503050406030204" pitchFamily="18" charset="0"/>
                          </a:rPr>
                          <m:t>𝑖</m:t>
                        </m:r>
                        <m:r>
                          <a:rPr lang="en-US" altLang="zh-CN" sz="1800">
                            <a:latin typeface="Cambria Math" panose="02040503050406030204" pitchFamily="18" charset="0"/>
                          </a:rPr>
                          <m:t>=</m:t>
                        </m:r>
                        <m:r>
                          <a:rPr lang="en-US" altLang="zh-CN" sz="1800" i="1">
                            <a:latin typeface="Cambria Math" panose="02040503050406030204" pitchFamily="18" charset="0"/>
                          </a:rPr>
                          <m:t>1</m:t>
                        </m:r>
                      </m:sub>
                      <m:sup>
                        <m:r>
                          <a:rPr lang="en-US" altLang="zh-CN" sz="1800" i="1">
                            <a:latin typeface="Cambria Math" panose="02040503050406030204" pitchFamily="18" charset="0"/>
                          </a:rPr>
                          <m:t>𝑁</m:t>
                        </m:r>
                      </m:sup>
                      <m:e>
                        <m:r>
                          <a:rPr lang="en-US" altLang="zh-CN" sz="1800">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𝑑</m:t>
                            </m:r>
                          </m:e>
                          <m:sub>
                            <m:r>
                              <a:rPr lang="en-US" altLang="zh-CN" sz="1800" i="1">
                                <a:latin typeface="Cambria Math" panose="02040503050406030204" pitchFamily="18" charset="0"/>
                              </a:rPr>
                              <m:t>𝑖</m:t>
                            </m:r>
                          </m:sub>
                        </m:sSub>
                        <m:r>
                          <a:rPr lang="en-US" altLang="zh-CN" sz="1800" i="1">
                            <a:latin typeface="Cambria Math" panose="02040503050406030204" pitchFamily="18" charset="0"/>
                          </a:rPr>
                          <m:t>−</m:t>
                        </m:r>
                        <m:sSub>
                          <m:sSubPr>
                            <m:ctrlPr>
                              <a:rPr lang="zh-CN" altLang="zh-CN" sz="1800" i="1">
                                <a:latin typeface="Cambria Math" panose="02040503050406030204" pitchFamily="18" charset="0"/>
                              </a:rPr>
                            </m:ctrlPr>
                          </m:sSubPr>
                          <m:e>
                            <m:acc>
                              <m:accPr>
                                <m:chr m:val="̂"/>
                                <m:ctrlPr>
                                  <a:rPr lang="zh-CN" altLang="zh-CN" sz="1800" i="1">
                                    <a:latin typeface="Cambria Math" panose="02040503050406030204" pitchFamily="18" charset="0"/>
                                  </a:rPr>
                                </m:ctrlPr>
                              </m:accPr>
                              <m:e>
                                <m:r>
                                  <a:rPr lang="en-US" altLang="zh-CN" sz="1800" i="1">
                                    <a:latin typeface="Cambria Math" panose="02040503050406030204" pitchFamily="18" charset="0"/>
                                  </a:rPr>
                                  <m:t>𝑑</m:t>
                                </m:r>
                              </m:e>
                            </m:acc>
                          </m:e>
                          <m:sub>
                            <m:r>
                              <a:rPr lang="en-US" altLang="zh-CN" sz="1800" i="1">
                                <a:latin typeface="Cambria Math" panose="02040503050406030204" pitchFamily="18" charset="0"/>
                              </a:rPr>
                              <m:t>𝑖</m:t>
                            </m:r>
                          </m:sub>
                        </m:sSub>
                        <m:r>
                          <a:rPr lang="en-US" altLang="zh-CN" sz="1800">
                            <a:latin typeface="Cambria Math" panose="02040503050406030204" pitchFamily="18" charset="0"/>
                          </a:rPr>
                          <m:t>|</m:t>
                        </m:r>
                      </m:e>
                    </m:nary>
                  </m:oMath>
                </a14:m>
                <a:endParaRPr lang="en-US" altLang="zh-CN" sz="1800" dirty="0">
                  <a:ea typeface="SimHei" panose="02010609060101010101" pitchFamily="49" charset="-122"/>
                </a:endParaRPr>
              </a:p>
              <a:p>
                <a:pPr marL="457200" lvl="1" indent="0">
                  <a:lnSpc>
                    <a:spcPct val="114000"/>
                  </a:lnSpc>
                  <a:buNone/>
                </a:pPr>
                <a:r>
                  <a:rPr lang="en-US" altLang="zh-CN" sz="1800" dirty="0">
                    <a:ea typeface="SimHei" panose="02010609060101010101" pitchFamily="49" charset="-122"/>
                  </a:rPr>
                  <a:t>Trong đó, </a:t>
                </a:r>
                <a14:m>
                  <m:oMath xmlns:m="http://schemas.openxmlformats.org/officeDocument/2006/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𝑑</m:t>
                        </m:r>
                      </m:e>
                      <m:sub>
                        <m:r>
                          <a:rPr lang="en-US" altLang="zh-CN" sz="1800" i="1">
                            <a:latin typeface="Cambria Math" panose="02040503050406030204" pitchFamily="18" charset="0"/>
                          </a:rPr>
                          <m:t>𝑖</m:t>
                        </m:r>
                      </m:sub>
                    </m:sSub>
                  </m:oMath>
                </a14:m>
                <a:r>
                  <a:rPr lang="zh-CN" altLang="zh-CN" sz="1800" dirty="0">
                    <a:ea typeface="SimHei" panose="02010609060101010101" pitchFamily="49" charset="-122"/>
                  </a:rPr>
                  <a:t> là giá trị độ sâu trong bản đồ độ sâu thực, </a:t>
                </a:r>
                <a14:m>
                  <m:oMath xmlns:m="http://schemas.openxmlformats.org/officeDocument/2006/math">
                    <m:sSub>
                      <m:sSubPr>
                        <m:ctrlPr>
                          <a:rPr lang="zh-CN" altLang="zh-CN" sz="1800" i="1">
                            <a:latin typeface="Cambria Math" panose="02040503050406030204" pitchFamily="18" charset="0"/>
                          </a:rPr>
                        </m:ctrlPr>
                      </m:sSubPr>
                      <m:e>
                        <m:acc>
                          <m:accPr>
                            <m:chr m:val="̂"/>
                            <m:ctrlPr>
                              <a:rPr lang="zh-CN" altLang="zh-CN" sz="1800" i="1">
                                <a:latin typeface="Cambria Math" panose="02040503050406030204" pitchFamily="18" charset="0"/>
                              </a:rPr>
                            </m:ctrlPr>
                          </m:accPr>
                          <m:e>
                            <m:r>
                              <a:rPr lang="en-US" altLang="zh-CN" sz="1800" i="1">
                                <a:latin typeface="Cambria Math" panose="02040503050406030204" pitchFamily="18" charset="0"/>
                              </a:rPr>
                              <m:t>𝑑</m:t>
                            </m:r>
                          </m:e>
                        </m:acc>
                      </m:e>
                      <m:sub>
                        <m:r>
                          <a:rPr lang="en-US" altLang="zh-CN" sz="1800" i="1">
                            <a:latin typeface="Cambria Math" panose="02040503050406030204" pitchFamily="18" charset="0"/>
                          </a:rPr>
                          <m:t>𝑖</m:t>
                        </m:r>
                      </m:sub>
                    </m:sSub>
                  </m:oMath>
                </a14:m>
                <a:r>
                  <a:rPr lang="zh-CN" altLang="zh-CN" sz="1800" dirty="0">
                    <a:ea typeface="SimHei" panose="02010609060101010101" pitchFamily="49" charset="-122"/>
                  </a:rPr>
                  <a:t> là giá trị độ sâu do mô hình ước lượng, </a:t>
                </a:r>
                <a14:m>
                  <m:oMath xmlns:m="http://schemas.openxmlformats.org/officeDocument/2006/math">
                    <m:r>
                      <a:rPr lang="en-US" altLang="zh-CN" sz="1800" i="1">
                        <a:latin typeface="Cambria Math" panose="02040503050406030204" pitchFamily="18" charset="0"/>
                      </a:rPr>
                      <m:t>𝑁</m:t>
                    </m:r>
                  </m:oMath>
                </a14:m>
                <a:r>
                  <a:rPr lang="zh-CN" altLang="zh-CN" sz="1800" dirty="0">
                    <a:ea typeface="SimHei" panose="02010609060101010101" pitchFamily="49" charset="-122"/>
                  </a:rPr>
                  <a:t> là số lượng pixel</a:t>
                </a:r>
                <a:endParaRPr lang="en-US" altLang="zh-CN" sz="1800" dirty="0">
                  <a:ea typeface="SimHei" panose="02010609060101010101" pitchFamily="49" charset="-122"/>
                </a:endParaRPr>
              </a:p>
              <a:p>
                <a:pPr marL="457200" lvl="1" indent="0">
                  <a:lnSpc>
                    <a:spcPct val="114000"/>
                  </a:lnSpc>
                  <a:buNone/>
                </a:pPr>
                <a:r>
                  <a:rPr lang="en-US" altLang="zh-CN" sz="1800" dirty="0">
                    <a:ea typeface="SimHei" panose="02010609060101010101" pitchFamily="49" charset="-122"/>
                  </a:rPr>
                  <a:t>MSE đo bình phương sai số độ sâu của từng pixel giữa bản đồ độ sâu ước lượng và bản đồ độ sâu thực, sau đó lấy trung bình trên tất cả các pixel.</a:t>
                </a:r>
              </a:p>
              <a:p>
                <a:pPr lvl="1">
                  <a:lnSpc>
                    <a:spcPct val="114000"/>
                  </a:lnSpc>
                </a:pPr>
                <a:r>
                  <a:rPr lang="zh-CN" altLang="zh-CN" sz="1800" dirty="0">
                    <a:ea typeface="SimHei" panose="02010609060101010101" pitchFamily="49" charset="-122"/>
                  </a:rPr>
                  <a:t>Mất mát độ tương phản của bản đồ độ sâu (SSIM):</a:t>
                </a:r>
              </a:p>
              <a:p>
                <a:pPr marL="0" indent="0">
                  <a:lnSpc>
                    <a:spcPct val="114000"/>
                  </a:lnSpc>
                  <a:buNone/>
                </a:pPr>
                <a14:m>
                  <m:oMathPara xmlns:m="http://schemas.openxmlformats.org/officeDocument/2006/math">
                    <m:oMathParaPr>
                      <m:jc m:val="centerGroup"/>
                    </m:oMathParaPr>
                    <m:oMath xmlns:m="http://schemas.openxmlformats.org/officeDocument/2006/math">
                      <m:r>
                        <a:rPr lang="en-US" altLang="zh-CN" sz="1800" i="1">
                          <a:latin typeface="Cambria Math" panose="02040503050406030204" pitchFamily="18" charset="0"/>
                        </a:rPr>
                        <m:t>𝑆𝑆𝐼𝑀</m:t>
                      </m:r>
                      <m:r>
                        <a:rPr lang="en-US" altLang="zh-CN" sz="1800">
                          <a:latin typeface="Cambria Math" panose="02040503050406030204" pitchFamily="18" charset="0"/>
                        </a:rPr>
                        <m:t>=</m:t>
                      </m:r>
                      <m:f>
                        <m:fPr>
                          <m:ctrlPr>
                            <a:rPr lang="zh-CN" altLang="zh-CN" sz="1800" i="1">
                              <a:latin typeface="Cambria Math" panose="02040503050406030204" pitchFamily="18" charset="0"/>
                            </a:rPr>
                          </m:ctrlPr>
                        </m:fPr>
                        <m:num>
                          <m:r>
                            <a:rPr lang="en-US" altLang="zh-CN" sz="1800">
                              <a:latin typeface="Cambria Math" panose="02040503050406030204" pitchFamily="18" charset="0"/>
                            </a:rPr>
                            <m:t>(</m:t>
                          </m:r>
                          <m:r>
                            <a:rPr lang="en-US" altLang="zh-CN" sz="1800" i="1">
                              <a:latin typeface="Cambria Math" panose="02040503050406030204" pitchFamily="18" charset="0"/>
                            </a:rPr>
                            <m:t>2</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𝜇</m:t>
                              </m:r>
                            </m:e>
                            <m:sub>
                              <m:r>
                                <a:rPr lang="en-US" altLang="zh-CN" sz="1800" i="1">
                                  <a:latin typeface="Cambria Math" panose="02040503050406030204" pitchFamily="18" charset="0"/>
                                </a:rPr>
                                <m:t>𝑑</m:t>
                              </m:r>
                            </m:sub>
                          </m:sSub>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𝜇</m:t>
                              </m:r>
                            </m:e>
                            <m:sub>
                              <m:acc>
                                <m:accPr>
                                  <m:chr m:val="̂"/>
                                  <m:ctrlPr>
                                    <a:rPr lang="zh-CN" altLang="zh-CN" sz="1800" i="1">
                                      <a:latin typeface="Cambria Math" panose="02040503050406030204" pitchFamily="18" charset="0"/>
                                    </a:rPr>
                                  </m:ctrlPr>
                                </m:accPr>
                                <m:e>
                                  <m:r>
                                    <a:rPr lang="en-US" altLang="zh-CN" sz="1800" i="1">
                                      <a:latin typeface="Cambria Math" panose="02040503050406030204" pitchFamily="18" charset="0"/>
                                    </a:rPr>
                                    <m:t>𝑑</m:t>
                                  </m:r>
                                </m:e>
                              </m:acc>
                            </m:sub>
                          </m:sSub>
                          <m:r>
                            <a:rPr lang="en-US" altLang="zh-CN" sz="1800">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𝐶</m:t>
                              </m:r>
                            </m:e>
                            <m:sub>
                              <m:r>
                                <a:rPr lang="en-US" altLang="zh-CN" sz="1800" i="1">
                                  <a:latin typeface="Cambria Math" panose="02040503050406030204" pitchFamily="18" charset="0"/>
                                </a:rPr>
                                <m:t>1</m:t>
                              </m:r>
                            </m:sub>
                          </m:sSub>
                          <m:r>
                            <a:rPr lang="en-US" altLang="zh-CN" sz="1800">
                              <a:latin typeface="Cambria Math" panose="02040503050406030204" pitchFamily="18" charset="0"/>
                            </a:rPr>
                            <m:t>)(</m:t>
                          </m:r>
                          <m:r>
                            <a:rPr lang="en-US" altLang="zh-CN" sz="1800" i="1">
                              <a:latin typeface="Cambria Math" panose="02040503050406030204" pitchFamily="18" charset="0"/>
                            </a:rPr>
                            <m:t>2</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𝜎</m:t>
                              </m:r>
                            </m:e>
                            <m:sub>
                              <m:r>
                                <a:rPr lang="en-US" altLang="zh-CN" sz="1800" i="1">
                                  <a:latin typeface="Cambria Math" panose="02040503050406030204" pitchFamily="18" charset="0"/>
                                </a:rPr>
                                <m:t>𝑑</m:t>
                              </m:r>
                              <m:acc>
                                <m:accPr>
                                  <m:chr m:val="̂"/>
                                  <m:ctrlPr>
                                    <a:rPr lang="zh-CN" altLang="zh-CN" sz="1800" i="1">
                                      <a:latin typeface="Cambria Math" panose="02040503050406030204" pitchFamily="18" charset="0"/>
                                    </a:rPr>
                                  </m:ctrlPr>
                                </m:accPr>
                                <m:e>
                                  <m:r>
                                    <a:rPr lang="en-US" altLang="zh-CN" sz="1800" i="1">
                                      <a:latin typeface="Cambria Math" panose="02040503050406030204" pitchFamily="18" charset="0"/>
                                    </a:rPr>
                                    <m:t>𝑑</m:t>
                                  </m:r>
                                </m:e>
                              </m:acc>
                            </m:sub>
                          </m:sSub>
                          <m:r>
                            <a:rPr lang="en-US" altLang="zh-CN" sz="1800">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𝐶</m:t>
                              </m:r>
                            </m:e>
                            <m:sub>
                              <m:r>
                                <a:rPr lang="en-US" altLang="zh-CN" sz="1800" i="1">
                                  <a:latin typeface="Cambria Math" panose="02040503050406030204" pitchFamily="18" charset="0"/>
                                </a:rPr>
                                <m:t>2</m:t>
                              </m:r>
                            </m:sub>
                          </m:sSub>
                          <m:r>
                            <a:rPr lang="en-US" altLang="zh-CN" sz="1800">
                              <a:latin typeface="Cambria Math" panose="02040503050406030204" pitchFamily="18" charset="0"/>
                            </a:rPr>
                            <m:t>)</m:t>
                          </m:r>
                        </m:num>
                        <m:den>
                          <m:r>
                            <a:rPr lang="en-US" altLang="zh-CN" sz="1800">
                              <a:latin typeface="Cambria Math" panose="02040503050406030204" pitchFamily="18" charset="0"/>
                            </a:rPr>
                            <m:t>(</m:t>
                          </m:r>
                          <m:sSubSup>
                            <m:sSubSupPr>
                              <m:ctrlPr>
                                <a:rPr lang="zh-CN" altLang="zh-CN" sz="1800" i="1">
                                  <a:latin typeface="Cambria Math" panose="02040503050406030204" pitchFamily="18" charset="0"/>
                                </a:rPr>
                              </m:ctrlPr>
                            </m:sSubSupPr>
                            <m:e>
                              <m:r>
                                <a:rPr lang="en-US" altLang="zh-CN" sz="1800" i="1">
                                  <a:latin typeface="Cambria Math" panose="02040503050406030204" pitchFamily="18" charset="0"/>
                                </a:rPr>
                                <m:t>𝜇</m:t>
                              </m:r>
                            </m:e>
                            <m:sub>
                              <m:r>
                                <a:rPr lang="en-US" altLang="zh-CN" sz="1800" i="1">
                                  <a:latin typeface="Cambria Math" panose="02040503050406030204" pitchFamily="18" charset="0"/>
                                </a:rPr>
                                <m:t>𝑑</m:t>
                              </m:r>
                            </m:sub>
                            <m:sup>
                              <m:r>
                                <a:rPr lang="en-US" altLang="zh-CN" sz="1800" i="1">
                                  <a:latin typeface="Cambria Math" panose="02040503050406030204" pitchFamily="18" charset="0"/>
                                </a:rPr>
                                <m:t>2</m:t>
                              </m:r>
                            </m:sup>
                          </m:sSubSup>
                          <m:r>
                            <a:rPr lang="en-US" altLang="zh-CN" sz="1800">
                              <a:latin typeface="Cambria Math" panose="02040503050406030204" pitchFamily="18" charset="0"/>
                            </a:rPr>
                            <m:t>+</m:t>
                          </m:r>
                          <m:sSubSup>
                            <m:sSubSupPr>
                              <m:ctrlPr>
                                <a:rPr lang="zh-CN" altLang="zh-CN" sz="1800" i="1">
                                  <a:latin typeface="Cambria Math" panose="02040503050406030204" pitchFamily="18" charset="0"/>
                                </a:rPr>
                              </m:ctrlPr>
                            </m:sSubSupPr>
                            <m:e>
                              <m:r>
                                <a:rPr lang="en-US" altLang="zh-CN" sz="1800" i="1">
                                  <a:latin typeface="Cambria Math" panose="02040503050406030204" pitchFamily="18" charset="0"/>
                                </a:rPr>
                                <m:t>𝜇</m:t>
                              </m:r>
                            </m:e>
                            <m:sub>
                              <m:acc>
                                <m:accPr>
                                  <m:chr m:val="̂"/>
                                  <m:ctrlPr>
                                    <a:rPr lang="zh-CN" altLang="zh-CN" sz="1800" i="1">
                                      <a:latin typeface="Cambria Math" panose="02040503050406030204" pitchFamily="18" charset="0"/>
                                    </a:rPr>
                                  </m:ctrlPr>
                                </m:accPr>
                                <m:e>
                                  <m:r>
                                    <a:rPr lang="en-US" altLang="zh-CN" sz="1800" i="1">
                                      <a:latin typeface="Cambria Math" panose="02040503050406030204" pitchFamily="18" charset="0"/>
                                    </a:rPr>
                                    <m:t>𝑑</m:t>
                                  </m:r>
                                </m:e>
                              </m:acc>
                            </m:sub>
                            <m:sup>
                              <m:r>
                                <a:rPr lang="en-US" altLang="zh-CN" sz="1800" i="1">
                                  <a:latin typeface="Cambria Math" panose="02040503050406030204" pitchFamily="18" charset="0"/>
                                </a:rPr>
                                <m:t>2</m:t>
                              </m:r>
                            </m:sup>
                          </m:sSubSup>
                          <m:r>
                            <a:rPr lang="en-US" altLang="zh-CN" sz="1800">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𝐶</m:t>
                              </m:r>
                            </m:e>
                            <m:sub>
                              <m:r>
                                <a:rPr lang="en-US" altLang="zh-CN" sz="1800" i="1">
                                  <a:latin typeface="Cambria Math" panose="02040503050406030204" pitchFamily="18" charset="0"/>
                                </a:rPr>
                                <m:t>1</m:t>
                              </m:r>
                            </m:sub>
                          </m:sSub>
                          <m:r>
                            <a:rPr lang="en-US" altLang="zh-CN" sz="1800">
                              <a:latin typeface="Cambria Math" panose="02040503050406030204" pitchFamily="18" charset="0"/>
                            </a:rPr>
                            <m:t>)(</m:t>
                          </m:r>
                          <m:sSubSup>
                            <m:sSubSupPr>
                              <m:ctrlPr>
                                <a:rPr lang="zh-CN" altLang="zh-CN" sz="1800" i="1">
                                  <a:latin typeface="Cambria Math" panose="02040503050406030204" pitchFamily="18" charset="0"/>
                                </a:rPr>
                              </m:ctrlPr>
                            </m:sSubSupPr>
                            <m:e>
                              <m:r>
                                <a:rPr lang="en-US" altLang="zh-CN" sz="1800" i="1">
                                  <a:latin typeface="Cambria Math" panose="02040503050406030204" pitchFamily="18" charset="0"/>
                                </a:rPr>
                                <m:t>𝜎</m:t>
                              </m:r>
                            </m:e>
                            <m:sub>
                              <m:r>
                                <a:rPr lang="en-US" altLang="zh-CN" sz="1800" i="1">
                                  <a:latin typeface="Cambria Math" panose="02040503050406030204" pitchFamily="18" charset="0"/>
                                </a:rPr>
                                <m:t>𝑑</m:t>
                              </m:r>
                            </m:sub>
                            <m:sup>
                              <m:r>
                                <a:rPr lang="en-US" altLang="zh-CN" sz="1800" i="1">
                                  <a:latin typeface="Cambria Math" panose="02040503050406030204" pitchFamily="18" charset="0"/>
                                </a:rPr>
                                <m:t>2</m:t>
                              </m:r>
                            </m:sup>
                          </m:sSubSup>
                          <m:r>
                            <a:rPr lang="en-US" altLang="zh-CN" sz="1800">
                              <a:latin typeface="Cambria Math" panose="02040503050406030204" pitchFamily="18" charset="0"/>
                            </a:rPr>
                            <m:t>+</m:t>
                          </m:r>
                          <m:sSubSup>
                            <m:sSubSupPr>
                              <m:ctrlPr>
                                <a:rPr lang="zh-CN" altLang="zh-CN" sz="1800" i="1">
                                  <a:latin typeface="Cambria Math" panose="02040503050406030204" pitchFamily="18" charset="0"/>
                                </a:rPr>
                              </m:ctrlPr>
                            </m:sSubSupPr>
                            <m:e>
                              <m:r>
                                <a:rPr lang="en-US" altLang="zh-CN" sz="1800" i="1">
                                  <a:latin typeface="Cambria Math" panose="02040503050406030204" pitchFamily="18" charset="0"/>
                                </a:rPr>
                                <m:t>𝜎</m:t>
                              </m:r>
                            </m:e>
                            <m:sub>
                              <m:acc>
                                <m:accPr>
                                  <m:chr m:val="̂"/>
                                  <m:ctrlPr>
                                    <a:rPr lang="zh-CN" altLang="zh-CN" sz="1800" i="1">
                                      <a:latin typeface="Cambria Math" panose="02040503050406030204" pitchFamily="18" charset="0"/>
                                    </a:rPr>
                                  </m:ctrlPr>
                                </m:accPr>
                                <m:e>
                                  <m:r>
                                    <a:rPr lang="en-US" altLang="zh-CN" sz="1800" i="1">
                                      <a:latin typeface="Cambria Math" panose="02040503050406030204" pitchFamily="18" charset="0"/>
                                    </a:rPr>
                                    <m:t>𝑑</m:t>
                                  </m:r>
                                </m:e>
                              </m:acc>
                            </m:sub>
                            <m:sup>
                              <m:r>
                                <a:rPr lang="en-US" altLang="zh-CN" sz="1800" i="1">
                                  <a:latin typeface="Cambria Math" panose="02040503050406030204" pitchFamily="18" charset="0"/>
                                </a:rPr>
                                <m:t>2</m:t>
                              </m:r>
                            </m:sup>
                          </m:sSubSup>
                          <m:r>
                            <a:rPr lang="en-US" altLang="zh-CN" sz="1800">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𝐶</m:t>
                              </m:r>
                            </m:e>
                            <m:sub>
                              <m:r>
                                <a:rPr lang="en-US" altLang="zh-CN" sz="1800" i="1">
                                  <a:latin typeface="Cambria Math" panose="02040503050406030204" pitchFamily="18" charset="0"/>
                                </a:rPr>
                                <m:t>2</m:t>
                              </m:r>
                            </m:sub>
                          </m:sSub>
                          <m:r>
                            <a:rPr lang="en-US" altLang="zh-CN" sz="1800">
                              <a:latin typeface="Cambria Math" panose="02040503050406030204" pitchFamily="18" charset="0"/>
                            </a:rPr>
                            <m:t>)</m:t>
                          </m:r>
                        </m:den>
                      </m:f>
                    </m:oMath>
                  </m:oMathPara>
                </a14:m>
                <a:endParaRPr lang="zh-CN" altLang="zh-CN" sz="1800" dirty="0">
                  <a:ea typeface="SimHei" panose="02010609060101010101" pitchFamily="49" charset="-122"/>
                </a:endParaRPr>
              </a:p>
              <a:p>
                <a:pPr marL="457200" lvl="1" indent="0">
                  <a:lnSpc>
                    <a:spcPct val="114000"/>
                  </a:lnSpc>
                  <a:buNone/>
                </a:pPr>
                <a14:m>
                  <m:oMath xmlns:m="http://schemas.openxmlformats.org/officeDocument/2006/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𝜇</m:t>
                        </m:r>
                      </m:e>
                      <m:sub>
                        <m:r>
                          <a:rPr lang="en-US" altLang="zh-CN" sz="1800" i="1">
                            <a:latin typeface="Cambria Math" panose="02040503050406030204" pitchFamily="18" charset="0"/>
                          </a:rPr>
                          <m:t>𝑑</m:t>
                        </m:r>
                      </m:sub>
                    </m:sSub>
                  </m:oMath>
                </a14:m>
                <a:r>
                  <a:rPr lang="zh-CN" altLang="zh-CN" sz="1800" dirty="0">
                    <a:ea typeface="SimHei" panose="02010609060101010101" pitchFamily="49" charset="-122"/>
                  </a:rPr>
                  <a:t>,</a:t>
                </a:r>
                <a14:m>
                  <m:oMath xmlns:m="http://schemas.openxmlformats.org/officeDocument/2006/math">
                    <m:sSub>
                      <m:sSubPr>
                        <m:ctrlPr>
                          <a:rPr lang="zh-CN" altLang="zh-CN" sz="1800" i="1">
                            <a:latin typeface="Cambria Math" panose="02040503050406030204" pitchFamily="18" charset="0"/>
                          </a:rPr>
                        </m:ctrlPr>
                      </m:sSubPr>
                      <m:e>
                        <m:r>
                          <a:rPr lang="vi-VN" altLang="zh-CN" sz="1800" b="0" i="1" smtClean="0">
                            <a:latin typeface="Cambria Math" panose="02040503050406030204" pitchFamily="18" charset="0"/>
                          </a:rPr>
                          <m:t> </m:t>
                        </m:r>
                        <m:r>
                          <a:rPr lang="en-US" altLang="zh-CN" sz="1800" i="1">
                            <a:latin typeface="Cambria Math" panose="02040503050406030204" pitchFamily="18" charset="0"/>
                          </a:rPr>
                          <m:t>𝜇</m:t>
                        </m:r>
                      </m:e>
                      <m:sub>
                        <m:acc>
                          <m:accPr>
                            <m:chr m:val="̂"/>
                            <m:ctrlPr>
                              <a:rPr lang="zh-CN" altLang="zh-CN" sz="1800" i="1">
                                <a:latin typeface="Cambria Math" panose="02040503050406030204" pitchFamily="18" charset="0"/>
                              </a:rPr>
                            </m:ctrlPr>
                          </m:accPr>
                          <m:e>
                            <m:r>
                              <a:rPr lang="en-US" altLang="zh-CN" sz="1800" i="1">
                                <a:latin typeface="Cambria Math" panose="02040503050406030204" pitchFamily="18" charset="0"/>
                              </a:rPr>
                              <m:t>𝑑</m:t>
                            </m:r>
                          </m:e>
                        </m:acc>
                      </m:sub>
                    </m:sSub>
                  </m:oMath>
                </a14:m>
                <a:r>
                  <a:rPr lang="zh-CN" altLang="zh-CN" sz="1800" dirty="0">
                    <a:ea typeface="SimHei" panose="02010609060101010101" pitchFamily="49" charset="-122"/>
                  </a:rPr>
                  <a:t> là giá trị trung bình của bản đồ độ sâu và bản đồ độ sâu ước lượng,</a:t>
                </a:r>
                <a14:m>
                  <m:oMath xmlns:m="http://schemas.openxmlformats.org/officeDocument/2006/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𝜎</m:t>
                        </m:r>
                      </m:e>
                      <m:sub>
                        <m:r>
                          <a:rPr lang="en-US" altLang="zh-CN" sz="1800" i="1">
                            <a:latin typeface="Cambria Math" panose="02040503050406030204" pitchFamily="18" charset="0"/>
                          </a:rPr>
                          <m:t>𝑑</m:t>
                        </m:r>
                      </m:sub>
                    </m:sSub>
                  </m:oMath>
                </a14:m>
                <a:r>
                  <a:rPr lang="zh-CN" altLang="zh-CN" sz="1800" dirty="0">
                    <a:ea typeface="SimHei" panose="02010609060101010101" pitchFamily="49" charset="-122"/>
                  </a:rPr>
                  <a:t>,</a:t>
                </a:r>
                <a14:m>
                  <m:oMath xmlns:m="http://schemas.openxmlformats.org/officeDocument/2006/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𝜎</m:t>
                        </m:r>
                      </m:e>
                      <m:sub>
                        <m:acc>
                          <m:accPr>
                            <m:chr m:val="̂"/>
                            <m:ctrlPr>
                              <a:rPr lang="zh-CN" altLang="zh-CN" sz="1800" i="1">
                                <a:latin typeface="Cambria Math" panose="02040503050406030204" pitchFamily="18" charset="0"/>
                              </a:rPr>
                            </m:ctrlPr>
                          </m:accPr>
                          <m:e>
                            <m:r>
                              <a:rPr lang="en-US" altLang="zh-CN" sz="1800" i="1">
                                <a:latin typeface="Cambria Math" panose="02040503050406030204" pitchFamily="18" charset="0"/>
                              </a:rPr>
                              <m:t>𝑑</m:t>
                            </m:r>
                          </m:e>
                        </m:acc>
                      </m:sub>
                    </m:sSub>
                  </m:oMath>
                </a14:m>
                <a:r>
                  <a:rPr lang="zh-CN" altLang="zh-CN" sz="1800" dirty="0">
                    <a:ea typeface="SimHei" panose="02010609060101010101" pitchFamily="49" charset="-122"/>
                  </a:rPr>
                  <a:t> là độ lệch chuẩn,</a:t>
                </a:r>
                <a14:m>
                  <m:oMath xmlns:m="http://schemas.openxmlformats.org/officeDocument/2006/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𝜎</m:t>
                        </m:r>
                      </m:e>
                      <m:sub>
                        <m:r>
                          <a:rPr lang="en-US" altLang="zh-CN" sz="1800" i="1">
                            <a:latin typeface="Cambria Math" panose="02040503050406030204" pitchFamily="18" charset="0"/>
                          </a:rPr>
                          <m:t>𝑑</m:t>
                        </m:r>
                        <m:acc>
                          <m:accPr>
                            <m:chr m:val="̂"/>
                            <m:ctrlPr>
                              <a:rPr lang="zh-CN" altLang="zh-CN" sz="1800" i="1">
                                <a:latin typeface="Cambria Math" panose="02040503050406030204" pitchFamily="18" charset="0"/>
                              </a:rPr>
                            </m:ctrlPr>
                          </m:accPr>
                          <m:e>
                            <m:r>
                              <a:rPr lang="en-US" altLang="zh-CN" sz="1800" i="1">
                                <a:latin typeface="Cambria Math" panose="02040503050406030204" pitchFamily="18" charset="0"/>
                              </a:rPr>
                              <m:t>𝑑</m:t>
                            </m:r>
                          </m:e>
                        </m:acc>
                      </m:sub>
                    </m:sSub>
                  </m:oMath>
                </a14:m>
                <a:r>
                  <a:rPr lang="zh-CN" altLang="zh-CN" sz="1800" dirty="0">
                    <a:ea typeface="SimHei" panose="02010609060101010101" pitchFamily="49" charset="-122"/>
                  </a:rPr>
                  <a:t> là hiệp phương sai,</a:t>
                </a:r>
                <a14:m>
                  <m:oMath xmlns:m="http://schemas.openxmlformats.org/officeDocument/2006/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𝐶</m:t>
                        </m:r>
                      </m:e>
                      <m:sub>
                        <m:r>
                          <a:rPr lang="en-US" altLang="zh-CN" sz="1800" i="1">
                            <a:latin typeface="Cambria Math" panose="02040503050406030204" pitchFamily="18" charset="0"/>
                          </a:rPr>
                          <m:t>1</m:t>
                        </m:r>
                      </m:sub>
                    </m:sSub>
                  </m:oMath>
                </a14:m>
                <a:r>
                  <a:rPr lang="zh-CN" altLang="zh-CN" sz="1800" dirty="0">
                    <a:ea typeface="SimHei" panose="02010609060101010101" pitchFamily="49" charset="-122"/>
                  </a:rPr>
                  <a:t>,</a:t>
                </a:r>
                <a14:m>
                  <m:oMath xmlns:m="http://schemas.openxmlformats.org/officeDocument/2006/math">
                    <m:sSub>
                      <m:sSubPr>
                        <m:ctrlPr>
                          <a:rPr lang="zh-CN" altLang="zh-CN" sz="1800" i="1">
                            <a:latin typeface="Cambria Math" panose="02040503050406030204" pitchFamily="18" charset="0"/>
                          </a:rPr>
                        </m:ctrlPr>
                      </m:sSubPr>
                      <m:e>
                        <m:r>
                          <a:rPr lang="en-US" altLang="zh-CN" sz="1800" i="1">
                            <a:latin typeface="Cambria Math" panose="02040503050406030204" pitchFamily="18" charset="0"/>
                          </a:rPr>
                          <m:t>𝐶</m:t>
                        </m:r>
                      </m:e>
                      <m:sub>
                        <m:r>
                          <a:rPr lang="en-US" altLang="zh-CN" sz="1800" i="1">
                            <a:latin typeface="Cambria Math" panose="02040503050406030204" pitchFamily="18" charset="0"/>
                          </a:rPr>
                          <m:t>2</m:t>
                        </m:r>
                      </m:sub>
                    </m:sSub>
                  </m:oMath>
                </a14:m>
                <a:r>
                  <a:rPr lang="zh-CN" altLang="zh-CN" sz="1800" dirty="0">
                    <a:ea typeface="SimHei" panose="02010609060101010101" pitchFamily="49" charset="-122"/>
                  </a:rPr>
                  <a:t> là hằng số</a:t>
                </a:r>
                <a:endParaRPr lang="zh-CN" altLang="en-US" sz="1800" dirty="0">
                  <a:ea typeface="SimHei" panose="02010609060101010101" pitchFamily="49" charset="-122"/>
                </a:endParaRPr>
              </a:p>
              <a:p>
                <a:endParaRPr lang="en-US" altLang="zh-CN" sz="2400" dirty="0"/>
              </a:p>
            </p:txBody>
          </p:sp>
        </mc:Choice>
        <mc:Fallback xmlns="">
          <p:sp>
            <p:nvSpPr>
              <p:cNvPr id="3" name="文本占位符 2">
                <a:extLst>
                  <a:ext uri="{FF2B5EF4-FFF2-40B4-BE49-F238E27FC236}">
                    <a16:creationId xmlns:a16="http://schemas.microsoft.com/office/drawing/2014/main" id="{4ACE6C75-1D7C-4E08-92CD-1106CC36F9D8}"/>
                  </a:ext>
                </a:extLst>
              </p:cNvPr>
              <p:cNvSpPr>
                <a:spLocks noGrp="1" noRot="1" noChangeAspect="1" noMove="1" noResize="1" noEditPoints="1" noAdjustHandles="1" noChangeArrowheads="1" noChangeShapeType="1" noTextEdit="1"/>
              </p:cNvSpPr>
              <p:nvPr>
                <p:ph type="body" sz="quarter" idx="14"/>
              </p:nvPr>
            </p:nvSpPr>
            <p:spPr>
              <a:xfrm>
                <a:off x="515937" y="1104900"/>
                <a:ext cx="11160125" cy="5753100"/>
              </a:xfrm>
              <a:blipFill>
                <a:blip r:embed="rId2"/>
                <a:stretch>
                  <a:fillRect l="-682" t="-441" r="-795"/>
                </a:stretch>
              </a:blipFill>
            </p:spPr>
            <p:txBody>
              <a:bodyPr/>
              <a:lstStyle/>
              <a:p>
                <a:r>
                  <a:rPr lang="en-VN">
                    <a:noFill/>
                  </a:rPr>
                  <a:t> </a:t>
                </a:r>
              </a:p>
            </p:txBody>
          </p:sp>
        </mc:Fallback>
      </mc:AlternateContent>
      <p:sp>
        <p:nvSpPr>
          <p:cNvPr id="7" name="文本占位符 3">
            <a:extLst>
              <a:ext uri="{FF2B5EF4-FFF2-40B4-BE49-F238E27FC236}">
                <a16:creationId xmlns:a16="http://schemas.microsoft.com/office/drawing/2014/main" id="{BEA15690-C3CE-E95C-06DB-7B7DDC25BED9}"/>
              </a:ext>
            </a:extLst>
          </p:cNvPr>
          <p:cNvSpPr txBox="1">
            <a:spLocks/>
          </p:cNvSpPr>
          <p:nvPr/>
        </p:nvSpPr>
        <p:spPr>
          <a:xfrm>
            <a:off x="1164211" y="169464"/>
            <a:ext cx="10202552" cy="668337"/>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4000" b="0" i="0" kern="1200">
                <a:solidFill>
                  <a:srgbClr val="D2282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latin typeface="Calibri"/>
                <a:cs typeface="Calibri"/>
              </a:rPr>
              <a:t>Ước lượng độ sâu cảnh</a:t>
            </a:r>
            <a:r>
              <a:rPr lang="en-US" altLang="zh-CN" dirty="0">
                <a:latin typeface="Calibri"/>
                <a:cs typeface="Calibri"/>
              </a:rPr>
              <a:t> (</a:t>
            </a:r>
            <a:r>
              <a:rPr lang="en-VN" dirty="0"/>
              <a:t>Depth estimation)</a:t>
            </a:r>
            <a:endParaRPr lang="zh-CN" altLang="en-US" dirty="0">
              <a:latin typeface="Calibri"/>
              <a:cs typeface="Calibri"/>
            </a:endParaRPr>
          </a:p>
        </p:txBody>
      </p:sp>
    </p:spTree>
    <p:extLst>
      <p:ext uri="{BB962C8B-B14F-4D97-AF65-F5344CB8AC3E}">
        <p14:creationId xmlns:p14="http://schemas.microsoft.com/office/powerpoint/2010/main" val="26373955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40812F4C-E384-4020-AD16-95E1CA7A12CF}"/>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p:sp>
        <p:nvSpPr>
          <p:cNvPr id="3" name="文本占位符 2">
            <a:extLst>
              <a:ext uri="{FF2B5EF4-FFF2-40B4-BE49-F238E27FC236}">
                <a16:creationId xmlns:a16="http://schemas.microsoft.com/office/drawing/2014/main" id="{B86EFDC0-6D8E-41D6-AB57-D3C297584A18}"/>
              </a:ext>
            </a:extLst>
          </p:cNvPr>
          <p:cNvSpPr>
            <a:spLocks noGrp="1"/>
          </p:cNvSpPr>
          <p:nvPr>
            <p:ph type="body" sz="quarter" idx="14"/>
          </p:nvPr>
        </p:nvSpPr>
        <p:spPr/>
        <p:txBody>
          <a:bodyPr>
            <a:noAutofit/>
          </a:bodyPr>
          <a:lstStyle/>
          <a:p>
            <a:pPr>
              <a:lnSpc>
                <a:spcPct val="84000"/>
              </a:lnSpc>
            </a:pPr>
            <a:r>
              <a:rPr lang="zh-CN" altLang="en-US" dirty="0"/>
              <a:t>Ước lượng độ sâu đơn mắt</a:t>
            </a:r>
            <a:endParaRPr lang="en-US" altLang="zh-CN" dirty="0"/>
          </a:p>
          <a:p>
            <a:pPr lvl="1">
              <a:lnSpc>
                <a:spcPct val="84000"/>
              </a:lnSpc>
            </a:pPr>
            <a:r>
              <a:rPr lang="zh-CN" altLang="zh-CN" dirty="0"/>
              <a:t>Ước lượng độ sâu đơn mắt là việc sử dụng thông tin ảnh từ một camera để suy ra khoảng cách giữa vật thể trong cảnh và camera bằng thuật toán. Do thông tin độ sâu thường ẩn trong ảnh, ước lượng độ sâu đơn mắt phải đối mặt với thách thức khôi phục cấu trúc ba chiều từ ảnh hai chiều</a:t>
            </a:r>
            <a:endParaRPr lang="en-US" altLang="zh-CN" dirty="0"/>
          </a:p>
          <a:p>
            <a:pPr lvl="1">
              <a:lnSpc>
                <a:spcPct val="84000"/>
              </a:lnSpc>
            </a:pPr>
            <a:r>
              <a:rPr lang="zh-CN" altLang="en-US" dirty="0"/>
              <a:t>Hướng tiếp cận thứ nhất: xem ước lượng độ sâu cảnh là một nhiệm vụ hồi quy, tức ánh xạ trực tiếp đầu ra của mạng thành giá trị độ sâu</a:t>
            </a:r>
          </a:p>
        </p:txBody>
      </p:sp>
      <p:sp>
        <p:nvSpPr>
          <p:cNvPr id="8" name="文本占位符 3">
            <a:extLst>
              <a:ext uri="{FF2B5EF4-FFF2-40B4-BE49-F238E27FC236}">
                <a16:creationId xmlns:a16="http://schemas.microsoft.com/office/drawing/2014/main" id="{846988DA-C6AA-2378-9422-5F644B420EED}"/>
              </a:ext>
            </a:extLst>
          </p:cNvPr>
          <p:cNvSpPr txBox="1">
            <a:spLocks/>
          </p:cNvSpPr>
          <p:nvPr/>
        </p:nvSpPr>
        <p:spPr>
          <a:xfrm>
            <a:off x="1164211" y="169464"/>
            <a:ext cx="10202552" cy="668337"/>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4000" b="0" i="0" kern="1200">
                <a:solidFill>
                  <a:srgbClr val="D2282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a:latin typeface="Calibri"/>
                <a:cs typeface="Calibri"/>
              </a:rPr>
              <a:t>Ước lượng độ sâu cảnh</a:t>
            </a:r>
            <a:r>
              <a:rPr lang="en-US" altLang="zh-CN" b="1" dirty="0">
                <a:latin typeface="Calibri"/>
                <a:cs typeface="Calibri"/>
              </a:rPr>
              <a:t> (</a:t>
            </a:r>
            <a:r>
              <a:rPr lang="en-VN" b="1" dirty="0"/>
              <a:t>Depth estimation)</a:t>
            </a:r>
            <a:endParaRPr lang="zh-CN" altLang="en-US" b="1" dirty="0">
              <a:latin typeface="Calibri"/>
              <a:cs typeface="Calibri"/>
            </a:endParaRPr>
          </a:p>
        </p:txBody>
      </p:sp>
      <p:pic>
        <p:nvPicPr>
          <p:cNvPr id="10" name="Picture 9">
            <a:extLst>
              <a:ext uri="{FF2B5EF4-FFF2-40B4-BE49-F238E27FC236}">
                <a16:creationId xmlns:a16="http://schemas.microsoft.com/office/drawing/2014/main" id="{87993ACD-3136-9E86-035E-C3DEF4439B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8623" y="3198282"/>
            <a:ext cx="5954753" cy="3323582"/>
          </a:xfrm>
          <a:prstGeom prst="rect">
            <a:avLst/>
          </a:prstGeom>
        </p:spPr>
      </p:pic>
    </p:spTree>
    <p:extLst>
      <p:ext uri="{BB962C8B-B14F-4D97-AF65-F5344CB8AC3E}">
        <p14:creationId xmlns:p14="http://schemas.microsoft.com/office/powerpoint/2010/main" val="242219290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1A6FBDD-3BAB-414D-AB76-34C6AD10515A}"/>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5" name="文本占位符 2">
                <a:extLst>
                  <a:ext uri="{FF2B5EF4-FFF2-40B4-BE49-F238E27FC236}">
                    <a16:creationId xmlns:a16="http://schemas.microsoft.com/office/drawing/2014/main" id="{9E9FD1BE-580A-4351-9471-2626B41E34FF}"/>
                  </a:ext>
                </a:extLst>
              </p:cNvPr>
              <p:cNvSpPr>
                <a:spLocks noGrp="1"/>
              </p:cNvSpPr>
              <p:nvPr>
                <p:ph type="body" sz="quarter" idx="14"/>
              </p:nvPr>
            </p:nvSpPr>
            <p:spPr/>
            <p:txBody>
              <a:bodyPr>
                <a:noAutofit/>
              </a:bodyPr>
              <a:lstStyle/>
              <a:p>
                <a:r>
                  <a:rPr lang="zh-CN" altLang="en-US" dirty="0"/>
                  <a:t>Ước lượng độ sâu đơn mắt</a:t>
                </a:r>
                <a:endParaRPr lang="en-US" altLang="zh-CN" dirty="0"/>
              </a:p>
              <a:p>
                <a:pPr lvl="1"/>
                <a:r>
                  <a:rPr lang="zh-CN" altLang="en-US" dirty="0"/>
                  <a:t>Hướng tiếp cận thứ hai: chia giá trị độ sâu thành các khoảng khác nhau để chuyển nhiệm vụ ước lượng độ sâu thành bài toán phân loại có thứ tự, qua đó nắm bắt hiệu quả thứ tự tương đối của thông tin độ sâu</a:t>
                </a:r>
                <a:endParaRPr lang="en-US" altLang="zh-CN" dirty="0"/>
              </a:p>
              <a:p>
                <a:pPr lvl="1"/>
                <a:r>
                  <a:rPr lang="zh-CN" altLang="zh-CN" dirty="0"/>
                  <a:t>Hàm mất mát của hồi quy thứ tự có thể được định nghĩa bằng entropy chéo, so sánh phân phối xác suất đầu ra của mô hình với phân phối của giá trị độ sâu thực:</a:t>
                </a:r>
                <a:endParaRPr lang="en-US" altLang="zh-CN" i="1" dirty="0"/>
              </a:p>
              <a:p>
                <a:pPr marL="457200" lvl="1" indent="0">
                  <a:buNone/>
                </a:pPr>
                <a14:m>
                  <m:oMathPara xmlns:m="http://schemas.openxmlformats.org/officeDocument/2006/math">
                    <m:oMathParaPr>
                      <m:jc m:val="centerGroup"/>
                    </m:oMathParaPr>
                    <m:oMath xmlns:m="http://schemas.openxmlformats.org/officeDocument/2006/math">
                      <m:sSub>
                        <m:sSubPr>
                          <m:ctrlPr>
                            <a:rPr lang="zh-CN" altLang="zh-CN" sz="1800" i="1">
                              <a:latin typeface="Cambria Math" panose="02040503050406030204" pitchFamily="18" charset="0"/>
                            </a:rPr>
                          </m:ctrlPr>
                        </m:sSubPr>
                        <m:e>
                          <m:r>
                            <a:rPr lang="en-US" altLang="zh-CN" sz="1800" b="0" i="1" smtClean="0">
                              <a:latin typeface="Cambria Math" panose="02040503050406030204" pitchFamily="18" charset="0"/>
                            </a:rPr>
                            <m:t>𝑃</m:t>
                          </m:r>
                        </m:e>
                        <m:sub>
                          <m:r>
                            <a:rPr lang="en-US" altLang="zh-CN" sz="1800" b="0" i="1" smtClean="0">
                              <a:latin typeface="Cambria Math" panose="02040503050406030204" pitchFamily="18" charset="0"/>
                            </a:rPr>
                            <m:t>𝑖</m:t>
                          </m:r>
                          <m:r>
                            <a:rPr lang="en-US" altLang="zh-CN" sz="1800" b="0">
                              <a:latin typeface="Cambria Math" panose="02040503050406030204" pitchFamily="18" charset="0"/>
                            </a:rPr>
                            <m:t>,</m:t>
                          </m:r>
                          <m:r>
                            <a:rPr lang="en-US" altLang="zh-CN" sz="1800" b="0" i="1" smtClean="0">
                              <a:latin typeface="Cambria Math" panose="02040503050406030204" pitchFamily="18" charset="0"/>
                            </a:rPr>
                            <m:t>𝑗</m:t>
                          </m:r>
                        </m:sub>
                      </m:sSub>
                      <m:r>
                        <a:rPr lang="en-US" altLang="zh-CN" sz="1800" b="0" smtClean="0">
                          <a:latin typeface="Cambria Math" panose="02040503050406030204" pitchFamily="18" charset="0"/>
                        </a:rPr>
                        <m:t>=</m:t>
                      </m:r>
                      <m:r>
                        <a:rPr lang="en-US" altLang="zh-CN" sz="1800" b="0" i="1">
                          <a:latin typeface="Cambria Math" panose="02040503050406030204" pitchFamily="18" charset="0"/>
                        </a:rPr>
                        <m:t>𝑠𝑜𝑓𝑡𝑚𝑎𝑥</m:t>
                      </m:r>
                      <m:r>
                        <a:rPr lang="en-US" altLang="zh-CN" sz="1800" b="0">
                          <a:latin typeface="Cambria Math" panose="02040503050406030204" pitchFamily="18" charset="0"/>
                        </a:rPr>
                        <m:t>(</m:t>
                      </m:r>
                      <m:r>
                        <a:rPr lang="en-US" altLang="zh-CN" sz="1800" b="0" i="1">
                          <a:latin typeface="Cambria Math" panose="02040503050406030204" pitchFamily="18" charset="0"/>
                        </a:rPr>
                        <m:t>𝐹</m:t>
                      </m:r>
                      <m:r>
                        <a:rPr lang="en-US" altLang="zh-CN" sz="1800" b="0">
                          <a:latin typeface="Cambria Math" panose="02040503050406030204" pitchFamily="18" charset="0"/>
                        </a:rPr>
                        <m:t>(</m:t>
                      </m:r>
                      <m:r>
                        <a:rPr lang="en-US" altLang="zh-CN" sz="1800" b="0" i="1">
                          <a:latin typeface="Cambria Math" panose="02040503050406030204" pitchFamily="18" charset="0"/>
                        </a:rPr>
                        <m:t>𝐼</m:t>
                      </m:r>
                      <m:r>
                        <a:rPr lang="en-US" altLang="zh-CN" sz="1800" b="0">
                          <a:latin typeface="Cambria Math" panose="02040503050406030204" pitchFamily="18" charset="0"/>
                        </a:rPr>
                        <m:t>))</m:t>
                      </m:r>
                    </m:oMath>
                  </m:oMathPara>
                </a14:m>
                <a:endParaRPr lang="zh-CN" altLang="zh-CN" sz="1800" dirty="0">
                  <a:latin typeface="Calibri"/>
                  <a:cs typeface="Calibri"/>
                </a:endParaRPr>
              </a:p>
              <a:p>
                <a:pPr marL="457200" lvl="1" indent="0">
                  <a:buNone/>
                </a:pPr>
                <a14:m>
                  <m:oMathPara xmlns:m="http://schemas.openxmlformats.org/officeDocument/2006/math">
                    <m:oMathParaPr>
                      <m:jc m:val="centerGroup"/>
                    </m:oMathParaPr>
                    <m:oMath xmlns:m="http://schemas.openxmlformats.org/officeDocument/2006/math">
                      <m:sSub>
                        <m:sSubPr>
                          <m:ctrlPr>
                            <a:rPr lang="zh-CN" altLang="zh-CN" sz="1800" i="1">
                              <a:latin typeface="Cambria Math" panose="02040503050406030204" pitchFamily="18" charset="0"/>
                            </a:rPr>
                          </m:ctrlPr>
                        </m:sSubPr>
                        <m:e>
                          <m:r>
                            <a:rPr lang="en-US" altLang="zh-CN" sz="1800" b="0" i="1" smtClean="0">
                              <a:latin typeface="Cambria Math" panose="02040503050406030204" pitchFamily="18" charset="0"/>
                            </a:rPr>
                            <m:t>𝐿</m:t>
                          </m:r>
                        </m:e>
                        <m:sub>
                          <m:r>
                            <a:rPr lang="en-US" altLang="zh-CN" sz="1800" b="0" i="1" smtClean="0">
                              <a:latin typeface="Cambria Math" panose="02040503050406030204" pitchFamily="18" charset="0"/>
                            </a:rPr>
                            <m:t>𝑜𝑟𝑑</m:t>
                          </m:r>
                        </m:sub>
                      </m:sSub>
                      <m:r>
                        <a:rPr lang="en-US" altLang="zh-CN" sz="1800" b="0" smtClean="0">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b="0" i="1" smtClean="0">
                              <a:latin typeface="Cambria Math" panose="02040503050406030204" pitchFamily="18" charset="0"/>
                            </a:rPr>
                            <m:t>𝑃</m:t>
                          </m:r>
                        </m:e>
                        <m:sub>
                          <m:r>
                            <a:rPr lang="en-US" altLang="zh-CN" sz="1800" b="0" i="1" smtClean="0">
                              <a:latin typeface="Cambria Math" panose="02040503050406030204" pitchFamily="18" charset="0"/>
                            </a:rPr>
                            <m:t>𝑖</m:t>
                          </m:r>
                          <m:r>
                            <a:rPr lang="en-US" altLang="zh-CN" sz="1800" b="0">
                              <a:latin typeface="Cambria Math" panose="02040503050406030204" pitchFamily="18" charset="0"/>
                            </a:rPr>
                            <m:t>,</m:t>
                          </m:r>
                          <m:r>
                            <a:rPr lang="en-US" altLang="zh-CN" sz="1800" b="0" i="1" smtClean="0">
                              <a:latin typeface="Cambria Math" panose="02040503050406030204" pitchFamily="18" charset="0"/>
                            </a:rPr>
                            <m:t>𝑗</m:t>
                          </m:r>
                        </m:sub>
                      </m:sSub>
                      <m:r>
                        <a:rPr lang="en-US" altLang="zh-CN" sz="1800" b="0" smtClean="0">
                          <a:latin typeface="Cambria Math" panose="02040503050406030204" pitchFamily="18" charset="0"/>
                        </a:rPr>
                        <m:t>,</m:t>
                      </m:r>
                      <m:sSub>
                        <m:sSubPr>
                          <m:ctrlPr>
                            <a:rPr lang="zh-CN" altLang="zh-CN" sz="1800" i="1">
                              <a:latin typeface="Cambria Math" panose="02040503050406030204" pitchFamily="18" charset="0"/>
                            </a:rPr>
                          </m:ctrlPr>
                        </m:sSubPr>
                        <m:e>
                          <m:r>
                            <a:rPr lang="en-US" altLang="zh-CN" sz="1800" b="0" i="1" smtClean="0">
                              <a:latin typeface="Cambria Math" panose="02040503050406030204" pitchFamily="18" charset="0"/>
                            </a:rPr>
                            <m:t>𝐷</m:t>
                          </m:r>
                        </m:e>
                        <m:sub>
                          <m:r>
                            <a:rPr lang="en-US" altLang="zh-CN" sz="1800" b="0" i="1" smtClean="0">
                              <a:latin typeface="Cambria Math" panose="02040503050406030204" pitchFamily="18" charset="0"/>
                            </a:rPr>
                            <m:t>𝑖</m:t>
                          </m:r>
                          <m:r>
                            <a:rPr lang="en-US" altLang="zh-CN" sz="1800" b="0">
                              <a:latin typeface="Cambria Math" panose="02040503050406030204" pitchFamily="18" charset="0"/>
                            </a:rPr>
                            <m:t>,</m:t>
                          </m:r>
                          <m:r>
                            <a:rPr lang="en-US" altLang="zh-CN" sz="1800" b="0" i="1" smtClean="0">
                              <a:latin typeface="Cambria Math" panose="02040503050406030204" pitchFamily="18" charset="0"/>
                            </a:rPr>
                            <m:t>𝑗</m:t>
                          </m:r>
                        </m:sub>
                      </m:sSub>
                      <m:r>
                        <a:rPr lang="en-US" altLang="zh-CN" sz="1800" b="0" smtClean="0">
                          <a:latin typeface="Cambria Math" panose="02040503050406030204" pitchFamily="18" charset="0"/>
                        </a:rPr>
                        <m:t>)=</m:t>
                      </m:r>
                      <m:r>
                        <a:rPr lang="en-US" altLang="zh-CN" sz="1800" b="0" i="1" smtClean="0">
                          <a:latin typeface="Cambria Math" panose="02040503050406030204" pitchFamily="18" charset="0"/>
                        </a:rPr>
                        <m:t>−</m:t>
                      </m:r>
                      <m:nary>
                        <m:naryPr>
                          <m:chr m:val="∑"/>
                          <m:limLoc m:val="undOvr"/>
                          <m:supHide m:val="on"/>
                          <m:ctrlPr>
                            <a:rPr lang="zh-CN" altLang="zh-CN" sz="1800" i="1">
                              <a:latin typeface="Cambria Math" panose="02040503050406030204" pitchFamily="18" charset="0"/>
                            </a:rPr>
                          </m:ctrlPr>
                        </m:naryPr>
                        <m:sub>
                          <m:r>
                            <a:rPr lang="en-US" altLang="zh-CN" sz="1800" b="0" i="1" smtClean="0">
                              <a:latin typeface="Cambria Math" panose="02040503050406030204" pitchFamily="18" charset="0"/>
                            </a:rPr>
                            <m:t>𝑘</m:t>
                          </m:r>
                        </m:sub>
                        <m:sup/>
                        <m:e>
                          <m:sSubSup>
                            <m:sSubSupPr>
                              <m:ctrlPr>
                                <a:rPr lang="zh-CN" altLang="zh-CN" sz="1800" i="1">
                                  <a:latin typeface="Cambria Math" panose="02040503050406030204" pitchFamily="18" charset="0"/>
                                </a:rPr>
                              </m:ctrlPr>
                            </m:sSubSupPr>
                            <m:e>
                              <m:r>
                                <a:rPr lang="en-US" altLang="zh-CN" sz="1800" b="0" i="1" smtClean="0">
                                  <a:latin typeface="Cambria Math" panose="02040503050406030204" pitchFamily="18" charset="0"/>
                                </a:rPr>
                                <m:t>𝐷</m:t>
                              </m:r>
                            </m:e>
                            <m:sub>
                              <m:r>
                                <a:rPr lang="en-US" altLang="zh-CN" sz="1800" b="0" i="1" smtClean="0">
                                  <a:latin typeface="Cambria Math" panose="02040503050406030204" pitchFamily="18" charset="0"/>
                                </a:rPr>
                                <m:t>𝑖</m:t>
                              </m:r>
                              <m:r>
                                <a:rPr lang="en-US" altLang="zh-CN" sz="1800" b="0">
                                  <a:latin typeface="Cambria Math" panose="02040503050406030204" pitchFamily="18" charset="0"/>
                                </a:rPr>
                                <m:t>,</m:t>
                              </m:r>
                              <m:r>
                                <a:rPr lang="en-US" altLang="zh-CN" sz="1800" b="0" i="1" smtClean="0">
                                  <a:latin typeface="Cambria Math" panose="02040503050406030204" pitchFamily="18" charset="0"/>
                                </a:rPr>
                                <m:t>𝑗</m:t>
                              </m:r>
                            </m:sub>
                            <m:sup>
                              <m:r>
                                <a:rPr lang="en-US" altLang="zh-CN" sz="1800" b="0" i="1" smtClean="0">
                                  <a:latin typeface="Cambria Math" panose="02040503050406030204" pitchFamily="18" charset="0"/>
                                </a:rPr>
                                <m:t>𝑘</m:t>
                              </m:r>
                            </m:sup>
                          </m:sSubSup>
                        </m:e>
                      </m:nary>
                      <m:r>
                        <a:rPr lang="en-US" altLang="zh-CN" sz="1800" b="0" i="1" smtClean="0">
                          <a:latin typeface="Cambria Math" panose="02040503050406030204" pitchFamily="18" charset="0"/>
                        </a:rPr>
                        <m:t>𝑙𝑜𝑔</m:t>
                      </m:r>
                      <m:r>
                        <a:rPr lang="en-US" altLang="zh-CN" sz="1800" b="0">
                          <a:latin typeface="Cambria Math" panose="02040503050406030204" pitchFamily="18" charset="0"/>
                        </a:rPr>
                        <m:t>(</m:t>
                      </m:r>
                      <m:sSubSup>
                        <m:sSubSupPr>
                          <m:ctrlPr>
                            <a:rPr lang="zh-CN" altLang="zh-CN" sz="1800" i="1">
                              <a:latin typeface="Cambria Math" panose="02040503050406030204" pitchFamily="18" charset="0"/>
                            </a:rPr>
                          </m:ctrlPr>
                        </m:sSubSupPr>
                        <m:e>
                          <m:r>
                            <a:rPr lang="en-US" altLang="zh-CN" sz="1800" b="0" i="1" smtClean="0">
                              <a:latin typeface="Cambria Math" panose="02040503050406030204" pitchFamily="18" charset="0"/>
                            </a:rPr>
                            <m:t>𝑃</m:t>
                          </m:r>
                        </m:e>
                        <m:sub>
                          <m:r>
                            <a:rPr lang="en-US" altLang="zh-CN" sz="1800" b="0" i="1" smtClean="0">
                              <a:latin typeface="Cambria Math" panose="02040503050406030204" pitchFamily="18" charset="0"/>
                            </a:rPr>
                            <m:t>𝑖</m:t>
                          </m:r>
                          <m:r>
                            <a:rPr lang="en-US" altLang="zh-CN" sz="1800" b="0">
                              <a:latin typeface="Cambria Math" panose="02040503050406030204" pitchFamily="18" charset="0"/>
                            </a:rPr>
                            <m:t>,</m:t>
                          </m:r>
                          <m:r>
                            <a:rPr lang="en-US" altLang="zh-CN" sz="1800" b="0" i="1" smtClean="0">
                              <a:latin typeface="Cambria Math" panose="02040503050406030204" pitchFamily="18" charset="0"/>
                            </a:rPr>
                            <m:t>𝑗</m:t>
                          </m:r>
                        </m:sub>
                        <m:sup>
                          <m:r>
                            <a:rPr lang="en-US" altLang="zh-CN" sz="1800" b="0" i="1" smtClean="0">
                              <a:latin typeface="Cambria Math" panose="02040503050406030204" pitchFamily="18" charset="0"/>
                            </a:rPr>
                            <m:t>𝑘</m:t>
                          </m:r>
                        </m:sup>
                      </m:sSubSup>
                      <m:r>
                        <a:rPr lang="en-US" altLang="zh-CN" sz="1800" b="0" smtClean="0">
                          <a:latin typeface="Cambria Math" panose="02040503050406030204" pitchFamily="18" charset="0"/>
                        </a:rPr>
                        <m:t>)</m:t>
                      </m:r>
                    </m:oMath>
                  </m:oMathPara>
                </a14:m>
                <a:endParaRPr lang="zh-CN" altLang="zh-CN" sz="1800" dirty="0">
                  <a:latin typeface="Calibri"/>
                  <a:cs typeface="Calibri"/>
                </a:endParaRPr>
              </a:p>
              <a:p>
                <a:pPr lvl="1"/>
                <a:endParaRPr lang="zh-CN" altLang="en-US" dirty="0">
                  <a:latin typeface="Calibri"/>
                  <a:cs typeface="Calibri"/>
                </a:endParaRPr>
              </a:p>
            </p:txBody>
          </p:sp>
        </mc:Choice>
        <mc:Fallback xmlns="">
          <p:sp>
            <p:nvSpPr>
              <p:cNvPr id="5" name="文本占位符 2">
                <a:extLst>
                  <a:ext uri="{FF2B5EF4-FFF2-40B4-BE49-F238E27FC236}">
                    <a16:creationId xmlns:a16="http://schemas.microsoft.com/office/drawing/2014/main" id="{9E9FD1BE-580A-4351-9471-2626B41E34FF}"/>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455" t="-253" r="-1136"/>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031EF718-33B7-41C2-BC32-6757C0481E76}"/>
              </a:ext>
            </a:extLst>
          </p:cNvPr>
          <p:cNvSpPr>
            <a:spLocks noGrp="1"/>
          </p:cNvSpPr>
          <p:nvPr>
            <p:ph type="body" sz="quarter" idx="13"/>
          </p:nvPr>
        </p:nvSpPr>
        <p:spPr/>
        <p:txBody>
          <a:bodyPr>
            <a:noAutofit/>
          </a:bodyPr>
          <a:lstStyle/>
          <a:p>
            <a:r>
              <a:rPr lang="zh-CN" altLang="en-US" dirty="0">
                <a:latin typeface="Calibri"/>
                <a:cs typeface="Calibri"/>
              </a:rPr>
              <a:t>Ước lượng độ sâu cảnh</a:t>
            </a:r>
          </a:p>
        </p:txBody>
      </p:sp>
      <p:pic>
        <p:nvPicPr>
          <p:cNvPr id="8" name="图片 7">
            <a:extLst>
              <a:ext uri="{FF2B5EF4-FFF2-40B4-BE49-F238E27FC236}">
                <a16:creationId xmlns:a16="http://schemas.microsoft.com/office/drawing/2014/main" id="{6CB6AD67-A56B-483F-B11E-A23EF85ED604}"/>
              </a:ext>
            </a:extLst>
          </p:cNvPr>
          <p:cNvPicPr/>
          <p:nvPr/>
        </p:nvPicPr>
        <p:blipFill>
          <a:blip r:embed="rId3"/>
          <a:stretch>
            <a:fillRect/>
          </a:stretch>
        </p:blipFill>
        <p:spPr>
          <a:xfrm>
            <a:off x="941824" y="4546996"/>
            <a:ext cx="10568941" cy="2105426"/>
          </a:xfrm>
          <a:prstGeom prst="rect">
            <a:avLst/>
          </a:prstGeom>
          <a:noFill/>
          <a:ln>
            <a:noFill/>
          </a:ln>
        </p:spPr>
      </p:pic>
    </p:spTree>
    <p:extLst>
      <p:ext uri="{BB962C8B-B14F-4D97-AF65-F5344CB8AC3E}">
        <p14:creationId xmlns:p14="http://schemas.microsoft.com/office/powerpoint/2010/main" val="7406322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283F22C-677E-4C58-BBEB-E2085E14EE33}"/>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3" name="文本占位符 2">
            <a:extLst>
              <a:ext uri="{FF2B5EF4-FFF2-40B4-BE49-F238E27FC236}">
                <a16:creationId xmlns:a16="http://schemas.microsoft.com/office/drawing/2014/main" id="{14BBD611-9BE6-4B21-A9AE-0872F43DE86E}"/>
              </a:ext>
            </a:extLst>
          </p:cNvPr>
          <p:cNvSpPr>
            <a:spLocks noGrp="1"/>
          </p:cNvSpPr>
          <p:nvPr>
            <p:ph type="body" sz="quarter" idx="14"/>
          </p:nvPr>
        </p:nvSpPr>
        <p:spPr>
          <a:xfrm>
            <a:off x="515937" y="1104900"/>
            <a:ext cx="5003917" cy="5016500"/>
          </a:xfrm>
        </p:spPr>
        <p:txBody>
          <a:bodyPr>
            <a:noAutofit/>
          </a:bodyPr>
          <a:lstStyle/>
          <a:p>
            <a:r>
              <a:rPr lang="en-VN" sz="1800" dirty="0"/>
              <a:t>Ước lượng độ sâu cảnh tự giám sát (self-supervised depth estimation):</a:t>
            </a:r>
          </a:p>
          <a:p>
            <a:pPr lvl="1"/>
            <a:r>
              <a:rPr lang="en-VN" sz="1800" dirty="0"/>
              <a:t>Không sử dụng nhãn độ sâu thực (ground-truth depth) trong quá trình huấn luyện.</a:t>
            </a:r>
          </a:p>
          <a:p>
            <a:pPr lvl="1"/>
            <a:r>
              <a:rPr lang="en-VN" sz="1800" dirty="0"/>
              <a:t>Phương pháp khai thác quan hệ hình học trong dữ liệu để tạo tín hiệu giám sát, chẳng hạn hình học lập thể (stereo geometry) và cấu trúc từ chuyển động (Structure from Motion – SfM).</a:t>
            </a:r>
          </a:p>
          <a:p>
            <a:pPr lvl="1"/>
            <a:r>
              <a:rPr lang="en-VN" sz="1800" dirty="0"/>
              <a:t>Theo loại dữ liệu huấn luyện, phương pháp được chia thành hai nhóm:</a:t>
            </a:r>
          </a:p>
          <a:p>
            <a:pPr lvl="2"/>
            <a:r>
              <a:rPr lang="en-VN" sz="1800" dirty="0"/>
              <a:t>Huấn luyện bằng cặp ảnh stereo.</a:t>
            </a:r>
          </a:p>
          <a:p>
            <a:pPr lvl="2"/>
            <a:r>
              <a:rPr lang="en-VN" sz="1800" dirty="0"/>
              <a:t>Huấn luyện bằng video hoặc chuỗi ảnh đơn mắt.</a:t>
            </a:r>
          </a:p>
          <a:p>
            <a:pPr marL="812800" lvl="2" indent="0">
              <a:buNone/>
            </a:pPr>
            <a:br>
              <a:rPr lang="en-VN" sz="1800" dirty="0"/>
            </a:br>
            <a:r>
              <a:rPr lang="en-VN" sz="1800" dirty="0"/>
              <a:t> </a:t>
            </a:r>
            <a:endParaRPr lang="en-US" altLang="zh-CN" sz="1968" b="1" dirty="0"/>
          </a:p>
        </p:txBody>
      </p:sp>
      <p:sp>
        <p:nvSpPr>
          <p:cNvPr id="4" name="文本占位符 3">
            <a:extLst>
              <a:ext uri="{FF2B5EF4-FFF2-40B4-BE49-F238E27FC236}">
                <a16:creationId xmlns:a16="http://schemas.microsoft.com/office/drawing/2014/main" id="{81D69EDC-58DC-4B61-8D75-1DBA6A151CB3}"/>
              </a:ext>
            </a:extLst>
          </p:cNvPr>
          <p:cNvSpPr>
            <a:spLocks noGrp="1"/>
          </p:cNvSpPr>
          <p:nvPr>
            <p:ph type="body" sz="quarter" idx="13"/>
          </p:nvPr>
        </p:nvSpPr>
        <p:spPr/>
        <p:txBody>
          <a:bodyPr>
            <a:noAutofit/>
          </a:bodyPr>
          <a:lstStyle/>
          <a:p>
            <a:r>
              <a:rPr lang="zh-CN" altLang="en-US" dirty="0">
                <a:latin typeface="Calibri"/>
                <a:cs typeface="Calibri"/>
              </a:rPr>
              <a:t>Ước lượng độ sâu cảnh</a:t>
            </a:r>
          </a:p>
        </p:txBody>
      </p:sp>
      <p:pic>
        <p:nvPicPr>
          <p:cNvPr id="7" name="Picture 6">
            <a:extLst>
              <a:ext uri="{FF2B5EF4-FFF2-40B4-BE49-F238E27FC236}">
                <a16:creationId xmlns:a16="http://schemas.microsoft.com/office/drawing/2014/main" id="{981C56CD-88F2-4FC8-6503-B8D7EA4C26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7477" y="1231411"/>
            <a:ext cx="5016501" cy="5016501"/>
          </a:xfrm>
          <a:prstGeom prst="rect">
            <a:avLst/>
          </a:prstGeom>
        </p:spPr>
      </p:pic>
    </p:spTree>
    <p:extLst>
      <p:ext uri="{BB962C8B-B14F-4D97-AF65-F5344CB8AC3E}">
        <p14:creationId xmlns:p14="http://schemas.microsoft.com/office/powerpoint/2010/main" val="60272589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283F22C-677E-4C58-BBEB-E2085E14EE33}"/>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3" name="文本占位符 2">
            <a:extLst>
              <a:ext uri="{FF2B5EF4-FFF2-40B4-BE49-F238E27FC236}">
                <a16:creationId xmlns:a16="http://schemas.microsoft.com/office/drawing/2014/main" id="{14BBD611-9BE6-4B21-A9AE-0872F43DE86E}"/>
              </a:ext>
            </a:extLst>
          </p:cNvPr>
          <p:cNvSpPr>
            <a:spLocks noGrp="1"/>
          </p:cNvSpPr>
          <p:nvPr>
            <p:ph type="body" sz="quarter" idx="14"/>
          </p:nvPr>
        </p:nvSpPr>
        <p:spPr/>
        <p:txBody>
          <a:bodyPr>
            <a:noAutofit/>
          </a:bodyPr>
          <a:lstStyle/>
          <a:p>
            <a:r>
              <a:rPr lang="en-VN" sz="1800" dirty="0"/>
              <a:t>Ước lượng độ sâu đơn mắt tự giám sát bằng cặp ảnh stereo:</a:t>
            </a:r>
          </a:p>
          <a:p>
            <a:pPr lvl="1"/>
            <a:r>
              <a:rPr lang="en-VN" sz="1800" dirty="0"/>
              <a:t>Chuyển bài toán ước lượng độ sâu thành bài toán tái tạo ảnh.</a:t>
            </a:r>
          </a:p>
          <a:p>
            <a:pPr lvl="1"/>
            <a:r>
              <a:rPr lang="en-VN" sz="1800" dirty="0"/>
              <a:t>Mạng dự đoán bản đồ thị sai (disparity map) từ một ảnh đầu vào.</a:t>
            </a:r>
          </a:p>
          <a:p>
            <a:pPr lvl="1"/>
            <a:r>
              <a:rPr lang="en-VN" sz="1800" dirty="0"/>
              <a:t>Bản đồ thị sai được kết hợp với ảnh ở góc nhìn còn lại để tái tạo ảnh đầu vào.</a:t>
            </a:r>
          </a:p>
          <a:p>
            <a:pPr lvl="1"/>
            <a:r>
              <a:rPr lang="en-VN" sz="1800" dirty="0"/>
              <a:t>Sai khác giữa ảnh gốc và ảnh tái tạo, gọi là mất mát quang độ (photometric loss), được sử dụng làm tín hiệu giám sát để huấn luyện mạng.</a:t>
            </a:r>
          </a:p>
          <a:p>
            <a:pPr>
              <a:lnSpc>
                <a:spcPct val="82000"/>
              </a:lnSpc>
            </a:pPr>
            <a:endParaRPr lang="zh-CN" altLang="en-US" sz="1920" b="1" dirty="0">
              <a:latin typeface="Calibri"/>
              <a:cs typeface="Calibri"/>
            </a:endParaRPr>
          </a:p>
        </p:txBody>
      </p:sp>
      <p:sp>
        <p:nvSpPr>
          <p:cNvPr id="4" name="文本占位符 3">
            <a:extLst>
              <a:ext uri="{FF2B5EF4-FFF2-40B4-BE49-F238E27FC236}">
                <a16:creationId xmlns:a16="http://schemas.microsoft.com/office/drawing/2014/main" id="{81D69EDC-58DC-4B61-8D75-1DBA6A151CB3}"/>
              </a:ext>
            </a:extLst>
          </p:cNvPr>
          <p:cNvSpPr>
            <a:spLocks noGrp="1"/>
          </p:cNvSpPr>
          <p:nvPr>
            <p:ph type="body" sz="quarter" idx="13"/>
          </p:nvPr>
        </p:nvSpPr>
        <p:spPr/>
        <p:txBody>
          <a:bodyPr>
            <a:noAutofit/>
          </a:bodyPr>
          <a:lstStyle/>
          <a:p>
            <a:r>
              <a:rPr lang="zh-CN" altLang="en-US" dirty="0">
                <a:latin typeface="Calibri"/>
                <a:cs typeface="Calibri"/>
              </a:rPr>
              <a:t>Ước lượng độ sâu cảnh</a:t>
            </a:r>
          </a:p>
        </p:txBody>
      </p:sp>
      <p:pic>
        <p:nvPicPr>
          <p:cNvPr id="7" name="Picture 6">
            <a:extLst>
              <a:ext uri="{FF2B5EF4-FFF2-40B4-BE49-F238E27FC236}">
                <a16:creationId xmlns:a16="http://schemas.microsoft.com/office/drawing/2014/main" id="{AB4B0552-81FA-A0DA-CEF6-05DC9E601B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245" y="3285499"/>
            <a:ext cx="3377116" cy="3377116"/>
          </a:xfrm>
          <a:prstGeom prst="rect">
            <a:avLst/>
          </a:prstGeom>
        </p:spPr>
      </p:pic>
      <p:pic>
        <p:nvPicPr>
          <p:cNvPr id="10" name="Picture 9">
            <a:extLst>
              <a:ext uri="{FF2B5EF4-FFF2-40B4-BE49-F238E27FC236}">
                <a16:creationId xmlns:a16="http://schemas.microsoft.com/office/drawing/2014/main" id="{51C61324-3D0B-7498-FA39-485CAAFEEA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8911" y="3166327"/>
            <a:ext cx="4213303" cy="3691673"/>
          </a:xfrm>
          <a:prstGeom prst="rect">
            <a:avLst/>
          </a:prstGeom>
        </p:spPr>
      </p:pic>
    </p:spTree>
    <p:extLst>
      <p:ext uri="{BB962C8B-B14F-4D97-AF65-F5344CB8AC3E}">
        <p14:creationId xmlns:p14="http://schemas.microsoft.com/office/powerpoint/2010/main" val="34343296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3341252-3119-4DBB-BCA7-6160006DA99C}"/>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p:sp>
        <p:nvSpPr>
          <p:cNvPr id="5" name="文本占位符 2">
            <a:extLst>
              <a:ext uri="{FF2B5EF4-FFF2-40B4-BE49-F238E27FC236}">
                <a16:creationId xmlns:a16="http://schemas.microsoft.com/office/drawing/2014/main" id="{3DC5956A-9BFD-4B31-96EE-13A3C1160A14}"/>
              </a:ext>
            </a:extLst>
          </p:cNvPr>
          <p:cNvSpPr>
            <a:spLocks noGrp="1"/>
          </p:cNvSpPr>
          <p:nvPr>
            <p:ph type="body" sz="quarter" idx="14"/>
          </p:nvPr>
        </p:nvSpPr>
        <p:spPr>
          <a:xfrm>
            <a:off x="515938" y="1104900"/>
            <a:ext cx="5784501" cy="5016500"/>
          </a:xfrm>
        </p:spPr>
        <p:txBody>
          <a:bodyPr>
            <a:noAutofit/>
          </a:bodyPr>
          <a:lstStyle/>
          <a:p>
            <a:pPr algn="just"/>
            <a:r>
              <a:rPr lang="en-VN" sz="1800" dirty="0"/>
              <a:t>Ước lượng độ sâu đơn mắt tự giám sát bằng chuỗi ảnh:</a:t>
            </a:r>
          </a:p>
          <a:p>
            <a:pPr lvl="1" algn="just"/>
            <a:r>
              <a:rPr lang="en-VN" sz="1800" dirty="0"/>
              <a:t>Sử dụng khung hình hiện tại, các khung hình lân cận và chuyển động tự thân của camera (ego-motion) để tạo tín hiệu huấn luyện.</a:t>
            </a:r>
          </a:p>
          <a:p>
            <a:pPr lvl="1" algn="just"/>
            <a:r>
              <a:rPr lang="en-VN" sz="1800" dirty="0"/>
              <a:t>Mạng độ sâu dự đoán bản đồ độ sâu của khung hình hiện tại; đồng thời, mạng tư thế ước lượng chuyển động tương đối giữa các khung hình.</a:t>
            </a:r>
          </a:p>
          <a:p>
            <a:pPr lvl="1" algn="just"/>
            <a:r>
              <a:rPr lang="en-VN" sz="1800" dirty="0"/>
              <a:t>Dựa trên độ sâu dự đoán và chuyển động camera, các khung hình lân cận được tái chiếu về góc nhìn của khung hình hiện tại.</a:t>
            </a:r>
          </a:p>
          <a:p>
            <a:pPr lvl="1" algn="just"/>
            <a:r>
              <a:rPr lang="en-VN" sz="1800" dirty="0"/>
              <a:t>Sai khác giữa ảnh gốc và ảnh tái tạo được dùng làm mất mát tái chiếu quang độ (photometric reprojection loss) để huấn luyện mạng.</a:t>
            </a:r>
          </a:p>
          <a:p>
            <a:pPr algn="just">
              <a:lnSpc>
                <a:spcPct val="82000"/>
              </a:lnSpc>
            </a:pPr>
            <a:endParaRPr lang="zh-CN" altLang="en-US" sz="1920" b="1" dirty="0">
              <a:solidFill>
                <a:srgbClr val="FF0000"/>
              </a:solidFill>
              <a:latin typeface="Calibri"/>
              <a:cs typeface="Calibri"/>
            </a:endParaRPr>
          </a:p>
        </p:txBody>
      </p:sp>
      <p:sp>
        <p:nvSpPr>
          <p:cNvPr id="4" name="文本占位符 3">
            <a:extLst>
              <a:ext uri="{FF2B5EF4-FFF2-40B4-BE49-F238E27FC236}">
                <a16:creationId xmlns:a16="http://schemas.microsoft.com/office/drawing/2014/main" id="{C34931BA-9323-4333-BACD-2287EABBD28D}"/>
              </a:ext>
            </a:extLst>
          </p:cNvPr>
          <p:cNvSpPr>
            <a:spLocks noGrp="1"/>
          </p:cNvSpPr>
          <p:nvPr>
            <p:ph type="body" sz="quarter" idx="13"/>
          </p:nvPr>
        </p:nvSpPr>
        <p:spPr/>
        <p:txBody>
          <a:bodyPr>
            <a:noAutofit/>
          </a:bodyPr>
          <a:lstStyle/>
          <a:p>
            <a:r>
              <a:rPr lang="zh-CN" altLang="en-US" dirty="0">
                <a:latin typeface="Calibri"/>
                <a:cs typeface="Calibri"/>
              </a:rPr>
              <a:t>Ước lượng độ sâu cảnh</a:t>
            </a:r>
          </a:p>
        </p:txBody>
      </p:sp>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31DCE474-B315-482F-A346-814CC01CD1D7}"/>
                  </a:ext>
                </a:extLst>
              </p:cNvPr>
              <p:cNvSpPr/>
              <p:nvPr/>
            </p:nvSpPr>
            <p:spPr>
              <a:xfrm>
                <a:off x="2497195" y="5972862"/>
                <a:ext cx="3126690" cy="638123"/>
              </a:xfrm>
              <a:prstGeom prst="rect">
                <a:avLst/>
              </a:prstGeom>
            </p:spPr>
            <p:txBody>
              <a:bodyPr wrap="none">
                <a:noAutofit/>
              </a:bodyPr>
              <a:lstStyle/>
              <a:p>
                <a:pPr/>
                <a14:m>
                  <m:oMathPara xmlns:m="http://schemas.openxmlformats.org/officeDocument/2006/math">
                    <m:oMathParaPr>
                      <m:jc m:val="centerGroup"/>
                    </m:oMathParaPr>
                    <m:oMath xmlns:m="http://schemas.openxmlformats.org/officeDocument/2006/math">
                      <m:sSub>
                        <m:sSubPr>
                          <m:ctrlPr>
                            <a:rPr lang="zh-CN" altLang="en-US" i="1">
                              <a:latin typeface="Cambria Math" panose="02040503050406030204" pitchFamily="18" charset="0"/>
                            </a:rPr>
                          </m:ctrlPr>
                        </m:sSubPr>
                        <m:e>
                          <m:r>
                            <m:rPr>
                              <m:sty m:val="p"/>
                            </m:rPr>
                            <a:rPr lang="zh-CN" altLang="en-US">
                              <a:latin typeface="Cambria Math" panose="02040503050406030204" pitchFamily="18" charset="0"/>
                            </a:rPr>
                            <m:t>L</m:t>
                          </m:r>
                        </m:e>
                        <m:sub>
                          <m:r>
                            <m:rPr>
                              <m:sty m:val="p"/>
                            </m:rPr>
                            <a:rPr lang="zh-CN" altLang="en-US" i="0">
                              <a:latin typeface="Cambria Math" panose="02040503050406030204" pitchFamily="18" charset="0"/>
                            </a:rPr>
                            <m:t>vs</m:t>
                          </m:r>
                        </m:sub>
                      </m:sSub>
                      <m:r>
                        <a:rPr lang="zh-CN" altLang="en-US" i="0">
                          <a:latin typeface="Cambria Math" panose="02040503050406030204" pitchFamily="18" charset="0"/>
                        </a:rPr>
                        <m:t>=</m:t>
                      </m:r>
                      <m:nary>
                        <m:naryPr>
                          <m:chr m:val="∑"/>
                          <m:limLoc m:val="subSup"/>
                          <m:supHide m:val="on"/>
                          <m:ctrlPr>
                            <a:rPr lang="zh-CN" altLang="en-US" i="1">
                              <a:latin typeface="Cambria Math" panose="02040503050406030204" pitchFamily="18" charset="0"/>
                            </a:rPr>
                          </m:ctrlPr>
                        </m:naryPr>
                        <m:sub>
                          <m:r>
                            <m:rPr>
                              <m:sty m:val="p"/>
                            </m:rPr>
                            <a:rPr lang="zh-CN" altLang="en-US" i="0">
                              <a:latin typeface="Cambria Math" panose="02040503050406030204" pitchFamily="18" charset="0"/>
                            </a:rPr>
                            <m:t>s</m:t>
                          </m:r>
                        </m:sub>
                        <m:sup/>
                        <m:e>
                          <m:nary>
                            <m:naryPr>
                              <m:chr m:val="∑"/>
                              <m:limLoc m:val="subSup"/>
                              <m:supHide m:val="on"/>
                              <m:ctrlPr>
                                <a:rPr lang="zh-CN" altLang="en-US" i="1">
                                  <a:latin typeface="Cambria Math" panose="02040503050406030204" pitchFamily="18" charset="0"/>
                                </a:rPr>
                              </m:ctrlPr>
                            </m:naryPr>
                            <m:sub>
                              <m:r>
                                <m:rPr>
                                  <m:sty m:val="p"/>
                                </m:rPr>
                                <a:rPr lang="zh-CN" altLang="en-US" i="0">
                                  <a:latin typeface="Cambria Math" panose="02040503050406030204" pitchFamily="18" charset="0"/>
                                </a:rPr>
                                <m:t>p</m:t>
                              </m:r>
                            </m:sub>
                            <m:sup/>
                            <m:e>
                              <m:d>
                                <m:dPr>
                                  <m:begChr m:val=""/>
                                  <m:ctrlPr>
                                    <a:rPr lang="zh-CN" altLang="en-US" i="1">
                                      <a:latin typeface="Cambria Math" panose="02040503050406030204" pitchFamily="18" charset="0"/>
                                    </a:rPr>
                                  </m:ctrlPr>
                                </m:dPr>
                                <m:e>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I</m:t>
                                      </m:r>
                                    </m:e>
                                    <m:sub>
                                      <m:r>
                                        <m:rPr>
                                          <m:sty m:val="p"/>
                                        </m:rPr>
                                        <a:rPr lang="zh-CN" altLang="en-US" i="0">
                                          <a:latin typeface="Cambria Math" panose="02040503050406030204" pitchFamily="18" charset="0"/>
                                        </a:rPr>
                                        <m:t>t</m:t>
                                      </m:r>
                                    </m:sub>
                                  </m:sSub>
                                  <m:r>
                                    <a:rPr lang="zh-CN" altLang="en-US" i="0">
                                      <a:latin typeface="Cambria Math" panose="02040503050406030204" pitchFamily="18" charset="0"/>
                                    </a:rPr>
                                    <m:t>(</m:t>
                                  </m:r>
                                  <m:r>
                                    <m:rPr>
                                      <m:sty m:val="p"/>
                                    </m:rPr>
                                    <a:rPr lang="zh-CN" altLang="en-US" i="0">
                                      <a:latin typeface="Cambria Math" panose="02040503050406030204" pitchFamily="18" charset="0"/>
                                    </a:rPr>
                                    <m:t>p</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acc>
                                        <m:accPr>
                                          <m:chr m:val="̂"/>
                                          <m:ctrlPr>
                                            <a:rPr lang="zh-CN" altLang="en-US" i="1">
                                              <a:latin typeface="Cambria Math" panose="02040503050406030204" pitchFamily="18" charset="0"/>
                                            </a:rPr>
                                          </m:ctrlPr>
                                        </m:accPr>
                                        <m:e>
                                          <m:r>
                                            <m:rPr>
                                              <m:sty m:val="p"/>
                                            </m:rPr>
                                            <a:rPr lang="zh-CN" altLang="en-US" i="0">
                                              <a:latin typeface="Cambria Math" panose="02040503050406030204" pitchFamily="18" charset="0"/>
                                            </a:rPr>
                                            <m:t>I</m:t>
                                          </m:r>
                                        </m:e>
                                      </m:acc>
                                    </m:e>
                                    <m:sub>
                                      <m:r>
                                        <m:rPr>
                                          <m:sty m:val="p"/>
                                        </m:rPr>
                                        <a:rPr lang="zh-CN" altLang="en-US" i="0">
                                          <a:latin typeface="Cambria Math" panose="02040503050406030204" pitchFamily="18" charset="0"/>
                                        </a:rPr>
                                        <m:t>s</m:t>
                                      </m:r>
                                    </m:sub>
                                  </m:sSub>
                                  <m:r>
                                    <a:rPr lang="zh-CN" altLang="en-US" i="0">
                                      <a:latin typeface="Cambria Math" panose="02040503050406030204" pitchFamily="18" charset="0"/>
                                    </a:rPr>
                                    <m:t>(</m:t>
                                  </m:r>
                                  <m:r>
                                    <m:rPr>
                                      <m:sty m:val="p"/>
                                    </m:rPr>
                                    <a:rPr lang="zh-CN" altLang="en-US" i="0">
                                      <a:latin typeface="Cambria Math" panose="02040503050406030204" pitchFamily="18" charset="0"/>
                                    </a:rPr>
                                    <m:t>p</m:t>
                                  </m:r>
                                </m:e>
                              </m:d>
                            </m:e>
                          </m:nary>
                        </m:e>
                      </m:nary>
                      <m:r>
                        <a:rPr lang="zh-CN" altLang="en-US" i="0">
                          <a:latin typeface="Cambria Math" panose="02040503050406030204" pitchFamily="18" charset="0"/>
                        </a:rPr>
                        <m:t>|</m:t>
                      </m:r>
                    </m:oMath>
                  </m:oMathPara>
                </a14:m>
                <a:endParaRPr lang="zh-CN" altLang="en-US" dirty="0">
                  <a:latin typeface="Calibri"/>
                  <a:cs typeface="Calibri"/>
                </a:endParaRPr>
              </a:p>
            </p:txBody>
          </p:sp>
        </mc:Choice>
        <mc:Fallback xmlns="">
          <p:sp>
            <p:nvSpPr>
              <p:cNvPr id="6" name="矩形 5">
                <a:extLst>
                  <a:ext uri="{FF2B5EF4-FFF2-40B4-BE49-F238E27FC236}">
                    <a16:creationId xmlns:a16="http://schemas.microsoft.com/office/drawing/2014/main" id="{31DCE474-B315-482F-A346-814CC01CD1D7}"/>
                  </a:ext>
                </a:extLst>
              </p:cNvPr>
              <p:cNvSpPr>
                <a:spLocks noRot="1" noChangeAspect="1" noMove="1" noResize="1" noEditPoints="1" noAdjustHandles="1" noChangeArrowheads="1" noChangeShapeType="1" noTextEdit="1"/>
              </p:cNvSpPr>
              <p:nvPr/>
            </p:nvSpPr>
            <p:spPr>
              <a:xfrm>
                <a:off x="2497195" y="5972862"/>
                <a:ext cx="3126690" cy="638123"/>
              </a:xfrm>
              <a:prstGeom prst="rect">
                <a:avLst/>
              </a:prstGeom>
              <a:blipFill>
                <a:blip r:embed="rId2"/>
                <a:stretch>
                  <a:fillRect l="-3629" t="-154902" r="-6452" b="-215686"/>
                </a:stretch>
              </a:blipFill>
            </p:spPr>
            <p:txBody>
              <a:bodyPr/>
              <a:lstStyle/>
              <a:p>
                <a:r>
                  <a:rPr lang="en-VN">
                    <a:noFill/>
                  </a:rPr>
                  <a:t> </a:t>
                </a:r>
              </a:p>
            </p:txBody>
          </p:sp>
        </mc:Fallback>
      </mc:AlternateContent>
      <p:sp>
        <p:nvSpPr>
          <p:cNvPr id="8" name="Rectangle 7">
            <a:extLst>
              <a:ext uri="{FF2B5EF4-FFF2-40B4-BE49-F238E27FC236}">
                <a16:creationId xmlns:a16="http://schemas.microsoft.com/office/drawing/2014/main" id="{65F9F77B-6CEB-50DE-993B-8831D88BE46C}"/>
              </a:ext>
            </a:extLst>
          </p:cNvPr>
          <p:cNvSpPr/>
          <p:nvPr/>
        </p:nvSpPr>
        <p:spPr>
          <a:xfrm>
            <a:off x="8842917" y="3613150"/>
            <a:ext cx="769434" cy="1559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9" name="Picture 8">
            <a:extLst>
              <a:ext uri="{FF2B5EF4-FFF2-40B4-BE49-F238E27FC236}">
                <a16:creationId xmlns:a16="http://schemas.microsoft.com/office/drawing/2014/main" id="{DF6548FB-2EB8-F702-7FE8-1B092C787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7351" y="970265"/>
            <a:ext cx="5754649" cy="5754649"/>
          </a:xfrm>
          <a:prstGeom prst="rect">
            <a:avLst/>
          </a:prstGeom>
        </p:spPr>
      </p:pic>
    </p:spTree>
    <p:extLst>
      <p:ext uri="{BB962C8B-B14F-4D97-AF65-F5344CB8AC3E}">
        <p14:creationId xmlns:p14="http://schemas.microsoft.com/office/powerpoint/2010/main" val="137368046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4CDEAE2C-6144-4651-B53E-06DC0E947813}"/>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p:sp>
        <p:nvSpPr>
          <p:cNvPr id="3" name="文本占位符 2">
            <a:extLst>
              <a:ext uri="{FF2B5EF4-FFF2-40B4-BE49-F238E27FC236}">
                <a16:creationId xmlns:a16="http://schemas.microsoft.com/office/drawing/2014/main" id="{FCE3CFCD-FC69-4BBA-8A15-DDB4B025B683}"/>
              </a:ext>
            </a:extLst>
          </p:cNvPr>
          <p:cNvSpPr>
            <a:spLocks noGrp="1"/>
          </p:cNvSpPr>
          <p:nvPr>
            <p:ph type="body" sz="quarter" idx="14"/>
          </p:nvPr>
        </p:nvSpPr>
        <p:spPr/>
        <p:txBody>
          <a:bodyPr>
            <a:noAutofit/>
          </a:bodyPr>
          <a:lstStyle/>
          <a:p>
            <a:pPr>
              <a:lnSpc>
                <a:spcPct val="84000"/>
              </a:lnSpc>
            </a:pPr>
            <a:r>
              <a:rPr lang="zh-CN" altLang="en-US" dirty="0"/>
              <a:t>Ước lượng độ sâu đa góc nhìn</a:t>
            </a:r>
            <a:endParaRPr lang="en-US" altLang="zh-CN" dirty="0"/>
          </a:p>
          <a:p>
            <a:pPr lvl="1">
              <a:lnSpc>
                <a:spcPct val="84000"/>
              </a:lnSpc>
            </a:pPr>
            <a:r>
              <a:rPr lang="zh-CN" altLang="en-US" dirty="0"/>
              <a:t>Ước lượng độ sâu đa góc nhìn sử dụng nhiều ảnh chồng lấn để khôi phục cấu trúc hình học và thông tin kết cấu của cảnh ba chiều ban đầu, là quá trình ngược với việc chụp ảnh trong thế giới thực; thường được dùng trong tái tạo ba chiều, thực tế ảo, thực tế tăng cường và lái xe tự động</a:t>
            </a:r>
          </a:p>
        </p:txBody>
      </p:sp>
      <p:sp>
        <p:nvSpPr>
          <p:cNvPr id="4" name="文本占位符 3">
            <a:extLst>
              <a:ext uri="{FF2B5EF4-FFF2-40B4-BE49-F238E27FC236}">
                <a16:creationId xmlns:a16="http://schemas.microsoft.com/office/drawing/2014/main" id="{1152A0E0-C790-44EA-B48C-F4A8DB241923}"/>
              </a:ext>
            </a:extLst>
          </p:cNvPr>
          <p:cNvSpPr>
            <a:spLocks noGrp="1"/>
          </p:cNvSpPr>
          <p:nvPr>
            <p:ph type="body" sz="quarter" idx="13"/>
          </p:nvPr>
        </p:nvSpPr>
        <p:spPr/>
        <p:txBody>
          <a:bodyPr>
            <a:noAutofit/>
          </a:bodyPr>
          <a:lstStyle/>
          <a:p>
            <a:r>
              <a:rPr lang="zh-CN" altLang="en-US" dirty="0">
                <a:latin typeface="Calibri"/>
                <a:cs typeface="Calibri"/>
              </a:rPr>
              <a:t>Ước lượng độ sâu cảnh</a:t>
            </a:r>
          </a:p>
        </p:txBody>
      </p:sp>
      <p:pic>
        <p:nvPicPr>
          <p:cNvPr id="5" name="图片 4">
            <a:extLst>
              <a:ext uri="{FF2B5EF4-FFF2-40B4-BE49-F238E27FC236}">
                <a16:creationId xmlns:a16="http://schemas.microsoft.com/office/drawing/2014/main" id="{30E6F170-AC98-4A43-A8F0-3F778E395D65}"/>
              </a:ext>
            </a:extLst>
          </p:cNvPr>
          <p:cNvPicPr>
            <a:picLocks noChangeAspect="1"/>
          </p:cNvPicPr>
          <p:nvPr/>
        </p:nvPicPr>
        <p:blipFill>
          <a:blip r:embed="rId2"/>
          <a:stretch>
            <a:fillRect/>
          </a:stretch>
        </p:blipFill>
        <p:spPr>
          <a:xfrm>
            <a:off x="6739852" y="3019420"/>
            <a:ext cx="4936210" cy="3535023"/>
          </a:xfrm>
          <a:prstGeom prst="rect">
            <a:avLst/>
          </a:prstGeom>
        </p:spPr>
      </p:pic>
      <p:pic>
        <p:nvPicPr>
          <p:cNvPr id="6" name="图片 5">
            <a:extLst>
              <a:ext uri="{FF2B5EF4-FFF2-40B4-BE49-F238E27FC236}">
                <a16:creationId xmlns:a16="http://schemas.microsoft.com/office/drawing/2014/main" id="{E8745600-451B-406F-A5EA-3B2D0EB92B90}"/>
              </a:ext>
            </a:extLst>
          </p:cNvPr>
          <p:cNvPicPr>
            <a:picLocks noChangeAspect="1"/>
          </p:cNvPicPr>
          <p:nvPr/>
        </p:nvPicPr>
        <p:blipFill>
          <a:blip r:embed="rId3"/>
          <a:stretch>
            <a:fillRect/>
          </a:stretch>
        </p:blipFill>
        <p:spPr>
          <a:xfrm>
            <a:off x="773727" y="3019420"/>
            <a:ext cx="5675633" cy="3535023"/>
          </a:xfrm>
          <a:prstGeom prst="rect">
            <a:avLst/>
          </a:prstGeom>
        </p:spPr>
      </p:pic>
    </p:spTree>
    <p:extLst>
      <p:ext uri="{BB962C8B-B14F-4D97-AF65-F5344CB8AC3E}">
        <p14:creationId xmlns:p14="http://schemas.microsoft.com/office/powerpoint/2010/main" val="336792668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96A7EA4-55DC-4A6C-9EA5-E7D24DE421A7}"/>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6" name="文本占位符 2">
                <a:extLst>
                  <a:ext uri="{FF2B5EF4-FFF2-40B4-BE49-F238E27FC236}">
                    <a16:creationId xmlns:a16="http://schemas.microsoft.com/office/drawing/2014/main" id="{4FC3EE4C-94C1-4D41-84BC-8ED7B1FBFB49}"/>
                  </a:ext>
                </a:extLst>
              </p:cNvPr>
              <p:cNvSpPr>
                <a:spLocks noGrp="1"/>
              </p:cNvSpPr>
              <p:nvPr>
                <p:ph type="body" sz="quarter" idx="14"/>
              </p:nvPr>
            </p:nvSpPr>
            <p:spPr/>
            <p:txBody>
              <a:bodyPr>
                <a:noAutofit/>
              </a:bodyPr>
              <a:lstStyle/>
              <a:p>
                <a:r>
                  <a:rPr lang="zh-CN" altLang="en-US" dirty="0"/>
                  <a:t>Ước lượng độ sâu đa góc nhìn</a:t>
                </a:r>
                <a:endParaRPr lang="en-US" altLang="zh-CN" dirty="0"/>
              </a:p>
              <a:p>
                <a:pPr lvl="1"/>
                <a:r>
                  <a:rPr lang="zh-CN" altLang="en-US" dirty="0"/>
                  <a:t>Thể tích chi phí biểu thị mức độ ghép cặp pixel giữa các góc nhìn khác nhau</a:t>
                </a:r>
                <a:endParaRPr lang="vi-VN" altLang="zh-CN" dirty="0"/>
              </a:p>
              <a:p>
                <a:pPr marL="457200" lvl="1" indent="0">
                  <a:buNone/>
                </a:pPr>
                <a:endParaRPr lang="en-US" altLang="zh-CN" dirty="0"/>
              </a:p>
              <a:p>
                <a:pPr marL="457200" lvl="1" indent="0">
                  <a:buNone/>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𝐶</m:t>
                      </m:r>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nary>
                        <m:naryPr>
                          <m:chr m:val="∑"/>
                          <m:limLoc m:val="subSup"/>
                          <m:supHide m:val="on"/>
                          <m:ctrlPr>
                            <a:rPr lang="zh-CN" altLang="zh-CN" i="1">
                              <a:latin typeface="Cambria Math" panose="02040503050406030204" pitchFamily="18" charset="0"/>
                            </a:rPr>
                          </m:ctrlPr>
                        </m:naryPr>
                        <m:sub>
                          <m:r>
                            <a:rPr lang="en-US" altLang="zh-CN" b="0" i="1" smtClean="0">
                              <a:latin typeface="Cambria Math" panose="02040503050406030204" pitchFamily="18" charset="0"/>
                            </a:rPr>
                            <m:t>𝑣</m:t>
                          </m:r>
                        </m:sub>
                        <m:sup/>
                        <m:e>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𝑣</m:t>
                              </m:r>
                            </m:sub>
                          </m:sSub>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r>
                            <a:rPr lang="en-US" altLang="zh-CN" b="0" i="1" smtClean="0">
                              <a:latin typeface="Cambria Math" panose="02040503050406030204" pitchFamily="18" charset="0"/>
                            </a:rPr>
                            <m:t>𝑐𝑜𝑠𝑡</m:t>
                          </m:r>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𝑣</m:t>
                          </m:r>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i="1"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e>
                      </m:nary>
                    </m:oMath>
                  </m:oMathPara>
                </a14:m>
                <a:endParaRPr lang="en-US" altLang="zh-CN" dirty="0"/>
              </a:p>
              <a:p>
                <a:pPr marL="457200" lvl="1" indent="0">
                  <a:buNone/>
                </a:pPr>
                <a:endParaRPr lang="en-US" altLang="zh-CN" b="0" i="1" dirty="0">
                  <a:latin typeface="Cambria Math" panose="02040503050406030204" pitchFamily="18" charset="0"/>
                </a:endParaRPr>
              </a:p>
              <a:p>
                <a:pPr marL="457200" lvl="1" indent="0">
                  <a:buNone/>
                </a:pPr>
                <a14:m>
                  <m:oMath xmlns:m="http://schemas.openxmlformats.org/officeDocument/2006/math">
                    <m:r>
                      <a:rPr lang="en-US" altLang="zh-CN" b="0" i="1" smtClean="0">
                        <a:latin typeface="Cambria Math" panose="02040503050406030204" pitchFamily="18" charset="0"/>
                      </a:rPr>
                      <m:t>𝑝</m:t>
                    </m:r>
                  </m:oMath>
                </a14:m>
                <a:r>
                  <a:rPr lang="zh-CN" altLang="en-US" dirty="0"/>
                  <a:t>: tọa độ pixel</a:t>
                </a:r>
                <a:endParaRPr lang="en-US" altLang="zh-CN" dirty="0"/>
              </a:p>
              <a:p>
                <a:pPr marL="457200" lvl="1" indent="0">
                  <a:buNone/>
                </a:pPr>
                <a14:m>
                  <m:oMath xmlns:m="http://schemas.openxmlformats.org/officeDocument/2006/math">
                    <m:r>
                      <a:rPr lang="en-US" altLang="zh-CN" b="0" i="1" smtClean="0">
                        <a:latin typeface="Cambria Math" panose="02040503050406030204" pitchFamily="18" charset="0"/>
                      </a:rPr>
                      <m:t>𝑑</m:t>
                    </m:r>
                  </m:oMath>
                </a14:m>
                <a:r>
                  <a:rPr lang="zh-CN" altLang="en-US" dirty="0"/>
                  <a:t>: giá trị độ sâu</a:t>
                </a:r>
                <a:endParaRPr lang="en-US" altLang="zh-CN" dirty="0"/>
              </a:p>
              <a:p>
                <a:pPr marL="457200" lvl="1" indent="0">
                  <a:buNone/>
                </a:pPr>
                <a14:m>
                  <m:oMath xmlns:m="http://schemas.openxmlformats.org/officeDocument/2006/math">
                    <m:r>
                      <a:rPr lang="en-US" altLang="zh-CN" b="0" i="1" smtClean="0">
                        <a:latin typeface="Cambria Math" panose="02040503050406030204" pitchFamily="18" charset="0"/>
                      </a:rPr>
                      <m:t>𝑣</m:t>
                    </m:r>
                    <m:r>
                      <a:rPr lang="zh-CN" altLang="en-US" b="0" i="1" smtClean="0">
                        <a:latin typeface="Cambria Math" panose="02040503050406030204" pitchFamily="18" charset="0"/>
                      </a:rPr>
                      <m:t>：</m:t>
                    </m:r>
                  </m:oMath>
                </a14:m>
                <a:r>
                  <a:rPr lang="zh-CN" altLang="zh-CN" dirty="0"/>
                  <a:t>biểu thị các góc nhìn khác nhau</a:t>
                </a:r>
                <a:endParaRPr lang="en-US" altLang="zh-CN" dirty="0"/>
              </a:p>
              <a:p>
                <a:pPr marL="457200" lvl="1" indent="0">
                  <a:buNone/>
                </a:pPr>
                <a14:m>
                  <m:oMath xmlns:m="http://schemas.openxmlformats.org/officeDocument/2006/math">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𝑣</m:t>
                        </m:r>
                      </m:sub>
                    </m:sSub>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oMath>
                </a14:m>
                <a:r>
                  <a:rPr lang="zh-CN" altLang="en-US" dirty="0"/>
                  <a:t>: hàm trọng số</a:t>
                </a:r>
                <a:endParaRPr lang="en-US" altLang="zh-CN" dirty="0"/>
              </a:p>
              <a:p>
                <a:pPr marL="457200" lvl="1" indent="0">
                  <a:buNone/>
                </a:pPr>
                <a14:m>
                  <m:oMath xmlns:m="http://schemas.openxmlformats.org/officeDocument/2006/math">
                    <m:r>
                      <a:rPr lang="en-US" altLang="zh-CN" b="0" i="1" smtClean="0">
                        <a:latin typeface="Cambria Math" panose="02040503050406030204" pitchFamily="18" charset="0"/>
                      </a:rPr>
                      <m:t>𝑐𝑜𝑠𝑡</m:t>
                    </m:r>
                    <m:r>
                      <a:rPr lang="en-US" altLang="zh-CN" b="0" smtClean="0">
                        <a:latin typeface="Cambria Math" panose="02040503050406030204" pitchFamily="18" charset="0"/>
                      </a:rPr>
                      <m:t>()</m:t>
                    </m:r>
                    <m:r>
                      <a:rPr lang="zh-CN" altLang="en-US" b="0" i="1" smtClean="0">
                        <a:latin typeface="Cambria Math" panose="02040503050406030204" pitchFamily="18" charset="0"/>
                      </a:rPr>
                      <m:t>：</m:t>
                    </m:r>
                  </m:oMath>
                </a14:m>
                <a:r>
                  <a:rPr lang="zh-CN" altLang="zh-CN" dirty="0"/>
                  <a:t>chi phí ghép cặp</a:t>
                </a:r>
                <a:endParaRPr lang="en-US" altLang="zh-CN" dirty="0"/>
              </a:p>
              <a:p>
                <a:pPr marL="457200" lvl="1" indent="0">
                  <a:buNone/>
                </a:pPr>
                <a:endParaRPr lang="zh-CN" altLang="zh-CN" dirty="0">
                  <a:latin typeface="Calibri"/>
                  <a:cs typeface="Calibri"/>
                </a:endParaRPr>
              </a:p>
              <a:p>
                <a:pPr lvl="1"/>
                <a:endParaRPr lang="en-US" altLang="zh-CN" dirty="0">
                  <a:latin typeface="Calibri"/>
                  <a:cs typeface="Calibri"/>
                </a:endParaRPr>
              </a:p>
              <a:p>
                <a:pPr lvl="1"/>
                <a:endParaRPr lang="zh-CN" altLang="en-US" dirty="0">
                  <a:latin typeface="Calibri"/>
                  <a:cs typeface="Calibri"/>
                </a:endParaRPr>
              </a:p>
            </p:txBody>
          </p:sp>
        </mc:Choice>
        <mc:Fallback xmlns="">
          <p:sp>
            <p:nvSpPr>
              <p:cNvPr id="6" name="文本占位符 2">
                <a:extLst>
                  <a:ext uri="{FF2B5EF4-FFF2-40B4-BE49-F238E27FC236}">
                    <a16:creationId xmlns:a16="http://schemas.microsoft.com/office/drawing/2014/main" id="{4FC3EE4C-94C1-4D41-84BC-8ED7B1FBFB49}"/>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455" t="-253"/>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A48C60C9-9F9D-4E18-88EA-58457EC82F42}"/>
              </a:ext>
            </a:extLst>
          </p:cNvPr>
          <p:cNvSpPr>
            <a:spLocks noGrp="1"/>
          </p:cNvSpPr>
          <p:nvPr>
            <p:ph type="body" sz="quarter" idx="13"/>
          </p:nvPr>
        </p:nvSpPr>
        <p:spPr/>
        <p:txBody>
          <a:bodyPr>
            <a:noAutofit/>
          </a:bodyPr>
          <a:lstStyle/>
          <a:p>
            <a:r>
              <a:rPr lang="zh-CN" altLang="en-US" dirty="0">
                <a:latin typeface="Calibri"/>
                <a:cs typeface="Calibri"/>
              </a:rPr>
              <a:t>Ước lượng độ sâu cảnh</a:t>
            </a:r>
          </a:p>
        </p:txBody>
      </p:sp>
    </p:spTree>
    <p:extLst>
      <p:ext uri="{BB962C8B-B14F-4D97-AF65-F5344CB8AC3E}">
        <p14:creationId xmlns:p14="http://schemas.microsoft.com/office/powerpoint/2010/main" val="27246254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96A7EA4-55DC-4A6C-9EA5-E7D24DE421A7}"/>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6" name="文本占位符 2">
                <a:extLst>
                  <a:ext uri="{FF2B5EF4-FFF2-40B4-BE49-F238E27FC236}">
                    <a16:creationId xmlns:a16="http://schemas.microsoft.com/office/drawing/2014/main" id="{4FC3EE4C-94C1-4D41-84BC-8ED7B1FBFB49}"/>
                  </a:ext>
                </a:extLst>
              </p:cNvPr>
              <p:cNvSpPr>
                <a:spLocks noGrp="1"/>
              </p:cNvSpPr>
              <p:nvPr>
                <p:ph type="body" sz="quarter" idx="14"/>
              </p:nvPr>
            </p:nvSpPr>
            <p:spPr/>
            <p:txBody>
              <a:bodyPr>
                <a:noAutofit/>
              </a:bodyPr>
              <a:lstStyle/>
              <a:p>
                <a:r>
                  <a:rPr lang="zh-CN" altLang="en-US" dirty="0"/>
                  <a:t>Ước lượng độ sâu đa góc nhìn</a:t>
                </a:r>
                <a:endParaRPr lang="en-US" altLang="zh-CN" dirty="0"/>
              </a:p>
              <a:p>
                <a:pPr lvl="1">
                  <a:lnSpc>
                    <a:spcPct val="120000"/>
                  </a:lnSpc>
                </a:pPr>
                <a:r>
                  <a:rPr lang="zh-CN" altLang="zh-CN" dirty="0"/>
                  <a:t>Tổng hợp chi phí:</a:t>
                </a:r>
                <a14:m>
                  <m:oMath xmlns:m="http://schemas.openxmlformats.org/officeDocument/2006/math">
                    <m:r>
                      <a:rPr lang="en-US" altLang="zh-CN" b="0" i="0" smtClean="0">
                        <a:latin typeface="Cambria Math" panose="02040503050406030204" pitchFamily="18" charset="0"/>
                      </a:rPr>
                      <m:t>       </m:t>
                    </m:r>
                  </m:oMath>
                </a14:m>
                <a:endParaRPr lang="en-US" altLang="zh-CN" i="0" dirty="0"/>
              </a:p>
              <a:p>
                <a:pPr marL="457200" lvl="1" indent="0">
                  <a:lnSpc>
                    <a:spcPct val="120000"/>
                  </a:lnSpc>
                  <a:buNone/>
                </a:pPr>
                <a:r>
                  <a:rPr lang="en-US" altLang="zh-CN" dirty="0"/>
                  <a:t>       </a:t>
                </a:r>
                <a14:m>
                  <m:oMath xmlns:m="http://schemas.openxmlformats.org/officeDocument/2006/math">
                    <m:r>
                      <a:rPr lang="en-US" altLang="zh-CN" b="0" i="1" smtClean="0">
                        <a:latin typeface="Cambria Math" panose="02040503050406030204" pitchFamily="18" charset="0"/>
                      </a:rPr>
                      <m:t>𝐴</m:t>
                    </m:r>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nary>
                      <m:naryPr>
                        <m:chr m:val="∑"/>
                        <m:limLoc m:val="subSup"/>
                        <m:supHide m:val="on"/>
                        <m:ctrlPr>
                          <a:rPr lang="zh-CN" altLang="zh-CN" i="1">
                            <a:latin typeface="Cambria Math" panose="02040503050406030204" pitchFamily="18" charset="0"/>
                          </a:rPr>
                        </m:ctrlPr>
                      </m:naryPr>
                      <m:sub>
                        <m:r>
                          <a:rPr lang="en-US" altLang="zh-CN" b="0" smtClean="0">
                            <a:latin typeface="Cambria Math" panose="02040503050406030204" pitchFamily="18" charset="0"/>
                          </a:rPr>
                          <m:t>∆</m:t>
                        </m:r>
                        <m:r>
                          <a:rPr lang="en-US" altLang="zh-CN" b="0" i="1" smtClean="0">
                            <a:latin typeface="Cambria Math" panose="02040503050406030204" pitchFamily="18" charset="0"/>
                          </a:rPr>
                          <m:t>𝑑</m:t>
                        </m:r>
                      </m:sub>
                      <m:sup/>
                      <m:e>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𝑑𝑎𝑡𝑎</m:t>
                            </m:r>
                          </m:sub>
                        </m:sSub>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vi-VN" altLang="zh-CN" b="0" i="0" smtClean="0">
                            <a:latin typeface="Cambria Math" panose="02040503050406030204" pitchFamily="18" charset="0"/>
                          </a:rPr>
                          <m:t>,</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r>
                          <a:rPr lang="en-US" altLang="zh-CN" b="0" i="1" smtClean="0">
                            <a:latin typeface="Cambria Math" panose="02040503050406030204" pitchFamily="18" charset="0"/>
                          </a:rPr>
                          <m:t>𝑚𝑖𝑛</m:t>
                        </m:r>
                        <m:r>
                          <a:rPr lang="en-US" altLang="zh-CN" b="0" smtClean="0">
                            <a:latin typeface="Cambria Math" panose="02040503050406030204" pitchFamily="18" charset="0"/>
                          </a:rPr>
                          <m:t>(</m:t>
                        </m:r>
                        <m:r>
                          <a:rPr lang="en-US" altLang="zh-CN" b="0" i="1" smtClean="0">
                            <a:latin typeface="Cambria Math" panose="02040503050406030204" pitchFamily="18" charset="0"/>
                          </a:rPr>
                          <m:t>0</m:t>
                        </m:r>
                        <m:r>
                          <a:rPr lang="en-US" altLang="zh-CN" b="0" smtClean="0">
                            <a:latin typeface="Cambria Math" panose="02040503050406030204" pitchFamily="18" charset="0"/>
                          </a:rPr>
                          <m:t>,</m:t>
                        </m:r>
                        <m:r>
                          <a:rPr lang="en-US" altLang="zh-CN" b="0" i="1" smtClean="0">
                            <a:latin typeface="Cambria Math" panose="02040503050406030204" pitchFamily="18" charset="0"/>
                          </a:rPr>
                          <m:t>𝐶</m:t>
                        </m:r>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r>
                          <a:rPr lang="en-US" altLang="zh-CN" b="0" i="1" smtClean="0">
                            <a:latin typeface="Cambria Math" panose="02040503050406030204" pitchFamily="18" charset="0"/>
                          </a:rPr>
                          <m:t>−</m:t>
                        </m:r>
                        <m:r>
                          <a:rPr lang="en-US" altLang="zh-CN" b="0" i="1" smtClean="0">
                            <a:latin typeface="Cambria Math" panose="02040503050406030204" pitchFamily="18" charset="0"/>
                          </a:rPr>
                          <m:t>𝐶</m:t>
                        </m:r>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e>
                    </m:nary>
                  </m:oMath>
                </a14:m>
                <a:endParaRPr lang="en-US" altLang="zh-CN" dirty="0"/>
              </a:p>
              <a:p>
                <a:pPr marL="457200" lvl="1" indent="0">
                  <a:lnSpc>
                    <a:spcPct val="120000"/>
                  </a:lnSpc>
                  <a:buNone/>
                </a:pPr>
                <a:r>
                  <a:rPr lang="en-US" altLang="zh-CN" dirty="0"/>
                  <a:t>Trong đó, </a:t>
                </a:r>
                <a14:m>
                  <m:oMath xmlns:m="http://schemas.openxmlformats.org/officeDocument/2006/math">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𝑤</m:t>
                        </m:r>
                      </m:e>
                      <m:sub>
                        <m:r>
                          <a:rPr lang="en-US" altLang="zh-CN" b="0" i="1" smtClean="0">
                            <a:latin typeface="Cambria Math" panose="02040503050406030204" pitchFamily="18" charset="0"/>
                          </a:rPr>
                          <m:t>𝑑𝑎𝑡𝑎</m:t>
                        </m:r>
                      </m:sub>
                    </m:sSub>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vi-VN" altLang="zh-CN" b="0" i="0" smtClean="0">
                        <a:latin typeface="Cambria Math" panose="02040503050406030204" pitchFamily="18" charset="0"/>
                      </a:rPr>
                      <m:t>,</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oMath>
                </a14:m>
                <a:r>
                  <a:rPr lang="zh-CN" altLang="zh-CN" dirty="0"/>
                  <a:t> là trọng số của số hạng dữ liệu, </a:t>
                </a:r>
                <a14:m>
                  <m:oMath xmlns:m="http://schemas.openxmlformats.org/officeDocument/2006/math">
                    <m:r>
                      <a:rPr lang="en-US" altLang="zh-CN" b="0" smtClean="0">
                        <a:latin typeface="Cambria Math" panose="02040503050406030204" pitchFamily="18" charset="0"/>
                      </a:rPr>
                      <m:t>∆</m:t>
                    </m:r>
                    <m:r>
                      <a:rPr lang="en-US" altLang="zh-CN" b="0" i="1" smtClean="0">
                        <a:latin typeface="Cambria Math" panose="02040503050406030204" pitchFamily="18" charset="0"/>
                      </a:rPr>
                      <m:t>𝑑</m:t>
                    </m:r>
                  </m:oMath>
                </a14:m>
                <a:r>
                  <a:rPr lang="zh-CN" altLang="zh-CN" dirty="0"/>
                  <a:t> là chênh lệch độ sâu; bản đồ độ sâu có thể được biểu diễn như sau:</a:t>
                </a:r>
                <a:endParaRPr lang="en-US" altLang="zh-CN" dirty="0"/>
              </a:p>
              <a:p>
                <a:pPr marL="457200" lvl="1" indent="0">
                  <a:lnSpc>
                    <a:spcPct val="120000"/>
                  </a:lnSpc>
                  <a:buNone/>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𝐷</m:t>
                      </m:r>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𝑎𝑟𝑔𝑚𝑖𝑛</m:t>
                          </m:r>
                        </m:e>
                        <m:sub>
                          <m:r>
                            <a:rPr lang="en-US" altLang="zh-CN" b="0" i="1" smtClean="0">
                              <a:latin typeface="Cambria Math" panose="02040503050406030204" pitchFamily="18" charset="0"/>
                            </a:rPr>
                            <m:t>𝑑</m:t>
                          </m:r>
                        </m:sub>
                      </m:sSub>
                      <m:r>
                        <a:rPr lang="en-US" altLang="zh-CN" b="0" smtClean="0">
                          <a:latin typeface="Cambria Math" panose="02040503050406030204" pitchFamily="18" charset="0"/>
                        </a:rPr>
                        <m:t>(</m:t>
                      </m:r>
                      <m:r>
                        <a:rPr lang="en-US" altLang="zh-CN" b="0" i="1" smtClean="0">
                          <a:latin typeface="Cambria Math" panose="02040503050406030204" pitchFamily="18" charset="0"/>
                        </a:rPr>
                        <m:t>𝐶</m:t>
                      </m:r>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r>
                        <a:rPr lang="en-US" altLang="zh-CN" b="0" i="1" smtClean="0">
                          <a:latin typeface="Cambria Math" panose="02040503050406030204" pitchFamily="18" charset="0"/>
                        </a:rPr>
                        <m:t>𝛼</m:t>
                      </m:r>
                      <m:r>
                        <a:rPr lang="en-US" altLang="zh-CN" b="0" i="1" smtClean="0">
                          <a:latin typeface="Cambria Math" panose="02040503050406030204" pitchFamily="18" charset="0"/>
                        </a:rPr>
                        <m:t>𝐴</m:t>
                      </m:r>
                      <m:r>
                        <a:rPr lang="en-US" altLang="zh-CN" b="0" smtClean="0">
                          <a:latin typeface="Cambria Math" panose="02040503050406030204" pitchFamily="18" charset="0"/>
                        </a:rPr>
                        <m:t>(</m:t>
                      </m:r>
                      <m:r>
                        <a:rPr lang="en-US" altLang="zh-CN" b="0" i="1" smtClean="0">
                          <a:latin typeface="Cambria Math" panose="02040503050406030204" pitchFamily="18" charset="0"/>
                        </a:rPr>
                        <m:t>𝑝</m:t>
                      </m:r>
                      <m:r>
                        <a:rPr lang="en-US" altLang="zh-CN" b="0" smtClean="0">
                          <a:latin typeface="Cambria Math" panose="02040503050406030204" pitchFamily="18" charset="0"/>
                        </a:rPr>
                        <m:t>,</m:t>
                      </m:r>
                      <m:r>
                        <a:rPr lang="en-US" altLang="zh-CN" b="0" i="1" smtClean="0">
                          <a:latin typeface="Cambria Math" panose="02040503050406030204" pitchFamily="18" charset="0"/>
                        </a:rPr>
                        <m:t>𝑑</m:t>
                      </m:r>
                      <m:r>
                        <a:rPr lang="en-US" altLang="zh-CN" b="0" smtClean="0">
                          <a:latin typeface="Cambria Math" panose="02040503050406030204" pitchFamily="18" charset="0"/>
                        </a:rPr>
                        <m:t>))</m:t>
                      </m:r>
                    </m:oMath>
                  </m:oMathPara>
                </a14:m>
                <a:endParaRPr lang="en-US" altLang="zh-CN" dirty="0">
                  <a:latin typeface="Calibri"/>
                  <a:cs typeface="Calibri"/>
                </a:endParaRPr>
              </a:p>
              <a:p>
                <a:pPr marL="457200" lvl="1" indent="0">
                  <a:buNone/>
                </a:pPr>
                <a:endParaRPr lang="zh-CN" altLang="zh-CN" dirty="0">
                  <a:latin typeface="Calibri"/>
                  <a:cs typeface="Calibri"/>
                </a:endParaRPr>
              </a:p>
              <a:p>
                <a:pPr lvl="1"/>
                <a:endParaRPr lang="en-US" altLang="zh-CN" dirty="0">
                  <a:latin typeface="Calibri"/>
                  <a:cs typeface="Calibri"/>
                </a:endParaRPr>
              </a:p>
              <a:p>
                <a:pPr lvl="1"/>
                <a:endParaRPr lang="zh-CN" altLang="en-US" dirty="0">
                  <a:latin typeface="Calibri"/>
                  <a:cs typeface="Calibri"/>
                </a:endParaRPr>
              </a:p>
            </p:txBody>
          </p:sp>
        </mc:Choice>
        <mc:Fallback xmlns="">
          <p:sp>
            <p:nvSpPr>
              <p:cNvPr id="6" name="文本占位符 2">
                <a:extLst>
                  <a:ext uri="{FF2B5EF4-FFF2-40B4-BE49-F238E27FC236}">
                    <a16:creationId xmlns:a16="http://schemas.microsoft.com/office/drawing/2014/main" id="{4FC3EE4C-94C1-4D41-84BC-8ED7B1FBFB49}"/>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455" t="-253" r="-568"/>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A48C60C9-9F9D-4E18-88EA-58457EC82F42}"/>
              </a:ext>
            </a:extLst>
          </p:cNvPr>
          <p:cNvSpPr>
            <a:spLocks noGrp="1"/>
          </p:cNvSpPr>
          <p:nvPr>
            <p:ph type="body" sz="quarter" idx="13"/>
          </p:nvPr>
        </p:nvSpPr>
        <p:spPr/>
        <p:txBody>
          <a:bodyPr>
            <a:noAutofit/>
          </a:bodyPr>
          <a:lstStyle/>
          <a:p>
            <a:r>
              <a:rPr lang="zh-CN" altLang="en-US" dirty="0">
                <a:latin typeface="Calibri"/>
                <a:cs typeface="Calibri"/>
              </a:rPr>
              <a:t>Ước lượng độ sâu cảnh</a:t>
            </a:r>
          </a:p>
        </p:txBody>
      </p:sp>
      <p:pic>
        <p:nvPicPr>
          <p:cNvPr id="9" name="Picture 8">
            <a:extLst>
              <a:ext uri="{FF2B5EF4-FFF2-40B4-BE49-F238E27FC236}">
                <a16:creationId xmlns:a16="http://schemas.microsoft.com/office/drawing/2014/main" id="{975B58D2-D162-2D05-2F12-E0273D1A1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7493" y="3613150"/>
            <a:ext cx="7026507" cy="3033121"/>
          </a:xfrm>
          <a:prstGeom prst="rect">
            <a:avLst/>
          </a:prstGeom>
        </p:spPr>
      </p:pic>
    </p:spTree>
    <p:extLst>
      <p:ext uri="{BB962C8B-B14F-4D97-AF65-F5344CB8AC3E}">
        <p14:creationId xmlns:p14="http://schemas.microsoft.com/office/powerpoint/2010/main" val="6648675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3EC4C79-B6DA-4F51-B814-1D7B522F68B9}"/>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p:sp>
        <p:nvSpPr>
          <p:cNvPr id="3" name="文本占位符 2">
            <a:extLst>
              <a:ext uri="{FF2B5EF4-FFF2-40B4-BE49-F238E27FC236}">
                <a16:creationId xmlns:a16="http://schemas.microsoft.com/office/drawing/2014/main" id="{7DC24E8E-7C72-46E5-8258-4B2C468A7C88}"/>
              </a:ext>
            </a:extLst>
          </p:cNvPr>
          <p:cNvSpPr>
            <a:spLocks noGrp="1"/>
          </p:cNvSpPr>
          <p:nvPr>
            <p:ph type="body" sz="quarter" idx="14"/>
          </p:nvPr>
        </p:nvSpPr>
        <p:spPr>
          <a:xfrm>
            <a:off x="515938" y="1104900"/>
            <a:ext cx="6330912" cy="5016500"/>
          </a:xfrm>
        </p:spPr>
        <p:txBody>
          <a:bodyPr>
            <a:noAutofit/>
          </a:bodyPr>
          <a:lstStyle/>
          <a:p>
            <a:pPr algn="just">
              <a:lnSpc>
                <a:spcPct val="100000"/>
              </a:lnSpc>
            </a:pPr>
            <a:r>
              <a:rPr lang="zh-CN" altLang="en-US" sz="2400" dirty="0"/>
              <a:t>Ước lượng độ sâu nhìn bao quanh</a:t>
            </a:r>
            <a:endParaRPr lang="en-US" altLang="zh-CN" sz="2400" dirty="0"/>
          </a:p>
          <a:p>
            <a:pPr lvl="1" algn="just">
              <a:lnSpc>
                <a:spcPct val="100000"/>
              </a:lnSpc>
            </a:pPr>
            <a:r>
              <a:rPr lang="zh-CN" altLang="zh-CN" dirty="0"/>
              <a:t>Hệ thống đa camera (camera nhìn bao quanh) trên xe tự lái có thể cảm nhận và hiểu môi trường xung quanh toàn diện hơn, nâng cao khả năng thích ứng với các tình huống giao thông phức tạp, từ đó tăng cường độ an toàn và hiệu năng lái xe.</a:t>
            </a:r>
            <a:endParaRPr lang="en-US" altLang="zh-CN" dirty="0"/>
          </a:p>
          <a:p>
            <a:pPr lvl="1" algn="just">
              <a:lnSpc>
                <a:spcPct val="100000"/>
              </a:lnSpc>
            </a:pPr>
            <a:r>
              <a:rPr lang="zh-CN" altLang="en-US" dirty="0"/>
              <a:t>Khác với việc dựa vào các cảm biến độ sâu đắt tiền như LiDAR để trích xuất thông tin cấu trúc, nhận thức ba chiều từ ảnh nhìn bao quanh trở thành một phương án thay thế đầy tiềm năng. Nhiều công ty xe tự lái, tiêu biểu là Tesla, chủ trương phương pháp định hướng thị giác, loại bỏ LiDAR và hoàn toàn dựa vào ảnh để nhận thức ba chiều.</a:t>
            </a:r>
            <a:endParaRPr lang="en-US" altLang="zh-CN" dirty="0"/>
          </a:p>
        </p:txBody>
      </p:sp>
      <p:sp>
        <p:nvSpPr>
          <p:cNvPr id="4" name="文本占位符 3">
            <a:extLst>
              <a:ext uri="{FF2B5EF4-FFF2-40B4-BE49-F238E27FC236}">
                <a16:creationId xmlns:a16="http://schemas.microsoft.com/office/drawing/2014/main" id="{C45B06A9-9E65-4DE2-B7B6-316C3CF7309B}"/>
              </a:ext>
            </a:extLst>
          </p:cNvPr>
          <p:cNvSpPr>
            <a:spLocks noGrp="1"/>
          </p:cNvSpPr>
          <p:nvPr>
            <p:ph type="body" sz="quarter" idx="13"/>
          </p:nvPr>
        </p:nvSpPr>
        <p:spPr/>
        <p:txBody>
          <a:bodyPr>
            <a:noAutofit/>
          </a:bodyPr>
          <a:lstStyle/>
          <a:p>
            <a:r>
              <a:rPr lang="zh-CN" altLang="en-US" dirty="0">
                <a:latin typeface="Calibri"/>
                <a:cs typeface="Calibri"/>
              </a:rPr>
              <a:t>Ước lượng độ sâu cảnh</a:t>
            </a:r>
          </a:p>
        </p:txBody>
      </p:sp>
      <p:pic>
        <p:nvPicPr>
          <p:cNvPr id="6" name="Picture 5">
            <a:extLst>
              <a:ext uri="{FF2B5EF4-FFF2-40B4-BE49-F238E27FC236}">
                <a16:creationId xmlns:a16="http://schemas.microsoft.com/office/drawing/2014/main" id="{72F12F6B-1B43-4212-D8FD-3DF66D944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0682" y="1104900"/>
            <a:ext cx="4825380" cy="5163634"/>
          </a:xfrm>
          <a:prstGeom prst="rect">
            <a:avLst/>
          </a:prstGeom>
        </p:spPr>
      </p:pic>
    </p:spTree>
    <p:extLst>
      <p:ext uri="{BB962C8B-B14F-4D97-AF65-F5344CB8AC3E}">
        <p14:creationId xmlns:p14="http://schemas.microsoft.com/office/powerpoint/2010/main" val="291134414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4480EA82-A989-4C04-894F-843E8F719010}"/>
              </a:ext>
            </a:extLst>
          </p:cNvPr>
          <p:cNvSpPr>
            <a:spLocks noGrp="1"/>
          </p:cNvSpPr>
          <p:nvPr>
            <p:ph type="sldNum" sz="quarter" idx="10"/>
          </p:nvPr>
        </p:nvSpPr>
        <p:spPr/>
        <p:txBody>
          <a:bodyPr>
            <a:no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3" name="文本占位符 2">
                <a:extLst>
                  <a:ext uri="{FF2B5EF4-FFF2-40B4-BE49-F238E27FC236}">
                    <a16:creationId xmlns:a16="http://schemas.microsoft.com/office/drawing/2014/main" id="{F038DD9D-02FB-4213-9998-CB297C689668}"/>
                  </a:ext>
                </a:extLst>
              </p:cNvPr>
              <p:cNvSpPr>
                <a:spLocks noGrp="1"/>
              </p:cNvSpPr>
              <p:nvPr>
                <p:ph type="body" sz="quarter" idx="14"/>
              </p:nvPr>
            </p:nvSpPr>
            <p:spPr/>
            <p:txBody>
              <a:bodyPr>
                <a:noAutofit/>
              </a:bodyPr>
              <a:lstStyle/>
              <a:p>
                <a:pPr>
                  <a:lnSpc>
                    <a:spcPct val="85000"/>
                  </a:lnSpc>
                </a:pPr>
                <a:r>
                  <a:rPr lang="zh-CN" altLang="en-US" sz="2400" dirty="0"/>
                  <a:t>Ước lượng độ sâu nhìn bao quanh</a:t>
                </a:r>
                <a:endParaRPr lang="en-US" altLang="zh-CN" sz="2400" dirty="0"/>
              </a:p>
              <a:p>
                <a:pPr lvl="1">
                  <a:lnSpc>
                    <a:spcPct val="85000"/>
                  </a:lnSpc>
                </a:pPr>
                <a:r>
                  <a:rPr lang="zh-CN" altLang="zh-CN" dirty="0"/>
                  <a:t>Xây dựng liên hệ không–thời gian (temporal-spatial): tại cùng một thời điểm, có thể dựa trên các tham số nội tại và ngoại tại giữa các camera lân cận để ánh xạ ảnh của camera này</a:t>
                </a:r>
                <a14:m>
                  <m:oMath xmlns:m="http://schemas.openxmlformats.org/officeDocument/2006/math">
                    <m:r>
                      <a:rPr lang="en-US" altLang="zh-CN" b="0" i="1" smtClean="0">
                        <a:latin typeface="Cambria Math" panose="02040503050406030204" pitchFamily="18" charset="0"/>
                      </a:rPr>
                      <m:t>𝑖</m:t>
                    </m:r>
                  </m:oMath>
                </a14:m>
                <a:r>
                  <a:rPr lang="zh-CN" altLang="zh-CN" dirty="0"/>
                  <a:t> sang camera khác</a:t>
                </a:r>
                <a:r>
                  <a:rPr lang="vi-VN" altLang="zh-CN" dirty="0"/>
                  <a:t> </a:t>
                </a:r>
                <a14:m>
                  <m:oMath xmlns:m="http://schemas.openxmlformats.org/officeDocument/2006/math">
                    <m:r>
                      <a:rPr lang="en-US" altLang="zh-CN" b="0" i="1" smtClean="0">
                        <a:latin typeface="Cambria Math" panose="02040503050406030204" pitchFamily="18" charset="0"/>
                      </a:rPr>
                      <m:t>𝑗</m:t>
                    </m:r>
                  </m:oMath>
                </a14:m>
                <a:endParaRPr lang="en-US" altLang="zh-CN" dirty="0"/>
              </a:p>
              <a:p>
                <a:pPr lvl="1">
                  <a:lnSpc>
                    <a:spcPct val="85000"/>
                  </a:lnSpc>
                </a:pPr>
                <a:endParaRPr lang="en-US" altLang="zh-CN" dirty="0"/>
              </a:p>
              <a:p>
                <a:pPr marL="457200" lvl="1" indent="0">
                  <a:lnSpc>
                    <a:spcPct val="85000"/>
                  </a:lnSpc>
                  <a:buNone/>
                </a:pPr>
                <a14:m>
                  <m:oMathPara xmlns:m="http://schemas.openxmlformats.org/officeDocument/2006/math">
                    <m:oMathParaPr>
                      <m:jc m:val="centerGroup"/>
                    </m:oMathParaPr>
                    <m:oMath xmlns:m="http://schemas.openxmlformats.org/officeDocument/2006/math">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𝑝</m:t>
                          </m:r>
                        </m:e>
                        <m:sub>
                          <m:r>
                            <a:rPr lang="en-US" altLang="zh-CN" b="0" i="1" smtClean="0">
                              <a:latin typeface="Cambria Math" panose="02040503050406030204" pitchFamily="18" charset="0"/>
                            </a:rPr>
                            <m:t>𝑖</m:t>
                          </m:r>
                        </m:sub>
                      </m:sSub>
                      <m:r>
                        <a:rPr lang="en-US" altLang="zh-CN" b="0" smtClean="0">
                          <a:latin typeface="Cambria Math" panose="02040503050406030204" pitchFamily="18" charset="0"/>
                        </a:rPr>
                        <m:t>=</m:t>
                      </m:r>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𝜋</m:t>
                          </m:r>
                        </m:e>
                        <m:sub>
                          <m:r>
                            <a:rPr lang="en-US" altLang="zh-CN" b="0" i="1" smtClean="0">
                              <a:latin typeface="Cambria Math" panose="02040503050406030204" pitchFamily="18" charset="0"/>
                            </a:rPr>
                            <m:t>𝑖</m:t>
                          </m:r>
                          <m:r>
                            <a:rPr lang="en-US" altLang="zh-CN" b="0" smtClean="0">
                              <a:latin typeface="Cambria Math" panose="02040503050406030204" pitchFamily="18" charset="0"/>
                            </a:rPr>
                            <m:t>→</m:t>
                          </m:r>
                          <m:r>
                            <a:rPr lang="en-US" altLang="zh-CN" b="0" i="1" smtClean="0">
                              <a:latin typeface="Cambria Math" panose="02040503050406030204" pitchFamily="18" charset="0"/>
                            </a:rPr>
                            <m:t>𝑗</m:t>
                          </m:r>
                        </m:sub>
                      </m:sSub>
                      <m:r>
                        <a:rPr lang="en-US" altLang="zh-CN" b="0" smtClean="0">
                          <a:latin typeface="Cambria Math" panose="02040503050406030204" pitchFamily="18" charset="0"/>
                        </a:rPr>
                        <m:t>(</m:t>
                      </m:r>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𝑅</m:t>
                          </m:r>
                        </m:e>
                        <m:sub>
                          <m:r>
                            <a:rPr lang="en-US" altLang="zh-CN" b="0" i="1" smtClean="0">
                              <a:latin typeface="Cambria Math" panose="02040503050406030204" pitchFamily="18" charset="0"/>
                            </a:rPr>
                            <m:t>𝑖</m:t>
                          </m:r>
                          <m:r>
                            <a:rPr lang="en-US" altLang="zh-CN" b="0" smtClean="0">
                              <a:latin typeface="Cambria Math" panose="02040503050406030204" pitchFamily="18" charset="0"/>
                            </a:rPr>
                            <m:t>→</m:t>
                          </m:r>
                          <m:r>
                            <a:rPr lang="en-US" altLang="zh-CN" b="0" i="1" smtClean="0">
                              <a:latin typeface="Cambria Math" panose="02040503050406030204" pitchFamily="18" charset="0"/>
                            </a:rPr>
                            <m:t>𝑗</m:t>
                          </m:r>
                        </m:sub>
                      </m:sSub>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𝜑</m:t>
                          </m:r>
                        </m:e>
                        <m:sub>
                          <m:r>
                            <a:rPr lang="en-US" altLang="zh-CN" b="0" i="1" smtClean="0">
                              <a:latin typeface="Cambria Math" panose="02040503050406030204" pitchFamily="18" charset="0"/>
                            </a:rPr>
                            <m:t>𝑖</m:t>
                          </m:r>
                        </m:sub>
                      </m:sSub>
                      <m:r>
                        <a:rPr lang="en-US" altLang="zh-CN" b="0" smtClean="0">
                          <a:latin typeface="Cambria Math" panose="02040503050406030204" pitchFamily="18" charset="0"/>
                        </a:rPr>
                        <m:t>(</m:t>
                      </m:r>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𝑝</m:t>
                          </m:r>
                        </m:e>
                        <m:sub>
                          <m:r>
                            <a:rPr lang="en-US" altLang="zh-CN" b="0" i="1" smtClean="0">
                              <a:latin typeface="Cambria Math" panose="02040503050406030204" pitchFamily="18" charset="0"/>
                            </a:rPr>
                            <m:t>𝑖</m:t>
                          </m:r>
                        </m:sub>
                      </m:sSub>
                      <m:r>
                        <a:rPr lang="en-US" altLang="zh-CN" b="0" smtClean="0">
                          <a:latin typeface="Cambria Math" panose="02040503050406030204" pitchFamily="18" charset="0"/>
                        </a:rPr>
                        <m:t>,</m:t>
                      </m:r>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𝑑</m:t>
                          </m:r>
                        </m:e>
                        <m:sub>
                          <m:r>
                            <a:rPr lang="en-US" altLang="zh-CN" b="0" i="1" smtClean="0">
                              <a:latin typeface="Cambria Math" panose="02040503050406030204" pitchFamily="18" charset="0"/>
                            </a:rPr>
                            <m:t>𝑖</m:t>
                          </m:r>
                        </m:sub>
                      </m:sSub>
                      <m:r>
                        <a:rPr lang="en-US" altLang="zh-CN" b="0" smtClean="0">
                          <a:latin typeface="Cambria Math" panose="02040503050406030204" pitchFamily="18" charset="0"/>
                        </a:rPr>
                        <m:t>)+</m:t>
                      </m:r>
                      <m:sSub>
                        <m:sSubPr>
                          <m:ctrlPr>
                            <a:rPr lang="zh-CN" altLang="zh-CN" i="1">
                              <a:latin typeface="Cambria Math" panose="02040503050406030204" pitchFamily="18" charset="0"/>
                            </a:rPr>
                          </m:ctrlPr>
                        </m:sSubPr>
                        <m:e>
                          <m:r>
                            <a:rPr lang="en-US" altLang="zh-CN" b="0" i="1" smtClean="0">
                              <a:latin typeface="Cambria Math" panose="02040503050406030204" pitchFamily="18" charset="0"/>
                            </a:rPr>
                            <m:t>𝑡</m:t>
                          </m:r>
                        </m:e>
                        <m:sub>
                          <m:r>
                            <a:rPr lang="en-US" altLang="zh-CN" b="0" i="1" smtClean="0">
                              <a:latin typeface="Cambria Math" panose="02040503050406030204" pitchFamily="18" charset="0"/>
                            </a:rPr>
                            <m:t>𝑖</m:t>
                          </m:r>
                          <m:r>
                            <a:rPr lang="en-US" altLang="zh-CN" b="0" smtClean="0">
                              <a:latin typeface="Cambria Math" panose="02040503050406030204" pitchFamily="18" charset="0"/>
                            </a:rPr>
                            <m:t>→</m:t>
                          </m:r>
                          <m:r>
                            <a:rPr lang="en-US" altLang="zh-CN" b="0" i="1" smtClean="0">
                              <a:latin typeface="Cambria Math" panose="02040503050406030204" pitchFamily="18" charset="0"/>
                            </a:rPr>
                            <m:t>𝑗</m:t>
                          </m:r>
                        </m:sub>
                      </m:sSub>
                      <m:r>
                        <a:rPr lang="en-US" altLang="zh-CN" b="0" smtClean="0">
                          <a:latin typeface="Cambria Math" panose="02040503050406030204" pitchFamily="18" charset="0"/>
                        </a:rPr>
                        <m:t>)</m:t>
                      </m:r>
                    </m:oMath>
                  </m:oMathPara>
                </a14:m>
                <a:endParaRPr lang="en-US" altLang="zh-CN" dirty="0"/>
              </a:p>
              <a:p>
                <a:pPr marL="457200" lvl="1" indent="0">
                  <a:lnSpc>
                    <a:spcPct val="85000"/>
                  </a:lnSpc>
                  <a:buNone/>
                </a:pPr>
                <a:endParaRPr lang="en-US" altLang="zh-CN" dirty="0"/>
              </a:p>
              <a:p>
                <a:pPr lvl="1">
                  <a:lnSpc>
                    <a:spcPct val="85000"/>
                  </a:lnSpc>
                </a:pPr>
                <a:r>
                  <a:rPr lang="zh-CN" altLang="zh-CN" dirty="0"/>
                  <a:t>Tư tưởng cốt lõi là hợp nhất thông tin đa góc nhìn của hệ camera nhìn bao quanh bằng phương pháp tự giám sát, từ đó thu được bản đồ độ sâu có độ chính xác cao và tỉ lệ thực.</a:t>
                </a:r>
                <a:endParaRPr lang="en-US" altLang="zh-CN" dirty="0"/>
              </a:p>
              <a:p>
                <a:pPr lvl="1">
                  <a:lnSpc>
                    <a:spcPct val="85000"/>
                  </a:lnSpc>
                </a:pPr>
                <a:endParaRPr lang="zh-CN" altLang="en-US" dirty="0">
                  <a:latin typeface="Calibri"/>
                  <a:cs typeface="Calibri"/>
                </a:endParaRPr>
              </a:p>
            </p:txBody>
          </p:sp>
        </mc:Choice>
        <mc:Fallback xmlns="">
          <p:sp>
            <p:nvSpPr>
              <p:cNvPr id="3" name="文本占位符 2">
                <a:extLst>
                  <a:ext uri="{FF2B5EF4-FFF2-40B4-BE49-F238E27FC236}">
                    <a16:creationId xmlns:a16="http://schemas.microsoft.com/office/drawing/2014/main" id="{F038DD9D-02FB-4213-9998-CB297C689668}"/>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682" t="-1768"/>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E2752186-2E85-4CA0-8D49-F3C64E0A6089}"/>
              </a:ext>
            </a:extLst>
          </p:cNvPr>
          <p:cNvSpPr>
            <a:spLocks noGrp="1"/>
          </p:cNvSpPr>
          <p:nvPr>
            <p:ph type="body" sz="quarter" idx="13"/>
          </p:nvPr>
        </p:nvSpPr>
        <p:spPr/>
        <p:txBody>
          <a:bodyPr>
            <a:noAutofit/>
          </a:bodyPr>
          <a:lstStyle/>
          <a:p>
            <a:r>
              <a:rPr lang="zh-CN" altLang="en-US" dirty="0">
                <a:latin typeface="Calibri"/>
                <a:cs typeface="Calibri"/>
              </a:rPr>
              <a:t>Ước lượng độ sâu cảnh</a:t>
            </a:r>
          </a:p>
        </p:txBody>
      </p:sp>
      <p:pic>
        <p:nvPicPr>
          <p:cNvPr id="5" name="图片 4">
            <a:extLst>
              <a:ext uri="{FF2B5EF4-FFF2-40B4-BE49-F238E27FC236}">
                <a16:creationId xmlns:a16="http://schemas.microsoft.com/office/drawing/2014/main" id="{2276334F-B77E-4BE9-AF0B-91C1DCC70C20}"/>
              </a:ext>
            </a:extLst>
          </p:cNvPr>
          <p:cNvPicPr/>
          <p:nvPr/>
        </p:nvPicPr>
        <p:blipFill>
          <a:blip r:embed="rId3"/>
          <a:stretch>
            <a:fillRect/>
          </a:stretch>
        </p:blipFill>
        <p:spPr>
          <a:xfrm>
            <a:off x="864074" y="4191177"/>
            <a:ext cx="4571874" cy="2464420"/>
          </a:xfrm>
          <a:prstGeom prst="rect">
            <a:avLst/>
          </a:prstGeom>
          <a:noFill/>
          <a:ln>
            <a:noFill/>
          </a:ln>
        </p:spPr>
      </p:pic>
      <p:pic>
        <p:nvPicPr>
          <p:cNvPr id="6" name="图片 5">
            <a:extLst>
              <a:ext uri="{FF2B5EF4-FFF2-40B4-BE49-F238E27FC236}">
                <a16:creationId xmlns:a16="http://schemas.microsoft.com/office/drawing/2014/main" id="{349DDBCF-3A17-4193-89C1-5F3B694AD73E}"/>
              </a:ext>
            </a:extLst>
          </p:cNvPr>
          <p:cNvPicPr/>
          <p:nvPr/>
        </p:nvPicPr>
        <p:blipFill>
          <a:blip r:embed="rId4"/>
          <a:stretch>
            <a:fillRect/>
          </a:stretch>
        </p:blipFill>
        <p:spPr>
          <a:xfrm>
            <a:off x="6623859" y="4188002"/>
            <a:ext cx="4170465" cy="2464420"/>
          </a:xfrm>
          <a:prstGeom prst="rect">
            <a:avLst/>
          </a:prstGeom>
          <a:noFill/>
          <a:ln>
            <a:noFill/>
          </a:ln>
        </p:spPr>
      </p:pic>
    </p:spTree>
    <p:extLst>
      <p:ext uri="{BB962C8B-B14F-4D97-AF65-F5344CB8AC3E}">
        <p14:creationId xmlns:p14="http://schemas.microsoft.com/office/powerpoint/2010/main" val="31621867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p:sp>
        <p:nvSpPr>
          <p:cNvPr id="4" name="文本占位符 3"/>
          <p:cNvSpPr>
            <a:spLocks noGrp="1"/>
          </p:cNvSpPr>
          <p:nvPr>
            <p:ph type="body" sz="quarter" idx="13"/>
          </p:nvPr>
        </p:nvSpPr>
        <p:spPr/>
        <p:txBody>
          <a:bodyPr>
            <a:noAutofit/>
          </a:bodyPr>
          <a:lstStyle/>
          <a:p>
            <a:r>
              <a:rPr lang="en-US" altLang="zh-CN" dirty="0"/>
              <a:t>§6.4 Trường bức xạ neuron</a:t>
            </a:r>
          </a:p>
        </p:txBody>
      </p:sp>
      <p:sp>
        <p:nvSpPr>
          <p:cNvPr id="6" name="Rectangle 4">
            <a:hlinkClick r:id="rId2" action="ppaction://hlinksldjump"/>
          </p:cNvPr>
          <p:cNvSpPr>
            <a:spLocks noChangeArrowheads="1"/>
          </p:cNvSpPr>
          <p:nvPr/>
        </p:nvSpPr>
        <p:spPr bwMode="auto">
          <a:xfrm>
            <a:off x="454011" y="953148"/>
            <a:ext cx="11586117" cy="390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Bắt đầu từ khái niệm </a:t>
            </a:r>
            <a:r>
              <a:rPr lang="vi-VN" altLang="zh-CN" sz="3200" dirty="0">
                <a:solidFill>
                  <a:srgbClr val="4D4D4D"/>
                </a:solidFill>
                <a:latin typeface="Arial" panose="020B0604020202020204" pitchFamily="34" charset="0"/>
                <a:ea typeface="黑体" panose="02010609060101010101" pitchFamily="49" charset="-122"/>
                <a:cs typeface="Arial" panose="020B0604020202020204" pitchFamily="34" charset="0"/>
              </a:rPr>
              <a:t>“</a:t>
            </a: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trường</a:t>
            </a:r>
            <a:r>
              <a:rPr lang="vi-VN" altLang="zh-CN" sz="3200" dirty="0">
                <a:solidFill>
                  <a:srgbClr val="4D4D4D"/>
                </a:solidFill>
                <a:latin typeface="Arial" panose="020B0604020202020204" pitchFamily="34" charset="0"/>
                <a:ea typeface="黑体" panose="02010609060101010101" pitchFamily="49" charset="-122"/>
                <a:cs typeface="Arial" panose="020B0604020202020204" pitchFamily="34" charset="0"/>
              </a:rPr>
              <a:t>”</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Các khái niệm cơ bản của đồ họa máy tính</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Trường bức xạ neuron và tổng hợp góc nhìn mới</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IV. Trường bức xạ neuron và tái tạo bề mặt</a:t>
            </a: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V. Những tiến triển khác của trường bức xạ neuron</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12">
            <a:clrChange>
              <a:clrFrom>
                <a:srgbClr val="FFFFFF">
                  <a:alpha val="100000"/>
                </a:srgbClr>
              </a:clrFrom>
              <a:clrTo>
                <a:srgbClr val="FFFFFF">
                  <a:alpha val="100000"/>
                  <a:alpha val="0"/>
                </a:srgbClr>
              </a:clrTo>
            </a:clrChange>
          </a:blip>
          <a:stretch>
            <a:fillRect/>
          </a:stretch>
        </p:blipFill>
        <p:spPr>
          <a:xfrm>
            <a:off x="6549142" y="4733586"/>
            <a:ext cx="5466895" cy="2074249"/>
          </a:xfrm>
          <a:prstGeom prst="rect">
            <a:avLst/>
          </a:prstGeom>
        </p:spPr>
      </p:pic>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zh-CN" altLang="en-US" dirty="0">
                <a:latin typeface="Calibri"/>
                <a:cs typeface="Calibri"/>
              </a:rPr>
              <a:t>Bắt đầu từ khái niệm “trường”</a:t>
            </a:r>
          </a:p>
        </p:txBody>
      </p:sp>
      <p:sp>
        <p:nvSpPr>
          <p:cNvPr id="10" name="文本占位符 4"/>
          <p:cNvSpPr>
            <a:spLocks noGrp="1"/>
          </p:cNvSpPr>
          <p:nvPr>
            <p:custDataLst>
              <p:tags r:id="rId2"/>
            </p:custDataLst>
          </p:nvPr>
        </p:nvSpPr>
        <p:spPr>
          <a:xfrm>
            <a:off x="410400" y="1105200"/>
            <a:ext cx="11628755" cy="5702635"/>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2000"/>
              </a:lnSpc>
            </a:pPr>
            <a:r>
              <a:rPr lang="zh-CN" altLang="en-US" sz="2000" b="0" dirty="0">
                <a:latin typeface="Arial" panose="020B0604020202020204" pitchFamily="34" charset="0"/>
                <a:cs typeface="Arial" panose="020B0604020202020204" pitchFamily="34" charset="0"/>
              </a:rPr>
              <a:t>“ Trường ” là gì</a:t>
            </a:r>
          </a:p>
          <a:p>
            <a:pPr lvl="1">
              <a:lnSpc>
                <a:spcPct val="92000"/>
              </a:lnSpc>
            </a:pPr>
            <a:r>
              <a:rPr dirty="0">
                <a:latin typeface="Arial" panose="020B0604020202020204" pitchFamily="34" charset="0"/>
                <a:cs typeface="Arial" panose="020B0604020202020204" pitchFamily="34" charset="0"/>
              </a:rPr>
              <a:t>Định nghĩa trường (Field) trong toán học/vật lý: </a:t>
            </a:r>
            <a:r>
              <a:rPr dirty="0" err="1">
                <a:latin typeface="Arial" panose="020B0604020202020204" pitchFamily="34" charset="0"/>
                <a:cs typeface="Arial" panose="020B0604020202020204" pitchFamily="34" charset="0"/>
              </a:rPr>
              <a:t>một</a:t>
            </a:r>
            <a:r>
              <a:rPr dirty="0">
                <a:latin typeface="Arial" panose="020B0604020202020204" pitchFamily="34" charset="0"/>
                <a:cs typeface="Arial" panose="020B0604020202020204" pitchFamily="34" charset="0"/>
              </a:rPr>
              <a:t> </a:t>
            </a:r>
            <a:r>
              <a:rPr lang="en-VN" dirty="0">
                <a:latin typeface="Arial" panose="020B0604020202020204" pitchFamily="34" charset="0"/>
                <a:cs typeface="Arial" panose="020B0604020202020204" pitchFamily="34" charset="0"/>
              </a:rPr>
              <a:t>vector</a:t>
            </a:r>
            <a:r>
              <a:rPr dirty="0">
                <a:latin typeface="Arial" panose="020B0604020202020204" pitchFamily="34" charset="0"/>
                <a:cs typeface="Arial" panose="020B0604020202020204" pitchFamily="34" charset="0"/>
              </a:rPr>
              <a:t> hoặc số được xác định tại mọi tọa độ không gian và/hoặc thời gian</a:t>
            </a:r>
          </a:p>
          <a:p>
            <a:pPr lvl="1">
              <a:lnSpc>
                <a:spcPct val="92000"/>
              </a:lnSpc>
            </a:pPr>
            <a:r>
              <a:rPr lang="zh-CN" altLang="en-US" dirty="0">
                <a:latin typeface="Arial" panose="020B0604020202020204" pitchFamily="34" charset="0"/>
                <a:cs typeface="Arial" panose="020B0604020202020204" pitchFamily="34" charset="0"/>
              </a:rPr>
              <a:t>Trường trong thị giác máy tính: một hàm ánh xạ tọa độ không–thời gian thành đại lượng thường là vô hướng hoặc </a:t>
            </a:r>
            <a:r>
              <a:rPr lang="en-US" altLang="zh-CN" dirty="0">
                <a:latin typeface="Arial" panose="020B0604020202020204" pitchFamily="34" charset="0"/>
                <a:cs typeface="Arial" panose="020B0604020202020204" pitchFamily="34" charset="0"/>
              </a:rPr>
              <a:t>vector</a:t>
            </a:r>
            <a:r>
              <a:rPr lang="zh-CN" altLang="en-US" dirty="0">
                <a:latin typeface="Arial" panose="020B0604020202020204" pitchFamily="34" charset="0"/>
                <a:cs typeface="Arial" panose="020B0604020202020204" pitchFamily="34" charset="0"/>
              </a:rPr>
              <a:t>:</a:t>
            </a:r>
          </a:p>
          <a:p>
            <a:pPr lvl="1">
              <a:lnSpc>
                <a:spcPct val="100000"/>
              </a:lnSpc>
            </a:pPr>
            <a:endParaRPr lang="zh-CN" altLang="en-US" dirty="0">
              <a:latin typeface="Arial" panose="020B0604020202020204" pitchFamily="34" charset="0"/>
              <a:cs typeface="Arial" panose="020B0604020202020204" pitchFamily="34" charset="0"/>
            </a:endParaRPr>
          </a:p>
          <a:p>
            <a:pPr lvl="1">
              <a:lnSpc>
                <a:spcPct val="100000"/>
              </a:lnSpc>
            </a:pPr>
            <a:endParaRPr lang="zh-CN" altLang="en-US" dirty="0">
              <a:latin typeface="Arial" panose="020B0604020202020204" pitchFamily="34" charset="0"/>
              <a:cs typeface="Arial" panose="020B0604020202020204" pitchFamily="34" charset="0"/>
            </a:endParaRPr>
          </a:p>
          <a:p>
            <a:pPr lvl="1">
              <a:lnSpc>
                <a:spcPct val="92000"/>
              </a:lnSpc>
            </a:pPr>
            <a:endParaRPr lang="vi-VN" altLang="zh-CN" dirty="0">
              <a:latin typeface="Arial" panose="020B0604020202020204" pitchFamily="34" charset="0"/>
              <a:cs typeface="Arial" panose="020B0604020202020204" pitchFamily="34" charset="0"/>
            </a:endParaRPr>
          </a:p>
          <a:p>
            <a:pPr lvl="1">
              <a:lnSpc>
                <a:spcPct val="92000"/>
              </a:lnSpc>
            </a:pPr>
            <a:endParaRPr lang="vi-VN" altLang="zh-CN" dirty="0">
              <a:latin typeface="Arial" panose="020B0604020202020204" pitchFamily="34" charset="0"/>
              <a:cs typeface="Arial" panose="020B0604020202020204" pitchFamily="34" charset="0"/>
            </a:endParaRPr>
          </a:p>
          <a:p>
            <a:pPr lvl="1">
              <a:lnSpc>
                <a:spcPct val="92000"/>
              </a:lnSpc>
            </a:pPr>
            <a:endParaRPr lang="vi-VN" altLang="zh-CN" dirty="0">
              <a:latin typeface="Arial" panose="020B0604020202020204" pitchFamily="34" charset="0"/>
              <a:cs typeface="Arial" panose="020B0604020202020204" pitchFamily="34" charset="0"/>
            </a:endParaRPr>
          </a:p>
          <a:p>
            <a:pPr lvl="1">
              <a:lnSpc>
                <a:spcPct val="92000"/>
              </a:lnSpc>
            </a:pPr>
            <a:r>
              <a:rPr lang="zh-CN" altLang="en-US" dirty="0">
                <a:latin typeface="Arial" panose="020B0604020202020204" pitchFamily="34" charset="0"/>
                <a:cs typeface="Arial" panose="020B0604020202020204" pitchFamily="34" charset="0"/>
              </a:rPr>
              <a:t>Trường bức xạ neuron (Neural Radiance Fields): trường được tham số hóa hoàn toàn hoặc một phần bằng mạng neuron</a:t>
            </a:r>
          </a:p>
          <a:p>
            <a:pPr lvl="1">
              <a:lnSpc>
                <a:spcPct val="86000"/>
              </a:lnSpc>
            </a:pPr>
            <a:r>
              <a:rPr lang="zh-CN" altLang="en-US" dirty="0">
                <a:latin typeface="Arial" panose="020B0604020202020204" pitchFamily="34" charset="0"/>
                <a:cs typeface="Arial" panose="020B0604020202020204" pitchFamily="34" charset="0"/>
              </a:rPr>
              <a:t>Đặc điểm: biểu diễn ẩn, đầu vào/đầu ra liên tục</a:t>
            </a:r>
          </a:p>
        </p:txBody>
      </p:sp>
      <p:pic>
        <p:nvPicPr>
          <p:cNvPr id="111" name="图片 110"/>
          <p:cNvPicPr/>
          <p:nvPr>
            <p:custDataLst>
              <p:tags r:id="rId3"/>
            </p:custDataLst>
          </p:nvPr>
        </p:nvPicPr>
        <p:blipFill>
          <a:blip r:embed="rId13">
            <a:clrChange>
              <a:clrFrom>
                <a:srgbClr val="FFFFFF">
                  <a:alpha val="100000"/>
                </a:srgbClr>
              </a:clrFrom>
              <a:clrTo>
                <a:srgbClr val="FFFFFF">
                  <a:alpha val="100000"/>
                  <a:alpha val="0"/>
                </a:srgbClr>
              </a:clrTo>
            </a:clrChange>
          </a:blip>
          <a:stretch>
            <a:fillRect/>
          </a:stretch>
        </p:blipFill>
        <p:spPr>
          <a:xfrm>
            <a:off x="685165" y="5011882"/>
            <a:ext cx="3495040" cy="2330450"/>
          </a:xfrm>
          <a:prstGeom prst="rect">
            <a:avLst/>
          </a:prstGeom>
          <a:noFill/>
          <a:ln w="9525">
            <a:noFill/>
          </a:ln>
        </p:spPr>
      </p:pic>
      <p:pic>
        <p:nvPicPr>
          <p:cNvPr id="5" name="图片 4"/>
          <p:cNvPicPr>
            <a:picLocks noChangeAspect="1"/>
          </p:cNvPicPr>
          <p:nvPr>
            <p:custDataLst>
              <p:tags r:id="rId4"/>
            </p:custDataLst>
          </p:nvPr>
        </p:nvPicPr>
        <p:blipFill>
          <a:blip r:embed="rId14">
            <a:clrChange>
              <a:clrFrom>
                <a:srgbClr val="FFFFFF">
                  <a:alpha val="100000"/>
                </a:srgbClr>
              </a:clrFrom>
              <a:clrTo>
                <a:srgbClr val="FFFFFF">
                  <a:alpha val="100000"/>
                  <a:alpha val="0"/>
                </a:srgbClr>
              </a:clrTo>
            </a:clrChange>
          </a:blip>
          <a:stretch>
            <a:fillRect/>
          </a:stretch>
        </p:blipFill>
        <p:spPr>
          <a:xfrm>
            <a:off x="4824730" y="2674892"/>
            <a:ext cx="2311400" cy="887095"/>
          </a:xfrm>
          <a:prstGeom prst="rect">
            <a:avLst/>
          </a:prstGeom>
        </p:spPr>
      </p:pic>
      <p:cxnSp>
        <p:nvCxnSpPr>
          <p:cNvPr id="6" name="直接箭头连接符 5"/>
          <p:cNvCxnSpPr>
            <a:cxnSpLocks/>
          </p:cNvCxnSpPr>
          <p:nvPr/>
        </p:nvCxnSpPr>
        <p:spPr>
          <a:xfrm flipH="1">
            <a:off x="3696970" y="3332117"/>
            <a:ext cx="1209040" cy="285115"/>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7" name="文本框 6"/>
          <p:cNvSpPr txBox="1"/>
          <p:nvPr/>
        </p:nvSpPr>
        <p:spPr>
          <a:xfrm>
            <a:off x="2577465" y="3534047"/>
            <a:ext cx="1948180" cy="368300"/>
          </a:xfrm>
          <a:prstGeom prst="rect">
            <a:avLst/>
          </a:prstGeom>
          <a:noFill/>
        </p:spPr>
        <p:txBody>
          <a:bodyPr wrap="square" rtlCol="0">
            <a:noAutofit/>
          </a:bodyPr>
          <a:lstStyle/>
          <a:p>
            <a:r>
              <a:rPr lang="zh-CN" altLang="en-US" dirty="0">
                <a:solidFill>
                  <a:schemeClr val="accent2"/>
                </a:solidFill>
                <a:latin typeface="Calibri"/>
                <a:ea typeface="黑体" panose="02010609060101010101" pitchFamily="49" charset="-122"/>
                <a:cs typeface="Calibri"/>
              </a:rPr>
              <a:t>Đầu ra vô hướng/</a:t>
            </a:r>
            <a:r>
              <a:rPr lang="en-US" altLang="zh-CN" dirty="0">
                <a:solidFill>
                  <a:schemeClr val="accent2"/>
                </a:solidFill>
                <a:latin typeface="Calibri"/>
                <a:ea typeface="黑体" panose="02010609060101010101" pitchFamily="49" charset="-122"/>
                <a:cs typeface="Calibri"/>
              </a:rPr>
              <a:t>vector</a:t>
            </a:r>
            <a:endParaRPr lang="zh-CN" altLang="en-US" dirty="0">
              <a:solidFill>
                <a:schemeClr val="accent2"/>
              </a:solidFill>
              <a:latin typeface="Calibri"/>
              <a:ea typeface="黑体" panose="02010609060101010101" pitchFamily="49" charset="-122"/>
              <a:cs typeface="Calibri"/>
            </a:endParaRPr>
          </a:p>
        </p:txBody>
      </p:sp>
      <p:cxnSp>
        <p:nvCxnSpPr>
          <p:cNvPr id="8" name="直接箭头连接符 7"/>
          <p:cNvCxnSpPr>
            <a:cxnSpLocks/>
          </p:cNvCxnSpPr>
          <p:nvPr>
            <p:custDataLst>
              <p:tags r:id="rId5"/>
            </p:custDataLst>
          </p:nvPr>
        </p:nvCxnSpPr>
        <p:spPr>
          <a:xfrm flipH="1">
            <a:off x="5146993" y="3332117"/>
            <a:ext cx="538162" cy="310515"/>
          </a:xfrm>
          <a:prstGeom prst="straightConnector1">
            <a:avLst/>
          </a:prstGeom>
          <a:ln>
            <a:solidFill>
              <a:srgbClr val="D22828"/>
            </a:solidFill>
            <a:tailEnd type="arrow"/>
          </a:ln>
        </p:spPr>
        <p:style>
          <a:lnRef idx="2">
            <a:schemeClr val="accent1"/>
          </a:lnRef>
          <a:fillRef idx="0">
            <a:srgbClr val="FFFFFF"/>
          </a:fillRef>
          <a:effectRef idx="0">
            <a:srgbClr val="FFFFFF"/>
          </a:effectRef>
          <a:fontRef idx="minor">
            <a:schemeClr val="tx1"/>
          </a:fontRef>
        </p:style>
      </p:cxnSp>
      <p:sp>
        <p:nvSpPr>
          <p:cNvPr id="9" name="文本框 8"/>
          <p:cNvSpPr txBox="1"/>
          <p:nvPr>
            <p:custDataLst>
              <p:tags r:id="rId6"/>
            </p:custDataLst>
          </p:nvPr>
        </p:nvSpPr>
        <p:spPr>
          <a:xfrm>
            <a:off x="4898614" y="3579877"/>
            <a:ext cx="1367566" cy="368300"/>
          </a:xfrm>
          <a:prstGeom prst="rect">
            <a:avLst/>
          </a:prstGeom>
          <a:noFill/>
        </p:spPr>
        <p:txBody>
          <a:bodyPr wrap="square" rtlCol="0">
            <a:noAutofit/>
          </a:bodyPr>
          <a:lstStyle/>
          <a:p>
            <a:r>
              <a:rPr lang="en-US" altLang="zh-CN" dirty="0" err="1">
                <a:solidFill>
                  <a:srgbClr val="FF0000"/>
                </a:solidFill>
                <a:latin typeface="Calibri"/>
                <a:ea typeface="黑体" panose="02010609060101010101" pitchFamily="49" charset="-122"/>
                <a:cs typeface="Calibri"/>
              </a:rPr>
              <a:t>Hàm</a:t>
            </a:r>
            <a:endParaRPr lang="zh-CN" altLang="en-US" dirty="0">
              <a:solidFill>
                <a:srgbClr val="FF0000"/>
              </a:solidFill>
              <a:latin typeface="Calibri"/>
              <a:ea typeface="黑体" panose="02010609060101010101" pitchFamily="49" charset="-122"/>
              <a:cs typeface="Calibri"/>
            </a:endParaRPr>
          </a:p>
        </p:txBody>
      </p:sp>
      <p:sp>
        <p:nvSpPr>
          <p:cNvPr id="11" name="文本框 10"/>
          <p:cNvSpPr txBox="1"/>
          <p:nvPr>
            <p:custDataLst>
              <p:tags r:id="rId7"/>
            </p:custDataLst>
          </p:nvPr>
        </p:nvSpPr>
        <p:spPr>
          <a:xfrm>
            <a:off x="5826125" y="3534047"/>
            <a:ext cx="1583817" cy="368300"/>
          </a:xfrm>
          <a:prstGeom prst="rect">
            <a:avLst/>
          </a:prstGeom>
          <a:noFill/>
        </p:spPr>
        <p:txBody>
          <a:bodyPr wrap="square" rtlCol="0">
            <a:noAutofit/>
          </a:bodyPr>
          <a:lstStyle/>
          <a:p>
            <a:r>
              <a:rPr lang="zh-CN" altLang="en-US" dirty="0">
                <a:solidFill>
                  <a:srgbClr val="7030A0"/>
                </a:solidFill>
                <a:latin typeface="Calibri"/>
                <a:ea typeface="黑体" panose="02010609060101010101" pitchFamily="49" charset="-122"/>
                <a:cs typeface="Calibri"/>
              </a:rPr>
              <a:t>Tọa độ không</a:t>
            </a:r>
            <a:endParaRPr lang="vi-VN" altLang="zh-CN" dirty="0">
              <a:solidFill>
                <a:srgbClr val="7030A0"/>
              </a:solidFill>
              <a:latin typeface="Calibri"/>
              <a:ea typeface="黑体" panose="02010609060101010101" pitchFamily="49" charset="-122"/>
              <a:cs typeface="Calibri"/>
            </a:endParaRPr>
          </a:p>
          <a:p>
            <a:r>
              <a:rPr lang="zh-CN" altLang="en-US" dirty="0">
                <a:solidFill>
                  <a:srgbClr val="7030A0"/>
                </a:solidFill>
                <a:latin typeface="Calibri"/>
                <a:ea typeface="黑体" panose="02010609060101010101" pitchFamily="49" charset="-122"/>
                <a:cs typeface="Calibri"/>
              </a:rPr>
              <a:t>–thời gian</a:t>
            </a:r>
          </a:p>
        </p:txBody>
      </p:sp>
      <p:cxnSp>
        <p:nvCxnSpPr>
          <p:cNvPr id="12" name="直接箭头连接符 11"/>
          <p:cNvCxnSpPr/>
          <p:nvPr>
            <p:custDataLst>
              <p:tags r:id="rId8"/>
            </p:custDataLst>
          </p:nvPr>
        </p:nvCxnSpPr>
        <p:spPr>
          <a:xfrm>
            <a:off x="6178550" y="3332117"/>
            <a:ext cx="87630" cy="186055"/>
          </a:xfrm>
          <a:prstGeom prst="straightConnector1">
            <a:avLst/>
          </a:prstGeom>
          <a:ln>
            <a:solidFill>
              <a:srgbClr val="7030A0"/>
            </a:solidFill>
            <a:tailEnd type="arrow"/>
          </a:ln>
        </p:spPr>
        <p:style>
          <a:lnRef idx="2">
            <a:schemeClr val="accent1"/>
          </a:lnRef>
          <a:fillRef idx="0">
            <a:srgbClr val="FFFFFF"/>
          </a:fillRef>
          <a:effectRef idx="0">
            <a:srgbClr val="FFFFFF"/>
          </a:effectRef>
          <a:fontRef idx="minor">
            <a:schemeClr val="tx1"/>
          </a:fontRef>
        </p:style>
      </p:cxnSp>
      <p:cxnSp>
        <p:nvCxnSpPr>
          <p:cNvPr id="13" name="直接箭头连接符 12"/>
          <p:cNvCxnSpPr/>
          <p:nvPr>
            <p:custDataLst>
              <p:tags r:id="rId9"/>
            </p:custDataLst>
          </p:nvPr>
        </p:nvCxnSpPr>
        <p:spPr>
          <a:xfrm>
            <a:off x="6616700" y="3295287"/>
            <a:ext cx="730885" cy="215900"/>
          </a:xfrm>
          <a:prstGeom prst="straightConnector1">
            <a:avLst/>
          </a:prstGeom>
          <a:ln>
            <a:solidFill>
              <a:schemeClr val="accent1">
                <a:lumMod val="75000"/>
              </a:schemeClr>
            </a:solidFill>
            <a:tailEnd type="arrow"/>
          </a:ln>
        </p:spPr>
        <p:style>
          <a:lnRef idx="2">
            <a:schemeClr val="accent1"/>
          </a:lnRef>
          <a:fillRef idx="0">
            <a:srgbClr val="FFFFFF"/>
          </a:fillRef>
          <a:effectRef idx="0">
            <a:srgbClr val="FFFFFF"/>
          </a:effectRef>
          <a:fontRef idx="minor">
            <a:schemeClr val="tx1"/>
          </a:fontRef>
        </p:style>
      </p:cxnSp>
      <p:sp>
        <p:nvSpPr>
          <p:cNvPr id="14" name="文本框 13"/>
          <p:cNvSpPr txBox="1"/>
          <p:nvPr>
            <p:custDataLst>
              <p:tags r:id="rId10"/>
            </p:custDataLst>
          </p:nvPr>
        </p:nvSpPr>
        <p:spPr>
          <a:xfrm>
            <a:off x="7293387" y="3506131"/>
            <a:ext cx="2026953" cy="368300"/>
          </a:xfrm>
          <a:prstGeom prst="rect">
            <a:avLst/>
          </a:prstGeom>
          <a:noFill/>
        </p:spPr>
        <p:txBody>
          <a:bodyPr wrap="square" rtlCol="0">
            <a:noAutofit/>
          </a:bodyPr>
          <a:lstStyle/>
          <a:p>
            <a:r>
              <a:rPr lang="zh-CN" altLang="en-US" dirty="0">
                <a:solidFill>
                  <a:schemeClr val="accent1">
                    <a:lumMod val="75000"/>
                  </a:schemeClr>
                </a:solidFill>
                <a:latin typeface="Calibri"/>
                <a:ea typeface="黑体" panose="02010609060101010101" pitchFamily="49" charset="-122"/>
                <a:cs typeface="Calibri"/>
              </a:rPr>
              <a:t>Tham số có thể học</a:t>
            </a:r>
            <a:endParaRPr lang="vi-VN" altLang="zh-CN" dirty="0">
              <a:solidFill>
                <a:schemeClr val="accent1">
                  <a:lumMod val="75000"/>
                </a:schemeClr>
              </a:solidFill>
              <a:latin typeface="Calibri"/>
              <a:ea typeface="黑体" panose="02010609060101010101" pitchFamily="49" charset="-122"/>
              <a:cs typeface="Calibri"/>
            </a:endParaRPr>
          </a:p>
          <a:p>
            <a:r>
              <a:rPr lang="vi-VN" altLang="zh-CN" dirty="0">
                <a:solidFill>
                  <a:schemeClr val="accent1">
                    <a:lumMod val="75000"/>
                  </a:schemeClr>
                </a:solidFill>
                <a:latin typeface="Calibri"/>
                <a:ea typeface="黑体" panose="02010609060101010101" pitchFamily="49" charset="-122"/>
                <a:cs typeface="Calibri"/>
              </a:rPr>
              <a:t>Và </a:t>
            </a:r>
            <a:r>
              <a:rPr lang="zh-CN" altLang="en-US" dirty="0">
                <a:solidFill>
                  <a:schemeClr val="accent1">
                    <a:lumMod val="75000"/>
                  </a:schemeClr>
                </a:solidFill>
                <a:latin typeface="Calibri"/>
                <a:ea typeface="黑体" panose="02010609060101010101" pitchFamily="49" charset="-122"/>
                <a:cs typeface="Calibri"/>
              </a:rPr>
              <a:t>tối ưu</a:t>
            </a:r>
          </a:p>
        </p:txBody>
      </p:sp>
    </p:spTree>
    <p:extLst>
      <p:ext uri="{BB962C8B-B14F-4D97-AF65-F5344CB8AC3E}">
        <p14:creationId xmlns:p14="http://schemas.microsoft.com/office/powerpoint/2010/main" val="309880309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p:sp>
        <p:nvSpPr>
          <p:cNvPr id="2" name="文本占位符 1"/>
          <p:cNvSpPr>
            <a:spLocks noGrp="1"/>
          </p:cNvSpPr>
          <p:nvPr>
            <p:ph type="body" sz="quarter" idx="13"/>
          </p:nvPr>
        </p:nvSpPr>
        <p:spPr>
          <a:xfrm>
            <a:off x="546410" y="133086"/>
            <a:ext cx="10050153" cy="668337"/>
          </a:xfrm>
        </p:spPr>
        <p:txBody>
          <a:bodyPr>
            <a:noAutofit/>
          </a:bodyPr>
          <a:lstStyle/>
          <a:p>
            <a:r>
              <a:rPr lang="zh-CN" altLang="en-US" dirty="0">
                <a:latin typeface="Calibri"/>
                <a:cs typeface="Calibri"/>
              </a:rPr>
              <a:t>Các khái niệm cơ bản của đồ họa máy tính</a:t>
            </a:r>
          </a:p>
        </p:txBody>
      </p:sp>
      <p:sp>
        <p:nvSpPr>
          <p:cNvPr id="10" name="文本占位符 4"/>
          <p:cNvSpPr>
            <a:spLocks noGrp="1"/>
          </p:cNvSpPr>
          <p:nvPr>
            <p:custDataLst>
              <p:tags r:id="rId1"/>
            </p:custDataLst>
          </p:nvPr>
        </p:nvSpPr>
        <p:spPr>
          <a:xfrm>
            <a:off x="411481" y="1104900"/>
            <a:ext cx="6736451" cy="56642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0" dirty="0">
                <a:latin typeface="Arial" panose="020B0604020202020204" pitchFamily="34" charset="0"/>
                <a:cs typeface="Arial" panose="020B0604020202020204" pitchFamily="34" charset="0"/>
              </a:rPr>
              <a:t>Kết xuất (Rendering)</a:t>
            </a:r>
          </a:p>
          <a:p>
            <a:pPr lvl="1">
              <a:lnSpc>
                <a:spcPct val="120000"/>
              </a:lnSpc>
            </a:pPr>
            <a:r>
              <a:rPr dirty="0">
                <a:latin typeface="Arial" panose="020B0604020202020204" pitchFamily="34" charset="0"/>
                <a:cs typeface="Arial" panose="020B0604020202020204" pitchFamily="34" charset="0"/>
              </a:rPr>
              <a:t>Quá trình thu được ảnh 2D từ mô tả 3D của đối tượng</a:t>
            </a:r>
          </a:p>
          <a:p>
            <a:pPr lvl="1">
              <a:lnSpc>
                <a:spcPct val="120000"/>
              </a:lnSpc>
            </a:pPr>
            <a:r>
              <a:rPr lang="zh-CN" altLang="en-US" dirty="0">
                <a:latin typeface="Arial" panose="020B0604020202020204" pitchFamily="34" charset="0"/>
                <a:cs typeface="Arial" panose="020B0604020202020204" pitchFamily="34" charset="0"/>
              </a:rPr>
              <a:t>Mục tiêu: sử dụng máy tính để “chụp” thế giới 3D thành ảnh 2D</a:t>
            </a:r>
          </a:p>
          <a:p>
            <a:pPr lvl="1"/>
            <a:endParaRPr lang="zh-CN" altLang="en-US" sz="2330" dirty="0">
              <a:latin typeface="Calibri"/>
              <a:cs typeface="Calibri"/>
            </a:endParaRPr>
          </a:p>
        </p:txBody>
      </p:sp>
      <p:pic>
        <p:nvPicPr>
          <p:cNvPr id="1064967372" name="图片 3"/>
          <p:cNvPicPr>
            <a:picLocks noChangeAspect="1"/>
          </p:cNvPicPr>
          <p:nvPr>
            <p:custDataLst>
              <p:tags r:id="rId2"/>
            </p:custDataLst>
          </p:nvPr>
        </p:nvPicPr>
        <p:blipFill>
          <a:blip r:embed="rId6">
            <a:clrChange>
              <a:clrFrom>
                <a:srgbClr val="FFFFFF">
                  <a:alpha val="100000"/>
                </a:srgbClr>
              </a:clrFrom>
              <a:clrTo>
                <a:srgbClr val="FFFFFF">
                  <a:alpha val="100000"/>
                  <a:alpha val="0"/>
                </a:srgbClr>
              </a:clrTo>
            </a:clrChange>
          </a:blip>
          <a:srcRect/>
          <a:stretch>
            <a:fillRect/>
          </a:stretch>
        </p:blipFill>
        <p:spPr>
          <a:xfrm>
            <a:off x="7716491" y="1104900"/>
            <a:ext cx="4064028" cy="2279963"/>
          </a:xfrm>
          <a:prstGeom prst="rect">
            <a:avLst/>
          </a:prstGeom>
          <a:noFill/>
          <a:ln w="9525">
            <a:noFill/>
          </a:ln>
        </p:spPr>
      </p:pic>
      <p:sp>
        <p:nvSpPr>
          <p:cNvPr id="15" name="文本占位符 4"/>
          <p:cNvSpPr>
            <a:spLocks noGrp="1"/>
          </p:cNvSpPr>
          <p:nvPr>
            <p:custDataLst>
              <p:tags r:id="rId3"/>
            </p:custDataLst>
          </p:nvPr>
        </p:nvSpPr>
        <p:spPr>
          <a:xfrm>
            <a:off x="411481" y="3211551"/>
            <a:ext cx="7115592" cy="2292154"/>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0" dirty="0">
                <a:latin typeface="Arial" panose="020B0604020202020204" pitchFamily="34" charset="0"/>
                <a:cs typeface="Arial" panose="020B0604020202020204" pitchFamily="34" charset="0"/>
              </a:rPr>
              <a:t>Dò tia (Ray Tracing)</a:t>
            </a:r>
          </a:p>
          <a:p>
            <a:pPr lvl="1">
              <a:lnSpc>
                <a:spcPct val="120000"/>
              </a:lnSpc>
            </a:pPr>
            <a:r>
              <a:rPr lang="zh-CN" dirty="0">
                <a:latin typeface="Arial" panose="020B0604020202020204" pitchFamily="34" charset="0"/>
                <a:cs typeface="Arial" panose="020B0604020202020204" pitchFamily="34" charset="0"/>
              </a:rPr>
              <a:t>Phương pháp kinh điển để thực hiện nhiệm vụ kết xuất</a:t>
            </a:r>
            <a:endParaRPr dirty="0">
              <a:latin typeface="Arial" panose="020B0604020202020204" pitchFamily="34" charset="0"/>
              <a:cs typeface="Arial" panose="020B0604020202020204" pitchFamily="34" charset="0"/>
            </a:endParaRPr>
          </a:p>
          <a:p>
            <a:pPr lvl="1">
              <a:lnSpc>
                <a:spcPct val="120000"/>
              </a:lnSpc>
            </a:pPr>
            <a:r>
              <a:rPr lang="zh-CN" altLang="en-US" dirty="0">
                <a:latin typeface="Arial" panose="020B0604020202020204" pitchFamily="34" charset="0"/>
                <a:cs typeface="Arial" panose="020B0604020202020204" pitchFamily="34" charset="0"/>
              </a:rPr>
              <a:t>Xét các tia phát ra từ tâm camera (điểm nhìn) và đi qua từng pixel của ảnh:</a:t>
            </a:r>
          </a:p>
          <a:p>
            <a:pPr lvl="2">
              <a:lnSpc>
                <a:spcPct val="120000"/>
              </a:lnSpc>
            </a:pPr>
            <a:r>
              <a:rPr lang="zh-CN" altLang="en-US" dirty="0">
                <a:latin typeface="Arial" panose="020B0604020202020204" pitchFamily="34" charset="0"/>
                <a:cs typeface="Arial" panose="020B0604020202020204" pitchFamily="34" charset="0"/>
              </a:rPr>
              <a:t>Nếu giao với bất kỳ đối tượng nào trong cảnh: tính màu và kết xuất</a:t>
            </a:r>
          </a:p>
          <a:p>
            <a:pPr lvl="2">
              <a:lnSpc>
                <a:spcPct val="120000"/>
              </a:lnSpc>
            </a:pPr>
            <a:r>
              <a:rPr lang="zh-CN" altLang="en-US" dirty="0">
                <a:latin typeface="Arial" panose="020B0604020202020204" pitchFamily="34" charset="0"/>
                <a:cs typeface="Arial" panose="020B0604020202020204" pitchFamily="34" charset="0"/>
              </a:rPr>
              <a:t>Nếu không có giao điểm nào: không kết xuất</a:t>
            </a:r>
          </a:p>
          <a:p>
            <a:pPr lvl="1"/>
            <a:endParaRPr lang="zh-CN" altLang="en-US" sz="2330" dirty="0">
              <a:latin typeface="Calibri"/>
              <a:cs typeface="Calibri"/>
            </a:endParaRPr>
          </a:p>
        </p:txBody>
      </p:sp>
      <p:pic>
        <p:nvPicPr>
          <p:cNvPr id="138202641" name="图片 138202640"/>
          <p:cNvPicPr>
            <a:picLocks noChangeAspect="1"/>
          </p:cNvPicPr>
          <p:nvPr>
            <p:custDataLst>
              <p:tags r:id="rId4"/>
            </p:custDataLst>
          </p:nvPr>
        </p:nvPicPr>
        <p:blipFill>
          <a:blip r:embed="rId7">
            <a:clrChange>
              <a:clrFrom>
                <a:srgbClr val="FFFFFF">
                  <a:alpha val="100000"/>
                </a:srgbClr>
              </a:clrFrom>
              <a:clrTo>
                <a:srgbClr val="FFFFFF">
                  <a:alpha val="100000"/>
                  <a:alpha val="0"/>
                </a:srgbClr>
              </a:clrTo>
            </a:clrChange>
          </a:blip>
          <a:srcRect/>
          <a:stretch>
            <a:fillRect/>
          </a:stretch>
        </p:blipFill>
        <p:spPr>
          <a:xfrm>
            <a:off x="8119744" y="3429000"/>
            <a:ext cx="3660775" cy="263715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p:sp>
        <p:nvSpPr>
          <p:cNvPr id="2" name="文本占位符 1"/>
          <p:cNvSpPr>
            <a:spLocks noGrp="1"/>
          </p:cNvSpPr>
          <p:nvPr>
            <p:ph type="body" sz="quarter" idx="13"/>
          </p:nvPr>
        </p:nvSpPr>
        <p:spPr>
          <a:xfrm>
            <a:off x="624468" y="133086"/>
            <a:ext cx="9972095" cy="668337"/>
          </a:xfrm>
        </p:spPr>
        <p:txBody>
          <a:bodyPr>
            <a:noAutofit/>
          </a:bodyPr>
          <a:lstStyle/>
          <a:p>
            <a:r>
              <a:rPr lang="zh-CN" altLang="en-US" dirty="0">
                <a:latin typeface="Calibri"/>
                <a:cs typeface="Calibri"/>
              </a:rPr>
              <a:t>Các khái niệm cơ bản của đồ họa máy tính</a:t>
            </a:r>
          </a:p>
        </p:txBody>
      </p:sp>
      <p:sp>
        <p:nvSpPr>
          <p:cNvPr id="10" name="文本占位符 4"/>
          <p:cNvSpPr>
            <a:spLocks noGrp="1"/>
          </p:cNvSpPr>
          <p:nvPr>
            <p:custDataLst>
              <p:tags r:id="rId1"/>
            </p:custDataLst>
          </p:nvPr>
        </p:nvSpPr>
        <p:spPr>
          <a:xfrm>
            <a:off x="411480" y="1104900"/>
            <a:ext cx="11628755" cy="56642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0" dirty="0">
                <a:latin typeface="Arial" panose="020B0604020202020204" pitchFamily="34" charset="0"/>
                <a:cs typeface="Arial" panose="020B0604020202020204" pitchFamily="34" charset="0"/>
              </a:rPr>
              <a:t>Kết xuất thể tích (Volume Rendering): một nhánh quan trọng của kết xuất</a:t>
            </a:r>
          </a:p>
          <a:p>
            <a:pPr lvl="1"/>
            <a:r>
              <a:rPr lang="zh-CN" dirty="0">
                <a:latin typeface="Arial" panose="020B0604020202020204" pitchFamily="34" charset="0"/>
                <a:cs typeface="Arial" panose="020B0604020202020204" pitchFamily="34" charset="0"/>
              </a:rPr>
              <a:t>Mục tiêu: mô hình hóa quá trình kết xuất khi tia sáng đi qua môi trường phi cứng có mật độ thấp như khói, thạch, v.v.</a:t>
            </a:r>
          </a:p>
          <a:p>
            <a:pPr lvl="1"/>
            <a:r>
              <a:rPr lang="zh-CN" altLang="en-US" dirty="0">
                <a:latin typeface="Arial" panose="020B0604020202020204" pitchFamily="34" charset="0"/>
                <a:cs typeface="Arial" panose="020B0604020202020204" pitchFamily="34" charset="0"/>
              </a:rPr>
              <a:t>Khi tia sáng đi qua môi trường mây thể tích, một phần ánh sáng bị hấp thụ</a:t>
            </a:r>
          </a:p>
          <a:p>
            <a:pPr lvl="1"/>
            <a:r>
              <a:rPr lang="zh-CN" altLang="en-US" dirty="0">
                <a:latin typeface="Arial" panose="020B0604020202020204" pitchFamily="34" charset="0"/>
                <a:cs typeface="Arial" panose="020B0604020202020204" pitchFamily="34" charset="0"/>
              </a:rPr>
              <a:t>Cần sử dụng phương thức hòa trộn đặc biệt để thu được màu kết xuất cuối cùng</a:t>
            </a:r>
            <a:endParaRPr lang="vi-VN" altLang="zh-CN" dirty="0">
              <a:latin typeface="Arial" panose="020B0604020202020204" pitchFamily="34" charset="0"/>
              <a:cs typeface="Arial" panose="020B0604020202020204" pitchFamily="34" charset="0"/>
            </a:endParaRPr>
          </a:p>
          <a:p>
            <a:pPr lvl="1"/>
            <a:endParaRPr lang="vi-VN" altLang="zh-CN" dirty="0">
              <a:latin typeface="Arial" panose="020B0604020202020204" pitchFamily="34" charset="0"/>
              <a:cs typeface="Arial" panose="020B0604020202020204" pitchFamily="34" charset="0"/>
            </a:endParaRPr>
          </a:p>
          <a:p>
            <a:pPr marL="457200" lvl="1" indent="0">
              <a:buNone/>
            </a:pPr>
            <a:endParaRPr lang="zh-CN" altLang="en-US" dirty="0">
              <a:latin typeface="Arial" panose="020B0604020202020204" pitchFamily="34" charset="0"/>
              <a:cs typeface="Arial" panose="020B0604020202020204" pitchFamily="34" charset="0"/>
            </a:endParaRPr>
          </a:p>
          <a:p>
            <a:pPr lvl="1"/>
            <a:endParaRPr lang="zh-CN" altLang="en-US" sz="2330" dirty="0">
              <a:latin typeface="Calibri"/>
              <a:cs typeface="Calibri"/>
            </a:endParaRPr>
          </a:p>
        </p:txBody>
      </p:sp>
      <p:sp>
        <p:nvSpPr>
          <p:cNvPr id="15" name="文本占位符 4"/>
          <p:cNvSpPr>
            <a:spLocks noGrp="1"/>
          </p:cNvSpPr>
          <p:nvPr>
            <p:custDataLst>
              <p:tags r:id="rId2"/>
            </p:custDataLst>
          </p:nvPr>
        </p:nvSpPr>
        <p:spPr>
          <a:xfrm>
            <a:off x="411480" y="3083734"/>
            <a:ext cx="11628755" cy="56642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000" b="0" dirty="0">
                <a:latin typeface="Arial" panose="020B0604020202020204" pitchFamily="34" charset="0"/>
                <a:cs typeface="Arial" panose="020B0604020202020204" pitchFamily="34" charset="0"/>
              </a:rPr>
              <a:t>Hòa trộn α (α-blending): phương thức hòa trộn được sử dụng phổ biến trong kết xuất thể tích</a:t>
            </a:r>
            <a:endParaRPr lang="zh-CN" altLang="en-US" sz="2000" b="0" dirty="0">
              <a:latin typeface="Arial" panose="020B0604020202020204" pitchFamily="34" charset="0"/>
              <a:cs typeface="Arial" panose="020B0604020202020204" pitchFamily="34" charset="0"/>
            </a:endParaRPr>
          </a:p>
          <a:p>
            <a:pPr lvl="1"/>
            <a:r>
              <a:rPr lang="zh-CN" dirty="0">
                <a:latin typeface="Arial" panose="020B0604020202020204" pitchFamily="34" charset="0"/>
                <a:cs typeface="Arial" panose="020B0604020202020204" pitchFamily="34" charset="0"/>
              </a:rPr>
              <a:t>Với n màu, xét độ mờ đục α của từng màu và lấy tổng có trọng số để thu được màu cuối cùng</a:t>
            </a:r>
          </a:p>
        </p:txBody>
      </p:sp>
      <p:pic>
        <p:nvPicPr>
          <p:cNvPr id="987288251" name="图片 6"/>
          <p:cNvPicPr>
            <a:picLocks noChangeAspect="1"/>
          </p:cNvPicPr>
          <p:nvPr>
            <p:custDataLst>
              <p:tags r:id="rId3"/>
            </p:custDataLst>
          </p:nvPr>
        </p:nvPicPr>
        <p:blipFill>
          <a:blip r:embed="rId7">
            <a:clrChange>
              <a:clrFrom>
                <a:srgbClr val="FFFFFF">
                  <a:alpha val="100000"/>
                </a:srgbClr>
              </a:clrFrom>
              <a:clrTo>
                <a:srgbClr val="FFFFFF">
                  <a:alpha val="100000"/>
                  <a:alpha val="0"/>
                </a:srgbClr>
              </a:clrTo>
            </a:clrChange>
          </a:blip>
          <a:srcRect/>
          <a:stretch>
            <a:fillRect/>
          </a:stretch>
        </p:blipFill>
        <p:spPr>
          <a:xfrm>
            <a:off x="1893570" y="4486597"/>
            <a:ext cx="8404860" cy="1476375"/>
          </a:xfrm>
          <a:prstGeom prst="rect">
            <a:avLst/>
          </a:prstGeom>
          <a:noFill/>
          <a:ln w="9525">
            <a:noFill/>
          </a:ln>
        </p:spPr>
      </p:pic>
      <p:pic>
        <p:nvPicPr>
          <p:cNvPr id="1923605633" name="图片 7"/>
          <p:cNvPicPr>
            <a:picLocks noChangeAspect="1"/>
          </p:cNvPicPr>
          <p:nvPr>
            <p:custDataLst>
              <p:tags r:id="rId4"/>
            </p:custDataLst>
          </p:nvPr>
        </p:nvPicPr>
        <p:blipFill>
          <a:blip r:embed="rId8">
            <a:clrChange>
              <a:clrFrom>
                <a:srgbClr val="FFFFFF">
                  <a:alpha val="100000"/>
                </a:srgbClr>
              </a:clrFrom>
              <a:clrTo>
                <a:srgbClr val="FFFFFF">
                  <a:alpha val="100000"/>
                  <a:alpha val="0"/>
                </a:srgbClr>
              </a:clrTo>
            </a:clrChange>
          </a:blip>
          <a:srcRect/>
          <a:stretch>
            <a:fillRect/>
          </a:stretch>
        </p:blipFill>
        <p:spPr>
          <a:xfrm>
            <a:off x="3641302" y="5815799"/>
            <a:ext cx="4099560" cy="1090295"/>
          </a:xfrm>
          <a:prstGeom prst="rect">
            <a:avLst/>
          </a:prstGeom>
          <a:noFill/>
          <a:ln w="9525">
            <a:noFill/>
          </a:ln>
        </p:spPr>
      </p:pic>
      <p:pic>
        <p:nvPicPr>
          <p:cNvPr id="4" name="图片 3"/>
          <p:cNvPicPr>
            <a:picLocks noChangeAspect="1"/>
          </p:cNvPicPr>
          <p:nvPr>
            <p:custDataLst>
              <p:tags r:id="rId5"/>
            </p:custDataLst>
          </p:nvPr>
        </p:nvPicPr>
        <p:blipFill>
          <a:blip r:embed="rId9">
            <a:clrChange>
              <a:clrFrom>
                <a:srgbClr val="FFFFFF">
                  <a:alpha val="100000"/>
                </a:srgbClr>
              </a:clrFrom>
              <a:clrTo>
                <a:srgbClr val="FFFFFF">
                  <a:alpha val="100000"/>
                  <a:alpha val="0"/>
                </a:srgbClr>
              </a:clrTo>
            </a:clrChange>
          </a:blip>
          <a:stretch>
            <a:fillRect/>
          </a:stretch>
        </p:blipFill>
        <p:spPr>
          <a:xfrm>
            <a:off x="4976707" y="3712923"/>
            <a:ext cx="1428750" cy="95885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p:sp>
        <p:nvSpPr>
          <p:cNvPr id="2" name="文本占位符 1"/>
          <p:cNvSpPr>
            <a:spLocks noGrp="1"/>
          </p:cNvSpPr>
          <p:nvPr>
            <p:ph type="body" sz="quarter" idx="13"/>
          </p:nvPr>
        </p:nvSpPr>
        <p:spPr>
          <a:xfrm>
            <a:off x="256478" y="133086"/>
            <a:ext cx="11474605" cy="668337"/>
          </a:xfrm>
        </p:spPr>
        <p:txBody>
          <a:bodyPr>
            <a:noAutofit/>
          </a:bodyPr>
          <a:lstStyle/>
          <a:p>
            <a:r>
              <a:rPr lang="zh-CN" altLang="en-US" dirty="0">
                <a:latin typeface="Calibri"/>
                <a:cs typeface="Calibri"/>
              </a:rPr>
              <a:t>Trường bức xạ neuron và tổng hợp góc nhìn mới</a:t>
            </a:r>
          </a:p>
        </p:txBody>
      </p:sp>
      <p:sp>
        <p:nvSpPr>
          <p:cNvPr id="10" name="文本占位符 4"/>
          <p:cNvSpPr>
            <a:spLocks noGrp="1"/>
          </p:cNvSpPr>
          <p:nvPr>
            <p:custDataLst>
              <p:tags r:id="rId1"/>
            </p:custDataLst>
          </p:nvPr>
        </p:nvSpPr>
        <p:spPr>
          <a:xfrm>
            <a:off x="411480" y="1104900"/>
            <a:ext cx="11628755" cy="56642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800" b="0" dirty="0" err="1">
                <a:latin typeface="Arial" panose="020B0604020202020204" pitchFamily="34" charset="0"/>
                <a:cs typeface="Arial" panose="020B0604020202020204" pitchFamily="34" charset="0"/>
              </a:rPr>
              <a:t>NeRF</a:t>
            </a:r>
            <a:r>
              <a:rPr lang="en-US" altLang="zh-CN" sz="1800" b="0" dirty="0">
                <a:latin typeface="Arial" panose="020B0604020202020204" pitchFamily="34" charset="0"/>
                <a:cs typeface="Arial" panose="020B0604020202020204" pitchFamily="34" charset="0"/>
              </a:rPr>
              <a:t> (Neural Radiance Field): </a:t>
            </a:r>
            <a:r>
              <a:rPr lang="en-VN" altLang="zh-CN" sz="1800" b="0" dirty="0">
                <a:latin typeface="Arial" panose="020B0604020202020204" pitchFamily="34" charset="0"/>
                <a:cs typeface="Arial" panose="020B0604020202020204" pitchFamily="34" charset="0"/>
              </a:rPr>
              <a:t>L</a:t>
            </a:r>
            <a:r>
              <a:rPr lang="en-VN" sz="1800" b="0" dirty="0">
                <a:latin typeface="Arial" panose="020B0604020202020204" pitchFamily="34" charset="0"/>
                <a:cs typeface="Arial" panose="020B0604020202020204" pitchFamily="34" charset="0"/>
              </a:rPr>
              <a:t>à phương pháp biểu diễn cảnh 3D bằng mạng neuron, ánh xạ vị trí và hướng nhìn thành màu sắc cùng mật độ thể tích. Từ nhiều ảnh chụp ở các góc khác nhau, NeRF có thể tái tạo cảnh và sinh ảnh từ góc nhìn mới. Cụ thể: </a:t>
            </a:r>
            <a:endParaRPr lang="zh-CN" altLang="en-US" sz="1800" b="0" dirty="0">
              <a:latin typeface="Arial" panose="020B0604020202020204" pitchFamily="34" charset="0"/>
              <a:cs typeface="Arial" panose="020B0604020202020204" pitchFamily="34" charset="0"/>
            </a:endParaRPr>
          </a:p>
          <a:p>
            <a:pPr lvl="1"/>
            <a:r>
              <a:rPr lang="zh-CN" sz="1800" dirty="0">
                <a:latin typeface="Arial" panose="020B0604020202020204" pitchFamily="34" charset="0"/>
                <a:cs typeface="Arial" panose="020B0604020202020204" pitchFamily="34" charset="0"/>
              </a:rPr>
              <a:t>Tổng hợp góc nhìn mới: kết xuất góc nhìn chưa biết khi đã biết tư thế camera và các ảnh đa góc nhìn</a:t>
            </a:r>
          </a:p>
          <a:p>
            <a:pPr lvl="1"/>
            <a:r>
              <a:rPr lang="zh-CN" altLang="en-US" sz="1800" dirty="0">
                <a:latin typeface="Arial" panose="020B0604020202020204" pitchFamily="34" charset="0"/>
                <a:cs typeface="Arial" panose="020B0604020202020204" pitchFamily="34" charset="0"/>
              </a:rPr>
              <a:t>Cách mô hình hóa: sử dụng trường bức xạ neuron để mô hình hóa cảnh thành giá trị mật độ thể tích và độ bức xạ tại mọi điểm trong không gia</a:t>
            </a:r>
            <a:r>
              <a:rPr lang="zh-CN" altLang="en-US" sz="2330" dirty="0">
                <a:latin typeface="Calibri"/>
                <a:cs typeface="Calibri"/>
              </a:rPr>
              <a:t>n</a:t>
            </a:r>
          </a:p>
        </p:txBody>
      </p:sp>
      <p:pic>
        <p:nvPicPr>
          <p:cNvPr id="95632491" name="图片 95632491"/>
          <p:cNvPicPr>
            <a:picLocks noChangeAspect="1"/>
          </p:cNvPicPr>
          <p:nvPr>
            <p:custDataLst>
              <p:tags r:id="rId2"/>
            </p:custDataLst>
          </p:nvPr>
        </p:nvPicPr>
        <p:blipFill>
          <a:blip r:embed="rId12" cstate="print">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t="3459" b="3459"/>
          <a:stretch>
            <a:fillRect/>
          </a:stretch>
        </p:blipFill>
        <p:spPr>
          <a:xfrm>
            <a:off x="1398905" y="5061529"/>
            <a:ext cx="9394190" cy="1669443"/>
          </a:xfrm>
          <a:prstGeom prst="rect">
            <a:avLst/>
          </a:prstGeom>
          <a:ln>
            <a:noFill/>
          </a:ln>
        </p:spPr>
      </p:pic>
      <p:pic>
        <p:nvPicPr>
          <p:cNvPr id="5" name="图片 4"/>
          <p:cNvPicPr>
            <a:picLocks noChangeAspect="1"/>
          </p:cNvPicPr>
          <p:nvPr>
            <p:custDataLst>
              <p:tags r:id="rId3"/>
            </p:custDataLst>
          </p:nvPr>
        </p:nvPicPr>
        <p:blipFill>
          <a:blip r:embed="rId13">
            <a:clrChange>
              <a:clrFrom>
                <a:srgbClr val="FFFFFF">
                  <a:alpha val="100000"/>
                </a:srgbClr>
              </a:clrFrom>
              <a:clrTo>
                <a:srgbClr val="FFFFFF">
                  <a:alpha val="100000"/>
                  <a:alpha val="0"/>
                </a:srgbClr>
              </a:clrTo>
            </a:clrChange>
          </a:blip>
          <a:stretch>
            <a:fillRect/>
          </a:stretch>
        </p:blipFill>
        <p:spPr>
          <a:xfrm>
            <a:off x="4629467" y="2991802"/>
            <a:ext cx="2933065" cy="874395"/>
          </a:xfrm>
          <a:prstGeom prst="rect">
            <a:avLst/>
          </a:prstGeom>
        </p:spPr>
      </p:pic>
      <p:cxnSp>
        <p:nvCxnSpPr>
          <p:cNvPr id="6" name="直接箭头连接符 5"/>
          <p:cNvCxnSpPr>
            <a:cxnSpLocks/>
          </p:cNvCxnSpPr>
          <p:nvPr>
            <p:custDataLst>
              <p:tags r:id="rId4"/>
            </p:custDataLst>
          </p:nvPr>
        </p:nvCxnSpPr>
        <p:spPr>
          <a:xfrm flipH="1">
            <a:off x="2899317" y="3669803"/>
            <a:ext cx="2673985" cy="227965"/>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7" name="文本框 6"/>
          <p:cNvSpPr txBox="1"/>
          <p:nvPr/>
        </p:nvSpPr>
        <p:spPr>
          <a:xfrm>
            <a:off x="256479" y="3920628"/>
            <a:ext cx="3653534" cy="974757"/>
          </a:xfrm>
          <a:prstGeom prst="rect">
            <a:avLst/>
          </a:prstGeom>
          <a:noFill/>
          <a:ln>
            <a:solidFill>
              <a:srgbClr val="ED7D31"/>
            </a:solidFill>
          </a:ln>
        </p:spPr>
        <p:txBody>
          <a:bodyPr wrap="square" rtlCol="0">
            <a:noAutofit/>
          </a:bodyPr>
          <a:lstStyle/>
          <a:p>
            <a:pPr algn="ctr"/>
            <a:r>
              <a:rPr lang="zh-CN" altLang="en-US" sz="1600" dirty="0">
                <a:solidFill>
                  <a:schemeClr val="accent2"/>
                </a:solidFill>
                <a:latin typeface="Arial" panose="020B0604020202020204" pitchFamily="34" charset="0"/>
                <a:ea typeface="黑体" panose="02010609060101010101" pitchFamily="49" charset="-122"/>
                <a:cs typeface="Arial" panose="020B0604020202020204" pitchFamily="34" charset="0"/>
              </a:rPr>
              <a:t>Mật độ thể tích σ, đại lượng vô hướng, biểu thị xác suất ánh sáng gặp hạt tại một điểm trong không gian và bị hấp thụ</a:t>
            </a:r>
          </a:p>
        </p:txBody>
      </p:sp>
      <p:sp>
        <p:nvSpPr>
          <p:cNvPr id="8" name="文本框 7"/>
          <p:cNvSpPr txBox="1"/>
          <p:nvPr>
            <p:custDataLst>
              <p:tags r:id="rId5"/>
            </p:custDataLst>
          </p:nvPr>
        </p:nvSpPr>
        <p:spPr>
          <a:xfrm>
            <a:off x="4125952" y="3920627"/>
            <a:ext cx="2814916" cy="974757"/>
          </a:xfrm>
          <a:prstGeom prst="rect">
            <a:avLst/>
          </a:prstGeom>
          <a:noFill/>
          <a:ln>
            <a:solidFill>
              <a:srgbClr val="ED7D31"/>
            </a:solidFill>
          </a:ln>
        </p:spPr>
        <p:txBody>
          <a:bodyPr wrap="square" rtlCol="0">
            <a:noAutofit/>
          </a:bodyPr>
          <a:lstStyle/>
          <a:p>
            <a:pPr algn="ctr"/>
            <a:r>
              <a:rPr lang="zh-CN" altLang="en-US" sz="1600" dirty="0">
                <a:solidFill>
                  <a:schemeClr val="accent2"/>
                </a:solidFill>
                <a:latin typeface="Arial" panose="020B0604020202020204" pitchFamily="34" charset="0"/>
                <a:ea typeface="黑体" panose="02010609060101010101" pitchFamily="49" charset="-122"/>
                <a:cs typeface="Arial" panose="020B0604020202020204" pitchFamily="34" charset="0"/>
              </a:rPr>
              <a:t>Độ bức xạ c, </a:t>
            </a:r>
            <a:r>
              <a:rPr lang="en-US" altLang="zh-CN" sz="1600" dirty="0">
                <a:solidFill>
                  <a:schemeClr val="accent2"/>
                </a:solidFill>
                <a:latin typeface="Arial" panose="020B0604020202020204" pitchFamily="34" charset="0"/>
                <a:ea typeface="黑体" panose="02010609060101010101" pitchFamily="49" charset="-122"/>
                <a:cs typeface="Arial" panose="020B0604020202020204" pitchFamily="34" charset="0"/>
              </a:rPr>
              <a:t>vector</a:t>
            </a:r>
            <a:r>
              <a:rPr lang="zh-CN" altLang="en-US" sz="1600" dirty="0">
                <a:solidFill>
                  <a:schemeClr val="accent2"/>
                </a:solidFill>
                <a:latin typeface="Arial" panose="020B0604020202020204" pitchFamily="34" charset="0"/>
                <a:ea typeface="黑体" panose="02010609060101010101" pitchFamily="49" charset="-122"/>
                <a:cs typeface="Arial" panose="020B0604020202020204" pitchFamily="34" charset="0"/>
              </a:rPr>
              <a:t> ba chiều, phụ thuộc vào góc nhìn quan sát nhưng khác với màu RGB của pixel</a:t>
            </a:r>
          </a:p>
        </p:txBody>
      </p:sp>
      <p:cxnSp>
        <p:nvCxnSpPr>
          <p:cNvPr id="9" name="直接箭头连接符 8"/>
          <p:cNvCxnSpPr>
            <a:cxnSpLocks/>
          </p:cNvCxnSpPr>
          <p:nvPr>
            <p:custDataLst>
              <p:tags r:id="rId6"/>
            </p:custDataLst>
          </p:nvPr>
        </p:nvCxnSpPr>
        <p:spPr>
          <a:xfrm flipH="1">
            <a:off x="5280977" y="3669803"/>
            <a:ext cx="292325" cy="227965"/>
          </a:xfrm>
          <a:prstGeom prst="straightConnector1">
            <a:avLst/>
          </a:prstGeom>
          <a:ln>
            <a:solidFill>
              <a:schemeClr val="accent2"/>
            </a:solidFill>
            <a:tailEnd type="arrow"/>
          </a:ln>
        </p:spPr>
        <p:style>
          <a:lnRef idx="2">
            <a:schemeClr val="accent1"/>
          </a:lnRef>
          <a:fillRef idx="0">
            <a:srgbClr val="FFFFFF"/>
          </a:fillRef>
          <a:effectRef idx="0">
            <a:srgbClr val="FFFFFF"/>
          </a:effectRef>
          <a:fontRef idx="minor">
            <a:schemeClr val="tx1"/>
          </a:fontRef>
        </p:style>
      </p:cxnSp>
      <p:sp>
        <p:nvSpPr>
          <p:cNvPr id="11" name="文本框 10"/>
          <p:cNvSpPr txBox="1"/>
          <p:nvPr>
            <p:custDataLst>
              <p:tags r:id="rId7"/>
            </p:custDataLst>
          </p:nvPr>
        </p:nvSpPr>
        <p:spPr>
          <a:xfrm>
            <a:off x="7139622" y="3963056"/>
            <a:ext cx="2254661" cy="932327"/>
          </a:xfrm>
          <a:prstGeom prst="rect">
            <a:avLst/>
          </a:prstGeom>
          <a:noFill/>
          <a:ln>
            <a:solidFill>
              <a:srgbClr val="7030A0"/>
            </a:solidFill>
          </a:ln>
        </p:spPr>
        <p:txBody>
          <a:bodyPr wrap="square" rtlCol="0">
            <a:noAutofit/>
          </a:bodyPr>
          <a:lstStyle/>
          <a:p>
            <a:pPr algn="ctr"/>
            <a:r>
              <a:rPr lang="zh-CN" altLang="en-US" sz="1600" dirty="0">
                <a:solidFill>
                  <a:srgbClr val="7030A0"/>
                </a:solidFill>
                <a:latin typeface="Arial" panose="020B0604020202020204" pitchFamily="34" charset="0"/>
                <a:ea typeface="黑体" panose="02010609060101010101" pitchFamily="49" charset="-122"/>
                <a:cs typeface="Arial" panose="020B0604020202020204" pitchFamily="34" charset="0"/>
              </a:rPr>
              <a:t>Tọa độ không gian x</a:t>
            </a:r>
          </a:p>
          <a:p>
            <a:pPr algn="ctr"/>
            <a:r>
              <a:rPr lang="zh-CN" altLang="en-US" sz="1600" dirty="0">
                <a:solidFill>
                  <a:srgbClr val="7030A0"/>
                </a:solidFill>
                <a:latin typeface="Arial" panose="020B0604020202020204" pitchFamily="34" charset="0"/>
                <a:ea typeface="黑体" panose="02010609060101010101" pitchFamily="49" charset="-122"/>
                <a:cs typeface="Arial" panose="020B0604020202020204" pitchFamily="34" charset="0"/>
              </a:rPr>
              <a:t>V</a:t>
            </a:r>
            <a:r>
              <a:rPr lang="en-US" altLang="zh-CN" sz="1600" dirty="0" err="1">
                <a:solidFill>
                  <a:srgbClr val="7030A0"/>
                </a:solidFill>
                <a:latin typeface="Arial" panose="020B0604020202020204" pitchFamily="34" charset="0"/>
                <a:ea typeface="黑体" panose="02010609060101010101" pitchFamily="49" charset="-122"/>
                <a:cs typeface="Arial" panose="020B0604020202020204" pitchFamily="34" charset="0"/>
              </a:rPr>
              <a:t>ector</a:t>
            </a:r>
            <a:r>
              <a:rPr lang="zh-CN" altLang="en-US" sz="1600" dirty="0">
                <a:solidFill>
                  <a:srgbClr val="7030A0"/>
                </a:solidFill>
                <a:latin typeface="Arial" panose="020B0604020202020204" pitchFamily="34" charset="0"/>
                <a:ea typeface="黑体" panose="02010609060101010101" pitchFamily="49" charset="-122"/>
                <a:cs typeface="Arial" panose="020B0604020202020204" pitchFamily="34" charset="0"/>
              </a:rPr>
              <a:t> ba chiều</a:t>
            </a:r>
          </a:p>
        </p:txBody>
      </p:sp>
      <p:cxnSp>
        <p:nvCxnSpPr>
          <p:cNvPr id="12" name="直接箭头连接符 11"/>
          <p:cNvCxnSpPr>
            <a:cxnSpLocks/>
            <a:endCxn id="11" idx="0"/>
          </p:cNvCxnSpPr>
          <p:nvPr>
            <p:custDataLst>
              <p:tags r:id="rId8"/>
            </p:custDataLst>
          </p:nvPr>
        </p:nvCxnSpPr>
        <p:spPr>
          <a:xfrm>
            <a:off x="5573302" y="3684408"/>
            <a:ext cx="2693651" cy="278648"/>
          </a:xfrm>
          <a:prstGeom prst="straightConnector1">
            <a:avLst/>
          </a:prstGeom>
          <a:ln>
            <a:solidFill>
              <a:srgbClr val="7030A0"/>
            </a:solidFill>
            <a:tailEnd type="arrow"/>
          </a:ln>
        </p:spPr>
        <p:style>
          <a:lnRef idx="2">
            <a:schemeClr val="accent1"/>
          </a:lnRef>
          <a:fillRef idx="0">
            <a:srgbClr val="FFFFFF"/>
          </a:fillRef>
          <a:effectRef idx="0">
            <a:srgbClr val="FFFFFF"/>
          </a:effectRef>
          <a:fontRef idx="minor">
            <a:schemeClr val="tx1"/>
          </a:fontRef>
        </p:style>
      </p:cxnSp>
      <p:sp>
        <p:nvSpPr>
          <p:cNvPr id="13" name="文本框 12"/>
          <p:cNvSpPr txBox="1"/>
          <p:nvPr>
            <p:custDataLst>
              <p:tags r:id="rId9"/>
            </p:custDataLst>
          </p:nvPr>
        </p:nvSpPr>
        <p:spPr>
          <a:xfrm>
            <a:off x="9777821" y="3948452"/>
            <a:ext cx="2157699" cy="932326"/>
          </a:xfrm>
          <a:prstGeom prst="rect">
            <a:avLst/>
          </a:prstGeom>
          <a:noFill/>
          <a:ln>
            <a:solidFill>
              <a:srgbClr val="7030A0"/>
            </a:solidFill>
          </a:ln>
        </p:spPr>
        <p:txBody>
          <a:bodyPr wrap="square" rtlCol="0">
            <a:noAutofit/>
          </a:bodyPr>
          <a:lstStyle/>
          <a:p>
            <a:pPr algn="ctr"/>
            <a:r>
              <a:rPr lang="zh-CN" altLang="en-US" sz="1600" dirty="0">
                <a:solidFill>
                  <a:srgbClr val="7030A0"/>
                </a:solidFill>
                <a:latin typeface="Arial" panose="020B0604020202020204" pitchFamily="34" charset="0"/>
                <a:ea typeface="黑体" panose="02010609060101010101" pitchFamily="49" charset="-122"/>
                <a:cs typeface="Arial" panose="020B0604020202020204" pitchFamily="34" charset="0"/>
              </a:rPr>
              <a:t>Góc nhìn quan sát d</a:t>
            </a:r>
          </a:p>
          <a:p>
            <a:pPr algn="ctr"/>
            <a:r>
              <a:rPr lang="zh-CN" altLang="en-US" sz="1600" dirty="0">
                <a:solidFill>
                  <a:srgbClr val="7030A0"/>
                </a:solidFill>
                <a:latin typeface="Arial" panose="020B0604020202020204" pitchFamily="34" charset="0"/>
                <a:ea typeface="黑体" panose="02010609060101010101" pitchFamily="49" charset="-122"/>
                <a:cs typeface="Arial" panose="020B0604020202020204" pitchFamily="34" charset="0"/>
              </a:rPr>
              <a:t>V</a:t>
            </a:r>
            <a:r>
              <a:rPr lang="en-US" altLang="zh-CN" sz="1600" dirty="0" err="1">
                <a:solidFill>
                  <a:srgbClr val="7030A0"/>
                </a:solidFill>
                <a:latin typeface="Arial" panose="020B0604020202020204" pitchFamily="34" charset="0"/>
                <a:ea typeface="黑体" panose="02010609060101010101" pitchFamily="49" charset="-122"/>
                <a:cs typeface="Arial" panose="020B0604020202020204" pitchFamily="34" charset="0"/>
              </a:rPr>
              <a:t>ector</a:t>
            </a:r>
            <a:r>
              <a:rPr lang="zh-CN" altLang="en-US" sz="1600" dirty="0">
                <a:solidFill>
                  <a:srgbClr val="7030A0"/>
                </a:solidFill>
                <a:latin typeface="Arial" panose="020B0604020202020204" pitchFamily="34" charset="0"/>
                <a:ea typeface="黑体" panose="02010609060101010101" pitchFamily="49" charset="-122"/>
                <a:cs typeface="Arial" panose="020B0604020202020204" pitchFamily="34" charset="0"/>
              </a:rPr>
              <a:t> hai chiều</a:t>
            </a:r>
          </a:p>
        </p:txBody>
      </p:sp>
      <p:cxnSp>
        <p:nvCxnSpPr>
          <p:cNvPr id="14" name="直接箭头连接符 13"/>
          <p:cNvCxnSpPr>
            <a:cxnSpLocks/>
          </p:cNvCxnSpPr>
          <p:nvPr>
            <p:custDataLst>
              <p:tags r:id="rId10"/>
            </p:custDataLst>
          </p:nvPr>
        </p:nvCxnSpPr>
        <p:spPr>
          <a:xfrm>
            <a:off x="5573302" y="3669803"/>
            <a:ext cx="4975752" cy="278649"/>
          </a:xfrm>
          <a:prstGeom prst="straightConnector1">
            <a:avLst/>
          </a:prstGeom>
          <a:ln>
            <a:solidFill>
              <a:srgbClr val="7030A0"/>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p:sp>
        <p:nvSpPr>
          <p:cNvPr id="2" name="文本占位符 1"/>
          <p:cNvSpPr>
            <a:spLocks noGrp="1"/>
          </p:cNvSpPr>
          <p:nvPr>
            <p:ph type="body" sz="quarter" idx="13"/>
          </p:nvPr>
        </p:nvSpPr>
        <p:spPr>
          <a:xfrm>
            <a:off x="797718" y="133086"/>
            <a:ext cx="10596563" cy="668337"/>
          </a:xfrm>
        </p:spPr>
        <p:txBody>
          <a:bodyPr>
            <a:noAutofit/>
          </a:bodyPr>
          <a:lstStyle/>
          <a:p>
            <a:r>
              <a:rPr lang="zh-CN" altLang="en-US" dirty="0">
                <a:latin typeface="Calibri"/>
                <a:cs typeface="Calibri"/>
              </a:rPr>
              <a:t>Trường bức xạ neuron và tổng hợp góc nhìn mới</a:t>
            </a:r>
          </a:p>
        </p:txBody>
      </p:sp>
      <p:sp>
        <p:nvSpPr>
          <p:cNvPr id="10" name="文本占位符 4"/>
          <p:cNvSpPr>
            <a:spLocks noGrp="1"/>
          </p:cNvSpPr>
          <p:nvPr>
            <p:custDataLst>
              <p:tags r:id="rId1"/>
            </p:custDataLst>
          </p:nvPr>
        </p:nvSpPr>
        <p:spPr>
          <a:xfrm>
            <a:off x="411480" y="1104900"/>
            <a:ext cx="11628755" cy="56642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Calibri" panose="02010609060101010101" pitchFamily="49" charset="-122"/>
                <a:ea typeface="Calibri"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Calibri" panose="02010609060101010101" pitchFamily="49" charset="-122"/>
                <a:ea typeface="Calibri"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altLang="zh-CN" sz="2000" b="0" dirty="0" err="1">
                <a:latin typeface="Arial" panose="020B0604020202020204" pitchFamily="34" charset="0"/>
                <a:cs typeface="Arial" panose="020B0604020202020204" pitchFamily="34" charset="0"/>
              </a:rPr>
              <a:t>Mô</a:t>
            </a:r>
            <a:r>
              <a:rPr lang="en-US" altLang="zh-CN" sz="2000" b="0" dirty="0">
                <a:latin typeface="Arial" panose="020B0604020202020204" pitchFamily="34" charset="0"/>
                <a:cs typeface="Arial" panose="020B0604020202020204" pitchFamily="34" charset="0"/>
              </a:rPr>
              <a:t> </a:t>
            </a:r>
            <a:r>
              <a:rPr lang="en-US" altLang="zh-CN" sz="2000" b="0" dirty="0" err="1">
                <a:latin typeface="Arial" panose="020B0604020202020204" pitchFamily="34" charset="0"/>
                <a:cs typeface="Arial" panose="020B0604020202020204" pitchFamily="34" charset="0"/>
              </a:rPr>
              <a:t>hình</a:t>
            </a:r>
            <a:r>
              <a:rPr lang="en-US" altLang="zh-CN" sz="2000" b="0" dirty="0">
                <a:latin typeface="Arial" panose="020B0604020202020204" pitchFamily="34" charset="0"/>
                <a:cs typeface="Arial" panose="020B0604020202020204" pitchFamily="34" charset="0"/>
              </a:rPr>
              <a:t> </a:t>
            </a:r>
            <a:r>
              <a:rPr lang="en-US" altLang="zh-CN" sz="2000" b="0" dirty="0" err="1">
                <a:latin typeface="Arial" panose="020B0604020202020204" pitchFamily="34" charset="0"/>
                <a:cs typeface="Arial" panose="020B0604020202020204" pitchFamily="34" charset="0"/>
              </a:rPr>
              <a:t>hóa</a:t>
            </a:r>
            <a:r>
              <a:rPr lang="en-US" altLang="zh-CN" sz="2000" b="0" dirty="0">
                <a:latin typeface="Arial" panose="020B0604020202020204" pitchFamily="34" charset="0"/>
                <a:cs typeface="Arial" panose="020B0604020202020204" pitchFamily="34" charset="0"/>
              </a:rPr>
              <a:t> </a:t>
            </a:r>
            <a:r>
              <a:rPr lang="en-US" altLang="zh-CN" sz="2000" b="0" dirty="0" err="1">
                <a:latin typeface="Arial" panose="020B0604020202020204" pitchFamily="34" charset="0"/>
                <a:cs typeface="Arial" panose="020B0604020202020204" pitchFamily="34" charset="0"/>
              </a:rPr>
              <a:t>phương</a:t>
            </a:r>
            <a:r>
              <a:rPr lang="en-US" altLang="zh-CN" sz="2000" b="0" dirty="0">
                <a:latin typeface="Arial" panose="020B0604020202020204" pitchFamily="34" charset="0"/>
                <a:cs typeface="Arial" panose="020B0604020202020204" pitchFamily="34" charset="0"/>
              </a:rPr>
              <a:t> </a:t>
            </a:r>
            <a:r>
              <a:rPr lang="en-US" altLang="zh-CN" sz="2000" b="0" dirty="0" err="1">
                <a:latin typeface="Arial" panose="020B0604020202020204" pitchFamily="34" charset="0"/>
                <a:cs typeface="Arial" panose="020B0604020202020204" pitchFamily="34" charset="0"/>
              </a:rPr>
              <a:t>trình</a:t>
            </a:r>
            <a:r>
              <a:rPr lang="en-US" altLang="zh-CN" sz="2000" b="0" dirty="0">
                <a:latin typeface="Arial" panose="020B0604020202020204" pitchFamily="34" charset="0"/>
                <a:cs typeface="Arial" panose="020B0604020202020204" pitchFamily="34" charset="0"/>
              </a:rPr>
              <a:t> </a:t>
            </a:r>
            <a:r>
              <a:rPr lang="en-US" altLang="zh-CN" sz="2000" b="0" dirty="0" err="1">
                <a:latin typeface="Arial" panose="020B0604020202020204" pitchFamily="34" charset="0"/>
                <a:cs typeface="Arial" panose="020B0604020202020204" pitchFamily="34" charset="0"/>
              </a:rPr>
              <a:t>kết</a:t>
            </a:r>
            <a:r>
              <a:rPr lang="en-US" altLang="zh-CN" sz="2000" b="0" dirty="0">
                <a:latin typeface="Arial" panose="020B0604020202020204" pitchFamily="34" charset="0"/>
                <a:cs typeface="Arial" panose="020B0604020202020204" pitchFamily="34" charset="0"/>
              </a:rPr>
              <a:t> </a:t>
            </a:r>
            <a:r>
              <a:rPr lang="en-US" altLang="zh-CN" sz="2000" b="0" dirty="0" err="1">
                <a:latin typeface="Arial" panose="020B0604020202020204" pitchFamily="34" charset="0"/>
                <a:cs typeface="Arial" panose="020B0604020202020204" pitchFamily="34" charset="0"/>
              </a:rPr>
              <a:t>xuất</a:t>
            </a:r>
            <a:r>
              <a:rPr lang="en-US" altLang="zh-CN" sz="2000" b="0" dirty="0">
                <a:latin typeface="Arial" panose="020B0604020202020204" pitchFamily="34" charset="0"/>
                <a:cs typeface="Arial" panose="020B0604020202020204" pitchFamily="34" charset="0"/>
              </a:rPr>
              <a:t> </a:t>
            </a:r>
            <a:r>
              <a:rPr lang="en-US" altLang="zh-CN" sz="2000" b="0" dirty="0" err="1">
                <a:latin typeface="Arial" panose="020B0604020202020204" pitchFamily="34" charset="0"/>
                <a:cs typeface="Arial" panose="020B0604020202020204" pitchFamily="34" charset="0"/>
              </a:rPr>
              <a:t>thể</a:t>
            </a:r>
            <a:r>
              <a:rPr lang="en-US" altLang="zh-CN" sz="2000" b="0" dirty="0">
                <a:latin typeface="Arial" panose="020B0604020202020204" pitchFamily="34" charset="0"/>
                <a:cs typeface="Arial" panose="020B0604020202020204" pitchFamily="34" charset="0"/>
              </a:rPr>
              <a:t> </a:t>
            </a:r>
            <a:r>
              <a:rPr lang="en-US" altLang="zh-CN" sz="2000" b="0" dirty="0" err="1">
                <a:latin typeface="Arial" panose="020B0604020202020204" pitchFamily="34" charset="0"/>
                <a:cs typeface="Arial" panose="020B0604020202020204" pitchFamily="34" charset="0"/>
              </a:rPr>
              <a:t>tích</a:t>
            </a:r>
            <a:r>
              <a:rPr lang="en-US" altLang="zh-CN" sz="2000" b="0" dirty="0">
                <a:latin typeface="Arial" panose="020B0604020202020204" pitchFamily="34" charset="0"/>
                <a:cs typeface="Arial" panose="020B0604020202020204" pitchFamily="34" charset="0"/>
              </a:rPr>
              <a:t> </a:t>
            </a:r>
            <a:r>
              <a:rPr lang="en-US" altLang="zh-CN" sz="2000" b="0" dirty="0" err="1">
                <a:latin typeface="Arial" panose="020B0604020202020204" pitchFamily="34" charset="0"/>
                <a:cs typeface="Arial" panose="020B0604020202020204" pitchFamily="34" charset="0"/>
              </a:rPr>
              <a:t>của</a:t>
            </a:r>
            <a:r>
              <a:rPr lang="en-US" altLang="zh-CN" sz="2000" b="0" dirty="0">
                <a:latin typeface="Arial" panose="020B0604020202020204" pitchFamily="34" charset="0"/>
                <a:cs typeface="Arial" panose="020B0604020202020204" pitchFamily="34" charset="0"/>
              </a:rPr>
              <a:t> </a:t>
            </a:r>
            <a:r>
              <a:rPr lang="en-US" altLang="zh-CN" sz="2000" b="0" dirty="0" err="1">
                <a:latin typeface="Arial" panose="020B0604020202020204" pitchFamily="34" charset="0"/>
                <a:cs typeface="Arial" panose="020B0604020202020204" pitchFamily="34" charset="0"/>
              </a:rPr>
              <a:t>NeRF</a:t>
            </a:r>
            <a:endParaRPr lang="zh-CN" altLang="en-US" sz="2000" b="0" dirty="0">
              <a:latin typeface="Arial" panose="020B0604020202020204" pitchFamily="34" charset="0"/>
              <a:cs typeface="Arial" panose="020B0604020202020204" pitchFamily="34" charset="0"/>
            </a:endParaRPr>
          </a:p>
          <a:p>
            <a:pPr lvl="1" algn="just"/>
            <a:r>
              <a:rPr lang="zh-CN" dirty="0">
                <a:latin typeface="Arial" panose="020B0604020202020204" pitchFamily="34" charset="0"/>
                <a:cs typeface="Arial" panose="020B0604020202020204" pitchFamily="34" charset="0"/>
              </a:rPr>
              <a:t>Bốn tương tác giữa ánh sáng và quần thể hạt môi trường khi ánh sáng truyền theo đường thẳng qua quần thể hạt</a:t>
            </a:r>
            <a:endParaRPr lang="vi-VN" altLang="zh-CN" dirty="0">
              <a:latin typeface="Arial" panose="020B0604020202020204" pitchFamily="34" charset="0"/>
              <a:cs typeface="Arial" panose="020B0604020202020204" pitchFamily="34" charset="0"/>
            </a:endParaRPr>
          </a:p>
          <a:p>
            <a:pPr marL="457200" lvl="1" indent="0" algn="just">
              <a:buNone/>
            </a:pPr>
            <a:endParaRPr lang="zh-CN" dirty="0">
              <a:latin typeface="Arial" panose="020B0604020202020204" pitchFamily="34" charset="0"/>
              <a:cs typeface="Arial" panose="020B0604020202020204" pitchFamily="34" charset="0"/>
            </a:endParaRPr>
          </a:p>
          <a:p>
            <a:pPr marL="914400" lvl="2" indent="0" algn="just">
              <a:buNone/>
            </a:pPr>
            <a:endParaRPr lang="zh-CN" altLang="en-US" dirty="0">
              <a:latin typeface="Arial" panose="020B0604020202020204" pitchFamily="34" charset="0"/>
              <a:cs typeface="Arial" panose="020B0604020202020204" pitchFamily="34" charset="0"/>
            </a:endParaRPr>
          </a:p>
        </p:txBody>
      </p:sp>
      <p:pic>
        <p:nvPicPr>
          <p:cNvPr id="1653192211" name="图片 3"/>
          <p:cNvPicPr>
            <a:picLocks noChangeAspect="1"/>
          </p:cNvPicPr>
          <p:nvPr>
            <p:custDataLst>
              <p:tags r:id="rId2"/>
            </p:custDataLst>
          </p:nvPr>
        </p:nvPicPr>
        <p:blipFill>
          <a:blip r:embed="rId4"/>
          <a:srcRect/>
          <a:stretch>
            <a:fillRect/>
          </a:stretch>
        </p:blipFill>
        <p:spPr>
          <a:xfrm>
            <a:off x="6636067" y="4956327"/>
            <a:ext cx="4320540" cy="1768587"/>
          </a:xfrm>
          <a:prstGeom prst="rect">
            <a:avLst/>
          </a:prstGeom>
          <a:noFill/>
          <a:ln w="9525">
            <a:noFill/>
          </a:ln>
        </p:spPr>
      </p:pic>
      <p:sp>
        <p:nvSpPr>
          <p:cNvPr id="5" name="TextBox 4">
            <a:extLst>
              <a:ext uri="{FF2B5EF4-FFF2-40B4-BE49-F238E27FC236}">
                <a16:creationId xmlns:a16="http://schemas.microsoft.com/office/drawing/2014/main" id="{C7C74439-C028-C89E-C81E-45249312EF19}"/>
              </a:ext>
            </a:extLst>
          </p:cNvPr>
          <p:cNvSpPr txBox="1"/>
          <p:nvPr/>
        </p:nvSpPr>
        <p:spPr>
          <a:xfrm>
            <a:off x="375424" y="2317651"/>
            <a:ext cx="5936275" cy="2215991"/>
          </a:xfrm>
          <a:prstGeom prst="rect">
            <a:avLst/>
          </a:prstGeom>
          <a:noFill/>
        </p:spPr>
        <p:txBody>
          <a:bodyPr wrap="square" rtlCol="0">
            <a:spAutoFit/>
          </a:bodyPr>
          <a:lstStyle/>
          <a:p>
            <a:pPr lvl="2" algn="just">
              <a:buFont typeface="Courier New" panose="02070309020205020404" pitchFamily="49" charset="0"/>
              <a:buChar char="o"/>
            </a:pPr>
            <a:r>
              <a:rPr lang="en-US" altLang="zh-CN" sz="2000" dirty="0">
                <a:solidFill>
                  <a:srgbClr val="4D4D4D"/>
                </a:solidFill>
                <a:latin typeface="Arial" panose="020B0604020202020204" pitchFamily="34" charset="0"/>
                <a:cs typeface="Arial" panose="020B0604020202020204" pitchFamily="34" charset="0"/>
              </a:rPr>
              <a:t> </a:t>
            </a:r>
            <a:r>
              <a:rPr lang="zh-CN" altLang="en-US" sz="2000" i="1" dirty="0">
                <a:solidFill>
                  <a:srgbClr val="4D4D4D"/>
                </a:solidFill>
                <a:latin typeface="Arial" panose="020B0604020202020204" pitchFamily="34" charset="0"/>
                <a:cs typeface="Arial" panose="020B0604020202020204" pitchFamily="34" charset="0"/>
              </a:rPr>
              <a:t>Hấp thụ</a:t>
            </a:r>
            <a:r>
              <a:rPr lang="zh-CN" altLang="en-US" sz="2000" dirty="0">
                <a:solidFill>
                  <a:srgbClr val="4D4D4D"/>
                </a:solidFill>
                <a:latin typeface="Arial" panose="020B0604020202020204" pitchFamily="34" charset="0"/>
                <a:cs typeface="Arial" panose="020B0604020202020204" pitchFamily="34" charset="0"/>
              </a:rPr>
              <a:t>: photon bị hạt hấp thụ, làm giảm cường độ bức xạ của ánh sáng tới</a:t>
            </a:r>
            <a:endParaRPr lang="vi-VN" altLang="zh-CN" sz="2000" dirty="0">
              <a:solidFill>
                <a:srgbClr val="4D4D4D"/>
              </a:solidFill>
              <a:latin typeface="Arial" panose="020B0604020202020204" pitchFamily="34" charset="0"/>
              <a:cs typeface="Arial" panose="020B0604020202020204" pitchFamily="34" charset="0"/>
            </a:endParaRPr>
          </a:p>
          <a:p>
            <a:pPr lvl="2" algn="just"/>
            <a:endParaRPr lang="zh-CN" altLang="en-US" sz="2000" dirty="0">
              <a:solidFill>
                <a:srgbClr val="4D4D4D"/>
              </a:solidFill>
              <a:latin typeface="Arial" panose="020B0604020202020204" pitchFamily="34" charset="0"/>
              <a:cs typeface="Arial" panose="020B0604020202020204" pitchFamily="34" charset="0"/>
            </a:endParaRPr>
          </a:p>
          <a:p>
            <a:pPr lvl="2" algn="just">
              <a:buFont typeface="Courier New" panose="02070309020205020404" pitchFamily="49" charset="0"/>
              <a:buChar char="o"/>
            </a:pPr>
            <a:r>
              <a:rPr lang="en-US" altLang="zh-CN" sz="2000" dirty="0">
                <a:solidFill>
                  <a:srgbClr val="4D4D4D"/>
                </a:solidFill>
                <a:latin typeface="Arial" panose="020B0604020202020204" pitchFamily="34" charset="0"/>
                <a:cs typeface="Arial" panose="020B0604020202020204" pitchFamily="34" charset="0"/>
              </a:rPr>
              <a:t> </a:t>
            </a:r>
            <a:r>
              <a:rPr lang="zh-CN" altLang="en-US" sz="2000" i="1" dirty="0">
                <a:solidFill>
                  <a:srgbClr val="4D4D4D"/>
                </a:solidFill>
                <a:latin typeface="Arial" panose="020B0604020202020204" pitchFamily="34" charset="0"/>
                <a:cs typeface="Arial" panose="020B0604020202020204" pitchFamily="34" charset="0"/>
              </a:rPr>
              <a:t>Phát xạ: </a:t>
            </a:r>
            <a:r>
              <a:rPr lang="zh-CN" altLang="en-US" sz="2000" dirty="0">
                <a:solidFill>
                  <a:srgbClr val="4D4D4D"/>
                </a:solidFill>
                <a:latin typeface="Arial" panose="020B0604020202020204" pitchFamily="34" charset="0"/>
                <a:cs typeface="Arial" panose="020B0604020202020204" pitchFamily="34" charset="0"/>
              </a:rPr>
              <a:t>sau khi có năng lượng, bản thân hạt có thể phát sáng, làm tăng thêm cường độ bức xạ</a:t>
            </a:r>
          </a:p>
          <a:p>
            <a:endParaRPr lang="en-VN" dirty="0"/>
          </a:p>
        </p:txBody>
      </p:sp>
      <p:sp>
        <p:nvSpPr>
          <p:cNvPr id="6" name="TextBox 5">
            <a:extLst>
              <a:ext uri="{FF2B5EF4-FFF2-40B4-BE49-F238E27FC236}">
                <a16:creationId xmlns:a16="http://schemas.microsoft.com/office/drawing/2014/main" id="{85C52466-9E15-B072-2B59-DD6F9AF87624}"/>
              </a:ext>
            </a:extLst>
          </p:cNvPr>
          <p:cNvSpPr txBox="1"/>
          <p:nvPr/>
        </p:nvSpPr>
        <p:spPr>
          <a:xfrm>
            <a:off x="5921298" y="2094005"/>
            <a:ext cx="5895278" cy="2862322"/>
          </a:xfrm>
          <a:prstGeom prst="rect">
            <a:avLst/>
          </a:prstGeom>
          <a:noFill/>
        </p:spPr>
        <p:txBody>
          <a:bodyPr wrap="square" rtlCol="0">
            <a:spAutoFit/>
          </a:bodyPr>
          <a:lstStyle/>
          <a:p>
            <a:pPr lvl="2" indent="-285750" algn="just">
              <a:buFont typeface="Courier New" panose="02070309020205020404" pitchFamily="49" charset="0"/>
              <a:buChar char="o"/>
            </a:pPr>
            <a:r>
              <a:rPr lang="zh-CN" altLang="en-US" sz="2000" i="1" dirty="0">
                <a:solidFill>
                  <a:srgbClr val="4D4D4D"/>
                </a:solidFill>
                <a:latin typeface="Arial" panose="020B0604020202020204" pitchFamily="34" charset="0"/>
                <a:cs typeface="Arial" panose="020B0604020202020204" pitchFamily="34" charset="0"/>
              </a:rPr>
              <a:t>Tán xạ ra ngoài:</a:t>
            </a:r>
            <a:r>
              <a:rPr lang="zh-CN" altLang="en-US" sz="2000" dirty="0">
                <a:solidFill>
                  <a:srgbClr val="4D4D4D"/>
                </a:solidFill>
                <a:latin typeface="Arial" panose="020B0604020202020204" pitchFamily="34" charset="0"/>
                <a:cs typeface="Arial" panose="020B0604020202020204" pitchFamily="34" charset="0"/>
              </a:rPr>
              <a:t> sau khi va vào hạt, photon có thể bị bật ra, làm giảm cường độ bức xạ của ánh sáng tới;</a:t>
            </a:r>
            <a:endParaRPr lang="vi-VN" altLang="zh-CN" sz="2000" dirty="0">
              <a:solidFill>
                <a:srgbClr val="4D4D4D"/>
              </a:solidFill>
              <a:latin typeface="Arial" panose="020B0604020202020204" pitchFamily="34" charset="0"/>
              <a:cs typeface="Arial" panose="020B0604020202020204" pitchFamily="34" charset="0"/>
            </a:endParaRPr>
          </a:p>
          <a:p>
            <a:pPr lvl="2" indent="-285750" algn="just">
              <a:buFont typeface="Courier New" panose="02070309020205020404" pitchFamily="49" charset="0"/>
              <a:buChar char="o"/>
            </a:pPr>
            <a:endParaRPr lang="zh-CN" altLang="en-US" sz="2000" dirty="0">
              <a:solidFill>
                <a:srgbClr val="4D4D4D"/>
              </a:solidFill>
              <a:latin typeface="Arial" panose="020B0604020202020204" pitchFamily="34" charset="0"/>
              <a:cs typeface="Arial" panose="020B0604020202020204" pitchFamily="34" charset="0"/>
            </a:endParaRPr>
          </a:p>
          <a:p>
            <a:pPr lvl="2" indent="-285750" algn="just">
              <a:buFont typeface="Courier New" panose="02070309020205020404" pitchFamily="49" charset="0"/>
              <a:buChar char="o"/>
            </a:pPr>
            <a:r>
              <a:rPr lang="zh-CN" altLang="en-US" sz="2000" i="1" dirty="0">
                <a:solidFill>
                  <a:srgbClr val="4D4D4D"/>
                </a:solidFill>
                <a:latin typeface="Arial" panose="020B0604020202020204" pitchFamily="34" charset="0"/>
                <a:cs typeface="Arial" panose="020B0604020202020204" pitchFamily="34" charset="0"/>
              </a:rPr>
              <a:t>Tán xạ vào trong: </a:t>
            </a:r>
            <a:r>
              <a:rPr lang="zh-CN" altLang="en-US" sz="2000" dirty="0">
                <a:solidFill>
                  <a:srgbClr val="4D4D4D"/>
                </a:solidFill>
                <a:latin typeface="Arial" panose="020B0604020202020204" pitchFamily="34" charset="0"/>
                <a:cs typeface="Arial" panose="020B0604020202020204" pitchFamily="34" charset="0"/>
              </a:rPr>
              <a:t>sau khi va vào hạt, photon từ các hướng khác có thể trùng với photon theo hướng hiện tại, từ đó làm tăng cường độ bức xạ trên đường truyền ánh sáng hiện tại</a:t>
            </a:r>
            <a:endParaRPr lang="en-VN" sz="2000" dirty="0">
              <a:solidFill>
                <a:srgbClr val="4D4D4D"/>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65C2E4C-40B6-8B4A-CA31-07E99ABD40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5416" y="4956327"/>
            <a:ext cx="4917686" cy="1808508"/>
          </a:xfrm>
          <a:prstGeom prst="rect">
            <a:avLst/>
          </a:prstGeom>
        </p:spPr>
      </p:pic>
    </p:spTree>
    <p:extLst>
      <p:ext uri="{BB962C8B-B14F-4D97-AF65-F5344CB8AC3E}">
        <p14:creationId xmlns:p14="http://schemas.microsoft.com/office/powerpoint/2010/main" val="130059518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p:sp>
        <p:nvSpPr>
          <p:cNvPr id="2" name="文本占位符 1"/>
          <p:cNvSpPr>
            <a:spLocks noGrp="1"/>
          </p:cNvSpPr>
          <p:nvPr>
            <p:ph type="body" sz="quarter" idx="13"/>
          </p:nvPr>
        </p:nvSpPr>
        <p:spPr>
          <a:xfrm>
            <a:off x="245327" y="133086"/>
            <a:ext cx="11251579" cy="668337"/>
          </a:xfrm>
        </p:spPr>
        <p:txBody>
          <a:bodyPr>
            <a:noAutofit/>
          </a:bodyPr>
          <a:lstStyle/>
          <a:p>
            <a:r>
              <a:rPr lang="zh-CN" altLang="en-US" dirty="0">
                <a:latin typeface="Calibri"/>
                <a:cs typeface="Calibri"/>
              </a:rPr>
              <a:t>Trường bức xạ neuron và tổng hợp góc nhìn mới</a:t>
            </a:r>
          </a:p>
        </p:txBody>
      </p:sp>
      <p:sp>
        <p:nvSpPr>
          <p:cNvPr id="10" name="文本占位符 4"/>
          <p:cNvSpPr>
            <a:spLocks noGrp="1"/>
          </p:cNvSpPr>
          <p:nvPr>
            <p:custDataLst>
              <p:tags r:id="rId1"/>
            </p:custDataLst>
          </p:nvPr>
        </p:nvSpPr>
        <p:spPr>
          <a:xfrm>
            <a:off x="411480" y="1104900"/>
            <a:ext cx="11628755" cy="56642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altLang="zh-CN" sz="2000" b="0" dirty="0">
                <a:latin typeface="Arial" panose="020B0604020202020204" pitchFamily="34" charset="0"/>
                <a:cs typeface="Arial" panose="020B0604020202020204" pitchFamily="34" charset="0"/>
              </a:rPr>
              <a:t>Mô hình hóa phương trình kết xuất thể tích của NeRF</a:t>
            </a:r>
            <a:endParaRPr lang="zh-CN" altLang="en-US" sz="2000" b="0" dirty="0">
              <a:latin typeface="Arial" panose="020B0604020202020204" pitchFamily="34" charset="0"/>
              <a:cs typeface="Arial" panose="020B0604020202020204" pitchFamily="34" charset="0"/>
            </a:endParaRPr>
          </a:p>
          <a:p>
            <a:pPr lvl="1" algn="just"/>
            <a:r>
              <a:rPr lang="zh-CN" dirty="0">
                <a:latin typeface="Arial" panose="020B0604020202020204" pitchFamily="34" charset="0"/>
                <a:cs typeface="Arial" panose="020B0604020202020204" pitchFamily="34" charset="0"/>
              </a:rPr>
              <a:t>Lấy tác dụng hấp thụ làm ví dụ, phương trình vi phân và nghiệm của cường độ bức xạ I(s):</a:t>
            </a:r>
          </a:p>
          <a:p>
            <a:pPr lvl="1" algn="just"/>
            <a:endParaRPr lang="zh-CN" dirty="0">
              <a:latin typeface="Arial" panose="020B0604020202020204" pitchFamily="34" charset="0"/>
              <a:cs typeface="Arial" panose="020B0604020202020204" pitchFamily="34" charset="0"/>
            </a:endParaRPr>
          </a:p>
          <a:p>
            <a:pPr lvl="1" algn="just"/>
            <a:endParaRPr lang="zh-CN" dirty="0">
              <a:latin typeface="Arial" panose="020B0604020202020204" pitchFamily="34" charset="0"/>
              <a:cs typeface="Arial" panose="020B0604020202020204" pitchFamily="34" charset="0"/>
            </a:endParaRPr>
          </a:p>
          <a:p>
            <a:pPr lvl="1" algn="just"/>
            <a:r>
              <a:rPr lang="zh-CN" dirty="0">
                <a:latin typeface="Arial" panose="020B0604020202020204" pitchFamily="34" charset="0"/>
                <a:cs typeface="Arial" panose="020B0604020202020204" pitchFamily="34" charset="0"/>
              </a:rPr>
              <a:t>Nếu môi trường đồng nhất, sau khi ánh sáng tới truyền qua môi trường, cường độ bức xạ sẽ suy giảm theo hàm mũ; quy luật này được gọi là định luật hấp thụ Beer–Lambert, đồng thời có độ truyền qua</a:t>
            </a:r>
            <a:r>
              <a:rPr lang="vi-VN" altLang="zh-CN" dirty="0">
                <a:latin typeface="Arial" panose="020B0604020202020204" pitchFamily="34" charset="0"/>
                <a:cs typeface="Arial" panose="020B0604020202020204" pitchFamily="34" charset="0"/>
              </a:rPr>
              <a:t> </a:t>
            </a:r>
            <a:r>
              <a:rPr lang="zh-CN" dirty="0">
                <a:latin typeface="Arial" panose="020B0604020202020204" pitchFamily="34" charset="0"/>
                <a:cs typeface="Arial" panose="020B0604020202020204" pitchFamily="34" charset="0"/>
              </a:rPr>
              <a:t>(transmittance):</a:t>
            </a:r>
          </a:p>
          <a:p>
            <a:pPr lvl="1" algn="just"/>
            <a:endParaRPr lang="zh-CN" altLang="en-US" dirty="0">
              <a:latin typeface="Arial" panose="020B0604020202020204" pitchFamily="34" charset="0"/>
              <a:cs typeface="Arial" panose="020B0604020202020204" pitchFamily="34" charset="0"/>
            </a:endParaRPr>
          </a:p>
          <a:p>
            <a:pPr lvl="1" algn="just"/>
            <a:endParaRPr lang="zh-CN" altLang="en-US" dirty="0">
              <a:latin typeface="Arial" panose="020B0604020202020204" pitchFamily="34" charset="0"/>
              <a:cs typeface="Arial" panose="020B0604020202020204" pitchFamily="34" charset="0"/>
            </a:endParaRPr>
          </a:p>
          <a:p>
            <a:pPr lvl="1" algn="just"/>
            <a:r>
              <a:rPr lang="zh-CN" altLang="en-US" dirty="0">
                <a:latin typeface="Arial" panose="020B0604020202020204" pitchFamily="34" charset="0"/>
                <a:cs typeface="Arial" panose="020B0604020202020204" pitchFamily="34" charset="0"/>
              </a:rPr>
              <a:t>Tổng hợp biến thiên cường độ bức xạ do bốn tác dụng gây ra, ta có:</a:t>
            </a:r>
          </a:p>
        </p:txBody>
      </p:sp>
      <p:pic>
        <p:nvPicPr>
          <p:cNvPr id="4" name="图片 3"/>
          <p:cNvPicPr>
            <a:picLocks noChangeAspect="1"/>
          </p:cNvPicPr>
          <p:nvPr>
            <p:custDataLst>
              <p:tags r:id="rId2"/>
            </p:custDataLst>
          </p:nvPr>
        </p:nvPicPr>
        <p:blipFill>
          <a:blip r:embed="rId7">
            <a:clrChange>
              <a:clrFrom>
                <a:srgbClr val="FFFFFF">
                  <a:alpha val="100000"/>
                </a:srgbClr>
              </a:clrFrom>
              <a:clrTo>
                <a:srgbClr val="FFFFFF">
                  <a:alpha val="100000"/>
                  <a:alpha val="0"/>
                </a:srgbClr>
              </a:clrTo>
            </a:clrChange>
          </a:blip>
          <a:stretch>
            <a:fillRect/>
          </a:stretch>
        </p:blipFill>
        <p:spPr>
          <a:xfrm>
            <a:off x="3197788" y="2003239"/>
            <a:ext cx="1866265" cy="725805"/>
          </a:xfrm>
          <a:prstGeom prst="rect">
            <a:avLst/>
          </a:prstGeom>
        </p:spPr>
      </p:pic>
      <p:pic>
        <p:nvPicPr>
          <p:cNvPr id="5" name="图片 4"/>
          <p:cNvPicPr>
            <a:picLocks noChangeAspect="1"/>
          </p:cNvPicPr>
          <p:nvPr>
            <p:custDataLst>
              <p:tags r:id="rId3"/>
            </p:custDataLst>
          </p:nvPr>
        </p:nvPicPr>
        <p:blipFill>
          <a:blip r:embed="rId8">
            <a:clrChange>
              <a:clrFrom>
                <a:srgbClr val="FFFFFF">
                  <a:alpha val="100000"/>
                </a:srgbClr>
              </a:clrFrom>
              <a:clrTo>
                <a:srgbClr val="FFFFFF">
                  <a:alpha val="100000"/>
                  <a:alpha val="0"/>
                </a:srgbClr>
              </a:clrTo>
            </a:clrChange>
          </a:blip>
          <a:stretch>
            <a:fillRect/>
          </a:stretch>
        </p:blipFill>
        <p:spPr>
          <a:xfrm>
            <a:off x="5565842" y="1896241"/>
            <a:ext cx="2800350" cy="939800"/>
          </a:xfrm>
          <a:prstGeom prst="rect">
            <a:avLst/>
          </a:prstGeom>
        </p:spPr>
      </p:pic>
      <p:pic>
        <p:nvPicPr>
          <p:cNvPr id="7" name="图片 6"/>
          <p:cNvPicPr>
            <a:picLocks noChangeAspect="1"/>
          </p:cNvPicPr>
          <p:nvPr>
            <p:custDataLst>
              <p:tags r:id="rId4"/>
            </p:custDataLst>
          </p:nvPr>
        </p:nvPicPr>
        <p:blipFill>
          <a:blip r:embed="rId9">
            <a:clrChange>
              <a:clrFrom>
                <a:srgbClr val="FFFFFF">
                  <a:alpha val="100000"/>
                </a:srgbClr>
              </a:clrFrom>
              <a:clrTo>
                <a:srgbClr val="FFFFFF">
                  <a:alpha val="100000"/>
                  <a:alpha val="0"/>
                </a:srgbClr>
              </a:clrTo>
            </a:clrChange>
          </a:blip>
          <a:stretch>
            <a:fillRect/>
          </a:stretch>
        </p:blipFill>
        <p:spPr>
          <a:xfrm>
            <a:off x="2390775" y="5118976"/>
            <a:ext cx="7410450" cy="844550"/>
          </a:xfrm>
          <a:prstGeom prst="rect">
            <a:avLst/>
          </a:prstGeom>
        </p:spPr>
      </p:pic>
      <p:pic>
        <p:nvPicPr>
          <p:cNvPr id="8" name="图片 7"/>
          <p:cNvPicPr>
            <a:picLocks noChangeAspect="1"/>
          </p:cNvPicPr>
          <p:nvPr>
            <p:custDataLst>
              <p:tags r:id="rId5"/>
            </p:custDataLst>
          </p:nvPr>
        </p:nvPicPr>
        <p:blipFill>
          <a:blip r:embed="rId10">
            <a:clrChange>
              <a:clrFrom>
                <a:srgbClr val="FFFFFF">
                  <a:alpha val="100000"/>
                </a:srgbClr>
              </a:clrFrom>
              <a:clrTo>
                <a:srgbClr val="FFFFFF">
                  <a:alpha val="100000"/>
                  <a:alpha val="0"/>
                </a:srgbClr>
              </a:clrTo>
            </a:clrChange>
          </a:blip>
          <a:stretch>
            <a:fillRect/>
          </a:stretch>
        </p:blipFill>
        <p:spPr>
          <a:xfrm>
            <a:off x="4171808" y="3845746"/>
            <a:ext cx="3168650" cy="685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41</a:t>
            </a:fld>
            <a:endParaRPr lang="zh-CN" altLang="en-US">
              <a:latin typeface="Calibri"/>
              <a:cs typeface="Calibri"/>
            </a:endParaRPr>
          </a:p>
        </p:txBody>
      </p:sp>
      <p:sp>
        <p:nvSpPr>
          <p:cNvPr id="2" name="文本占位符 1"/>
          <p:cNvSpPr>
            <a:spLocks noGrp="1"/>
          </p:cNvSpPr>
          <p:nvPr>
            <p:ph type="body" sz="quarter" idx="13"/>
          </p:nvPr>
        </p:nvSpPr>
        <p:spPr>
          <a:xfrm>
            <a:off x="411480" y="133086"/>
            <a:ext cx="11074276" cy="668337"/>
          </a:xfrm>
        </p:spPr>
        <p:txBody>
          <a:bodyPr>
            <a:noAutofit/>
          </a:bodyPr>
          <a:lstStyle/>
          <a:p>
            <a:r>
              <a:rPr lang="zh-CN" altLang="en-US" dirty="0">
                <a:latin typeface="Calibri"/>
                <a:cs typeface="Calibri"/>
              </a:rPr>
              <a:t>Trường bức xạ neuron và tổng hợp góc nhìn mới</a:t>
            </a:r>
          </a:p>
        </p:txBody>
      </p:sp>
      <p:sp>
        <p:nvSpPr>
          <p:cNvPr id="10" name="文本占位符 4"/>
          <p:cNvSpPr>
            <a:spLocks noGrp="1"/>
          </p:cNvSpPr>
          <p:nvPr>
            <p:custDataLst>
              <p:tags r:id="rId1"/>
            </p:custDataLst>
          </p:nvPr>
        </p:nvSpPr>
        <p:spPr>
          <a:xfrm>
            <a:off x="411480" y="1104900"/>
            <a:ext cx="11628755" cy="56642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000" b="0" dirty="0">
                <a:latin typeface="Arial" panose="020B0604020202020204" pitchFamily="34" charset="0"/>
                <a:cs typeface="Arial" panose="020B0604020202020204" pitchFamily="34" charset="0"/>
              </a:rPr>
              <a:t>Mô hình hóa phương trình kết xuất thể tích của NeRF</a:t>
            </a:r>
            <a:endParaRPr lang="zh-CN" altLang="en-US" sz="2000" b="0" dirty="0">
              <a:latin typeface="Arial" panose="020B0604020202020204" pitchFamily="34" charset="0"/>
              <a:cs typeface="Arial" panose="020B0604020202020204" pitchFamily="34" charset="0"/>
            </a:endParaRPr>
          </a:p>
          <a:p>
            <a:pPr lvl="1"/>
            <a:r>
              <a:rPr lang="zh-CN" dirty="0">
                <a:latin typeface="Arial" panose="020B0604020202020204" pitchFamily="34" charset="0"/>
                <a:cs typeface="Arial" panose="020B0604020202020204" pitchFamily="34" charset="0"/>
              </a:rPr>
              <a:t>Phương trình kết xuất thể tích theo cường độ ánh sáng có thể tiếp tục được thay bằng phương trình theo độ bức xạ (màu)</a:t>
            </a:r>
          </a:p>
          <a:p>
            <a:pPr lvl="1"/>
            <a:r>
              <a:rPr lang="zh-CN" dirty="0">
                <a:latin typeface="Arial" panose="020B0604020202020204" pitchFamily="34" charset="0"/>
                <a:cs typeface="Arial" panose="020B0604020202020204" pitchFamily="34" charset="0"/>
              </a:rPr>
              <a:t>Giả sử</a:t>
            </a:r>
            <a:r>
              <a:rPr lang="vi-VN" altLang="zh-CN" dirty="0">
                <a:latin typeface="Arial" panose="020B0604020202020204" pitchFamily="34" charset="0"/>
                <a:cs typeface="Arial" panose="020B0604020202020204" pitchFamily="34" charset="0"/>
              </a:rPr>
              <a:t>                                                                                       , </a:t>
            </a:r>
            <a:r>
              <a:rPr lang="en-US" altLang="zh-CN" dirty="0" err="1">
                <a:latin typeface="Arial" panose="020B0604020202020204" pitchFamily="34" charset="0"/>
                <a:cs typeface="Arial" panose="020B0604020202020204" pitchFamily="34" charset="0"/>
              </a:rPr>
              <a:t>khi</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đó</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có</a:t>
            </a:r>
            <a:r>
              <a:rPr lang="en-US" altLang="zh-CN" dirty="0">
                <a:latin typeface="Arial" panose="020B0604020202020204" pitchFamily="34" charset="0"/>
                <a:cs typeface="Arial" panose="020B0604020202020204" pitchFamily="34" charset="0"/>
              </a:rPr>
              <a:t>:</a:t>
            </a:r>
          </a:p>
          <a:p>
            <a:pPr lvl="1"/>
            <a:endParaRPr lang="zh-CN" dirty="0">
              <a:latin typeface="Arial" panose="020B0604020202020204" pitchFamily="34" charset="0"/>
              <a:cs typeface="Arial" panose="020B0604020202020204" pitchFamily="34" charset="0"/>
            </a:endParaRPr>
          </a:p>
          <a:p>
            <a:pPr lvl="1"/>
            <a:endParaRPr lang="zh-CN" dirty="0">
              <a:latin typeface="Arial" panose="020B0604020202020204" pitchFamily="34" charset="0"/>
              <a:cs typeface="Arial" panose="020B0604020202020204" pitchFamily="34" charset="0"/>
            </a:endParaRPr>
          </a:p>
          <a:p>
            <a:pPr lvl="1"/>
            <a:r>
              <a:rPr lang="zh-CN" dirty="0">
                <a:latin typeface="Arial" panose="020B0604020202020204" pitchFamily="34" charset="0"/>
                <a:cs typeface="Arial" panose="020B0604020202020204" pitchFamily="34" charset="0"/>
              </a:rPr>
              <a:t>Khi không xét số hạng ánh sáng nền cuối cùng, có thể thu được phương trình kết xuất thể tích cuối cùng mà NeRF sử dụng:</a:t>
            </a:r>
          </a:p>
          <a:p>
            <a:pPr lvl="1"/>
            <a:endParaRPr lang="zh-CN" altLang="en-US" dirty="0">
              <a:latin typeface="Arial" panose="020B0604020202020204" pitchFamily="34" charset="0"/>
              <a:cs typeface="Arial" panose="020B0604020202020204" pitchFamily="34" charset="0"/>
            </a:endParaRPr>
          </a:p>
          <a:p>
            <a:pPr lvl="1"/>
            <a:endParaRPr lang="zh-CN" altLang="en-US" dirty="0">
              <a:latin typeface="Arial" panose="020B0604020202020204" pitchFamily="34" charset="0"/>
              <a:cs typeface="Arial" panose="020B0604020202020204" pitchFamily="34" charset="0"/>
            </a:endParaRPr>
          </a:p>
          <a:p>
            <a:pPr lvl="1"/>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là</a:t>
            </a:r>
            <a:r>
              <a:rPr lang="en-US" altLang="zh-CN" dirty="0">
                <a:latin typeface="Arial" panose="020B0604020202020204" pitchFamily="34" charset="0"/>
                <a:cs typeface="Arial" panose="020B0604020202020204" pitchFamily="34" charset="0"/>
              </a:rPr>
              <a:t> hàm mật độ thể tích; do cần rời rạc hóa trong máy tính, ta có:</a:t>
            </a:r>
          </a:p>
        </p:txBody>
      </p:sp>
      <p:pic>
        <p:nvPicPr>
          <p:cNvPr id="6" name="图片 5"/>
          <p:cNvPicPr>
            <a:picLocks noChangeAspect="1"/>
          </p:cNvPicPr>
          <p:nvPr>
            <p:custDataLst>
              <p:tags r:id="rId2"/>
            </p:custDataLst>
          </p:nvPr>
        </p:nvPicPr>
        <p:blipFill>
          <a:blip r:embed="rId8">
            <a:clrChange>
              <a:clrFrom>
                <a:srgbClr val="FFFFFF">
                  <a:alpha val="100000"/>
                </a:srgbClr>
              </a:clrFrom>
              <a:clrTo>
                <a:srgbClr val="FFFFFF">
                  <a:alpha val="100000"/>
                  <a:alpha val="0"/>
                </a:srgbClr>
              </a:clrTo>
            </a:clrChange>
          </a:blip>
          <a:stretch>
            <a:fillRect/>
          </a:stretch>
        </p:blipFill>
        <p:spPr>
          <a:xfrm>
            <a:off x="2226574" y="2143495"/>
            <a:ext cx="6057900" cy="533400"/>
          </a:xfrm>
          <a:prstGeom prst="rect">
            <a:avLst/>
          </a:prstGeom>
        </p:spPr>
      </p:pic>
      <p:pic>
        <p:nvPicPr>
          <p:cNvPr id="9" name="图片 8"/>
          <p:cNvPicPr>
            <a:picLocks noChangeAspect="1"/>
          </p:cNvPicPr>
          <p:nvPr>
            <p:custDataLst>
              <p:tags r:id="rId3"/>
            </p:custDataLst>
          </p:nvPr>
        </p:nvPicPr>
        <p:blipFill>
          <a:blip r:embed="rId9">
            <a:clrChange>
              <a:clrFrom>
                <a:srgbClr val="FFFFFF">
                  <a:alpha val="100000"/>
                </a:srgbClr>
              </a:clrFrom>
              <a:clrTo>
                <a:srgbClr val="FFFFFF">
                  <a:alpha val="100000"/>
                  <a:alpha val="0"/>
                </a:srgbClr>
              </a:clrTo>
            </a:clrChange>
          </a:blip>
          <a:stretch>
            <a:fillRect/>
          </a:stretch>
        </p:blipFill>
        <p:spPr>
          <a:xfrm>
            <a:off x="4039235" y="2690201"/>
            <a:ext cx="3352800" cy="723900"/>
          </a:xfrm>
          <a:prstGeom prst="rect">
            <a:avLst/>
          </a:prstGeom>
        </p:spPr>
      </p:pic>
      <p:pic>
        <p:nvPicPr>
          <p:cNvPr id="11" name="图片 10"/>
          <p:cNvPicPr>
            <a:picLocks noChangeAspect="1"/>
          </p:cNvPicPr>
          <p:nvPr>
            <p:custDataLst>
              <p:tags r:id="rId4"/>
            </p:custDataLst>
          </p:nvPr>
        </p:nvPicPr>
        <p:blipFill>
          <a:blip r:embed="rId10">
            <a:clrChange>
              <a:clrFrom>
                <a:srgbClr val="FFFFFF">
                  <a:alpha val="100000"/>
                </a:srgbClr>
              </a:clrFrom>
              <a:clrTo>
                <a:srgbClr val="FFFFFF">
                  <a:alpha val="100000"/>
                  <a:alpha val="0"/>
                </a:srgbClr>
              </a:clrTo>
            </a:clrChange>
          </a:blip>
          <a:stretch>
            <a:fillRect/>
          </a:stretch>
        </p:blipFill>
        <p:spPr>
          <a:xfrm>
            <a:off x="4623435" y="4206293"/>
            <a:ext cx="2768600" cy="692150"/>
          </a:xfrm>
          <a:prstGeom prst="rect">
            <a:avLst/>
          </a:prstGeom>
        </p:spPr>
      </p:pic>
      <p:pic>
        <p:nvPicPr>
          <p:cNvPr id="12" name="图片 11"/>
          <p:cNvPicPr>
            <a:picLocks noChangeAspect="1"/>
          </p:cNvPicPr>
          <p:nvPr>
            <p:custDataLst>
              <p:tags r:id="rId5"/>
            </p:custDataLst>
          </p:nvPr>
        </p:nvPicPr>
        <p:blipFill>
          <a:blip r:embed="rId11">
            <a:clrChange>
              <a:clrFrom>
                <a:srgbClr val="FFFFFF">
                  <a:alpha val="100000"/>
                </a:srgbClr>
              </a:clrFrom>
              <a:clrTo>
                <a:srgbClr val="FFFFFF">
                  <a:alpha val="100000"/>
                  <a:alpha val="0"/>
                </a:srgbClr>
              </a:clrTo>
            </a:clrChange>
          </a:blip>
          <a:stretch>
            <a:fillRect/>
          </a:stretch>
        </p:blipFill>
        <p:spPr>
          <a:xfrm>
            <a:off x="3082925" y="5522626"/>
            <a:ext cx="6026150" cy="990600"/>
          </a:xfrm>
          <a:prstGeom prst="rect">
            <a:avLst/>
          </a:prstGeom>
        </p:spPr>
      </p:pic>
      <p:pic>
        <p:nvPicPr>
          <p:cNvPr id="13" name="图片 12"/>
          <p:cNvPicPr>
            <a:picLocks noChangeAspect="1"/>
          </p:cNvPicPr>
          <p:nvPr>
            <p:custDataLst>
              <p:tags r:id="rId6"/>
            </p:custDataLst>
          </p:nvPr>
        </p:nvPicPr>
        <p:blipFill>
          <a:blip r:embed="rId10">
            <a:clrChange>
              <a:clrFrom>
                <a:srgbClr val="FFFFFF">
                  <a:alpha val="100000"/>
                </a:srgbClr>
              </a:clrFrom>
              <a:clrTo>
                <a:srgbClr val="FFFFFF">
                  <a:alpha val="100000"/>
                  <a:alpha val="0"/>
                </a:srgbClr>
              </a:clrTo>
            </a:clrChange>
          </a:blip>
          <a:srcRect l="71078" t="26514" r="15298" b="24495"/>
          <a:stretch>
            <a:fillRect/>
          </a:stretch>
        </p:blipFill>
        <p:spPr>
          <a:xfrm>
            <a:off x="1206670" y="5026056"/>
            <a:ext cx="377190" cy="33909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42</a:t>
            </a:fld>
            <a:endParaRPr lang="zh-CN" altLang="en-US">
              <a:latin typeface="Calibri"/>
              <a:cs typeface="Calibri"/>
            </a:endParaRPr>
          </a:p>
        </p:txBody>
      </p:sp>
      <p:sp>
        <p:nvSpPr>
          <p:cNvPr id="2" name="文本占位符 1"/>
          <p:cNvSpPr>
            <a:spLocks noGrp="1"/>
          </p:cNvSpPr>
          <p:nvPr>
            <p:ph type="body" sz="quarter" idx="13"/>
          </p:nvPr>
        </p:nvSpPr>
        <p:spPr>
          <a:xfrm>
            <a:off x="490654" y="133086"/>
            <a:ext cx="11017405" cy="668337"/>
          </a:xfrm>
        </p:spPr>
        <p:txBody>
          <a:bodyPr>
            <a:noAutofit/>
          </a:bodyPr>
          <a:lstStyle/>
          <a:p>
            <a:r>
              <a:rPr lang="zh-CN" altLang="en-US" dirty="0">
                <a:latin typeface="Calibri"/>
                <a:cs typeface="Calibri"/>
              </a:rPr>
              <a:t>Trường bức xạ neuron và tổng hợp góc nhìn mới</a:t>
            </a:r>
          </a:p>
        </p:txBody>
      </p:sp>
      <p:sp>
        <p:nvSpPr>
          <p:cNvPr id="10" name="文本占位符 4"/>
          <p:cNvSpPr>
            <a:spLocks noGrp="1"/>
          </p:cNvSpPr>
          <p:nvPr>
            <p:custDataLst>
              <p:tags r:id="rId1"/>
            </p:custDataLst>
          </p:nvPr>
        </p:nvSpPr>
        <p:spPr>
          <a:xfrm>
            <a:off x="411480" y="1104900"/>
            <a:ext cx="11628755" cy="56642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altLang="zh-CN" sz="2000" b="0" dirty="0">
                <a:latin typeface="Arial" panose="020B0604020202020204" pitchFamily="34" charset="0"/>
                <a:cs typeface="Arial" panose="020B0604020202020204" pitchFamily="34" charset="0"/>
              </a:rPr>
              <a:t>Quy trình tổng thể của NeRF</a:t>
            </a:r>
            <a:endParaRPr lang="zh-CN" altLang="en-US" sz="2000" b="0" dirty="0">
              <a:latin typeface="Arial" panose="020B0604020202020204" pitchFamily="34" charset="0"/>
              <a:cs typeface="Arial" panose="020B0604020202020204" pitchFamily="34" charset="0"/>
            </a:endParaRPr>
          </a:p>
          <a:p>
            <a:pPr lvl="1" algn="just"/>
            <a:r>
              <a:rPr lang="zh-CN" dirty="0">
                <a:latin typeface="Arial" panose="020B0604020202020204" pitchFamily="34" charset="0"/>
                <a:cs typeface="Arial" panose="020B0604020202020204" pitchFamily="34" charset="0"/>
              </a:rPr>
              <a:t>Với một ảnh, sử dụng phương pháp dò tia để xây dựng tia cho từng pixel và tiến hành kết xuất</a:t>
            </a:r>
          </a:p>
          <a:p>
            <a:pPr lvl="1" algn="just"/>
            <a:r>
              <a:rPr lang="zh-CN" dirty="0">
                <a:latin typeface="Arial" panose="020B0604020202020204" pitchFamily="34" charset="0"/>
                <a:cs typeface="Arial" panose="020B0604020202020204" pitchFamily="34" charset="0"/>
              </a:rPr>
              <a:t>Lấy mẫu các điểm trên từng tia, đưa tọa độ và hướng của điểm vào trường neuron để thu được mật độ thể tích và độ bức xạ</a:t>
            </a:r>
          </a:p>
          <a:p>
            <a:pPr lvl="1" algn="just"/>
            <a:r>
              <a:rPr lang="zh-CN" altLang="en-US" dirty="0">
                <a:latin typeface="Arial" panose="020B0604020202020204" pitchFamily="34" charset="0"/>
                <a:cs typeface="Arial" panose="020B0604020202020204" pitchFamily="34" charset="0"/>
              </a:rPr>
              <a:t>Sử dụng phương trình kết xuất thể tích để kết xuất ảnh cuối cùng và dùng mất mát chuẩn hai để giám sát</a:t>
            </a:r>
          </a:p>
          <a:p>
            <a:pPr lvl="1"/>
            <a:endParaRPr lang="zh-CN" altLang="en-US" sz="2330" dirty="0">
              <a:latin typeface="Calibri"/>
              <a:cs typeface="Calibri"/>
            </a:endParaRPr>
          </a:p>
        </p:txBody>
      </p:sp>
      <p:pic>
        <p:nvPicPr>
          <p:cNvPr id="1602570494" name="图片 8"/>
          <p:cNvPicPr>
            <a:picLocks noChangeAspect="1"/>
          </p:cNvPicPr>
          <p:nvPr>
            <p:custDataLst>
              <p:tags r:id="rId2"/>
            </p:custDataLst>
          </p:nvPr>
        </p:nvPicPr>
        <p:blipFill>
          <a:blip r:embed="rId4" cstate="print">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tretch>
            <a:fillRect/>
          </a:stretch>
        </p:blipFill>
        <p:spPr>
          <a:xfrm>
            <a:off x="1153160" y="3590925"/>
            <a:ext cx="9885680" cy="32670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43</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zh-CN" altLang="en-US">
                <a:latin typeface="Calibri"/>
                <a:cs typeface="Calibri"/>
              </a:rPr>
              <a:t>Trường bức xạ neuron và tái tạo bề mặt</a:t>
            </a:r>
          </a:p>
        </p:txBody>
      </p:sp>
      <p:sp>
        <p:nvSpPr>
          <p:cNvPr id="10" name="文本占位符 4"/>
          <p:cNvSpPr>
            <a:spLocks noGrp="1"/>
          </p:cNvSpPr>
          <p:nvPr>
            <p:custDataLst>
              <p:tags r:id="rId1"/>
            </p:custDataLst>
          </p:nvPr>
        </p:nvSpPr>
        <p:spPr>
          <a:xfrm>
            <a:off x="468351" y="983366"/>
            <a:ext cx="11162372" cy="2533348"/>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b="0" dirty="0">
                <a:latin typeface="Arial" panose="020B0604020202020204" pitchFamily="34" charset="0"/>
                <a:cs typeface="Arial" panose="020B0604020202020204" pitchFamily="34" charset="0"/>
              </a:rPr>
              <a:t>Nhiệm vụ tái tạo bề mặt</a:t>
            </a:r>
            <a:endParaRPr lang="vi-VN" altLang="zh-CN" sz="1800" b="0" dirty="0">
              <a:latin typeface="Arial" panose="020B0604020202020204" pitchFamily="34" charset="0"/>
              <a:cs typeface="Arial" panose="020B0604020202020204" pitchFamily="34" charset="0"/>
            </a:endParaRPr>
          </a:p>
          <a:p>
            <a:pPr lvl="1" algn="just"/>
            <a:r>
              <a:rPr lang="en-US" altLang="zh-CN" sz="1800" dirty="0" err="1">
                <a:latin typeface="Arial" panose="020B0604020202020204" pitchFamily="34" charset="0"/>
                <a:cs typeface="Arial" panose="020B0604020202020204" pitchFamily="34" charset="0"/>
              </a:rPr>
              <a:t>Mục</a:t>
            </a:r>
            <a:r>
              <a:rPr lang="en-US" altLang="zh-CN" sz="1800" dirty="0">
                <a:latin typeface="Arial" panose="020B0604020202020204" pitchFamily="34" charset="0"/>
                <a:cs typeface="Arial" panose="020B0604020202020204" pitchFamily="34" charset="0"/>
              </a:rPr>
              <a:t> tiêu: thu được mô hình ba chiều bề mặt của cảnh hoặc vật thể từ ảnh đa góc nhìn và các tham số camera </a:t>
            </a:r>
            <a:r>
              <a:rPr lang="en-US" altLang="zh-CN" sz="1800" dirty="0" err="1">
                <a:latin typeface="Arial" panose="020B0604020202020204" pitchFamily="34" charset="0"/>
                <a:cs typeface="Arial" panose="020B0604020202020204" pitchFamily="34" charset="0"/>
              </a:rPr>
              <a:t>tương</a:t>
            </a:r>
            <a:r>
              <a:rPr lang="en-US" altLang="zh-CN" sz="1800" dirty="0">
                <a:latin typeface="Arial" panose="020B0604020202020204" pitchFamily="34" charset="0"/>
                <a:cs typeface="Arial" panose="020B0604020202020204" pitchFamily="34" charset="0"/>
              </a:rPr>
              <a:t> </a:t>
            </a:r>
            <a:r>
              <a:rPr lang="en-US" altLang="zh-CN" sz="1800" dirty="0" err="1">
                <a:latin typeface="Arial" panose="020B0604020202020204" pitchFamily="34" charset="0"/>
                <a:cs typeface="Arial" panose="020B0604020202020204" pitchFamily="34" charset="0"/>
              </a:rPr>
              <a:t>ứng</a:t>
            </a:r>
            <a:endParaRPr lang="en-US" altLang="zh-CN" sz="1800" dirty="0">
              <a:latin typeface="Arial" panose="020B0604020202020204" pitchFamily="34" charset="0"/>
              <a:cs typeface="Arial" panose="020B0604020202020204" pitchFamily="34" charset="0"/>
            </a:endParaRPr>
          </a:p>
          <a:p>
            <a:pPr lvl="1" algn="just"/>
            <a:r>
              <a:rPr lang="en-US" altLang="zh-CN" sz="1800" dirty="0" err="1">
                <a:latin typeface="Arial" panose="020B0604020202020204" pitchFamily="34" charset="0"/>
                <a:cs typeface="Arial" panose="020B0604020202020204" pitchFamily="34" charset="0"/>
              </a:rPr>
              <a:t>Đặc</a:t>
            </a:r>
            <a:r>
              <a:rPr lang="en-US" altLang="zh-CN" sz="1800" dirty="0">
                <a:latin typeface="Arial" panose="020B0604020202020204" pitchFamily="34" charset="0"/>
                <a:cs typeface="Arial" panose="020B0604020202020204" pitchFamily="34" charset="0"/>
              </a:rPr>
              <a:t> điểm: thường được biểu diễn bằng lưới bề mặt (mesh), phù hợp với nhu cầu mô hình hóa hơn so với đám </a:t>
            </a:r>
            <a:r>
              <a:rPr lang="en-US" altLang="zh-CN" sz="1800" dirty="0" err="1">
                <a:latin typeface="Arial" panose="020B0604020202020204" pitchFamily="34" charset="0"/>
                <a:cs typeface="Arial" panose="020B0604020202020204" pitchFamily="34" charset="0"/>
              </a:rPr>
              <a:t>mây</a:t>
            </a:r>
            <a:r>
              <a:rPr lang="en-US" altLang="zh-CN" sz="1800" dirty="0">
                <a:latin typeface="Arial" panose="020B0604020202020204" pitchFamily="34" charset="0"/>
                <a:cs typeface="Arial" panose="020B0604020202020204" pitchFamily="34" charset="0"/>
              </a:rPr>
              <a:t> </a:t>
            </a:r>
            <a:r>
              <a:rPr lang="en-US" altLang="zh-CN" sz="1800" dirty="0" err="1">
                <a:latin typeface="Arial" panose="020B0604020202020204" pitchFamily="34" charset="0"/>
                <a:cs typeface="Arial" panose="020B0604020202020204" pitchFamily="34" charset="0"/>
              </a:rPr>
              <a:t>điểm</a:t>
            </a:r>
            <a:endParaRPr lang="en-US" altLang="zh-CN" sz="1800" dirty="0">
              <a:latin typeface="Arial" panose="020B0604020202020204" pitchFamily="34" charset="0"/>
              <a:cs typeface="Arial" panose="020B0604020202020204" pitchFamily="34" charset="0"/>
            </a:endParaRPr>
          </a:p>
          <a:p>
            <a:pPr lvl="1" algn="just"/>
            <a:r>
              <a:rPr lang="en-US" altLang="zh-CN" sz="1800" dirty="0">
                <a:latin typeface="Arial" panose="020B0604020202020204" pitchFamily="34" charset="0"/>
                <a:cs typeface="Arial" panose="020B0604020202020204" pitchFamily="34" charset="0"/>
              </a:rPr>
              <a:t>Thông thường sử dụng hàm khoảng cách có dấu (Signed Distance Function, SDF) để xác định </a:t>
            </a:r>
            <a:r>
              <a:rPr lang="en-US" altLang="zh-CN" sz="1800" dirty="0" err="1">
                <a:latin typeface="Arial" panose="020B0604020202020204" pitchFamily="34" charset="0"/>
                <a:cs typeface="Arial" panose="020B0604020202020204" pitchFamily="34" charset="0"/>
              </a:rPr>
              <a:t>bề</a:t>
            </a:r>
            <a:r>
              <a:rPr lang="en-US" altLang="zh-CN" sz="1800" dirty="0">
                <a:latin typeface="Arial" panose="020B0604020202020204" pitchFamily="34" charset="0"/>
                <a:cs typeface="Arial" panose="020B0604020202020204" pitchFamily="34" charset="0"/>
              </a:rPr>
              <a:t> </a:t>
            </a:r>
            <a:r>
              <a:rPr lang="en-US" altLang="zh-CN" sz="1800" dirty="0" err="1">
                <a:latin typeface="Arial" panose="020B0604020202020204" pitchFamily="34" charset="0"/>
                <a:cs typeface="Arial" panose="020B0604020202020204" pitchFamily="34" charset="0"/>
              </a:rPr>
              <a:t>mặt</a:t>
            </a:r>
            <a:endParaRPr lang="zh-CN" altLang="en-US" sz="1800" dirty="0">
              <a:latin typeface="Arial" panose="020B0604020202020204" pitchFamily="34" charset="0"/>
              <a:cs typeface="Arial" panose="020B0604020202020204" pitchFamily="34" charset="0"/>
            </a:endParaRPr>
          </a:p>
        </p:txBody>
      </p:sp>
      <p:pic>
        <p:nvPicPr>
          <p:cNvPr id="177326744" name="图片 2"/>
          <p:cNvPicPr>
            <a:picLocks noChangeAspect="1"/>
          </p:cNvPicPr>
          <p:nvPr>
            <p:custDataLst>
              <p:tags r:id="rId2"/>
            </p:custDataLst>
          </p:nvPr>
        </p:nvPicPr>
        <p:blipFill>
          <a:blip r:embed="rId7" cstate="print">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tretch>
            <a:fillRect/>
          </a:stretch>
        </p:blipFill>
        <p:spPr>
          <a:xfrm>
            <a:off x="8580013" y="3862146"/>
            <a:ext cx="3460115" cy="2273935"/>
          </a:xfrm>
          <a:prstGeom prst="rect">
            <a:avLst/>
          </a:prstGeom>
        </p:spPr>
      </p:pic>
      <p:pic>
        <p:nvPicPr>
          <p:cNvPr id="5" name="图片 4"/>
          <p:cNvPicPr>
            <a:picLocks noChangeAspect="1"/>
          </p:cNvPicPr>
          <p:nvPr>
            <p:custDataLst>
              <p:tags r:id="rId3"/>
            </p:custDataLst>
          </p:nvPr>
        </p:nvPicPr>
        <p:blipFill>
          <a:blip r:embed="rId8">
            <a:clrChange>
              <a:clrFrom>
                <a:srgbClr val="FFFFFF">
                  <a:alpha val="100000"/>
                </a:srgbClr>
              </a:clrFrom>
              <a:clrTo>
                <a:srgbClr val="FFFFFF">
                  <a:alpha val="100000"/>
                  <a:alpha val="0"/>
                </a:srgbClr>
              </a:clrTo>
            </a:clrChange>
          </a:blip>
          <a:stretch>
            <a:fillRect/>
          </a:stretch>
        </p:blipFill>
        <p:spPr>
          <a:xfrm>
            <a:off x="5739199" y="5303134"/>
            <a:ext cx="2901950" cy="571500"/>
          </a:xfrm>
          <a:prstGeom prst="rect">
            <a:avLst/>
          </a:prstGeom>
        </p:spPr>
      </p:pic>
      <p:pic>
        <p:nvPicPr>
          <p:cNvPr id="6" name="图片 5"/>
          <p:cNvPicPr>
            <a:picLocks noChangeAspect="1"/>
          </p:cNvPicPr>
          <p:nvPr>
            <p:custDataLst>
              <p:tags r:id="rId4"/>
            </p:custDataLst>
          </p:nvPr>
        </p:nvPicPr>
        <p:blipFill>
          <a:blip r:embed="rId9">
            <a:clrChange>
              <a:clrFrom>
                <a:srgbClr val="FFFFFF">
                  <a:alpha val="100000"/>
                </a:srgbClr>
              </a:clrFrom>
              <a:clrTo>
                <a:srgbClr val="FFFFFF">
                  <a:alpha val="100000"/>
                  <a:alpha val="0"/>
                </a:srgbClr>
              </a:clrTo>
            </a:clrChange>
          </a:blip>
          <a:stretch>
            <a:fillRect/>
          </a:stretch>
        </p:blipFill>
        <p:spPr>
          <a:xfrm>
            <a:off x="3238500" y="6136081"/>
            <a:ext cx="2857500" cy="495300"/>
          </a:xfrm>
          <a:prstGeom prst="rect">
            <a:avLst/>
          </a:prstGeom>
        </p:spPr>
      </p:pic>
      <p:sp>
        <p:nvSpPr>
          <p:cNvPr id="8" name="文本占位符 4">
            <a:extLst>
              <a:ext uri="{FF2B5EF4-FFF2-40B4-BE49-F238E27FC236}">
                <a16:creationId xmlns:a16="http://schemas.microsoft.com/office/drawing/2014/main" id="{2B716338-E994-8B2E-1359-F9E482540DD9}"/>
              </a:ext>
            </a:extLst>
          </p:cNvPr>
          <p:cNvSpPr>
            <a:spLocks noGrp="1"/>
          </p:cNvSpPr>
          <p:nvPr>
            <p:custDataLst>
              <p:tags r:id="rId5"/>
            </p:custDataLst>
          </p:nvPr>
        </p:nvSpPr>
        <p:spPr>
          <a:xfrm>
            <a:off x="468351" y="3319770"/>
            <a:ext cx="7660888" cy="2634982"/>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800" b="0" dirty="0">
                <a:latin typeface="Arial" panose="020B0604020202020204" pitchFamily="34" charset="0"/>
                <a:cs typeface="Arial" panose="020B0604020202020204" pitchFamily="34" charset="0"/>
              </a:rPr>
              <a:t>Hàm SDF</a:t>
            </a:r>
            <a:endParaRPr lang="zh-CN" altLang="en-US" sz="1800" b="0" dirty="0">
              <a:latin typeface="Arial" panose="020B0604020202020204" pitchFamily="34" charset="0"/>
              <a:cs typeface="Arial" panose="020B0604020202020204" pitchFamily="34" charset="0"/>
            </a:endParaRPr>
          </a:p>
          <a:p>
            <a:pPr lvl="1"/>
            <a:r>
              <a:rPr lang="en-US" altLang="zh-CN" sz="1800" dirty="0">
                <a:latin typeface="Arial" panose="020B0604020202020204" pitchFamily="34" charset="0"/>
                <a:cs typeface="Arial" panose="020B0604020202020204" pitchFamily="34" charset="0"/>
              </a:rPr>
              <a:t>Giá trị của hàm SDF biểu thị khoảng cách từ một điểm trong không gian ba chiều đến bề mặt gần nhất trong không gian</a:t>
            </a:r>
          </a:p>
          <a:p>
            <a:pPr lvl="1"/>
            <a:r>
              <a:rPr lang="zh-CN" sz="1800" dirty="0">
                <a:latin typeface="Arial" panose="020B0604020202020204" pitchFamily="34" charset="0"/>
                <a:cs typeface="Arial" panose="020B0604020202020204" pitchFamily="34" charset="0"/>
              </a:rPr>
              <a:t>Khi điểm nằm ngoài bề mặt vật thể, dấu của khoảng cách này là dương;</a:t>
            </a:r>
          </a:p>
          <a:p>
            <a:pPr marL="457200" lvl="1" indent="0">
              <a:buNone/>
            </a:pPr>
            <a:r>
              <a:rPr lang="en-US" altLang="zh-CN" sz="1800" dirty="0">
                <a:latin typeface="Arial" panose="020B0604020202020204" pitchFamily="34" charset="0"/>
                <a:cs typeface="Arial" panose="020B0604020202020204" pitchFamily="34" charset="0"/>
              </a:rPr>
              <a:t>Còn khi điểm nằm trong bề mặt, khoảng cách mang dấu âm</a:t>
            </a:r>
          </a:p>
          <a:p>
            <a:pPr lvl="1"/>
            <a:r>
              <a:rPr lang="zh-CN" sz="1800" dirty="0">
                <a:latin typeface="Arial" panose="020B0604020202020204" pitchFamily="34" charset="0"/>
                <a:cs typeface="Arial" panose="020B0604020202020204" pitchFamily="34" charset="0"/>
                <a:sym typeface="+mn-ea"/>
              </a:rPr>
              <a:t>Hàm SDF có thể được biểu diễn như sau:</a:t>
            </a:r>
          </a:p>
          <a:p>
            <a:pPr marL="457200" lvl="1" indent="0">
              <a:buNone/>
            </a:pPr>
            <a:r>
              <a:rPr lang="en-US" altLang="zh-CN" sz="1800" dirty="0">
                <a:latin typeface="Arial" panose="020B0604020202020204" pitchFamily="34" charset="0"/>
                <a:cs typeface="Arial" panose="020B0604020202020204" pitchFamily="34" charset="0"/>
              </a:rPr>
              <a:t>Tương ứng, bề mặt vật thể có thể được biểu diễn bằng tập mức không của SDF:</a:t>
            </a:r>
            <a:endParaRPr lang="zh-CN" sz="18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44</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zh-CN" altLang="en-US">
                <a:latin typeface="Calibri"/>
                <a:cs typeface="Calibri"/>
              </a:rPr>
              <a:t>Trường bức xạ neuron và tái tạo bề mặt</a:t>
            </a:r>
          </a:p>
        </p:txBody>
      </p:sp>
      <p:sp>
        <p:nvSpPr>
          <p:cNvPr id="10" name="文本占位符 4"/>
          <p:cNvSpPr>
            <a:spLocks noGrp="1"/>
          </p:cNvSpPr>
          <p:nvPr>
            <p:custDataLst>
              <p:tags r:id="rId1"/>
            </p:custDataLst>
          </p:nvPr>
        </p:nvSpPr>
        <p:spPr>
          <a:xfrm>
            <a:off x="411480" y="1104900"/>
            <a:ext cx="11628755" cy="56642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000" b="0" dirty="0">
                <a:latin typeface="Arial" panose="020B0604020202020204" pitchFamily="34" charset="0"/>
                <a:cs typeface="Arial" panose="020B0604020202020204" pitchFamily="34" charset="0"/>
              </a:rPr>
              <a:t>Phương pháp NeuS</a:t>
            </a:r>
            <a:endParaRPr lang="zh-CN" altLang="en-US" sz="2000" b="0" dirty="0">
              <a:latin typeface="Arial" panose="020B0604020202020204" pitchFamily="34" charset="0"/>
              <a:cs typeface="Arial" panose="020B0604020202020204" pitchFamily="34" charset="0"/>
            </a:endParaRPr>
          </a:p>
          <a:p>
            <a:pPr lvl="1"/>
            <a:r>
              <a:rPr lang="zh-CN" dirty="0">
                <a:latin typeface="Arial" panose="020B0604020202020204" pitchFamily="34" charset="0"/>
                <a:cs typeface="Arial" panose="020B0604020202020204" pitchFamily="34" charset="0"/>
              </a:rPr>
              <a:t>Tái tạo bề mặt truyền thống sử dụng lưới để lưu trữ rời rạc tường minh hàm SDF: độ chính xác thấp, tốn nhiều dung lượng lưu trữ</a:t>
            </a:r>
          </a:p>
          <a:p>
            <a:pPr lvl="1"/>
            <a:r>
              <a:rPr lang="en-US" altLang="zh-CN" dirty="0">
                <a:latin typeface="Arial" panose="020B0604020202020204" pitchFamily="34" charset="0"/>
                <a:cs typeface="Arial" panose="020B0604020202020204" pitchFamily="34" charset="0"/>
              </a:rPr>
              <a:t>Mục tiêu của NeuS: mô hình hóa hàm SDF liên tục và ẩn dựa trên trường bức xạ neuron</a:t>
            </a:r>
          </a:p>
          <a:p>
            <a:pPr lvl="1"/>
            <a:r>
              <a:rPr lang="zh-CN" dirty="0">
                <a:latin typeface="Arial" panose="020B0604020202020204" pitchFamily="34" charset="0"/>
                <a:cs typeface="Arial" panose="020B0604020202020204" pitchFamily="34" charset="0"/>
              </a:rPr>
              <a:t>Sử dụng phương trình kết xuất tương tự NeRF:</a:t>
            </a:r>
          </a:p>
          <a:p>
            <a:pPr lvl="1"/>
            <a:endParaRPr lang="zh-CN" sz="2330" b="1" dirty="0">
              <a:latin typeface="Calibri"/>
              <a:cs typeface="Calibri"/>
            </a:endParaRPr>
          </a:p>
          <a:p>
            <a:pPr lvl="1"/>
            <a:endParaRPr lang="zh-CN" sz="2330" b="1" dirty="0">
              <a:latin typeface="Calibri"/>
              <a:cs typeface="Calibri"/>
            </a:endParaRPr>
          </a:p>
          <a:p>
            <a:pPr marL="449580" lvl="1" indent="-449580" algn="just">
              <a:spcBef>
                <a:spcPts val="1000"/>
              </a:spcBef>
              <a:buFont typeface="Wingdings" panose="05000000000000000000" pitchFamily="2" charset="2"/>
              <a:buChar char="p"/>
            </a:pPr>
            <a:r>
              <a:rPr lang="en-US" altLang="zh-CN" dirty="0">
                <a:latin typeface="Arial" panose="020B0604020202020204" pitchFamily="34" charset="0"/>
                <a:cs typeface="Arial" panose="020B0604020202020204" pitchFamily="34" charset="0"/>
              </a:rPr>
              <a:t>Thiết kế hàm </a:t>
            </a:r>
            <a:r>
              <a:rPr lang="en-US" altLang="zh-CN" dirty="0" err="1">
                <a:latin typeface="Arial" panose="020B0604020202020204" pitchFamily="34" charset="0"/>
                <a:cs typeface="Arial" panose="020B0604020202020204" pitchFamily="34" charset="0"/>
              </a:rPr>
              <a:t>trọng</a:t>
            </a:r>
            <a:r>
              <a:rPr lang="en-US" altLang="zh-CN" dirty="0">
                <a:latin typeface="Arial" panose="020B0604020202020204" pitchFamily="34" charset="0"/>
                <a:cs typeface="Arial" panose="020B0604020202020204" pitchFamily="34" charset="0"/>
              </a:rPr>
              <a:t> </a:t>
            </a:r>
            <a:r>
              <a:rPr lang="en-US" altLang="zh-CN" dirty="0" err="1">
                <a:latin typeface="Arial" panose="020B0604020202020204" pitchFamily="34" charset="0"/>
                <a:cs typeface="Arial" panose="020B0604020202020204" pitchFamily="34" charset="0"/>
              </a:rPr>
              <a:t>số</a:t>
            </a:r>
            <a:r>
              <a:rPr lang="en-US" altLang="zh-CN" dirty="0">
                <a:latin typeface="Arial" panose="020B0604020202020204" pitchFamily="34" charset="0"/>
                <a:cs typeface="Arial" panose="020B0604020202020204" pitchFamily="34" charset="0"/>
              </a:rPr>
              <a:t> </a:t>
            </a:r>
            <a:r>
              <a:rPr lang="vi-VN" altLang="zh-CN"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để thay thế hàm mật độ thể tích và liên kết với SDF, đồng thời thỏa </a:t>
            </a:r>
            <a:r>
              <a:rPr lang="en-US" altLang="zh-CN" dirty="0" err="1">
                <a:latin typeface="Arial" panose="020B0604020202020204" pitchFamily="34" charset="0"/>
                <a:cs typeface="Arial" panose="020B0604020202020204" pitchFamily="34" charset="0"/>
              </a:rPr>
              <a:t>mãn</a:t>
            </a:r>
            <a:r>
              <a:rPr lang="en-US" altLang="zh-CN" dirty="0">
                <a:latin typeface="Arial" panose="020B0604020202020204" pitchFamily="34" charset="0"/>
                <a:cs typeface="Arial" panose="020B0604020202020204" pitchFamily="34" charset="0"/>
              </a:rPr>
              <a:t>:</a:t>
            </a:r>
          </a:p>
          <a:p>
            <a:pPr marL="805180" lvl="2" indent="-449580" algn="just">
              <a:spcBef>
                <a:spcPts val="1000"/>
              </a:spcBef>
              <a:buFont typeface="Wingdings" panose="05000000000000000000" pitchFamily="2" charset="2"/>
              <a:buChar char="p"/>
            </a:pPr>
            <a:r>
              <a:rPr lang="en-US" altLang="zh-CN" i="1" dirty="0" err="1">
                <a:latin typeface="Arial" panose="020B0604020202020204" pitchFamily="34" charset="0"/>
                <a:cs typeface="Arial" panose="020B0604020202020204" pitchFamily="34" charset="0"/>
              </a:rPr>
              <a:t>Tính</a:t>
            </a:r>
            <a:r>
              <a:rPr lang="en-US" altLang="zh-CN" i="1" dirty="0">
                <a:latin typeface="Arial" panose="020B0604020202020204" pitchFamily="34" charset="0"/>
                <a:cs typeface="Arial" panose="020B0604020202020204" pitchFamily="34" charset="0"/>
              </a:rPr>
              <a:t> không chệch (Unbiased):</a:t>
            </a:r>
            <a:r>
              <a:rPr lang="vi-VN" altLang="zh-CN" i="1" dirty="0">
                <a:latin typeface="Arial" panose="020B0604020202020204" pitchFamily="34" charset="0"/>
                <a:cs typeface="Arial" panose="020B0604020202020204" pitchFamily="34" charset="0"/>
              </a:rPr>
              <a:t> </a:t>
            </a:r>
            <a:r>
              <a:rPr lang="en-VN" altLang="zh-CN" dirty="0">
                <a:latin typeface="Arial" panose="020B0604020202020204" pitchFamily="34" charset="0"/>
                <a:cs typeface="Arial" panose="020B0604020202020204" pitchFamily="34" charset="0"/>
              </a:rPr>
              <a:t>H</a:t>
            </a:r>
            <a:r>
              <a:rPr lang="en-VN" dirty="0">
                <a:latin typeface="Arial" panose="020B0604020202020204" pitchFamily="34" charset="0"/>
                <a:cs typeface="Arial" panose="020B0604020202020204" pitchFamily="34" charset="0"/>
              </a:rPr>
              <a:t>àm trọng số đạt cực đại tại bề mặt vật thể. Vì vậy, khi kết xuất, màu tại điểm nằm trên bề mặt có ảnh hưởng lớn nhất đến màu đầu ra.</a:t>
            </a:r>
            <a:endParaRPr lang="vi-VN" dirty="0">
              <a:latin typeface="Arial" panose="020B0604020202020204" pitchFamily="34" charset="0"/>
              <a:cs typeface="Arial" panose="020B0604020202020204" pitchFamily="34" charset="0"/>
            </a:endParaRPr>
          </a:p>
          <a:p>
            <a:pPr marL="805180" lvl="2" indent="-449580" algn="just">
              <a:spcBef>
                <a:spcPts val="1000"/>
              </a:spcBef>
              <a:buFont typeface="Wingdings" panose="05000000000000000000" pitchFamily="2" charset="2"/>
              <a:buChar char="p"/>
            </a:pPr>
            <a:r>
              <a:rPr lang="en-US" altLang="zh-CN" i="1" dirty="0" err="1">
                <a:latin typeface="Arial" panose="020B0604020202020204" pitchFamily="34" charset="0"/>
                <a:cs typeface="Arial" panose="020B0604020202020204" pitchFamily="34" charset="0"/>
              </a:rPr>
              <a:t>Tính</a:t>
            </a:r>
            <a:r>
              <a:rPr lang="en-US" altLang="zh-CN" i="1" dirty="0">
                <a:latin typeface="Arial" panose="020B0604020202020204" pitchFamily="34" charset="0"/>
                <a:cs typeface="Arial" panose="020B0604020202020204" pitchFamily="34" charset="0"/>
              </a:rPr>
              <a:t> nhạy với che khuất (Occlusion-aware):</a:t>
            </a:r>
            <a:r>
              <a:rPr lang="en-US" altLang="zh-CN" dirty="0">
                <a:latin typeface="Arial" panose="020B0604020202020204" pitchFamily="34" charset="0"/>
                <a:cs typeface="Arial" panose="020B0604020202020204" pitchFamily="34" charset="0"/>
              </a:rPr>
              <a:t> </a:t>
            </a:r>
            <a:r>
              <a:rPr lang="en-VN" altLang="zh-CN" dirty="0">
                <a:latin typeface="Arial" panose="020B0604020202020204" pitchFamily="34" charset="0"/>
                <a:cs typeface="Arial" panose="020B0604020202020204" pitchFamily="34" charset="0"/>
              </a:rPr>
              <a:t>X</a:t>
            </a:r>
            <a:r>
              <a:rPr lang="en-VN" dirty="0">
                <a:latin typeface="Arial" panose="020B0604020202020204" pitchFamily="34" charset="0"/>
                <a:cs typeface="Arial" panose="020B0604020202020204" pitchFamily="34" charset="0"/>
              </a:rPr>
              <a:t>ét đến thứ tự trước–sau của các điểm trên tia quan sát. Nếu hai điểm có cùng giá trị SDF, điểm gần camera hơn phải có trọng số lớn hơn và đóng góp nhiều hơn vào màu kết xuất cuối cùng.</a:t>
            </a:r>
            <a:endParaRPr lang="zh-CN" altLang="en-US" dirty="0">
              <a:latin typeface="Arial" panose="020B0604020202020204" pitchFamily="34" charset="0"/>
              <a:cs typeface="Arial" panose="020B0604020202020204" pitchFamily="34" charset="0"/>
            </a:endParaRPr>
          </a:p>
        </p:txBody>
      </p:sp>
      <p:pic>
        <p:nvPicPr>
          <p:cNvPr id="7" name="图片 6"/>
          <p:cNvPicPr>
            <a:picLocks noChangeAspect="1"/>
          </p:cNvPicPr>
          <p:nvPr>
            <p:custDataLst>
              <p:tags r:id="rId2"/>
            </p:custDataLst>
          </p:nvPr>
        </p:nvPicPr>
        <p:blipFill>
          <a:blip r:embed="rId5">
            <a:clrChange>
              <a:clrFrom>
                <a:srgbClr val="FFFFFF">
                  <a:alpha val="100000"/>
                </a:srgbClr>
              </a:clrFrom>
              <a:clrTo>
                <a:srgbClr val="FFFFFF">
                  <a:alpha val="100000"/>
                  <a:alpha val="0"/>
                </a:srgbClr>
              </a:clrTo>
            </a:clrChange>
          </a:blip>
          <a:stretch>
            <a:fillRect/>
          </a:stretch>
        </p:blipFill>
        <p:spPr>
          <a:xfrm>
            <a:off x="4301807" y="2901950"/>
            <a:ext cx="3848100" cy="1054100"/>
          </a:xfrm>
          <a:prstGeom prst="rect">
            <a:avLst/>
          </a:prstGeom>
        </p:spPr>
      </p:pic>
      <p:pic>
        <p:nvPicPr>
          <p:cNvPr id="4" name="图片 3"/>
          <p:cNvPicPr>
            <a:picLocks noChangeAspect="1"/>
          </p:cNvPicPr>
          <p:nvPr>
            <p:custDataLst>
              <p:tags r:id="rId3"/>
            </p:custDataLst>
          </p:nvPr>
        </p:nvPicPr>
        <p:blipFill>
          <a:blip r:embed="rId5">
            <a:clrChange>
              <a:clrFrom>
                <a:srgbClr val="FFFFFF">
                  <a:alpha val="100000"/>
                </a:srgbClr>
              </a:clrFrom>
              <a:clrTo>
                <a:srgbClr val="FFFFFF">
                  <a:alpha val="100000"/>
                  <a:alpha val="0"/>
                </a:srgbClr>
              </a:clrTo>
            </a:clrChange>
          </a:blip>
          <a:srcRect l="44389" t="31506" r="43284" b="25783"/>
          <a:stretch>
            <a:fillRect/>
          </a:stretch>
        </p:blipFill>
        <p:spPr>
          <a:xfrm>
            <a:off x="3607434" y="3919359"/>
            <a:ext cx="474345" cy="45021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45</a:t>
            </a:fld>
            <a:endParaRPr lang="zh-CN" altLang="en-US">
              <a:latin typeface="Calibri"/>
              <a:cs typeface="Calibri"/>
            </a:endParaRPr>
          </a:p>
        </p:txBody>
      </p:sp>
      <p:sp>
        <p:nvSpPr>
          <p:cNvPr id="2" name="文本占位符 1"/>
          <p:cNvSpPr>
            <a:spLocks noGrp="1"/>
          </p:cNvSpPr>
          <p:nvPr>
            <p:ph type="body" sz="quarter" idx="13"/>
          </p:nvPr>
        </p:nvSpPr>
        <p:spPr/>
        <p:txBody>
          <a:bodyPr>
            <a:noAutofit/>
          </a:bodyPr>
          <a:lstStyle/>
          <a:p>
            <a:r>
              <a:rPr lang="zh-CN" altLang="en-US" dirty="0">
                <a:latin typeface="Calibri"/>
                <a:cs typeface="Calibri"/>
              </a:rPr>
              <a:t>Trường bức xạ neuron và tái tạo bề mặt</a:t>
            </a:r>
          </a:p>
        </p:txBody>
      </p:sp>
      <p:sp>
        <p:nvSpPr>
          <p:cNvPr id="10" name="文本占位符 4"/>
          <p:cNvSpPr>
            <a:spLocks noGrp="1"/>
          </p:cNvSpPr>
          <p:nvPr>
            <p:custDataLst>
              <p:tags r:id="rId1"/>
            </p:custDataLst>
          </p:nvPr>
        </p:nvSpPr>
        <p:spPr>
          <a:xfrm>
            <a:off x="411481" y="1104899"/>
            <a:ext cx="5320246" cy="1869225"/>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pPr>
            <a:r>
              <a:rPr lang="en-US" altLang="zh-CN" b="0" dirty="0">
                <a:latin typeface="Arial" panose="020B0604020202020204" pitchFamily="34" charset="0"/>
                <a:cs typeface="Arial" panose="020B0604020202020204" pitchFamily="34" charset="0"/>
              </a:rPr>
              <a:t>Phương pháp MonoSDF</a:t>
            </a:r>
            <a:endParaRPr lang="zh-CN" altLang="en-US" b="0" dirty="0">
              <a:latin typeface="Arial" panose="020B0604020202020204" pitchFamily="34" charset="0"/>
              <a:cs typeface="Arial" panose="020B0604020202020204" pitchFamily="34" charset="0"/>
            </a:endParaRPr>
          </a:p>
          <a:p>
            <a:pPr lvl="1" algn="just">
              <a:lnSpc>
                <a:spcPct val="100000"/>
              </a:lnSpc>
            </a:pPr>
            <a:r>
              <a:rPr lang="en-US" altLang="zh-CN" dirty="0">
                <a:latin typeface="Arial" panose="020B0604020202020204" pitchFamily="34" charset="0"/>
                <a:cs typeface="Arial" panose="020B0604020202020204" pitchFamily="34" charset="0"/>
              </a:rPr>
              <a:t>Hạn chế của NeuS: khó mô hình hóa các cảnh lớn hơn, phức tạp hơn và các cảnh được chụp từ góc nhìn thưa</a:t>
            </a:r>
          </a:p>
          <a:p>
            <a:pPr lvl="1" algn="just">
              <a:lnSpc>
                <a:spcPct val="100000"/>
              </a:lnSpc>
            </a:pPr>
            <a:r>
              <a:rPr lang="en-US" altLang="zh-CN" dirty="0">
                <a:latin typeface="Arial" panose="020B0604020202020204" pitchFamily="34" charset="0"/>
                <a:cs typeface="Arial" panose="020B0604020202020204" pitchFamily="34" charset="0"/>
              </a:rPr>
              <a:t>Đặc điểm của MonoSDF: sử dụng cách kết hợp lưới đa độ phân giải với MLP để biểu diễn trường SDF; dựa trên phương thức kết xuất thể tích giống kết xuất màu để kết xuất và giám sát độ sâu </a:t>
            </a:r>
            <a:r>
              <a:rPr lang="en-US" altLang="zh-CN" dirty="0" err="1">
                <a:latin typeface="Arial" panose="020B0604020202020204" pitchFamily="34" charset="0"/>
                <a:cs typeface="Arial" panose="020B0604020202020204" pitchFamily="34" charset="0"/>
              </a:rPr>
              <a:t>cùng</a:t>
            </a:r>
            <a:r>
              <a:rPr lang="en-US" altLang="zh-CN" dirty="0">
                <a:latin typeface="Arial" panose="020B0604020202020204" pitchFamily="34" charset="0"/>
                <a:cs typeface="Arial" panose="020B0604020202020204" pitchFamily="34" charset="0"/>
              </a:rPr>
              <a:t> vector pháp tuyến bề mặt</a:t>
            </a:r>
          </a:p>
        </p:txBody>
      </p:sp>
      <p:pic>
        <p:nvPicPr>
          <p:cNvPr id="6" name="图片 6" descr="1707226569730"/>
          <p:cNvPicPr>
            <a:picLocks noChangeAspect="1"/>
          </p:cNvPicPr>
          <p:nvPr>
            <p:custDataLst>
              <p:tags r:id="rId2"/>
            </p:custDataLst>
          </p:nvPr>
        </p:nvPicPr>
        <p:blipFill>
          <a:blip r:embed="rId4"/>
          <a:stretch>
            <a:fillRect/>
          </a:stretch>
        </p:blipFill>
        <p:spPr>
          <a:xfrm>
            <a:off x="5933680" y="1643777"/>
            <a:ext cx="5972507" cy="306203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46</a:t>
            </a:fld>
            <a:endParaRPr lang="zh-CN" altLang="en-US">
              <a:latin typeface="Calibri"/>
              <a:cs typeface="Calibri"/>
            </a:endParaRPr>
          </a:p>
        </p:txBody>
      </p:sp>
      <p:sp>
        <p:nvSpPr>
          <p:cNvPr id="2" name="文本占位符 1"/>
          <p:cNvSpPr>
            <a:spLocks noGrp="1"/>
          </p:cNvSpPr>
          <p:nvPr>
            <p:ph type="body" sz="quarter" idx="13"/>
          </p:nvPr>
        </p:nvSpPr>
        <p:spPr>
          <a:xfrm>
            <a:off x="151872" y="133086"/>
            <a:ext cx="11446570" cy="668337"/>
          </a:xfrm>
        </p:spPr>
        <p:txBody>
          <a:bodyPr>
            <a:noAutofit/>
          </a:bodyPr>
          <a:lstStyle/>
          <a:p>
            <a:r>
              <a:rPr lang="zh-CN" altLang="en-US" dirty="0">
                <a:latin typeface="Calibri"/>
                <a:cs typeface="Calibri"/>
              </a:rPr>
              <a:t>Những tiến triển khác của trường bức xạ neuron</a:t>
            </a:r>
          </a:p>
        </p:txBody>
      </p:sp>
      <p:sp>
        <p:nvSpPr>
          <p:cNvPr id="10" name="文本占位符 4"/>
          <p:cNvSpPr>
            <a:spLocks noGrp="1"/>
          </p:cNvSpPr>
          <p:nvPr>
            <p:custDataLst>
              <p:tags r:id="rId1"/>
            </p:custDataLst>
          </p:nvPr>
        </p:nvSpPr>
        <p:spPr>
          <a:xfrm>
            <a:off x="411480" y="1104900"/>
            <a:ext cx="11628755" cy="566420"/>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VN" b="0" dirty="0">
                <a:latin typeface="Arial" panose="020B0604020202020204" pitchFamily="34" charset="0"/>
                <a:cs typeface="Arial" panose="020B0604020202020204" pitchFamily="34" charset="0"/>
              </a:rPr>
              <a:t>Các phương pháp trường bức xạ </a:t>
            </a:r>
            <a:r>
              <a:rPr lang="en-US" b="0" dirty="0">
                <a:latin typeface="Arial" panose="020B0604020202020204" pitchFamily="34" charset="0"/>
                <a:cs typeface="Arial" panose="020B0604020202020204" pitchFamily="34" charset="0"/>
              </a:rPr>
              <a:t>n</a:t>
            </a:r>
            <a:r>
              <a:rPr lang="en-VN" b="0" dirty="0">
                <a:latin typeface="Arial" panose="020B0604020202020204" pitchFamily="34" charset="0"/>
                <a:cs typeface="Arial" panose="020B0604020202020204" pitchFamily="34" charset="0"/>
              </a:rPr>
              <a:t> có chất lượng kết xuất cao:</a:t>
            </a:r>
          </a:p>
          <a:p>
            <a:pPr lvl="1"/>
            <a:r>
              <a:rPr lang="en-VN" dirty="0">
                <a:latin typeface="Arial" panose="020B0604020202020204" pitchFamily="34" charset="0"/>
                <a:cs typeface="Arial" panose="020B0604020202020204" pitchFamily="34" charset="0"/>
              </a:rPr>
              <a:t>NeRF++: mở rộng NeRF cho các cảnh không bị giới hạn và giảm hiện tượng nhập nhằng giữa hình học và bức xạ (shape–radiance ambiguity).</a:t>
            </a:r>
          </a:p>
          <a:p>
            <a:pPr lvl="1"/>
            <a:r>
              <a:rPr lang="en-VN" dirty="0">
                <a:latin typeface="Arial" panose="020B0604020202020204" pitchFamily="34" charset="0"/>
                <a:cs typeface="Arial" panose="020B0604020202020204" pitchFamily="34" charset="0"/>
              </a:rPr>
              <a:t>Mip-NeRF: lấy mẫu theo vùng thay vì theo điểm, giúp giảm hiện tượng nhòe và răng cưa (aliasing) khi kết xuất ở các độ phân giải hoặc khoảng cách quan sát khác nhau.</a:t>
            </a:r>
          </a:p>
          <a:p>
            <a:endParaRPr sz="2330" dirty="0">
              <a:latin typeface="Calibri"/>
              <a:cs typeface="Calibri"/>
            </a:endParaRPr>
          </a:p>
        </p:txBody>
      </p:sp>
      <p:pic>
        <p:nvPicPr>
          <p:cNvPr id="4" name="图片 3"/>
          <p:cNvPicPr>
            <a:picLocks noChangeAspect="1"/>
          </p:cNvPicPr>
          <p:nvPr>
            <p:custDataLst>
              <p:tags r:id="rId2"/>
            </p:custDataLst>
          </p:nvPr>
        </p:nvPicPr>
        <p:blipFill>
          <a:blip r:embed="rId5">
            <a:clrChange>
              <a:clrFrom>
                <a:srgbClr val="FFFFFF">
                  <a:alpha val="100000"/>
                </a:srgbClr>
              </a:clrFrom>
              <a:clrTo>
                <a:srgbClr val="FFFFFF">
                  <a:alpha val="100000"/>
                  <a:alpha val="0"/>
                </a:srgbClr>
              </a:clrTo>
            </a:clrChange>
          </a:blip>
          <a:srcRect r="50563"/>
          <a:stretch>
            <a:fillRect/>
          </a:stretch>
        </p:blipFill>
        <p:spPr>
          <a:xfrm>
            <a:off x="736801" y="3016823"/>
            <a:ext cx="3888740" cy="3428365"/>
          </a:xfrm>
          <a:prstGeom prst="rect">
            <a:avLst/>
          </a:prstGeom>
        </p:spPr>
      </p:pic>
      <p:pic>
        <p:nvPicPr>
          <p:cNvPr id="5" name="图片 4"/>
          <p:cNvPicPr>
            <a:picLocks noChangeAspect="1"/>
          </p:cNvPicPr>
          <p:nvPr>
            <p:custDataLst>
              <p:tags r:id="rId3"/>
            </p:custDataLst>
          </p:nvPr>
        </p:nvPicPr>
        <p:blipFill>
          <a:blip r:embed="rId6">
            <a:clrChange>
              <a:clrFrom>
                <a:srgbClr val="FFFFFF">
                  <a:alpha val="100000"/>
                </a:srgbClr>
              </a:clrFrom>
              <a:clrTo>
                <a:srgbClr val="FFFFFF">
                  <a:alpha val="100000"/>
                  <a:alpha val="0"/>
                </a:srgbClr>
              </a:clrTo>
            </a:clrChange>
          </a:blip>
          <a:stretch>
            <a:fillRect/>
          </a:stretch>
        </p:blipFill>
        <p:spPr>
          <a:xfrm>
            <a:off x="4781178" y="3574353"/>
            <a:ext cx="6585585" cy="252031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noAutofit/>
          </a:bodyPr>
          <a:lstStyle/>
          <a:p>
            <a:fld id="{ACAFD8FC-0611-4C63-AEFC-C9ED73E27A74}" type="slidenum">
              <a:rPr lang="zh-CN" altLang="en-US" smtClean="0">
                <a:latin typeface="Calibri"/>
                <a:cs typeface="Calibri"/>
              </a:rPr>
              <a:t>47</a:t>
            </a:fld>
            <a:endParaRPr lang="zh-CN" altLang="en-US">
              <a:latin typeface="Calibri"/>
              <a:cs typeface="Calibri"/>
            </a:endParaRPr>
          </a:p>
        </p:txBody>
      </p:sp>
      <p:sp>
        <p:nvSpPr>
          <p:cNvPr id="2" name="文本占位符 1"/>
          <p:cNvSpPr>
            <a:spLocks noGrp="1"/>
          </p:cNvSpPr>
          <p:nvPr>
            <p:ph type="body" sz="quarter" idx="13"/>
          </p:nvPr>
        </p:nvSpPr>
        <p:spPr>
          <a:xfrm>
            <a:off x="546410" y="169464"/>
            <a:ext cx="10674622" cy="668337"/>
          </a:xfrm>
        </p:spPr>
        <p:txBody>
          <a:bodyPr>
            <a:noAutofit/>
          </a:bodyPr>
          <a:lstStyle/>
          <a:p>
            <a:r>
              <a:rPr lang="zh-CN" altLang="en-US" dirty="0">
                <a:latin typeface="Calibri"/>
                <a:cs typeface="Calibri"/>
              </a:rPr>
              <a:t>Những tiến triển khác của trường bức xạ neuron</a:t>
            </a:r>
          </a:p>
        </p:txBody>
      </p:sp>
      <p:sp>
        <p:nvSpPr>
          <p:cNvPr id="10" name="文本占位符 4"/>
          <p:cNvSpPr>
            <a:spLocks noGrp="1"/>
          </p:cNvSpPr>
          <p:nvPr>
            <p:custDataLst>
              <p:tags r:id="rId1"/>
            </p:custDataLst>
          </p:nvPr>
        </p:nvSpPr>
        <p:spPr>
          <a:xfrm>
            <a:off x="411480" y="1104899"/>
            <a:ext cx="11628755" cy="2188633"/>
          </a:xfrm>
          <a:prstGeom prst="rect">
            <a:avLst/>
          </a:prstGeom>
        </p:spPr>
        <p:txBody>
          <a:bodyPr>
            <a:noAutofit/>
          </a:bodyPr>
          <a:lstStyle>
            <a:lvl1pPr marL="449580" indent="-449580" algn="l" defTabSz="914400" rtl="0" eaLnBrk="1" latinLnBrk="0" hangingPunct="1">
              <a:lnSpc>
                <a:spcPct val="110000"/>
              </a:lnSpc>
              <a:spcBef>
                <a:spcPts val="1000"/>
              </a:spcBef>
              <a:buClr>
                <a:srgbClr val="883F92"/>
              </a:buClr>
              <a:buFont typeface="Wingdings" panose="05000000000000000000" pitchFamily="2" charset="2"/>
              <a:buChar char="p"/>
              <a:defRPr sz="2400" b="1" kern="1200">
                <a:solidFill>
                  <a:srgbClr val="4D4D4D"/>
                </a:solidFill>
                <a:latin typeface="黑体" panose="02010609060101010101" pitchFamily="49" charset="-122"/>
                <a:ea typeface="黑体" panose="02010609060101010101" pitchFamily="49" charset="-122"/>
                <a:cs typeface="+mn-cs"/>
              </a:defRPr>
            </a:lvl1pPr>
            <a:lvl2pPr marL="897255" indent="-4400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2pPr>
            <a:lvl3pPr marL="1252855" indent="-338455"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3pPr>
            <a:lvl4pPr marL="1701800" indent="-33020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4pPr>
            <a:lvl5pPr marL="2151380" indent="-322580" algn="l" defTabSz="914400" rtl="0" eaLnBrk="1" latinLnBrk="0" hangingPunct="1">
              <a:lnSpc>
                <a:spcPct val="110000"/>
              </a:lnSpc>
              <a:spcBef>
                <a:spcPts val="500"/>
              </a:spcBef>
              <a:buClr>
                <a:srgbClr val="883F92"/>
              </a:buClr>
              <a:buFont typeface="Wingdings" panose="05000000000000000000" pitchFamily="2" charset="2"/>
              <a:buChar char="n"/>
              <a:defRPr sz="2000" kern="1200">
                <a:solidFill>
                  <a:srgbClr val="4D4D4D"/>
                </a:solidFill>
                <a:latin typeface="黑体" panose="02010609060101010101" pitchFamily="49" charset="-122"/>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VN" b="0" dirty="0">
                <a:latin typeface="Arial" panose="020B0604020202020204" pitchFamily="34" charset="0"/>
                <a:cs typeface="Arial" panose="020B0604020202020204" pitchFamily="34" charset="0"/>
              </a:rPr>
              <a:t>Các phương pháp tăng tốc trường bức xạ neuron:</a:t>
            </a:r>
          </a:p>
          <a:p>
            <a:pPr lvl="1"/>
            <a:r>
              <a:rPr lang="en-VN" b="0" i="1" dirty="0">
                <a:latin typeface="Arial" panose="020B0604020202020204" pitchFamily="34" charset="0"/>
                <a:cs typeface="Arial" panose="020B0604020202020204" pitchFamily="34" charset="0"/>
              </a:rPr>
              <a:t>Instant-NGP:</a:t>
            </a:r>
            <a:r>
              <a:rPr lang="en-VN" b="0" dirty="0">
                <a:latin typeface="Arial" panose="020B0604020202020204" pitchFamily="34" charset="0"/>
                <a:cs typeface="Arial" panose="020B0604020202020204" pitchFamily="34" charset="0"/>
              </a:rPr>
              <a:t> sử dụng mã hóa băm đa độ phân giải (multiresolution hash encoding) để biểu diễn không gian 3D hiệu quả, nhờ đó rút ngắn đáng kể thời gian huấn luyện và kết xuất trên GPU.</a:t>
            </a:r>
          </a:p>
          <a:p>
            <a:pPr lvl="1"/>
            <a:r>
              <a:rPr lang="en-VN" b="0" i="1" dirty="0">
                <a:latin typeface="Arial" panose="020B0604020202020204" pitchFamily="34" charset="0"/>
                <a:cs typeface="Arial" panose="020B0604020202020204" pitchFamily="34" charset="0"/>
              </a:rPr>
              <a:t>3D Gaussian Splatting: </a:t>
            </a:r>
            <a:r>
              <a:rPr lang="en-VN" b="0" dirty="0">
                <a:latin typeface="Arial" panose="020B0604020202020204" pitchFamily="34" charset="0"/>
                <a:cs typeface="Arial" panose="020B0604020202020204" pitchFamily="34" charset="0"/>
              </a:rPr>
              <a:t>biểu diễn cảnh bằng tập các Gaussian 3D và kết xuất trực tiếp bằng kỹ thuật splatting, cho tốc độ thời gian thực mà không cần truy vấn mạng </a:t>
            </a:r>
            <a:r>
              <a:rPr lang="en-US" b="0" dirty="0">
                <a:latin typeface="Arial" panose="020B0604020202020204" pitchFamily="34" charset="0"/>
                <a:cs typeface="Arial" panose="020B0604020202020204" pitchFamily="34" charset="0"/>
              </a:rPr>
              <a:t>n</a:t>
            </a:r>
            <a:r>
              <a:rPr lang="en-VN" b="0" dirty="0">
                <a:latin typeface="Arial" panose="020B0604020202020204" pitchFamily="34" charset="0"/>
                <a:cs typeface="Arial" panose="020B0604020202020204" pitchFamily="34" charset="0"/>
              </a:rPr>
              <a:t> tại từng điểm lấy mẫu.</a:t>
            </a:r>
          </a:p>
          <a:p>
            <a:endParaRPr lang="en-US" sz="2330" dirty="0">
              <a:latin typeface="Calibri"/>
              <a:cs typeface="Calibri"/>
            </a:endParaRPr>
          </a:p>
        </p:txBody>
      </p:sp>
      <p:pic>
        <p:nvPicPr>
          <p:cNvPr id="6" name="图片 5"/>
          <p:cNvPicPr>
            <a:picLocks noChangeAspect="1"/>
          </p:cNvPicPr>
          <p:nvPr>
            <p:custDataLst>
              <p:tags r:id="rId2"/>
            </p:custDataLst>
          </p:nvPr>
        </p:nvPicPr>
        <p:blipFill>
          <a:blip r:embed="rId5">
            <a:clrChange>
              <a:clrFrom>
                <a:srgbClr val="FFFFFF">
                  <a:alpha val="100000"/>
                </a:srgbClr>
              </a:clrFrom>
              <a:clrTo>
                <a:srgbClr val="FFFFFF">
                  <a:alpha val="100000"/>
                  <a:alpha val="0"/>
                </a:srgbClr>
              </a:clrTo>
            </a:clrChange>
          </a:blip>
          <a:stretch>
            <a:fillRect/>
          </a:stretch>
        </p:blipFill>
        <p:spPr>
          <a:xfrm>
            <a:off x="740860" y="3827728"/>
            <a:ext cx="5685155" cy="2028190"/>
          </a:xfrm>
          <a:prstGeom prst="rect">
            <a:avLst/>
          </a:prstGeom>
        </p:spPr>
      </p:pic>
      <p:pic>
        <p:nvPicPr>
          <p:cNvPr id="7" name="图片 6"/>
          <p:cNvPicPr>
            <a:picLocks noChangeAspect="1"/>
          </p:cNvPicPr>
          <p:nvPr>
            <p:custDataLst>
              <p:tags r:id="rId3"/>
            </p:custDataLst>
          </p:nvPr>
        </p:nvPicPr>
        <p:blipFill>
          <a:blip r:embed="rId6">
            <a:clrChange>
              <a:clrFrom>
                <a:srgbClr val="FFFFFF">
                  <a:alpha val="100000"/>
                </a:srgbClr>
              </a:clrFrom>
              <a:clrTo>
                <a:srgbClr val="FFFFFF">
                  <a:alpha val="100000"/>
                  <a:alpha val="0"/>
                </a:srgbClr>
              </a:clrTo>
            </a:clrChange>
          </a:blip>
          <a:stretch>
            <a:fillRect/>
          </a:stretch>
        </p:blipFill>
        <p:spPr>
          <a:xfrm>
            <a:off x="6568068" y="4030610"/>
            <a:ext cx="5322849" cy="162242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jllOGI3MmM4MGU0M2I4MzZhZTU2NjE0NjE4NzA4Yzk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1784335294737]">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Calibr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81"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0CD989C-4EAF-43FB-B33F-AB6046F7F4CB}">
  <we:reference id="wa200010001" version="1.0.0.1" store="en-US" storeType="OMEX"/>
  <we:alternateReferences>
    <we:reference id="wa200010001" version="1.0.0.1" store="wa200010001" storeType="OMEX"/>
  </we:alternateReferences>
  <we:properties>
    <we:property name="claude.fileId" value="&quot;21053eec-fe4b-4af4-9801-9b18af88170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968</TotalTime>
  <Words>13176</Words>
  <Application>Microsoft Macintosh PowerPoint</Application>
  <PresentationFormat>Widescreen</PresentationFormat>
  <Paragraphs>424</Paragraphs>
  <Slides>47</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等线</vt:lpstr>
      <vt:lpstr>SimHei</vt:lpstr>
      <vt:lpstr>Arial</vt:lpstr>
      <vt:lpstr>Calibri</vt:lpstr>
      <vt:lpstr>Cambria Math</vt:lpstr>
      <vt:lpstr>Courier New</vt:lpstr>
      <vt:lpstr>Wingdings</vt:lpstr>
      <vt:lpstr>Office 主题​​ [1784335294737]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Nguyen Thi Thu</cp:lastModifiedBy>
  <cp:revision>4041</cp:revision>
  <cp:lastPrinted>2024-02-15T08:37:00Z</cp:lastPrinted>
  <dcterms:created xsi:type="dcterms:W3CDTF">2024-02-15T08:37:00Z</dcterms:created>
  <dcterms:modified xsi:type="dcterms:W3CDTF">2026-07-30T13:50:24Z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2052-12.1.0.15712</vt:lpwstr>
  </property>
  <property fmtid="{D5CDD505-2E9C-101B-9397-08002B2CF9AE}" pid="3" name="ICV">
    <vt:lpwstr>1FBEDE1886F641709D16E8BED3EE15A2_13</vt:lpwstr>
  </property>
</Properties>
</file>