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2"/>
  </p:sldMasterIdLst>
  <p:notesMasterIdLst>
    <p:notesMasterId r:id="rId58"/>
  </p:notesMasterIdLst>
  <p:sldIdLst>
    <p:sldId id="2003" r:id="rId3"/>
    <p:sldId id="1907" r:id="rId4"/>
    <p:sldId id="2007" r:id="rId5"/>
    <p:sldId id="2005" r:id="rId6"/>
    <p:sldId id="2006" r:id="rId7"/>
    <p:sldId id="2008" r:id="rId8"/>
    <p:sldId id="2009" r:id="rId9"/>
    <p:sldId id="2010" r:id="rId10"/>
    <p:sldId id="2011" r:id="rId11"/>
    <p:sldId id="1861" r:id="rId12"/>
    <p:sldId id="434" r:id="rId13"/>
    <p:sldId id="2012" r:id="rId14"/>
    <p:sldId id="2013" r:id="rId15"/>
    <p:sldId id="2014" r:id="rId16"/>
    <p:sldId id="2015" r:id="rId17"/>
    <p:sldId id="2017" r:id="rId18"/>
    <p:sldId id="2018" r:id="rId19"/>
    <p:sldId id="1945" r:id="rId20"/>
    <p:sldId id="2019" r:id="rId21"/>
    <p:sldId id="2020" r:id="rId22"/>
    <p:sldId id="1996" r:id="rId23"/>
    <p:sldId id="2021" r:id="rId24"/>
    <p:sldId id="2022" r:id="rId25"/>
    <p:sldId id="1999" r:id="rId26"/>
    <p:sldId id="2023" r:id="rId27"/>
    <p:sldId id="2001" r:id="rId28"/>
    <p:sldId id="2024" r:id="rId29"/>
    <p:sldId id="1949" r:id="rId30"/>
    <p:sldId id="2025" r:id="rId31"/>
    <p:sldId id="1983" r:id="rId32"/>
    <p:sldId id="2031" r:id="rId33"/>
    <p:sldId id="2026" r:id="rId34"/>
    <p:sldId id="2030" r:id="rId35"/>
    <p:sldId id="2027" r:id="rId36"/>
    <p:sldId id="2028" r:id="rId37"/>
    <p:sldId id="2029" r:id="rId38"/>
    <p:sldId id="2037" r:id="rId39"/>
    <p:sldId id="2032" r:id="rId40"/>
    <p:sldId id="448" r:id="rId41"/>
    <p:sldId id="2038" r:id="rId42"/>
    <p:sldId id="2034" r:id="rId43"/>
    <p:sldId id="2035" r:id="rId44"/>
    <p:sldId id="2043" r:id="rId45"/>
    <p:sldId id="2045" r:id="rId46"/>
    <p:sldId id="2044" r:id="rId47"/>
    <p:sldId id="2040" r:id="rId48"/>
    <p:sldId id="2041" r:id="rId49"/>
    <p:sldId id="2042" r:id="rId50"/>
    <p:sldId id="1900" r:id="rId51"/>
    <p:sldId id="2046" r:id="rId52"/>
    <p:sldId id="2047" r:id="rId53"/>
    <p:sldId id="2048" r:id="rId54"/>
    <p:sldId id="2049" r:id="rId55"/>
    <p:sldId id="2050" r:id="rId56"/>
    <p:sldId id="2051" r:id="rId57"/>
  </p:sldIdLst>
  <p:sldSz cx="12192000" cy="6858000"/>
  <p:notesSz cx="7099300"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C00000"/>
    <a:srgbClr val="D22828"/>
    <a:srgbClr val="BEBEBE"/>
    <a:srgbClr val="D0D0D0"/>
    <a:srgbClr val="FFFFFF"/>
    <a:srgbClr val="3C9735"/>
    <a:srgbClr val="E2F0D9"/>
    <a:srgbClr val="00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19" autoAdjust="0"/>
    <p:restoredTop sz="92150" autoAdjust="0"/>
  </p:normalViewPr>
  <p:slideViewPr>
    <p:cSldViewPr snapToGrid="0">
      <p:cViewPr varScale="1">
        <p:scale>
          <a:sx n="102" d="100"/>
          <a:sy n="102" d="100"/>
        </p:scale>
        <p:origin x="224" y="408"/>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extLst>
      <p:ext uri="{BB962C8B-B14F-4D97-AF65-F5344CB8AC3E}">
        <p14:creationId xmlns:p14="http://schemas.microsoft.com/office/powerpoint/2010/main" val="201617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20</a:t>
            </a:fld>
            <a:endParaRPr lang="zh-CN" altLang="en-US"/>
          </a:p>
        </p:txBody>
      </p:sp>
    </p:spTree>
    <p:extLst>
      <p:ext uri="{BB962C8B-B14F-4D97-AF65-F5344CB8AC3E}">
        <p14:creationId xmlns:p14="http://schemas.microsoft.com/office/powerpoint/2010/main" val="1971944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21</a:t>
            </a:fld>
            <a:endParaRPr lang="zh-CN" altLang="en-US"/>
          </a:p>
        </p:txBody>
      </p:sp>
    </p:spTree>
    <p:extLst>
      <p:ext uri="{BB962C8B-B14F-4D97-AF65-F5344CB8AC3E}">
        <p14:creationId xmlns:p14="http://schemas.microsoft.com/office/powerpoint/2010/main" val="3891540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23</a:t>
            </a:fld>
            <a:endParaRPr lang="zh-CN" altLang="en-US"/>
          </a:p>
        </p:txBody>
      </p:sp>
    </p:spTree>
    <p:extLst>
      <p:ext uri="{BB962C8B-B14F-4D97-AF65-F5344CB8AC3E}">
        <p14:creationId xmlns:p14="http://schemas.microsoft.com/office/powerpoint/2010/main" val="23794006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24</a:t>
            </a:fld>
            <a:endParaRPr lang="zh-CN" altLang="en-US"/>
          </a:p>
        </p:txBody>
      </p:sp>
    </p:spTree>
    <p:extLst>
      <p:ext uri="{BB962C8B-B14F-4D97-AF65-F5344CB8AC3E}">
        <p14:creationId xmlns:p14="http://schemas.microsoft.com/office/powerpoint/2010/main" val="1799002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25</a:t>
            </a:fld>
            <a:endParaRPr lang="zh-CN" altLang="en-US"/>
          </a:p>
        </p:txBody>
      </p:sp>
    </p:spTree>
    <p:extLst>
      <p:ext uri="{BB962C8B-B14F-4D97-AF65-F5344CB8AC3E}">
        <p14:creationId xmlns:p14="http://schemas.microsoft.com/office/powerpoint/2010/main" val="3987970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26</a:t>
            </a:fld>
            <a:endParaRPr lang="zh-CN" altLang="en-US"/>
          </a:p>
        </p:txBody>
      </p:sp>
    </p:spTree>
    <p:extLst>
      <p:ext uri="{BB962C8B-B14F-4D97-AF65-F5344CB8AC3E}">
        <p14:creationId xmlns:p14="http://schemas.microsoft.com/office/powerpoint/2010/main" val="39393428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27</a:t>
            </a:fld>
            <a:endParaRPr lang="zh-CN" altLang="en-US"/>
          </a:p>
        </p:txBody>
      </p:sp>
    </p:spTree>
    <p:extLst>
      <p:ext uri="{BB962C8B-B14F-4D97-AF65-F5344CB8AC3E}">
        <p14:creationId xmlns:p14="http://schemas.microsoft.com/office/powerpoint/2010/main" val="3759895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29</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30</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31</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32</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33</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34</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35</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36</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37</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38</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39</a:t>
            </a:fld>
            <a:endParaRPr lang="zh-CN" altLang="en-US"/>
          </a:p>
        </p:txBody>
      </p:sp>
    </p:spTree>
    <p:extLst>
      <p:ext uri="{BB962C8B-B14F-4D97-AF65-F5344CB8AC3E}">
        <p14:creationId xmlns:p14="http://schemas.microsoft.com/office/powerpoint/2010/main" val="18118958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B67A2-12EF-1DC8-73DE-C749ADD47DE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49B031C-1BEF-BFFF-7934-4011CEDFC30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CD9D6A1-B2F6-9C95-B7BA-9FF531CC582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A138696-AD3E-DFAF-29BB-B12B512301DC}"/>
              </a:ext>
            </a:extLst>
          </p:cNvPr>
          <p:cNvSpPr>
            <a:spLocks noGrp="1"/>
          </p:cNvSpPr>
          <p:nvPr>
            <p:ph type="sldNum" sz="quarter" idx="5"/>
          </p:nvPr>
        </p:nvSpPr>
        <p:spPr/>
        <p:txBody>
          <a:bodyPr/>
          <a:lstStyle/>
          <a:p>
            <a:fld id="{69DD7948-AA88-4514-BDF6-F1711BD230F5}" type="slidenum">
              <a:rPr lang="zh-CN" altLang="en-US" smtClean="0"/>
              <a:t>40</a:t>
            </a:fld>
            <a:endParaRPr lang="zh-CN" altLang="en-US"/>
          </a:p>
        </p:txBody>
      </p:sp>
    </p:spTree>
    <p:extLst>
      <p:ext uri="{BB962C8B-B14F-4D97-AF65-F5344CB8AC3E}">
        <p14:creationId xmlns:p14="http://schemas.microsoft.com/office/powerpoint/2010/main" val="6112341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41</a:t>
            </a:fld>
            <a:endParaRPr lang="zh-CN" altLang="en-US"/>
          </a:p>
        </p:txBody>
      </p:sp>
    </p:spTree>
    <p:extLst>
      <p:ext uri="{BB962C8B-B14F-4D97-AF65-F5344CB8AC3E}">
        <p14:creationId xmlns:p14="http://schemas.microsoft.com/office/powerpoint/2010/main" val="217637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E9CEA-75A1-EB99-49D1-7D029A3E494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057D07F-0769-B93E-BADA-923661167E4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011BCCF-B382-597D-619D-50346D0F662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0A3404D-4837-2018-A2CA-B68E00AF3DF7}"/>
              </a:ext>
            </a:extLst>
          </p:cNvPr>
          <p:cNvSpPr>
            <a:spLocks noGrp="1"/>
          </p:cNvSpPr>
          <p:nvPr>
            <p:ph type="sldNum" sz="quarter" idx="5"/>
          </p:nvPr>
        </p:nvSpPr>
        <p:spPr/>
        <p:txBody>
          <a:bodyPr/>
          <a:lstStyle/>
          <a:p>
            <a:fld id="{69DD7948-AA88-4514-BDF6-F1711BD230F5}" type="slidenum">
              <a:rPr lang="zh-CN" altLang="en-US" smtClean="0"/>
              <a:t>42</a:t>
            </a:fld>
            <a:endParaRPr lang="zh-CN" altLang="en-US"/>
          </a:p>
        </p:txBody>
      </p:sp>
    </p:spTree>
    <p:extLst>
      <p:ext uri="{BB962C8B-B14F-4D97-AF65-F5344CB8AC3E}">
        <p14:creationId xmlns:p14="http://schemas.microsoft.com/office/powerpoint/2010/main" val="24440485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9B0A2-439A-985B-7E30-8E2B60E8FAB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42714A-9BA7-FC5F-70FB-21255B1F01A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A7D86AE-D9DD-E14F-0B0B-A09A9545884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6D67A79-A16D-5D17-A619-C9F41AB58B07}"/>
              </a:ext>
            </a:extLst>
          </p:cNvPr>
          <p:cNvSpPr>
            <a:spLocks noGrp="1"/>
          </p:cNvSpPr>
          <p:nvPr>
            <p:ph type="sldNum" sz="quarter" idx="5"/>
          </p:nvPr>
        </p:nvSpPr>
        <p:spPr/>
        <p:txBody>
          <a:bodyPr/>
          <a:lstStyle/>
          <a:p>
            <a:fld id="{69DD7948-AA88-4514-BDF6-F1711BD230F5}" type="slidenum">
              <a:rPr lang="zh-CN" altLang="en-US" smtClean="0"/>
              <a:t>43</a:t>
            </a:fld>
            <a:endParaRPr lang="zh-CN" altLang="en-US"/>
          </a:p>
        </p:txBody>
      </p:sp>
    </p:spTree>
    <p:extLst>
      <p:ext uri="{BB962C8B-B14F-4D97-AF65-F5344CB8AC3E}">
        <p14:creationId xmlns:p14="http://schemas.microsoft.com/office/powerpoint/2010/main" val="13477934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0C670-E8E6-1F1D-FB63-F80E2947B8D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42FF1C9-2BCE-50ED-E044-76CF4CF5477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B52FF53-D657-B458-EF06-FCEC01BD2FC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34423C0-0955-E388-F098-BD1595219CE2}"/>
              </a:ext>
            </a:extLst>
          </p:cNvPr>
          <p:cNvSpPr>
            <a:spLocks noGrp="1"/>
          </p:cNvSpPr>
          <p:nvPr>
            <p:ph type="sldNum" sz="quarter" idx="5"/>
          </p:nvPr>
        </p:nvSpPr>
        <p:spPr/>
        <p:txBody>
          <a:bodyPr/>
          <a:lstStyle/>
          <a:p>
            <a:fld id="{69DD7948-AA88-4514-BDF6-F1711BD230F5}" type="slidenum">
              <a:rPr lang="zh-CN" altLang="en-US" smtClean="0"/>
              <a:t>44</a:t>
            </a:fld>
            <a:endParaRPr lang="zh-CN" altLang="en-US"/>
          </a:p>
        </p:txBody>
      </p:sp>
    </p:spTree>
    <p:extLst>
      <p:ext uri="{BB962C8B-B14F-4D97-AF65-F5344CB8AC3E}">
        <p14:creationId xmlns:p14="http://schemas.microsoft.com/office/powerpoint/2010/main" val="18475896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DF052-D16E-30E3-D691-F354CD143F1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87B95ED-2B18-63AE-0535-D838AF1962B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00E7C90-5B6F-887E-FA9F-3E648DDC153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78E364E-C48C-AD22-EBEB-0736C51A44CC}"/>
              </a:ext>
            </a:extLst>
          </p:cNvPr>
          <p:cNvSpPr>
            <a:spLocks noGrp="1"/>
          </p:cNvSpPr>
          <p:nvPr>
            <p:ph type="sldNum" sz="quarter" idx="5"/>
          </p:nvPr>
        </p:nvSpPr>
        <p:spPr/>
        <p:txBody>
          <a:bodyPr/>
          <a:lstStyle/>
          <a:p>
            <a:fld id="{69DD7948-AA88-4514-BDF6-F1711BD230F5}" type="slidenum">
              <a:rPr lang="zh-CN" altLang="en-US" smtClean="0"/>
              <a:t>45</a:t>
            </a:fld>
            <a:endParaRPr lang="zh-CN" altLang="en-US"/>
          </a:p>
        </p:txBody>
      </p:sp>
    </p:spTree>
    <p:extLst>
      <p:ext uri="{BB962C8B-B14F-4D97-AF65-F5344CB8AC3E}">
        <p14:creationId xmlns:p14="http://schemas.microsoft.com/office/powerpoint/2010/main" val="36797392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4C2A2-4081-3876-1ED9-3DF617C007B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D89B10-D360-482F-1B45-D6F39E99B30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3C8C988-F37A-991A-4043-2FFA855358E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DADAFDE-9012-71D7-77AE-A4CDCE7B0E5D}"/>
              </a:ext>
            </a:extLst>
          </p:cNvPr>
          <p:cNvSpPr>
            <a:spLocks noGrp="1"/>
          </p:cNvSpPr>
          <p:nvPr>
            <p:ph type="sldNum" sz="quarter" idx="5"/>
          </p:nvPr>
        </p:nvSpPr>
        <p:spPr/>
        <p:txBody>
          <a:bodyPr/>
          <a:lstStyle/>
          <a:p>
            <a:fld id="{69DD7948-AA88-4514-BDF6-F1711BD230F5}" type="slidenum">
              <a:rPr lang="zh-CN" altLang="en-US" smtClean="0"/>
              <a:t>46</a:t>
            </a:fld>
            <a:endParaRPr lang="zh-CN" altLang="en-US"/>
          </a:p>
        </p:txBody>
      </p:sp>
    </p:spTree>
    <p:extLst>
      <p:ext uri="{BB962C8B-B14F-4D97-AF65-F5344CB8AC3E}">
        <p14:creationId xmlns:p14="http://schemas.microsoft.com/office/powerpoint/2010/main" val="30318064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AACCA-55A7-FEB0-4443-47481FBC0AE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7181C8D-DC87-9CBD-A4DC-6D30FC80081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6B97EC-0309-497A-5CF9-87176111496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8DDD800-3170-6029-E221-F8BE2A1E1F30}"/>
              </a:ext>
            </a:extLst>
          </p:cNvPr>
          <p:cNvSpPr>
            <a:spLocks noGrp="1"/>
          </p:cNvSpPr>
          <p:nvPr>
            <p:ph type="sldNum" sz="quarter" idx="5"/>
          </p:nvPr>
        </p:nvSpPr>
        <p:spPr/>
        <p:txBody>
          <a:bodyPr/>
          <a:lstStyle/>
          <a:p>
            <a:fld id="{69DD7948-AA88-4514-BDF6-F1711BD230F5}" type="slidenum">
              <a:rPr lang="zh-CN" altLang="en-US" smtClean="0"/>
              <a:t>47</a:t>
            </a:fld>
            <a:endParaRPr lang="zh-CN" altLang="en-US"/>
          </a:p>
        </p:txBody>
      </p:sp>
    </p:spTree>
    <p:extLst>
      <p:ext uri="{BB962C8B-B14F-4D97-AF65-F5344CB8AC3E}">
        <p14:creationId xmlns:p14="http://schemas.microsoft.com/office/powerpoint/2010/main" val="3867539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74A61-8476-F01A-309F-06B59C3B2D4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57ED788-EFD6-841C-EE7D-1BE0C7FAA72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247A1E8-3D83-14FC-A671-A0ABD40E171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F588073-9701-EA2A-73B9-22350AC7B8BF}"/>
              </a:ext>
            </a:extLst>
          </p:cNvPr>
          <p:cNvSpPr>
            <a:spLocks noGrp="1"/>
          </p:cNvSpPr>
          <p:nvPr>
            <p:ph type="sldNum" sz="quarter" idx="5"/>
          </p:nvPr>
        </p:nvSpPr>
        <p:spPr/>
        <p:txBody>
          <a:bodyPr/>
          <a:lstStyle/>
          <a:p>
            <a:fld id="{69DD7948-AA88-4514-BDF6-F1711BD230F5}" type="slidenum">
              <a:rPr lang="zh-CN" altLang="en-US" smtClean="0"/>
              <a:t>48</a:t>
            </a:fld>
            <a:endParaRPr lang="zh-CN" altLang="en-US"/>
          </a:p>
        </p:txBody>
      </p:sp>
    </p:spTree>
    <p:extLst>
      <p:ext uri="{BB962C8B-B14F-4D97-AF65-F5344CB8AC3E}">
        <p14:creationId xmlns:p14="http://schemas.microsoft.com/office/powerpoint/2010/main" val="28801221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933F4-9FAA-4912-5B36-6F52CD58CC3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C466D62-AFFE-423D-895D-3108F10869F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0DA96A2-F959-E6B8-60D0-FFE56543D0FF}"/>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84B7EB4C-DEA7-3562-F45F-A7C30C038D9D}"/>
              </a:ext>
            </a:extLst>
          </p:cNvPr>
          <p:cNvSpPr>
            <a:spLocks noGrp="1"/>
          </p:cNvSpPr>
          <p:nvPr>
            <p:ph type="sldNum" sz="quarter" idx="5"/>
          </p:nvPr>
        </p:nvSpPr>
        <p:spPr/>
        <p:txBody>
          <a:bodyPr/>
          <a:lstStyle/>
          <a:p>
            <a:fld id="{69DD7948-AA88-4514-BDF6-F1711BD230F5}" type="slidenum">
              <a:rPr lang="zh-CN" altLang="en-US" smtClean="0"/>
              <a:t>49</a:t>
            </a:fld>
            <a:endParaRPr lang="zh-CN" altLang="en-US"/>
          </a:p>
        </p:txBody>
      </p:sp>
    </p:spTree>
    <p:extLst>
      <p:ext uri="{BB962C8B-B14F-4D97-AF65-F5344CB8AC3E}">
        <p14:creationId xmlns:p14="http://schemas.microsoft.com/office/powerpoint/2010/main" val="37016787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2B209-04FF-3DBE-F18D-DD5068AAFEE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9357980-7F0F-93D3-BFB5-475F4D7704A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46D7C83-4C13-F98F-8259-528E4D5AC3E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8492EAD-21A9-2708-18EE-4218E95FA13B}"/>
              </a:ext>
            </a:extLst>
          </p:cNvPr>
          <p:cNvSpPr>
            <a:spLocks noGrp="1"/>
          </p:cNvSpPr>
          <p:nvPr>
            <p:ph type="sldNum" sz="quarter" idx="5"/>
          </p:nvPr>
        </p:nvSpPr>
        <p:spPr/>
        <p:txBody>
          <a:bodyPr/>
          <a:lstStyle/>
          <a:p>
            <a:fld id="{69DD7948-AA88-4514-BDF6-F1711BD230F5}" type="slidenum">
              <a:rPr lang="zh-CN" altLang="en-US" smtClean="0"/>
              <a:t>50</a:t>
            </a:fld>
            <a:endParaRPr lang="zh-CN" altLang="en-US"/>
          </a:p>
        </p:txBody>
      </p:sp>
    </p:spTree>
    <p:extLst>
      <p:ext uri="{BB962C8B-B14F-4D97-AF65-F5344CB8AC3E}">
        <p14:creationId xmlns:p14="http://schemas.microsoft.com/office/powerpoint/2010/main" val="22367560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1E7B1-2B68-B5A6-F15D-87E9C86CD14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571A9F7-E6A3-8745-16DC-20E5D924534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D540A34-91B6-8C84-7790-84F3C2D09E5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69FCD67-8666-381F-8788-1CA214035069}"/>
              </a:ext>
            </a:extLst>
          </p:cNvPr>
          <p:cNvSpPr>
            <a:spLocks noGrp="1"/>
          </p:cNvSpPr>
          <p:nvPr>
            <p:ph type="sldNum" sz="quarter" idx="5"/>
          </p:nvPr>
        </p:nvSpPr>
        <p:spPr/>
        <p:txBody>
          <a:bodyPr/>
          <a:lstStyle/>
          <a:p>
            <a:fld id="{69DD7948-AA88-4514-BDF6-F1711BD230F5}" type="slidenum">
              <a:rPr lang="zh-CN" altLang="en-US" smtClean="0"/>
              <a:t>51</a:t>
            </a:fld>
            <a:endParaRPr lang="zh-CN" altLang="en-US"/>
          </a:p>
        </p:txBody>
      </p:sp>
    </p:spTree>
    <p:extLst>
      <p:ext uri="{BB962C8B-B14F-4D97-AF65-F5344CB8AC3E}">
        <p14:creationId xmlns:p14="http://schemas.microsoft.com/office/powerpoint/2010/main" val="39686374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13F00-2CFB-B00E-0D4A-B144BDFBE32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75B2703-6BBB-952B-43B2-BA3E298C619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3635B54-B68D-A24C-8F20-9EB7517A015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F60CCDC-9C93-E16F-8CEB-0D33206D98F8}"/>
              </a:ext>
            </a:extLst>
          </p:cNvPr>
          <p:cNvSpPr>
            <a:spLocks noGrp="1"/>
          </p:cNvSpPr>
          <p:nvPr>
            <p:ph type="sldNum" sz="quarter" idx="5"/>
          </p:nvPr>
        </p:nvSpPr>
        <p:spPr/>
        <p:txBody>
          <a:bodyPr/>
          <a:lstStyle/>
          <a:p>
            <a:fld id="{69DD7948-AA88-4514-BDF6-F1711BD230F5}" type="slidenum">
              <a:rPr lang="zh-CN" altLang="en-US" smtClean="0"/>
              <a:t>52</a:t>
            </a:fld>
            <a:endParaRPr lang="zh-CN" altLang="en-US"/>
          </a:p>
        </p:txBody>
      </p:sp>
    </p:spTree>
    <p:extLst>
      <p:ext uri="{BB962C8B-B14F-4D97-AF65-F5344CB8AC3E}">
        <p14:creationId xmlns:p14="http://schemas.microsoft.com/office/powerpoint/2010/main" val="1745269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3159C-0F2F-0D57-61E8-49AA1B18037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F02291B-0541-3313-C911-94567B83D90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C5FE6DE-BBC7-69B7-28E1-F537C7540E5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74AD134-319F-D42F-9E94-C034A461BF8E}"/>
              </a:ext>
            </a:extLst>
          </p:cNvPr>
          <p:cNvSpPr>
            <a:spLocks noGrp="1"/>
          </p:cNvSpPr>
          <p:nvPr>
            <p:ph type="sldNum" sz="quarter" idx="5"/>
          </p:nvPr>
        </p:nvSpPr>
        <p:spPr/>
        <p:txBody>
          <a:bodyPr/>
          <a:lstStyle/>
          <a:p>
            <a:fld id="{69DD7948-AA88-4514-BDF6-F1711BD230F5}" type="slidenum">
              <a:rPr lang="zh-CN" altLang="en-US" smtClean="0"/>
              <a:t>53</a:t>
            </a:fld>
            <a:endParaRPr lang="zh-CN" altLang="en-US"/>
          </a:p>
        </p:txBody>
      </p:sp>
    </p:spTree>
    <p:extLst>
      <p:ext uri="{BB962C8B-B14F-4D97-AF65-F5344CB8AC3E}">
        <p14:creationId xmlns:p14="http://schemas.microsoft.com/office/powerpoint/2010/main" val="35354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C704B-DDE4-6D49-933C-16D0E1640EF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03E5137-AAA4-FA62-7AD7-6219C4597C3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8CBBF4C-9DBE-D1E3-451B-5CE494A04BC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105F9C3-850B-F2AA-A939-07DC2C12BC6E}"/>
              </a:ext>
            </a:extLst>
          </p:cNvPr>
          <p:cNvSpPr>
            <a:spLocks noGrp="1"/>
          </p:cNvSpPr>
          <p:nvPr>
            <p:ph type="sldNum" sz="quarter" idx="5"/>
          </p:nvPr>
        </p:nvSpPr>
        <p:spPr/>
        <p:txBody>
          <a:bodyPr/>
          <a:lstStyle/>
          <a:p>
            <a:fld id="{69DD7948-AA88-4514-BDF6-F1711BD230F5}" type="slidenum">
              <a:rPr lang="zh-CN" altLang="en-US" smtClean="0"/>
              <a:t>54</a:t>
            </a:fld>
            <a:endParaRPr lang="zh-CN" altLang="en-US"/>
          </a:p>
        </p:txBody>
      </p:sp>
    </p:spTree>
    <p:extLst>
      <p:ext uri="{BB962C8B-B14F-4D97-AF65-F5344CB8AC3E}">
        <p14:creationId xmlns:p14="http://schemas.microsoft.com/office/powerpoint/2010/main" val="30345291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B21B2-A4C5-E9EB-CF7F-F3E53A289A7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0237B26-B205-9354-C162-AE468EC68FD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CDD48E0-0BFB-F329-FFA9-EDDC8374324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B7B0E20-8EEA-6A37-C242-2862F6371574}"/>
              </a:ext>
            </a:extLst>
          </p:cNvPr>
          <p:cNvSpPr>
            <a:spLocks noGrp="1"/>
          </p:cNvSpPr>
          <p:nvPr>
            <p:ph type="sldNum" sz="quarter" idx="5"/>
          </p:nvPr>
        </p:nvSpPr>
        <p:spPr/>
        <p:txBody>
          <a:bodyPr/>
          <a:lstStyle/>
          <a:p>
            <a:fld id="{69DD7948-AA88-4514-BDF6-F1711BD230F5}" type="slidenum">
              <a:rPr lang="zh-CN" altLang="en-US" smtClean="0"/>
              <a:t>55</a:t>
            </a:fld>
            <a:endParaRPr lang="zh-CN" altLang="en-US"/>
          </a:p>
        </p:txBody>
      </p:sp>
    </p:spTree>
    <p:extLst>
      <p:ext uri="{BB962C8B-B14F-4D97-AF65-F5344CB8AC3E}">
        <p14:creationId xmlns:p14="http://schemas.microsoft.com/office/powerpoint/2010/main" val="3313498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0" i="0"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6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wmf"/><Relationship Id="rId5" Type="http://schemas.openxmlformats.org/officeDocument/2006/relationships/oleObject" Target="../embeddings/oleObject5.bin"/><Relationship Id="rId4" Type="http://schemas.openxmlformats.org/officeDocument/2006/relationships/image" Target="../media/image21.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24.png"/><Relationship Id="rId7" Type="http://schemas.openxmlformats.org/officeDocument/2006/relationships/image" Target="../media/image25.w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oleObject" Target="../embeddings/oleObject8.bin"/><Relationship Id="rId5" Type="http://schemas.openxmlformats.org/officeDocument/2006/relationships/image" Target="../media/image24.wmf"/><Relationship Id="rId4" Type="http://schemas.openxmlformats.org/officeDocument/2006/relationships/oleObject" Target="../embeddings/oleObject7.bin"/><Relationship Id="rId9" Type="http://schemas.openxmlformats.org/officeDocument/2006/relationships/image" Target="../media/image26.wmf"/></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936779" y="154097"/>
            <a:ext cx="9001125" cy="833212"/>
          </a:xfrm>
        </p:spPr>
        <p:txBody>
          <a:bodyPr>
            <a:normAutofit/>
          </a:bodyPr>
          <a:lstStyle/>
          <a:p>
            <a:r>
              <a:rPr lang="zh-CN" altLang="en-US" dirty="0">
                <a:latin typeface="Calibri"/>
                <a:cs typeface="Calibri"/>
              </a:rPr>
              <a:t>Chương 5 Đăng ký đặc trưng thị giác</a:t>
            </a:r>
            <a:endParaRPr lang="en-US" altLang="zh-CN" dirty="0">
              <a:latin typeface="Calibri"/>
              <a:cs typeface="Calibri"/>
            </a:endParaRPr>
          </a:p>
        </p:txBody>
      </p:sp>
      <p:grpSp>
        <p:nvGrpSpPr>
          <p:cNvPr id="5" name="组合 4">
            <a:extLst>
              <a:ext uri="{FF2B5EF4-FFF2-40B4-BE49-F238E27FC236}">
                <a16:creationId xmlns:a16="http://schemas.microsoft.com/office/drawing/2014/main" id="{D4334735-1718-8C19-A4DE-89120008F178}"/>
              </a:ext>
            </a:extLst>
          </p:cNvPr>
          <p:cNvGrpSpPr/>
          <p:nvPr/>
        </p:nvGrpSpPr>
        <p:grpSpPr>
          <a:xfrm>
            <a:off x="1191996" y="1355050"/>
            <a:ext cx="9122882" cy="3003859"/>
            <a:chOff x="3901306" y="3321656"/>
            <a:chExt cx="4389387" cy="3003859"/>
          </a:xfrm>
        </p:grpSpPr>
        <p:grpSp>
          <p:nvGrpSpPr>
            <p:cNvPr id="10" name="组合 9">
              <a:extLst>
                <a:ext uri="{FF2B5EF4-FFF2-40B4-BE49-F238E27FC236}">
                  <a16:creationId xmlns:a16="http://schemas.microsoft.com/office/drawing/2014/main" id="{9F5776B1-EC27-2210-A9F7-41368DE8E12D}"/>
                </a:ext>
              </a:extLst>
            </p:cNvPr>
            <p:cNvGrpSpPr/>
            <p:nvPr/>
          </p:nvGrpSpPr>
          <p:grpSpPr>
            <a:xfrm>
              <a:off x="3901306" y="3321656"/>
              <a:ext cx="4389387" cy="2452546"/>
              <a:chOff x="4210833" y="3508093"/>
              <a:chExt cx="4389387" cy="2452546"/>
            </a:xfrm>
          </p:grpSpPr>
          <p:sp>
            <p:nvSpPr>
              <p:cNvPr id="6" name="Rectangle 4">
                <a:hlinkClick r:id="" action="ppaction://noaction"/>
                <a:extLst>
                  <a:ext uri="{FF2B5EF4-FFF2-40B4-BE49-F238E27FC236}">
                    <a16:creationId xmlns:a16="http://schemas.microsoft.com/office/drawing/2014/main" id="{E48DF06D-765D-9047-A6DA-A8DBEE092553}"/>
                  </a:ext>
                </a:extLst>
              </p:cNvPr>
              <p:cNvSpPr>
                <a:spLocks noChangeArrowheads="1"/>
              </p:cNvSpPr>
              <p:nvPr/>
            </p:nvSpPr>
            <p:spPr bwMode="auto">
              <a:xfrm>
                <a:off x="4222557" y="3508093"/>
                <a:ext cx="415166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§5.1 Phương pháp đăng ký truyền thống</a:t>
                </a:r>
              </a:p>
            </p:txBody>
          </p:sp>
          <p:sp>
            <p:nvSpPr>
              <p:cNvPr id="8" name="Rectangle 5">
                <a:hlinkClick r:id="" action="ppaction://noaction"/>
                <a:extLst>
                  <a:ext uri="{FF2B5EF4-FFF2-40B4-BE49-F238E27FC236}">
                    <a16:creationId xmlns:a16="http://schemas.microsoft.com/office/drawing/2014/main" id="{E87B49B7-2ABD-2644-80E7-CFFE0571A5BB}"/>
                  </a:ext>
                </a:extLst>
              </p:cNvPr>
              <p:cNvSpPr>
                <a:spLocks noChangeArrowheads="1"/>
              </p:cNvSpPr>
              <p:nvPr/>
            </p:nvSpPr>
            <p:spPr bwMode="auto">
              <a:xfrm>
                <a:off x="4210833" y="4746712"/>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§5.3 Phương </a:t>
                </a:r>
                <a:r>
                  <a:rPr lang="en-US" altLang="zh-CN" sz="3200" dirty="0" err="1">
                    <a:solidFill>
                      <a:srgbClr val="4D4D4D"/>
                    </a:solidFill>
                    <a:latin typeface="Arial" panose="020B0604020202020204" pitchFamily="34" charset="0"/>
                    <a:ea typeface="Calibri" panose="02010609060101010101" pitchFamily="49" charset="-122"/>
                    <a:cs typeface="Arial" panose="020B0604020202020204" pitchFamily="34" charset="0"/>
                  </a:rPr>
                  <a:t>pháp</a:t>
                </a:r>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 học sâu</a:t>
                </a:r>
              </a:p>
            </p:txBody>
          </p:sp>
          <p:sp>
            <p:nvSpPr>
              <p:cNvPr id="9" name="Rectangle 6">
                <a:hlinkClick r:id="" action="ppaction://noaction"/>
                <a:extLst>
                  <a:ext uri="{FF2B5EF4-FFF2-40B4-BE49-F238E27FC236}">
                    <a16:creationId xmlns:a16="http://schemas.microsoft.com/office/drawing/2014/main" id="{FDD160C7-0DAD-4618-9559-0880150B80F0}"/>
                  </a:ext>
                </a:extLst>
              </p:cNvPr>
              <p:cNvSpPr>
                <a:spLocks noChangeArrowheads="1"/>
              </p:cNvSpPr>
              <p:nvPr/>
            </p:nvSpPr>
            <p:spPr bwMode="auto">
              <a:xfrm>
                <a:off x="4222557" y="4185364"/>
                <a:ext cx="43776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r>
                  <a:rPr lang="en-US" altLang="zh-CN" sz="3200" dirty="0">
                    <a:solidFill>
                      <a:srgbClr val="4D4D4D"/>
                    </a:solidFill>
                    <a:latin typeface="Arial" panose="020B0604020202020204" pitchFamily="34" charset="0"/>
                    <a:cs typeface="Arial" panose="020B0604020202020204" pitchFamily="34" charset="0"/>
                  </a:rPr>
                  <a:t>§5.2 Phương </a:t>
                </a:r>
                <a:r>
                  <a:rPr lang="en-US" altLang="zh-CN" sz="3200" dirty="0" err="1">
                    <a:solidFill>
                      <a:srgbClr val="4D4D4D"/>
                    </a:solidFill>
                    <a:latin typeface="Arial" panose="020B0604020202020204" pitchFamily="34" charset="0"/>
                    <a:cs typeface="Arial" panose="020B0604020202020204" pitchFamily="34" charset="0"/>
                  </a:rPr>
                  <a:t>pháp</a:t>
                </a:r>
                <a:r>
                  <a:rPr lang="en-US" altLang="zh-CN" sz="3200" dirty="0">
                    <a:solidFill>
                      <a:srgbClr val="4D4D4D"/>
                    </a:solidFill>
                    <a:latin typeface="Arial" panose="020B0604020202020204" pitchFamily="34" charset="0"/>
                    <a:cs typeface="Arial" panose="020B0604020202020204" pitchFamily="34" charset="0"/>
                  </a:rPr>
                  <a:t> </a:t>
                </a:r>
                <a:r>
                  <a:rPr lang="en-US" altLang="zh-CN" sz="3200" dirty="0" err="1">
                    <a:solidFill>
                      <a:srgbClr val="4D4D4D"/>
                    </a:solidFill>
                    <a:latin typeface="Arial" panose="020B0604020202020204" pitchFamily="34" charset="0"/>
                    <a:cs typeface="Arial" panose="020B0604020202020204" pitchFamily="34" charset="0"/>
                  </a:rPr>
                  <a:t>đăng</a:t>
                </a:r>
                <a:r>
                  <a:rPr lang="en-US" altLang="zh-CN" sz="3200" dirty="0">
                    <a:solidFill>
                      <a:srgbClr val="4D4D4D"/>
                    </a:solidFill>
                    <a:latin typeface="Arial" panose="020B0604020202020204" pitchFamily="34" charset="0"/>
                    <a:cs typeface="Arial" panose="020B0604020202020204" pitchFamily="34" charset="0"/>
                  </a:rPr>
                  <a:t> </a:t>
                </a:r>
                <a:r>
                  <a:rPr lang="en-US" altLang="zh-CN" sz="3200" dirty="0" err="1">
                    <a:solidFill>
                      <a:srgbClr val="4D4D4D"/>
                    </a:solidFill>
                    <a:latin typeface="Arial" panose="020B0604020202020204" pitchFamily="34" charset="0"/>
                    <a:cs typeface="Arial" panose="020B0604020202020204" pitchFamily="34" charset="0"/>
                  </a:rPr>
                  <a:t>ký</a:t>
                </a:r>
                <a:r>
                  <a:rPr lang="en-US" altLang="zh-CN" sz="3200" dirty="0">
                    <a:solidFill>
                      <a:srgbClr val="4D4D4D"/>
                    </a:solidFill>
                    <a:latin typeface="Arial" panose="020B0604020202020204" pitchFamily="34" charset="0"/>
                    <a:cs typeface="Arial" panose="020B0604020202020204" pitchFamily="34" charset="0"/>
                  </a:rPr>
                  <a:t> </a:t>
                </a:r>
                <a:r>
                  <a:rPr lang="en-US" altLang="zh-CN" sz="3200" dirty="0" err="1">
                    <a:solidFill>
                      <a:srgbClr val="4D4D4D"/>
                    </a:solidFill>
                    <a:latin typeface="Arial" panose="020B0604020202020204" pitchFamily="34" charset="0"/>
                    <a:cs typeface="Arial" panose="020B0604020202020204" pitchFamily="34" charset="0"/>
                  </a:rPr>
                  <a:t>hình</a:t>
                </a:r>
                <a:r>
                  <a:rPr lang="en-US" altLang="zh-CN" sz="3200" dirty="0">
                    <a:solidFill>
                      <a:srgbClr val="4D4D4D"/>
                    </a:solidFill>
                    <a:latin typeface="Arial" panose="020B0604020202020204" pitchFamily="34" charset="0"/>
                    <a:cs typeface="Arial" panose="020B0604020202020204" pitchFamily="34" charset="0"/>
                  </a:rPr>
                  <a:t> </a:t>
                </a:r>
                <a:r>
                  <a:rPr lang="en-US" altLang="zh-CN" sz="3200" dirty="0" err="1">
                    <a:solidFill>
                      <a:srgbClr val="4D4D4D"/>
                    </a:solidFill>
                    <a:latin typeface="Arial" panose="020B0604020202020204" pitchFamily="34" charset="0"/>
                    <a:cs typeface="Arial" panose="020B0604020202020204" pitchFamily="34" charset="0"/>
                  </a:rPr>
                  <a:t>học</a:t>
                </a:r>
                <a:endParaRPr lang="en-US" altLang="zh-CN" sz="3200" dirty="0">
                  <a:solidFill>
                    <a:srgbClr val="4D4D4D"/>
                  </a:solidFill>
                  <a:latin typeface="Arial" panose="020B0604020202020204" pitchFamily="34" charset="0"/>
                  <a:cs typeface="Arial" panose="020B0604020202020204" pitchFamily="34" charset="0"/>
                </a:endParaRPr>
              </a:p>
            </p:txBody>
          </p:sp>
          <p:sp>
            <p:nvSpPr>
              <p:cNvPr id="7" name="Rectangle 5">
                <a:hlinkClick r:id="" action="ppaction://noaction"/>
                <a:extLst>
                  <a:ext uri="{FF2B5EF4-FFF2-40B4-BE49-F238E27FC236}">
                    <a16:creationId xmlns:a16="http://schemas.microsoft.com/office/drawing/2014/main" id="{04808129-EDE4-5913-9FD4-98008E2E919B}"/>
                  </a:ext>
                </a:extLst>
              </p:cNvPr>
              <p:cNvSpPr>
                <a:spLocks noChangeArrowheads="1"/>
              </p:cNvSpPr>
              <p:nvPr/>
            </p:nvSpPr>
            <p:spPr bwMode="auto">
              <a:xfrm>
                <a:off x="4222557" y="5312939"/>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r>
                  <a:rPr lang="en-US" altLang="zh-CN" sz="3200" dirty="0">
                    <a:solidFill>
                      <a:srgbClr val="4D4D4D"/>
                    </a:solidFill>
                    <a:latin typeface="Arial" panose="020B0604020202020204" pitchFamily="34" charset="0"/>
                    <a:cs typeface="Arial" panose="020B0604020202020204" pitchFamily="34" charset="0"/>
                  </a:rPr>
                  <a:t>§5.4 Ước lượng luồng quang học</a:t>
                </a:r>
              </a:p>
            </p:txBody>
          </p:sp>
        </p:grpSp>
        <p:sp>
          <p:nvSpPr>
            <p:cNvPr id="3" name="Rectangle 5">
              <a:hlinkClick r:id="" action="ppaction://noaction"/>
              <a:extLst>
                <a:ext uri="{FF2B5EF4-FFF2-40B4-BE49-F238E27FC236}">
                  <a16:creationId xmlns:a16="http://schemas.microsoft.com/office/drawing/2014/main" id="{4D4FF859-BDFD-7EBC-DAC3-44402E5EB5A8}"/>
                </a:ext>
              </a:extLst>
            </p:cNvPr>
            <p:cNvSpPr>
              <a:spLocks noChangeArrowheads="1"/>
            </p:cNvSpPr>
            <p:nvPr/>
          </p:nvSpPr>
          <p:spPr bwMode="auto">
            <a:xfrm>
              <a:off x="3901306" y="5677815"/>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r>
                <a:rPr lang="en-US" altLang="zh-CN" sz="3200" dirty="0">
                  <a:solidFill>
                    <a:srgbClr val="4D4D4D"/>
                  </a:solidFill>
                  <a:latin typeface="Arial" panose="020B0604020202020204" pitchFamily="34" charset="0"/>
                  <a:cs typeface="Arial" panose="020B0604020202020204" pitchFamily="34" charset="0"/>
                </a:rPr>
                <a:t>§5.5 Ước lượng luồng cảnh</a:t>
              </a:r>
            </a:p>
          </p:txBody>
        </p:sp>
      </p:grpSp>
    </p:spTree>
    <p:extLst>
      <p:ext uri="{BB962C8B-B14F-4D97-AF65-F5344CB8AC3E}">
        <p14:creationId xmlns:p14="http://schemas.microsoft.com/office/powerpoint/2010/main" val="52515295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en-US" altLang="zh-CN" dirty="0"/>
              <a:t>§5.1 Phương pháp ghép cặp truyền thống</a:t>
            </a:r>
          </a:p>
        </p:txBody>
      </p:sp>
      <p:sp>
        <p:nvSpPr>
          <p:cNvPr id="5" name="Rectangle 4"/>
          <p:cNvSpPr>
            <a:spLocks noChangeArrowheads="1"/>
          </p:cNvSpPr>
          <p:nvPr/>
        </p:nvSpPr>
        <p:spPr bwMode="auto">
          <a:xfrm>
            <a:off x="876764" y="1174837"/>
            <a:ext cx="6159656" cy="298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Tổng quan về ghép cặp</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Khoảng cách ghép cặp</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Chiến lược ghép cặp</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Tiêu chí đánh giá</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9" name="文本占位符 4"/>
          <p:cNvSpPr>
            <a:spLocks noGrp="1"/>
          </p:cNvSpPr>
          <p:nvPr>
            <p:ph type="body" sz="quarter" idx="14"/>
          </p:nvPr>
        </p:nvSpPr>
        <p:spPr>
          <a:xfrm>
            <a:off x="515937" y="920750"/>
            <a:ext cx="11160125" cy="5016500"/>
          </a:xfrm>
        </p:spPr>
        <p:txBody>
          <a:bodyPr>
            <a:normAutofit/>
          </a:bodyPr>
          <a:lstStyle/>
          <a:p>
            <a:pPr algn="just">
              <a:lnSpc>
                <a:spcPct val="85000"/>
              </a:lnSpc>
            </a:pPr>
            <a:r>
              <a:rPr lang="zh-CN" altLang="en-US" dirty="0"/>
              <a:t>Ghép cặp đặc trưng dựa trên các đặc trưng cục bộ của ảnh thay vì thông tin điểm ảnh, nhờ đó nâng cao độ bền vững</a:t>
            </a:r>
            <a:endParaRPr lang="en-US" altLang="zh-CN" dirty="0"/>
          </a:p>
          <a:p>
            <a:pPr lvl="1" algn="just">
              <a:lnSpc>
                <a:spcPct val="85000"/>
              </a:lnSpc>
            </a:pPr>
            <a:r>
              <a:rPr lang="zh-CN" altLang="en-US" sz="2000" dirty="0"/>
              <a:t>Bối cảnh ứng dụng</a:t>
            </a:r>
          </a:p>
          <a:p>
            <a:pPr lvl="2" algn="just">
              <a:lnSpc>
                <a:spcPct val="85000"/>
              </a:lnSpc>
            </a:pPr>
            <a:r>
              <a:rPr lang="zh-CN" altLang="en-US" sz="2000" dirty="0"/>
              <a:t>Đăng ký ảnh, phát hiện đối tượng, tái tạo ba chiều, nhận dạng khuôn mặt</a:t>
            </a:r>
            <a:endParaRPr lang="en-US" altLang="zh-CN" sz="2000" dirty="0"/>
          </a:p>
          <a:p>
            <a:pPr lvl="1" algn="just">
              <a:lnSpc>
                <a:spcPct val="85000"/>
              </a:lnSpc>
            </a:pPr>
            <a:r>
              <a:rPr lang="zh-CN" altLang="en-US" sz="2000" dirty="0"/>
              <a:t>Quy trình thực hiện</a:t>
            </a:r>
          </a:p>
          <a:p>
            <a:pPr lvl="2" algn="just">
              <a:lnSpc>
                <a:spcPct val="85000"/>
              </a:lnSpc>
            </a:pPr>
            <a:r>
              <a:rPr lang="zh-CN" altLang="en-US" sz="2000" dirty="0"/>
              <a:t>Xây dựng bộ mô tả đặc trưng trong ảnh</a:t>
            </a:r>
          </a:p>
          <a:p>
            <a:pPr lvl="2" algn="just">
              <a:lnSpc>
                <a:spcPct val="85000"/>
              </a:lnSpc>
            </a:pPr>
            <a:r>
              <a:rPr lang="zh-CN" altLang="en-US" sz="2000" dirty="0"/>
              <a:t>Tính khoảng cách giữa các bộ mô tả đặc trưng</a:t>
            </a:r>
          </a:p>
          <a:p>
            <a:pPr lvl="2" algn="just">
              <a:lnSpc>
                <a:spcPct val="85000"/>
              </a:lnSpc>
            </a:pPr>
            <a:r>
              <a:rPr lang="zh-CN" altLang="en-US" sz="2000" dirty="0"/>
              <a:t>Chọn chiến lược ghép cặp phù hợp theo bối cảnh ứng dụng</a:t>
            </a:r>
          </a:p>
          <a:p>
            <a:pPr lvl="2" algn="just">
              <a:lnSpc>
                <a:spcPct val="85000"/>
              </a:lnSpc>
            </a:pPr>
            <a:r>
              <a:rPr lang="zh-CN" altLang="en-US" sz="2000" dirty="0"/>
              <a:t>Đánh giá hiệu quả ghép cặp</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Tổng quan về ghép cặp đặc trưng</a:t>
            </a:r>
          </a:p>
        </p:txBody>
      </p:sp>
      <p:pic>
        <p:nvPicPr>
          <p:cNvPr id="8" name="Picture 7">
            <a:extLst>
              <a:ext uri="{FF2B5EF4-FFF2-40B4-BE49-F238E27FC236}">
                <a16:creationId xmlns:a16="http://schemas.microsoft.com/office/drawing/2014/main" id="{2E53EA33-F360-01BE-61B7-0645822C2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4066" y="4220317"/>
            <a:ext cx="6819436" cy="2158909"/>
          </a:xfrm>
          <a:prstGeom prst="rect">
            <a:avLst/>
          </a:prstGeom>
        </p:spPr>
      </p:pic>
    </p:spTree>
    <p:extLst>
      <p:ext uri="{BB962C8B-B14F-4D97-AF65-F5344CB8AC3E}">
        <p14:creationId xmlns:p14="http://schemas.microsoft.com/office/powerpoint/2010/main" val="32825639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 calcmode="lin" valueType="num">
                                      <p:cBhvr additive="base">
                                        <p:cTn id="1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 calcmode="lin" valueType="num">
                                      <p:cBhvr additive="base">
                                        <p:cTn id="2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 calcmode="lin" valueType="num">
                                      <p:cBhvr additive="base">
                                        <p:cTn id="27"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anim calcmode="lin" valueType="num">
                                      <p:cBhvr additive="base">
                                        <p:cTn id="31"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 calcmode="lin" valueType="num">
                                      <p:cBhvr additive="base">
                                        <p:cTn id="3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xEl>
                                              <p:pRg st="7" end="7"/>
                                            </p:txEl>
                                          </p:spTgt>
                                        </p:tgtEl>
                                        <p:attrNameLst>
                                          <p:attrName>style.visibility</p:attrName>
                                        </p:attrNameLst>
                                      </p:cBhvr>
                                      <p:to>
                                        <p:strVal val="visible"/>
                                      </p:to>
                                    </p:set>
                                    <p:anim calcmode="lin" valueType="num">
                                      <p:cBhvr additive="base">
                                        <p:cTn id="39"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p:cNvSpPr>
            <a:spLocks noGrp="1"/>
          </p:cNvSpPr>
          <p:nvPr>
            <p:ph type="body" sz="quarter" idx="14"/>
          </p:nvPr>
        </p:nvSpPr>
        <p:spPr>
          <a:xfrm>
            <a:off x="488651" y="1115121"/>
            <a:ext cx="11214698" cy="5397191"/>
          </a:xfrm>
        </p:spPr>
        <p:txBody>
          <a:bodyPr>
            <a:normAutofit/>
          </a:bodyPr>
          <a:lstStyle/>
          <a:p>
            <a:pPr>
              <a:lnSpc>
                <a:spcPct val="82000"/>
              </a:lnSpc>
            </a:pPr>
            <a:r>
              <a:rPr lang="zh-CN" altLang="en-US" dirty="0"/>
              <a:t>Khoảng cách Euclid</a:t>
            </a:r>
            <a:endParaRPr lang="en-US" altLang="zh-CN" dirty="0"/>
          </a:p>
          <a:p>
            <a:pPr lvl="1" algn="just">
              <a:lnSpc>
                <a:spcPct val="82000"/>
              </a:lnSpc>
            </a:pPr>
            <a:r>
              <a:rPr sz="2000" dirty="0" err="1"/>
              <a:t>Đây</a:t>
            </a:r>
            <a:r>
              <a:rPr sz="2000" dirty="0"/>
              <a:t> </a:t>
            </a:r>
            <a:r>
              <a:rPr sz="2000" dirty="0" err="1"/>
              <a:t>là</a:t>
            </a:r>
            <a:r>
              <a:rPr sz="2000" dirty="0"/>
              <a:t> </a:t>
            </a:r>
            <a:r>
              <a:rPr sz="2000" dirty="0" err="1"/>
              <a:t>độ</a:t>
            </a:r>
            <a:r>
              <a:rPr sz="2000" dirty="0"/>
              <a:t> </a:t>
            </a:r>
            <a:r>
              <a:rPr sz="2000" dirty="0" err="1"/>
              <a:t>đo</a:t>
            </a:r>
            <a:r>
              <a:rPr sz="2000" dirty="0"/>
              <a:t> </a:t>
            </a:r>
            <a:r>
              <a:rPr sz="2000" dirty="0" err="1"/>
              <a:t>khoảng</a:t>
            </a:r>
            <a:r>
              <a:rPr sz="2000" dirty="0"/>
              <a:t> </a:t>
            </a:r>
            <a:r>
              <a:rPr sz="2000" dirty="0" err="1"/>
              <a:t>cách</a:t>
            </a:r>
            <a:r>
              <a:rPr sz="2000" dirty="0"/>
              <a:t> </a:t>
            </a:r>
            <a:r>
              <a:rPr sz="2000" dirty="0" err="1"/>
              <a:t>phổ</a:t>
            </a:r>
            <a:r>
              <a:rPr sz="2000" dirty="0"/>
              <a:t> </a:t>
            </a:r>
            <a:r>
              <a:rPr sz="2000" dirty="0" err="1"/>
              <a:t>biến</a:t>
            </a:r>
            <a:r>
              <a:rPr sz="2000" dirty="0"/>
              <a:t> </a:t>
            </a:r>
            <a:r>
              <a:rPr sz="2000" dirty="0" err="1"/>
              <a:t>nhất</a:t>
            </a:r>
            <a:r>
              <a:rPr sz="2000" dirty="0"/>
              <a:t>, </a:t>
            </a:r>
            <a:r>
              <a:rPr sz="2000" dirty="0" err="1"/>
              <a:t>dùng</a:t>
            </a:r>
            <a:r>
              <a:rPr sz="2000" dirty="0"/>
              <a:t> </a:t>
            </a:r>
            <a:r>
              <a:rPr sz="2000" dirty="0" err="1"/>
              <a:t>để</a:t>
            </a:r>
            <a:r>
              <a:rPr sz="2000" dirty="0"/>
              <a:t> </a:t>
            </a:r>
            <a:r>
              <a:rPr sz="2000" dirty="0" err="1"/>
              <a:t>tính</a:t>
            </a:r>
            <a:r>
              <a:rPr sz="2000" dirty="0"/>
              <a:t> </a:t>
            </a:r>
            <a:r>
              <a:rPr sz="2000" dirty="0" err="1"/>
              <a:t>khoảng</a:t>
            </a:r>
            <a:r>
              <a:rPr sz="2000" dirty="0"/>
              <a:t> </a:t>
            </a:r>
            <a:r>
              <a:rPr sz="2000" dirty="0" err="1"/>
              <a:t>cách</a:t>
            </a:r>
            <a:r>
              <a:rPr sz="2000" dirty="0"/>
              <a:t> </a:t>
            </a:r>
            <a:r>
              <a:rPr sz="2000" dirty="0" err="1"/>
              <a:t>giữa</a:t>
            </a:r>
            <a:r>
              <a:rPr sz="2000" dirty="0"/>
              <a:t> </a:t>
            </a:r>
            <a:r>
              <a:rPr sz="2000" dirty="0" err="1"/>
              <a:t>hai</a:t>
            </a:r>
            <a:r>
              <a:rPr sz="2000" dirty="0"/>
              <a:t>  </a:t>
            </a:r>
            <a:r>
              <a:rPr sz="2000" dirty="0" err="1"/>
              <a:t>đặc</a:t>
            </a:r>
            <a:r>
              <a:rPr sz="2000" dirty="0"/>
              <a:t> </a:t>
            </a:r>
            <a:r>
              <a:rPr sz="2000" dirty="0" err="1"/>
              <a:t>trưng</a:t>
            </a:r>
            <a:r>
              <a:rPr sz="2000" dirty="0"/>
              <a:t> </a:t>
            </a:r>
            <a:r>
              <a:rPr sz="2000" dirty="0" err="1"/>
              <a:t>trong</a:t>
            </a:r>
            <a:r>
              <a:rPr sz="2000" dirty="0"/>
              <a:t> </a:t>
            </a:r>
            <a:r>
              <a:rPr sz="2000" dirty="0" err="1"/>
              <a:t>không</a:t>
            </a:r>
            <a:r>
              <a:rPr sz="2000" dirty="0"/>
              <a:t> </a:t>
            </a:r>
            <a:r>
              <a:rPr sz="2000" dirty="0" err="1"/>
              <a:t>gian</a:t>
            </a:r>
            <a:r>
              <a:rPr sz="2000" dirty="0"/>
              <a:t> Euclid </a:t>
            </a:r>
            <a:r>
              <a:rPr sz="2000" dirty="0" err="1"/>
              <a:t>và</a:t>
            </a:r>
            <a:r>
              <a:rPr sz="2000" dirty="0"/>
              <a:t> </a:t>
            </a:r>
            <a:r>
              <a:rPr sz="2000" dirty="0" err="1"/>
              <a:t>được</a:t>
            </a:r>
            <a:r>
              <a:rPr sz="2000" dirty="0"/>
              <a:t> </a:t>
            </a:r>
            <a:r>
              <a:rPr sz="2000" dirty="0" err="1"/>
              <a:t>áp</a:t>
            </a:r>
            <a:r>
              <a:rPr sz="2000" dirty="0"/>
              <a:t> </a:t>
            </a:r>
            <a:r>
              <a:rPr sz="2000" dirty="0" err="1"/>
              <a:t>dụng</a:t>
            </a:r>
            <a:r>
              <a:rPr sz="2000" dirty="0"/>
              <a:t> </a:t>
            </a:r>
            <a:r>
              <a:rPr sz="2000" dirty="0" err="1"/>
              <a:t>trong</a:t>
            </a:r>
            <a:r>
              <a:rPr sz="2000" dirty="0"/>
              <a:t> </a:t>
            </a:r>
            <a:r>
              <a:rPr sz="2000" dirty="0" err="1"/>
              <a:t>các</a:t>
            </a:r>
            <a:r>
              <a:rPr sz="2000" dirty="0"/>
              <a:t> </a:t>
            </a:r>
            <a:r>
              <a:rPr sz="2000" dirty="0" err="1"/>
              <a:t>phương</a:t>
            </a:r>
            <a:r>
              <a:rPr sz="2000" dirty="0"/>
              <a:t> </a:t>
            </a:r>
            <a:r>
              <a:rPr sz="2000" dirty="0" err="1"/>
              <a:t>pháp</a:t>
            </a:r>
            <a:r>
              <a:rPr sz="2000" dirty="0"/>
              <a:t> </a:t>
            </a:r>
            <a:r>
              <a:rPr sz="2000" dirty="0" err="1"/>
              <a:t>như</a:t>
            </a:r>
            <a:r>
              <a:rPr sz="2000" dirty="0"/>
              <a:t> SIFT </a:t>
            </a:r>
            <a:r>
              <a:rPr sz="2000" dirty="0" err="1"/>
              <a:t>và</a:t>
            </a:r>
            <a:r>
              <a:rPr sz="2000" dirty="0"/>
              <a:t> SURF; </a:t>
            </a:r>
            <a:r>
              <a:rPr sz="2000" dirty="0" err="1"/>
              <a:t>có</a:t>
            </a:r>
            <a:r>
              <a:rPr sz="2000" dirty="0"/>
              <a:t> </a:t>
            </a:r>
            <a:r>
              <a:rPr sz="2000" dirty="0" err="1"/>
              <a:t>thể</a:t>
            </a:r>
            <a:r>
              <a:rPr sz="2000" dirty="0"/>
              <a:t> </a:t>
            </a:r>
            <a:r>
              <a:rPr sz="2000" dirty="0" err="1"/>
              <a:t>mô</a:t>
            </a:r>
            <a:r>
              <a:rPr sz="2000" dirty="0"/>
              <a:t> </a:t>
            </a:r>
            <a:r>
              <a:rPr sz="2000" dirty="0" err="1"/>
              <a:t>tả</a:t>
            </a:r>
            <a:r>
              <a:rPr sz="2000" dirty="0"/>
              <a:t> </a:t>
            </a:r>
            <a:r>
              <a:rPr sz="2000" dirty="0" err="1"/>
              <a:t>bằng</a:t>
            </a:r>
            <a:r>
              <a:rPr sz="2000" dirty="0"/>
              <a:t> </a:t>
            </a:r>
            <a:r>
              <a:rPr sz="2000" dirty="0" err="1"/>
              <a:t>công</a:t>
            </a:r>
            <a:r>
              <a:rPr sz="2000" dirty="0"/>
              <a:t> </a:t>
            </a:r>
            <a:r>
              <a:rPr sz="2000" dirty="0" err="1"/>
              <a:t>thức</a:t>
            </a:r>
            <a:r>
              <a:rPr sz="2000" dirty="0"/>
              <a:t>:</a:t>
            </a:r>
            <a:endParaRPr sz="2000" dirty="0">
              <a:sym typeface="+mn-ea"/>
            </a:endParaRPr>
          </a:p>
          <a:p>
            <a:pPr lvl="1" algn="just">
              <a:lnSpc>
                <a:spcPct val="82000"/>
              </a:lnSpc>
            </a:pPr>
            <a:r>
              <a:rPr sz="2000" dirty="0" err="1">
                <a:sym typeface="+mn-ea"/>
              </a:rPr>
              <a:t>Khoảng</a:t>
            </a:r>
            <a:r>
              <a:rPr sz="2000" dirty="0">
                <a:sym typeface="+mn-ea"/>
              </a:rPr>
              <a:t> </a:t>
            </a:r>
            <a:r>
              <a:rPr sz="2000" dirty="0" err="1">
                <a:sym typeface="+mn-ea"/>
              </a:rPr>
              <a:t>cách</a:t>
            </a:r>
            <a:r>
              <a:rPr sz="2000" dirty="0">
                <a:sym typeface="+mn-ea"/>
              </a:rPr>
              <a:t> Euclid </a:t>
            </a:r>
            <a:r>
              <a:rPr sz="2000" dirty="0" err="1">
                <a:sym typeface="+mn-ea"/>
              </a:rPr>
              <a:t>trực</a:t>
            </a:r>
            <a:r>
              <a:rPr sz="2000" dirty="0">
                <a:sym typeface="+mn-ea"/>
              </a:rPr>
              <a:t> </a:t>
            </a:r>
            <a:r>
              <a:rPr sz="2000" dirty="0" err="1">
                <a:sym typeface="+mn-ea"/>
              </a:rPr>
              <a:t>quan</a:t>
            </a:r>
            <a:r>
              <a:rPr sz="2000" dirty="0">
                <a:sym typeface="+mn-ea"/>
              </a:rPr>
              <a:t>, </a:t>
            </a:r>
            <a:r>
              <a:rPr sz="2000" dirty="0" err="1">
                <a:sym typeface="+mn-ea"/>
              </a:rPr>
              <a:t>dễ</a:t>
            </a:r>
            <a:r>
              <a:rPr sz="2000" dirty="0">
                <a:sym typeface="+mn-ea"/>
              </a:rPr>
              <a:t> </a:t>
            </a:r>
            <a:r>
              <a:rPr sz="2000" dirty="0" err="1">
                <a:sym typeface="+mn-ea"/>
              </a:rPr>
              <a:t>hiểu</a:t>
            </a:r>
            <a:r>
              <a:rPr sz="2000" dirty="0">
                <a:sym typeface="+mn-ea"/>
              </a:rPr>
              <a:t>, </a:t>
            </a:r>
            <a:r>
              <a:rPr sz="2000" dirty="0" err="1">
                <a:sym typeface="+mn-ea"/>
              </a:rPr>
              <a:t>nhưng</a:t>
            </a:r>
            <a:r>
              <a:rPr sz="2000" dirty="0">
                <a:sym typeface="+mn-ea"/>
              </a:rPr>
              <a:t> </a:t>
            </a:r>
            <a:r>
              <a:rPr sz="2000" dirty="0" err="1">
                <a:sym typeface="+mn-ea"/>
              </a:rPr>
              <a:t>trong</a:t>
            </a:r>
            <a:r>
              <a:rPr sz="2000" dirty="0">
                <a:sym typeface="+mn-ea"/>
              </a:rPr>
              <a:t> </a:t>
            </a:r>
            <a:r>
              <a:rPr sz="2000" dirty="0" err="1">
                <a:sym typeface="+mn-ea"/>
              </a:rPr>
              <a:t>không</a:t>
            </a:r>
            <a:r>
              <a:rPr sz="2000" dirty="0">
                <a:sym typeface="+mn-ea"/>
              </a:rPr>
              <a:t> </a:t>
            </a:r>
            <a:r>
              <a:rPr sz="2000" dirty="0" err="1">
                <a:sym typeface="+mn-ea"/>
              </a:rPr>
              <a:t>gian</a:t>
            </a:r>
            <a:r>
              <a:rPr sz="2000" dirty="0">
                <a:sym typeface="+mn-ea"/>
              </a:rPr>
              <a:t> </a:t>
            </a:r>
            <a:r>
              <a:rPr sz="2000" dirty="0" err="1">
                <a:sym typeface="+mn-ea"/>
              </a:rPr>
              <a:t>nhiều</a:t>
            </a:r>
            <a:r>
              <a:rPr sz="2000" dirty="0">
                <a:sym typeface="+mn-ea"/>
              </a:rPr>
              <a:t> </a:t>
            </a:r>
            <a:r>
              <a:rPr sz="2000" dirty="0" err="1">
                <a:sym typeface="+mn-ea"/>
              </a:rPr>
              <a:t>chiều</a:t>
            </a:r>
            <a:r>
              <a:rPr sz="2000" dirty="0">
                <a:sym typeface="+mn-ea"/>
              </a:rPr>
              <a:t>, </a:t>
            </a:r>
            <a:r>
              <a:rPr sz="2000" dirty="0" err="1">
                <a:sym typeface="+mn-ea"/>
              </a:rPr>
              <a:t>khoảng</a:t>
            </a:r>
            <a:r>
              <a:rPr sz="2000" dirty="0">
                <a:sym typeface="+mn-ea"/>
              </a:rPr>
              <a:t> </a:t>
            </a:r>
            <a:r>
              <a:rPr sz="2000" dirty="0" err="1">
                <a:sym typeface="+mn-ea"/>
              </a:rPr>
              <a:t>cách</a:t>
            </a:r>
            <a:r>
              <a:rPr sz="2000" dirty="0">
                <a:sym typeface="+mn-ea"/>
              </a:rPr>
              <a:t> </a:t>
            </a:r>
            <a:r>
              <a:rPr sz="2000" dirty="0" err="1">
                <a:sym typeface="+mn-ea"/>
              </a:rPr>
              <a:t>giữa</a:t>
            </a:r>
            <a:r>
              <a:rPr sz="2000" dirty="0">
                <a:sym typeface="+mn-ea"/>
              </a:rPr>
              <a:t> </a:t>
            </a:r>
            <a:r>
              <a:rPr sz="2000" dirty="0" err="1">
                <a:sym typeface="+mn-ea"/>
              </a:rPr>
              <a:t>mọi</a:t>
            </a:r>
            <a:r>
              <a:rPr sz="2000" dirty="0">
                <a:sym typeface="+mn-ea"/>
              </a:rPr>
              <a:t> </a:t>
            </a:r>
            <a:r>
              <a:rPr sz="2000" dirty="0" err="1">
                <a:sym typeface="+mn-ea"/>
              </a:rPr>
              <a:t>điểm</a:t>
            </a:r>
            <a:r>
              <a:rPr sz="2000" dirty="0">
                <a:sym typeface="+mn-ea"/>
              </a:rPr>
              <a:t> </a:t>
            </a:r>
            <a:r>
              <a:rPr sz="2000" dirty="0" err="1">
                <a:sym typeface="+mn-ea"/>
              </a:rPr>
              <a:t>dữ</a:t>
            </a:r>
            <a:r>
              <a:rPr sz="2000" dirty="0">
                <a:sym typeface="+mn-ea"/>
              </a:rPr>
              <a:t> </a:t>
            </a:r>
            <a:r>
              <a:rPr sz="2000" dirty="0" err="1">
                <a:sym typeface="+mn-ea"/>
              </a:rPr>
              <a:t>liệu</a:t>
            </a:r>
            <a:r>
              <a:rPr sz="2000" dirty="0">
                <a:sym typeface="+mn-ea"/>
              </a:rPr>
              <a:t> </a:t>
            </a:r>
            <a:r>
              <a:rPr sz="2000" dirty="0" err="1">
                <a:sym typeface="+mn-ea"/>
              </a:rPr>
              <a:t>có</a:t>
            </a:r>
            <a:r>
              <a:rPr sz="2000" dirty="0">
                <a:sym typeface="+mn-ea"/>
              </a:rPr>
              <a:t> xu </a:t>
            </a:r>
            <a:r>
              <a:rPr sz="2000" dirty="0" err="1">
                <a:sym typeface="+mn-ea"/>
              </a:rPr>
              <a:t>hướng</a:t>
            </a:r>
            <a:r>
              <a:rPr sz="2000" dirty="0">
                <a:sym typeface="+mn-ea"/>
              </a:rPr>
              <a:t> </a:t>
            </a:r>
            <a:r>
              <a:rPr sz="2000" dirty="0" err="1">
                <a:sym typeface="+mn-ea"/>
              </a:rPr>
              <a:t>trở</a:t>
            </a:r>
            <a:r>
              <a:rPr sz="2000" dirty="0">
                <a:sym typeface="+mn-ea"/>
              </a:rPr>
              <a:t> </a:t>
            </a:r>
            <a:r>
              <a:rPr sz="2000" dirty="0" err="1">
                <a:sym typeface="+mn-ea"/>
              </a:rPr>
              <a:t>nên</a:t>
            </a:r>
            <a:r>
              <a:rPr sz="2000" dirty="0">
                <a:sym typeface="+mn-ea"/>
              </a:rPr>
              <a:t> </a:t>
            </a:r>
            <a:r>
              <a:rPr sz="2000" dirty="0" err="1">
                <a:sym typeface="+mn-ea"/>
              </a:rPr>
              <a:t>tương</a:t>
            </a:r>
            <a:r>
              <a:rPr sz="2000" dirty="0">
                <a:sym typeface="+mn-ea"/>
              </a:rPr>
              <a:t> </a:t>
            </a:r>
            <a:r>
              <a:rPr sz="2000" dirty="0" err="1">
                <a:sym typeface="+mn-ea"/>
              </a:rPr>
              <a:t>đương</a:t>
            </a:r>
            <a:endParaRPr lang="vi-VN" sz="2000" dirty="0">
              <a:sym typeface="+mn-ea"/>
            </a:endParaRPr>
          </a:p>
          <a:p>
            <a:pPr lvl="1" algn="just">
              <a:lnSpc>
                <a:spcPct val="82000"/>
              </a:lnSpc>
            </a:pPr>
            <a:endParaRPr lang="en-VN" sz="2000" dirty="0">
              <a:sym typeface="+mn-ea"/>
            </a:endParaRPr>
          </a:p>
          <a:p>
            <a:pPr lvl="1" algn="just">
              <a:lnSpc>
                <a:spcPct val="82000"/>
              </a:lnSpc>
            </a:pPr>
            <a:endParaRPr lang="en-VN" sz="2000" dirty="0">
              <a:sym typeface="+mn-ea"/>
            </a:endParaRPr>
          </a:p>
          <a:p>
            <a:pPr marL="457200" lvl="1" indent="0" algn="just">
              <a:lnSpc>
                <a:spcPct val="82000"/>
              </a:lnSpc>
              <a:buNone/>
            </a:pPr>
            <a:endParaRPr lang="en-VN" sz="2000" dirty="0">
              <a:sym typeface="+mn-ea"/>
            </a:endParaRPr>
          </a:p>
          <a:p>
            <a:pPr algn="just">
              <a:lnSpc>
                <a:spcPct val="82000"/>
              </a:lnSpc>
            </a:pPr>
            <a:r>
              <a:rPr lang="zh-CN" altLang="en-US" dirty="0"/>
              <a:t>Khoảng cách Mahalanobis</a:t>
            </a:r>
          </a:p>
          <a:p>
            <a:pPr lvl="1" algn="just">
              <a:lnSpc>
                <a:spcPct val="82000"/>
              </a:lnSpc>
            </a:pPr>
            <a:r>
              <a:rPr lang="zh-CN" altLang="en-US" sz="2000" dirty="0"/>
              <a:t>Đây là phương pháp tính khoảng cách có xét đến mối quan hệ giữa các biến; trong quá trình tính toán, phương pháp này xem xét hiệp phương sai của dữ liệu. Công thức khoảng cách Mahalanobis được mô tả như sau:</a:t>
            </a:r>
          </a:p>
          <a:p>
            <a:pPr lvl="1" algn="just">
              <a:lnSpc>
                <a:spcPct val="82000"/>
              </a:lnSpc>
            </a:pPr>
            <a:endParaRPr lang="zh-CN" altLang="en-US" sz="2000" dirty="0"/>
          </a:p>
          <a:p>
            <a:pPr lvl="1" algn="just">
              <a:lnSpc>
                <a:spcPct val="82000"/>
              </a:lnSpc>
            </a:pPr>
            <a:r>
              <a:rPr lang="zh-CN" altLang="en-US" sz="2000" dirty="0"/>
              <a:t>Khoảng cách Mahalanobis có thể phản ánh tốt hơn khoảng cách thực của dữ liệu, nhưng khối lượng tính toán lớn, đồng thời phải tính toán và duy trì ma trận hiệp phương sai</a:t>
            </a:r>
          </a:p>
          <a:p>
            <a:pPr marL="457200" lvl="1" indent="0" algn="just">
              <a:lnSpc>
                <a:spcPct val="82000"/>
              </a:lnSpc>
              <a:buNone/>
            </a:pPr>
            <a:endParaRPr lang="vi-VN" sz="1800" dirty="0">
              <a:sym typeface="+mn-ea"/>
            </a:endParaRPr>
          </a:p>
          <a:p>
            <a:pPr lvl="1" algn="just">
              <a:lnSpc>
                <a:spcPct val="82000"/>
              </a:lnSpc>
            </a:pPr>
            <a:endParaRPr lang="en-VN" altLang="zh-CN" sz="1800" dirty="0">
              <a:sym typeface="+mn-ea"/>
            </a:endParaRPr>
          </a:p>
          <a:p>
            <a:pPr lvl="1" algn="just">
              <a:lnSpc>
                <a:spcPct val="82000"/>
              </a:lnSpc>
            </a:pPr>
            <a:endParaRPr lang="en-VN" altLang="zh-CN" sz="1800" dirty="0">
              <a:sym typeface="+mn-ea"/>
            </a:endParaRPr>
          </a:p>
          <a:p>
            <a:pPr lvl="1" algn="just">
              <a:lnSpc>
                <a:spcPct val="82000"/>
              </a:lnSpc>
            </a:pPr>
            <a:endParaRPr lang="en-VN" altLang="zh-CN" sz="1800" dirty="0">
              <a:sym typeface="+mn-ea"/>
            </a:endParaRPr>
          </a:p>
          <a:p>
            <a:pPr lvl="1" algn="just">
              <a:lnSpc>
                <a:spcPct val="82000"/>
              </a:lnSpc>
            </a:pPr>
            <a:endParaRPr lang="zh-CN" sz="1800" dirty="0">
              <a:sym typeface="+mn-ea"/>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Khoảng cách ghép cặp</a:t>
            </a:r>
          </a:p>
        </p:txBody>
      </p:sp>
      <p:graphicFrame>
        <p:nvGraphicFramePr>
          <p:cNvPr id="3" name="对象 -2147482624"/>
          <p:cNvGraphicFramePr>
            <a:graphicFrameLocks noChangeAspect="1"/>
          </p:cNvGraphicFramePr>
          <p:nvPr>
            <p:extLst>
              <p:ext uri="{D42A27DB-BD31-4B8C-83A1-F6EECF244321}">
                <p14:modId xmlns:p14="http://schemas.microsoft.com/office/powerpoint/2010/main" val="2360055196"/>
              </p:ext>
            </p:extLst>
          </p:nvPr>
        </p:nvGraphicFramePr>
        <p:xfrm>
          <a:off x="4864575" y="3057325"/>
          <a:ext cx="2462843" cy="618677"/>
        </p:xfrm>
        <a:graphic>
          <a:graphicData uri="http://schemas.openxmlformats.org/presentationml/2006/ole">
            <mc:AlternateContent xmlns:mc="http://schemas.openxmlformats.org/markup-compatibility/2006">
              <mc:Choice xmlns:v="urn:schemas-microsoft-com:vml" Requires="v">
                <p:oleObj r:id="rId3" imgW="1358900" imgH="342900" progId="Equation.KSEE3">
                  <p:embed/>
                </p:oleObj>
              </mc:Choice>
              <mc:Fallback>
                <p:oleObj r:id="rId3" imgW="1358900" imgH="342900" progId="Equation.KSEE3">
                  <p:embed/>
                  <p:pic>
                    <p:nvPicPr>
                      <p:cNvPr id="3" name="对象 -2147482624"/>
                      <p:cNvPicPr/>
                      <p:nvPr/>
                    </p:nvPicPr>
                    <p:blipFill>
                      <a:blip r:embed="rId4"/>
                      <a:stretch>
                        <a:fillRect/>
                      </a:stretch>
                    </p:blipFill>
                    <p:spPr>
                      <a:xfrm>
                        <a:off x="4864575" y="3057325"/>
                        <a:ext cx="2462843" cy="618677"/>
                      </a:xfrm>
                      <a:prstGeom prst="rect">
                        <a:avLst/>
                      </a:prstGeom>
                      <a:noFill/>
                      <a:ln w="38100">
                        <a:noFill/>
                        <a:miter/>
                      </a:ln>
                    </p:spPr>
                  </p:pic>
                </p:oleObj>
              </mc:Fallback>
            </mc:AlternateContent>
          </a:graphicData>
        </a:graphic>
      </p:graphicFrame>
      <p:graphicFrame>
        <p:nvGraphicFramePr>
          <p:cNvPr id="5" name="对象 -2147482622"/>
          <p:cNvGraphicFramePr>
            <a:graphicFrameLocks noChangeAspect="1"/>
          </p:cNvGraphicFramePr>
          <p:nvPr>
            <p:extLst>
              <p:ext uri="{D42A27DB-BD31-4B8C-83A1-F6EECF244321}">
                <p14:modId xmlns:p14="http://schemas.microsoft.com/office/powerpoint/2010/main" val="2616947860"/>
              </p:ext>
            </p:extLst>
          </p:nvPr>
        </p:nvGraphicFramePr>
        <p:xfrm>
          <a:off x="4747275" y="5968063"/>
          <a:ext cx="3037344" cy="544249"/>
        </p:xfrm>
        <a:graphic>
          <a:graphicData uri="http://schemas.openxmlformats.org/presentationml/2006/ole">
            <mc:AlternateContent xmlns:mc="http://schemas.openxmlformats.org/markup-compatibility/2006">
              <mc:Choice xmlns:v="urn:schemas-microsoft-com:vml" Requires="v">
                <p:oleObj r:id="rId5" imgW="1714500" imgH="304800" progId="Equation.KSEE3">
                  <p:embed/>
                </p:oleObj>
              </mc:Choice>
              <mc:Fallback>
                <p:oleObj r:id="rId5" imgW="1714500" imgH="304800" progId="Equation.KSEE3">
                  <p:embed/>
                  <p:pic>
                    <p:nvPicPr>
                      <p:cNvPr id="5" name="对象 -2147482622"/>
                      <p:cNvPicPr/>
                      <p:nvPr/>
                    </p:nvPicPr>
                    <p:blipFill>
                      <a:blip r:embed="rId6"/>
                      <a:stretch>
                        <a:fillRect/>
                      </a:stretch>
                    </p:blipFill>
                    <p:spPr>
                      <a:xfrm>
                        <a:off x="4747275" y="5968063"/>
                        <a:ext cx="3037344" cy="544249"/>
                      </a:xfrm>
                      <a:prstGeom prst="rect">
                        <a:avLst/>
                      </a:prstGeom>
                      <a:noFill/>
                      <a:ln w="38100">
                        <a:noFill/>
                        <a:miter/>
                      </a:ln>
                    </p:spPr>
                  </p:pic>
                </p:oleObj>
              </mc:Fallback>
            </mc:AlternateContent>
          </a:graphicData>
        </a:graphic>
      </p:graphicFrame>
      <p:sp>
        <p:nvSpPr>
          <p:cNvPr id="7" name="文本占位符 4">
            <a:extLst>
              <a:ext uri="{FF2B5EF4-FFF2-40B4-BE49-F238E27FC236}">
                <a16:creationId xmlns:a16="http://schemas.microsoft.com/office/drawing/2014/main" id="{30CBBBCF-7185-4417-9C0A-9DA44D24BE15}"/>
              </a:ext>
            </a:extLst>
          </p:cNvPr>
          <p:cNvSpPr txBox="1">
            <a:spLocks/>
          </p:cNvSpPr>
          <p:nvPr/>
        </p:nvSpPr>
        <p:spPr>
          <a:xfrm>
            <a:off x="488651" y="3832851"/>
            <a:ext cx="11214698" cy="2854138"/>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82000"/>
              </a:lnSpc>
            </a:pPr>
            <a:endParaRPr lang="zh-CN" altLang="en-US"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80755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 calcmode="lin" valueType="num">
                                      <p:cBhvr additive="base">
                                        <p:cTn id="15"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 calcmode="lin" valueType="num">
                                      <p:cBhvr additive="base">
                                        <p:cTn id="2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xEl>
                                              <p:pRg st="7" end="7"/>
                                            </p:txEl>
                                          </p:spTgt>
                                        </p:tgtEl>
                                        <p:attrNameLst>
                                          <p:attrName>style.visibility</p:attrName>
                                        </p:attrNameLst>
                                      </p:cBhvr>
                                      <p:to>
                                        <p:strVal val="visible"/>
                                      </p:to>
                                    </p:set>
                                    <p:anim calcmode="lin" valueType="num">
                                      <p:cBhvr additive="base">
                                        <p:cTn id="29"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xEl>
                                              <p:pRg st="9" end="9"/>
                                            </p:txEl>
                                          </p:spTgt>
                                        </p:tgtEl>
                                        <p:attrNameLst>
                                          <p:attrName>style.visibility</p:attrName>
                                        </p:attrNameLst>
                                      </p:cBhvr>
                                      <p:to>
                                        <p:strVal val="visible"/>
                                      </p:to>
                                    </p:set>
                                    <p:anim calcmode="lin" valueType="num">
                                      <p:cBhvr additive="base">
                                        <p:cTn id="33"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nodePh="1">
                                  <p:stCondLst>
                                    <p:cond delay="0"/>
                                  </p:stCondLst>
                                  <p:endCondLst>
                                    <p:cond evt="begin" delay="0">
                                      <p:tn val="41"/>
                                    </p:cond>
                                  </p:end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p:cNvSpPr>
            <a:spLocks noGrp="1"/>
          </p:cNvSpPr>
          <p:nvPr>
            <p:ph type="body" sz="quarter" idx="14"/>
          </p:nvPr>
        </p:nvSpPr>
        <p:spPr>
          <a:xfrm>
            <a:off x="495123" y="1037993"/>
            <a:ext cx="11160125" cy="5016500"/>
          </a:xfrm>
        </p:spPr>
        <p:txBody>
          <a:bodyPr>
            <a:normAutofit/>
          </a:bodyPr>
          <a:lstStyle/>
          <a:p>
            <a:pPr>
              <a:lnSpc>
                <a:spcPct val="82000"/>
              </a:lnSpc>
            </a:pPr>
            <a:r>
              <a:rPr lang="zh-CN" altLang="en-US" sz="2000" dirty="0"/>
              <a:t>Khoảng cách Hamming</a:t>
            </a:r>
            <a:endParaRPr lang="en-US" altLang="zh-CN" sz="2000" dirty="0"/>
          </a:p>
          <a:p>
            <a:pPr lvl="1" algn="just">
              <a:lnSpc>
                <a:spcPct val="82000"/>
              </a:lnSpc>
            </a:pPr>
            <a:r>
              <a:rPr sz="2000" dirty="0" err="1"/>
              <a:t>Thường được dùng để tính khoảng cách giữa các bộ mô tả đặc trưng nhị phân như ORB và BRIEF. Khoảng cách Hamming là số vị trí bit khác nhau giữa hai chuỗi nhị phân và có hiệu suất tính toán rất cao; vì vậy, tốc độ ghép cặp của các bộ mô tả đặc trưng ORB và BRIEF nhanh hơn SIFT và SURF</a:t>
            </a:r>
            <a:endParaRPr sz="2000" dirty="0"/>
          </a:p>
          <a:p>
            <a:pPr lvl="1" algn="just">
              <a:lnSpc>
                <a:spcPct val="82000"/>
              </a:lnSpc>
            </a:pPr>
            <a:r>
              <a:rPr sz="2000" dirty="0" err="1">
                <a:sym typeface="+mn-ea"/>
              </a:rPr>
              <a:t>Độ bền vững trước nhiễu và điểm ngoại lai tương đối kém</a:t>
            </a:r>
            <a:endParaRPr lang="zh-CN" sz="2000" dirty="0">
              <a:sym typeface="+mn-ea"/>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Khoảng cách ghép cặp</a:t>
            </a:r>
          </a:p>
        </p:txBody>
      </p:sp>
      <p:graphicFrame>
        <p:nvGraphicFramePr>
          <p:cNvPr id="3" name="对象 -2147482621"/>
          <p:cNvGraphicFramePr>
            <a:graphicFrameLocks noChangeAspect="1"/>
          </p:cNvGraphicFramePr>
          <p:nvPr>
            <p:extLst>
              <p:ext uri="{D42A27DB-BD31-4B8C-83A1-F6EECF244321}">
                <p14:modId xmlns:p14="http://schemas.microsoft.com/office/powerpoint/2010/main" val="2229752166"/>
              </p:ext>
            </p:extLst>
          </p:nvPr>
        </p:nvGraphicFramePr>
        <p:xfrm>
          <a:off x="4356702" y="3712117"/>
          <a:ext cx="3395345" cy="1261745"/>
        </p:xfrm>
        <a:graphic>
          <a:graphicData uri="http://schemas.openxmlformats.org/presentationml/2006/ole">
            <mc:AlternateContent xmlns:mc="http://schemas.openxmlformats.org/markup-compatibility/2006">
              <mc:Choice xmlns:v="urn:schemas-microsoft-com:vml" Requires="v">
                <p:oleObj r:id="rId3" imgW="1600200" imgH="596900" progId="Equation.KSEE3">
                  <p:embed/>
                </p:oleObj>
              </mc:Choice>
              <mc:Fallback>
                <p:oleObj r:id="rId3" imgW="1600200" imgH="596900" progId="Equation.KSEE3">
                  <p:embed/>
                  <p:pic>
                    <p:nvPicPr>
                      <p:cNvPr id="3" name="对象 -2147482621"/>
                      <p:cNvPicPr/>
                      <p:nvPr/>
                    </p:nvPicPr>
                    <p:blipFill>
                      <a:blip r:embed="rId4"/>
                      <a:stretch>
                        <a:fillRect/>
                      </a:stretch>
                    </p:blipFill>
                    <p:spPr>
                      <a:xfrm>
                        <a:off x="4356702" y="3712117"/>
                        <a:ext cx="3395345" cy="1261745"/>
                      </a:xfrm>
                      <a:prstGeom prst="rect">
                        <a:avLst/>
                      </a:prstGeom>
                      <a:noFill/>
                      <a:ln w="38100">
                        <a:noFill/>
                        <a:miter/>
                      </a:ln>
                    </p:spPr>
                  </p:pic>
                </p:oleObj>
              </mc:Fallback>
            </mc:AlternateContent>
          </a:graphicData>
        </a:graphic>
      </p:graphicFrame>
      <p:sp>
        <p:nvSpPr>
          <p:cNvPr id="6" name="文本占位符 4">
            <a:extLst>
              <a:ext uri="{FF2B5EF4-FFF2-40B4-BE49-F238E27FC236}">
                <a16:creationId xmlns:a16="http://schemas.microsoft.com/office/drawing/2014/main" id="{0BAC1D4A-B133-4C9E-BFE8-AD46BDC909A7}"/>
              </a:ext>
            </a:extLst>
          </p:cNvPr>
          <p:cNvSpPr txBox="1">
            <a:spLocks/>
          </p:cNvSpPr>
          <p:nvPr/>
        </p:nvSpPr>
        <p:spPr>
          <a:xfrm>
            <a:off x="453499" y="2914696"/>
            <a:ext cx="11201749" cy="3295914"/>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82000"/>
              </a:lnSpc>
            </a:pPr>
            <a:r>
              <a:rPr lang="zh-CN" altLang="en-US" sz="2000" b="0" dirty="0">
                <a:latin typeface="Arial" panose="020B0604020202020204" pitchFamily="34" charset="0"/>
                <a:ea typeface="Arial" panose="020B0604020202020204" pitchFamily="34" charset="0"/>
                <a:cs typeface="Arial" panose="020B0604020202020204" pitchFamily="34" charset="0"/>
              </a:rPr>
              <a:t>Khoảng cách cosin</a:t>
            </a:r>
          </a:p>
          <a:p>
            <a:pPr lvl="1" algn="just">
              <a:lnSpc>
                <a:spcPct val="82000"/>
              </a:lnSpc>
            </a:pPr>
            <a:r>
              <a:rPr lang="zh-CN" altLang="en-US" dirty="0">
                <a:latin typeface="Arial" panose="020B0604020202020204" pitchFamily="34" charset="0"/>
                <a:ea typeface="Arial" panose="020B0604020202020204" pitchFamily="34" charset="0"/>
                <a:cs typeface="Arial" panose="020B0604020202020204" pitchFamily="34" charset="0"/>
              </a:rPr>
              <a:t>Là góc giữa hai </a:t>
            </a:r>
            <a:r>
              <a:rPr lang="en-US" altLang="zh-CN" dirty="0">
                <a:latin typeface="Arial" panose="020B0604020202020204" pitchFamily="34" charset="0"/>
                <a:ea typeface="Arial" panose="020B0604020202020204" pitchFamily="34" charset="0"/>
                <a:cs typeface="Arial" panose="020B0604020202020204" pitchFamily="34" charset="0"/>
              </a:rPr>
              <a:t>vector</a:t>
            </a:r>
            <a:r>
              <a:rPr lang="zh-CN" altLang="en-US" dirty="0">
                <a:latin typeface="Arial" panose="020B0604020202020204" pitchFamily="34" charset="0"/>
                <a:ea typeface="Arial" panose="020B0604020202020204" pitchFamily="34" charset="0"/>
                <a:cs typeface="Arial" panose="020B0604020202020204" pitchFamily="34" charset="0"/>
              </a:rPr>
              <a:t> đặc trưng, không nhạy với độ dài </a:t>
            </a:r>
            <a:r>
              <a:rPr lang="en-US" altLang="zh-CN" dirty="0">
                <a:latin typeface="Arial" panose="020B0604020202020204" pitchFamily="34" charset="0"/>
                <a:ea typeface="Arial" panose="020B0604020202020204" pitchFamily="34" charset="0"/>
                <a:cs typeface="Arial" panose="020B0604020202020204" pitchFamily="34" charset="0"/>
              </a:rPr>
              <a:t>vector</a:t>
            </a:r>
            <a:r>
              <a:rPr lang="zh-CN" altLang="en-US" dirty="0">
                <a:latin typeface="Arial" panose="020B0604020202020204" pitchFamily="34" charset="0"/>
                <a:ea typeface="Arial" panose="020B0604020202020204" pitchFamily="34" charset="0"/>
                <a:cs typeface="Arial" panose="020B0604020202020204" pitchFamily="34" charset="0"/>
              </a:rPr>
              <a:t> mà chỉ quan tâm đến hướng của v</a:t>
            </a:r>
            <a:r>
              <a:rPr lang="en-US" altLang="zh-CN" dirty="0" err="1">
                <a:latin typeface="Arial" panose="020B0604020202020204" pitchFamily="34" charset="0"/>
                <a:ea typeface="Arial" panose="020B0604020202020204" pitchFamily="34" charset="0"/>
                <a:cs typeface="Arial" panose="020B0604020202020204" pitchFamily="34" charset="0"/>
              </a:rPr>
              <a:t>ector</a:t>
            </a:r>
            <a:r>
              <a:rPr lang="zh-CN" altLang="en-US" dirty="0">
                <a:latin typeface="Arial" panose="020B0604020202020204" pitchFamily="34" charset="0"/>
                <a:ea typeface="Arial" panose="020B0604020202020204" pitchFamily="34" charset="0"/>
                <a:cs typeface="Arial" panose="020B0604020202020204" pitchFamily="34" charset="0"/>
              </a:rPr>
              <a:t>; thường được dùng để tính độ tương đồng văn bản và có thể mô tả bằng công thức:</a:t>
            </a:r>
          </a:p>
          <a:p>
            <a:pPr lvl="1" algn="just">
              <a:lnSpc>
                <a:spcPct val="82000"/>
              </a:lnSpc>
            </a:pPr>
            <a:endParaRPr lang="zh-CN" altLang="en-US" dirty="0">
              <a:latin typeface="Arial" panose="020B0604020202020204" pitchFamily="34" charset="0"/>
              <a:ea typeface="Arial" panose="020B0604020202020204" pitchFamily="34" charset="0"/>
              <a:cs typeface="Arial" panose="020B0604020202020204" pitchFamily="34" charset="0"/>
            </a:endParaRPr>
          </a:p>
          <a:p>
            <a:pPr lvl="1" algn="just">
              <a:lnSpc>
                <a:spcPct val="82000"/>
              </a:lnSpc>
            </a:pPr>
            <a:endParaRPr lang="zh-CN" altLang="en-US" dirty="0">
              <a:latin typeface="Arial" panose="020B0604020202020204" pitchFamily="34" charset="0"/>
              <a:ea typeface="Arial" panose="020B0604020202020204" pitchFamily="34" charset="0"/>
              <a:cs typeface="Arial" panose="020B0604020202020204" pitchFamily="34" charset="0"/>
            </a:endParaRPr>
          </a:p>
          <a:p>
            <a:pPr marL="457200" lvl="1" indent="0" algn="just">
              <a:lnSpc>
                <a:spcPct val="82000"/>
              </a:lnSpc>
              <a:buNone/>
            </a:pPr>
            <a:endParaRPr lang="vi-VN" altLang="zh-CN" dirty="0">
              <a:latin typeface="Arial" panose="020B0604020202020204" pitchFamily="34" charset="0"/>
              <a:ea typeface="Arial" panose="020B0604020202020204" pitchFamily="34" charset="0"/>
              <a:cs typeface="Arial" panose="020B0604020202020204" pitchFamily="34" charset="0"/>
              <a:sym typeface="+mn-ea"/>
            </a:endParaRPr>
          </a:p>
          <a:p>
            <a:pPr lvl="1" algn="just">
              <a:lnSpc>
                <a:spcPct val="82000"/>
              </a:lnSpc>
            </a:pPr>
            <a:endParaRPr lang="vi-VN" altLang="zh-CN" dirty="0">
              <a:latin typeface="Arial" panose="020B0604020202020204" pitchFamily="34" charset="0"/>
              <a:ea typeface="Arial" panose="020B0604020202020204" pitchFamily="34" charset="0"/>
              <a:cs typeface="Arial" panose="020B0604020202020204" pitchFamily="34" charset="0"/>
              <a:sym typeface="+mn-ea"/>
            </a:endParaRPr>
          </a:p>
          <a:p>
            <a:pPr lvl="1" algn="just">
              <a:lnSpc>
                <a:spcPct val="82000"/>
              </a:lnSpc>
            </a:pPr>
            <a:r>
              <a:rPr lang="zh-CN" altLang="en-US" dirty="0">
                <a:latin typeface="Arial" panose="020B0604020202020204" pitchFamily="34" charset="0"/>
                <a:ea typeface="Arial" panose="020B0604020202020204" pitchFamily="34" charset="0"/>
                <a:cs typeface="Arial" panose="020B0604020202020204" pitchFamily="34" charset="0"/>
                <a:sym typeface="+mn-ea"/>
              </a:rPr>
              <a:t>Khoảng cách cosin không phản ánh tốt khoảng cách thực tế giữa các đặc trưng, đặc biệt khi đặc trưng chứa thông tin về độ lớn</a:t>
            </a:r>
            <a:endParaRPr lang="zh-CN" altLang="en-US" dirty="0">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10732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 calcmode="lin" valueType="num">
                                      <p:cBhvr additive="base">
                                        <p:cTn id="1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en-VN" dirty="0"/>
              <a:t>Chiến lược ghép cặp bền vững:</a:t>
            </a:r>
          </a:p>
          <a:p>
            <a:pPr lvl="1" algn="just"/>
            <a:r>
              <a:rPr lang="en-VN" sz="2000" dirty="0"/>
              <a:t>Sử dụng các bộ mô tả ít nhạy với thay đổi về tỉ lệ, góc quay và nhiễu, như SIFT, SURF, ORB, RootSIFT hoặc CS-LBP.</a:t>
            </a:r>
          </a:p>
          <a:p>
            <a:pPr lvl="1" algn="just"/>
            <a:r>
              <a:rPr lang="en-VN" sz="2000" dirty="0"/>
              <a:t>SIFT và SURF đạt tính bất biến nhờ phát hiện đặc trưng trong không gian tỉ lệ và xác định hướng chính.</a:t>
            </a:r>
          </a:p>
          <a:p>
            <a:pPr lvl="1" algn="just"/>
            <a:r>
              <a:rPr lang="en-VN" sz="2000" dirty="0"/>
              <a:t>ORB sử dụng mô tả nhị phân có tính bất biến quay, tốc độ tính toán nhanh và khả năng chống nhiễu tốt.</a:t>
            </a:r>
          </a:p>
          <a:p>
            <a:pPr lvl="1" algn="just"/>
            <a:r>
              <a:rPr lang="en-VN" sz="2000" dirty="0"/>
              <a:t>Áp dụng kiểm tra tỉ lệ láng giềng gần nhất: so sánh khoảng cách tới đặc trưng gần nhất và gần thứ hai để loại bỏ các cặp ghép không rõ ràng.</a:t>
            </a:r>
          </a:p>
          <a:p>
            <a:pPr lvl="1" algn="just">
              <a:lnSpc>
                <a:spcPct val="82000"/>
              </a:lnSpc>
            </a:pPr>
            <a:endParaRPr lang="zh-CN" altLang="en-US" sz="1500" b="1" dirty="0">
              <a:latin typeface="Calibri"/>
              <a:cs typeface="Calibri"/>
            </a:endParaRPr>
          </a:p>
          <a:p>
            <a:pPr lvl="1" algn="just">
              <a:lnSpc>
                <a:spcPct val="82000"/>
              </a:lnSpc>
            </a:pPr>
            <a:endParaRPr lang="zh-CN" altLang="en-US" sz="1500" b="1" dirty="0">
              <a:latin typeface="Calibri"/>
              <a:cs typeface="Calibri"/>
            </a:endParaRPr>
          </a:p>
          <a:p>
            <a:pPr lvl="1" algn="just">
              <a:lnSpc>
                <a:spcPct val="82000"/>
              </a:lnSpc>
            </a:pPr>
            <a:endParaRPr lang="zh-CN" altLang="en-US" sz="1500" b="1" dirty="0">
              <a:latin typeface="Calibri"/>
              <a:cs typeface="Calibri"/>
            </a:endParaRPr>
          </a:p>
          <a:p>
            <a:pPr lvl="1" algn="just">
              <a:lnSpc>
                <a:spcPct val="82000"/>
              </a:lnSpc>
            </a:pPr>
            <a:endParaRPr lang="zh-CN" altLang="en-US" sz="15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Chiến lược ghép cặp</a:t>
            </a:r>
          </a:p>
        </p:txBody>
      </p:sp>
    </p:spTree>
    <p:extLst>
      <p:ext uri="{BB962C8B-B14F-4D97-AF65-F5344CB8AC3E}">
        <p14:creationId xmlns:p14="http://schemas.microsoft.com/office/powerpoint/2010/main" val="20399330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lvl="0" algn="just">
              <a:lnSpc>
                <a:spcPct val="82000"/>
              </a:lnSpc>
            </a:pPr>
            <a:r>
              <a:rPr lang="zh-CN" altLang="en-US" dirty="0"/>
              <a:t>Chiến lược ghép cặp bền vững: nâng cao tính ổn định của ghép cặp và ứng phó tốt hơn với các phép biến đổi đặc trưng ảnh</a:t>
            </a:r>
          </a:p>
          <a:p>
            <a:pPr lvl="1" algn="just">
              <a:lnSpc>
                <a:spcPct val="82000"/>
              </a:lnSpc>
            </a:pPr>
            <a:r>
              <a:rPr lang="en-US" altLang="zh-CN" sz="2000" dirty="0">
                <a:sym typeface="+mn-ea"/>
              </a:rPr>
              <a:t>RANSAC:</a:t>
            </a:r>
          </a:p>
          <a:p>
            <a:pPr lvl="2" algn="just">
              <a:lnSpc>
                <a:spcPct val="82000"/>
              </a:lnSpc>
            </a:pPr>
            <a:r>
              <a:rPr lang="en-US" altLang="zh-CN" sz="2000" dirty="0" err="1"/>
              <a:t>Chọn</a:t>
            </a:r>
            <a:r>
              <a:rPr lang="en-US" altLang="zh-CN" sz="2000" dirty="0"/>
              <a:t> </a:t>
            </a:r>
            <a:r>
              <a:rPr lang="en-US" altLang="zh-CN" sz="2000" dirty="0" err="1"/>
              <a:t>mô</a:t>
            </a:r>
            <a:r>
              <a:rPr lang="en-US" altLang="zh-CN" sz="2000" dirty="0"/>
              <a:t> </a:t>
            </a:r>
            <a:r>
              <a:rPr lang="en-US" altLang="zh-CN" sz="2000" dirty="0" err="1"/>
              <a:t>hình</a:t>
            </a:r>
            <a:r>
              <a:rPr lang="en-US" altLang="zh-CN" sz="2000" dirty="0"/>
              <a:t> </a:t>
            </a:r>
            <a:r>
              <a:rPr lang="en-US" altLang="zh-CN" sz="2000" dirty="0" err="1"/>
              <a:t>và</a:t>
            </a:r>
            <a:r>
              <a:rPr lang="en-US" altLang="zh-CN" sz="2000" dirty="0"/>
              <a:t> </a:t>
            </a:r>
            <a:r>
              <a:rPr lang="en-US" altLang="zh-CN" sz="2000" dirty="0" err="1"/>
              <a:t>các</a:t>
            </a:r>
            <a:r>
              <a:rPr lang="en-US" altLang="zh-CN" sz="2000" dirty="0"/>
              <a:t> </a:t>
            </a:r>
            <a:r>
              <a:rPr lang="en-US" altLang="zh-CN" sz="2000" dirty="0" err="1"/>
              <a:t>điểm</a:t>
            </a:r>
            <a:r>
              <a:rPr lang="en-US" altLang="zh-CN" sz="2000" dirty="0"/>
              <a:t> </a:t>
            </a:r>
            <a:r>
              <a:rPr lang="en-US" altLang="zh-CN" sz="2000" dirty="0" err="1"/>
              <a:t>mẫu</a:t>
            </a:r>
            <a:r>
              <a:rPr lang="en-US" altLang="zh-CN" sz="2000" dirty="0"/>
              <a:t> </a:t>
            </a:r>
            <a:r>
              <a:rPr lang="en-US" altLang="zh-CN" sz="2000" dirty="0" err="1"/>
              <a:t>ngẫu</a:t>
            </a:r>
            <a:r>
              <a:rPr lang="en-US" altLang="zh-CN" sz="2000" dirty="0"/>
              <a:t> </a:t>
            </a:r>
            <a:r>
              <a:rPr lang="en-US" altLang="zh-CN" sz="2000" dirty="0" err="1"/>
              <a:t>nhiên</a:t>
            </a:r>
            <a:r>
              <a:rPr lang="en-US" altLang="zh-CN" sz="2000" dirty="0"/>
              <a:t> </a:t>
            </a:r>
            <a:r>
              <a:rPr lang="en-US" altLang="zh-CN" sz="2000" dirty="0" err="1"/>
              <a:t>để</a:t>
            </a:r>
            <a:r>
              <a:rPr lang="en-US" altLang="zh-CN" sz="2000" dirty="0"/>
              <a:t> </a:t>
            </a:r>
            <a:r>
              <a:rPr lang="en-US" altLang="zh-CN" sz="2000" dirty="0" err="1"/>
              <a:t>khớp</a:t>
            </a:r>
            <a:r>
              <a:rPr lang="en-US" altLang="zh-CN" sz="2000" dirty="0"/>
              <a:t> </a:t>
            </a:r>
            <a:r>
              <a:rPr lang="en-US" altLang="zh-CN" sz="2000" dirty="0" err="1"/>
              <a:t>mô</a:t>
            </a:r>
            <a:r>
              <a:rPr lang="en-US" altLang="zh-CN" sz="2000" dirty="0"/>
              <a:t> </a:t>
            </a:r>
            <a:r>
              <a:rPr lang="en-US" altLang="zh-CN" sz="2000" dirty="0" err="1"/>
              <a:t>hình</a:t>
            </a:r>
            <a:r>
              <a:rPr lang="en-US" altLang="zh-CN" sz="2000" dirty="0"/>
              <a:t>;</a:t>
            </a:r>
          </a:p>
          <a:p>
            <a:pPr lvl="2" algn="just">
              <a:lnSpc>
                <a:spcPct val="82000"/>
              </a:lnSpc>
            </a:pPr>
            <a:r>
              <a:rPr lang="en-US" altLang="zh-CN" sz="2000" dirty="0"/>
              <a:t>Tính </a:t>
            </a:r>
            <a:r>
              <a:rPr lang="en-US" altLang="zh-CN" sz="2000" dirty="0" err="1"/>
              <a:t>các</a:t>
            </a:r>
            <a:r>
              <a:rPr lang="en-US" altLang="zh-CN" sz="2000" dirty="0"/>
              <a:t> </a:t>
            </a:r>
            <a:r>
              <a:rPr lang="en-US" altLang="zh-CN" sz="2000" dirty="0" err="1"/>
              <a:t>điểm</a:t>
            </a:r>
            <a:r>
              <a:rPr lang="en-US" altLang="zh-CN" sz="2000" dirty="0"/>
              <a:t> </a:t>
            </a:r>
            <a:r>
              <a:rPr lang="en-US" altLang="zh-CN" sz="2000" dirty="0" err="1"/>
              <a:t>nằm</a:t>
            </a:r>
            <a:r>
              <a:rPr lang="en-US" altLang="zh-CN" sz="2000" dirty="0"/>
              <a:t> </a:t>
            </a:r>
            <a:r>
              <a:rPr lang="en-US" altLang="zh-CN" sz="2000" dirty="0" err="1"/>
              <a:t>trong</a:t>
            </a:r>
            <a:r>
              <a:rPr lang="en-US" altLang="zh-CN" sz="2000" dirty="0"/>
              <a:t> </a:t>
            </a:r>
            <a:r>
              <a:rPr lang="en-US" altLang="zh-CN" sz="2000" dirty="0" err="1"/>
              <a:t>một</a:t>
            </a:r>
            <a:r>
              <a:rPr lang="en-US" altLang="zh-CN" sz="2000" dirty="0"/>
              <a:t> </a:t>
            </a:r>
            <a:r>
              <a:rPr lang="en-US" altLang="zh-CN" sz="2000" dirty="0" err="1"/>
              <a:t>phạm</a:t>
            </a:r>
            <a:r>
              <a:rPr lang="en-US" altLang="zh-CN" sz="2000" dirty="0"/>
              <a:t> vi </a:t>
            </a:r>
            <a:r>
              <a:rPr lang="en-US" altLang="zh-CN" sz="2000" dirty="0" err="1"/>
              <a:t>sai</a:t>
            </a:r>
            <a:r>
              <a:rPr lang="en-US" altLang="zh-CN" sz="2000" dirty="0"/>
              <a:t> </a:t>
            </a:r>
            <a:r>
              <a:rPr lang="en-US" altLang="zh-CN" sz="2000" dirty="0" err="1"/>
              <a:t>số</a:t>
            </a:r>
            <a:r>
              <a:rPr lang="en-US" altLang="zh-CN" sz="2000" dirty="0"/>
              <a:t> </a:t>
            </a:r>
            <a:r>
              <a:rPr lang="en-US" altLang="zh-CN" sz="2000" dirty="0" err="1"/>
              <a:t>nhất</a:t>
            </a:r>
            <a:r>
              <a:rPr lang="en-US" altLang="zh-CN" sz="2000" dirty="0"/>
              <a:t> </a:t>
            </a:r>
            <a:r>
              <a:rPr lang="en-US" altLang="zh-CN" sz="2000" dirty="0" err="1"/>
              <a:t>định</a:t>
            </a:r>
            <a:r>
              <a:rPr lang="en-US" altLang="zh-CN" sz="2000" dirty="0"/>
              <a:t> </a:t>
            </a:r>
            <a:r>
              <a:rPr lang="en-US" altLang="zh-CN" sz="2000" dirty="0" err="1"/>
              <a:t>quanh</a:t>
            </a:r>
            <a:r>
              <a:rPr lang="en-US" altLang="zh-CN" sz="2000" dirty="0"/>
              <a:t> </a:t>
            </a:r>
            <a:r>
              <a:rPr lang="en-US" altLang="zh-CN" sz="2000" dirty="0" err="1"/>
              <a:t>đường</a:t>
            </a:r>
            <a:r>
              <a:rPr lang="en-US" altLang="zh-CN" sz="2000" dirty="0"/>
              <a:t> </a:t>
            </a:r>
            <a:r>
              <a:rPr lang="en-US" altLang="zh-CN" sz="2000" dirty="0" err="1"/>
              <a:t>cong</a:t>
            </a:r>
            <a:r>
              <a:rPr lang="en-US" altLang="zh-CN" sz="2000" dirty="0"/>
              <a:t> </a:t>
            </a:r>
            <a:r>
              <a:rPr lang="en-US" altLang="zh-CN" sz="2000" dirty="0" err="1"/>
              <a:t>khớp</a:t>
            </a:r>
            <a:r>
              <a:rPr lang="en-US" altLang="zh-CN" sz="2000" dirty="0"/>
              <a:t>;</a:t>
            </a:r>
          </a:p>
          <a:p>
            <a:pPr lvl="2" algn="just">
              <a:lnSpc>
                <a:spcPct val="82000"/>
              </a:lnSpc>
            </a:pPr>
            <a:r>
              <a:rPr lang="en-US" altLang="zh-CN" sz="2000" dirty="0" err="1"/>
              <a:t>Lặp</a:t>
            </a:r>
            <a:r>
              <a:rPr lang="en-US" altLang="zh-CN" sz="2000" dirty="0"/>
              <a:t> </a:t>
            </a:r>
            <a:r>
              <a:rPr lang="en-US" altLang="zh-CN" sz="2000" dirty="0" err="1"/>
              <a:t>lại</a:t>
            </a:r>
            <a:r>
              <a:rPr lang="en-US" altLang="zh-CN" sz="2000" dirty="0"/>
              <a:t> (1),(2); </a:t>
            </a:r>
            <a:r>
              <a:rPr lang="en-US" altLang="zh-CN" sz="2000" dirty="0" err="1"/>
              <a:t>đường</a:t>
            </a:r>
            <a:r>
              <a:rPr lang="en-US" altLang="zh-CN" sz="2000" dirty="0"/>
              <a:t> </a:t>
            </a:r>
            <a:r>
              <a:rPr lang="en-US" altLang="zh-CN" sz="2000" dirty="0" err="1"/>
              <a:t>cong</a:t>
            </a:r>
            <a:r>
              <a:rPr lang="en-US" altLang="zh-CN" sz="2000" dirty="0"/>
              <a:t> </a:t>
            </a:r>
            <a:r>
              <a:rPr lang="en-US" altLang="zh-CN" sz="2000" dirty="0" err="1"/>
              <a:t>khớp</a:t>
            </a:r>
            <a:r>
              <a:rPr lang="en-US" altLang="zh-CN" sz="2000" dirty="0"/>
              <a:t> </a:t>
            </a:r>
            <a:r>
              <a:rPr lang="en-US" altLang="zh-CN" sz="2000" dirty="0" err="1"/>
              <a:t>có</a:t>
            </a:r>
            <a:r>
              <a:rPr lang="en-US" altLang="zh-CN" sz="2000" dirty="0"/>
              <a:t> </a:t>
            </a:r>
            <a:r>
              <a:rPr lang="en-US" altLang="zh-CN" sz="2000" dirty="0" err="1"/>
              <a:t>nhiều</a:t>
            </a:r>
            <a:r>
              <a:rPr lang="en-US" altLang="zh-CN" sz="2000" dirty="0"/>
              <a:t> </a:t>
            </a:r>
            <a:r>
              <a:rPr lang="en-US" altLang="zh-CN" sz="2000" dirty="0" err="1"/>
              <a:t>điểm</a:t>
            </a:r>
            <a:r>
              <a:rPr lang="en-US" altLang="zh-CN" sz="2000" dirty="0"/>
              <a:t> </a:t>
            </a:r>
            <a:r>
              <a:rPr lang="en-US" altLang="zh-CN" sz="2000" dirty="0" err="1"/>
              <a:t>nhất</a:t>
            </a:r>
            <a:r>
              <a:rPr lang="en-US" altLang="zh-CN" sz="2000" dirty="0"/>
              <a:t> </a:t>
            </a:r>
            <a:r>
              <a:rPr lang="en-US" altLang="zh-CN" sz="2000" dirty="0" err="1"/>
              <a:t>là</a:t>
            </a:r>
            <a:r>
              <a:rPr lang="en-US" altLang="zh-CN" sz="2000" dirty="0"/>
              <a:t> </a:t>
            </a:r>
            <a:r>
              <a:rPr lang="en-US" altLang="zh-CN" sz="2000" dirty="0" err="1"/>
              <a:t>kết</a:t>
            </a:r>
            <a:r>
              <a:rPr lang="en-US" altLang="zh-CN" sz="2000" dirty="0"/>
              <a:t> </a:t>
            </a:r>
            <a:r>
              <a:rPr lang="en-US" altLang="zh-CN" sz="2000" dirty="0" err="1"/>
              <a:t>quả</a:t>
            </a:r>
            <a:r>
              <a:rPr lang="en-US" altLang="zh-CN" sz="2000" dirty="0"/>
              <a:t> </a:t>
            </a:r>
            <a:r>
              <a:rPr lang="en-US" altLang="zh-CN" sz="2000" dirty="0" err="1"/>
              <a:t>cuối</a:t>
            </a:r>
            <a:r>
              <a:rPr lang="en-US" altLang="zh-CN" sz="2000" dirty="0"/>
              <a:t> </a:t>
            </a:r>
            <a:r>
              <a:rPr lang="en-US" altLang="zh-CN" sz="2000" dirty="0" err="1"/>
              <a:t>cùng</a:t>
            </a:r>
            <a:r>
              <a:rPr lang="en-US" altLang="zh-CN" sz="2000" dirty="0"/>
              <a:t>.</a:t>
            </a:r>
          </a:p>
          <a:p>
            <a:pPr marL="914400" lvl="2" indent="0" algn="just">
              <a:lnSpc>
                <a:spcPct val="82000"/>
              </a:lnSpc>
              <a:buNone/>
            </a:pPr>
            <a:endParaRPr lang="en-US" altLang="zh-CN" sz="2000" dirty="0"/>
          </a:p>
        </p:txBody>
      </p:sp>
      <p:sp>
        <p:nvSpPr>
          <p:cNvPr id="15" name="文本占位符 3">
            <a:extLst>
              <a:ext uri="{FF2B5EF4-FFF2-40B4-BE49-F238E27FC236}">
                <a16:creationId xmlns:a16="http://schemas.microsoft.com/office/drawing/2014/main" id="{40573612-3BB6-43A7-A603-8D868AEB43AE}"/>
              </a:ext>
            </a:extLst>
          </p:cNvPr>
          <p:cNvSpPr>
            <a:spLocks noGrp="1"/>
          </p:cNvSpPr>
          <p:nvPr>
            <p:ph type="body" sz="quarter" idx="13"/>
          </p:nvPr>
        </p:nvSpPr>
        <p:spPr/>
        <p:txBody>
          <a:bodyPr>
            <a:normAutofit/>
          </a:bodyPr>
          <a:lstStyle/>
          <a:p>
            <a:r>
              <a:rPr lang="zh-CN" altLang="en-US" dirty="0">
                <a:latin typeface="Calibri"/>
                <a:cs typeface="Calibri"/>
              </a:rPr>
              <a:t>Chiến lược ghép cặp</a:t>
            </a:r>
          </a:p>
        </p:txBody>
      </p:sp>
      <p:grpSp>
        <p:nvGrpSpPr>
          <p:cNvPr id="3" name="组合 2">
            <a:extLst>
              <a:ext uri="{FF2B5EF4-FFF2-40B4-BE49-F238E27FC236}">
                <a16:creationId xmlns:a16="http://schemas.microsoft.com/office/drawing/2014/main" id="{101FEF05-4B3C-4EC7-95E6-05EBF5153316}"/>
              </a:ext>
            </a:extLst>
          </p:cNvPr>
          <p:cNvGrpSpPr/>
          <p:nvPr/>
        </p:nvGrpSpPr>
        <p:grpSpPr>
          <a:xfrm>
            <a:off x="1195876" y="3580688"/>
            <a:ext cx="9800245" cy="2514064"/>
            <a:chOff x="1202465" y="3980815"/>
            <a:chExt cx="9800245" cy="2514064"/>
          </a:xfrm>
        </p:grpSpPr>
        <p:pic>
          <p:nvPicPr>
            <p:cNvPr id="5" name="图片 4"/>
            <p:cNvPicPr>
              <a:picLocks noChangeAspect="1"/>
            </p:cNvPicPr>
            <p:nvPr/>
          </p:nvPicPr>
          <p:blipFill>
            <a:blip r:embed="rId3"/>
            <a:stretch>
              <a:fillRect/>
            </a:stretch>
          </p:blipFill>
          <p:spPr>
            <a:xfrm>
              <a:off x="1202465" y="3987165"/>
              <a:ext cx="2660838" cy="2064385"/>
            </a:xfrm>
            <a:prstGeom prst="rect">
              <a:avLst/>
            </a:prstGeom>
          </p:spPr>
        </p:pic>
        <p:sp>
          <p:nvSpPr>
            <p:cNvPr id="6" name="文本框 5"/>
            <p:cNvSpPr txBox="1"/>
            <p:nvPr/>
          </p:nvSpPr>
          <p:spPr>
            <a:xfrm>
              <a:off x="1965960" y="6156325"/>
              <a:ext cx="5785740" cy="338554"/>
            </a:xfrm>
            <a:prstGeom prst="rect">
              <a:avLst/>
            </a:prstGeom>
            <a:noFill/>
          </p:spPr>
          <p:txBody>
            <a:bodyPr wrap="square" rtlCol="0" anchor="t">
              <a:spAutoFit/>
            </a:bodyPr>
            <a:lstStyle/>
            <a:p>
              <a:r>
                <a:rPr lang="en-US" altLang="zh-CN" sz="1600" b="1" dirty="0">
                  <a:solidFill>
                    <a:srgbClr val="4D4D4D"/>
                  </a:solidFill>
                  <a:latin typeface="Arial" panose="020B0604020202020204" pitchFamily="34" charset="0"/>
                  <a:cs typeface="Arial" panose="020B0604020202020204" pitchFamily="34" charset="0"/>
                  <a:sym typeface="+mn-ea"/>
                </a:rPr>
                <a:t>(1) </a:t>
              </a:r>
            </a:p>
          </p:txBody>
        </p:sp>
        <p:pic>
          <p:nvPicPr>
            <p:cNvPr id="7" name="图片 6"/>
            <p:cNvPicPr>
              <a:picLocks noChangeAspect="1"/>
            </p:cNvPicPr>
            <p:nvPr/>
          </p:nvPicPr>
          <p:blipFill>
            <a:blip r:embed="rId4"/>
            <a:stretch>
              <a:fillRect/>
            </a:stretch>
          </p:blipFill>
          <p:spPr>
            <a:xfrm>
              <a:off x="4128544" y="3980815"/>
              <a:ext cx="2666865" cy="2070735"/>
            </a:xfrm>
            <a:prstGeom prst="rect">
              <a:avLst/>
            </a:prstGeom>
          </p:spPr>
        </p:pic>
        <p:sp>
          <p:nvSpPr>
            <p:cNvPr id="8" name="文本框 7"/>
            <p:cNvSpPr txBox="1"/>
            <p:nvPr/>
          </p:nvSpPr>
          <p:spPr>
            <a:xfrm>
              <a:off x="4909185" y="6156325"/>
              <a:ext cx="5785740" cy="338554"/>
            </a:xfrm>
            <a:prstGeom prst="rect">
              <a:avLst/>
            </a:prstGeom>
            <a:noFill/>
          </p:spPr>
          <p:txBody>
            <a:bodyPr wrap="square" rtlCol="0" anchor="t">
              <a:spAutoFit/>
            </a:bodyPr>
            <a:lstStyle/>
            <a:p>
              <a:r>
                <a:rPr lang="en-US" altLang="zh-CN" sz="1600" dirty="0">
                  <a:solidFill>
                    <a:srgbClr val="4D4D4D"/>
                  </a:solidFill>
                  <a:latin typeface="Arial" panose="020B0604020202020204" pitchFamily="34" charset="0"/>
                  <a:cs typeface="Arial" panose="020B0604020202020204" pitchFamily="34" charset="0"/>
                  <a:sym typeface="+mn-ea"/>
                </a:rPr>
                <a:t>(2) </a:t>
              </a:r>
            </a:p>
          </p:txBody>
        </p:sp>
        <p:sp>
          <p:nvSpPr>
            <p:cNvPr id="10" name="右箭头 9"/>
            <p:cNvSpPr/>
            <p:nvPr/>
          </p:nvSpPr>
          <p:spPr>
            <a:xfrm>
              <a:off x="6980555" y="4868545"/>
              <a:ext cx="735271" cy="41148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矩形 11"/>
            <p:cNvSpPr/>
            <p:nvPr/>
          </p:nvSpPr>
          <p:spPr>
            <a:xfrm>
              <a:off x="6855354" y="4469765"/>
              <a:ext cx="941283" cy="400110"/>
            </a:xfrm>
            <a:prstGeom prst="rect">
              <a:avLst/>
            </a:prstGeom>
            <a:noFill/>
            <a:ln>
              <a:noFill/>
            </a:ln>
          </p:spPr>
          <p:txBody>
            <a:bodyPr wrap="none" rtlCol="0" anchor="t">
              <a:spAutoFit/>
            </a:bodyPr>
            <a:lstStyle/>
            <a:p>
              <a:pPr algn="ctr"/>
              <a:r>
                <a:rPr lang="zh-CN" altLang="en-US" sz="2000" dirty="0">
                  <a:ln/>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Lặp lại</a:t>
              </a:r>
            </a:p>
          </p:txBody>
        </p:sp>
        <p:pic>
          <p:nvPicPr>
            <p:cNvPr id="13" name="图片 12"/>
            <p:cNvPicPr>
              <a:picLocks noChangeAspect="1"/>
            </p:cNvPicPr>
            <p:nvPr/>
          </p:nvPicPr>
          <p:blipFill>
            <a:blip r:embed="rId5"/>
            <a:stretch>
              <a:fillRect/>
            </a:stretch>
          </p:blipFill>
          <p:spPr>
            <a:xfrm>
              <a:off x="7942581" y="3987165"/>
              <a:ext cx="2935660" cy="2064385"/>
            </a:xfrm>
            <a:prstGeom prst="rect">
              <a:avLst/>
            </a:prstGeom>
          </p:spPr>
        </p:pic>
        <p:sp>
          <p:nvSpPr>
            <p:cNvPr id="14" name="文本框 13"/>
            <p:cNvSpPr txBox="1"/>
            <p:nvPr/>
          </p:nvSpPr>
          <p:spPr>
            <a:xfrm>
              <a:off x="8255000" y="6156325"/>
              <a:ext cx="2747710" cy="338554"/>
            </a:xfrm>
            <a:prstGeom prst="rect">
              <a:avLst/>
            </a:prstGeom>
            <a:noFill/>
          </p:spPr>
          <p:txBody>
            <a:bodyPr wrap="square" rtlCol="0" anchor="t">
              <a:spAutoFit/>
            </a:bodyPr>
            <a:lstStyle/>
            <a:p>
              <a:r>
                <a:rPr lang="zh-CN" altLang="en-US" sz="1600" dirty="0">
                  <a:solidFill>
                    <a:srgbClr val="4D4D4D"/>
                  </a:solidFill>
                  <a:latin typeface="Arial" panose="020B0604020202020204" pitchFamily="34" charset="0"/>
                  <a:cs typeface="Arial" panose="020B0604020202020204" pitchFamily="34" charset="0"/>
                  <a:sym typeface="+mn-ea"/>
                </a:rPr>
                <a:t>Kết quả cuối cùng</a:t>
              </a:r>
            </a:p>
          </p:txBody>
        </p:sp>
      </p:grpSp>
    </p:spTree>
    <p:extLst>
      <p:ext uri="{BB962C8B-B14F-4D97-AF65-F5344CB8AC3E}">
        <p14:creationId xmlns:p14="http://schemas.microsoft.com/office/powerpoint/2010/main" val="33744017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 calcmode="lin" valueType="num">
                                      <p:cBhvr additive="base">
                                        <p:cTn id="19"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lvl="0" algn="just">
              <a:lnSpc>
                <a:spcPct val="80000"/>
              </a:lnSpc>
            </a:pPr>
            <a:r>
              <a:rPr lang="zh-CN" altLang="en-US" dirty="0">
                <a:latin typeface="Calibri"/>
                <a:cs typeface="Calibri"/>
              </a:rPr>
              <a:t>Chiến lược ghép cặp nhanh: nâng cao hiệu suất ghép cặp và thu được kết quả ghép cặp đặc trưng nhanh hơn</a:t>
            </a:r>
          </a:p>
          <a:p>
            <a:pPr lvl="1" algn="just">
              <a:lnSpc>
                <a:spcPct val="80000"/>
              </a:lnSpc>
            </a:pPr>
            <a:r>
              <a:rPr lang="zh-CN" altLang="en-US" sz="2000" dirty="0">
                <a:latin typeface="Calibri"/>
                <a:cs typeface="Calibri"/>
              </a:rPr>
              <a:t>Bộ mô tả nhị phân: chẳng hạn BRIEF và ORB, làm giảm số chiều của đặc trưng bằng cách tính giá trị băm nhị phân của ảnh, nhờ đó có thể tăng đáng kể tốc độ ghép cặp; độ chính xác của phương pháp này có thể thấp hơn đôi chút so với phương pháp sử dụng bộ mô tả số dấu phẩy động</a:t>
            </a:r>
          </a:p>
          <a:p>
            <a:pPr marL="457200" lvl="1" indent="0" algn="just">
              <a:lnSpc>
                <a:spcPct val="80000"/>
              </a:lnSpc>
              <a:buNone/>
            </a:pPr>
            <a:endParaRPr lang="zh-CN" altLang="en-US" sz="1400" dirty="0">
              <a:ea typeface="+mn-ea"/>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Chiến lược ghép cặp</a:t>
            </a:r>
          </a:p>
        </p:txBody>
      </p:sp>
      <p:grpSp>
        <p:nvGrpSpPr>
          <p:cNvPr id="3" name="组合 2">
            <a:extLst>
              <a:ext uri="{FF2B5EF4-FFF2-40B4-BE49-F238E27FC236}">
                <a16:creationId xmlns:a16="http://schemas.microsoft.com/office/drawing/2014/main" id="{89CAE761-C641-464A-B5DA-DB4C987A2C8E}"/>
              </a:ext>
            </a:extLst>
          </p:cNvPr>
          <p:cNvGrpSpPr/>
          <p:nvPr/>
        </p:nvGrpSpPr>
        <p:grpSpPr>
          <a:xfrm>
            <a:off x="227646" y="2776941"/>
            <a:ext cx="11736705" cy="3463270"/>
            <a:chOff x="186727" y="3168052"/>
            <a:chExt cx="11736705" cy="3463270"/>
          </a:xfrm>
        </p:grpSpPr>
        <p:pic>
          <p:nvPicPr>
            <p:cNvPr id="5" name="图片 4"/>
            <p:cNvPicPr>
              <a:picLocks noChangeAspect="1"/>
            </p:cNvPicPr>
            <p:nvPr/>
          </p:nvPicPr>
          <p:blipFill>
            <a:blip r:embed="rId3"/>
            <a:stretch>
              <a:fillRect/>
            </a:stretch>
          </p:blipFill>
          <p:spPr>
            <a:xfrm>
              <a:off x="3387762" y="3168052"/>
              <a:ext cx="4163060" cy="2754630"/>
            </a:xfrm>
            <a:prstGeom prst="rect">
              <a:avLst/>
            </a:prstGeom>
          </p:spPr>
        </p:pic>
        <p:pic>
          <p:nvPicPr>
            <p:cNvPr id="6" name="图片 5"/>
            <p:cNvPicPr>
              <a:picLocks noChangeAspect="1"/>
            </p:cNvPicPr>
            <p:nvPr/>
          </p:nvPicPr>
          <p:blipFill>
            <a:blip r:embed="rId4"/>
            <a:stretch>
              <a:fillRect/>
            </a:stretch>
          </p:blipFill>
          <p:spPr>
            <a:xfrm>
              <a:off x="8225192" y="3667162"/>
              <a:ext cx="3698240" cy="791210"/>
            </a:xfrm>
            <a:prstGeom prst="rect">
              <a:avLst/>
            </a:prstGeom>
          </p:spPr>
        </p:pic>
        <p:pic>
          <p:nvPicPr>
            <p:cNvPr id="7" name="图片 6"/>
            <p:cNvPicPr>
              <a:picLocks noChangeAspect="1"/>
            </p:cNvPicPr>
            <p:nvPr/>
          </p:nvPicPr>
          <p:blipFill>
            <a:blip r:embed="rId5"/>
            <a:stretch>
              <a:fillRect/>
            </a:stretch>
          </p:blipFill>
          <p:spPr>
            <a:xfrm>
              <a:off x="8362352" y="4926367"/>
              <a:ext cx="3561080" cy="666115"/>
            </a:xfrm>
            <a:prstGeom prst="rect">
              <a:avLst/>
            </a:prstGeom>
          </p:spPr>
        </p:pic>
        <p:pic>
          <p:nvPicPr>
            <p:cNvPr id="101" name="图片 100"/>
            <p:cNvPicPr/>
            <p:nvPr/>
          </p:nvPicPr>
          <p:blipFill>
            <a:blip r:embed="rId6"/>
            <a:stretch>
              <a:fillRect/>
            </a:stretch>
          </p:blipFill>
          <p:spPr>
            <a:xfrm>
              <a:off x="186727" y="4018952"/>
              <a:ext cx="2693035" cy="1529715"/>
            </a:xfrm>
            <a:prstGeom prst="rect">
              <a:avLst/>
            </a:prstGeom>
            <a:noFill/>
            <a:ln w="9525">
              <a:noFill/>
            </a:ln>
          </p:spPr>
        </p:pic>
        <p:sp>
          <p:nvSpPr>
            <p:cNvPr id="8" name="右箭头 7"/>
            <p:cNvSpPr/>
            <p:nvPr/>
          </p:nvSpPr>
          <p:spPr>
            <a:xfrm>
              <a:off x="2964217" y="4587277"/>
              <a:ext cx="339090" cy="33909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右箭头 9"/>
            <p:cNvSpPr/>
            <p:nvPr/>
          </p:nvSpPr>
          <p:spPr>
            <a:xfrm>
              <a:off x="7721002" y="4587277"/>
              <a:ext cx="339090" cy="33909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矩形 11"/>
            <p:cNvSpPr/>
            <p:nvPr/>
          </p:nvSpPr>
          <p:spPr>
            <a:xfrm>
              <a:off x="615323" y="5741544"/>
              <a:ext cx="1560042" cy="307777"/>
            </a:xfrm>
            <a:prstGeom prst="rect">
              <a:avLst/>
            </a:prstGeom>
            <a:noFill/>
            <a:ln>
              <a:noFill/>
            </a:ln>
          </p:spPr>
          <p:txBody>
            <a:bodyPr wrap="none" rtlCol="0" anchor="t">
              <a:spAutoFit/>
            </a:bodyPr>
            <a:lstStyle/>
            <a:p>
              <a:pPr algn="ctr"/>
              <a:r>
                <a:rPr lang="en-US" altLang="zh-CN" sz="1400" dirty="0" err="1">
                  <a:solidFill>
                    <a:srgbClr val="4D4D4D"/>
                  </a:solidFill>
                  <a:latin typeface="Arial" panose="020B0604020202020204" pitchFamily="34" charset="0"/>
                  <a:cs typeface="Arial" panose="020B0604020202020204" pitchFamily="34" charset="0"/>
                </a:rPr>
                <a:t>Đặc</a:t>
              </a:r>
              <a:r>
                <a:rPr lang="en-US" altLang="zh-CN" sz="1400" dirty="0">
                  <a:solidFill>
                    <a:srgbClr val="4D4D4D"/>
                  </a:solidFill>
                  <a:latin typeface="Arial" panose="020B0604020202020204" pitchFamily="34" charset="0"/>
                  <a:cs typeface="Arial" panose="020B0604020202020204" pitchFamily="34" charset="0"/>
                </a:rPr>
                <a:t> </a:t>
              </a:r>
              <a:r>
                <a:rPr lang="en-US" altLang="zh-CN" sz="1400" dirty="0" err="1">
                  <a:solidFill>
                    <a:srgbClr val="4D4D4D"/>
                  </a:solidFill>
                  <a:latin typeface="Arial" panose="020B0604020202020204" pitchFamily="34" charset="0"/>
                  <a:cs typeface="Arial" panose="020B0604020202020204" pitchFamily="34" charset="0"/>
                </a:rPr>
                <a:t>trưng</a:t>
              </a:r>
              <a:r>
                <a:rPr lang="en-US" altLang="zh-CN" sz="1400" dirty="0">
                  <a:solidFill>
                    <a:srgbClr val="4D4D4D"/>
                  </a:solidFill>
                  <a:latin typeface="Arial" panose="020B0604020202020204" pitchFamily="34" charset="0"/>
                  <a:cs typeface="Arial" panose="020B0604020202020204" pitchFamily="34" charset="0"/>
                </a:rPr>
                <a:t> BRIEF</a:t>
              </a:r>
            </a:p>
          </p:txBody>
        </p:sp>
        <p:sp>
          <p:nvSpPr>
            <p:cNvPr id="13" name="矩形 12"/>
            <p:cNvSpPr/>
            <p:nvPr/>
          </p:nvSpPr>
          <p:spPr>
            <a:xfrm>
              <a:off x="3828037" y="6108102"/>
              <a:ext cx="3139000" cy="523220"/>
            </a:xfrm>
            <a:prstGeom prst="rect">
              <a:avLst/>
            </a:prstGeom>
            <a:noFill/>
            <a:ln>
              <a:noFill/>
            </a:ln>
          </p:spPr>
          <p:txBody>
            <a:bodyPr wrap="none" rtlCol="0" anchor="t">
              <a:spAutoFit/>
            </a:bodyPr>
            <a:lstStyle/>
            <a:p>
              <a:pPr algn="ctr"/>
              <a:r>
                <a:rPr lang="zh-CN" altLang="en-US" sz="1400" dirty="0">
                  <a:solidFill>
                    <a:srgbClr val="4D4D4D"/>
                  </a:solidFill>
                  <a:latin typeface="Arial" panose="020B0604020202020204" pitchFamily="34" charset="0"/>
                  <a:cs typeface="Arial" panose="020B0604020202020204" pitchFamily="34" charset="0"/>
                </a:rPr>
                <a:t>Các cặp điểm ảnh ngẫu nhiên cục bộ</a:t>
              </a:r>
              <a:endParaRPr lang="vi-VN" altLang="zh-CN" sz="1400" dirty="0">
                <a:solidFill>
                  <a:srgbClr val="4D4D4D"/>
                </a:solidFill>
                <a:latin typeface="Arial" panose="020B0604020202020204" pitchFamily="34" charset="0"/>
                <a:cs typeface="Arial" panose="020B0604020202020204" pitchFamily="34" charset="0"/>
              </a:endParaRPr>
            </a:p>
            <a:p>
              <a:pPr algn="ctr"/>
              <a:r>
                <a:rPr lang="zh-CN" altLang="en-US" sz="1400" dirty="0">
                  <a:solidFill>
                    <a:srgbClr val="4D4D4D"/>
                  </a:solidFill>
                  <a:latin typeface="Arial" panose="020B0604020202020204" pitchFamily="34" charset="0"/>
                  <a:cs typeface="Arial" panose="020B0604020202020204" pitchFamily="34" charset="0"/>
                </a:rPr>
                <a:t> quanh điểm đặc trưng</a:t>
              </a:r>
            </a:p>
          </p:txBody>
        </p:sp>
        <p:sp>
          <p:nvSpPr>
            <p:cNvPr id="14" name="矩形 13"/>
            <p:cNvSpPr/>
            <p:nvPr/>
          </p:nvSpPr>
          <p:spPr>
            <a:xfrm>
              <a:off x="9518361" y="5761583"/>
              <a:ext cx="1249060" cy="307777"/>
            </a:xfrm>
            <a:prstGeom prst="rect">
              <a:avLst/>
            </a:prstGeom>
            <a:noFill/>
            <a:ln>
              <a:noFill/>
            </a:ln>
          </p:spPr>
          <p:txBody>
            <a:bodyPr wrap="none" rtlCol="0" anchor="t">
              <a:spAutoFit/>
            </a:bodyPr>
            <a:lstStyle/>
            <a:p>
              <a:pPr algn="ctr"/>
              <a:r>
                <a:rPr lang="zh-CN" altLang="en-US" sz="1400" dirty="0">
                  <a:solidFill>
                    <a:srgbClr val="4D4D4D"/>
                  </a:solidFill>
                  <a:latin typeface="Arial" panose="020B0604020202020204" pitchFamily="34" charset="0"/>
                  <a:cs typeface="Arial" panose="020B0604020202020204" pitchFamily="34" charset="0"/>
                </a:rPr>
                <a:t>Nhị phân hóa</a:t>
              </a:r>
            </a:p>
          </p:txBody>
        </p:sp>
      </p:grpSp>
    </p:spTree>
    <p:extLst>
      <p:ext uri="{BB962C8B-B14F-4D97-AF65-F5344CB8AC3E}">
        <p14:creationId xmlns:p14="http://schemas.microsoft.com/office/powerpoint/2010/main" val="3253890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lvl="0" algn="just">
              <a:lnSpc>
                <a:spcPct val="82000"/>
              </a:lnSpc>
            </a:pPr>
            <a:r>
              <a:rPr lang="zh-CN" altLang="en-US" dirty="0"/>
              <a:t>Chiến lược ghép cặp nhanh: nâng cao hiệu suất ghép cặp và thu được kết quả ghép cặp đặc trưng nhanh hơn</a:t>
            </a:r>
          </a:p>
          <a:p>
            <a:pPr lvl="1" algn="just">
              <a:lnSpc>
                <a:spcPct val="82000"/>
              </a:lnSpc>
            </a:pPr>
            <a:r>
              <a:rPr lang="zh-CN" altLang="en-US" sz="2000" dirty="0"/>
              <a:t>Tối ưu hóa cấu trúc không gian tìm kiếm</a:t>
            </a:r>
          </a:p>
          <a:p>
            <a:pPr lvl="2" algn="just">
              <a:lnSpc>
                <a:spcPct val="82000"/>
              </a:lnSpc>
            </a:pPr>
            <a:r>
              <a:rPr lang="zh-CN" altLang="en-US" sz="2000" dirty="0"/>
              <a:t>Hàng đợi tìm kiếm ưu tiên: mỗi phần tử đều có một giá trị ưu tiên; thao tác đưa phần tử vào và lấy phần tử ra khỏi hàng đợi đều dựa trên giá trị ưu tiên, nhờ đó có thể xử lý hiệu quả các bài toán ghép cặp đặc trưng quy mô lớn</a:t>
            </a:r>
          </a:p>
          <a:p>
            <a:pPr lvl="2" algn="just">
              <a:lnSpc>
                <a:spcPct val="82000"/>
              </a:lnSpc>
            </a:pPr>
            <a:r>
              <a:rPr lang="zh-CN" altLang="en-US" sz="2000" dirty="0">
                <a:sym typeface="+mn-ea"/>
              </a:rPr>
              <a:t>Cây tìm kiếm đa chiều: chẳng hạn cây KD, có thể dùng để lập chỉ mục cho các điểm đặc trưng, qua đó tăng tốc độ ghép cặp</a:t>
            </a:r>
            <a:endParaRPr lang="zh-CN" altLang="en-US" sz="2000" dirty="0">
              <a:ea typeface="黑体" panose="02010609060101010101" pitchFamily="49" charset="-122"/>
              <a:sym typeface="+mn-ea"/>
            </a:endParaRPr>
          </a:p>
          <a:p>
            <a:pPr marL="914400" lvl="2" indent="0" algn="just">
              <a:lnSpc>
                <a:spcPct val="82000"/>
              </a:lnSpc>
              <a:buNone/>
            </a:pPr>
            <a:endParaRPr lang="zh-CN" altLang="en-US" sz="1500" b="1" dirty="0">
              <a:latin typeface="Calibri"/>
              <a:cs typeface="Calibri"/>
            </a:endParaRPr>
          </a:p>
          <a:p>
            <a:pPr marL="0" lvl="2" indent="0" algn="just">
              <a:lnSpc>
                <a:spcPct val="82000"/>
              </a:lnSpc>
              <a:buNone/>
            </a:pPr>
            <a:endParaRPr lang="zh-CN" altLang="en-US" sz="1500" b="1" dirty="0">
              <a:latin typeface="Calibri"/>
              <a:cs typeface="Calibri"/>
            </a:endParaRPr>
          </a:p>
          <a:p>
            <a:pPr lvl="2" algn="just">
              <a:lnSpc>
                <a:spcPct val="82000"/>
              </a:lnSpc>
            </a:pPr>
            <a:endParaRPr lang="zh-CN" altLang="en-US" sz="15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Chiến lược ghép cặp</a:t>
            </a:r>
          </a:p>
        </p:txBody>
      </p:sp>
      <p:pic>
        <p:nvPicPr>
          <p:cNvPr id="100" name="图片 99"/>
          <p:cNvPicPr/>
          <p:nvPr/>
        </p:nvPicPr>
        <p:blipFill>
          <a:blip r:embed="rId3"/>
          <a:stretch>
            <a:fillRect/>
          </a:stretch>
        </p:blipFill>
        <p:spPr>
          <a:xfrm>
            <a:off x="6403341" y="3613150"/>
            <a:ext cx="5272405" cy="2359025"/>
          </a:xfrm>
          <a:prstGeom prst="rect">
            <a:avLst/>
          </a:prstGeom>
          <a:noFill/>
          <a:ln w="9525">
            <a:noFill/>
          </a:ln>
        </p:spPr>
      </p:pic>
      <p:pic>
        <p:nvPicPr>
          <p:cNvPr id="6" name="Picture 5">
            <a:extLst>
              <a:ext uri="{FF2B5EF4-FFF2-40B4-BE49-F238E27FC236}">
                <a16:creationId xmlns:a16="http://schemas.microsoft.com/office/drawing/2014/main" id="{6AF1ED8F-72EF-0ECF-13BB-D947C02F16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3613150"/>
            <a:ext cx="4021873" cy="2681249"/>
          </a:xfrm>
          <a:prstGeom prst="rect">
            <a:avLst/>
          </a:prstGeom>
        </p:spPr>
      </p:pic>
    </p:spTree>
    <p:extLst>
      <p:ext uri="{BB962C8B-B14F-4D97-AF65-F5344CB8AC3E}">
        <p14:creationId xmlns:p14="http://schemas.microsoft.com/office/powerpoint/2010/main" val="16385690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additive="base">
                                        <p:cTn id="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 calcmode="lin" valueType="num">
                                      <p:cBhvr additive="base">
                                        <p:cTn id="11"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 calcmode="lin" valueType="num">
                                      <p:cBhvr additive="base">
                                        <p:cTn id="17"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ppt_x"/>
                                          </p:val>
                                        </p:tav>
                                        <p:tav tm="100000">
                                          <p:val>
                                            <p:strVal val="#ppt_x"/>
                                          </p:val>
                                        </p:tav>
                                      </p:tavLst>
                                    </p:anim>
                                    <p:anim calcmode="lin" valueType="num">
                                      <p:cBhvr additive="base">
                                        <p:cTn id="24"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9" name="文本占位符 4"/>
          <p:cNvSpPr>
            <a:spLocks noGrp="1"/>
          </p:cNvSpPr>
          <p:nvPr>
            <p:ph type="body" sz="quarter" idx="14"/>
          </p:nvPr>
        </p:nvSpPr>
        <p:spPr>
          <a:xfrm>
            <a:off x="414453" y="1121472"/>
            <a:ext cx="11363093" cy="5016500"/>
          </a:xfrm>
        </p:spPr>
        <p:txBody>
          <a:bodyPr>
            <a:noAutofit/>
          </a:bodyPr>
          <a:lstStyle/>
          <a:p>
            <a:pPr>
              <a:lnSpc>
                <a:spcPct val="120000"/>
              </a:lnSpc>
            </a:pPr>
            <a:r>
              <a:rPr lang="zh-CN" altLang="en-US" sz="2000" dirty="0"/>
              <a:t>Hiệu năng của thuật toán ghép cặp thường được đánh giá tổng hợp từ nhiều phương diện sau</a:t>
            </a:r>
            <a:endParaRPr lang="en-US" altLang="zh-CN" sz="2000" dirty="0"/>
          </a:p>
          <a:p>
            <a:pPr lvl="1" algn="just">
              <a:lnSpc>
                <a:spcPct val="120000"/>
              </a:lnSpc>
            </a:pPr>
            <a:r>
              <a:rPr sz="1800" i="1" dirty="0" err="1"/>
              <a:t>Độ chính xác</a:t>
            </a:r>
            <a:r>
              <a:rPr sz="1800" dirty="0" err="1"/>
              <a:t>: đánh giá độ chính xác của phép ghép cặp bằng cách tính khoảng cách/độ tương đồng giữa các điểm đặc trưng; khoảng cách nhỏ hơn hoặc độ tương đồng cao hơn thường biểu thị kết quả ghép cặp tốt hơn</a:t>
            </a:r>
            <a:endParaRPr sz="1800" dirty="0"/>
          </a:p>
          <a:p>
            <a:pPr lvl="1" algn="just">
              <a:lnSpc>
                <a:spcPct val="120000"/>
              </a:lnSpc>
            </a:pPr>
            <a:r>
              <a:rPr sz="1800" i="1" dirty="0" err="1"/>
              <a:t>Độ tin cậy</a:t>
            </a:r>
            <a:r>
              <a:rPr sz="1800" dirty="0" err="1"/>
              <a:t>: xem xét tính nhất quán hình học cục bộ của các điểm đặc trưng được ghép cặp; đánh giá độ tin cậy của phép ghép cặp bằng cách tính các ràng buộc hình học giữa các điểm đặc trưng; phép ghép cặp có tính nhất quán cao thường đáng tin cậy hơn</a:t>
            </a:r>
            <a:endParaRPr sz="1800" dirty="0"/>
          </a:p>
          <a:p>
            <a:pPr lvl="1" algn="just">
              <a:lnSpc>
                <a:spcPct val="120000"/>
              </a:lnSpc>
            </a:pPr>
            <a:r>
              <a:rPr sz="1800" i="1" dirty="0"/>
              <a:t>Tính nhất quán</a:t>
            </a:r>
            <a:r>
              <a:rPr sz="1800" dirty="0"/>
              <a:t>: đánh giá tính nhất quán của ghép cặp đặc trưng bằng cách kiểm tra kết quả ghép cặp trong các ảnh hoặc khung hình video khác nhau; gồm tính nhất quán không gian và tính nhất quán thời gian</a:t>
            </a:r>
            <a:endParaRPr lang="en-US" sz="1800" dirty="0"/>
          </a:p>
          <a:p>
            <a:pPr lvl="1" algn="just">
              <a:lnSpc>
                <a:spcPct val="120000"/>
              </a:lnSpc>
            </a:pPr>
            <a:r>
              <a:rPr sz="1800" i="1" dirty="0" err="1"/>
              <a:t>Độ bền vững</a:t>
            </a:r>
            <a:r>
              <a:rPr sz="1800" dirty="0" err="1"/>
              <a:t>: đánh giá độ bền vững của phương pháp ghép cặp đặc trưng trước các thay đổi như biến dạng ảnh, nhiễu và che khuất; phương pháp có độ bền vững cao có thể thu được kết quả ghép cặp chính xác trong nhiều bối cảnh khác nhau</a:t>
            </a:r>
            <a:endParaRPr sz="1800" dirty="0"/>
          </a:p>
          <a:p>
            <a:pPr lvl="1" algn="just">
              <a:lnSpc>
                <a:spcPct val="120000"/>
              </a:lnSpc>
            </a:pPr>
            <a:r>
              <a:rPr sz="1800" i="1" dirty="0"/>
              <a:t>Khả năng thích ứng</a:t>
            </a:r>
            <a:r>
              <a:rPr sz="1800" dirty="0"/>
              <a:t>: còn gọi là khả năng khái quát, chỉ việc phương pháp ghép cặp đặc trưng có đạt hiệu năng tốt trong các bối cảnh và điều kiện khác nhau hay không</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Tiêu chí đánh giá</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 calcmode="lin" valueType="num">
                                      <p:cBhvr additive="base">
                                        <p:cTn id="1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 calcmode="lin" valueType="num">
                                      <p:cBhvr additive="base">
                                        <p:cTn id="23"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anim calcmode="lin" valueType="num">
                                      <p:cBhvr additive="base">
                                        <p:cTn id="29"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 calcmode="lin" valueType="num">
                                      <p:cBhvr additive="base">
                                        <p:cTn id="35"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§5.2 Đăng ký hình học</a:t>
            </a:r>
          </a:p>
        </p:txBody>
      </p:sp>
      <p:sp>
        <p:nvSpPr>
          <p:cNvPr id="6" name="Rectangle 4">
            <a:hlinkClick r:id="rId2" action="ppaction://hlinksldjump"/>
          </p:cNvPr>
          <p:cNvSpPr>
            <a:spLocks noChangeArrowheads="1"/>
          </p:cNvSpPr>
          <p:nvPr/>
        </p:nvSpPr>
        <p:spPr bwMode="auto">
          <a:xfrm>
            <a:off x="1185127" y="989678"/>
            <a:ext cx="7401312" cy="310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Phương pháp điển hình</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Phương pháp tối ưu hóa</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Chỉ số đánh giá</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Hướng cải tiến</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82000"/>
              </a:lnSpc>
            </a:pPr>
            <a:r>
              <a:rPr lang="zh-CN" altLang="en-US" dirty="0">
                <a:latin typeface="Calibri"/>
                <a:cs typeface="Calibri"/>
              </a:rPr>
              <a:t>Đăng ký hình học truyền thống là phương pháp căn chỉnh và ghép cặp nhiều tập dữ liệu đám mây điểm</a:t>
            </a:r>
            <a:endParaRPr lang="vi-VN" altLang="zh-CN" dirty="0">
              <a:latin typeface="Calibri"/>
              <a:cs typeface="Calibri"/>
            </a:endParaRPr>
          </a:p>
          <a:p>
            <a:pPr lvl="1">
              <a:lnSpc>
                <a:spcPct val="82000"/>
              </a:lnSpc>
            </a:pPr>
            <a:r>
              <a:rPr lang="zh-CN" altLang="en-US" sz="2000" dirty="0">
                <a:latin typeface="Calibri"/>
                <a:cs typeface="Calibri"/>
              </a:rPr>
              <a:t>Theo dõi đối tượng trong đám mây điểm: thực hiện ghép cặp đối tượng ba chiều đang chuyển động</a:t>
            </a:r>
            <a:endParaRPr lang="vi-VN" altLang="zh-CN" sz="2000" dirty="0">
              <a:latin typeface="Calibri"/>
              <a:cs typeface="Calibri"/>
            </a:endParaRPr>
          </a:p>
          <a:p>
            <a:pPr lvl="1">
              <a:lnSpc>
                <a:spcPct val="82000"/>
              </a:lnSpc>
            </a:pPr>
            <a:r>
              <a:rPr lang="zh-CN" altLang="en-US" sz="2000" dirty="0">
                <a:latin typeface="Calibri"/>
                <a:cs typeface="Calibri"/>
              </a:rPr>
              <a:t>Mô hình hóa ba chiều và tái tạo ba chiều: đăng ký dữ liệu 2D/3D từ các góc nhìn khác nhau</a:t>
            </a:r>
            <a:endParaRPr lang="vi-VN" altLang="zh-CN" sz="2000" dirty="0">
              <a:latin typeface="Calibri"/>
              <a:cs typeface="Calibri"/>
            </a:endParaRPr>
          </a:p>
          <a:p>
            <a:pPr lvl="1">
              <a:lnSpc>
                <a:spcPct val="82000"/>
              </a:lnSpc>
            </a:pPr>
            <a:r>
              <a:rPr lang="zh-CN" altLang="en-US" sz="2000" dirty="0">
                <a:latin typeface="Calibri"/>
                <a:cs typeface="Calibri"/>
              </a:rPr>
              <a:t>Lập bản đồ và xử lý thông tin địa lý: căn chỉnh chính xác thông tin thị giác quy mô lớn</a:t>
            </a:r>
          </a:p>
        </p:txBody>
      </p:sp>
      <p:pic>
        <p:nvPicPr>
          <p:cNvPr id="1026" name="Picture 2" descr="Object Scene Flow | Autonomous Vision - Max Planck Institute for ...">
            <a:extLst>
              <a:ext uri="{FF2B5EF4-FFF2-40B4-BE49-F238E27FC236}">
                <a16:creationId xmlns:a16="http://schemas.microsoft.com/office/drawing/2014/main" id="{03DF10FE-67FA-FBB7-F1E7-2A2A4646A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620" y="3429000"/>
            <a:ext cx="3799144" cy="2319273"/>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12173812-877A-1B2B-AF53-C8B96D2A9BA6}"/>
              </a:ext>
            </a:extLst>
          </p:cNvPr>
          <p:cNvSpPr txBox="1"/>
          <p:nvPr/>
        </p:nvSpPr>
        <p:spPr>
          <a:xfrm>
            <a:off x="1330444" y="5844401"/>
            <a:ext cx="2594786" cy="276999"/>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Theo dõi đối tượng trong </a:t>
            </a:r>
            <a:endParaRPr kumimoji="1" lang="vi-VN" altLang="zh-CN" sz="1400" dirty="0">
              <a:latin typeface="Arial" panose="020B0604020202020204" pitchFamily="34" charset="0"/>
              <a:cs typeface="Arial" panose="020B0604020202020204" pitchFamily="34" charset="0"/>
            </a:endParaRPr>
          </a:p>
          <a:p>
            <a:pPr algn="ctr"/>
            <a:r>
              <a:rPr kumimoji="1" lang="zh-CN" altLang="en-US" sz="1400" dirty="0">
                <a:latin typeface="Arial" panose="020B0604020202020204" pitchFamily="34" charset="0"/>
                <a:cs typeface="Arial" panose="020B0604020202020204" pitchFamily="34" charset="0"/>
              </a:rPr>
              <a:t>đám mây điểm</a:t>
            </a:r>
          </a:p>
        </p:txBody>
      </p:sp>
      <p:pic>
        <p:nvPicPr>
          <p:cNvPr id="1028" name="Picture 4" descr="基于SfM与CMVS+PMVS的单目视觉三维重建 - 知乎">
            <a:extLst>
              <a:ext uri="{FF2B5EF4-FFF2-40B4-BE49-F238E27FC236}">
                <a16:creationId xmlns:a16="http://schemas.microsoft.com/office/drawing/2014/main" id="{4D8783F5-4720-ED46-AB5C-19E2BC64A1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5875" y="3657329"/>
            <a:ext cx="3331363" cy="1862614"/>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561181CC-383E-2E82-D8F3-A7037CAFCA8A}"/>
              </a:ext>
            </a:extLst>
          </p:cNvPr>
          <p:cNvSpPr txBox="1"/>
          <p:nvPr/>
        </p:nvSpPr>
        <p:spPr>
          <a:xfrm>
            <a:off x="5126808" y="5844400"/>
            <a:ext cx="2594786" cy="276999"/>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Tái tạo ba chiều</a:t>
            </a:r>
          </a:p>
        </p:txBody>
      </p:sp>
      <p:pic>
        <p:nvPicPr>
          <p:cNvPr id="1030" name="Picture 6" descr="高精地图在自动驾驶领域应用的关键挑战_GIS帝国-地理信息系统门户||GIS帝国论坛-地理信息系统技术论坛">
            <a:extLst>
              <a:ext uri="{FF2B5EF4-FFF2-40B4-BE49-F238E27FC236}">
                <a16:creationId xmlns:a16="http://schemas.microsoft.com/office/drawing/2014/main" id="{06DD2777-4F33-E12F-D368-68CE92BB198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32514" y="3589502"/>
            <a:ext cx="3443231" cy="1998268"/>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98E0055B-C3A5-DD61-AB10-58B844C75232}"/>
              </a:ext>
            </a:extLst>
          </p:cNvPr>
          <p:cNvSpPr txBox="1"/>
          <p:nvPr/>
        </p:nvSpPr>
        <p:spPr>
          <a:xfrm>
            <a:off x="8869381" y="5844399"/>
            <a:ext cx="2594786" cy="276999"/>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Bản đồ độ chính xác cao</a:t>
            </a:r>
          </a:p>
        </p:txBody>
      </p:sp>
      <p:sp>
        <p:nvSpPr>
          <p:cNvPr id="10" name="文本占位符 3">
            <a:extLst>
              <a:ext uri="{FF2B5EF4-FFF2-40B4-BE49-F238E27FC236}">
                <a16:creationId xmlns:a16="http://schemas.microsoft.com/office/drawing/2014/main" id="{847AFAA3-A534-AA3A-95FC-2F8735AA2970}"/>
              </a:ext>
            </a:extLst>
          </p:cNvPr>
          <p:cNvSpPr>
            <a:spLocks noGrp="1"/>
          </p:cNvSpPr>
          <p:nvPr>
            <p:ph type="body" sz="quarter" idx="13"/>
          </p:nvPr>
        </p:nvSpPr>
        <p:spPr>
          <a:xfrm>
            <a:off x="151872" y="169464"/>
            <a:ext cx="11846312" cy="668337"/>
          </a:xfrm>
        </p:spPr>
        <p:txBody>
          <a:bodyPr>
            <a:noAutofit/>
          </a:bodyPr>
          <a:lstStyle/>
          <a:p>
            <a:r>
              <a:rPr lang="zh-CN" altLang="en-US" dirty="0">
                <a:latin typeface="Calibri"/>
                <a:cs typeface="Calibri"/>
              </a:rPr>
              <a:t>Phương pháp tối ưu hóa đăng ký hình học truyền thống</a:t>
            </a:r>
          </a:p>
        </p:txBody>
      </p:sp>
    </p:spTree>
    <p:extLst>
      <p:ext uri="{BB962C8B-B14F-4D97-AF65-F5344CB8AC3E}">
        <p14:creationId xmlns:p14="http://schemas.microsoft.com/office/powerpoint/2010/main" val="33476671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9" name="文本占位符 4"/>
          <p:cNvSpPr>
            <a:spLocks noGrp="1"/>
          </p:cNvSpPr>
          <p:nvPr>
            <p:ph type="body" sz="quarter" idx="14"/>
          </p:nvPr>
        </p:nvSpPr>
        <p:spPr>
          <a:xfrm>
            <a:off x="397182" y="1116051"/>
            <a:ext cx="11524191" cy="5016500"/>
          </a:xfrm>
        </p:spPr>
        <p:txBody>
          <a:bodyPr>
            <a:normAutofit/>
          </a:bodyPr>
          <a:lstStyle/>
          <a:p>
            <a:pPr>
              <a:lnSpc>
                <a:spcPct val="80000"/>
              </a:lnSpc>
            </a:pPr>
            <a:r>
              <a:rPr lang="zh-CN" altLang="en-US" sz="2800" dirty="0">
                <a:latin typeface="Calibri"/>
                <a:cs typeface="Calibri"/>
              </a:rPr>
              <a:t>Đăng ký bằng biến đổi cứng</a:t>
            </a:r>
          </a:p>
          <a:p>
            <a:pPr lvl="1">
              <a:lnSpc>
                <a:spcPct val="80000"/>
              </a:lnSpc>
            </a:pPr>
            <a:r>
              <a:rPr lang="zh-CN" altLang="en-US" sz="2000" dirty="0">
                <a:solidFill>
                  <a:srgbClr val="4D4D4D"/>
                </a:solidFill>
                <a:latin typeface="Calibri"/>
                <a:cs typeface="Calibri"/>
              </a:rPr>
              <a:t>Đăng ký bằng biến đổi cứng là phương pháp thường dùng trong đăng ký hình học truyền thống; cốt lõi của phương pháp này là mô hình biến đổi cứng, tức tổ hợp của phép tịnh tiến, phép quay và phép biến đổi tỉ lệ. Quy trình chính có thể được mô tả như sau:</a:t>
            </a:r>
            <a:endParaRPr lang="en-US" altLang="zh-CN" sz="2000" dirty="0">
              <a:solidFill>
                <a:srgbClr val="4D4D4D"/>
              </a:solidFill>
              <a:latin typeface="Calibri"/>
              <a:cs typeface="Calibri"/>
            </a:endParaRPr>
          </a:p>
          <a:p>
            <a:pPr lvl="3">
              <a:lnSpc>
                <a:spcPct val="80000"/>
              </a:lnSpc>
            </a:pPr>
            <a:r>
              <a:rPr lang="zh-CN" altLang="en-US" sz="2000" i="1" dirty="0">
                <a:latin typeface="Calibri"/>
                <a:cs typeface="Calibri"/>
              </a:rPr>
              <a:t>Trích xuất đặc trưng</a:t>
            </a:r>
            <a:r>
              <a:rPr lang="zh-CN" altLang="en-US" sz="2000" dirty="0">
                <a:latin typeface="Calibri"/>
                <a:cs typeface="Calibri"/>
              </a:rPr>
              <a:t>: trích xuất bộ mô tả đặc trưng từ tập dữ liệu đám mây điểm cần đăng ký</a:t>
            </a:r>
          </a:p>
          <a:p>
            <a:pPr lvl="3">
              <a:lnSpc>
                <a:spcPct val="80000"/>
              </a:lnSpc>
            </a:pPr>
            <a:r>
              <a:rPr lang="en-US" altLang="zh-CN" sz="2000" i="1" dirty="0">
                <a:latin typeface="Calibri"/>
                <a:cs typeface="Calibri"/>
              </a:rPr>
              <a:t>Ước lượng biến đổi ban đầu</a:t>
            </a:r>
            <a:r>
              <a:rPr lang="en-US" altLang="zh-CN" sz="2000" dirty="0">
                <a:latin typeface="Calibri"/>
                <a:cs typeface="Calibri"/>
              </a:rPr>
              <a:t>: sử dụng mô hình biến đổi cứng để ước lượng các tham số tịnh tiến, quay và biến đổi tỉ lệ ban đầu</a:t>
            </a:r>
          </a:p>
          <a:p>
            <a:pPr lvl="3">
              <a:lnSpc>
                <a:spcPct val="80000"/>
              </a:lnSpc>
            </a:pPr>
            <a:r>
              <a:rPr lang="en-US" altLang="zh-CN" sz="2000" i="1" dirty="0" err="1">
                <a:latin typeface="Calibri"/>
                <a:cs typeface="Calibri"/>
              </a:rPr>
              <a:t>Tối</a:t>
            </a:r>
            <a:r>
              <a:rPr lang="en-US" altLang="zh-CN" sz="2000" i="1" dirty="0">
                <a:latin typeface="Calibri"/>
                <a:cs typeface="Calibri"/>
              </a:rPr>
              <a:t> ưu hóa tham số biến đổi</a:t>
            </a:r>
            <a:r>
              <a:rPr lang="en-US" altLang="zh-CN" sz="2000" dirty="0">
                <a:latin typeface="Calibri"/>
                <a:cs typeface="Calibri"/>
              </a:rPr>
              <a:t>: sử dụng thuật toán tối ưu hóa để thu được kết quả đăng ký chính xác hơn</a:t>
            </a:r>
          </a:p>
          <a:p>
            <a:pPr lvl="3">
              <a:lnSpc>
                <a:spcPct val="80000"/>
              </a:lnSpc>
            </a:pPr>
            <a:r>
              <a:rPr lang="en-US" altLang="zh-CN" sz="2000" i="1" dirty="0" err="1">
                <a:latin typeface="Calibri"/>
                <a:cs typeface="Calibri"/>
              </a:rPr>
              <a:t>Áp</a:t>
            </a:r>
            <a:r>
              <a:rPr lang="en-US" altLang="zh-CN" sz="2000" i="1" dirty="0">
                <a:latin typeface="Calibri"/>
                <a:cs typeface="Calibri"/>
              </a:rPr>
              <a:t> dụng biến đổi</a:t>
            </a:r>
            <a:r>
              <a:rPr lang="en-US" altLang="zh-CN" sz="2000" dirty="0">
                <a:latin typeface="Calibri"/>
                <a:cs typeface="Calibri"/>
              </a:rPr>
              <a:t>: sử dụng các tham số biến đổi đã tối ưu hóa để chuyển đổi tọa độ và nội suy</a:t>
            </a:r>
          </a:p>
        </p:txBody>
      </p:sp>
      <p:grpSp>
        <p:nvGrpSpPr>
          <p:cNvPr id="8" name="组合 7">
            <a:extLst>
              <a:ext uri="{FF2B5EF4-FFF2-40B4-BE49-F238E27FC236}">
                <a16:creationId xmlns:a16="http://schemas.microsoft.com/office/drawing/2014/main" id="{ABC6FC23-DEA6-4DCF-9575-23368EB6CD04}"/>
              </a:ext>
            </a:extLst>
          </p:cNvPr>
          <p:cNvGrpSpPr/>
          <p:nvPr/>
        </p:nvGrpSpPr>
        <p:grpSpPr>
          <a:xfrm>
            <a:off x="305786" y="4216908"/>
            <a:ext cx="11599756" cy="1913255"/>
            <a:chOff x="-58481" y="4807737"/>
            <a:chExt cx="11599756" cy="1913255"/>
          </a:xfrm>
        </p:grpSpPr>
        <p:pic>
          <p:nvPicPr>
            <p:cNvPr id="3" name="图片 3" descr="/private/var/folders/3f/cmynt8m504l2lq54ys08fyh00000gn/T/com.kingsoft.wpsoffice.mac/picturecompress_20240203105318/output_1.pngoutput_1">
              <a:extLst>
                <a:ext uri="{FF2B5EF4-FFF2-40B4-BE49-F238E27FC236}">
                  <a16:creationId xmlns:a16="http://schemas.microsoft.com/office/drawing/2014/main" id="{A0F81CFF-3FBC-3976-DC44-0AF208B76FBB}"/>
                </a:ext>
              </a:extLst>
            </p:cNvPr>
            <p:cNvPicPr>
              <a:picLocks noChangeAspect="1"/>
            </p:cNvPicPr>
            <p:nvPr/>
          </p:nvPicPr>
          <p:blipFill>
            <a:blip r:embed="rId3"/>
            <a:srcRect b="66745"/>
            <a:stretch>
              <a:fillRect/>
            </a:stretch>
          </p:blipFill>
          <p:spPr>
            <a:xfrm>
              <a:off x="-58481" y="5114125"/>
              <a:ext cx="5083810" cy="1300480"/>
            </a:xfrm>
            <a:prstGeom prst="rect">
              <a:avLst/>
            </a:prstGeom>
          </p:spPr>
        </p:pic>
        <p:pic>
          <p:nvPicPr>
            <p:cNvPr id="5" name="图片 3" descr="/private/var/folders/3f/cmynt8m504l2lq54ys08fyh00000gn/T/com.kingsoft.wpsoffice.mac/picturecompress_20240203105318/output_1.pngoutput_1">
              <a:extLst>
                <a:ext uri="{FF2B5EF4-FFF2-40B4-BE49-F238E27FC236}">
                  <a16:creationId xmlns:a16="http://schemas.microsoft.com/office/drawing/2014/main" id="{8E436EE8-571B-4E82-E37B-BCDFA27D3B8C}"/>
                </a:ext>
              </a:extLst>
            </p:cNvPr>
            <p:cNvPicPr>
              <a:picLocks noChangeAspect="1"/>
            </p:cNvPicPr>
            <p:nvPr/>
          </p:nvPicPr>
          <p:blipFill>
            <a:blip r:embed="rId3"/>
            <a:srcRect l="12881" t="51112" r="16550"/>
            <a:stretch>
              <a:fillRect/>
            </a:stretch>
          </p:blipFill>
          <p:spPr>
            <a:xfrm>
              <a:off x="7950985" y="4807737"/>
              <a:ext cx="3590290" cy="1913255"/>
            </a:xfrm>
            <a:prstGeom prst="rect">
              <a:avLst/>
            </a:prstGeom>
          </p:spPr>
        </p:pic>
        <p:sp>
          <p:nvSpPr>
            <p:cNvPr id="6" name="右箭头 5">
              <a:extLst>
                <a:ext uri="{FF2B5EF4-FFF2-40B4-BE49-F238E27FC236}">
                  <a16:creationId xmlns:a16="http://schemas.microsoft.com/office/drawing/2014/main" id="{4F7C0BA7-5381-0E24-A221-D3936E980EC7}"/>
                </a:ext>
              </a:extLst>
            </p:cNvPr>
            <p:cNvSpPr/>
            <p:nvPr/>
          </p:nvSpPr>
          <p:spPr>
            <a:xfrm>
              <a:off x="5400913" y="5607051"/>
              <a:ext cx="2174488" cy="31462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7A698FA1-2A38-23F9-CA49-4ECBFD5F941E}"/>
                </a:ext>
              </a:extLst>
            </p:cNvPr>
            <p:cNvSpPr txBox="1"/>
            <p:nvPr/>
          </p:nvSpPr>
          <p:spPr>
            <a:xfrm>
              <a:off x="5066228" y="4978133"/>
              <a:ext cx="2828854" cy="707886"/>
            </a:xfrm>
            <a:prstGeom prst="rect">
              <a:avLst/>
            </a:prstGeom>
            <a:noFill/>
          </p:spPr>
          <p:txBody>
            <a:bodyPr wrap="square" rtlCol="0">
              <a:spAutoFit/>
            </a:bodyPr>
            <a:lstStyle/>
            <a:p>
              <a:pPr algn="ctr"/>
              <a:r>
                <a:rPr lang="zh-CN" altLang="en-US" sz="2000" dirty="0">
                  <a:latin typeface="Arial" panose="020B0604020202020204" pitchFamily="34" charset="0"/>
                  <a:cs typeface="Arial" panose="020B0604020202020204" pitchFamily="34" charset="0"/>
                </a:rPr>
                <a:t>Đăng ký đám mây điểm nhiều khung hình</a:t>
              </a:r>
            </a:p>
          </p:txBody>
        </p:sp>
      </p:grpSp>
      <p:sp>
        <p:nvSpPr>
          <p:cNvPr id="12" name="文本占位符 3">
            <a:extLst>
              <a:ext uri="{FF2B5EF4-FFF2-40B4-BE49-F238E27FC236}">
                <a16:creationId xmlns:a16="http://schemas.microsoft.com/office/drawing/2014/main" id="{B61A6E43-416D-57B9-9215-DA4A824CD12A}"/>
              </a:ext>
            </a:extLst>
          </p:cNvPr>
          <p:cNvSpPr>
            <a:spLocks noGrp="1"/>
          </p:cNvSpPr>
          <p:nvPr>
            <p:ph type="body" sz="quarter" idx="13"/>
          </p:nvPr>
        </p:nvSpPr>
        <p:spPr>
          <a:xfrm>
            <a:off x="151872" y="169464"/>
            <a:ext cx="11846312" cy="668337"/>
          </a:xfrm>
        </p:spPr>
        <p:txBody>
          <a:bodyPr>
            <a:noAutofit/>
          </a:bodyPr>
          <a:lstStyle/>
          <a:p>
            <a:r>
              <a:rPr lang="zh-CN" altLang="en-US" dirty="0">
                <a:latin typeface="Calibri"/>
                <a:cs typeface="Calibri"/>
              </a:rPr>
              <a:t>Phương pháp tối ưu hóa đăng ký hình học truyền thống</a:t>
            </a:r>
          </a:p>
        </p:txBody>
      </p:sp>
    </p:spTree>
    <p:extLst>
      <p:ext uri="{BB962C8B-B14F-4D97-AF65-F5344CB8AC3E}">
        <p14:creationId xmlns:p14="http://schemas.microsoft.com/office/powerpoint/2010/main" val="266727885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 calcmode="lin" valueType="num">
                                      <p:cBhvr additive="base">
                                        <p:cTn id="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anim calcmode="lin" valueType="num">
                                      <p:cBhvr additive="base">
                                        <p:cTn id="1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anim calcmode="lin" valueType="num">
                                      <p:cBhvr additive="base">
                                        <p:cTn id="15"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anim calcmode="lin" valueType="num">
                                      <p:cBhvr additive="base">
                                        <p:cTn id="19"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100000"/>
              </a:lnSpc>
            </a:pPr>
            <a:r>
              <a:rPr lang="zh-CN" altLang="en-US" dirty="0">
                <a:latin typeface="Calibri"/>
                <a:cs typeface="Calibri"/>
              </a:rPr>
              <a:t>Đăng ký bằng biến đổi cứng</a:t>
            </a:r>
          </a:p>
          <a:p>
            <a:pPr lvl="1">
              <a:lnSpc>
                <a:spcPct val="100000"/>
              </a:lnSpc>
            </a:pPr>
            <a:r>
              <a:rPr lang="zh-CN" altLang="en-US" sz="2000" dirty="0">
                <a:latin typeface="Calibri"/>
                <a:cs typeface="Calibri"/>
              </a:rPr>
              <a:t>Ưu điểm của đăng ký bằng biến đổi cứng là đơn giản và trực quan; tổ hợp biến đổi cứng phù hợp với phần lớn nhiệm vụ đăng ký dựa trên hình dạng hình học, do đó cũng thích hợp với nhiều bối cảnh ứng dụng thực tế. So với các mô hình biến đổi phức tạp hơn, mô hình biến đổi cứng có độ phức tạp tính toán thấp hơn và có thể hoàn thành nhiệm vụ đăng ký trong thời gian ngắn hơn</a:t>
            </a:r>
          </a:p>
          <a:p>
            <a:pPr lvl="1">
              <a:lnSpc>
                <a:spcPct val="100000"/>
              </a:lnSpc>
            </a:pPr>
            <a:r>
              <a:rPr lang="zh-CN" altLang="en-US" sz="2000" dirty="0">
                <a:latin typeface="Calibri"/>
                <a:cs typeface="Calibri"/>
              </a:rPr>
              <a:t>Nhược điểm của đăng ký bằng biến đổi cứng là chỉ phù hợp để xử lý biến đổi cứng của đối tượng, hiệu quả hạn chế đối với các nhiệm vụ đăng ký biến dạng phi cứng; hơn nữa, độ chính xác phụ thuộc nhiều vào độ chính xác của các tham số biến đổi ban đầu, nên ước lượng ban đầu không chính xác có thể làm sai lệch kết quả đăng ký cuối cùng</a:t>
            </a:r>
          </a:p>
        </p:txBody>
      </p:sp>
      <p:pic>
        <p:nvPicPr>
          <p:cNvPr id="104" name="图片 103"/>
          <p:cNvPicPr/>
          <p:nvPr/>
        </p:nvPicPr>
        <p:blipFill>
          <a:blip r:embed="rId3"/>
          <a:stretch>
            <a:fillRect/>
          </a:stretch>
        </p:blipFill>
        <p:spPr>
          <a:xfrm>
            <a:off x="3085014" y="4286004"/>
            <a:ext cx="6318961" cy="2227730"/>
          </a:xfrm>
          <a:prstGeom prst="rect">
            <a:avLst/>
          </a:prstGeom>
          <a:noFill/>
          <a:ln w="9525">
            <a:noFill/>
          </a:ln>
        </p:spPr>
      </p:pic>
      <p:sp>
        <p:nvSpPr>
          <p:cNvPr id="6" name="文本占位符 3">
            <a:extLst>
              <a:ext uri="{FF2B5EF4-FFF2-40B4-BE49-F238E27FC236}">
                <a16:creationId xmlns:a16="http://schemas.microsoft.com/office/drawing/2014/main" id="{159A8C52-3EB6-ADD5-9E3D-4F7CB02A7EBE}"/>
              </a:ext>
            </a:extLst>
          </p:cNvPr>
          <p:cNvSpPr>
            <a:spLocks noGrp="1"/>
          </p:cNvSpPr>
          <p:nvPr>
            <p:ph type="body" sz="quarter" idx="13"/>
          </p:nvPr>
        </p:nvSpPr>
        <p:spPr>
          <a:xfrm>
            <a:off x="151872" y="169464"/>
            <a:ext cx="11846312" cy="668337"/>
          </a:xfrm>
        </p:spPr>
        <p:txBody>
          <a:bodyPr>
            <a:noAutofit/>
          </a:bodyPr>
          <a:lstStyle/>
          <a:p>
            <a:r>
              <a:rPr lang="zh-CN" altLang="en-US" dirty="0">
                <a:latin typeface="Calibri"/>
                <a:cs typeface="Calibri"/>
              </a:rPr>
              <a:t>Phương pháp tối ưu hóa đăng ký hình học truyền thống</a:t>
            </a:r>
          </a:p>
        </p:txBody>
      </p:sp>
    </p:spTree>
    <p:extLst>
      <p:ext uri="{BB962C8B-B14F-4D97-AF65-F5344CB8AC3E}">
        <p14:creationId xmlns:p14="http://schemas.microsoft.com/office/powerpoint/2010/main" val="10395428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9" name="文本占位符 4"/>
          <p:cNvSpPr>
            <a:spLocks noGrp="1"/>
          </p:cNvSpPr>
          <p:nvPr>
            <p:ph type="body" sz="quarter" idx="14"/>
          </p:nvPr>
        </p:nvSpPr>
        <p:spPr>
          <a:xfrm>
            <a:off x="515937" y="1004539"/>
            <a:ext cx="11160125" cy="5016500"/>
          </a:xfrm>
        </p:spPr>
        <p:txBody>
          <a:bodyPr>
            <a:normAutofit/>
          </a:bodyPr>
          <a:lstStyle/>
          <a:p>
            <a:r>
              <a:rPr lang="en-VN" sz="2000" dirty="0"/>
              <a:t>Đăng ký bằng biến đổi tương tự:</a:t>
            </a:r>
          </a:p>
          <a:p>
            <a:pPr lvl="1"/>
            <a:r>
              <a:rPr lang="en-VN" sz="2000" dirty="0"/>
              <a:t>Bao gồm phép tịnh tiến, phép quay và biến đổi tỉ lệ đồng đều.</a:t>
            </a:r>
          </a:p>
          <a:p>
            <a:pPr lvl="1"/>
            <a:r>
              <a:rPr lang="en-VN" sz="2000" dirty="0"/>
              <a:t>Linh hoạt hơn biến đổi cứng nhưng không mô tả được biến dạng phi cứng hoặc thay đổi tỉ lệ không đồng đều.</a:t>
            </a:r>
          </a:p>
          <a:p>
            <a:r>
              <a:rPr lang="en-VN" sz="2000" dirty="0"/>
              <a:t>Đăng ký bằng biến đổi affine:</a:t>
            </a:r>
          </a:p>
          <a:p>
            <a:pPr lvl="1"/>
            <a:r>
              <a:rPr lang="en-VN" sz="2000" dirty="0"/>
              <a:t>Bao gồm phép tịnh tiến, phép quay, biến đổi tỉ lệ đồng đều hoặc không đồng đều và phép cắt nghiêng.</a:t>
            </a:r>
          </a:p>
          <a:p>
            <a:pPr lvl="1"/>
            <a:r>
              <a:rPr lang="en-VN" sz="2000" dirty="0"/>
              <a:t>Có khả năng mô tả các biến đổi hình học phức tạp hơn, nhưng vẫn không xử lý được biến dạng phi cứng.</a:t>
            </a:r>
          </a:p>
          <a:p>
            <a:pPr>
              <a:lnSpc>
                <a:spcPct val="80000"/>
              </a:lnSpc>
            </a:pPr>
            <a:endParaRPr lang="zh-CN" altLang="en-US" sz="2000" dirty="0">
              <a:latin typeface="Calibri"/>
              <a:cs typeface="Calibri"/>
            </a:endParaRPr>
          </a:p>
        </p:txBody>
      </p:sp>
      <p:pic>
        <p:nvPicPr>
          <p:cNvPr id="1026" name="Picture 2">
            <a:extLst>
              <a:ext uri="{FF2B5EF4-FFF2-40B4-BE49-F238E27FC236}">
                <a16:creationId xmlns:a16="http://schemas.microsoft.com/office/drawing/2014/main" id="{3F863878-5017-D6F0-6B5E-BB1D020E4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165" y="4445224"/>
            <a:ext cx="4489162" cy="21357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C01F02C-4B26-1DDD-CD2F-98B00C730F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884" y="4445224"/>
            <a:ext cx="4335419" cy="2054892"/>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7E957030-305C-A399-E59D-02233AAE9576}"/>
              </a:ext>
            </a:extLst>
          </p:cNvPr>
          <p:cNvSpPr txBox="1"/>
          <p:nvPr/>
        </p:nvSpPr>
        <p:spPr>
          <a:xfrm>
            <a:off x="2519091" y="6550036"/>
            <a:ext cx="2019455" cy="276999"/>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Biến đổi tương tự</a:t>
            </a:r>
          </a:p>
        </p:txBody>
      </p:sp>
      <p:sp>
        <p:nvSpPr>
          <p:cNvPr id="5" name="文本框 4">
            <a:extLst>
              <a:ext uri="{FF2B5EF4-FFF2-40B4-BE49-F238E27FC236}">
                <a16:creationId xmlns:a16="http://schemas.microsoft.com/office/drawing/2014/main" id="{18FC7CF2-FC27-E1BC-B988-1D84FDA7535C}"/>
              </a:ext>
            </a:extLst>
          </p:cNvPr>
          <p:cNvSpPr txBox="1"/>
          <p:nvPr/>
        </p:nvSpPr>
        <p:spPr>
          <a:xfrm>
            <a:off x="7651939" y="6545553"/>
            <a:ext cx="2019455" cy="276999"/>
          </a:xfrm>
          <a:prstGeom prst="rect">
            <a:avLst/>
          </a:prstGeom>
          <a:noFill/>
        </p:spPr>
        <p:txBody>
          <a:bodyPr wrap="square" rtlCol="0">
            <a:noAutofit/>
          </a:bodyPr>
          <a:lstStyle/>
          <a:p>
            <a:pPr algn="ctr"/>
            <a:r>
              <a:rPr kumimoji="1" lang="zh-CN" altLang="en-US" sz="1400" dirty="0">
                <a:latin typeface="Arial" panose="020B0604020202020204" pitchFamily="34" charset="0"/>
                <a:cs typeface="Arial" panose="020B0604020202020204" pitchFamily="34" charset="0"/>
              </a:rPr>
              <a:t>Biến đổi affine</a:t>
            </a:r>
          </a:p>
        </p:txBody>
      </p:sp>
      <p:sp>
        <p:nvSpPr>
          <p:cNvPr id="8" name="文本占位符 3">
            <a:extLst>
              <a:ext uri="{FF2B5EF4-FFF2-40B4-BE49-F238E27FC236}">
                <a16:creationId xmlns:a16="http://schemas.microsoft.com/office/drawing/2014/main" id="{41EA2093-2F9A-24C7-3F80-4D8A96F6D188}"/>
              </a:ext>
            </a:extLst>
          </p:cNvPr>
          <p:cNvSpPr txBox="1">
            <a:spLocks/>
          </p:cNvSpPr>
          <p:nvPr/>
        </p:nvSpPr>
        <p:spPr>
          <a:xfrm>
            <a:off x="151872" y="169464"/>
            <a:ext cx="11846312" cy="668337"/>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latin typeface="Calibri"/>
                <a:cs typeface="Calibri"/>
              </a:rPr>
              <a:t>Phương pháp tối ưu hóa đăng ký hình học truyền thống</a:t>
            </a:r>
            <a:endParaRPr lang="zh-CN" altLang="en-US" dirty="0">
              <a:latin typeface="Calibri"/>
              <a:cs typeface="Calibri"/>
            </a:endParaRPr>
          </a:p>
        </p:txBody>
      </p:sp>
    </p:spTree>
    <p:extLst>
      <p:ext uri="{BB962C8B-B14F-4D97-AF65-F5344CB8AC3E}">
        <p14:creationId xmlns:p14="http://schemas.microsoft.com/office/powerpoint/2010/main" val="20316826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9" name="文本占位符 4"/>
          <p:cNvSpPr>
            <a:spLocks noGrp="1"/>
          </p:cNvSpPr>
          <p:nvPr>
            <p:ph type="body" sz="quarter" idx="14"/>
          </p:nvPr>
        </p:nvSpPr>
        <p:spPr>
          <a:xfrm>
            <a:off x="515937" y="935436"/>
            <a:ext cx="11304356" cy="5753100"/>
          </a:xfrm>
        </p:spPr>
        <p:txBody>
          <a:bodyPr>
            <a:noAutofit/>
          </a:bodyPr>
          <a:lstStyle/>
          <a:p>
            <a:pPr>
              <a:lnSpc>
                <a:spcPct val="100000"/>
              </a:lnSpc>
            </a:pPr>
            <a:r>
              <a:rPr lang="zh-CN" altLang="en-US" sz="2000" dirty="0">
                <a:latin typeface="Calibri"/>
                <a:cs typeface="Calibri"/>
              </a:rPr>
              <a:t>Đăng ký bằng biến đổi phi tuyến</a:t>
            </a:r>
          </a:p>
          <a:p>
            <a:pPr lvl="1">
              <a:lnSpc>
                <a:spcPct val="100000"/>
              </a:lnSpc>
            </a:pPr>
            <a:r>
              <a:rPr lang="zh-CN" altLang="en-US" sz="2000" dirty="0">
                <a:latin typeface="Calibri"/>
                <a:cs typeface="Calibri"/>
              </a:rPr>
              <a:t>Đăng ký bằng biến đổi phi tuyến được đề xuất cho các nhiệm vụ đăng ký biến đổi phi cứng; các tham số biến đổi sử dụng những phép biến đổi phi tuyến như biến đổi đa thức, nội suy spline và biến dạng đàn hồi</a:t>
            </a:r>
          </a:p>
          <a:p>
            <a:pPr lvl="1">
              <a:lnSpc>
                <a:spcPct val="100000"/>
              </a:lnSpc>
            </a:pPr>
            <a:r>
              <a:rPr lang="zh-CN" altLang="en-US" sz="2000" dirty="0">
                <a:latin typeface="Calibri"/>
                <a:cs typeface="Calibri"/>
              </a:rPr>
              <a:t>Biến đổi đa thức có nghĩa là tọa độ điểm trước và sau biến đổi tuân theo quan hệ đa thức. Lấy một phép biến đổi đa thức hai chiều làm ví dụ, giả sử tọa độ điểm trước biến đổi là (x, y), tọa độ điểm sau biến đổi là (x’, y’), quá trình đăng ký được biểu diễn như sau:</a:t>
            </a:r>
          </a:p>
          <a:p>
            <a:pPr lvl="1">
              <a:lnSpc>
                <a:spcPct val="100000"/>
              </a:lnSpc>
            </a:pPr>
            <a:endParaRPr lang="zh-CN" altLang="en-US" sz="2000" dirty="0">
              <a:latin typeface="Calibri"/>
              <a:cs typeface="Calibri"/>
            </a:endParaRPr>
          </a:p>
          <a:p>
            <a:pPr lvl="1">
              <a:lnSpc>
                <a:spcPct val="100000"/>
              </a:lnSpc>
            </a:pPr>
            <a:endParaRPr lang="en-US" altLang="zh-CN" sz="2000" dirty="0">
              <a:latin typeface="Calibri"/>
              <a:cs typeface="Calibri"/>
            </a:endParaRPr>
          </a:p>
          <a:p>
            <a:pPr lvl="1">
              <a:lnSpc>
                <a:spcPct val="100000"/>
              </a:lnSpc>
            </a:pPr>
            <a:endParaRPr lang="en-US" altLang="zh-CN" sz="2000" dirty="0">
              <a:latin typeface="Calibri"/>
              <a:cs typeface="Calibri"/>
            </a:endParaRPr>
          </a:p>
          <a:p>
            <a:pPr lvl="1">
              <a:lnSpc>
                <a:spcPct val="100000"/>
              </a:lnSpc>
            </a:pPr>
            <a:endParaRPr lang="en-US" altLang="zh-CN" sz="2000" dirty="0">
              <a:latin typeface="Calibri"/>
              <a:cs typeface="Calibri"/>
            </a:endParaRPr>
          </a:p>
          <a:p>
            <a:pPr lvl="1">
              <a:lnSpc>
                <a:spcPct val="100000"/>
              </a:lnSpc>
            </a:pPr>
            <a:r>
              <a:rPr lang="zh-CN" altLang="en-US" sz="2000" dirty="0">
                <a:latin typeface="Calibri"/>
                <a:cs typeface="Calibri"/>
              </a:rPr>
              <a:t>Biến đổi nội suy spline là phương pháp dựa trên hàm nội suy, xây dựng một đường cong hoặc bề mặt trơn bằng cách nối một chuỗi điểm dữ liệu đã biết.</a:t>
            </a:r>
          </a:p>
          <a:p>
            <a:pPr lvl="1">
              <a:lnSpc>
                <a:spcPct val="100000"/>
              </a:lnSpc>
            </a:pPr>
            <a:r>
              <a:rPr lang="zh-CN" altLang="en-US" sz="2000" dirty="0">
                <a:latin typeface="Calibri"/>
                <a:cs typeface="Calibri"/>
              </a:rPr>
              <a:t>Mô hình biến dạng đàn hồi sử dụng mô hình vật lý của vật thể đàn hồi để mô tả quan hệ biến đổi. Nhìn chung, các tham số của mô hình biến dạng đàn hồi được xác định là thuộc tính vật liệu, hình dạng, điều kiện biên, v.v. của vật thể đàn hồi. Định nghĩa tham số cụ thể sẽ khác nhau tùy theo mô hình biến dạng đàn hồi được sử dụng.</a:t>
            </a:r>
          </a:p>
        </p:txBody>
      </p:sp>
      <p:graphicFrame>
        <p:nvGraphicFramePr>
          <p:cNvPr id="3" name="对象 -2147482618"/>
          <p:cNvGraphicFramePr>
            <a:graphicFrameLocks noChangeAspect="1"/>
          </p:cNvGraphicFramePr>
          <p:nvPr>
            <p:extLst>
              <p:ext uri="{D42A27DB-BD31-4B8C-83A1-F6EECF244321}">
                <p14:modId xmlns:p14="http://schemas.microsoft.com/office/powerpoint/2010/main" val="3794024115"/>
              </p:ext>
            </p:extLst>
          </p:nvPr>
        </p:nvGraphicFramePr>
        <p:xfrm>
          <a:off x="3562089" y="3444999"/>
          <a:ext cx="5358765" cy="486410"/>
        </p:xfrm>
        <a:graphic>
          <a:graphicData uri="http://schemas.openxmlformats.org/presentationml/2006/ole">
            <mc:AlternateContent xmlns:mc="http://schemas.openxmlformats.org/markup-compatibility/2006">
              <mc:Choice xmlns:v="urn:schemas-microsoft-com:vml" Requires="v">
                <p:oleObj r:id="rId3" imgW="2679700" imgH="241300" progId="Equation.KSEE3">
                  <p:embed/>
                </p:oleObj>
              </mc:Choice>
              <mc:Fallback>
                <p:oleObj r:id="rId3" imgW="2679700" imgH="241300" progId="Equation.KSEE3">
                  <p:embed/>
                  <p:pic>
                    <p:nvPicPr>
                      <p:cNvPr id="3" name="对象 -2147482618"/>
                      <p:cNvPicPr/>
                      <p:nvPr/>
                    </p:nvPicPr>
                    <p:blipFill>
                      <a:blip r:embed="rId4"/>
                      <a:stretch>
                        <a:fillRect/>
                      </a:stretch>
                    </p:blipFill>
                    <p:spPr>
                      <a:xfrm>
                        <a:off x="3562089" y="3444999"/>
                        <a:ext cx="5358765" cy="486410"/>
                      </a:xfrm>
                      <a:prstGeom prst="rect">
                        <a:avLst/>
                      </a:prstGeom>
                      <a:noFill/>
                      <a:ln w="38100">
                        <a:noFill/>
                        <a:miter/>
                      </a:ln>
                    </p:spPr>
                  </p:pic>
                </p:oleObj>
              </mc:Fallback>
            </mc:AlternateContent>
          </a:graphicData>
        </a:graphic>
      </p:graphicFrame>
      <p:graphicFrame>
        <p:nvGraphicFramePr>
          <p:cNvPr id="5" name="对象 -2147482617"/>
          <p:cNvGraphicFramePr>
            <a:graphicFrameLocks noChangeAspect="1"/>
          </p:cNvGraphicFramePr>
          <p:nvPr>
            <p:extLst>
              <p:ext uri="{D42A27DB-BD31-4B8C-83A1-F6EECF244321}">
                <p14:modId xmlns:p14="http://schemas.microsoft.com/office/powerpoint/2010/main" val="3961778324"/>
              </p:ext>
            </p:extLst>
          </p:nvPr>
        </p:nvGraphicFramePr>
        <p:xfrm>
          <a:off x="3562089" y="4029044"/>
          <a:ext cx="5255260" cy="486410"/>
        </p:xfrm>
        <a:graphic>
          <a:graphicData uri="http://schemas.openxmlformats.org/presentationml/2006/ole">
            <mc:AlternateContent xmlns:mc="http://schemas.openxmlformats.org/markup-compatibility/2006">
              <mc:Choice xmlns:v="urn:schemas-microsoft-com:vml" Requires="v">
                <p:oleObj r:id="rId5" imgW="2628900" imgH="241300" progId="Equation.KSEE3">
                  <p:embed/>
                </p:oleObj>
              </mc:Choice>
              <mc:Fallback>
                <p:oleObj r:id="rId5" imgW="2628900" imgH="241300" progId="Equation.KSEE3">
                  <p:embed/>
                  <p:pic>
                    <p:nvPicPr>
                      <p:cNvPr id="5" name="对象 -2147482617"/>
                      <p:cNvPicPr/>
                      <p:nvPr/>
                    </p:nvPicPr>
                    <p:blipFill>
                      <a:blip r:embed="rId6"/>
                      <a:stretch>
                        <a:fillRect/>
                      </a:stretch>
                    </p:blipFill>
                    <p:spPr>
                      <a:xfrm>
                        <a:off x="3562089" y="4029044"/>
                        <a:ext cx="5255260" cy="486410"/>
                      </a:xfrm>
                      <a:prstGeom prst="rect">
                        <a:avLst/>
                      </a:prstGeom>
                      <a:noFill/>
                      <a:ln w="38100">
                        <a:noFill/>
                        <a:miter/>
                      </a:ln>
                    </p:spPr>
                  </p:pic>
                </p:oleObj>
              </mc:Fallback>
            </mc:AlternateContent>
          </a:graphicData>
        </a:graphic>
      </p:graphicFrame>
      <p:sp>
        <p:nvSpPr>
          <p:cNvPr id="8" name="文本占位符 3">
            <a:extLst>
              <a:ext uri="{FF2B5EF4-FFF2-40B4-BE49-F238E27FC236}">
                <a16:creationId xmlns:a16="http://schemas.microsoft.com/office/drawing/2014/main" id="{78539A45-B490-8E2D-441E-34240CA9084D}"/>
              </a:ext>
            </a:extLst>
          </p:cNvPr>
          <p:cNvSpPr>
            <a:spLocks noGrp="1"/>
          </p:cNvSpPr>
          <p:nvPr>
            <p:ph type="body" sz="quarter" idx="13"/>
          </p:nvPr>
        </p:nvSpPr>
        <p:spPr>
          <a:xfrm>
            <a:off x="151872" y="169464"/>
            <a:ext cx="11846312" cy="668337"/>
          </a:xfrm>
        </p:spPr>
        <p:txBody>
          <a:bodyPr>
            <a:noAutofit/>
          </a:bodyPr>
          <a:lstStyle/>
          <a:p>
            <a:r>
              <a:rPr lang="zh-CN" altLang="en-US" dirty="0">
                <a:latin typeface="Calibri"/>
                <a:cs typeface="Calibri"/>
              </a:rPr>
              <a:t>Phương pháp tối ưu hóa đăng ký hình học truyền thống</a:t>
            </a:r>
          </a:p>
        </p:txBody>
      </p:sp>
    </p:spTree>
    <p:extLst>
      <p:ext uri="{BB962C8B-B14F-4D97-AF65-F5344CB8AC3E}">
        <p14:creationId xmlns:p14="http://schemas.microsoft.com/office/powerpoint/2010/main" val="27331289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9" name="文本占位符 4"/>
          <p:cNvSpPr>
            <a:spLocks noGrp="1"/>
          </p:cNvSpPr>
          <p:nvPr>
            <p:ph type="body" sz="quarter" idx="14"/>
          </p:nvPr>
        </p:nvSpPr>
        <p:spPr/>
        <p:txBody>
          <a:bodyPr>
            <a:noAutofit/>
          </a:bodyPr>
          <a:lstStyle/>
          <a:p>
            <a:pPr>
              <a:lnSpc>
                <a:spcPct val="95000"/>
              </a:lnSpc>
            </a:pPr>
            <a:r>
              <a:rPr lang="zh-CN" altLang="en-US" dirty="0">
                <a:latin typeface="Calibri"/>
                <a:cs typeface="Calibri"/>
              </a:rPr>
              <a:t>Phương pháp đăng ký hình học truyền thống cần khởi tạo các tham số biến đổi, sau đó tiến hành tối ưu hóa tham số</a:t>
            </a:r>
          </a:p>
          <a:p>
            <a:pPr lvl="1">
              <a:lnSpc>
                <a:spcPct val="95000"/>
              </a:lnSpc>
            </a:pPr>
            <a:r>
              <a:rPr lang="zh-CN" altLang="en-US" sz="2000" dirty="0">
                <a:latin typeface="Calibri"/>
                <a:cs typeface="Calibri"/>
              </a:rPr>
              <a:t>Lấy đăng ký bằng biến đổi cứng làm ví dụ, giả sử hai tọa độ cần đăng ký lần lượt là p và p’, mục tiêu của chúng ta là ước lượng R và t trong biểu thức sau:</a:t>
            </a:r>
          </a:p>
          <a:p>
            <a:pPr lvl="1">
              <a:lnSpc>
                <a:spcPct val="100000"/>
              </a:lnSpc>
            </a:pPr>
            <a:endParaRPr lang="vi-VN" altLang="zh-CN" sz="2000" i="1" dirty="0">
              <a:latin typeface="Calibri"/>
              <a:cs typeface="Calibri"/>
            </a:endParaRPr>
          </a:p>
          <a:p>
            <a:pPr lvl="1">
              <a:lnSpc>
                <a:spcPct val="100000"/>
              </a:lnSpc>
            </a:pPr>
            <a:endParaRPr lang="zh-CN" altLang="en-US" sz="2000" i="1" dirty="0">
              <a:latin typeface="Calibri"/>
              <a:cs typeface="Calibri"/>
            </a:endParaRPr>
          </a:p>
          <a:p>
            <a:pPr lvl="1">
              <a:lnSpc>
                <a:spcPct val="95000"/>
              </a:lnSpc>
            </a:pPr>
            <a:r>
              <a:rPr lang="zh-CN" altLang="en-US" sz="2000" dirty="0">
                <a:latin typeface="Calibri"/>
                <a:cs typeface="Calibri"/>
              </a:rPr>
              <a:t>Quá trình tối ưu hóa được gọi là thuật toán điểm gần nhất lặp (Iterative Closest Point, ICP)</a:t>
            </a:r>
          </a:p>
        </p:txBody>
      </p:sp>
      <p:sp>
        <p:nvSpPr>
          <p:cNvPr id="4" name="文本占位符 3"/>
          <p:cNvSpPr>
            <a:spLocks noGrp="1"/>
          </p:cNvSpPr>
          <p:nvPr>
            <p:ph type="body" sz="quarter" idx="13"/>
          </p:nvPr>
        </p:nvSpPr>
        <p:spPr>
          <a:xfrm>
            <a:off x="151872" y="169464"/>
            <a:ext cx="11846312" cy="668337"/>
          </a:xfrm>
        </p:spPr>
        <p:txBody>
          <a:bodyPr>
            <a:noAutofit/>
          </a:bodyPr>
          <a:lstStyle/>
          <a:p>
            <a:r>
              <a:rPr lang="zh-CN" altLang="en-US" dirty="0">
                <a:latin typeface="Calibri"/>
                <a:cs typeface="Calibri"/>
              </a:rPr>
              <a:t>Phương pháp tối ưu hóa đăng ký hình học truyền thống</a:t>
            </a:r>
          </a:p>
        </p:txBody>
      </p:sp>
      <p:graphicFrame>
        <p:nvGraphicFramePr>
          <p:cNvPr id="3" name="对象 -2147482612"/>
          <p:cNvGraphicFramePr>
            <a:graphicFrameLocks noChangeAspect="1"/>
          </p:cNvGraphicFramePr>
          <p:nvPr>
            <p:extLst>
              <p:ext uri="{D42A27DB-BD31-4B8C-83A1-F6EECF244321}">
                <p14:modId xmlns:p14="http://schemas.microsoft.com/office/powerpoint/2010/main" val="3530403901"/>
              </p:ext>
            </p:extLst>
          </p:nvPr>
        </p:nvGraphicFramePr>
        <p:xfrm>
          <a:off x="5455867" y="2623502"/>
          <a:ext cx="1458686" cy="482805"/>
        </p:xfrm>
        <a:graphic>
          <a:graphicData uri="http://schemas.openxmlformats.org/presentationml/2006/ole">
            <mc:AlternateContent xmlns:mc="http://schemas.openxmlformats.org/markup-compatibility/2006">
              <mc:Choice xmlns:v="urn:schemas-microsoft-com:vml" Requires="v">
                <p:oleObj r:id="rId3" imgW="698500" imgH="228600" progId="Equation.KSEE3">
                  <p:embed/>
                </p:oleObj>
              </mc:Choice>
              <mc:Fallback>
                <p:oleObj r:id="rId3" imgW="698500" imgH="228600" progId="Equation.KSEE3">
                  <p:embed/>
                  <p:pic>
                    <p:nvPicPr>
                      <p:cNvPr id="3" name="对象 -2147482612"/>
                      <p:cNvPicPr/>
                      <p:nvPr/>
                    </p:nvPicPr>
                    <p:blipFill>
                      <a:blip r:embed="rId4"/>
                      <a:stretch>
                        <a:fillRect/>
                      </a:stretch>
                    </p:blipFill>
                    <p:spPr>
                      <a:xfrm>
                        <a:off x="5455867" y="2623502"/>
                        <a:ext cx="1458686" cy="482805"/>
                      </a:xfrm>
                      <a:prstGeom prst="rect">
                        <a:avLst/>
                      </a:prstGeom>
                      <a:noFill/>
                      <a:ln w="38100">
                        <a:noFill/>
                        <a:miter/>
                      </a:ln>
                    </p:spPr>
                  </p:pic>
                </p:oleObj>
              </mc:Fallback>
            </mc:AlternateContent>
          </a:graphicData>
        </a:graphic>
      </p:graphicFrame>
    </p:spTree>
    <p:extLst>
      <p:ext uri="{BB962C8B-B14F-4D97-AF65-F5344CB8AC3E}">
        <p14:creationId xmlns:p14="http://schemas.microsoft.com/office/powerpoint/2010/main" val="11245487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sz="2000" dirty="0"/>
                  <a:t>Giả sử hai tập điểm đăng ký lần lượt là </a:t>
                </a:r>
                <a14:m>
                  <m:oMath xmlns:m="http://schemas.openxmlformats.org/officeDocument/2006/math">
                    <m:r>
                      <m:rPr>
                        <m:sty m:val="p"/>
                      </m:rPr>
                      <a:rPr lang="en-US" altLang="zh-CN" sz="2000" i="1" dirty="0">
                        <a:latin typeface="Cambria Math" panose="02040503050406030204" pitchFamily="18" charset="0"/>
                      </a:rPr>
                      <m:t>x</m:t>
                    </m:r>
                    <m:r>
                      <a:rPr lang="vi-VN" altLang="zh-CN" sz="2000" b="0" i="1" dirty="0" smtClean="0">
                        <a:latin typeface="Cambria Math" panose="02040503050406030204" pitchFamily="18" charset="0"/>
                      </a:rPr>
                      <m:t>=(</m:t>
                    </m:r>
                    <m:sSub>
                      <m:sSubPr>
                        <m:ctrlPr>
                          <a:rPr lang="vi-VN" altLang="zh-CN" sz="2000" b="0" i="1" dirty="0" smtClean="0">
                            <a:latin typeface="Cambria Math" panose="02040503050406030204" pitchFamily="18" charset="0"/>
                          </a:rPr>
                        </m:ctrlPr>
                      </m:sSubPr>
                      <m:e>
                        <m:r>
                          <m:rPr>
                            <m:sty m:val="p"/>
                          </m:rPr>
                          <a:rPr lang="vi-VN" altLang="zh-CN" sz="2000" i="1" dirty="0">
                            <a:latin typeface="Cambria Math" panose="02040503050406030204" pitchFamily="18" charset="0"/>
                          </a:rPr>
                          <m:t>x</m:t>
                        </m:r>
                      </m:e>
                      <m:sub>
                        <m:r>
                          <a:rPr lang="vi-VN" altLang="zh-CN" sz="2000" b="0" i="1" dirty="0" smtClean="0">
                            <a:latin typeface="Cambria Math" panose="02040503050406030204" pitchFamily="18" charset="0"/>
                          </a:rPr>
                          <m:t>1</m:t>
                        </m:r>
                      </m:sub>
                    </m:sSub>
                    <m:r>
                      <a:rPr lang="vi-VN" altLang="zh-CN" sz="2000" b="0" i="1" dirty="0" smtClean="0">
                        <a:latin typeface="Cambria Math" panose="02040503050406030204" pitchFamily="18" charset="0"/>
                      </a:rPr>
                      <m:t>,</m:t>
                    </m:r>
                    <m:sSub>
                      <m:sSubPr>
                        <m:ctrlPr>
                          <a:rPr lang="vi-VN" altLang="zh-CN" sz="2000" i="1" dirty="0">
                            <a:latin typeface="Cambria Math" panose="02040503050406030204" pitchFamily="18" charset="0"/>
                          </a:rPr>
                        </m:ctrlPr>
                      </m:sSubPr>
                      <m:e>
                        <m:r>
                          <m:rPr>
                            <m:sty m:val="p"/>
                          </m:rPr>
                          <a:rPr lang="vi-VN" altLang="zh-CN" sz="2000" i="1" dirty="0">
                            <a:latin typeface="Cambria Math" panose="02040503050406030204" pitchFamily="18" charset="0"/>
                          </a:rPr>
                          <m:t>x</m:t>
                        </m:r>
                      </m:e>
                      <m:sub>
                        <m:r>
                          <a:rPr lang="vi-VN" altLang="zh-CN" sz="2000" b="0" i="1" dirty="0" smtClean="0">
                            <a:latin typeface="Cambria Math" panose="02040503050406030204" pitchFamily="18" charset="0"/>
                          </a:rPr>
                          <m:t>2</m:t>
                        </m:r>
                      </m:sub>
                    </m:sSub>
                    <m:r>
                      <a:rPr lang="vi-VN" altLang="zh-CN" sz="2000" b="0" i="1" dirty="0" smtClean="0">
                        <a:latin typeface="Cambria Math" panose="02040503050406030204" pitchFamily="18" charset="0"/>
                      </a:rPr>
                      <m:t>, …,</m:t>
                    </m:r>
                    <m:sSub>
                      <m:sSubPr>
                        <m:ctrlPr>
                          <a:rPr lang="vi-VN" altLang="zh-CN" sz="2000" i="1" dirty="0">
                            <a:latin typeface="Cambria Math" panose="02040503050406030204" pitchFamily="18" charset="0"/>
                          </a:rPr>
                        </m:ctrlPr>
                      </m:sSubPr>
                      <m:e>
                        <m:r>
                          <m:rPr>
                            <m:sty m:val="p"/>
                          </m:rPr>
                          <a:rPr lang="vi-VN" altLang="zh-CN" sz="2000" i="1" dirty="0">
                            <a:latin typeface="Cambria Math" panose="02040503050406030204" pitchFamily="18" charset="0"/>
                          </a:rPr>
                          <m:t>x</m:t>
                        </m:r>
                      </m:e>
                      <m:sub>
                        <m:r>
                          <m:rPr>
                            <m:sty m:val="p"/>
                          </m:rPr>
                          <a:rPr lang="vi-VN" altLang="zh-CN" sz="2000" i="1" dirty="0">
                            <a:latin typeface="Cambria Math" panose="02040503050406030204" pitchFamily="18" charset="0"/>
                          </a:rPr>
                          <m:t>n</m:t>
                        </m:r>
                      </m:sub>
                    </m:sSub>
                    <m:r>
                      <a:rPr lang="vi-VN" altLang="zh-CN" sz="2000" b="0" i="1" dirty="0" smtClean="0">
                        <a:latin typeface="Cambria Math" panose="02040503050406030204" pitchFamily="18" charset="0"/>
                      </a:rPr>
                      <m:t>)</m:t>
                    </m:r>
                  </m:oMath>
                </a14:m>
                <a:r>
                  <a:rPr lang="zh-CN" altLang="en-US" sz="2000" dirty="0"/>
                  <a:t>và</a:t>
                </a:r>
                <a:r>
                  <a:rPr lang="en-US" altLang="zh-CN" sz="2000" dirty="0"/>
                  <a:t> </a:t>
                </a:r>
                <a14:m>
                  <m:oMath xmlns:m="http://schemas.openxmlformats.org/officeDocument/2006/math">
                    <m:r>
                      <m:rPr>
                        <m:sty m:val="p"/>
                      </m:rPr>
                      <a:rPr lang="en-US" altLang="zh-CN" sz="2000" i="1" dirty="0">
                        <a:latin typeface="Cambria Math" panose="02040503050406030204" pitchFamily="18" charset="0"/>
                      </a:rPr>
                      <m:t>y</m:t>
                    </m:r>
                    <m:r>
                      <a:rPr lang="vi-VN" altLang="zh-CN" sz="2000" i="1" dirty="0">
                        <a:latin typeface="Cambria Math" panose="02040503050406030204" pitchFamily="18" charset="0"/>
                      </a:rPr>
                      <m:t>=(</m:t>
                    </m:r>
                    <m:sSub>
                      <m:sSubPr>
                        <m:ctrlPr>
                          <a:rPr lang="vi-VN" altLang="zh-CN" sz="2000" i="1" dirty="0">
                            <a:latin typeface="Cambria Math" panose="02040503050406030204" pitchFamily="18" charset="0"/>
                          </a:rPr>
                        </m:ctrlPr>
                      </m:sSubPr>
                      <m:e>
                        <m:r>
                          <m:rPr>
                            <m:sty m:val="p"/>
                          </m:rPr>
                          <a:rPr lang="vi-VN" altLang="zh-CN" sz="2000" i="1" dirty="0" smtClean="0">
                            <a:latin typeface="Cambria Math" panose="02040503050406030204" pitchFamily="18" charset="0"/>
                          </a:rPr>
                          <m:t>y</m:t>
                        </m:r>
                      </m:e>
                      <m:sub>
                        <m:r>
                          <a:rPr lang="vi-VN" altLang="zh-CN" sz="2000" i="1" dirty="0">
                            <a:latin typeface="Cambria Math" panose="02040503050406030204" pitchFamily="18" charset="0"/>
                          </a:rPr>
                          <m:t>1</m:t>
                        </m:r>
                      </m:sub>
                    </m:sSub>
                    <m:r>
                      <a:rPr lang="vi-VN" altLang="zh-CN" sz="2000" i="1" dirty="0">
                        <a:latin typeface="Cambria Math" panose="02040503050406030204" pitchFamily="18" charset="0"/>
                      </a:rPr>
                      <m:t>,</m:t>
                    </m:r>
                    <m:sSub>
                      <m:sSubPr>
                        <m:ctrlPr>
                          <a:rPr lang="vi-VN" altLang="zh-CN" sz="2000" i="1" dirty="0">
                            <a:latin typeface="Cambria Math" panose="02040503050406030204" pitchFamily="18" charset="0"/>
                          </a:rPr>
                        </m:ctrlPr>
                      </m:sSubPr>
                      <m:e>
                        <m:r>
                          <m:rPr>
                            <m:sty m:val="p"/>
                          </m:rPr>
                          <a:rPr lang="vi-VN" altLang="zh-CN" sz="2000" i="1" dirty="0">
                            <a:latin typeface="Cambria Math" panose="02040503050406030204" pitchFamily="18" charset="0"/>
                          </a:rPr>
                          <m:t>y</m:t>
                        </m:r>
                      </m:e>
                      <m:sub>
                        <m:r>
                          <a:rPr lang="vi-VN" altLang="zh-CN" sz="2000" i="1" dirty="0">
                            <a:latin typeface="Cambria Math" panose="02040503050406030204" pitchFamily="18" charset="0"/>
                          </a:rPr>
                          <m:t>2</m:t>
                        </m:r>
                      </m:sub>
                    </m:sSub>
                    <m:r>
                      <a:rPr lang="vi-VN" altLang="zh-CN" sz="2000" i="1" dirty="0">
                        <a:latin typeface="Cambria Math" panose="02040503050406030204" pitchFamily="18" charset="0"/>
                      </a:rPr>
                      <m:t>, …,</m:t>
                    </m:r>
                    <m:sSub>
                      <m:sSubPr>
                        <m:ctrlPr>
                          <a:rPr lang="vi-VN" altLang="zh-CN" sz="2000" i="1" dirty="0">
                            <a:latin typeface="Cambria Math" panose="02040503050406030204" pitchFamily="18" charset="0"/>
                          </a:rPr>
                        </m:ctrlPr>
                      </m:sSubPr>
                      <m:e>
                        <m:r>
                          <m:rPr>
                            <m:sty m:val="p"/>
                          </m:rPr>
                          <a:rPr lang="vi-VN" altLang="zh-CN" sz="2000" i="1" dirty="0">
                            <a:latin typeface="Cambria Math" panose="02040503050406030204" pitchFamily="18" charset="0"/>
                          </a:rPr>
                          <m:t>y</m:t>
                        </m:r>
                      </m:e>
                      <m:sub>
                        <m:r>
                          <m:rPr>
                            <m:sty m:val="p"/>
                          </m:rPr>
                          <a:rPr lang="vi-VN" altLang="zh-CN" sz="2000" i="1" dirty="0">
                            <a:latin typeface="Cambria Math" panose="02040503050406030204" pitchFamily="18" charset="0"/>
                          </a:rPr>
                          <m:t>n</m:t>
                        </m:r>
                      </m:sub>
                    </m:sSub>
                    <m:r>
                      <a:rPr lang="vi-VN" altLang="zh-CN" sz="2000" i="1" dirty="0">
                        <a:latin typeface="Cambria Math" panose="02040503050406030204" pitchFamily="18" charset="0"/>
                      </a:rPr>
                      <m:t>)</m:t>
                    </m:r>
                  </m:oMath>
                </a14:m>
                <a:r>
                  <a:rPr lang="zh-CN" altLang="en-US" sz="2000" dirty="0"/>
                  <a:t>, trong đó n là số điểm của tập điểm đăng ký; có các chỉ số ước lượng độ chính xác sau:</a:t>
                </a:r>
                <a:endParaRPr lang="zh-CN" altLang="en-US" sz="2000" dirty="0">
                  <a:solidFill>
                    <a:srgbClr val="C00000"/>
                  </a:solidFill>
                </a:endParaRPr>
              </a:p>
              <a:p>
                <a:pPr lvl="1"/>
                <a:r>
                  <a:rPr lang="zh-CN" altLang="en-US" sz="2000" dirty="0"/>
                  <a:t>Căn sai số bình phương trung bình: tính căn bậc hai của khoảng cách trung bình giữa tất cả các điểm trong tập dữ liệu sau đăng ký và các điểm tương ứng trong tập dữ liệu tham chiếu</a:t>
                </a:r>
              </a:p>
              <a:p>
                <a:pPr lvl="1"/>
                <a:endParaRPr lang="zh-CN" altLang="en-US" sz="2000" dirty="0"/>
              </a:p>
              <a:p>
                <a:pPr lvl="1"/>
                <a:endParaRPr lang="en-US" altLang="zh-CN" sz="2000" dirty="0"/>
              </a:p>
              <a:p>
                <a:pPr lvl="1"/>
                <a:r>
                  <a:rPr lang="zh-CN" altLang="en-US" sz="2000" dirty="0"/>
                  <a:t>Khoảng cách cực đại giữa các cặp điểm: tính khoảng cách giữa từng cặp điểm tương ứng và lấy giá trị lớn nhất</a:t>
                </a:r>
              </a:p>
              <a:p>
                <a:pPr lvl="1"/>
                <a:endParaRPr lang="en-US" altLang="zh-CN" sz="2000" dirty="0"/>
              </a:p>
              <a:p>
                <a:pPr lvl="1"/>
                <a:endParaRPr lang="zh-CN" altLang="en-US" sz="2000" dirty="0"/>
              </a:p>
              <a:p>
                <a:pPr lvl="1"/>
                <a:r>
                  <a:rPr lang="zh-CN" altLang="en-US" sz="2000" dirty="0"/>
                  <a:t>Thông tin tương hỗ: khái niệm dựa trên lý thuyết thông tin, dùng để đo mức độ tương quan giữa hai biến ngẫu nhiên</a:t>
                </a: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455" t="-253" r="-568"/>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1100025" y="143527"/>
            <a:ext cx="9990679" cy="668337"/>
          </a:xfrm>
        </p:spPr>
        <p:txBody>
          <a:bodyPr>
            <a:noAutofit/>
          </a:bodyPr>
          <a:lstStyle/>
          <a:p>
            <a:r>
              <a:rPr lang="zh-CN" altLang="en-US" dirty="0">
                <a:latin typeface="Calibri"/>
                <a:cs typeface="Calibri"/>
                <a:sym typeface="+mn-ea"/>
              </a:rPr>
              <a:t>Chỉ số đánh giá đăng ký hình học truyền thống</a:t>
            </a:r>
            <a:endParaRPr lang="zh-CN" altLang="en-US" dirty="0">
              <a:latin typeface="Calibri"/>
              <a:cs typeface="Calibri"/>
            </a:endParaRPr>
          </a:p>
        </p:txBody>
      </p:sp>
      <p:graphicFrame>
        <p:nvGraphicFramePr>
          <p:cNvPr id="3" name="对象 -2147482598"/>
          <p:cNvGraphicFramePr>
            <a:graphicFrameLocks noChangeAspect="1"/>
          </p:cNvGraphicFramePr>
          <p:nvPr>
            <p:extLst>
              <p:ext uri="{D42A27DB-BD31-4B8C-83A1-F6EECF244321}">
                <p14:modId xmlns:p14="http://schemas.microsoft.com/office/powerpoint/2010/main" val="4003769234"/>
              </p:ext>
            </p:extLst>
          </p:nvPr>
        </p:nvGraphicFramePr>
        <p:xfrm>
          <a:off x="3390807" y="2792730"/>
          <a:ext cx="4806950" cy="820420"/>
        </p:xfrm>
        <a:graphic>
          <a:graphicData uri="http://schemas.openxmlformats.org/presentationml/2006/ole">
            <mc:AlternateContent xmlns:mc="http://schemas.openxmlformats.org/markup-compatibility/2006">
              <mc:Choice xmlns:v="urn:schemas-microsoft-com:vml" Requires="v">
                <p:oleObj r:id="rId4" imgW="2679700" imgH="457200" progId="Equation.KSEE3">
                  <p:embed/>
                </p:oleObj>
              </mc:Choice>
              <mc:Fallback>
                <p:oleObj r:id="rId4" imgW="2679700" imgH="457200" progId="Equation.KSEE3">
                  <p:embed/>
                  <p:pic>
                    <p:nvPicPr>
                      <p:cNvPr id="3" name="对象 -2147482598"/>
                      <p:cNvPicPr/>
                      <p:nvPr/>
                    </p:nvPicPr>
                    <p:blipFill>
                      <a:blip r:embed="rId5"/>
                      <a:stretch>
                        <a:fillRect/>
                      </a:stretch>
                    </p:blipFill>
                    <p:spPr>
                      <a:xfrm>
                        <a:off x="3390807" y="2792730"/>
                        <a:ext cx="4806950" cy="820420"/>
                      </a:xfrm>
                      <a:prstGeom prst="rect">
                        <a:avLst/>
                      </a:prstGeom>
                      <a:noFill/>
                      <a:ln w="38100">
                        <a:noFill/>
                        <a:miter/>
                      </a:ln>
                    </p:spPr>
                  </p:pic>
                </p:oleObj>
              </mc:Fallback>
            </mc:AlternateContent>
          </a:graphicData>
        </a:graphic>
      </p:graphicFrame>
      <p:graphicFrame>
        <p:nvGraphicFramePr>
          <p:cNvPr id="5" name="对象 -2147482595"/>
          <p:cNvGraphicFramePr>
            <a:graphicFrameLocks noChangeAspect="1"/>
          </p:cNvGraphicFramePr>
          <p:nvPr>
            <p:extLst>
              <p:ext uri="{D42A27DB-BD31-4B8C-83A1-F6EECF244321}">
                <p14:modId xmlns:p14="http://schemas.microsoft.com/office/powerpoint/2010/main" val="1193068751"/>
              </p:ext>
            </p:extLst>
          </p:nvPr>
        </p:nvGraphicFramePr>
        <p:xfrm>
          <a:off x="4003287" y="4510625"/>
          <a:ext cx="4673971" cy="504605"/>
        </p:xfrm>
        <a:graphic>
          <a:graphicData uri="http://schemas.openxmlformats.org/presentationml/2006/ole">
            <mc:AlternateContent xmlns:mc="http://schemas.openxmlformats.org/markup-compatibility/2006">
              <mc:Choice xmlns:v="urn:schemas-microsoft-com:vml" Requires="v">
                <p:oleObj r:id="rId6" imgW="2145665" imgH="228600" progId="Equation.KSEE3">
                  <p:embed/>
                </p:oleObj>
              </mc:Choice>
              <mc:Fallback>
                <p:oleObj r:id="rId6" imgW="2145665" imgH="228600" progId="Equation.KSEE3">
                  <p:embed/>
                  <p:pic>
                    <p:nvPicPr>
                      <p:cNvPr id="5" name="对象 -2147482595"/>
                      <p:cNvPicPr/>
                      <p:nvPr/>
                    </p:nvPicPr>
                    <p:blipFill>
                      <a:blip r:embed="rId7"/>
                      <a:stretch>
                        <a:fillRect/>
                      </a:stretch>
                    </p:blipFill>
                    <p:spPr>
                      <a:xfrm>
                        <a:off x="4003287" y="4510625"/>
                        <a:ext cx="4673971" cy="504605"/>
                      </a:xfrm>
                      <a:prstGeom prst="rect">
                        <a:avLst/>
                      </a:prstGeom>
                      <a:noFill/>
                      <a:ln w="38100">
                        <a:noFill/>
                        <a:miter/>
                      </a:ln>
                    </p:spPr>
                  </p:pic>
                </p:oleObj>
              </mc:Fallback>
            </mc:AlternateContent>
          </a:graphicData>
        </a:graphic>
      </p:graphicFrame>
      <p:graphicFrame>
        <p:nvGraphicFramePr>
          <p:cNvPr id="7" name="对象 -2147482596"/>
          <p:cNvGraphicFramePr>
            <a:graphicFrameLocks noChangeAspect="1"/>
          </p:cNvGraphicFramePr>
          <p:nvPr>
            <p:extLst>
              <p:ext uri="{D42A27DB-BD31-4B8C-83A1-F6EECF244321}">
                <p14:modId xmlns:p14="http://schemas.microsoft.com/office/powerpoint/2010/main" val="469845876"/>
              </p:ext>
            </p:extLst>
          </p:nvPr>
        </p:nvGraphicFramePr>
        <p:xfrm>
          <a:off x="4138914" y="5869442"/>
          <a:ext cx="4538345" cy="889635"/>
        </p:xfrm>
        <a:graphic>
          <a:graphicData uri="http://schemas.openxmlformats.org/presentationml/2006/ole">
            <mc:AlternateContent xmlns:mc="http://schemas.openxmlformats.org/markup-compatibility/2006">
              <mc:Choice xmlns:v="urn:schemas-microsoft-com:vml" Requires="v">
                <p:oleObj r:id="rId8" imgW="2387600" imgH="469900" progId="Equation.KSEE3">
                  <p:embed/>
                </p:oleObj>
              </mc:Choice>
              <mc:Fallback>
                <p:oleObj r:id="rId8" imgW="2387600" imgH="469900" progId="Equation.KSEE3">
                  <p:embed/>
                  <p:pic>
                    <p:nvPicPr>
                      <p:cNvPr id="7" name="对象 -2147482596"/>
                      <p:cNvPicPr/>
                      <p:nvPr/>
                    </p:nvPicPr>
                    <p:blipFill>
                      <a:blip r:embed="rId9"/>
                      <a:stretch>
                        <a:fillRect/>
                      </a:stretch>
                    </p:blipFill>
                    <p:spPr>
                      <a:xfrm>
                        <a:off x="4138914" y="5869442"/>
                        <a:ext cx="4538345" cy="889635"/>
                      </a:xfrm>
                      <a:prstGeom prst="rect">
                        <a:avLst/>
                      </a:prstGeom>
                      <a:noFill/>
                      <a:ln w="38100">
                        <a:noFill/>
                        <a:miter/>
                      </a:ln>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p:sp>
        <p:nvSpPr>
          <p:cNvPr id="9" name="文本占位符 4"/>
          <p:cNvSpPr>
            <a:spLocks noGrp="1"/>
          </p:cNvSpPr>
          <p:nvPr>
            <p:ph type="body" sz="quarter" idx="14"/>
          </p:nvPr>
        </p:nvSpPr>
        <p:spPr>
          <a:xfrm>
            <a:off x="234176" y="1316773"/>
            <a:ext cx="6630834" cy="5016500"/>
          </a:xfrm>
        </p:spPr>
        <p:txBody>
          <a:bodyPr>
            <a:noAutofit/>
          </a:bodyPr>
          <a:lstStyle/>
          <a:p>
            <a:pPr algn="just">
              <a:lnSpc>
                <a:spcPct val="100000"/>
              </a:lnSpc>
            </a:pPr>
            <a:r>
              <a:rPr lang="zh-CN" altLang="en-US" sz="2000" dirty="0">
                <a:latin typeface="Calibri"/>
                <a:cs typeface="Calibri"/>
              </a:rPr>
              <a:t>Trong ứng dụng thực tế, tập dữ liệu thường chứa nhiễu, điểm ngoại lai hoặc các yếu tố bất định khác, gây ảnh hưởng đáng kể đến kết quả đăng ký; vì vậy, việc đánh giá độ bền vững của phương pháp đăng ký là rất quan trọng</a:t>
            </a:r>
          </a:p>
          <a:p>
            <a:pPr lvl="1" algn="just">
              <a:lnSpc>
                <a:spcPct val="100000"/>
              </a:lnSpc>
            </a:pPr>
            <a:r>
              <a:rPr lang="zh-CN" altLang="en-US" sz="2000" dirty="0">
                <a:latin typeface="Calibri"/>
                <a:cs typeface="Calibri"/>
              </a:rPr>
              <a:t>Phân tích tính ổn định: gây nhiễu ngẫu nhiên hoặc lấy mẫu lặp lại đối với tập dữ liệu, sau đó so sánh tính nhất quán của kết quả đăng ký trước và sau khi gây nhiễu hoặc giữa các lần lấy mẫu khác nhau. Các phương pháp phân tích tính ổn định thường gặp gồm đăng ký lặp lại, lấy mẫu bootstrap và mô phỏng Monte Carlo</a:t>
            </a:r>
          </a:p>
        </p:txBody>
      </p:sp>
      <p:pic>
        <p:nvPicPr>
          <p:cNvPr id="3" name="Picture 2" descr="随机森林中的Bootstrap抽样是有放回抽样么？Bootstrap抽样过程描述一下_bootstrap 是取一个放回一个吗-CSDN博客">
            <a:extLst>
              <a:ext uri="{FF2B5EF4-FFF2-40B4-BE49-F238E27FC236}">
                <a16:creationId xmlns:a16="http://schemas.microsoft.com/office/drawing/2014/main" id="{B7267DAD-4EED-C4CF-7858-2E5F62DB68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0" b="11081"/>
          <a:stretch/>
        </p:blipFill>
        <p:spPr bwMode="auto">
          <a:xfrm>
            <a:off x="6996222" y="1651608"/>
            <a:ext cx="5043906" cy="3331760"/>
          </a:xfrm>
          <a:prstGeom prst="rect">
            <a:avLst/>
          </a:prstGeom>
          <a:noFill/>
          <a:extLst>
            <a:ext uri="{909E8E84-426E-40DD-AFC4-6F175D3DCCD1}">
              <a14:hiddenFill xmlns:a14="http://schemas.microsoft.com/office/drawing/2010/main">
                <a:solidFill>
                  <a:srgbClr val="FFFFFF"/>
                </a:solidFill>
              </a14:hiddenFill>
            </a:ext>
          </a:extLst>
        </p:spPr>
      </p:pic>
      <p:sp>
        <p:nvSpPr>
          <p:cNvPr id="7" name="文本占位符 3">
            <a:extLst>
              <a:ext uri="{FF2B5EF4-FFF2-40B4-BE49-F238E27FC236}">
                <a16:creationId xmlns:a16="http://schemas.microsoft.com/office/drawing/2014/main" id="{3AC23E45-D7DA-DDFA-2599-13F0A7095A27}"/>
              </a:ext>
            </a:extLst>
          </p:cNvPr>
          <p:cNvSpPr>
            <a:spLocks noGrp="1"/>
          </p:cNvSpPr>
          <p:nvPr>
            <p:ph type="body" sz="quarter" idx="13"/>
          </p:nvPr>
        </p:nvSpPr>
        <p:spPr>
          <a:xfrm>
            <a:off x="1100025" y="143527"/>
            <a:ext cx="9990679" cy="668337"/>
          </a:xfrm>
        </p:spPr>
        <p:txBody>
          <a:bodyPr>
            <a:noAutofit/>
          </a:bodyPr>
          <a:lstStyle/>
          <a:p>
            <a:r>
              <a:rPr lang="zh-CN" altLang="en-US" dirty="0">
                <a:latin typeface="Calibri"/>
                <a:cs typeface="Calibri"/>
                <a:sym typeface="+mn-ea"/>
              </a:rPr>
              <a:t>Chỉ số đánh giá đăng ký hình học truyền thống</a:t>
            </a:r>
            <a:endParaRPr lang="zh-CN" altLang="en-US" dirty="0">
              <a:latin typeface="Calibri"/>
              <a:cs typeface="Calibri"/>
            </a:endParaRPr>
          </a:p>
        </p:txBody>
      </p:sp>
    </p:spTree>
    <p:extLst>
      <p:ext uri="{BB962C8B-B14F-4D97-AF65-F5344CB8AC3E}">
        <p14:creationId xmlns:p14="http://schemas.microsoft.com/office/powerpoint/2010/main" val="37895557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lnSpc>
                <a:spcPct val="80000"/>
              </a:lnSpc>
            </a:pPr>
            <a:r>
              <a:rPr lang="zh-CN" altLang="en-US" sz="2000" dirty="0">
                <a:latin typeface="Calibri"/>
                <a:cs typeface="Calibri"/>
              </a:rPr>
              <a:t>Trong ứng dụng thực tế, tập dữ liệu thường chứa nhiễu, điểm ngoại lai hoặc các yếu tố bất định khác, gây ảnh hưởng đáng kể đến kết quả đăng ký; vì vậy, việc đánh giá độ bền vững của phương pháp đăng ký là rất quan trọng</a:t>
            </a:r>
          </a:p>
          <a:p>
            <a:pPr lvl="1" algn="just">
              <a:lnSpc>
                <a:spcPct val="80000"/>
              </a:lnSpc>
            </a:pPr>
            <a:r>
              <a:rPr lang="zh-CN" altLang="en-US" sz="2000" dirty="0">
                <a:latin typeface="Calibri"/>
                <a:cs typeface="Calibri"/>
              </a:rPr>
              <a:t>Phân tích độ bền vững trước nhiễu: thêm nhiễu có cường độ và loại khác nhau vào tập dữ liệu, sau đó so sánh tính ổn định và độ chính xác của kết quả đăng ký. </a:t>
            </a:r>
            <a:endParaRPr lang="vi-VN" altLang="zh-CN" sz="2000" dirty="0">
              <a:latin typeface="Calibri"/>
              <a:cs typeface="Calibri"/>
            </a:endParaRPr>
          </a:p>
          <a:p>
            <a:pPr lvl="1" algn="just">
              <a:lnSpc>
                <a:spcPct val="80000"/>
              </a:lnSpc>
            </a:pPr>
            <a:r>
              <a:rPr lang="zh-CN" altLang="en-US" sz="2000" dirty="0">
                <a:latin typeface="Calibri"/>
                <a:cs typeface="Calibri"/>
              </a:rPr>
              <a:t>Các loại nhiễu thường dùng trong phân tích độ bền vững trước nhiễu gồm nhiễu Gauss, nhiễu trắng, nhiễu muối tiêu, v.v.</a:t>
            </a:r>
          </a:p>
        </p:txBody>
      </p:sp>
      <p:pic>
        <p:nvPicPr>
          <p:cNvPr id="3" name="图片 2">
            <a:extLst>
              <a:ext uri="{FF2B5EF4-FFF2-40B4-BE49-F238E27FC236}">
                <a16:creationId xmlns:a16="http://schemas.microsoft.com/office/drawing/2014/main" id="{3778D61E-E992-6390-08B7-A32220B4D91F}"/>
              </a:ext>
            </a:extLst>
          </p:cNvPr>
          <p:cNvPicPr>
            <a:picLocks noChangeAspect="1"/>
          </p:cNvPicPr>
          <p:nvPr/>
        </p:nvPicPr>
        <p:blipFill>
          <a:blip r:embed="rId3"/>
          <a:stretch>
            <a:fillRect/>
          </a:stretch>
        </p:blipFill>
        <p:spPr>
          <a:xfrm>
            <a:off x="6350620" y="3400353"/>
            <a:ext cx="5796776" cy="3084903"/>
          </a:xfrm>
          <a:prstGeom prst="rect">
            <a:avLst/>
          </a:prstGeom>
        </p:spPr>
      </p:pic>
      <p:sp>
        <p:nvSpPr>
          <p:cNvPr id="6" name="文本框 5">
            <a:extLst>
              <a:ext uri="{FF2B5EF4-FFF2-40B4-BE49-F238E27FC236}">
                <a16:creationId xmlns:a16="http://schemas.microsoft.com/office/drawing/2014/main" id="{07093DCB-2149-B6CE-3D5B-03C3410CB19B}"/>
              </a:ext>
            </a:extLst>
          </p:cNvPr>
          <p:cNvSpPr txBox="1"/>
          <p:nvPr/>
        </p:nvSpPr>
        <p:spPr>
          <a:xfrm>
            <a:off x="7287322" y="6485256"/>
            <a:ext cx="1577898" cy="369332"/>
          </a:xfrm>
          <a:prstGeom prst="rect">
            <a:avLst/>
          </a:prstGeom>
          <a:noFill/>
        </p:spPr>
        <p:txBody>
          <a:bodyPr wrap="square">
            <a:noAutofit/>
          </a:bodyPr>
          <a:lstStyle/>
          <a:p>
            <a:pPr algn="ctr"/>
            <a:r>
              <a:rPr lang="zh-CN" altLang="en-US" sz="1400" dirty="0">
                <a:latin typeface="Arial" panose="020B0604020202020204" pitchFamily="34" charset="0"/>
                <a:cs typeface="Arial" panose="020B0604020202020204" pitchFamily="34" charset="0"/>
              </a:rPr>
              <a:t>Nhiễu muối tiêu</a:t>
            </a:r>
          </a:p>
        </p:txBody>
      </p:sp>
      <p:sp>
        <p:nvSpPr>
          <p:cNvPr id="7" name="文本框 6">
            <a:extLst>
              <a:ext uri="{FF2B5EF4-FFF2-40B4-BE49-F238E27FC236}">
                <a16:creationId xmlns:a16="http://schemas.microsoft.com/office/drawing/2014/main" id="{A8A7C9D7-0C53-D152-6475-34A2BDDE4054}"/>
              </a:ext>
            </a:extLst>
          </p:cNvPr>
          <p:cNvSpPr txBox="1"/>
          <p:nvPr/>
        </p:nvSpPr>
        <p:spPr>
          <a:xfrm>
            <a:off x="10216376" y="6485256"/>
            <a:ext cx="1343721" cy="369332"/>
          </a:xfrm>
          <a:prstGeom prst="rect">
            <a:avLst/>
          </a:prstGeom>
          <a:noFill/>
        </p:spPr>
        <p:txBody>
          <a:bodyPr wrap="square">
            <a:normAutofit/>
          </a:bodyPr>
          <a:lstStyle/>
          <a:p>
            <a:pPr algn="ctr"/>
            <a:r>
              <a:rPr lang="zh-CN" altLang="en-US" sz="1400" dirty="0">
                <a:latin typeface="Arial" panose="020B0604020202020204" pitchFamily="34" charset="0"/>
                <a:cs typeface="Arial" panose="020B0604020202020204" pitchFamily="34" charset="0"/>
              </a:rPr>
              <a:t>Nhiễu Gauss</a:t>
            </a:r>
          </a:p>
        </p:txBody>
      </p:sp>
      <p:sp>
        <p:nvSpPr>
          <p:cNvPr id="10" name="文本占位符 3">
            <a:extLst>
              <a:ext uri="{FF2B5EF4-FFF2-40B4-BE49-F238E27FC236}">
                <a16:creationId xmlns:a16="http://schemas.microsoft.com/office/drawing/2014/main" id="{A8E4CD1B-DCBE-D8F8-C932-AD818BBBFF91}"/>
              </a:ext>
            </a:extLst>
          </p:cNvPr>
          <p:cNvSpPr>
            <a:spLocks noGrp="1"/>
          </p:cNvSpPr>
          <p:nvPr>
            <p:ph type="body" sz="quarter" idx="13"/>
          </p:nvPr>
        </p:nvSpPr>
        <p:spPr>
          <a:xfrm>
            <a:off x="1100025" y="143527"/>
            <a:ext cx="9990679" cy="668337"/>
          </a:xfrm>
        </p:spPr>
        <p:txBody>
          <a:bodyPr>
            <a:noAutofit/>
          </a:bodyPr>
          <a:lstStyle/>
          <a:p>
            <a:r>
              <a:rPr lang="zh-CN" altLang="en-US" dirty="0">
                <a:latin typeface="Calibri"/>
                <a:cs typeface="Calibri"/>
                <a:sym typeface="+mn-ea"/>
              </a:rPr>
              <a:t>Chỉ số đánh giá đăng ký hình học truyền thống</a:t>
            </a:r>
            <a:endParaRPr lang="zh-CN" altLang="en-US" dirty="0">
              <a:latin typeface="Calibri"/>
              <a:cs typeface="Calibri"/>
            </a:endParaRPr>
          </a:p>
        </p:txBody>
      </p:sp>
      <p:pic>
        <p:nvPicPr>
          <p:cNvPr id="12" name="Picture 11">
            <a:extLst>
              <a:ext uri="{FF2B5EF4-FFF2-40B4-BE49-F238E27FC236}">
                <a16:creationId xmlns:a16="http://schemas.microsoft.com/office/drawing/2014/main" id="{08F130C6-CFAB-EC2E-2E47-E26F9E87F0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738" y="3400353"/>
            <a:ext cx="4908956" cy="3272637"/>
          </a:xfrm>
          <a:prstGeom prst="rect">
            <a:avLst/>
          </a:prstGeom>
        </p:spPr>
      </p:pic>
    </p:spTree>
    <p:extLst>
      <p:ext uri="{BB962C8B-B14F-4D97-AF65-F5344CB8AC3E}">
        <p14:creationId xmlns:p14="http://schemas.microsoft.com/office/powerpoint/2010/main" val="30824271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sz="2000" dirty="0">
                <a:latin typeface="Calibri"/>
                <a:cs typeface="Calibri"/>
              </a:rPr>
              <a:t>Trong ứng dụng thực tế, tập dữ liệu thường chứa nhiễu, điểm ngoại lai hoặc các yếu tố bất định khác, gây ảnh hưởng đáng kể đến kết quả đăng ký; vì vậy, việc đánh giá độ bền vững của phương pháp đăng ký là rất quan trọng</a:t>
            </a:r>
          </a:p>
          <a:p>
            <a:pPr lvl="1"/>
            <a:r>
              <a:rPr lang="zh-CN" altLang="en-US" sz="2000" dirty="0">
                <a:latin typeface="Calibri"/>
                <a:cs typeface="Calibri"/>
              </a:rPr>
              <a:t>Phân tích tính bất định: xem xét tính bất định hoặc sai số đo của dữ liệu và phân tích ảnh hưởng của chúng đối với kết quả đăng ký. </a:t>
            </a:r>
            <a:endParaRPr lang="vi-VN" altLang="zh-CN" sz="2000" dirty="0">
              <a:latin typeface="Calibri"/>
              <a:cs typeface="Calibri"/>
            </a:endParaRPr>
          </a:p>
          <a:p>
            <a:pPr lvl="1"/>
            <a:r>
              <a:rPr lang="zh-CN" altLang="en-US" sz="2000" dirty="0">
                <a:latin typeface="Calibri"/>
                <a:cs typeface="Calibri"/>
              </a:rPr>
              <a:t>Các phương pháp thường gặp gồm mô hình lan truyền sai số, suy luận Bayes và mô phỏng Monte Carlo.</a:t>
            </a:r>
            <a:endParaRPr lang="zh-CN" altLang="en-US" sz="2000" dirty="0">
              <a:solidFill>
                <a:srgbClr val="C00000"/>
              </a:solidFill>
              <a:latin typeface="Calibri"/>
              <a:cs typeface="Calibri"/>
            </a:endParaRPr>
          </a:p>
        </p:txBody>
      </p:sp>
      <p:pic>
        <p:nvPicPr>
          <p:cNvPr id="3074" name="Picture 2" descr="PR Ⅱ：贝叶斯估计/推断及其与MAP的区别- 知乎">
            <a:extLst>
              <a:ext uri="{FF2B5EF4-FFF2-40B4-BE49-F238E27FC236}">
                <a16:creationId xmlns:a16="http://schemas.microsoft.com/office/drawing/2014/main" id="{18ECAB61-B3C1-1984-7C49-A911851488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11" t="2657" r="960" b="2330"/>
          <a:stretch/>
        </p:blipFill>
        <p:spPr bwMode="auto">
          <a:xfrm>
            <a:off x="1622460" y="3639003"/>
            <a:ext cx="10053602" cy="307547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占位符 3">
            <a:extLst>
              <a:ext uri="{FF2B5EF4-FFF2-40B4-BE49-F238E27FC236}">
                <a16:creationId xmlns:a16="http://schemas.microsoft.com/office/drawing/2014/main" id="{39C33468-33BE-8D2A-36F3-3A3EDB958BA0}"/>
              </a:ext>
            </a:extLst>
          </p:cNvPr>
          <p:cNvSpPr>
            <a:spLocks noGrp="1"/>
          </p:cNvSpPr>
          <p:nvPr>
            <p:ph type="body" sz="quarter" idx="13"/>
          </p:nvPr>
        </p:nvSpPr>
        <p:spPr>
          <a:xfrm>
            <a:off x="1100025" y="143527"/>
            <a:ext cx="9990679" cy="668337"/>
          </a:xfrm>
        </p:spPr>
        <p:txBody>
          <a:bodyPr>
            <a:noAutofit/>
          </a:bodyPr>
          <a:lstStyle/>
          <a:p>
            <a:r>
              <a:rPr lang="zh-CN" altLang="en-US" dirty="0">
                <a:latin typeface="Calibri"/>
                <a:cs typeface="Calibri"/>
                <a:sym typeface="+mn-ea"/>
              </a:rPr>
              <a:t>Chỉ số đánh giá đăng ký hình học truyền thống</a:t>
            </a:r>
            <a:endParaRPr lang="zh-CN" altLang="en-US" dirty="0">
              <a:latin typeface="Calibri"/>
              <a:cs typeface="Calibri"/>
            </a:endParaRPr>
          </a:p>
        </p:txBody>
      </p:sp>
    </p:spTree>
    <p:extLst>
      <p:ext uri="{BB962C8B-B14F-4D97-AF65-F5344CB8AC3E}">
        <p14:creationId xmlns:p14="http://schemas.microsoft.com/office/powerpoint/2010/main" val="10134729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p:sp>
        <p:nvSpPr>
          <p:cNvPr id="9" name="文本占位符 4"/>
          <p:cNvSpPr>
            <a:spLocks noGrp="1"/>
          </p:cNvSpPr>
          <p:nvPr>
            <p:ph type="body" sz="quarter" idx="14"/>
          </p:nvPr>
        </p:nvSpPr>
        <p:spPr>
          <a:xfrm>
            <a:off x="515938" y="1104900"/>
            <a:ext cx="5984604" cy="5016500"/>
          </a:xfrm>
        </p:spPr>
        <p:txBody>
          <a:bodyPr>
            <a:normAutofit/>
          </a:bodyPr>
          <a:lstStyle/>
          <a:p>
            <a:pPr algn="just">
              <a:lnSpc>
                <a:spcPct val="85000"/>
              </a:lnSpc>
            </a:pPr>
            <a:r>
              <a:rPr lang="zh-CN" altLang="en-US" dirty="0">
                <a:latin typeface="Calibri"/>
                <a:cs typeface="Calibri"/>
              </a:rPr>
              <a:t>Xử lý thông tin như nhiễu và điểm ngoại lai trong dữ liệu có thể nâng cao hiệu năng của phương pháp đăng ký</a:t>
            </a:r>
          </a:p>
          <a:p>
            <a:pPr lvl="1" algn="just">
              <a:lnSpc>
                <a:spcPct val="85000"/>
              </a:lnSpc>
            </a:pPr>
            <a:r>
              <a:rPr lang="zh-CN" altLang="en-US" sz="2000" dirty="0">
                <a:latin typeface="Calibri"/>
                <a:cs typeface="Calibri"/>
              </a:rPr>
              <a:t>Loại bỏ nhiễu tần số cao và giá trị bất thường bằng phương pháp lọc dữ liệu</a:t>
            </a:r>
          </a:p>
          <a:p>
            <a:pPr lvl="1" algn="just">
              <a:lnSpc>
                <a:spcPct val="85000"/>
              </a:lnSpc>
            </a:pPr>
            <a:r>
              <a:rPr lang="zh-CN" altLang="en-US" sz="2000" dirty="0">
                <a:latin typeface="Calibri"/>
                <a:cs typeface="Calibri"/>
              </a:rPr>
              <a:t>Giảm các biến đổi và dao động bất quy tắc trong dữ liệu bằng phương pháp làm trơn dữ liệu</a:t>
            </a:r>
          </a:p>
          <a:p>
            <a:pPr lvl="1" algn="just">
              <a:lnSpc>
                <a:spcPct val="85000"/>
              </a:lnSpc>
            </a:pPr>
            <a:r>
              <a:rPr lang="zh-CN" altLang="en-US" sz="2000" dirty="0">
                <a:latin typeface="Calibri"/>
                <a:cs typeface="Calibri"/>
              </a:rPr>
              <a:t>Xử lý dữ liệu vô hiệu và giá trị thiếu bằng phương pháp xử lý giá trị thiếu</a:t>
            </a:r>
          </a:p>
        </p:txBody>
      </p:sp>
      <p:sp>
        <p:nvSpPr>
          <p:cNvPr id="4" name="文本占位符 3"/>
          <p:cNvSpPr>
            <a:spLocks noGrp="1"/>
          </p:cNvSpPr>
          <p:nvPr>
            <p:ph type="body" sz="quarter" idx="13"/>
          </p:nvPr>
        </p:nvSpPr>
        <p:spPr>
          <a:xfrm>
            <a:off x="1294355" y="169464"/>
            <a:ext cx="9856864" cy="668337"/>
          </a:xfrm>
        </p:spPr>
        <p:txBody>
          <a:bodyPr>
            <a:noAutofit/>
          </a:bodyPr>
          <a:lstStyle/>
          <a:p>
            <a:r>
              <a:rPr lang="zh-CN" altLang="en-US" dirty="0">
                <a:latin typeface="Calibri"/>
                <a:cs typeface="Calibri"/>
                <a:sym typeface="+mn-ea"/>
              </a:rPr>
              <a:t>Hướng cải tiến đăng ký hình học truyền thống</a:t>
            </a:r>
          </a:p>
        </p:txBody>
      </p:sp>
      <p:pic>
        <p:nvPicPr>
          <p:cNvPr id="4100" name="Picture 4" descr="对含噪数据进行平滑处理- MATLAB smoothdata">
            <a:extLst>
              <a:ext uri="{FF2B5EF4-FFF2-40B4-BE49-F238E27FC236}">
                <a16:creationId xmlns:a16="http://schemas.microsoft.com/office/drawing/2014/main" id="{DD3016F8-2715-6E6A-5D59-7C0507F37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0862" y="1214353"/>
            <a:ext cx="47752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85894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lnSpc>
                <a:spcPct val="82000"/>
              </a:lnSpc>
            </a:pPr>
            <a:r>
              <a:rPr lang="zh-CN" altLang="en-US" sz="2000" dirty="0">
                <a:latin typeface="Calibri"/>
                <a:cs typeface="Calibri"/>
              </a:rPr>
              <a:t>Xử lý thông tin như nhiễu và điểm ngoại lai trong dữ liệu có thể nâng cao hiệu năng của phương pháp đăng ký</a:t>
            </a:r>
          </a:p>
          <a:p>
            <a:pPr lvl="1" algn="just">
              <a:lnSpc>
                <a:spcPct val="82000"/>
              </a:lnSpc>
            </a:pPr>
            <a:r>
              <a:rPr lang="zh-CN" altLang="en-US" sz="2000" dirty="0">
                <a:latin typeface="Calibri"/>
                <a:cs typeface="Calibri"/>
              </a:rPr>
              <a:t>Loại bỏ điểm ngoại lai khỏi tập dữ liệu bằng các phương pháp dựa trên phân cụm (như DBSCAN, LOF), phương pháp dựa trên khoảng cách (như khoảng cách Mahalanobis, KNN), v.v.</a:t>
            </a:r>
          </a:p>
          <a:p>
            <a:pPr lvl="1" algn="just">
              <a:lnSpc>
                <a:spcPct val="82000"/>
              </a:lnSpc>
            </a:pPr>
            <a:r>
              <a:rPr lang="zh-CN" altLang="en-US" sz="2000" dirty="0">
                <a:latin typeface="Calibri"/>
                <a:cs typeface="Calibri"/>
              </a:rPr>
              <a:t>Gán trọng số cho các điểm dữ liệu bằng những phương pháp có trọng số (như trọng số nghịch đảo khoảng cách, trọng số dựa trên hàm nhân, trọng số dựa trên mô hình xác suất, v.v.), qua đó làm giảm trọng số của điểm ngoại lai và giảm ảnh hưởng của chúng đối với kết quả đăng ký</a:t>
            </a:r>
            <a:endParaRPr lang="zh-CN" altLang="en-US" sz="2000" dirty="0">
              <a:solidFill>
                <a:srgbClr val="C00000"/>
              </a:solidFill>
              <a:latin typeface="Calibri"/>
              <a:cs typeface="Calibri"/>
            </a:endParaRPr>
          </a:p>
        </p:txBody>
      </p:sp>
      <p:pic>
        <p:nvPicPr>
          <p:cNvPr id="5122" name="Picture 2" descr="Understanding DBSCAN Algorithm and Implementation from Scratch | by  Andrewngai | Towards Data Science">
            <a:extLst>
              <a:ext uri="{FF2B5EF4-FFF2-40B4-BE49-F238E27FC236}">
                <a16:creationId xmlns:a16="http://schemas.microsoft.com/office/drawing/2014/main" id="{9E9EC9C2-F6D8-B37A-5343-308172DD7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994" y="3272883"/>
            <a:ext cx="8776010" cy="3277291"/>
          </a:xfrm>
          <a:prstGeom prst="rect">
            <a:avLst/>
          </a:prstGeom>
          <a:noFill/>
          <a:extLst>
            <a:ext uri="{909E8E84-426E-40DD-AFC4-6F175D3DCCD1}">
              <a14:hiddenFill xmlns:a14="http://schemas.microsoft.com/office/drawing/2010/main">
                <a:solidFill>
                  <a:srgbClr val="FFFFFF"/>
                </a:solidFill>
              </a14:hiddenFill>
            </a:ext>
          </a:extLst>
        </p:spPr>
      </p:pic>
      <p:sp>
        <p:nvSpPr>
          <p:cNvPr id="6" name="文本占位符 3">
            <a:extLst>
              <a:ext uri="{FF2B5EF4-FFF2-40B4-BE49-F238E27FC236}">
                <a16:creationId xmlns:a16="http://schemas.microsoft.com/office/drawing/2014/main" id="{6773D517-BE8A-CB17-0D4F-8EB9A2888A80}"/>
              </a:ext>
            </a:extLst>
          </p:cNvPr>
          <p:cNvSpPr txBox="1">
            <a:spLocks/>
          </p:cNvSpPr>
          <p:nvPr/>
        </p:nvSpPr>
        <p:spPr>
          <a:xfrm>
            <a:off x="1294355" y="169464"/>
            <a:ext cx="9856864" cy="668337"/>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Calibri"/>
                <a:cs typeface="Calibri"/>
                <a:sym typeface="+mn-ea"/>
              </a:rPr>
              <a:t>Hướng cải tiến đăng ký hình học truyền thống</a:t>
            </a:r>
          </a:p>
        </p:txBody>
      </p:sp>
    </p:spTree>
    <p:extLst>
      <p:ext uri="{BB962C8B-B14F-4D97-AF65-F5344CB8AC3E}">
        <p14:creationId xmlns:p14="http://schemas.microsoft.com/office/powerpoint/2010/main" val="454518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10" name="文本占位符 4">
            <a:extLst>
              <a:ext uri="{FF2B5EF4-FFF2-40B4-BE49-F238E27FC236}">
                <a16:creationId xmlns:a16="http://schemas.microsoft.com/office/drawing/2014/main" id="{C09C5CC8-CF24-408B-806A-BF99867888AC}"/>
              </a:ext>
            </a:extLst>
          </p:cNvPr>
          <p:cNvSpPr>
            <a:spLocks noGrp="1"/>
          </p:cNvSpPr>
          <p:nvPr>
            <p:ph type="body" sz="quarter" idx="14"/>
          </p:nvPr>
        </p:nvSpPr>
        <p:spPr/>
        <p:txBody>
          <a:bodyPr>
            <a:normAutofit/>
          </a:bodyPr>
          <a:lstStyle/>
          <a:p>
            <a:r>
              <a:rPr lang="zh-CN" altLang="en-US" dirty="0">
                <a:latin typeface="Calibri"/>
                <a:cs typeface="Calibri"/>
              </a:rPr>
              <a:t>Nhận dạng khuôn mặt không đầy đủ</a:t>
            </a:r>
            <a:endParaRPr lang="zh-CN" altLang="en-US" sz="2000" b="1" dirty="0">
              <a:latin typeface="Calibri"/>
              <a:cs typeface="Calibri"/>
            </a:endParaRPr>
          </a:p>
          <a:p>
            <a:pPr lvl="1"/>
            <a:r>
              <a:rPr lang="zh-CN" altLang="en-US" sz="2000" dirty="0">
                <a:latin typeface="Calibri"/>
                <a:cs typeface="Calibri"/>
              </a:rPr>
              <a:t>Tự che khuất</a:t>
            </a:r>
            <a:endParaRPr lang="en-US" altLang="zh-CN" sz="2000" dirty="0">
              <a:latin typeface="Calibri"/>
              <a:cs typeface="Calibri"/>
            </a:endParaRPr>
          </a:p>
          <a:p>
            <a:pPr lvl="1"/>
            <a:r>
              <a:rPr lang="zh-CN" altLang="en-US" sz="2000" dirty="0">
                <a:latin typeface="Calibri"/>
                <a:cs typeface="Calibri"/>
              </a:rPr>
              <a:t>Che khuất lẫn nhau</a:t>
            </a:r>
            <a:endParaRPr lang="zh-CN" altLang="en-US" sz="2000" dirty="0">
              <a:solidFill>
                <a:srgbClr val="C00000"/>
              </a:solidFill>
              <a:latin typeface="Calibri"/>
              <a:cs typeface="Calibri"/>
            </a:endParaRPr>
          </a:p>
        </p:txBody>
      </p:sp>
      <p:sp>
        <p:nvSpPr>
          <p:cNvPr id="4" name="文本占位符 3"/>
          <p:cNvSpPr>
            <a:spLocks noGrp="1"/>
          </p:cNvSpPr>
          <p:nvPr>
            <p:ph type="body" sz="quarter" idx="13"/>
          </p:nvPr>
        </p:nvSpPr>
        <p:spPr>
          <a:xfrm>
            <a:off x="1595438" y="133086"/>
            <a:ext cx="10080624" cy="668337"/>
          </a:xfrm>
        </p:spPr>
        <p:txBody>
          <a:bodyPr>
            <a:noAutofit/>
          </a:bodyPr>
          <a:lstStyle/>
          <a:p>
            <a:r>
              <a:rPr lang="zh-CN" altLang="en-US" dirty="0">
                <a:latin typeface="Calibri"/>
                <a:cs typeface="Calibri"/>
                <a:sym typeface="+mn-ea"/>
              </a:rPr>
              <a:t>Đăng ký hình học truyền thống: ví dụ ứng dụng</a:t>
            </a:r>
          </a:p>
        </p:txBody>
      </p:sp>
      <p:pic>
        <p:nvPicPr>
          <p:cNvPr id="3" name="图片 2">
            <a:extLst>
              <a:ext uri="{FF2B5EF4-FFF2-40B4-BE49-F238E27FC236}">
                <a16:creationId xmlns:a16="http://schemas.microsoft.com/office/drawing/2014/main" id="{2C9566CB-0EBC-47F7-87BC-4EB4D1289297}"/>
              </a:ext>
            </a:extLst>
          </p:cNvPr>
          <p:cNvPicPr>
            <a:picLocks noChangeAspect="1"/>
          </p:cNvPicPr>
          <p:nvPr/>
        </p:nvPicPr>
        <p:blipFill>
          <a:blip r:embed="rId3"/>
          <a:stretch>
            <a:fillRect/>
          </a:stretch>
        </p:blipFill>
        <p:spPr>
          <a:xfrm>
            <a:off x="1326840" y="2796937"/>
            <a:ext cx="9249346" cy="2956163"/>
          </a:xfrm>
          <a:prstGeom prst="rect">
            <a:avLst/>
          </a:prstGeom>
        </p:spPr>
      </p:pic>
    </p:spTree>
    <p:extLst>
      <p:ext uri="{BB962C8B-B14F-4D97-AF65-F5344CB8AC3E}">
        <p14:creationId xmlns:p14="http://schemas.microsoft.com/office/powerpoint/2010/main" val="27227041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10" name="文本占位符 4">
            <a:extLst>
              <a:ext uri="{FF2B5EF4-FFF2-40B4-BE49-F238E27FC236}">
                <a16:creationId xmlns:a16="http://schemas.microsoft.com/office/drawing/2014/main" id="{C09C5CC8-CF24-408B-806A-BF99867888AC}"/>
              </a:ext>
            </a:extLst>
          </p:cNvPr>
          <p:cNvSpPr>
            <a:spLocks noGrp="1"/>
          </p:cNvSpPr>
          <p:nvPr>
            <p:ph type="body" sz="quarter" idx="14"/>
          </p:nvPr>
        </p:nvSpPr>
        <p:spPr>
          <a:xfrm>
            <a:off x="515935" y="1076143"/>
            <a:ext cx="11160125" cy="5016500"/>
          </a:xfrm>
        </p:spPr>
        <p:txBody>
          <a:bodyPr>
            <a:normAutofit/>
          </a:bodyPr>
          <a:lstStyle/>
          <a:p>
            <a:r>
              <a:rPr lang="en-VN" dirty="0"/>
              <a:t>Nhận dạng khuôn mặt không đầy đủ dựa trên ghép cặp hình học điểm đặc trưng:</a:t>
            </a:r>
          </a:p>
          <a:p>
            <a:pPr lvl="1"/>
            <a:r>
              <a:rPr lang="en-VN" sz="2000" i="1" dirty="0"/>
              <a:t>Ghép cặp tập con đặc trưng (feature subset matching): </a:t>
            </a:r>
            <a:r>
              <a:rPr lang="en-VN" sz="2000" dirty="0"/>
              <a:t>chỉ sử dụng các điểm đặc trưng quan sát được và đáng tin cậy.</a:t>
            </a:r>
          </a:p>
          <a:p>
            <a:pPr lvl="1"/>
            <a:r>
              <a:rPr lang="en-VN" sz="2000" i="1" dirty="0"/>
              <a:t>Ghép cặp đặc trưng một-một (one-to-one feature matching): </a:t>
            </a:r>
            <a:r>
              <a:rPr lang="en-VN" sz="2000" dirty="0"/>
              <a:t>mỗi điểm đặc trưng chỉ được ghép với một điểm tương ứng trên ảnh đối chiếu.</a:t>
            </a:r>
          </a:p>
          <a:p>
            <a:pPr lvl="1"/>
            <a:r>
              <a:rPr lang="en-VN" sz="2000" i="1" dirty="0"/>
              <a:t>Ghép cặp bằng biến đổi phi affine (non-affine transformation matching): </a:t>
            </a:r>
            <a:r>
              <a:rPr lang="en-VN" sz="2000" dirty="0"/>
              <a:t>cho phép mô hình hóa các biến dạng cục bộ và phi tuyến do góc nhìn, biểu cảm hoặc che khuất.</a:t>
            </a:r>
          </a:p>
          <a:p>
            <a:pPr>
              <a:lnSpc>
                <a:spcPct val="82000"/>
              </a:lnSpc>
            </a:pPr>
            <a:endParaRPr lang="zh-CN" altLang="en-US" sz="1500" b="1" dirty="0">
              <a:latin typeface="Calibri"/>
              <a:cs typeface="Calibri"/>
            </a:endParaRPr>
          </a:p>
        </p:txBody>
      </p:sp>
      <p:pic>
        <p:nvPicPr>
          <p:cNvPr id="5" name="图片 4">
            <a:extLst>
              <a:ext uri="{FF2B5EF4-FFF2-40B4-BE49-F238E27FC236}">
                <a16:creationId xmlns:a16="http://schemas.microsoft.com/office/drawing/2014/main" id="{02EC2A56-1E4F-448C-B0BA-8352C94BD8C8}"/>
              </a:ext>
            </a:extLst>
          </p:cNvPr>
          <p:cNvPicPr>
            <a:picLocks noChangeAspect="1"/>
          </p:cNvPicPr>
          <p:nvPr/>
        </p:nvPicPr>
        <p:blipFill>
          <a:blip r:embed="rId3"/>
          <a:stretch>
            <a:fillRect/>
          </a:stretch>
        </p:blipFill>
        <p:spPr>
          <a:xfrm>
            <a:off x="792453" y="4230831"/>
            <a:ext cx="10883607" cy="2457705"/>
          </a:xfrm>
          <a:prstGeom prst="rect">
            <a:avLst/>
          </a:prstGeom>
        </p:spPr>
      </p:pic>
      <p:sp>
        <p:nvSpPr>
          <p:cNvPr id="8" name="文本占位符 3">
            <a:extLst>
              <a:ext uri="{FF2B5EF4-FFF2-40B4-BE49-F238E27FC236}">
                <a16:creationId xmlns:a16="http://schemas.microsoft.com/office/drawing/2014/main" id="{9EFCC8EE-C26A-52BC-6C0F-EADDA27B8B27}"/>
              </a:ext>
            </a:extLst>
          </p:cNvPr>
          <p:cNvSpPr txBox="1">
            <a:spLocks/>
          </p:cNvSpPr>
          <p:nvPr/>
        </p:nvSpPr>
        <p:spPr>
          <a:xfrm>
            <a:off x="1238599" y="169464"/>
            <a:ext cx="9923772" cy="668337"/>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latin typeface="Calibri"/>
                <a:cs typeface="Calibri"/>
                <a:sym typeface="+mn-ea"/>
              </a:rPr>
              <a:t>Đăng ký hình học truyền thống: ví dụ ứng dụng</a:t>
            </a:r>
            <a:endParaRPr lang="zh-CN" altLang="en-US" dirty="0">
              <a:latin typeface="Calibri"/>
              <a:cs typeface="Calibri"/>
              <a:sym typeface="+mn-ea"/>
            </a:endParaRPr>
          </a:p>
        </p:txBody>
      </p:sp>
    </p:spTree>
    <p:extLst>
      <p:ext uri="{BB962C8B-B14F-4D97-AF65-F5344CB8AC3E}">
        <p14:creationId xmlns:p14="http://schemas.microsoft.com/office/powerpoint/2010/main" val="40662699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10" name="文本占位符 4">
            <a:extLst>
              <a:ext uri="{FF2B5EF4-FFF2-40B4-BE49-F238E27FC236}">
                <a16:creationId xmlns:a16="http://schemas.microsoft.com/office/drawing/2014/main" id="{C09C5CC8-CF24-408B-806A-BF99867888AC}"/>
              </a:ext>
            </a:extLst>
          </p:cNvPr>
          <p:cNvSpPr>
            <a:spLocks noGrp="1"/>
          </p:cNvSpPr>
          <p:nvPr>
            <p:ph type="body" sz="quarter" idx="14"/>
          </p:nvPr>
        </p:nvSpPr>
        <p:spPr/>
        <p:txBody>
          <a:bodyPr>
            <a:normAutofit/>
          </a:bodyPr>
          <a:lstStyle/>
          <a:p>
            <a:r>
              <a:rPr lang="zh-CN" altLang="en-US" dirty="0">
                <a:latin typeface="Calibri"/>
                <a:cs typeface="Calibri"/>
              </a:rPr>
              <a:t>Nhận dạng khuôn mặt không đầy đủ dựa trên ghép cặp có cấu trúc bảo toàn </a:t>
            </a:r>
            <a:r>
              <a:rPr lang="en-VN" altLang="zh-CN" dirty="0">
                <a:latin typeface="Calibri"/>
                <a:cs typeface="Calibri"/>
              </a:rPr>
              <a:t>topo</a:t>
            </a:r>
          </a:p>
          <a:p>
            <a:pPr lvl="1"/>
            <a:r>
              <a:rPr lang="zh-CN" altLang="en-US" sz="2000" dirty="0">
                <a:latin typeface="Calibri"/>
                <a:cs typeface="Calibri"/>
              </a:rPr>
              <a:t>Xây dựng đồ thị đặc trưng</a:t>
            </a:r>
            <a:endParaRPr lang="en-US" altLang="zh-CN" sz="2000" dirty="0">
              <a:latin typeface="Calibri"/>
              <a:cs typeface="Calibri"/>
            </a:endParaRPr>
          </a:p>
          <a:p>
            <a:pPr lvl="1"/>
            <a:r>
              <a:rPr lang="zh-CN" altLang="en-US" sz="2000" dirty="0">
                <a:latin typeface="Calibri"/>
                <a:cs typeface="Calibri"/>
              </a:rPr>
              <a:t>Bài toán ghép cặp đồ thị</a:t>
            </a:r>
          </a:p>
          <a:p>
            <a:endParaRPr lang="zh-CN" altLang="en-US" sz="2400" b="1" dirty="0">
              <a:latin typeface="Calibri"/>
              <a:cs typeface="Calibri"/>
            </a:endParaRPr>
          </a:p>
        </p:txBody>
      </p:sp>
      <p:sp>
        <p:nvSpPr>
          <p:cNvPr id="4" name="文本占位符 3"/>
          <p:cNvSpPr>
            <a:spLocks noGrp="1"/>
          </p:cNvSpPr>
          <p:nvPr>
            <p:ph type="body" sz="quarter" idx="13"/>
          </p:nvPr>
        </p:nvSpPr>
        <p:spPr>
          <a:xfrm>
            <a:off x="1238599" y="169464"/>
            <a:ext cx="9923772" cy="668337"/>
          </a:xfrm>
        </p:spPr>
        <p:txBody>
          <a:bodyPr>
            <a:noAutofit/>
          </a:bodyPr>
          <a:lstStyle/>
          <a:p>
            <a:r>
              <a:rPr lang="zh-CN" altLang="en-US" dirty="0">
                <a:latin typeface="Calibri"/>
                <a:cs typeface="Calibri"/>
                <a:sym typeface="+mn-ea"/>
              </a:rPr>
              <a:t>Đăng ký hình học truyền thống: ví dụ ứng dụng</a:t>
            </a:r>
          </a:p>
        </p:txBody>
      </p:sp>
      <p:pic>
        <p:nvPicPr>
          <p:cNvPr id="3" name="图片 2">
            <a:extLst>
              <a:ext uri="{FF2B5EF4-FFF2-40B4-BE49-F238E27FC236}">
                <a16:creationId xmlns:a16="http://schemas.microsoft.com/office/drawing/2014/main" id="{06B7E80B-EC95-4A7A-B279-6BED3E7DE990}"/>
              </a:ext>
            </a:extLst>
          </p:cNvPr>
          <p:cNvPicPr>
            <a:picLocks noChangeAspect="1"/>
          </p:cNvPicPr>
          <p:nvPr/>
        </p:nvPicPr>
        <p:blipFill>
          <a:blip r:embed="rId3"/>
          <a:stretch>
            <a:fillRect/>
          </a:stretch>
        </p:blipFill>
        <p:spPr>
          <a:xfrm>
            <a:off x="847873" y="2566168"/>
            <a:ext cx="10496254" cy="3669064"/>
          </a:xfrm>
          <a:prstGeom prst="rect">
            <a:avLst/>
          </a:prstGeom>
        </p:spPr>
      </p:pic>
    </p:spTree>
    <p:extLst>
      <p:ext uri="{BB962C8B-B14F-4D97-AF65-F5344CB8AC3E}">
        <p14:creationId xmlns:p14="http://schemas.microsoft.com/office/powerpoint/2010/main" val="7461258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10" name="文本占位符 4">
            <a:extLst>
              <a:ext uri="{FF2B5EF4-FFF2-40B4-BE49-F238E27FC236}">
                <a16:creationId xmlns:a16="http://schemas.microsoft.com/office/drawing/2014/main" id="{C09C5CC8-CF24-408B-806A-BF99867888AC}"/>
              </a:ext>
            </a:extLst>
          </p:cNvPr>
          <p:cNvSpPr>
            <a:spLocks noGrp="1"/>
          </p:cNvSpPr>
          <p:nvPr>
            <p:ph type="body" sz="quarter" idx="14"/>
          </p:nvPr>
        </p:nvSpPr>
        <p:spPr/>
        <p:txBody>
          <a:bodyPr>
            <a:normAutofit/>
          </a:bodyPr>
          <a:lstStyle/>
          <a:p>
            <a:pPr>
              <a:lnSpc>
                <a:spcPct val="80000"/>
              </a:lnSpc>
            </a:pPr>
            <a:r>
              <a:rPr lang="zh-CN" altLang="en-US" dirty="0">
                <a:latin typeface="Calibri"/>
                <a:cs typeface="Calibri"/>
              </a:rPr>
              <a:t>Nhận dạng khuôn mặt không đầy đủ dựa trên ghép cặp có cấu trúc bảo toàn </a:t>
            </a:r>
            <a:r>
              <a:rPr lang="en-US" altLang="zh-CN" dirty="0">
                <a:latin typeface="Calibri"/>
                <a:cs typeface="Calibri"/>
              </a:rPr>
              <a:t>topo</a:t>
            </a:r>
          </a:p>
          <a:p>
            <a:pPr lvl="1">
              <a:lnSpc>
                <a:spcPct val="80000"/>
              </a:lnSpc>
            </a:pPr>
            <a:r>
              <a:rPr lang="zh-CN" altLang="en-US" dirty="0">
                <a:latin typeface="Calibri"/>
                <a:cs typeface="Calibri"/>
              </a:rPr>
              <a:t>Xây dựng đồ thị đặc trưng</a:t>
            </a:r>
            <a:endParaRPr lang="en-US" altLang="zh-CN" dirty="0">
              <a:latin typeface="Calibri"/>
              <a:cs typeface="Calibri"/>
            </a:endParaRPr>
          </a:p>
          <a:p>
            <a:pPr lvl="1">
              <a:lnSpc>
                <a:spcPct val="80000"/>
              </a:lnSpc>
            </a:pPr>
            <a:r>
              <a:rPr lang="zh-CN" altLang="en-US" dirty="0">
                <a:latin typeface="Calibri"/>
                <a:cs typeface="Calibri"/>
              </a:rPr>
              <a:t>Bài toán ghép cặp đồ thị</a:t>
            </a:r>
          </a:p>
          <a:p>
            <a:pPr>
              <a:lnSpc>
                <a:spcPct val="80000"/>
              </a:lnSpc>
            </a:pPr>
            <a:endParaRPr lang="zh-CN" altLang="en-US" sz="1400" b="1" dirty="0">
              <a:latin typeface="Calibri"/>
              <a:cs typeface="Calibri"/>
            </a:endParaRPr>
          </a:p>
        </p:txBody>
      </p:sp>
      <p:pic>
        <p:nvPicPr>
          <p:cNvPr id="5" name="图片 4">
            <a:extLst>
              <a:ext uri="{FF2B5EF4-FFF2-40B4-BE49-F238E27FC236}">
                <a16:creationId xmlns:a16="http://schemas.microsoft.com/office/drawing/2014/main" id="{2E9551C9-1571-43C6-AA32-71257AA3D7CE}"/>
              </a:ext>
            </a:extLst>
          </p:cNvPr>
          <p:cNvPicPr>
            <a:picLocks noChangeAspect="1"/>
          </p:cNvPicPr>
          <p:nvPr/>
        </p:nvPicPr>
        <p:blipFill>
          <a:blip r:embed="rId3"/>
          <a:stretch>
            <a:fillRect/>
          </a:stretch>
        </p:blipFill>
        <p:spPr>
          <a:xfrm>
            <a:off x="1394777" y="2607511"/>
            <a:ext cx="9613869" cy="3687944"/>
          </a:xfrm>
          <a:prstGeom prst="rect">
            <a:avLst/>
          </a:prstGeom>
        </p:spPr>
      </p:pic>
      <p:sp>
        <p:nvSpPr>
          <p:cNvPr id="7" name="文本占位符 3">
            <a:extLst>
              <a:ext uri="{FF2B5EF4-FFF2-40B4-BE49-F238E27FC236}">
                <a16:creationId xmlns:a16="http://schemas.microsoft.com/office/drawing/2014/main" id="{787749D1-BD65-F1AB-BEB5-599A1C88725B}"/>
              </a:ext>
            </a:extLst>
          </p:cNvPr>
          <p:cNvSpPr>
            <a:spLocks noGrp="1"/>
          </p:cNvSpPr>
          <p:nvPr>
            <p:ph type="body" sz="quarter" idx="13"/>
          </p:nvPr>
        </p:nvSpPr>
        <p:spPr>
          <a:xfrm>
            <a:off x="1238599" y="169464"/>
            <a:ext cx="9923772" cy="668337"/>
          </a:xfrm>
        </p:spPr>
        <p:txBody>
          <a:bodyPr>
            <a:noAutofit/>
          </a:bodyPr>
          <a:lstStyle/>
          <a:p>
            <a:r>
              <a:rPr lang="zh-CN" altLang="en-US" dirty="0">
                <a:latin typeface="Calibri"/>
                <a:cs typeface="Calibri"/>
                <a:sym typeface="+mn-ea"/>
              </a:rPr>
              <a:t>Đăng ký hình học truyền thống: ví dụ ứng dụng</a:t>
            </a:r>
          </a:p>
        </p:txBody>
      </p:sp>
    </p:spTree>
    <p:extLst>
      <p:ext uri="{BB962C8B-B14F-4D97-AF65-F5344CB8AC3E}">
        <p14:creationId xmlns:p14="http://schemas.microsoft.com/office/powerpoint/2010/main" val="9335024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§5.3 Phương pháp học sâu</a:t>
            </a:r>
          </a:p>
        </p:txBody>
      </p:sp>
      <p:sp>
        <p:nvSpPr>
          <p:cNvPr id="6" name="Rectangle 4">
            <a:hlinkClick r:id="rId2" action="ppaction://hlinksldjump"/>
          </p:cNvPr>
          <p:cNvSpPr>
            <a:spLocks noChangeArrowheads="1"/>
          </p:cNvSpPr>
          <p:nvPr/>
        </p:nvSpPr>
        <p:spPr bwMode="auto">
          <a:xfrm>
            <a:off x="834513" y="1113543"/>
            <a:ext cx="10015623" cy="3104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Tổng quan</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Đăng ký dựa trên ảnh bằng học sâu</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Đăng ký dựa trên đám mây điểm bằng học sâu</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Đăng ký đa phương thức bằng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9" name="文本占位符 4"/>
          <p:cNvSpPr>
            <a:spLocks noGrp="1"/>
          </p:cNvSpPr>
          <p:nvPr>
            <p:ph type="body" sz="quarter" idx="14"/>
          </p:nvPr>
        </p:nvSpPr>
        <p:spPr>
          <a:xfrm>
            <a:off x="515937" y="1003610"/>
            <a:ext cx="11160125" cy="5721304"/>
          </a:xfrm>
        </p:spPr>
        <p:txBody>
          <a:bodyPr>
            <a:normAutofit/>
          </a:bodyPr>
          <a:lstStyle/>
          <a:p>
            <a:pPr>
              <a:lnSpc>
                <a:spcPct val="78000"/>
              </a:lnSpc>
            </a:pPr>
            <a:r>
              <a:rPr lang="zh-CN" altLang="en-US" sz="2000" dirty="0">
                <a:latin typeface="Calibri"/>
                <a:cs typeface="Calibri"/>
              </a:rPr>
              <a:t>Đăng ký hình học truyền thống có một số hạn chế khi đối mặt với những bối cảnh ứng dụng phức tạp hơn</a:t>
            </a:r>
          </a:p>
          <a:p>
            <a:pPr lvl="1">
              <a:lnSpc>
                <a:spcPct val="78000"/>
              </a:lnSpc>
            </a:pPr>
            <a:r>
              <a:rPr lang="zh-CN" altLang="en-US" sz="2000" i="1" dirty="0"/>
              <a:t>Phụ thuộc vào đặc trưng được thiết kế thủ công</a:t>
            </a:r>
            <a:r>
              <a:rPr lang="zh-CN" altLang="en-US" sz="2000" dirty="0"/>
              <a:t>: khó trích xuất chính xác các đặc trưng ghép cặp trong bối cảnh phức tạp hoặc khung hình chất lượng thấp</a:t>
            </a:r>
          </a:p>
          <a:p>
            <a:pPr lvl="1">
              <a:lnSpc>
                <a:spcPct val="78000"/>
              </a:lnSpc>
            </a:pPr>
            <a:r>
              <a:rPr lang="zh-CN" altLang="en-US" sz="2000" i="1" dirty="0"/>
              <a:t>Nhạy với biến dạng ảnh</a:t>
            </a:r>
            <a:r>
              <a:rPr lang="zh-CN" altLang="en-US" sz="2000" dirty="0"/>
              <a:t>: hiệu quả kém khi xử lý biến dạng khung hình quy mô lớn và phi cứng</a:t>
            </a:r>
          </a:p>
          <a:p>
            <a:pPr lvl="1">
              <a:lnSpc>
                <a:spcPct val="78000"/>
              </a:lnSpc>
            </a:pPr>
            <a:r>
              <a:rPr lang="zh-CN" altLang="en-US" sz="2000" i="1" dirty="0"/>
              <a:t>Độ phức tạp tính toán cao</a:t>
            </a:r>
            <a:r>
              <a:rPr lang="zh-CN" altLang="en-US" sz="2000" dirty="0"/>
              <a:t>: cần tối ưu hóa lặp hoặc tìm kiếm ghép cặp, không đáp ứng được yêu cầu về hiệu suất thời gian thực</a:t>
            </a:r>
          </a:p>
          <a:p>
            <a:pPr lvl="1">
              <a:lnSpc>
                <a:spcPct val="78000"/>
              </a:lnSpc>
            </a:pPr>
            <a:r>
              <a:rPr lang="zh-CN" altLang="en-US" sz="2000" i="1" dirty="0"/>
              <a:t>Nhạy với nhiễu và che khuất</a:t>
            </a:r>
            <a:r>
              <a:rPr lang="zh-CN" altLang="en-US" sz="2000" dirty="0"/>
              <a:t>: dễ bị ảnh hưởng khi khung hình có nhiễu hoặc bị che khuất một phần</a:t>
            </a:r>
          </a:p>
          <a:p>
            <a:pPr lvl="0">
              <a:lnSpc>
                <a:spcPct val="78000"/>
              </a:lnSpc>
            </a:pPr>
            <a:r>
              <a:rPr lang="zh-CN" altLang="en-US" sz="2000" dirty="0"/>
              <a:t>Phương pháp học </a:t>
            </a:r>
            <a:r>
              <a:rPr lang="zh-CN" altLang="en-US" sz="2000" dirty="0">
                <a:latin typeface="Calibri"/>
                <a:cs typeface="Calibri"/>
              </a:rPr>
              <a:t>sâu tự động học mối quan hệ giữa các khung hình và có thể khắc phục hạn chế của phương pháp truyền thống</a:t>
            </a:r>
          </a:p>
          <a:p>
            <a:pPr lvl="1">
              <a:lnSpc>
                <a:spcPct val="78000"/>
              </a:lnSpc>
            </a:pPr>
            <a:endParaRPr lang="zh-CN" altLang="en-US" sz="1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Đăng ký bằng học sâu</a:t>
            </a:r>
          </a:p>
        </p:txBody>
      </p:sp>
      <p:pic>
        <p:nvPicPr>
          <p:cNvPr id="6146" name="Picture 2">
            <a:extLst>
              <a:ext uri="{FF2B5EF4-FFF2-40B4-BE49-F238E27FC236}">
                <a16:creationId xmlns:a16="http://schemas.microsoft.com/office/drawing/2014/main" id="{CF08604C-E287-3C33-AB30-B11A96ABE4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907" b="22651"/>
          <a:stretch/>
        </p:blipFill>
        <p:spPr bwMode="auto">
          <a:xfrm>
            <a:off x="2288364" y="4373481"/>
            <a:ext cx="8146299" cy="2351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5751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r>
              <a:rPr lang="zh-CN" altLang="en-US" dirty="0">
                <a:latin typeface="Calibri"/>
                <a:cs typeface="Calibri"/>
              </a:rPr>
              <a:t>Phương pháp đăng ký dựa trên ảnh bằng học sâu đưa mô hình học sâu vào để trực tiếp xuất các tham số biến đổi đăng ký (ma trận biến đổi, trường biến dạng, v.v.) từ ảnh đầu vào</a:t>
            </a:r>
          </a:p>
          <a:p>
            <a:pPr lvl="1"/>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Đăng ký dựa trên ảnh bằng học sâu</a:t>
            </a:r>
          </a:p>
        </p:txBody>
      </p:sp>
      <p:pic>
        <p:nvPicPr>
          <p:cNvPr id="5" name="Picture 4">
            <a:extLst>
              <a:ext uri="{FF2B5EF4-FFF2-40B4-BE49-F238E27FC236}">
                <a16:creationId xmlns:a16="http://schemas.microsoft.com/office/drawing/2014/main" id="{6A2974FF-FF80-4992-F5B3-05EE06B27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1669" y="2386831"/>
            <a:ext cx="7772400" cy="433808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p:sp>
        <p:nvSpPr>
          <p:cNvPr id="9" name="文本占位符 4"/>
          <p:cNvSpPr>
            <a:spLocks noGrp="1"/>
          </p:cNvSpPr>
          <p:nvPr>
            <p:ph type="body" sz="quarter" idx="14"/>
          </p:nvPr>
        </p:nvSpPr>
        <p:spPr/>
        <p:txBody>
          <a:bodyPr>
            <a:noAutofit/>
          </a:bodyPr>
          <a:lstStyle/>
          <a:p>
            <a:pPr>
              <a:lnSpc>
                <a:spcPct val="85000"/>
              </a:lnSpc>
            </a:pPr>
            <a:r>
              <a:rPr lang="zh-CN" altLang="en-US" dirty="0">
                <a:latin typeface="Calibri"/>
                <a:cs typeface="Calibri"/>
              </a:rPr>
              <a:t>Kiến trúc mô hình</a:t>
            </a:r>
          </a:p>
          <a:p>
            <a:pPr lvl="1">
              <a:lnSpc>
                <a:spcPct val="85000"/>
              </a:lnSpc>
            </a:pPr>
            <a:r>
              <a:rPr lang="zh-CN" altLang="en-US" sz="2000" dirty="0">
                <a:latin typeface="Calibri"/>
                <a:cs typeface="Calibri"/>
              </a:rPr>
              <a:t>STN(Spatial Transformer Networks), do Jaderberg và cộng sự đề xuất năm 2015, là phương pháp đầu tiên dùng CNN để học các tham số biến đổi đăng ký của ảnh đầu vào; quy trình như sau:</a:t>
            </a:r>
            <a:endParaRPr lang="en-US" altLang="zh-CN" sz="2000" dirty="0">
              <a:latin typeface="Calibri"/>
              <a:cs typeface="Calibri"/>
            </a:endParaRPr>
          </a:p>
          <a:p>
            <a:pPr lvl="3">
              <a:lnSpc>
                <a:spcPct val="85000"/>
              </a:lnSpc>
            </a:pPr>
            <a:r>
              <a:rPr lang="zh-CN" altLang="en-US" sz="2000" dirty="0">
                <a:latin typeface="Calibri"/>
                <a:cs typeface="Calibri"/>
              </a:rPr>
              <a:t>Mạng định vị học cách trích xuất đặc trưng từ ảnh đầu vào và sinh các tham số biến đổi;</a:t>
            </a:r>
            <a:endParaRPr lang="en-US" altLang="zh-CN" sz="2000" dirty="0">
              <a:latin typeface="Calibri"/>
              <a:cs typeface="Calibri"/>
            </a:endParaRPr>
          </a:p>
          <a:p>
            <a:pPr lvl="3">
              <a:lnSpc>
                <a:spcPct val="85000"/>
              </a:lnSpc>
            </a:pPr>
            <a:r>
              <a:rPr lang="zh-CN" altLang="en-US" sz="2000" dirty="0">
                <a:latin typeface="Calibri"/>
                <a:cs typeface="Calibri"/>
              </a:rPr>
              <a:t>Bộ sinh lưới sử dụng các tham số này để sinh lưới trong không gian chuẩn;</a:t>
            </a:r>
            <a:endParaRPr lang="en-US" altLang="zh-CN" sz="2000" dirty="0">
              <a:latin typeface="Calibri"/>
              <a:cs typeface="Calibri"/>
            </a:endParaRPr>
          </a:p>
          <a:p>
            <a:pPr lvl="3">
              <a:lnSpc>
                <a:spcPct val="85000"/>
              </a:lnSpc>
            </a:pPr>
            <a:r>
              <a:rPr lang="zh-CN" altLang="en-US" sz="2000" dirty="0">
                <a:latin typeface="Calibri"/>
                <a:cs typeface="Calibri"/>
              </a:rPr>
              <a:t>Sử dụng ảnh đầu vào và lưới đã sinh để lấy mẫu ảnh đầu vào, tạo ra đầu ra sau biến đổi hình học.</a:t>
            </a:r>
            <a:endParaRPr lang="vi-VN" altLang="zh-CN" sz="2000" dirty="0">
              <a:latin typeface="Calibri"/>
              <a:cs typeface="Calibri"/>
            </a:endParaRPr>
          </a:p>
          <a:p>
            <a:pPr lvl="1">
              <a:lnSpc>
                <a:spcPct val="85000"/>
              </a:lnSpc>
              <a:buFont typeface="Courier New" panose="02070309020205020404" pitchFamily="49" charset="0"/>
              <a:buChar char="o"/>
            </a:pPr>
            <a:endParaRPr lang="vi-VN" altLang="zh-CN" sz="2000" dirty="0">
              <a:latin typeface="Calibri"/>
              <a:cs typeface="Calibri"/>
            </a:endParaRPr>
          </a:p>
          <a:p>
            <a:pPr lvl="1">
              <a:lnSpc>
                <a:spcPct val="85000"/>
              </a:lnSpc>
              <a:buFont typeface="Courier New" panose="02070309020205020404" pitchFamily="49" charset="0"/>
              <a:buChar char="o"/>
            </a:pPr>
            <a:endParaRPr lang="zh-CN" altLang="en-US" sz="2000" dirty="0">
              <a:latin typeface="Calibri"/>
              <a:cs typeface="Calibri"/>
            </a:endParaRPr>
          </a:p>
          <a:p>
            <a:pPr lvl="0">
              <a:lnSpc>
                <a:spcPct val="85000"/>
              </a:lnSpc>
            </a:pPr>
            <a:endParaRPr lang="vi-VN" altLang="zh-CN" sz="2000" dirty="0">
              <a:latin typeface="Calibri"/>
              <a:cs typeface="Calibri"/>
            </a:endParaRPr>
          </a:p>
          <a:p>
            <a:pPr lvl="0">
              <a:lnSpc>
                <a:spcPct val="85000"/>
              </a:lnSpc>
            </a:pPr>
            <a:endParaRPr lang="vi-VN" altLang="zh-CN" sz="2000" dirty="0">
              <a:latin typeface="Calibri"/>
              <a:cs typeface="Calibri"/>
            </a:endParaRPr>
          </a:p>
          <a:p>
            <a:pPr lvl="0">
              <a:lnSpc>
                <a:spcPct val="85000"/>
              </a:lnSpc>
            </a:pPr>
            <a:endParaRPr lang="vi-VN" altLang="zh-CN" sz="2000" dirty="0">
              <a:latin typeface="Calibri"/>
              <a:cs typeface="Calibri"/>
            </a:endParaRPr>
          </a:p>
          <a:p>
            <a:pPr lvl="0">
              <a:lnSpc>
                <a:spcPct val="85000"/>
              </a:lnSpc>
            </a:pPr>
            <a:endParaRPr lang="vi-VN" altLang="zh-CN" sz="2000" dirty="0">
              <a:latin typeface="Calibri"/>
              <a:cs typeface="Calibri"/>
            </a:endParaRPr>
          </a:p>
          <a:p>
            <a:pPr lvl="0">
              <a:lnSpc>
                <a:spcPct val="85000"/>
              </a:lnSpc>
            </a:pPr>
            <a:r>
              <a:rPr lang="zh-CN" altLang="en-US" sz="2000" dirty="0">
                <a:latin typeface="Calibri"/>
                <a:cs typeface="Calibri"/>
              </a:rPr>
              <a:t>Bằng cách tối ưu hóa kiến trúc mô hình và bổ sung các </a:t>
            </a:r>
            <a:r>
              <a:rPr lang="en-US" altLang="zh-CN" sz="2000" dirty="0">
                <a:latin typeface="Calibri"/>
                <a:cs typeface="Calibri"/>
              </a:rPr>
              <a:t>vector</a:t>
            </a:r>
            <a:r>
              <a:rPr lang="zh-CN" altLang="en-US" sz="2000" dirty="0">
                <a:latin typeface="Calibri"/>
                <a:cs typeface="Calibri"/>
              </a:rPr>
              <a:t> đặc biệt, có thể giúp mô hình thích ứng với những nhiệm vụ khác nhau</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Đăng ký dựa trên ảnh bằng học sâu</a:t>
            </a:r>
          </a:p>
        </p:txBody>
      </p:sp>
      <p:pic>
        <p:nvPicPr>
          <p:cNvPr id="100" name="图片 99"/>
          <p:cNvPicPr/>
          <p:nvPr/>
        </p:nvPicPr>
        <p:blipFill>
          <a:blip r:embed="rId3"/>
          <a:srcRect b="30486"/>
          <a:stretch>
            <a:fillRect/>
          </a:stretch>
        </p:blipFill>
        <p:spPr>
          <a:xfrm>
            <a:off x="2869564" y="3429000"/>
            <a:ext cx="6452870" cy="1741805"/>
          </a:xfrm>
          <a:prstGeom prst="rect">
            <a:avLst/>
          </a:prstGeom>
          <a:noFill/>
          <a:ln w="9525">
            <a:noFill/>
          </a:ln>
        </p:spPr>
      </p:pic>
    </p:spTree>
    <p:extLst>
      <p:ext uri="{BB962C8B-B14F-4D97-AF65-F5344CB8AC3E}">
        <p14:creationId xmlns:p14="http://schemas.microsoft.com/office/powerpoint/2010/main" val="33060515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lnSpc>
                <a:spcPct val="78000"/>
              </a:lnSpc>
            </a:pPr>
            <a:r>
              <a:rPr lang="zh-CN" altLang="en-US" dirty="0">
                <a:latin typeface="Calibri"/>
                <a:cs typeface="Calibri"/>
              </a:rPr>
              <a:t>Phương pháp huấn luyện</a:t>
            </a:r>
          </a:p>
          <a:p>
            <a:pPr lvl="1" algn="just">
              <a:lnSpc>
                <a:spcPct val="78000"/>
              </a:lnSpc>
            </a:pPr>
            <a:r>
              <a:rPr sz="2000" i="1" dirty="0">
                <a:latin typeface="Calibri"/>
                <a:cs typeface="Calibri"/>
              </a:rPr>
              <a:t>Phương pháp chính quy hóa</a:t>
            </a:r>
            <a:r>
              <a:rPr sz="2000" dirty="0">
                <a:latin typeface="Calibri"/>
                <a:cs typeface="Calibri"/>
              </a:rPr>
              <a:t>: nhằm ràng buộc việc học trường biến dạng; các phương pháp thường gặp gồm chính quy hóa tính nhất quán và chính quy hóa không gian</a:t>
            </a:r>
          </a:p>
          <a:p>
            <a:pPr lvl="1" algn="just">
              <a:lnSpc>
                <a:spcPct val="78000"/>
              </a:lnSpc>
            </a:pPr>
            <a:r>
              <a:rPr lang="zh-CN" altLang="en-US" sz="2000" i="1" dirty="0">
                <a:latin typeface="Calibri"/>
                <a:cs typeface="Calibri"/>
              </a:rPr>
              <a:t>Chính quy hóa tính nhất quán</a:t>
            </a:r>
            <a:r>
              <a:rPr lang="zh-CN" altLang="en-US" sz="2000" dirty="0">
                <a:latin typeface="Calibri"/>
                <a:cs typeface="Calibri"/>
              </a:rPr>
              <a:t>: tính mất mát nhất quán bằng cách so sánh khung hình cần đăng ký với khung hình thu được qua trường biến dạng xuôi và ngược</a:t>
            </a:r>
          </a:p>
          <a:p>
            <a:pPr lvl="1" algn="just">
              <a:lnSpc>
                <a:spcPct val="78000"/>
              </a:lnSpc>
            </a:pPr>
            <a:r>
              <a:rPr lang="zh-CN" altLang="en-US" sz="2000" i="1" dirty="0">
                <a:latin typeface="Calibri"/>
                <a:cs typeface="Calibri"/>
              </a:rPr>
              <a:t>Chính quy hóa không gian</a:t>
            </a:r>
            <a:r>
              <a:rPr lang="zh-CN" altLang="en-US" sz="2000" dirty="0">
                <a:latin typeface="Calibri"/>
                <a:cs typeface="Calibri"/>
              </a:rPr>
              <a:t>: cung cấp tiên nghiệm không gian hiệu quả bằng cách gán trọng số khác nhau cho những vị trí không gian khác nhau</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Đăng ký dựa trên ảnh bằng học sâu</a:t>
            </a:r>
          </a:p>
        </p:txBody>
      </p:sp>
      <p:sp>
        <p:nvSpPr>
          <p:cNvPr id="8" name="文本框 7"/>
          <p:cNvSpPr txBox="1"/>
          <p:nvPr/>
        </p:nvSpPr>
        <p:spPr>
          <a:xfrm>
            <a:off x="3062714" y="6389676"/>
            <a:ext cx="1832672" cy="368300"/>
          </a:xfrm>
          <a:prstGeom prst="rect">
            <a:avLst/>
          </a:prstGeom>
          <a:noFill/>
        </p:spPr>
        <p:txBody>
          <a:bodyPr wrap="square" rtlCol="0">
            <a:noAutofit/>
          </a:bodyPr>
          <a:lstStyle/>
          <a:p>
            <a:pPr algn="ctr"/>
            <a:r>
              <a:rPr lang="zh-CN" altLang="en-US" sz="1400" dirty="0">
                <a:solidFill>
                  <a:srgbClr val="4D4D4D"/>
                </a:solidFill>
                <a:latin typeface="Arial" panose="020B0604020202020204" pitchFamily="34" charset="0"/>
                <a:ea typeface="黑体" panose="02010609060101010101" pitchFamily="49" charset="-122"/>
                <a:cs typeface="Arial" panose="020B0604020202020204" pitchFamily="34" charset="0"/>
              </a:rPr>
              <a:t>Chính quy hóa tính nhất quán</a:t>
            </a:r>
          </a:p>
        </p:txBody>
      </p:sp>
      <p:sp>
        <p:nvSpPr>
          <p:cNvPr id="10" name="文本框 9"/>
          <p:cNvSpPr txBox="1"/>
          <p:nvPr/>
        </p:nvSpPr>
        <p:spPr>
          <a:xfrm>
            <a:off x="7913989" y="6356222"/>
            <a:ext cx="1651635" cy="368300"/>
          </a:xfrm>
          <a:prstGeom prst="rect">
            <a:avLst/>
          </a:prstGeom>
          <a:noFill/>
        </p:spPr>
        <p:txBody>
          <a:bodyPr wrap="square" rtlCol="0">
            <a:noAutofit/>
          </a:bodyPr>
          <a:lstStyle/>
          <a:p>
            <a:pPr algn="ctr"/>
            <a:r>
              <a:rPr lang="zh-CN" altLang="en-US" sz="1400" dirty="0">
                <a:solidFill>
                  <a:srgbClr val="4D4D4D"/>
                </a:solidFill>
                <a:latin typeface="Arial" panose="020B0604020202020204" pitchFamily="34" charset="0"/>
                <a:ea typeface="黑体" panose="02010609060101010101" pitchFamily="49" charset="-122"/>
                <a:cs typeface="Arial" panose="020B0604020202020204" pitchFamily="34" charset="0"/>
              </a:rPr>
              <a:t>Chính quy hóa không gian</a:t>
            </a:r>
          </a:p>
        </p:txBody>
      </p:sp>
      <p:pic>
        <p:nvPicPr>
          <p:cNvPr id="5" name="Picture 4">
            <a:extLst>
              <a:ext uri="{FF2B5EF4-FFF2-40B4-BE49-F238E27FC236}">
                <a16:creationId xmlns:a16="http://schemas.microsoft.com/office/drawing/2014/main" id="{74171FF7-7513-E496-DB9F-1A49106673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438" y="3241977"/>
            <a:ext cx="9215671" cy="3175734"/>
          </a:xfrm>
          <a:prstGeom prst="rect">
            <a:avLst/>
          </a:prstGeom>
        </p:spPr>
      </p:pic>
    </p:spTree>
    <p:extLst>
      <p:ext uri="{BB962C8B-B14F-4D97-AF65-F5344CB8AC3E}">
        <p14:creationId xmlns:p14="http://schemas.microsoft.com/office/powerpoint/2010/main" val="41911004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5918317" cy="5016500"/>
          </a:xfrm>
        </p:spPr>
        <p:txBody>
          <a:bodyPr>
            <a:normAutofit/>
          </a:bodyPr>
          <a:lstStyle/>
          <a:p>
            <a:pPr algn="just">
              <a:lnSpc>
                <a:spcPct val="78000"/>
              </a:lnSpc>
            </a:pPr>
            <a:r>
              <a:rPr lang="zh-CN" altLang="en-US" dirty="0">
                <a:latin typeface="Calibri"/>
                <a:cs typeface="Calibri"/>
              </a:rPr>
              <a:t>Phương pháp huấn luyện</a:t>
            </a:r>
          </a:p>
          <a:p>
            <a:pPr lvl="1" algn="just">
              <a:lnSpc>
                <a:spcPct val="78000"/>
              </a:lnSpc>
            </a:pPr>
            <a:r>
              <a:rPr lang="zh-CN" sz="2000" dirty="0">
                <a:latin typeface="Calibri"/>
                <a:cs typeface="Calibri"/>
              </a:rPr>
              <a:t>Phương pháp giám sát yếu: sử dụng các nhãn khác để huấn luyện mô hình, làm giảm sự phụ thuộc vào nhãn biến đổi không gian (nhãn là trường biến dạng thật)</a:t>
            </a:r>
            <a:endParaRPr sz="2000" dirty="0">
              <a:latin typeface="Calibri"/>
              <a:cs typeface="Calibri"/>
            </a:endParaRPr>
          </a:p>
          <a:p>
            <a:pPr lvl="1" algn="just">
              <a:lnSpc>
                <a:spcPct val="78000"/>
              </a:lnSpc>
            </a:pPr>
            <a:r>
              <a:rPr lang="zh-CN" altLang="en-US" sz="2000" dirty="0">
                <a:latin typeface="Calibri"/>
                <a:cs typeface="Calibri"/>
              </a:rPr>
              <a:t>Cụ thể, đưa mặt nạ phân đoạn, mặt nạ thực thể hoặc điểm then chốt vào làm nhãn khác, sau đó sử dụng phép biến đổi không gian do mô hình dự đoán để biến đổi các nhãn này, rồi tối thiểu hóa mất mát trên những nhãn đó giữa khung hình cần đăng ký và khung hình tham chiếu</a:t>
            </a:r>
            <a:endParaRPr lang="vi-VN" altLang="zh-CN" sz="2000" dirty="0">
              <a:latin typeface="Calibri"/>
              <a:cs typeface="Calibri"/>
            </a:endParaRPr>
          </a:p>
          <a:p>
            <a:pPr lvl="1" algn="just">
              <a:lnSpc>
                <a:spcPct val="78000"/>
              </a:lnSpc>
            </a:pPr>
            <a:r>
              <a:rPr lang="vi-VN" sz="2000" dirty="0">
                <a:latin typeface="Calibri"/>
                <a:cs typeface="Calibri"/>
              </a:rPr>
              <a:t>Năm 2018, Hu và cộng sự lần đầu sử dụng phương pháp giám sát yếu để huấn luyện; nhãn sau biến dạng được dùng làm đầu vào, ảnh chỉ đóng vai trò đầu vào của mạng neuron và không trực tiếp ảnh hưởng đến hàm mất mát, qua đó làm giảm sự phụ thuộc của mạng vào nhãn</a:t>
            </a:r>
          </a:p>
          <a:p>
            <a:pPr lvl="1">
              <a:lnSpc>
                <a:spcPct val="78000"/>
              </a:lnSpc>
            </a:pPr>
            <a:endParaRPr lang="zh-CN" altLang="en-US" sz="20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Đăng ký dựa trên ảnh bằng học sâu</a:t>
            </a:r>
          </a:p>
        </p:txBody>
      </p:sp>
      <p:pic>
        <p:nvPicPr>
          <p:cNvPr id="101" name="图片 100"/>
          <p:cNvPicPr/>
          <p:nvPr/>
        </p:nvPicPr>
        <p:blipFill>
          <a:blip r:embed="rId3">
            <a:clrChange>
              <a:clrFrom>
                <a:srgbClr val="FDFDFD">
                  <a:alpha val="100000"/>
                </a:srgbClr>
              </a:clrFrom>
              <a:clrTo>
                <a:srgbClr val="FDFDFD">
                  <a:alpha val="100000"/>
                  <a:alpha val="0"/>
                </a:srgbClr>
              </a:clrTo>
            </a:clrChange>
          </a:blip>
          <a:stretch>
            <a:fillRect/>
          </a:stretch>
        </p:blipFill>
        <p:spPr>
          <a:xfrm>
            <a:off x="6694805" y="1602446"/>
            <a:ext cx="5497195" cy="3460115"/>
          </a:xfrm>
          <a:prstGeom prst="rect">
            <a:avLst/>
          </a:prstGeom>
          <a:noFill/>
          <a:ln w="9525">
            <a:noFill/>
          </a:ln>
        </p:spPr>
      </p:pic>
      <p:sp>
        <p:nvSpPr>
          <p:cNvPr id="3" name="文本占位符 4"/>
          <p:cNvSpPr>
            <a:spLocks noGrp="1"/>
          </p:cNvSpPr>
          <p:nvPr/>
        </p:nvSpPr>
        <p:spPr>
          <a:xfrm>
            <a:off x="515620" y="3448685"/>
            <a:ext cx="4436745" cy="2795905"/>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85000"/>
              </a:lnSpc>
            </a:pPr>
            <a:endParaRPr lang="zh-CN" altLang="en-US" sz="1400" b="1" dirty="0">
              <a:latin typeface="Calibri"/>
              <a:cs typeface="Calibri"/>
            </a:endParaRPr>
          </a:p>
        </p:txBody>
      </p:sp>
    </p:spTree>
    <p:extLst>
      <p:ext uri="{BB962C8B-B14F-4D97-AF65-F5344CB8AC3E}">
        <p14:creationId xmlns:p14="http://schemas.microsoft.com/office/powerpoint/2010/main" val="368158192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6252853" cy="5016500"/>
          </a:xfrm>
        </p:spPr>
        <p:txBody>
          <a:bodyPr>
            <a:normAutofit/>
          </a:bodyPr>
          <a:lstStyle/>
          <a:p>
            <a:pPr algn="just">
              <a:lnSpc>
                <a:spcPct val="80000"/>
              </a:lnSpc>
            </a:pPr>
            <a:r>
              <a:rPr lang="zh-CN" altLang="en-US" dirty="0">
                <a:latin typeface="Calibri"/>
                <a:cs typeface="Calibri"/>
              </a:rPr>
              <a:t>Phương pháp huấn luyện</a:t>
            </a:r>
          </a:p>
          <a:p>
            <a:pPr lvl="1" algn="just">
              <a:lnSpc>
                <a:spcPct val="80000"/>
              </a:lnSpc>
            </a:pPr>
            <a:r>
              <a:rPr lang="zh-CN" sz="2000" dirty="0">
                <a:latin typeface="Calibri"/>
                <a:cs typeface="Calibri"/>
              </a:rPr>
              <a:t>Phương pháp không giám sát: chỉ cần các cặp ảnh cần đăng ký là có thể huấn luyện tham số mô hình</a:t>
            </a:r>
          </a:p>
          <a:p>
            <a:pPr lvl="1" algn="just">
              <a:lnSpc>
                <a:spcPct val="80000"/>
              </a:lnSpc>
            </a:pPr>
            <a:r>
              <a:rPr lang="zh-CN" altLang="en-US" sz="2000" dirty="0">
                <a:latin typeface="Calibri"/>
                <a:cs typeface="Calibri"/>
              </a:rPr>
              <a:t>Một phương pháp không giám sát đơn giản nhất là sử dụng mạng biến đổi không gian STN; bản thân mạng STN là một trường biến dạng, vì vậy chỉ cần dùng STN để biến đổi khung hình cần đăng ký, sau đó tính mất mát độ tương đồng với khung hình tham chiếu để tối ưu hóa</a:t>
            </a:r>
            <a:endParaRPr lang="vi-VN" altLang="zh-CN" sz="2000" dirty="0">
              <a:latin typeface="Calibri"/>
              <a:cs typeface="Calibri"/>
            </a:endParaRPr>
          </a:p>
          <a:p>
            <a:pPr lvl="1" algn="just">
              <a:lnSpc>
                <a:spcPct val="80000"/>
              </a:lnSpc>
            </a:pPr>
            <a:r>
              <a:rPr lang="zh-CN" altLang="en-US" sz="2000" dirty="0">
                <a:latin typeface="Calibri"/>
                <a:cs typeface="Calibri"/>
              </a:rPr>
              <a:t>Chẳng hạn, ví dụ ở hình bên phải sử dụng bộ tự mã hóa tích chập để mã hóa ảnh thành  đặc trưng rồi thực hiện chuyển đổi; phương pháp này chứng minh rằng mô hình học sâu không giám sát dựa trên mạng neuron kết nối đầy đủ có thể đạt hiệu năng đăng ký ảnh y khoa biến dạng ở mức thỏa đáng</a:t>
            </a:r>
          </a:p>
          <a:p>
            <a:pPr lvl="1">
              <a:lnSpc>
                <a:spcPct val="80000"/>
              </a:lnSpc>
            </a:pPr>
            <a:endParaRPr lang="zh-CN" altLang="en-US" sz="1400" b="1" dirty="0">
              <a:latin typeface="Calibri"/>
              <a:cs typeface="Calibri"/>
            </a:endParaRPr>
          </a:p>
          <a:p>
            <a:pPr lvl="1">
              <a:lnSpc>
                <a:spcPct val="80000"/>
              </a:lnSpc>
            </a:pPr>
            <a:endParaRPr lang="zh-CN" altLang="en-US" sz="1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Đăng ký dựa trên ảnh bằng học sâu</a:t>
            </a:r>
          </a:p>
        </p:txBody>
      </p:sp>
      <p:pic>
        <p:nvPicPr>
          <p:cNvPr id="5" name="图片 4" descr="图片22"/>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6913649" y="1569859"/>
            <a:ext cx="5126479" cy="3348355"/>
          </a:xfrm>
          <a:prstGeom prst="rect">
            <a:avLst/>
          </a:prstGeom>
        </p:spPr>
      </p:pic>
      <p:sp>
        <p:nvSpPr>
          <p:cNvPr id="6" name="文本占位符 4"/>
          <p:cNvSpPr>
            <a:spLocks noGrp="1"/>
          </p:cNvSpPr>
          <p:nvPr/>
        </p:nvSpPr>
        <p:spPr>
          <a:xfrm>
            <a:off x="515620" y="3472815"/>
            <a:ext cx="4578985" cy="540385"/>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zh-CN" altLang="en-US" sz="2400" b="1" dirty="0">
              <a:latin typeface="Calibri"/>
              <a:cs typeface="Calibri"/>
            </a:endParaRPr>
          </a:p>
        </p:txBody>
      </p:sp>
    </p:spTree>
    <p:extLst>
      <p:ext uri="{BB962C8B-B14F-4D97-AF65-F5344CB8AC3E}">
        <p14:creationId xmlns:p14="http://schemas.microsoft.com/office/powerpoint/2010/main" val="10867357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82000"/>
              </a:lnSpc>
            </a:pPr>
            <a:r>
              <a:rPr lang="zh-CN" altLang="en-US" sz="2000" dirty="0">
                <a:latin typeface="Calibri"/>
                <a:cs typeface="Calibri"/>
              </a:rPr>
              <a:t>Phần lớn phương pháp đăng ký đám mây điểm bằng học sâu tuân theo mô hình đầu vào là đám mây điểm và đầu ra là các tham số biến đổi đăng ký</a:t>
            </a:r>
          </a:p>
          <a:p>
            <a:pPr lvl="0">
              <a:lnSpc>
                <a:spcPct val="82000"/>
              </a:lnSpc>
            </a:pPr>
            <a:r>
              <a:rPr lang="zh-CN" altLang="en-US" sz="2000" dirty="0">
                <a:latin typeface="Calibri"/>
                <a:cs typeface="Calibri"/>
              </a:rPr>
              <a:t>Dữ liệu đám mây điểm là dữ liệu bất quy tắc; một số phương pháp voxel hóa đám mây điểm rồi trích xuất đặc trưng</a:t>
            </a:r>
          </a:p>
          <a:p>
            <a:pPr lvl="1">
              <a:lnSpc>
                <a:spcPct val="82000"/>
              </a:lnSpc>
            </a:pPr>
            <a:r>
              <a:rPr lang="zh-CN" altLang="en-US" sz="2000" dirty="0">
                <a:latin typeface="Calibri"/>
                <a:cs typeface="Calibri"/>
              </a:rPr>
              <a:t>Sau khi voxel hóa đám mây điểm, sử dụng mạng neuron tích chập 1*1*1 để nhanh chóng trích xuất các đặc trưng hình học hiệu quả</a:t>
            </a:r>
          </a:p>
          <a:p>
            <a:pPr lvl="1">
              <a:lnSpc>
                <a:spcPct val="82000"/>
              </a:lnSpc>
            </a:pPr>
            <a:r>
              <a:rPr lang="zh-CN" altLang="en-US" sz="2000" dirty="0">
                <a:latin typeface="Calibri"/>
                <a:cs typeface="Calibri"/>
              </a:rPr>
              <a:t>Căn chỉnh và voxel hóa các mảnh cục bộ của đám mây điểm, sau đó xử lý bằng tích chập 3D</a:t>
            </a:r>
          </a:p>
          <a:p>
            <a:pPr lvl="1">
              <a:lnSpc>
                <a:spcPct val="82000"/>
              </a:lnSpc>
            </a:pPr>
            <a:r>
              <a:rPr lang="zh-CN" altLang="en-US" sz="2000" dirty="0">
                <a:latin typeface="Calibri"/>
                <a:cs typeface="Calibri"/>
              </a:rPr>
              <a:t>Chia voxel theo cây bát phân và sử dụng tích chập thưa để trích xuất đặc trưng</a:t>
            </a:r>
          </a:p>
        </p:txBody>
      </p:sp>
      <p:sp>
        <p:nvSpPr>
          <p:cNvPr id="4" name="文本占位符 3"/>
          <p:cNvSpPr>
            <a:spLocks noGrp="1"/>
          </p:cNvSpPr>
          <p:nvPr>
            <p:ph type="body" sz="quarter" idx="13"/>
          </p:nvPr>
        </p:nvSpPr>
        <p:spPr/>
        <p:txBody>
          <a:bodyPr>
            <a:normAutofit fontScale="85000" lnSpcReduction="10000"/>
          </a:bodyPr>
          <a:lstStyle/>
          <a:p>
            <a:r>
              <a:rPr lang="zh-CN" altLang="en-US" dirty="0">
                <a:latin typeface="Calibri"/>
                <a:cs typeface="Calibri"/>
                <a:sym typeface="+mn-ea"/>
              </a:rPr>
              <a:t>Đăng ký dựa trên đám mây điểm bằng học sâu</a:t>
            </a:r>
          </a:p>
        </p:txBody>
      </p:sp>
      <p:pic>
        <p:nvPicPr>
          <p:cNvPr id="7170" name="Picture 2" descr="OctNet: Learning Deep 3D Representations at High Resolutions | Perceiving  Systems - Max Planck Institute for Intelligent Systems">
            <a:extLst>
              <a:ext uri="{FF2B5EF4-FFF2-40B4-BE49-F238E27FC236}">
                <a16:creationId xmlns:a16="http://schemas.microsoft.com/office/drawing/2014/main" id="{922606AE-520D-6C23-D9A1-2F85F7551F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68" b="50158"/>
          <a:stretch/>
        </p:blipFill>
        <p:spPr bwMode="auto">
          <a:xfrm>
            <a:off x="143407" y="3980986"/>
            <a:ext cx="5584604" cy="219307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OctNet: Learning Deep 3D Representations at High Resolutions | Perceiving  Systems - Max Planck Institute for Intelligent Systems">
            <a:extLst>
              <a:ext uri="{FF2B5EF4-FFF2-40B4-BE49-F238E27FC236}">
                <a16:creationId xmlns:a16="http://schemas.microsoft.com/office/drawing/2014/main" id="{563148CF-90A7-0CC5-62B4-FF0E7F5795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68" t="49088" b="7584"/>
          <a:stretch/>
        </p:blipFill>
        <p:spPr bwMode="auto">
          <a:xfrm>
            <a:off x="5929307" y="4047389"/>
            <a:ext cx="6035193" cy="2060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6971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80000"/>
              </a:lnSpc>
            </a:pPr>
            <a:r>
              <a:rPr lang="zh-CN" altLang="en-US" dirty="0">
                <a:latin typeface="Calibri"/>
                <a:cs typeface="Calibri"/>
              </a:rPr>
              <a:t>PointNetLK</a:t>
            </a:r>
          </a:p>
          <a:p>
            <a:pPr lvl="1">
              <a:lnSpc>
                <a:spcPct val="80000"/>
              </a:lnSpc>
            </a:pPr>
            <a:r>
              <a:rPr lang="zh-CN" altLang="en-US" sz="2000" dirty="0">
                <a:latin typeface="Calibri"/>
                <a:cs typeface="Calibri"/>
              </a:rPr>
              <a:t>Trích xuất  đặc trưng toàn cục của đám mây điểm bằng PointNet</a:t>
            </a:r>
          </a:p>
          <a:p>
            <a:pPr lvl="1">
              <a:lnSpc>
                <a:spcPct val="80000"/>
              </a:lnSpc>
            </a:pPr>
            <a:r>
              <a:rPr lang="zh-CN" altLang="en-US" sz="2000" dirty="0">
                <a:latin typeface="Calibri"/>
                <a:cs typeface="Calibri"/>
              </a:rPr>
              <a:t>Theo dõi độ dịch chuyển giữa các  đặc trưng toàn cục bằng thuật toán LK để thực hiện tối ưu hóa</a:t>
            </a:r>
          </a:p>
          <a:p>
            <a:pPr lvl="1">
              <a:lnSpc>
                <a:spcPct val="80000"/>
              </a:lnSpc>
            </a:pPr>
            <a:r>
              <a:rPr lang="zh-CN" altLang="en-US" sz="2000" dirty="0">
                <a:latin typeface="Calibri"/>
                <a:cs typeface="Calibri"/>
              </a:rPr>
              <a:t>Do sử dụng </a:t>
            </a:r>
            <a:r>
              <a:rPr lang="en-US" altLang="zh-CN" sz="2000" dirty="0">
                <a:latin typeface="Calibri"/>
                <a:cs typeface="Calibri"/>
              </a:rPr>
              <a:t>vector</a:t>
            </a:r>
            <a:r>
              <a:rPr lang="zh-CN" altLang="en-US" sz="2000" dirty="0">
                <a:latin typeface="Calibri"/>
                <a:cs typeface="Calibri"/>
              </a:rPr>
              <a:t> đặc trưng toàn cục thay cho toàn bộ đám mây điểm, khối lượng tính toán giảm đáng kể, giúp PointNetLK có tốc độ tính toán rất cao</a:t>
            </a:r>
          </a:p>
        </p:txBody>
      </p:sp>
      <p:sp>
        <p:nvSpPr>
          <p:cNvPr id="4" name="文本占位符 3"/>
          <p:cNvSpPr>
            <a:spLocks noGrp="1"/>
          </p:cNvSpPr>
          <p:nvPr>
            <p:ph type="body" sz="quarter" idx="13"/>
          </p:nvPr>
        </p:nvSpPr>
        <p:spPr/>
        <p:txBody>
          <a:bodyPr>
            <a:normAutofit fontScale="85000" lnSpcReduction="10000"/>
          </a:bodyPr>
          <a:lstStyle/>
          <a:p>
            <a:r>
              <a:rPr lang="zh-CN" altLang="en-US" dirty="0">
                <a:latin typeface="Calibri"/>
                <a:cs typeface="Calibri"/>
                <a:sym typeface="+mn-ea"/>
              </a:rPr>
              <a:t>Đăng ký dựa trên đám mây điểm bằng học sâu</a:t>
            </a:r>
          </a:p>
        </p:txBody>
      </p:sp>
      <p:pic>
        <p:nvPicPr>
          <p:cNvPr id="12" name="图片 58"/>
          <p:cNvPicPr>
            <a:picLocks noChangeAspect="1"/>
          </p:cNvPicPr>
          <p:nvPr/>
        </p:nvPicPr>
        <p:blipFill>
          <a:blip r:embed="rId3"/>
          <a:stretch>
            <a:fillRect/>
          </a:stretch>
        </p:blipFill>
        <p:spPr>
          <a:xfrm>
            <a:off x="1547176" y="3147757"/>
            <a:ext cx="9097645" cy="3174365"/>
          </a:xfrm>
          <a:prstGeom prst="rect">
            <a:avLst/>
          </a:prstGeom>
          <a:noFill/>
          <a:ln>
            <a:noFill/>
          </a:ln>
        </p:spPr>
      </p:pic>
    </p:spTree>
    <p:extLst>
      <p:ext uri="{BB962C8B-B14F-4D97-AF65-F5344CB8AC3E}">
        <p14:creationId xmlns:p14="http://schemas.microsoft.com/office/powerpoint/2010/main" val="176335548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5547522"/>
          </a:xfrm>
        </p:spPr>
        <p:txBody>
          <a:bodyPr>
            <a:noAutofit/>
          </a:bodyPr>
          <a:lstStyle/>
          <a:p>
            <a:pPr>
              <a:lnSpc>
                <a:spcPct val="85000"/>
              </a:lnSpc>
            </a:pPr>
            <a:r>
              <a:rPr lang="zh-CN" altLang="en-US" sz="2000" dirty="0">
                <a:latin typeface="Calibri"/>
                <a:cs typeface="Calibri"/>
              </a:rPr>
              <a:t>Thực hiện đăng ký giữa dữ liệu thuộc các phương thức khác nhau, chẳng hạn đăng ký ảnh MRI với ảnh CT</a:t>
            </a:r>
          </a:p>
          <a:p>
            <a:pPr>
              <a:lnSpc>
                <a:spcPct val="100000"/>
              </a:lnSpc>
            </a:pPr>
            <a:endParaRPr lang="zh-CN" altLang="en-US" sz="2000" dirty="0">
              <a:latin typeface="Calibri"/>
              <a:cs typeface="Calibri"/>
            </a:endParaRPr>
          </a:p>
          <a:p>
            <a:pPr>
              <a:lnSpc>
                <a:spcPct val="100000"/>
              </a:lnSpc>
            </a:pPr>
            <a:endParaRPr lang="zh-CN" altLang="en-US" sz="2000" dirty="0">
              <a:latin typeface="Calibri"/>
              <a:cs typeface="Calibri"/>
            </a:endParaRPr>
          </a:p>
          <a:p>
            <a:pPr lvl="1">
              <a:lnSpc>
                <a:spcPct val="100000"/>
              </a:lnSpc>
            </a:pPr>
            <a:endParaRPr lang="vi-VN" altLang="zh-CN" sz="2000" dirty="0">
              <a:latin typeface="Calibri"/>
              <a:cs typeface="Calibri"/>
            </a:endParaRPr>
          </a:p>
          <a:p>
            <a:pPr lvl="1">
              <a:lnSpc>
                <a:spcPct val="100000"/>
              </a:lnSpc>
            </a:pPr>
            <a:endParaRPr lang="vi-VN" altLang="zh-CN" sz="2000" dirty="0">
              <a:latin typeface="Calibri"/>
              <a:cs typeface="Calibri"/>
            </a:endParaRPr>
          </a:p>
          <a:p>
            <a:pPr lvl="1">
              <a:lnSpc>
                <a:spcPct val="100000"/>
              </a:lnSpc>
            </a:pPr>
            <a:endParaRPr lang="zh-CN" altLang="en-US" sz="2000" dirty="0">
              <a:latin typeface="Calibri"/>
              <a:cs typeface="Calibri"/>
            </a:endParaRPr>
          </a:p>
          <a:p>
            <a:pPr lvl="1">
              <a:lnSpc>
                <a:spcPct val="100000"/>
              </a:lnSpc>
            </a:pPr>
            <a:endParaRPr lang="zh-CN" altLang="en-US" sz="2000" dirty="0">
              <a:latin typeface="Calibri"/>
              <a:cs typeface="Calibri"/>
            </a:endParaRPr>
          </a:p>
          <a:p>
            <a:r>
              <a:rPr lang="en-VN" sz="2000" dirty="0"/>
              <a:t>Thách thức của đăng ký đa phương thức (multimodal registration):</a:t>
            </a:r>
          </a:p>
          <a:p>
            <a:pPr lvl="1"/>
            <a:r>
              <a:rPr lang="en-VN" sz="2000" dirty="0"/>
              <a:t>Khác biệt về biểu diễn: dữ liệu từ các phương thức khác nhau có thể khác nhau rõ rệt về hình dạng, kích thước, vị trí và mật độ.</a:t>
            </a:r>
          </a:p>
          <a:p>
            <a:pPr lvl="1"/>
            <a:r>
              <a:rPr lang="en-VN" sz="2000" dirty="0"/>
              <a:t>Ví dụ, ảnh y khoa có thể thể hiện cùng một cơ quan với độ tương phản và cấu trúc khác nhau; ảnh và đám mây điểm cũng có đặc trưng biểu diễn không tương đồng.</a:t>
            </a:r>
          </a:p>
          <a:p>
            <a:pPr lvl="1"/>
            <a:r>
              <a:rPr lang="en-VN" sz="2000" dirty="0"/>
              <a:t>Mất cân bằng dữ liệu: số lượng mẫu giữa các phương thức có thể chênh lệch, khiến một số phương thức ít được khai thác trong quá trình huấn luyện.</a:t>
            </a:r>
          </a:p>
          <a:p>
            <a:pPr lvl="1">
              <a:lnSpc>
                <a:spcPct val="100000"/>
              </a:lnSpc>
            </a:pPr>
            <a:endParaRPr lang="zh-CN" altLang="en-US" sz="3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Đăng ký đa phương thức bằng học sâu</a:t>
            </a:r>
          </a:p>
        </p:txBody>
      </p:sp>
      <p:pic>
        <p:nvPicPr>
          <p:cNvPr id="7" name="Picture 6">
            <a:extLst>
              <a:ext uri="{FF2B5EF4-FFF2-40B4-BE49-F238E27FC236}">
                <a16:creationId xmlns:a16="http://schemas.microsoft.com/office/drawing/2014/main" id="{98C0BEDE-69C1-4BFE-0F00-736EC17000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618" y="2229519"/>
            <a:ext cx="8386761" cy="1670286"/>
          </a:xfrm>
          <a:prstGeom prst="rect">
            <a:avLst/>
          </a:prstGeom>
        </p:spPr>
      </p:pic>
      <p:sp>
        <p:nvSpPr>
          <p:cNvPr id="8" name="TextBox 7">
            <a:extLst>
              <a:ext uri="{FF2B5EF4-FFF2-40B4-BE49-F238E27FC236}">
                <a16:creationId xmlns:a16="http://schemas.microsoft.com/office/drawing/2014/main" id="{E09A8A63-8160-1052-F388-D606217D93F9}"/>
              </a:ext>
            </a:extLst>
          </p:cNvPr>
          <p:cNvSpPr txBox="1"/>
          <p:nvPr/>
        </p:nvSpPr>
        <p:spPr>
          <a:xfrm>
            <a:off x="2319454" y="1817649"/>
            <a:ext cx="421462" cy="369332"/>
          </a:xfrm>
          <a:prstGeom prst="rect">
            <a:avLst/>
          </a:prstGeom>
          <a:noFill/>
        </p:spPr>
        <p:txBody>
          <a:bodyPr wrap="none" rtlCol="0">
            <a:spAutoFit/>
          </a:bodyPr>
          <a:lstStyle/>
          <a:p>
            <a:r>
              <a:rPr lang="en-VN" dirty="0"/>
              <a:t>CT</a:t>
            </a:r>
          </a:p>
        </p:txBody>
      </p:sp>
      <p:sp>
        <p:nvSpPr>
          <p:cNvPr id="10" name="TextBox 9">
            <a:extLst>
              <a:ext uri="{FF2B5EF4-FFF2-40B4-BE49-F238E27FC236}">
                <a16:creationId xmlns:a16="http://schemas.microsoft.com/office/drawing/2014/main" id="{A345BC48-20CC-8B88-F30F-CB28164028FF}"/>
              </a:ext>
            </a:extLst>
          </p:cNvPr>
          <p:cNvSpPr txBox="1"/>
          <p:nvPr/>
        </p:nvSpPr>
        <p:spPr>
          <a:xfrm>
            <a:off x="5036634" y="1756611"/>
            <a:ext cx="564578" cy="369332"/>
          </a:xfrm>
          <a:prstGeom prst="rect">
            <a:avLst/>
          </a:prstGeom>
          <a:noFill/>
        </p:spPr>
        <p:txBody>
          <a:bodyPr wrap="none" rtlCol="0">
            <a:spAutoFit/>
          </a:bodyPr>
          <a:lstStyle/>
          <a:p>
            <a:r>
              <a:rPr lang="en-VN" dirty="0"/>
              <a:t>MRI</a:t>
            </a:r>
          </a:p>
        </p:txBody>
      </p:sp>
      <p:cxnSp>
        <p:nvCxnSpPr>
          <p:cNvPr id="12" name="Straight Arrow Connector 11">
            <a:extLst>
              <a:ext uri="{FF2B5EF4-FFF2-40B4-BE49-F238E27FC236}">
                <a16:creationId xmlns:a16="http://schemas.microsoft.com/office/drawing/2014/main" id="{37864E45-5F8C-E42E-5B80-4A231B3B8697}"/>
              </a:ext>
            </a:extLst>
          </p:cNvPr>
          <p:cNvCxnSpPr/>
          <p:nvPr/>
        </p:nvCxnSpPr>
        <p:spPr>
          <a:xfrm>
            <a:off x="2877015" y="3088123"/>
            <a:ext cx="18957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05EFC1F-33DA-B35F-A4AB-6959B1A7B609}"/>
              </a:ext>
            </a:extLst>
          </p:cNvPr>
          <p:cNvCxnSpPr>
            <a:cxnSpLocks/>
          </p:cNvCxnSpPr>
          <p:nvPr/>
        </p:nvCxnSpPr>
        <p:spPr>
          <a:xfrm flipH="1">
            <a:off x="4125951" y="3088123"/>
            <a:ext cx="26762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82E8554-C18A-46D3-6884-EF89AA454F69}"/>
              </a:ext>
            </a:extLst>
          </p:cNvPr>
          <p:cNvCxnSpPr/>
          <p:nvPr/>
        </p:nvCxnSpPr>
        <p:spPr>
          <a:xfrm>
            <a:off x="7077307" y="3088123"/>
            <a:ext cx="18957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425ED58-DD2D-C4ED-231C-1E9D508AD684}"/>
              </a:ext>
            </a:extLst>
          </p:cNvPr>
          <p:cNvCxnSpPr>
            <a:cxnSpLocks/>
          </p:cNvCxnSpPr>
          <p:nvPr/>
        </p:nvCxnSpPr>
        <p:spPr>
          <a:xfrm flipH="1">
            <a:off x="8263054" y="3088123"/>
            <a:ext cx="200722"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39922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lnSpc>
                <a:spcPct val="78000"/>
              </a:lnSpc>
            </a:pPr>
            <a:r>
              <a:rPr lang="zh-CN" altLang="en-US" dirty="0">
                <a:latin typeface="Calibri"/>
                <a:cs typeface="Calibri"/>
              </a:rPr>
              <a:t>DeepI2P đề xuất một phương pháp đăng ký đa phương thức giữa ảnh và đám mây điểm</a:t>
            </a:r>
          </a:p>
          <a:p>
            <a:pPr lvl="1" algn="just">
              <a:lnSpc>
                <a:spcPct val="78000"/>
              </a:lnSpc>
            </a:pPr>
            <a:r>
              <a:rPr lang="zh-CN" altLang="en-US" sz="2000" dirty="0">
                <a:latin typeface="Calibri"/>
                <a:cs typeface="Calibri"/>
              </a:rPr>
              <a:t>Phương pháp này chuyển bài toán đăng ký thành bài toán phân loại và bài toán tối ưu hóa phép chiếu ngược của camera</a:t>
            </a:r>
          </a:p>
          <a:p>
            <a:pPr lvl="1" algn="just">
              <a:lnSpc>
                <a:spcPct val="78000"/>
              </a:lnSpc>
            </a:pPr>
            <a:r>
              <a:rPr lang="zh-CN" altLang="en-US" sz="2000" dirty="0">
                <a:latin typeface="Calibri"/>
                <a:cs typeface="Calibri"/>
              </a:rPr>
              <a:t>Phương pháp thiết kế một mạng phân loại để xác định từng điểm trong đám mây điểm có nằm trong tầm nhìn (view frustum) của camera hay không</a:t>
            </a:r>
          </a:p>
          <a:p>
            <a:pPr lvl="1" algn="just">
              <a:lnSpc>
                <a:spcPct val="78000"/>
              </a:lnSpc>
            </a:pPr>
            <a:r>
              <a:rPr lang="zh-CN" altLang="en-US" sz="2000" dirty="0">
                <a:latin typeface="Calibri"/>
                <a:cs typeface="Calibri"/>
              </a:rPr>
              <a:t>Sau khi phân loại, các điểm nằm trong tầm nhìn (view frustum) được đưa vào bộ giải phép chiếu ngược của camera để ước lượng các tham số biến đổi đăng ký cuối cùng</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Đăng ký đa phương thức bằng học sâu</a:t>
            </a:r>
          </a:p>
        </p:txBody>
      </p:sp>
      <p:pic>
        <p:nvPicPr>
          <p:cNvPr id="3" name="图片 2"/>
          <p:cNvPicPr>
            <a:picLocks noChangeAspect="1"/>
          </p:cNvPicPr>
          <p:nvPr/>
        </p:nvPicPr>
        <p:blipFill>
          <a:blip r:embed="rId3"/>
          <a:stretch>
            <a:fillRect/>
          </a:stretch>
        </p:blipFill>
        <p:spPr>
          <a:xfrm>
            <a:off x="3367668" y="3362400"/>
            <a:ext cx="5961050" cy="3320787"/>
          </a:xfrm>
          <a:prstGeom prst="rect">
            <a:avLst/>
          </a:prstGeom>
        </p:spPr>
      </p:pic>
    </p:spTree>
    <p:extLst>
      <p:ext uri="{BB962C8B-B14F-4D97-AF65-F5344CB8AC3E}">
        <p14:creationId xmlns:p14="http://schemas.microsoft.com/office/powerpoint/2010/main" val="13465804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§5.4 Ước lượng luồng quang học</a:t>
            </a:r>
          </a:p>
        </p:txBody>
      </p:sp>
      <p:sp>
        <p:nvSpPr>
          <p:cNvPr id="5" name="Rectangle 4">
            <a:extLst>
              <a:ext uri="{FF2B5EF4-FFF2-40B4-BE49-F238E27FC236}">
                <a16:creationId xmlns:a16="http://schemas.microsoft.com/office/drawing/2014/main" id="{CC510CB9-64B4-44EA-8A0D-3E3C1213B8E4}"/>
              </a:ext>
            </a:extLst>
          </p:cNvPr>
          <p:cNvSpPr>
            <a:spLocks noChangeArrowheads="1"/>
          </p:cNvSpPr>
          <p:nvPr/>
        </p:nvSpPr>
        <p:spPr bwMode="auto">
          <a:xfrm>
            <a:off x="635620" y="1342090"/>
            <a:ext cx="10437540"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Phương pháp luồng quang học Lucas-Kanade</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Thể tích chi phí</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Ước lượng luồng quang học dựa trên học sâu</a:t>
            </a:r>
          </a:p>
        </p:txBody>
      </p:sp>
    </p:spTree>
    <p:extLst>
      <p:ext uri="{BB962C8B-B14F-4D97-AF65-F5344CB8AC3E}">
        <p14:creationId xmlns:p14="http://schemas.microsoft.com/office/powerpoint/2010/main" val="31899786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4019E-8DDF-0F90-B84B-C355490D4DCF}"/>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8E2C089-29D1-7939-E5BC-7AAA3B843164}"/>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a:extLst>
                  <a:ext uri="{FF2B5EF4-FFF2-40B4-BE49-F238E27FC236}">
                    <a16:creationId xmlns:a16="http://schemas.microsoft.com/office/drawing/2014/main" id="{93C7A016-9BAC-2C34-E3D1-0E49B91A30A2}"/>
                  </a:ext>
                </a:extLst>
              </p:cNvPr>
              <p:cNvSpPr>
                <a:spLocks noGrp="1"/>
              </p:cNvSpPr>
              <p:nvPr>
                <p:ph type="body" sz="quarter" idx="14"/>
              </p:nvPr>
            </p:nvSpPr>
            <p:spPr/>
            <p:txBody>
              <a:bodyPr>
                <a:normAutofit/>
              </a:bodyPr>
              <a:lstStyle/>
              <a:p>
                <a:r>
                  <a:rPr lang="en-VN" dirty="0"/>
                  <a:t>Ước lượng luồng quang học (optical flow):</a:t>
                </a:r>
              </a:p>
              <a:p>
                <a:pPr lvl="1"/>
                <a:r>
                  <a:rPr lang="en-VN" sz="2000" dirty="0"/>
                  <a:t>Luồng quang học mô tả chuyển động biểu kiến của các điểm ảnh giữa hai khung hình liên tiếp.</a:t>
                </a:r>
              </a:p>
              <a:p>
                <a:pPr lvl="1"/>
                <a:r>
                  <a:rPr lang="en-VN" sz="2000" dirty="0"/>
                  <a:t>Khi khoảng thời gian giữa hai khung hình đủ nhỏ, luồng quang học được biểu diễn bằng trường  chuyển động (u,v) trên mặt phẳng ảnh.</a:t>
                </a:r>
              </a:p>
              <a:p>
                <a:pPr lvl="1"/>
                <a:r>
                  <a:rPr lang="en-VN" sz="2000" dirty="0"/>
                  <a:t>Nếu điểm ảnh tại thời điểm t-1 có vị trí (x,y), thì tại thời điểm t, vị trí ước lượng của nó là: </a:t>
                </a:r>
                <a14:m>
                  <m:oMath xmlns:m="http://schemas.openxmlformats.org/officeDocument/2006/math">
                    <m:r>
                      <a:rPr lang="vi-VN" sz="2000" b="0" i="1" smtClean="0">
                        <a:latin typeface="Cambria Math" panose="02040503050406030204" pitchFamily="18" charset="0"/>
                      </a:rPr>
                      <m:t>[(</m:t>
                    </m:r>
                    <m:r>
                      <m:rPr>
                        <m:sty m:val="p"/>
                      </m:rPr>
                      <a:rPr lang="vi-VN" sz="2000" i="1">
                        <a:latin typeface="Cambria Math" panose="02040503050406030204" pitchFamily="18" charset="0"/>
                      </a:rPr>
                      <m:t>x</m:t>
                    </m:r>
                    <m:r>
                      <a:rPr lang="vi-VN" sz="2000" b="0" i="1" smtClean="0">
                        <a:latin typeface="Cambria Math" panose="02040503050406030204" pitchFamily="18" charset="0"/>
                      </a:rPr>
                      <m:t>+</m:t>
                    </m:r>
                    <m:r>
                      <m:rPr>
                        <m:sty m:val="p"/>
                      </m:rPr>
                      <a:rPr lang="vi-VN" sz="2000" i="1">
                        <a:latin typeface="Cambria Math" panose="02040503050406030204" pitchFamily="18" charset="0"/>
                      </a:rPr>
                      <m:t>u</m:t>
                    </m:r>
                    <m:r>
                      <a:rPr lang="vi-VN" sz="2000" b="0" i="1" smtClean="0">
                        <a:latin typeface="Cambria Math" panose="02040503050406030204" pitchFamily="18" charset="0"/>
                      </a:rPr>
                      <m:t>, </m:t>
                    </m:r>
                    <m:r>
                      <m:rPr>
                        <m:sty m:val="p"/>
                      </m:rPr>
                      <a:rPr lang="vi-VN" sz="2000" i="1">
                        <a:latin typeface="Cambria Math" panose="02040503050406030204" pitchFamily="18" charset="0"/>
                      </a:rPr>
                      <m:t>y</m:t>
                    </m:r>
                    <m:r>
                      <a:rPr lang="vi-VN" sz="2000" b="0" i="1" smtClean="0">
                        <a:latin typeface="Cambria Math" panose="02040503050406030204" pitchFamily="18" charset="0"/>
                      </a:rPr>
                      <m:t>+</m:t>
                    </m:r>
                    <m:r>
                      <m:rPr>
                        <m:sty m:val="p"/>
                      </m:rPr>
                      <a:rPr lang="vi-VN" sz="2000" i="1">
                        <a:latin typeface="Cambria Math" panose="02040503050406030204" pitchFamily="18" charset="0"/>
                      </a:rPr>
                      <m:t>v</m:t>
                    </m:r>
                    <m:r>
                      <a:rPr lang="vi-VN" sz="2000" b="0" i="1" smtClean="0">
                        <a:latin typeface="Cambria Math" panose="02040503050406030204" pitchFamily="18" charset="0"/>
                      </a:rPr>
                      <m:t>)]</m:t>
                    </m:r>
                  </m:oMath>
                </a14:m>
                <a:r>
                  <a:rPr lang="en-VN" sz="2000" dirty="0"/>
                  <a:t>. Trong đó (u) và (v) lần lượt là độ dịch chuyển theo phương ngang và phương dọc.</a:t>
                </a:r>
              </a:p>
              <a:p>
                <a:pPr>
                  <a:lnSpc>
                    <a:spcPct val="82000"/>
                  </a:lnSpc>
                </a:pPr>
                <a:endParaRPr lang="en-US" altLang="zh-CN" sz="2000" dirty="0">
                  <a:latin typeface="Calibri"/>
                  <a:cs typeface="Calibri"/>
                </a:endParaRPr>
              </a:p>
            </p:txBody>
          </p:sp>
        </mc:Choice>
        <mc:Fallback>
          <p:sp>
            <p:nvSpPr>
              <p:cNvPr id="9" name="文本占位符 4">
                <a:extLst>
                  <a:ext uri="{FF2B5EF4-FFF2-40B4-BE49-F238E27FC236}">
                    <a16:creationId xmlns:a16="http://schemas.microsoft.com/office/drawing/2014/main" id="{93C7A016-9BAC-2C34-E3D1-0E49B91A30A2}"/>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505"/>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C4A89165-3715-58BC-E48A-11E1D32A8DE4}"/>
              </a:ext>
            </a:extLst>
          </p:cNvPr>
          <p:cNvSpPr>
            <a:spLocks noGrp="1"/>
          </p:cNvSpPr>
          <p:nvPr>
            <p:ph type="body" sz="quarter" idx="13"/>
          </p:nvPr>
        </p:nvSpPr>
        <p:spPr/>
        <p:txBody>
          <a:bodyPr>
            <a:normAutofit/>
          </a:bodyPr>
          <a:lstStyle/>
          <a:p>
            <a:r>
              <a:rPr lang="zh-CN" altLang="en-US" dirty="0">
                <a:latin typeface="Calibri"/>
                <a:cs typeface="Calibri"/>
              </a:rPr>
              <a:t>Ước lượng luồng quang học</a:t>
            </a:r>
          </a:p>
        </p:txBody>
      </p:sp>
      <p:pic>
        <p:nvPicPr>
          <p:cNvPr id="6" name="图片 5">
            <a:extLst>
              <a:ext uri="{FF2B5EF4-FFF2-40B4-BE49-F238E27FC236}">
                <a16:creationId xmlns:a16="http://schemas.microsoft.com/office/drawing/2014/main" id="{946447C0-8401-1A44-A495-DA547DB57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3330" y="4006974"/>
            <a:ext cx="8433233" cy="2717940"/>
          </a:xfrm>
          <a:prstGeom prst="rect">
            <a:avLst/>
          </a:prstGeom>
        </p:spPr>
      </p:pic>
    </p:spTree>
    <p:extLst>
      <p:ext uri="{BB962C8B-B14F-4D97-AF65-F5344CB8AC3E}">
        <p14:creationId xmlns:p14="http://schemas.microsoft.com/office/powerpoint/2010/main" val="33730790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5547522"/>
          </a:xfrm>
        </p:spPr>
        <p:txBody>
          <a:bodyPr>
            <a:normAutofit/>
          </a:bodyPr>
          <a:lstStyle/>
          <a:p>
            <a:pPr algn="just">
              <a:lnSpc>
                <a:spcPct val="80000"/>
              </a:lnSpc>
            </a:pPr>
            <a:r>
              <a:rPr lang="en-US" altLang="zh-CN" dirty="0">
                <a:latin typeface="Calibri"/>
                <a:cs typeface="Calibri"/>
              </a:rPr>
              <a:t>Phương pháp luồng quang học Lucas-Kanade</a:t>
            </a:r>
          </a:p>
          <a:p>
            <a:pPr lvl="1" algn="just">
              <a:lnSpc>
                <a:spcPct val="80000"/>
              </a:lnSpc>
            </a:pPr>
            <a:r>
              <a:rPr lang="en-US" altLang="zh-CN" sz="2000" dirty="0">
                <a:latin typeface="Calibri"/>
                <a:cs typeface="Calibri"/>
              </a:rPr>
              <a:t>Phương pháp luồng quang học LK, còn gọi là phương pháp Lucas-Kanade, là một thuật toán ước lượng luồng quang học kinh điển</a:t>
            </a:r>
          </a:p>
          <a:p>
            <a:pPr lvl="1" algn="just">
              <a:lnSpc>
                <a:spcPct val="80000"/>
              </a:lnSpc>
            </a:pPr>
            <a:r>
              <a:rPr lang="zh-CN" altLang="en-US" sz="2000" dirty="0">
                <a:latin typeface="Calibri"/>
                <a:cs typeface="Calibri"/>
              </a:rPr>
              <a:t>Phương pháp ước lượng chuyển động của đối tượng trong chuỗi ảnh dựa trên giả định độ sáng không đổi và giả định nhất quán không gian</a:t>
            </a:r>
            <a:endParaRPr lang="en-US" altLang="zh-CN" sz="2000" dirty="0">
              <a:latin typeface="Calibri"/>
              <a:cs typeface="Calibri"/>
            </a:endParaRPr>
          </a:p>
          <a:p>
            <a:pPr lvl="1" algn="just">
              <a:lnSpc>
                <a:spcPct val="80000"/>
              </a:lnSpc>
            </a:pPr>
            <a:r>
              <a:rPr lang="zh-CN" altLang="en-US" sz="2000" dirty="0">
                <a:latin typeface="Calibri"/>
                <a:cs typeface="Calibri"/>
              </a:rPr>
              <a:t>Phù hợp để ước lượng chuyển động trơn trong cửa sổ nhỏ, nhưng không thích hợp xử lý các bối cảnh chuyển động phức tạp trên phạm vi lớn</a:t>
            </a:r>
            <a:endParaRPr lang="en-US" altLang="zh-CN" sz="2000" dirty="0">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Phương pháp luồng quang học LK</a:t>
            </a:r>
          </a:p>
        </p:txBody>
      </p:sp>
      <p:pic>
        <p:nvPicPr>
          <p:cNvPr id="8" name="Picture 7">
            <a:extLst>
              <a:ext uri="{FF2B5EF4-FFF2-40B4-BE49-F238E27FC236}">
                <a16:creationId xmlns:a16="http://schemas.microsoft.com/office/drawing/2014/main" id="{1B0B6A63-A03F-A317-9DAD-3A80EA090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3942" y="3301375"/>
            <a:ext cx="8048702" cy="1955495"/>
          </a:xfrm>
          <a:prstGeom prst="rect">
            <a:avLst/>
          </a:prstGeom>
        </p:spPr>
      </p:pic>
      <p:cxnSp>
        <p:nvCxnSpPr>
          <p:cNvPr id="12" name="Straight Arrow Connector 11">
            <a:extLst>
              <a:ext uri="{FF2B5EF4-FFF2-40B4-BE49-F238E27FC236}">
                <a16:creationId xmlns:a16="http://schemas.microsoft.com/office/drawing/2014/main" id="{AD83EBB1-8B4B-EADA-3AB1-7A0913E34520}"/>
              </a:ext>
            </a:extLst>
          </p:cNvPr>
          <p:cNvCxnSpPr>
            <a:cxnSpLocks/>
          </p:cNvCxnSpPr>
          <p:nvPr/>
        </p:nvCxnSpPr>
        <p:spPr>
          <a:xfrm>
            <a:off x="1953942" y="5307980"/>
            <a:ext cx="81825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6" name="Picture 15">
            <a:extLst>
              <a:ext uri="{FF2B5EF4-FFF2-40B4-BE49-F238E27FC236}">
                <a16:creationId xmlns:a16="http://schemas.microsoft.com/office/drawing/2014/main" id="{52F59A0D-AC2A-FBCE-DE96-AB2B1D863B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6424" y="5440008"/>
            <a:ext cx="7737552" cy="342900"/>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2EB6375-2B2B-AA05-721A-C88390EC2FE4}"/>
                  </a:ext>
                </a:extLst>
              </p:cNvPr>
              <p:cNvSpPr txBox="1"/>
              <p:nvPr/>
            </p:nvSpPr>
            <p:spPr>
              <a:xfrm>
                <a:off x="1595438" y="5987844"/>
                <a:ext cx="7423186" cy="400110"/>
              </a:xfrm>
              <a:prstGeom prst="rect">
                <a:avLst/>
              </a:prstGeom>
              <a:noFill/>
            </p:spPr>
            <p:txBody>
              <a:bodyPr wrap="none" rtlCol="0">
                <a:spAutoFit/>
              </a:bodyPr>
              <a:lstStyle/>
              <a:p>
                <a:r>
                  <a:rPr lang="en-VN" sz="2000" dirty="0">
                    <a:solidFill>
                      <a:srgbClr val="4D4D4D"/>
                    </a:solidFill>
                    <a:latin typeface="Calibri"/>
                    <a:ea typeface="Arial" panose="020B0604020202020204" pitchFamily="34" charset="0"/>
                    <a:cs typeface="Calibri"/>
                  </a:rPr>
                  <a:t>Giả thiết về độ sáng không đổi:</a:t>
                </a:r>
                <a:r>
                  <a:rPr lang="en-VN" sz="2000" dirty="0">
                    <a:latin typeface="Arial" panose="020B0604020202020204" pitchFamily="34" charset="0"/>
                    <a:cs typeface="Arial" panose="020B0604020202020204" pitchFamily="34" charset="0"/>
                  </a:rPr>
                  <a:t> </a:t>
                </a:r>
                <a14:m>
                  <m:oMath xmlns:m="http://schemas.openxmlformats.org/officeDocument/2006/math">
                    <m:r>
                      <m:rPr>
                        <m:sty m:val="p"/>
                      </m:rPr>
                      <a:rPr lang="en-VN" i="1" dirty="0">
                        <a:latin typeface="Cambria Math" panose="02040503050406030204" pitchFamily="18" charset="0"/>
                      </a:rPr>
                      <m:t>I</m:t>
                    </m:r>
                    <m:r>
                      <a:rPr lang="vi-VN" b="0" i="1" dirty="0" smtClean="0">
                        <a:latin typeface="Cambria Math" panose="02040503050406030204" pitchFamily="18" charset="0"/>
                      </a:rPr>
                      <m:t>(</m:t>
                    </m:r>
                    <m:sSub>
                      <m:sSubPr>
                        <m:ctrlPr>
                          <a:rPr lang="en-VN" b="0" i="1" dirty="0" smtClean="0">
                            <a:latin typeface="Cambria Math" panose="02040503050406030204" pitchFamily="18" charset="0"/>
                          </a:rPr>
                        </m:ctrlPr>
                      </m:sSubPr>
                      <m:e>
                        <m:r>
                          <m:rPr>
                            <m:sty m:val="p"/>
                          </m:rPr>
                          <a:rPr lang="en-VN" i="1" dirty="0">
                            <a:latin typeface="Cambria Math" panose="02040503050406030204" pitchFamily="18" charset="0"/>
                          </a:rPr>
                          <m:t>x</m:t>
                        </m:r>
                      </m:e>
                      <m:sub>
                        <m:r>
                          <a:rPr lang="vi-VN" b="0" i="1" dirty="0" smtClean="0">
                            <a:latin typeface="Cambria Math" panose="02040503050406030204" pitchFamily="18" charset="0"/>
                          </a:rPr>
                          <m:t>1</m:t>
                        </m:r>
                      </m:sub>
                    </m:sSub>
                    <m:r>
                      <a:rPr lang="vi-VN" b="0" i="1" dirty="0" smtClean="0">
                        <a:latin typeface="Cambria Math" panose="02040503050406030204" pitchFamily="18" charset="0"/>
                      </a:rPr>
                      <m:t>,</m:t>
                    </m:r>
                    <m:sSub>
                      <m:sSubPr>
                        <m:ctrlPr>
                          <a:rPr lang="en-VN" b="0" i="1" dirty="0" smtClean="0">
                            <a:latin typeface="Cambria Math" panose="02040503050406030204" pitchFamily="18" charset="0"/>
                          </a:rPr>
                        </m:ctrlPr>
                      </m:sSubPr>
                      <m:e>
                        <m:r>
                          <m:rPr>
                            <m:sty m:val="p"/>
                          </m:rPr>
                          <a:rPr lang="en-VN" i="1" dirty="0">
                            <a:latin typeface="Cambria Math" panose="02040503050406030204" pitchFamily="18" charset="0"/>
                          </a:rPr>
                          <m:t>y</m:t>
                        </m:r>
                      </m:e>
                      <m:sub>
                        <m:r>
                          <a:rPr lang="vi-VN" b="0" i="1" dirty="0" smtClean="0">
                            <a:latin typeface="Cambria Math" panose="02040503050406030204" pitchFamily="18" charset="0"/>
                          </a:rPr>
                          <m:t>1</m:t>
                        </m:r>
                      </m:sub>
                    </m:sSub>
                    <m:r>
                      <a:rPr lang="vi-VN" b="0" i="1" dirty="0" smtClean="0">
                        <a:latin typeface="Cambria Math" panose="02040503050406030204" pitchFamily="18" charset="0"/>
                      </a:rPr>
                      <m:t>,</m:t>
                    </m:r>
                    <m:sSub>
                      <m:sSubPr>
                        <m:ctrlPr>
                          <a:rPr lang="en-VN" b="0" i="1" dirty="0" smtClean="0">
                            <a:latin typeface="Cambria Math" panose="02040503050406030204" pitchFamily="18" charset="0"/>
                          </a:rPr>
                        </m:ctrlPr>
                      </m:sSubPr>
                      <m:e>
                        <m:r>
                          <m:rPr>
                            <m:sty m:val="p"/>
                          </m:rPr>
                          <a:rPr lang="en-VN" i="1" dirty="0">
                            <a:latin typeface="Cambria Math" panose="02040503050406030204" pitchFamily="18" charset="0"/>
                          </a:rPr>
                          <m:t>t</m:t>
                        </m:r>
                      </m:e>
                      <m:sub>
                        <m:r>
                          <a:rPr lang="vi-VN" b="0" i="1" dirty="0" smtClean="0">
                            <a:latin typeface="Cambria Math" panose="02040503050406030204" pitchFamily="18" charset="0"/>
                          </a:rPr>
                          <m:t>1</m:t>
                        </m:r>
                      </m:sub>
                    </m:sSub>
                    <m:r>
                      <a:rPr lang="vi-VN" b="0" i="1" dirty="0" smtClean="0">
                        <a:latin typeface="Cambria Math" panose="02040503050406030204" pitchFamily="18" charset="0"/>
                      </a:rPr>
                      <m:t>) =</m:t>
                    </m:r>
                    <m:r>
                      <m:rPr>
                        <m:sty m:val="p"/>
                      </m:rPr>
                      <a:rPr lang="en-VN" i="1" dirty="0">
                        <a:latin typeface="Cambria Math" panose="02040503050406030204" pitchFamily="18" charset="0"/>
                      </a:rPr>
                      <m:t>I</m:t>
                    </m:r>
                    <m:r>
                      <a:rPr lang="vi-VN" i="1" dirty="0">
                        <a:latin typeface="Cambria Math" panose="02040503050406030204" pitchFamily="18" charset="0"/>
                      </a:rPr>
                      <m:t>(</m:t>
                    </m:r>
                    <m:sSub>
                      <m:sSubPr>
                        <m:ctrlPr>
                          <a:rPr lang="en-VN" i="1" dirty="0">
                            <a:latin typeface="Cambria Math" panose="02040503050406030204" pitchFamily="18" charset="0"/>
                          </a:rPr>
                        </m:ctrlPr>
                      </m:sSubPr>
                      <m:e>
                        <m:r>
                          <m:rPr>
                            <m:sty m:val="p"/>
                          </m:rPr>
                          <a:rPr lang="en-VN" i="1" dirty="0">
                            <a:latin typeface="Cambria Math" panose="02040503050406030204" pitchFamily="18" charset="0"/>
                          </a:rPr>
                          <m:t>x</m:t>
                        </m:r>
                      </m:e>
                      <m:sub>
                        <m:r>
                          <a:rPr lang="vi-VN" b="0" i="1" dirty="0" smtClean="0">
                            <a:latin typeface="Cambria Math" panose="02040503050406030204" pitchFamily="18" charset="0"/>
                          </a:rPr>
                          <m:t>2</m:t>
                        </m:r>
                      </m:sub>
                    </m:sSub>
                    <m:r>
                      <a:rPr lang="vi-VN" i="1" dirty="0">
                        <a:latin typeface="Cambria Math" panose="02040503050406030204" pitchFamily="18" charset="0"/>
                      </a:rPr>
                      <m:t>,</m:t>
                    </m:r>
                    <m:sSub>
                      <m:sSubPr>
                        <m:ctrlPr>
                          <a:rPr lang="en-VN" i="1" dirty="0">
                            <a:latin typeface="Cambria Math" panose="02040503050406030204" pitchFamily="18" charset="0"/>
                          </a:rPr>
                        </m:ctrlPr>
                      </m:sSubPr>
                      <m:e>
                        <m:r>
                          <m:rPr>
                            <m:sty m:val="p"/>
                          </m:rPr>
                          <a:rPr lang="en-VN" i="1" dirty="0">
                            <a:latin typeface="Cambria Math" panose="02040503050406030204" pitchFamily="18" charset="0"/>
                          </a:rPr>
                          <m:t>y</m:t>
                        </m:r>
                      </m:e>
                      <m:sub>
                        <m:r>
                          <a:rPr lang="vi-VN" b="0" i="1" dirty="0" smtClean="0">
                            <a:latin typeface="Cambria Math" panose="02040503050406030204" pitchFamily="18" charset="0"/>
                          </a:rPr>
                          <m:t>2</m:t>
                        </m:r>
                      </m:sub>
                    </m:sSub>
                    <m:r>
                      <a:rPr lang="vi-VN" i="1" dirty="0">
                        <a:latin typeface="Cambria Math" panose="02040503050406030204" pitchFamily="18" charset="0"/>
                      </a:rPr>
                      <m:t>,</m:t>
                    </m:r>
                    <m:sSub>
                      <m:sSubPr>
                        <m:ctrlPr>
                          <a:rPr lang="en-VN" i="1" dirty="0">
                            <a:latin typeface="Cambria Math" panose="02040503050406030204" pitchFamily="18" charset="0"/>
                          </a:rPr>
                        </m:ctrlPr>
                      </m:sSubPr>
                      <m:e>
                        <m:r>
                          <m:rPr>
                            <m:sty m:val="p"/>
                          </m:rPr>
                          <a:rPr lang="en-VN" i="1" dirty="0">
                            <a:latin typeface="Cambria Math" panose="02040503050406030204" pitchFamily="18" charset="0"/>
                          </a:rPr>
                          <m:t>t</m:t>
                        </m:r>
                      </m:e>
                      <m:sub>
                        <m:r>
                          <a:rPr lang="vi-VN" b="0" i="1" dirty="0" smtClean="0">
                            <a:latin typeface="Cambria Math" panose="02040503050406030204" pitchFamily="18" charset="0"/>
                          </a:rPr>
                          <m:t>2</m:t>
                        </m:r>
                      </m:sub>
                    </m:sSub>
                    <m:r>
                      <a:rPr lang="vi-VN" i="1" dirty="0">
                        <a:latin typeface="Cambria Math" panose="02040503050406030204" pitchFamily="18" charset="0"/>
                      </a:rPr>
                      <m:t>)</m:t>
                    </m:r>
                    <m:r>
                      <a:rPr lang="vi-VN" b="0" i="1" dirty="0" smtClean="0">
                        <a:latin typeface="Cambria Math" panose="02040503050406030204" pitchFamily="18" charset="0"/>
                      </a:rPr>
                      <m:t> =</m:t>
                    </m:r>
                    <m:r>
                      <m:rPr>
                        <m:sty m:val="p"/>
                      </m:rPr>
                      <a:rPr lang="en-VN" i="1" dirty="0">
                        <a:latin typeface="Cambria Math" panose="02040503050406030204" pitchFamily="18" charset="0"/>
                      </a:rPr>
                      <m:t>I</m:t>
                    </m:r>
                    <m:r>
                      <a:rPr lang="vi-VN" i="1" dirty="0">
                        <a:latin typeface="Cambria Math" panose="02040503050406030204" pitchFamily="18" charset="0"/>
                      </a:rPr>
                      <m:t>(</m:t>
                    </m:r>
                    <m:sSub>
                      <m:sSubPr>
                        <m:ctrlPr>
                          <a:rPr lang="en-VN" i="1" dirty="0">
                            <a:latin typeface="Cambria Math" panose="02040503050406030204" pitchFamily="18" charset="0"/>
                          </a:rPr>
                        </m:ctrlPr>
                      </m:sSubPr>
                      <m:e>
                        <m:r>
                          <m:rPr>
                            <m:sty m:val="p"/>
                          </m:rPr>
                          <a:rPr lang="en-VN" i="1" dirty="0">
                            <a:latin typeface="Cambria Math" panose="02040503050406030204" pitchFamily="18" charset="0"/>
                          </a:rPr>
                          <m:t>x</m:t>
                        </m:r>
                      </m:e>
                      <m:sub>
                        <m:r>
                          <a:rPr lang="vi-VN" b="0" i="1" dirty="0" smtClean="0">
                            <a:latin typeface="Cambria Math" panose="02040503050406030204" pitchFamily="18" charset="0"/>
                          </a:rPr>
                          <m:t>3</m:t>
                        </m:r>
                      </m:sub>
                    </m:sSub>
                    <m:r>
                      <a:rPr lang="vi-VN" i="1" dirty="0">
                        <a:latin typeface="Cambria Math" panose="02040503050406030204" pitchFamily="18" charset="0"/>
                      </a:rPr>
                      <m:t>,</m:t>
                    </m:r>
                    <m:sSub>
                      <m:sSubPr>
                        <m:ctrlPr>
                          <a:rPr lang="en-VN" i="1" dirty="0">
                            <a:latin typeface="Cambria Math" panose="02040503050406030204" pitchFamily="18" charset="0"/>
                          </a:rPr>
                        </m:ctrlPr>
                      </m:sSubPr>
                      <m:e>
                        <m:r>
                          <m:rPr>
                            <m:sty m:val="p"/>
                          </m:rPr>
                          <a:rPr lang="en-VN" i="1" dirty="0">
                            <a:latin typeface="Cambria Math" panose="02040503050406030204" pitchFamily="18" charset="0"/>
                          </a:rPr>
                          <m:t>y</m:t>
                        </m:r>
                      </m:e>
                      <m:sub>
                        <m:r>
                          <a:rPr lang="vi-VN" b="0" i="1" dirty="0" smtClean="0">
                            <a:latin typeface="Cambria Math" panose="02040503050406030204" pitchFamily="18" charset="0"/>
                          </a:rPr>
                          <m:t>3</m:t>
                        </m:r>
                      </m:sub>
                    </m:sSub>
                    <m:r>
                      <a:rPr lang="vi-VN" i="1" dirty="0">
                        <a:latin typeface="Cambria Math" panose="02040503050406030204" pitchFamily="18" charset="0"/>
                      </a:rPr>
                      <m:t>,</m:t>
                    </m:r>
                    <m:sSub>
                      <m:sSubPr>
                        <m:ctrlPr>
                          <a:rPr lang="en-VN" i="1" dirty="0">
                            <a:latin typeface="Cambria Math" panose="02040503050406030204" pitchFamily="18" charset="0"/>
                          </a:rPr>
                        </m:ctrlPr>
                      </m:sSubPr>
                      <m:e>
                        <m:r>
                          <m:rPr>
                            <m:sty m:val="p"/>
                          </m:rPr>
                          <a:rPr lang="en-VN" i="1" dirty="0">
                            <a:latin typeface="Cambria Math" panose="02040503050406030204" pitchFamily="18" charset="0"/>
                          </a:rPr>
                          <m:t>t</m:t>
                        </m:r>
                      </m:e>
                      <m:sub>
                        <m:r>
                          <a:rPr lang="vi-VN" b="0" i="1" dirty="0" smtClean="0">
                            <a:latin typeface="Cambria Math" panose="02040503050406030204" pitchFamily="18" charset="0"/>
                          </a:rPr>
                          <m:t>3</m:t>
                        </m:r>
                      </m:sub>
                    </m:sSub>
                    <m:r>
                      <a:rPr lang="vi-VN" i="1" dirty="0">
                        <a:latin typeface="Cambria Math" panose="02040503050406030204" pitchFamily="18" charset="0"/>
                      </a:rPr>
                      <m:t>)</m:t>
                    </m:r>
                  </m:oMath>
                </a14:m>
                <a:endParaRPr lang="en-VN" dirty="0"/>
              </a:p>
            </p:txBody>
          </p:sp>
        </mc:Choice>
        <mc:Fallback xmlns="">
          <p:sp>
            <p:nvSpPr>
              <p:cNvPr id="17" name="TextBox 16">
                <a:extLst>
                  <a:ext uri="{FF2B5EF4-FFF2-40B4-BE49-F238E27FC236}">
                    <a16:creationId xmlns:a16="http://schemas.microsoft.com/office/drawing/2014/main" id="{42EB6375-2B2B-AA05-721A-C88390EC2FE4}"/>
                  </a:ext>
                </a:extLst>
              </p:cNvPr>
              <p:cNvSpPr txBox="1">
                <a:spLocks noRot="1" noChangeAspect="1" noMove="1" noResize="1" noEditPoints="1" noAdjustHandles="1" noChangeArrowheads="1" noChangeShapeType="1" noTextEdit="1"/>
              </p:cNvSpPr>
              <p:nvPr/>
            </p:nvSpPr>
            <p:spPr>
              <a:xfrm>
                <a:off x="1595438" y="5987844"/>
                <a:ext cx="7423186" cy="400110"/>
              </a:xfrm>
              <a:prstGeom prst="rect">
                <a:avLst/>
              </a:prstGeom>
              <a:blipFill>
                <a:blip r:embed="rId5"/>
                <a:stretch>
                  <a:fillRect l="-855" t="-9091" b="-24242"/>
                </a:stretch>
              </a:blipFill>
            </p:spPr>
            <p:txBody>
              <a:bodyPr/>
              <a:lstStyle/>
              <a:p>
                <a:r>
                  <a:rPr lang="en-VN">
                    <a:noFill/>
                  </a:rPr>
                  <a:t> </a:t>
                </a:r>
              </a:p>
            </p:txBody>
          </p:sp>
        </mc:Fallback>
      </mc:AlternateContent>
    </p:spTree>
    <p:extLst>
      <p:ext uri="{BB962C8B-B14F-4D97-AF65-F5344CB8AC3E}">
        <p14:creationId xmlns:p14="http://schemas.microsoft.com/office/powerpoint/2010/main" val="12101945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432A2-024F-1E7D-B131-0E4392612B02}"/>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CCDB010-681E-5C26-E258-F0F75AE8D630}"/>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267CBB63-0300-D3CA-5E63-0A981D74BC7F}"/>
                  </a:ext>
                </a:extLst>
              </p:cNvPr>
              <p:cNvSpPr>
                <a:spLocks noGrp="1"/>
              </p:cNvSpPr>
              <p:nvPr>
                <p:ph type="body" sz="quarter" idx="14"/>
              </p:nvPr>
            </p:nvSpPr>
            <p:spPr/>
            <p:txBody>
              <a:bodyPr>
                <a:normAutofit/>
              </a:bodyPr>
              <a:lstStyle/>
              <a:p>
                <a:pPr algn="just"/>
                <a:r>
                  <a:rPr lang="zh-CN" altLang="en-US" dirty="0">
                    <a:latin typeface="Calibri"/>
                    <a:cs typeface="Calibri"/>
                  </a:rPr>
                  <a:t>Giả định độ sáng không đổi</a:t>
                </a:r>
                <a:endParaRPr lang="en-US" altLang="zh-CN" dirty="0">
                  <a:latin typeface="Calibri"/>
                  <a:cs typeface="Calibri"/>
                </a:endParaRPr>
              </a:p>
              <a:p>
                <a:pPr lvl="1" algn="just"/>
                <a:r>
                  <a:rPr lang="zh-CN" altLang="en-US" sz="2000" dirty="0"/>
                  <a:t>Khi ánh sáng môi trường không thay đổi nhiều, độ sáng của cùng một điểm ảnh là như nhau trong các khung hình khác nhau:</a:t>
                </a:r>
                <a:endParaRPr lang="en-US" altLang="zh-CN" sz="2000" dirty="0"/>
              </a:p>
              <a:p>
                <a:pPr indent="0" algn="just">
                  <a:lnSpc>
                    <a:spcPct val="200000"/>
                  </a:lnSpc>
                  <a:buNone/>
                </a:pPr>
                <a14:m>
                  <m:oMathPara xmlns:m="http://schemas.openxmlformats.org/officeDocument/2006/math">
                    <m:oMathParaPr>
                      <m:jc m:val="centerGroup"/>
                    </m:oMathParaPr>
                    <m:oMath xmlns:m="http://schemas.openxmlformats.org/officeDocument/2006/math">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𝐼</m:t>
                      </m:r>
                      <m:d>
                        <m:d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𝑦</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𝑡</m:t>
                          </m:r>
                        </m:e>
                      </m:d>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 </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𝐼</m:t>
                      </m:r>
                      <m:d>
                        <m:d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𝑦</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𝑦</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𝑡</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𝑡</m:t>
                          </m:r>
                        </m:e>
                      </m:d>
                    </m:oMath>
                  </m:oMathPara>
                </a14:m>
                <a:endParaRPr lang="en-US" altLang="zh-CN" sz="2000" dirty="0"/>
              </a:p>
              <a:p>
                <a:pPr lvl="1" algn="just"/>
                <a:r>
                  <a:rPr lang="zh-CN" altLang="en-US" sz="2000" dirty="0"/>
                  <a:t>Khai triển Taylor vế phải của biểu thức trên và giữ lại các số hạng bậc nhất:</a:t>
                </a:r>
                <a:endParaRPr lang="en-US" altLang="zh-CN" sz="2000" dirty="0"/>
              </a:p>
              <a:p>
                <a:pPr indent="0" algn="just">
                  <a:lnSpc>
                    <a:spcPct val="200000"/>
                  </a:lnSpc>
                  <a:buNone/>
                </a:pPr>
                <a14:m>
                  <m:oMathPara xmlns:m="http://schemas.openxmlformats.org/officeDocument/2006/math">
                    <m:oMathParaPr>
                      <m:jc m:val="centerGroup"/>
                    </m:oMathParaPr>
                    <m:oMath xmlns:m="http://schemas.openxmlformats.org/officeDocument/2006/math">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𝐼</m:t>
                      </m:r>
                      <m:d>
                        <m:d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𝑦</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𝑦</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𝑡</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𝑡</m:t>
                          </m:r>
                        </m:e>
                      </m:d>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 ≈ </m:t>
                      </m:r>
                      <m:sSubSup>
                        <m:sSubSup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000" b="0" i="1" smtClean="0">
                              <a:latin typeface="Cambria Math" panose="02040503050406030204" pitchFamily="18" charset="0"/>
                            </a:rPr>
                            <m:t>𝐼</m:t>
                          </m:r>
                          <m:d>
                            <m:dPr>
                              <m:ctrlPr>
                                <a:rPr lang="zh-CN" altLang="en-US" sz="2000" i="1">
                                  <a:latin typeface="Cambria Math" panose="02040503050406030204" pitchFamily="18" charset="0"/>
                                </a:rPr>
                              </m:ctrlPr>
                            </m:dPr>
                            <m:e>
                              <m:r>
                                <a:rPr lang="en-US" altLang="zh-CN" sz="2000" b="0" i="1" smtClean="0">
                                  <a:latin typeface="Cambria Math" panose="02040503050406030204" pitchFamily="18" charset="0"/>
                                </a:rPr>
                                <m:t>𝑥</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𝑦</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𝑡</m:t>
                              </m:r>
                            </m:e>
                          </m:d>
                          <m:r>
                            <a:rPr lang="en-US" altLang="zh-CN" sz="2000" b="0" i="1" smtClean="0">
                              <a:latin typeface="Cambria Math" panose="02040503050406030204" pitchFamily="18" charset="0"/>
                            </a:rPr>
                            <m:t>+</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𝐼</m:t>
                          </m:r>
                        </m:e>
                        <m:sub>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𝑥</m:t>
                          </m:r>
                        </m:sub>
                        <m:sup>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sup>
                      </m:sSubSup>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 </m:t>
                      </m:r>
                      <m:sSubSup>
                        <m:sSubSup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𝐼</m:t>
                          </m:r>
                        </m:e>
                        <m:sub>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𝑦</m:t>
                          </m:r>
                        </m:sub>
                        <m:sup>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sup>
                      </m:sSubSup>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𝑦</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 </m:t>
                      </m:r>
                      <m:sSubSup>
                        <m:sSubSup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𝐼</m:t>
                          </m:r>
                        </m:e>
                        <m:sub>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𝑡</m:t>
                          </m:r>
                        </m:sub>
                        <m:sup>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sup>
                      </m:sSubSup>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𝑡</m:t>
                      </m:r>
                    </m:oMath>
                  </m:oMathPara>
                </a14:m>
                <a:endParaRPr lang="zh-CN" altLang="zh-CN" sz="2000" kern="100" dirty="0">
                  <a:effectLst/>
                  <a:ea typeface="等线" panose="02010600030101010101" pitchFamily="2" charset="-122"/>
                </a:endParaRPr>
              </a:p>
              <a:p>
                <a:pPr lvl="1" algn="just"/>
                <a:r>
                  <a:rPr lang="zh-CN" altLang="en-US" sz="2000" dirty="0"/>
                  <a:t>Đặt </a:t>
                </a:r>
                <a14:m>
                  <m:oMath xmlns:m="http://schemas.openxmlformats.org/officeDocument/2006/math">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𝑢</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effectLst/>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effectLst/>
                        <a:latin typeface="Cambria Math" panose="02040503050406030204" pitchFamily="18" charset="0"/>
                        <a:ea typeface="宋体" panose="02010600030101010101" pitchFamily="2" charset="-122"/>
                        <a:cs typeface="Times New Roman" panose="02020603050405020304" pitchFamily="18" charset="0"/>
                      </a:rPr>
                      <m:t>𝑡</m:t>
                    </m:r>
                  </m:oMath>
                </a14:m>
                <a:r>
                  <a:rPr lang="en-US" altLang="zh-CN" sz="2000" kern="100" dirty="0">
                    <a:effectLst/>
                  </a:rPr>
                  <a:t>, </a:t>
                </a:r>
                <a14:m>
                  <m:oMath xmlns:m="http://schemas.openxmlformats.org/officeDocument/2006/math">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𝑣</m:t>
                    </m:r>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𝑦</m:t>
                    </m:r>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m:t>
                    </m:r>
                    <m:r>
                      <m:rPr>
                        <m:sty m:val="p"/>
                      </m:rPr>
                      <a:rPr lang="en-US" altLang="zh-CN" sz="2000" b="0" kern="100" smtClean="0">
                        <a:latin typeface="Cambria Math" panose="02040503050406030204" pitchFamily="18" charset="0"/>
                        <a:ea typeface="宋体" panose="02010600030101010101" pitchFamily="2" charset="-122"/>
                        <a:cs typeface="Times New Roman" panose="02020603050405020304" pitchFamily="18" charset="0"/>
                      </a:rPr>
                      <m:t>d</m:t>
                    </m:r>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𝑡</m:t>
                    </m:r>
                  </m:oMath>
                </a14:m>
                <a:r>
                  <a:rPr lang="zh-CN" altLang="en-US" sz="2000" dirty="0"/>
                  <a:t>, </a:t>
                </a:r>
                <a14:m>
                  <m:oMath xmlns:m="http://schemas.openxmlformats.org/officeDocument/2006/math">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m:t>
                    </m:r>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𝑢</m:t>
                    </m:r>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m:t>
                    </m:r>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𝑣</m:t>
                    </m:r>
                    <m:r>
                      <a:rPr lang="en-US" altLang="zh-CN" sz="2000" b="0" i="1" kern="100" smtClean="0">
                        <a:latin typeface="Cambria Math" panose="02040503050406030204" pitchFamily="18" charset="0"/>
                        <a:ea typeface="宋体" panose="02010600030101010101" pitchFamily="2" charset="-122"/>
                        <a:cs typeface="Times New Roman" panose="02020603050405020304" pitchFamily="18" charset="0"/>
                      </a:rPr>
                      <m:t>)</m:t>
                    </m:r>
                  </m:oMath>
                </a14:m>
                <a:r>
                  <a:rPr lang="zh-CN" altLang="en-US" sz="2000" dirty="0"/>
                  <a:t> đây chính là luồng quang học cần tìm; biến đổi thu được:</a:t>
                </a:r>
                <a:r>
                  <a:rPr lang="en-US" altLang="zh-CN" sz="2000" dirty="0"/>
                  <a:t>    </a:t>
                </a:r>
              </a:p>
              <a:p>
                <a:pPr marL="457200" lvl="1" indent="0" algn="just">
                  <a:buNone/>
                </a:pPr>
                <a14:m>
                  <m:oMathPara xmlns:m="http://schemas.openxmlformats.org/officeDocument/2006/math">
                    <m:oMathParaPr>
                      <m:jc m:val="centerGroup"/>
                    </m:oMathParaPr>
                    <m:oMath xmlns:m="http://schemas.openxmlformats.org/officeDocument/2006/math">
                      <m:d>
                        <m:dPr>
                          <m:begChr m:val="["/>
                          <m:endChr m:val="]"/>
                          <m:ctrlPr>
                            <a:rPr lang="zh-CN" altLang="zh-CN" sz="2000" i="1" kern="100" smtClean="0">
                              <a:effectLst/>
                              <a:latin typeface="Cambria Math" panose="02040503050406030204" pitchFamily="18" charset="0"/>
                              <a:ea typeface="Cambria Math" panose="02040503050406030204" pitchFamily="18" charset="0"/>
                              <a:cs typeface="Times New Roman" panose="02020603050405020304" pitchFamily="18" charset="0"/>
                            </a:rPr>
                          </m:ctrlPr>
                        </m:dPr>
                        <m:e>
                          <m:sSubSup>
                            <m:sSubSup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𝐼</m:t>
                              </m:r>
                            </m:e>
                            <m:sub>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𝑥</m:t>
                              </m:r>
                            </m:sub>
                            <m:sup>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m:t>
                              </m:r>
                            </m:sup>
                          </m:sSubSup>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  </m:t>
                          </m:r>
                          <m:sSubSup>
                            <m:sSubSup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𝐼</m:t>
                              </m:r>
                            </m:e>
                            <m:sub>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𝑦</m:t>
                              </m:r>
                            </m:sub>
                            <m:sup>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m:t>
                              </m:r>
                            </m:sup>
                          </m:sSubSup>
                        </m:e>
                      </m:d>
                      <m:d>
                        <m:dPr>
                          <m:begChr m:val="["/>
                          <m:endChr m:val="]"/>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dPr>
                        <m:e>
                          <m:f>
                            <m:fPr>
                              <m:type m:val="noBa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𝑢</m:t>
                              </m:r>
                            </m:num>
                            <m:den>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𝑣</m:t>
                              </m:r>
                            </m:den>
                          </m:f>
                        </m:e>
                      </m:d>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 = −</m:t>
                      </m:r>
                      <m:sSubSup>
                        <m:sSubSupPr>
                          <m:ctrlPr>
                            <a:rPr lang="zh-CN" altLang="zh-CN" sz="2000" i="1" kern="100">
                              <a:effectLst/>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𝐼</m:t>
                          </m:r>
                        </m:e>
                        <m:sub>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𝑡</m:t>
                          </m:r>
                        </m:sub>
                        <m:sup>
                          <m:r>
                            <a:rPr lang="en-US" altLang="zh-CN" sz="2000" i="1" kern="100">
                              <a:effectLst/>
                              <a:latin typeface="Cambria Math" panose="02040503050406030204" pitchFamily="18" charset="0"/>
                              <a:ea typeface="宋体" panose="02010600030101010101" pitchFamily="2" charset="-122"/>
                              <a:cs typeface="Times New Roman" panose="02020603050405020304" pitchFamily="18" charset="0"/>
                            </a:rPr>
                            <m:t>′</m:t>
                          </m:r>
                        </m:sup>
                      </m:sSubSup>
                    </m:oMath>
                  </m:oMathPara>
                </a14:m>
                <a:endParaRPr lang="zh-CN" altLang="zh-CN" sz="2000" kern="100" dirty="0">
                  <a:effectLst/>
                  <a:ea typeface="等线" panose="02010600030101010101" pitchFamily="2" charset="-122"/>
                </a:endParaRPr>
              </a:p>
              <a:p>
                <a:pPr lvl="1" algn="just"/>
                <a:endParaRPr lang="en-US" altLang="zh-CN" sz="2400" b="1" dirty="0">
                  <a:latin typeface="Calibri"/>
                  <a:cs typeface="Calibri"/>
                </a:endParaRPr>
              </a:p>
            </p:txBody>
          </p:sp>
        </mc:Choice>
        <mc:Fallback xmlns="">
          <p:sp>
            <p:nvSpPr>
              <p:cNvPr id="9" name="文本占位符 4">
                <a:extLst>
                  <a:ext uri="{FF2B5EF4-FFF2-40B4-BE49-F238E27FC236}">
                    <a16:creationId xmlns:a16="http://schemas.microsoft.com/office/drawing/2014/main" id="{267CBB63-0300-D3CA-5E63-0A981D74BC7F}"/>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505" r="-1136"/>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944FE7CD-A717-CAA4-5242-FF9A94405C9B}"/>
              </a:ext>
            </a:extLst>
          </p:cNvPr>
          <p:cNvSpPr>
            <a:spLocks noGrp="1"/>
          </p:cNvSpPr>
          <p:nvPr>
            <p:ph type="body" sz="quarter" idx="13"/>
          </p:nvPr>
        </p:nvSpPr>
        <p:spPr/>
        <p:txBody>
          <a:bodyPr>
            <a:normAutofit/>
          </a:bodyPr>
          <a:lstStyle/>
          <a:p>
            <a:r>
              <a:rPr lang="en-US" altLang="zh-CN" dirty="0"/>
              <a:t>Phương pháp luồng quang học LK</a:t>
            </a:r>
          </a:p>
        </p:txBody>
      </p:sp>
    </p:spTree>
    <p:extLst>
      <p:ext uri="{BB962C8B-B14F-4D97-AF65-F5344CB8AC3E}">
        <p14:creationId xmlns:p14="http://schemas.microsoft.com/office/powerpoint/2010/main" val="26381320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846D6-3539-39B2-765A-B716ED3CA057}"/>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53FB9A1-0025-1A29-81C2-52DA91A2E9FE}"/>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8B496348-BA1A-6D69-43E9-BA21369F6BF7}"/>
                  </a:ext>
                </a:extLst>
              </p:cNvPr>
              <p:cNvSpPr>
                <a:spLocks noGrp="1"/>
              </p:cNvSpPr>
              <p:nvPr>
                <p:ph type="body" sz="quarter" idx="14"/>
              </p:nvPr>
            </p:nvSpPr>
            <p:spPr/>
            <p:txBody>
              <a:bodyPr>
                <a:normAutofit fontScale="92500"/>
              </a:bodyPr>
              <a:lstStyle/>
              <a:p>
                <a:r>
                  <a:rPr lang="zh-CN" altLang="en-US" sz="2800" dirty="0">
                    <a:latin typeface="Calibri"/>
                    <a:cs typeface="Calibri"/>
                  </a:rPr>
                  <a:t>Giả định nhất quán không gian</a:t>
                </a:r>
                <a:endParaRPr lang="en-US" altLang="zh-CN" sz="2800" dirty="0">
                  <a:latin typeface="Calibri"/>
                  <a:cs typeface="Calibri"/>
                </a:endParaRPr>
              </a:p>
              <a:p>
                <a:pPr lvl="1" algn="just"/>
                <a:r>
                  <a:rPr lang="zh-CN" altLang="en-US" sz="2200" dirty="0">
                    <a:latin typeface="Calibri"/>
                    <a:cs typeface="Calibri"/>
                  </a:rPr>
                  <a:t>Đối với một cửa sổ có kích thước </a:t>
                </a:r>
                <a14:m>
                  <m:oMath xmlns:m="http://schemas.openxmlformats.org/officeDocument/2006/math">
                    <m:r>
                      <a:rPr lang="en-US" altLang="zh-CN" sz="2200" b="0" i="1" kern="100" smtClean="0">
                        <a:effectLst/>
                        <a:latin typeface="Cambria Math" panose="02040503050406030204" pitchFamily="18" charset="0"/>
                        <a:ea typeface="宋体" panose="02010600030101010101" pitchFamily="2" charset="-122"/>
                        <a:cs typeface="宋体" panose="02010600030101010101" pitchFamily="2" charset="-122"/>
                      </a:rPr>
                      <m:t>𝑤</m:t>
                    </m:r>
                    <m:r>
                      <a:rPr lang="zh-CN" altLang="zh-CN" sz="2200" b="0" i="1" kern="100" smtClean="0">
                        <a:effectLst/>
                        <a:latin typeface="Cambria Math" panose="02040503050406030204" pitchFamily="18" charset="0"/>
                        <a:ea typeface="宋体" panose="02010600030101010101" pitchFamily="2" charset="-122"/>
                        <a:cs typeface="宋体" panose="02010600030101010101" pitchFamily="2" charset="-122"/>
                      </a:rPr>
                      <m:t>×</m:t>
                    </m:r>
                    <m:r>
                      <a:rPr lang="en-US" altLang="zh-CN" sz="2200" b="0" i="1" kern="100" smtClean="0">
                        <a:effectLst/>
                        <a:latin typeface="Cambria Math" panose="02040503050406030204" pitchFamily="18" charset="0"/>
                        <a:ea typeface="宋体" panose="02010600030101010101" pitchFamily="2" charset="-122"/>
                        <a:cs typeface="宋体" panose="02010600030101010101" pitchFamily="2" charset="-122"/>
                      </a:rPr>
                      <m:t>𝑤</m:t>
                    </m:r>
                  </m:oMath>
                </a14:m>
                <a:r>
                  <a:rPr lang="zh-CN" altLang="en-US" sz="2200" dirty="0">
                    <a:latin typeface="Calibri"/>
                    <a:cs typeface="Calibri"/>
                  </a:rPr>
                  <a:t>, tất cả các điểm ảnh trong cửa sổ này có cùng chuyển động. Do đó, có thể thu được </a:t>
                </a:r>
                <a14:m>
                  <m:oMath xmlns:m="http://schemas.openxmlformats.org/officeDocument/2006/math">
                    <m:sSup>
                      <m:sSupPr>
                        <m:ctrlPr>
                          <a:rPr lang="zh-CN" altLang="zh-CN" sz="2200" i="1">
                            <a:latin typeface="Cambria Math" panose="02040503050406030204" pitchFamily="18" charset="0"/>
                            <a:ea typeface="Cambria Math" panose="02040503050406030204" pitchFamily="18" charset="0"/>
                            <a:cs typeface="宋体" panose="02010600030101010101" pitchFamily="2" charset="-122"/>
                          </a:rPr>
                        </m:ctrlPr>
                      </m:sSupPr>
                      <m:e>
                        <m:r>
                          <a:rPr lang="en-US" altLang="zh-CN" sz="2200" b="0" i="1" kern="100" smtClean="0">
                            <a:latin typeface="Cambria Math" panose="02040503050406030204" pitchFamily="18" charset="0"/>
                            <a:ea typeface="宋体" panose="02010600030101010101" pitchFamily="2" charset="-122"/>
                            <a:cs typeface="宋体" panose="02010600030101010101" pitchFamily="2" charset="-122"/>
                          </a:rPr>
                          <m:t>𝑤</m:t>
                        </m:r>
                      </m:e>
                      <m:sup>
                        <m:r>
                          <a:rPr lang="en-US" altLang="zh-CN" sz="2200" b="0" i="1" kern="100" smtClean="0">
                            <a:latin typeface="Cambria Math" panose="02040503050406030204" pitchFamily="18" charset="0"/>
                            <a:ea typeface="宋体" panose="02010600030101010101" pitchFamily="2" charset="-122"/>
                            <a:cs typeface="宋体" panose="02010600030101010101" pitchFamily="2" charset="-122"/>
                          </a:rPr>
                          <m:t>2</m:t>
                        </m:r>
                      </m:sup>
                    </m:sSup>
                  </m:oMath>
                </a14:m>
                <a:r>
                  <a:rPr lang="zh-CN" altLang="en-US" sz="2200" dirty="0">
                    <a:latin typeface="Calibri"/>
                    <a:cs typeface="Calibri"/>
                  </a:rPr>
                  <a:t> phương trình:</a:t>
                </a:r>
                <a:endParaRPr lang="en-US" altLang="zh-CN" sz="2200"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d>
                        <m:dPr>
                          <m:begChr m:val="["/>
                          <m:endChr m:val="]"/>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dPr>
                        <m:e>
                          <m:sSubSup>
                            <m:sSubSupPr>
                              <m:ctrlPr>
                                <a:rPr lang="en-US" altLang="zh-CN" sz="2200" i="1" kern="100"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smtClean="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x</m:t>
                                  </m:r>
                                </m:e>
                                <m:sub>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i</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  </m:t>
                          </m:r>
                          <m:sSubSup>
                            <m:sSubSupP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x</m:t>
                                  </m:r>
                                </m:e>
                                <m:sub>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i</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e>
                      </m:d>
                      <m:d>
                        <m:dPr>
                          <m:begChr m:val="["/>
                          <m:endChr m:val="]"/>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dPr>
                        <m:e>
                          <m:f>
                            <m:fPr>
                              <m:type m:val="noBa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𝑢</m:t>
                              </m:r>
                            </m:num>
                            <m:den>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𝑣</m:t>
                              </m:r>
                            </m:den>
                          </m:f>
                        </m:e>
                      </m:d>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 = −</m:t>
                      </m:r>
                      <m:sSubSup>
                        <m:sSubSupP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smtClean="0">
                                  <a:latin typeface="Cambria Math" panose="02040503050406030204" pitchFamily="18" charset="0"/>
                                  <a:ea typeface="宋体" panose="02010600030101010101" pitchFamily="2" charset="-122"/>
                                  <a:cs typeface="Times New Roman" panose="02020603050405020304" pitchFamily="18" charset="0"/>
                                </a:rPr>
                                <m:t>t</m:t>
                              </m:r>
                            </m:e>
                            <m:sub>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i</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oMath>
                  </m:oMathPara>
                </a14:m>
                <a:endParaRPr lang="en-US" altLang="zh-CN" sz="2200" dirty="0">
                  <a:latin typeface="Calibri"/>
                  <a:cs typeface="Calibri"/>
                </a:endParaRPr>
              </a:p>
              <a:p>
                <a:pPr lvl="1" algn="just"/>
                <a:r>
                  <a:rPr lang="zh-CN" altLang="en-US" sz="2200" dirty="0">
                    <a:latin typeface="Calibri"/>
                    <a:cs typeface="Calibri"/>
                  </a:rPr>
                  <a:t>Trong đó</a:t>
                </a:r>
                <a:r>
                  <a:rPr lang="vi-VN" altLang="zh-CN" sz="2200" dirty="0">
                    <a:latin typeface="Calibri"/>
                    <a:cs typeface="Calibri"/>
                  </a:rPr>
                  <a:t>:</a:t>
                </a:r>
                <a:r>
                  <a:rPr lang="zh-CN" altLang="en-US" sz="2200" dirty="0">
                    <a:latin typeface="Calibri"/>
                    <a:cs typeface="Calibri"/>
                  </a:rPr>
                  <a:t> </a:t>
                </a:r>
                <a14:m>
                  <m:oMath xmlns:m="http://schemas.openxmlformats.org/officeDocument/2006/math">
                    <m:r>
                      <a:rPr lang="en-US" altLang="zh-CN" sz="2200" b="0" i="1" kern="100" smtClean="0">
                        <a:effectLst/>
                        <a:latin typeface="Cambria Math" panose="02040503050406030204" pitchFamily="18" charset="0"/>
                        <a:ea typeface="宋体" panose="02010600030101010101" pitchFamily="2" charset="-122"/>
                        <a:cs typeface="宋体" panose="02010600030101010101" pitchFamily="2" charset="-122"/>
                      </a:rPr>
                      <m:t>𝑖</m:t>
                    </m:r>
                    <m:r>
                      <a:rPr lang="en-US" altLang="zh-CN" sz="2200" b="0" i="1" kern="100" smtClean="0">
                        <a:effectLst/>
                        <a:latin typeface="Cambria Math" panose="02040503050406030204" pitchFamily="18" charset="0"/>
                        <a:ea typeface="宋体" panose="02010600030101010101" pitchFamily="2" charset="-122"/>
                        <a:cs typeface="宋体" panose="02010600030101010101" pitchFamily="2" charset="-122"/>
                      </a:rPr>
                      <m:t> = 1, 2, ...,</m:t>
                    </m:r>
                    <m:sSup>
                      <m:sSupPr>
                        <m:ctrlPr>
                          <a:rPr lang="zh-CN" altLang="zh-CN" sz="2200" i="1">
                            <a:effectLst/>
                            <a:latin typeface="Cambria Math" panose="02040503050406030204" pitchFamily="18" charset="0"/>
                            <a:ea typeface="Cambria Math" panose="02040503050406030204" pitchFamily="18" charset="0"/>
                            <a:cs typeface="宋体" panose="02010600030101010101" pitchFamily="2" charset="-122"/>
                          </a:rPr>
                        </m:ctrlPr>
                      </m:sSupPr>
                      <m:e>
                        <m:r>
                          <a:rPr lang="en-US" altLang="zh-CN" sz="2200" b="0" i="1" kern="100" smtClean="0">
                            <a:effectLst/>
                            <a:latin typeface="Cambria Math" panose="02040503050406030204" pitchFamily="18" charset="0"/>
                            <a:ea typeface="宋体" panose="02010600030101010101" pitchFamily="2" charset="-122"/>
                            <a:cs typeface="宋体" panose="02010600030101010101" pitchFamily="2" charset="-122"/>
                          </a:rPr>
                          <m:t>𝑤</m:t>
                        </m:r>
                      </m:e>
                      <m:sup>
                        <m:r>
                          <a:rPr lang="en-US" altLang="zh-CN" sz="2200" b="0" i="1" kern="100" smtClean="0">
                            <a:effectLst/>
                            <a:latin typeface="Cambria Math" panose="02040503050406030204" pitchFamily="18" charset="0"/>
                            <a:ea typeface="宋体" panose="02010600030101010101" pitchFamily="2" charset="-122"/>
                            <a:cs typeface="宋体" panose="02010600030101010101" pitchFamily="2" charset="-122"/>
                          </a:rPr>
                          <m:t>2</m:t>
                        </m:r>
                      </m:sup>
                    </m:sSup>
                    <m:r>
                      <a:rPr lang="en-US" altLang="zh-CN" sz="2200" b="0" i="1" kern="100" smtClean="0">
                        <a:effectLst/>
                        <a:latin typeface="Cambria Math" panose="02040503050406030204" pitchFamily="18" charset="0"/>
                        <a:ea typeface="宋体" panose="02010600030101010101" pitchFamily="2" charset="-122"/>
                        <a:cs typeface="宋体" panose="02010600030101010101" pitchFamily="2" charset="-122"/>
                      </a:rPr>
                      <m:t> </m:t>
                    </m:r>
                  </m:oMath>
                </a14:m>
                <a:r>
                  <a:rPr lang="zh-CN" altLang="en-US" sz="2200" dirty="0">
                    <a:latin typeface="Calibri"/>
                    <a:cs typeface="Calibri"/>
                  </a:rPr>
                  <a:t>. Tiếp theo, đặt:</a:t>
                </a:r>
                <a:endParaRPr lang="en-US" altLang="zh-CN" sz="2200"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𝐴</m:t>
                      </m:r>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 =</m:t>
                      </m:r>
                      <m:d>
                        <m:dPr>
                          <m:begChr m:val="["/>
                          <m:endChr m:val="]"/>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dPr>
                        <m:e>
                          <m:m>
                            <m:mPr>
                              <m:mcs>
                                <m:mc>
                                  <m:mcPr>
                                    <m:count m:val="1"/>
                                    <m:mcJc m:val="center"/>
                                  </m:mcPr>
                                </m:mc>
                              </m:mcs>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mPr>
                            <m:mr>
                              <m:e>
                                <m:d>
                                  <m:dPr>
                                    <m:begChr m:val="["/>
                                    <m:endChr m:val="]"/>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dPr>
                                  <m:e>
                                    <m:sSubSup>
                                      <m:sSubSupP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x</m:t>
                                            </m:r>
                                          </m:e>
                                          <m:sub>
                                            <m:r>
                                              <a:rPr lang="vi-VN" altLang="zh-CN" sz="2200" b="0" i="1" kern="100" smtClean="0">
                                                <a:latin typeface="Cambria Math" panose="02040503050406030204" pitchFamily="18" charset="0"/>
                                                <a:ea typeface="宋体" panose="02010600030101010101" pitchFamily="2" charset="-122"/>
                                                <a:cs typeface="Times New Roman" panose="02020603050405020304" pitchFamily="18" charset="0"/>
                                              </a:rPr>
                                              <m:t>1</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  </m:t>
                                    </m:r>
                                    <m:sSubSup>
                                      <m:sSubSupP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smtClean="0">
                                                <a:latin typeface="Cambria Math" panose="02040503050406030204" pitchFamily="18" charset="0"/>
                                                <a:ea typeface="宋体" panose="02010600030101010101" pitchFamily="2" charset="-122"/>
                                                <a:cs typeface="Times New Roman" panose="02020603050405020304" pitchFamily="18" charset="0"/>
                                              </a:rPr>
                                              <m:t>y</m:t>
                                            </m:r>
                                          </m:e>
                                          <m:sub>
                                            <m:r>
                                              <a:rPr lang="vi-VN" altLang="zh-CN" sz="2200" b="0" i="1" kern="100" smtClean="0">
                                                <a:latin typeface="Cambria Math" panose="02040503050406030204" pitchFamily="18" charset="0"/>
                                                <a:ea typeface="宋体" panose="02010600030101010101" pitchFamily="2" charset="-122"/>
                                                <a:cs typeface="Times New Roman" panose="02020603050405020304" pitchFamily="18" charset="0"/>
                                              </a:rPr>
                                              <m:t>1</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e>
                                </m:d>
                              </m:e>
                            </m:mr>
                            <m:m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e>
                            </m:mr>
                            <m:mr>
                              <m:e>
                                <m:d>
                                  <m:dPr>
                                    <m:begChr m:val="["/>
                                    <m:endChr m:val="]"/>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dPr>
                                  <m:e>
                                    <m:sSubSup>
                                      <m:sSubSupP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x</m:t>
                                            </m:r>
                                          </m:e>
                                          <m:sub>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i</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  </m:t>
                                    </m:r>
                                    <m:sSubSup>
                                      <m:sSubSupP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smtClean="0">
                                                <a:latin typeface="Cambria Math" panose="02040503050406030204" pitchFamily="18" charset="0"/>
                                                <a:ea typeface="宋体" panose="02010600030101010101" pitchFamily="2" charset="-122"/>
                                                <a:cs typeface="Times New Roman" panose="02020603050405020304" pitchFamily="18" charset="0"/>
                                              </a:rPr>
                                              <m:t>y</m:t>
                                            </m:r>
                                          </m:e>
                                          <m:sub>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i</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e>
                                </m:d>
                              </m:e>
                            </m:mr>
                          </m:m>
                        </m:e>
                      </m:d>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 </m:t>
                      </m:r>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𝑏</m:t>
                      </m:r>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 = </m:t>
                      </m:r>
                      <m:d>
                        <m:dPr>
                          <m:begChr m:val="["/>
                          <m:endChr m:val="]"/>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dPr>
                        <m:e>
                          <m:m>
                            <m:mPr>
                              <m:mcs>
                                <m:mc>
                                  <m:mcPr>
                                    <m:count m:val="1"/>
                                    <m:mcJc m:val="center"/>
                                  </m:mcPr>
                                </m:mc>
                              </m:mcs>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mPr>
                            <m:mr>
                              <m:e>
                                <m:sSubSup>
                                  <m:sSubSupP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smtClean="0">
                                            <a:latin typeface="Cambria Math" panose="02040503050406030204" pitchFamily="18" charset="0"/>
                                            <a:ea typeface="宋体" panose="02010600030101010101" pitchFamily="2" charset="-122"/>
                                            <a:cs typeface="Times New Roman" panose="02020603050405020304" pitchFamily="18" charset="0"/>
                                          </a:rPr>
                                          <m:t>t</m:t>
                                        </m:r>
                                      </m:e>
                                      <m:sub>
                                        <m:r>
                                          <a:rPr lang="vi-VN" altLang="zh-CN" sz="2200" b="0" i="1" kern="100" smtClean="0">
                                            <a:latin typeface="Cambria Math" panose="02040503050406030204" pitchFamily="18" charset="0"/>
                                            <a:ea typeface="宋体" panose="02010600030101010101" pitchFamily="2" charset="-122"/>
                                            <a:cs typeface="Times New Roman" panose="02020603050405020304" pitchFamily="18" charset="0"/>
                                          </a:rPr>
                                          <m:t>1</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e>
                            </m:mr>
                            <m:m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e>
                            </m:mr>
                            <m:mr>
                              <m:e>
                                <m:sSubSup>
                                  <m:sSubSupPr>
                                    <m:ctrlPr>
                                      <a:rPr lang="zh-CN" altLang="zh-CN" sz="2200" i="1" kern="100">
                                        <a:latin typeface="Cambria Math" panose="02040503050406030204" pitchFamily="18" charset="0"/>
                                        <a:ea typeface="Cambria Math" panose="02040503050406030204" pitchFamily="18" charset="0"/>
                                        <a:cs typeface="Times New Roman" panose="02020603050405020304" pitchFamily="18" charset="0"/>
                                      </a:rPr>
                                    </m:ctrlPr>
                                  </m:sSubSupPr>
                                  <m:e>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𝐼</m:t>
                                    </m:r>
                                  </m:e>
                                  <m:sub>
                                    <m:sSub>
                                      <m:sSubPr>
                                        <m:ctrlPr>
                                          <a:rPr lang="en-US" altLang="zh-CN" sz="2200" i="1" kern="100">
                                            <a:latin typeface="Cambria Math" panose="02040503050406030204" pitchFamily="18" charset="0"/>
                                            <a:ea typeface="宋体" panose="02010600030101010101" pitchFamily="2" charset="-122"/>
                                            <a:cs typeface="Times New Roman" panose="02020603050405020304" pitchFamily="18" charset="0"/>
                                          </a:rPr>
                                        </m:ctrlPr>
                                      </m:sSubPr>
                                      <m:e>
                                        <m:r>
                                          <m:rPr>
                                            <m:sty m:val="p"/>
                                          </m:rPr>
                                          <a:rPr lang="en-US" altLang="zh-CN" sz="2200" i="1" kern="100" smtClean="0">
                                            <a:latin typeface="Cambria Math" panose="02040503050406030204" pitchFamily="18" charset="0"/>
                                            <a:ea typeface="宋体" panose="02010600030101010101" pitchFamily="2" charset="-122"/>
                                            <a:cs typeface="Times New Roman" panose="02020603050405020304" pitchFamily="18" charset="0"/>
                                          </a:rPr>
                                          <m:t>t</m:t>
                                        </m:r>
                                      </m:e>
                                      <m:sub>
                                        <m:r>
                                          <m:rPr>
                                            <m:sty m:val="p"/>
                                          </m:rPr>
                                          <a:rPr lang="en-US" altLang="zh-CN" sz="2200" i="1" kern="100">
                                            <a:latin typeface="Cambria Math" panose="02040503050406030204" pitchFamily="18" charset="0"/>
                                            <a:ea typeface="宋体" panose="02010600030101010101" pitchFamily="2" charset="-122"/>
                                            <a:cs typeface="Times New Roman" panose="02020603050405020304" pitchFamily="18" charset="0"/>
                                          </a:rPr>
                                          <m:t>i</m:t>
                                        </m:r>
                                      </m:sub>
                                    </m:sSub>
                                  </m:sub>
                                  <m:sup>
                                    <m:r>
                                      <a:rPr lang="en-US" altLang="zh-CN" sz="2200" b="0" i="1" kern="100" smtClean="0">
                                        <a:latin typeface="Cambria Math" panose="02040503050406030204" pitchFamily="18" charset="0"/>
                                        <a:ea typeface="宋体" panose="02010600030101010101" pitchFamily="2" charset="-122"/>
                                        <a:cs typeface="Times New Roman" panose="02020603050405020304" pitchFamily="18" charset="0"/>
                                      </a:rPr>
                                      <m:t>′</m:t>
                                    </m:r>
                                  </m:sup>
                                </m:sSubSup>
                              </m:e>
                            </m:mr>
                          </m:m>
                        </m:e>
                      </m:d>
                    </m:oMath>
                  </m:oMathPara>
                </a14:m>
                <a:endParaRPr lang="en-US" altLang="zh-CN" sz="2200" kern="100" dirty="0">
                  <a:latin typeface="Calibri"/>
                  <a:ea typeface="等线" panose="02010600030101010101" pitchFamily="2" charset="-122"/>
                  <a:cs typeface="Calibri"/>
                </a:endParaRPr>
              </a:p>
              <a:p>
                <a:pPr lvl="1" algn="just"/>
                <a:r>
                  <a:rPr lang="zh-CN" altLang="en-US" sz="2200" dirty="0">
                    <a:latin typeface="Calibri"/>
                    <a:cs typeface="Calibri"/>
                  </a:rPr>
                  <a:t>Sử dụng phương pháp bình phương tối thiểu để giải phương trình siêu định này:</a:t>
                </a:r>
                <a:endParaRPr lang="en-US" altLang="zh-CN" sz="2200" kern="100" dirty="0">
                  <a:latin typeface="Calibri"/>
                  <a:ea typeface="Cambria Math" panose="02040503050406030204" pitchFamily="18" charset="0"/>
                  <a:cs typeface="Calibri"/>
                </a:endParaRPr>
              </a:p>
              <a:p>
                <a:pPr indent="0" algn="just">
                  <a:lnSpc>
                    <a:spcPct val="200000"/>
                  </a:lnSpc>
                  <a:buNone/>
                </a:pPr>
                <a14:m>
                  <m:oMathPara xmlns:m="http://schemas.openxmlformats.org/officeDocument/2006/math">
                    <m:oMathParaPr>
                      <m:jc m:val="centerGroup"/>
                    </m:oMathParaPr>
                    <m:oMath xmlns:m="http://schemas.openxmlformats.org/officeDocument/2006/math">
                      <m:d>
                        <m:dPr>
                          <m:begChr m:val="["/>
                          <m:endChr m:val="]"/>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dPr>
                        <m:e>
                          <m:f>
                            <m:fPr>
                              <m:type m:val="noBa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𝑢</m:t>
                              </m:r>
                            </m:num>
                            <m:den>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𝑣</m:t>
                              </m:r>
                            </m:den>
                          </m:f>
                        </m:e>
                      </m:d>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 = −</m:t>
                      </m:r>
                      <m:sSup>
                        <m:sSup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𝐴</m:t>
                              </m:r>
                            </m:e>
                            <m:sup>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𝑇</m:t>
                              </m:r>
                            </m:sup>
                          </m:sSup>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𝐴</m:t>
                          </m:r>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m:t>
                          </m:r>
                        </m:e>
                        <m:sup>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−1</m:t>
                          </m:r>
                        </m:sup>
                      </m:sSup>
                      <m:sSup>
                        <m:sSup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𝐴</m:t>
                          </m:r>
                        </m:e>
                        <m:sup>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𝑇</m:t>
                          </m:r>
                        </m:sup>
                      </m:sSup>
                      <m:r>
                        <a:rPr lang="en-US" altLang="zh-CN" sz="2200" b="0" i="1" kern="100" smtClean="0">
                          <a:effectLst/>
                          <a:latin typeface="Cambria Math" panose="02040503050406030204" pitchFamily="18" charset="0"/>
                          <a:ea typeface="宋体" panose="02010600030101010101" pitchFamily="2" charset="-122"/>
                          <a:cs typeface="Times New Roman" panose="02020603050405020304" pitchFamily="18" charset="0"/>
                        </a:rPr>
                        <m:t>𝑏</m:t>
                      </m:r>
                    </m:oMath>
                  </m:oMathPara>
                </a14:m>
                <a:endParaRPr lang="zh-CN" altLang="zh-CN" sz="2200" kern="100" dirty="0">
                  <a:effectLst/>
                  <a:latin typeface="Calibri"/>
                  <a:ea typeface="等线" panose="02010600030101010101" pitchFamily="2" charset="-122"/>
                  <a:cs typeface="Calibri"/>
                </a:endParaRPr>
              </a:p>
              <a:p>
                <a:pPr lvl="1" algn="just"/>
                <a:endParaRPr lang="zh-CN" altLang="zh-CN" sz="2200" kern="100" dirty="0">
                  <a:effectLst/>
                  <a:latin typeface="Calibri"/>
                  <a:ea typeface="等线" panose="02010600030101010101" pitchFamily="2" charset="-122"/>
                  <a:cs typeface="Calibri"/>
                </a:endParaRPr>
              </a:p>
              <a:p>
                <a:pPr lvl="1" algn="just"/>
                <a:endParaRPr lang="en-US" altLang="zh-CN" sz="2400" dirty="0">
                  <a:latin typeface="Calibri"/>
                  <a:cs typeface="Calibri"/>
                </a:endParaRPr>
              </a:p>
            </p:txBody>
          </p:sp>
        </mc:Choice>
        <mc:Fallback xmlns="">
          <p:sp>
            <p:nvSpPr>
              <p:cNvPr id="9" name="文本占位符 4">
                <a:extLst>
                  <a:ext uri="{FF2B5EF4-FFF2-40B4-BE49-F238E27FC236}">
                    <a16:creationId xmlns:a16="http://schemas.microsoft.com/office/drawing/2014/main" id="{8B496348-BA1A-6D69-43E9-BA21369F6BF7}"/>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795" t="-505" r="-568"/>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6D576C04-7486-903C-F872-7092AE549B00}"/>
              </a:ext>
            </a:extLst>
          </p:cNvPr>
          <p:cNvSpPr>
            <a:spLocks noGrp="1"/>
          </p:cNvSpPr>
          <p:nvPr>
            <p:ph type="body" sz="quarter" idx="13"/>
          </p:nvPr>
        </p:nvSpPr>
        <p:spPr/>
        <p:txBody>
          <a:bodyPr>
            <a:normAutofit/>
          </a:bodyPr>
          <a:lstStyle/>
          <a:p>
            <a:r>
              <a:rPr lang="en-US" altLang="zh-CN" dirty="0"/>
              <a:t>Phương pháp luồng quang học LK</a:t>
            </a:r>
          </a:p>
        </p:txBody>
      </p:sp>
    </p:spTree>
    <p:extLst>
      <p:ext uri="{BB962C8B-B14F-4D97-AF65-F5344CB8AC3E}">
        <p14:creationId xmlns:p14="http://schemas.microsoft.com/office/powerpoint/2010/main" val="22655468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DF987-BCEB-73E3-5702-29790AAD497C}"/>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305F3D7-376B-1F54-0127-CE50A00D3912}"/>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E1F9C9CA-A7DD-4613-C38D-D2F1F7AC0639}"/>
                  </a:ext>
                </a:extLst>
              </p:cNvPr>
              <p:cNvSpPr>
                <a:spLocks noGrp="1"/>
              </p:cNvSpPr>
              <p:nvPr>
                <p:ph type="body" sz="quarter" idx="14"/>
              </p:nvPr>
            </p:nvSpPr>
            <p:spPr/>
            <p:txBody>
              <a:bodyPr>
                <a:normAutofit/>
              </a:bodyPr>
              <a:lstStyle/>
              <a:p>
                <a:pPr>
                  <a:lnSpc>
                    <a:spcPct val="82000"/>
                  </a:lnSpc>
                </a:pPr>
                <a:r>
                  <a:rPr lang="zh-CN" altLang="en-US" dirty="0">
                    <a:latin typeface="Calibri"/>
                    <a:cs typeface="Calibri"/>
                  </a:rPr>
                  <a:t>Thể tích chi phí</a:t>
                </a:r>
                <a:endParaRPr lang="en-US" altLang="zh-CN" dirty="0">
                  <a:latin typeface="Calibri"/>
                  <a:cs typeface="Calibri"/>
                </a:endParaRPr>
              </a:p>
              <a:p>
                <a:pPr lvl="1" algn="just">
                  <a:lnSpc>
                    <a:spcPct val="82000"/>
                  </a:lnSpc>
                </a:pPr>
                <a:r>
                  <a:rPr lang="zh-CN" altLang="en-US" sz="2000" dirty="0">
                    <a:latin typeface="Calibri"/>
                    <a:cs typeface="Calibri"/>
                  </a:rPr>
                  <a:t>Trong phần lớn phương pháp ước lượng luồng quang học dựa trên học sâu, thể tích chi phí (cost volume) là một cấu trúc dữ liệu thường dùng để biểu diễn chi phí ghép cặp điểm ảnh giữa các ảnh</a:t>
                </a:r>
                <a:endParaRPr lang="en-US" altLang="zh-CN" sz="2000" dirty="0">
                  <a:latin typeface="Calibri"/>
                  <a:cs typeface="Calibri"/>
                </a:endParaRPr>
              </a:p>
              <a:p>
                <a:pPr lvl="1" algn="just">
                  <a:lnSpc>
                    <a:spcPct val="82000"/>
                  </a:lnSpc>
                </a:pPr>
                <a:r>
                  <a:rPr lang="zh-CN" altLang="en-US" sz="2000" dirty="0">
                    <a:latin typeface="Calibri"/>
                    <a:cs typeface="Calibri"/>
                  </a:rPr>
                  <a:t>Thể tích chi phí lưu một giá trị chi phí cho mỗi vị trí điểm ảnh và mỗi độ dịch chuyển có thể có; giá trị này phản ánh độ tương đồng hoặc xác suất ghép cặp của các điểm ảnh tương ứng</a:t>
                </a:r>
                <a:endParaRPr lang="en-US" altLang="zh-CN" sz="2000" dirty="0">
                  <a:latin typeface="Calibri"/>
                  <a:cs typeface="Calibri"/>
                </a:endParaRPr>
              </a:p>
              <a:p>
                <a:pPr lvl="1" algn="just">
                  <a:lnSpc>
                    <a:spcPct val="82000"/>
                  </a:lnSpc>
                </a:pPr>
                <a:r>
                  <a:rPr lang="zh-CN" altLang="en-US" sz="2000" dirty="0">
                    <a:latin typeface="Calibri"/>
                    <a:cs typeface="Calibri"/>
                  </a:rPr>
                  <a:t>Đối với hai khung hình</a:t>
                </a:r>
                <a:r>
                  <a:rPr lang="en-US" altLang="zh-CN" sz="2000" dirty="0">
                    <a:latin typeface="Calibri"/>
                    <a:cs typeface="Calibri"/>
                  </a:rPr>
                  <a:t> </a:t>
                </a:r>
                <a14:m>
                  <m:oMath xmlns:m="http://schemas.openxmlformats.org/officeDocument/2006/math">
                    <m:sSub>
                      <m:sSubPr>
                        <m:ctrlPr>
                          <a:rPr lang="zh-CN" altLang="zh-CN" sz="2000" i="1" smtClean="0">
                            <a:effectLst/>
                            <a:latin typeface="Cambria Math" panose="02040503050406030204" pitchFamily="18" charset="0"/>
                            <a:ea typeface="Cambria Math" panose="02040503050406030204" pitchFamily="18" charset="0"/>
                            <a:cs typeface="宋体" panose="02010600030101010101" pitchFamily="2" charset="-122"/>
                          </a:rPr>
                        </m:ctrlPr>
                      </m:sSubPr>
                      <m:e>
                        <m:r>
                          <a:rPr lang="en-US" altLang="zh-CN" sz="2000" b="0" i="1" kern="100" smtClean="0">
                            <a:effectLst/>
                            <a:latin typeface="Cambria Math" panose="02040503050406030204" pitchFamily="18" charset="0"/>
                            <a:ea typeface="宋体" panose="02010600030101010101" pitchFamily="2" charset="-122"/>
                            <a:cs typeface="宋体" panose="02010600030101010101" pitchFamily="2" charset="-122"/>
                          </a:rPr>
                          <m:t>𝐼</m:t>
                        </m:r>
                      </m:e>
                      <m:sub>
                        <m:r>
                          <a:rPr lang="en-US" altLang="zh-CN" sz="2000" b="0" i="1" kern="100" smtClean="0">
                            <a:effectLst/>
                            <a:latin typeface="Cambria Math" panose="02040503050406030204" pitchFamily="18" charset="0"/>
                            <a:ea typeface="宋体" panose="02010600030101010101" pitchFamily="2" charset="-122"/>
                            <a:cs typeface="宋体" panose="02010600030101010101" pitchFamily="2" charset="-122"/>
                          </a:rPr>
                          <m:t>1</m:t>
                        </m:r>
                      </m:sub>
                    </m:sSub>
                  </m:oMath>
                </a14:m>
                <a:r>
                  <a:rPr lang="zh-CN" altLang="en-US" sz="2000" dirty="0">
                    <a:latin typeface="Calibri"/>
                    <a:cs typeface="Calibri"/>
                  </a:rPr>
                  <a:t> và </a:t>
                </a:r>
                <a14:m>
                  <m:oMath xmlns:m="http://schemas.openxmlformats.org/officeDocument/2006/math">
                    <m:sSub>
                      <m:sSubPr>
                        <m:ctrlPr>
                          <a:rPr lang="zh-CN" altLang="zh-CN" sz="2000" i="1">
                            <a:latin typeface="Cambria Math" panose="02040503050406030204" pitchFamily="18" charset="0"/>
                            <a:ea typeface="Cambria Math" panose="02040503050406030204" pitchFamily="18" charset="0"/>
                            <a:cs typeface="宋体" panose="02010600030101010101" pitchFamily="2" charset="-122"/>
                          </a:rPr>
                        </m:ctrlPr>
                      </m:sSubPr>
                      <m:e>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𝐼</m:t>
                        </m:r>
                      </m:e>
                      <m:sub>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2</m:t>
                        </m:r>
                      </m:sub>
                    </m:sSub>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 </m:t>
                    </m:r>
                  </m:oMath>
                </a14:m>
                <a:r>
                  <a:rPr lang="zh-CN" altLang="en-US" sz="2000" dirty="0">
                    <a:latin typeface="Calibri"/>
                    <a:cs typeface="Calibri"/>
                  </a:rPr>
                  <a:t>, trước hết sử dụng mạng neuron để trích xuất các đặc trưng ảnh có hình dạng là </a:t>
                </a:r>
                <a14:m>
                  <m:oMath xmlns:m="http://schemas.openxmlformats.org/officeDocument/2006/math">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𝐻</m:t>
                    </m:r>
                    <m:r>
                      <a:rPr lang="zh-CN" altLang="zh-CN" sz="2000" b="0" i="1" kern="100" smtClean="0">
                        <a:latin typeface="Cambria Math" panose="02040503050406030204" pitchFamily="18" charset="0"/>
                        <a:ea typeface="宋体" panose="02010600030101010101" pitchFamily="2" charset="-122"/>
                        <a:cs typeface="宋体" panose="02010600030101010101" pitchFamily="2" charset="-122"/>
                      </a:rPr>
                      <m:t>×</m:t>
                    </m:r>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𝑊</m:t>
                    </m:r>
                    <m:r>
                      <a:rPr lang="zh-CN" altLang="zh-CN" sz="2000" b="0" i="1" kern="100" smtClean="0">
                        <a:latin typeface="Cambria Math" panose="02040503050406030204" pitchFamily="18" charset="0"/>
                        <a:ea typeface="宋体" panose="02010600030101010101" pitchFamily="2" charset="-122"/>
                        <a:cs typeface="宋体" panose="02010600030101010101" pitchFamily="2" charset="-122"/>
                      </a:rPr>
                      <m:t>×</m:t>
                    </m:r>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𝐶</m:t>
                    </m:r>
                    <m:r>
                      <a:rPr lang="vi-VN" altLang="zh-CN" sz="2000" b="0" i="1" kern="100" smtClean="0">
                        <a:latin typeface="Cambria Math" panose="02040503050406030204" pitchFamily="18" charset="0"/>
                        <a:ea typeface="宋体" panose="02010600030101010101" pitchFamily="2" charset="-122"/>
                        <a:cs typeface="宋体" panose="02010600030101010101" pitchFamily="2" charset="-122"/>
                      </a:rPr>
                      <m:t>.</m:t>
                    </m:r>
                    <m:sSub>
                      <m:sSubPr>
                        <m:ctrlPr>
                          <a:rPr lang="zh-CN" altLang="zh-CN" sz="2000" i="1">
                            <a:latin typeface="Cambria Math" panose="02040503050406030204" pitchFamily="18" charset="0"/>
                            <a:ea typeface="Cambria Math" panose="02040503050406030204" pitchFamily="18" charset="0"/>
                            <a:cs typeface="宋体" panose="02010600030101010101" pitchFamily="2" charset="-122"/>
                          </a:rPr>
                        </m:ctrlPr>
                      </m:sSubPr>
                      <m:e>
                        <m:r>
                          <a:rPr lang="vi-VN" altLang="zh-CN" sz="2000" b="0" i="1" smtClean="0">
                            <a:latin typeface="Cambria Math" panose="02040503050406030204" pitchFamily="18" charset="0"/>
                            <a:ea typeface="Cambria Math" panose="02040503050406030204" pitchFamily="18" charset="0"/>
                            <a:cs typeface="宋体" panose="02010600030101010101" pitchFamily="2" charset="-122"/>
                          </a:rPr>
                          <m:t> </m:t>
                        </m:r>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𝑓</m:t>
                        </m:r>
                      </m:e>
                      <m:sub>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1</m:t>
                        </m:r>
                      </m:sub>
                    </m:sSub>
                  </m:oMath>
                </a14:m>
                <a:r>
                  <a:rPr lang="zh-CN" altLang="en-US" sz="2000" dirty="0">
                    <a:latin typeface="Calibri"/>
                    <a:cs typeface="Calibri"/>
                  </a:rPr>
                  <a:t> và </a:t>
                </a:r>
                <a14:m>
                  <m:oMath xmlns:m="http://schemas.openxmlformats.org/officeDocument/2006/math">
                    <m:sSub>
                      <m:sSubPr>
                        <m:ctrlPr>
                          <a:rPr lang="zh-CN" altLang="zh-CN" sz="2000" i="1">
                            <a:latin typeface="Cambria Math" panose="02040503050406030204" pitchFamily="18" charset="0"/>
                            <a:ea typeface="Cambria Math" panose="02040503050406030204" pitchFamily="18" charset="0"/>
                            <a:cs typeface="宋体" panose="02010600030101010101" pitchFamily="2" charset="-122"/>
                          </a:rPr>
                        </m:ctrlPr>
                      </m:sSubPr>
                      <m:e>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𝑓</m:t>
                        </m:r>
                      </m:e>
                      <m:sub>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2</m:t>
                        </m:r>
                      </m:sub>
                    </m:sSub>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 </m:t>
                    </m:r>
                  </m:oMath>
                </a14:m>
                <a:r>
                  <a:rPr lang="zh-CN" altLang="en-US" sz="2000" dirty="0">
                    <a:latin typeface="Calibri"/>
                    <a:cs typeface="Calibri"/>
                  </a:rPr>
                  <a:t>, cuối cùng thu được thể tích chi phí </a:t>
                </a:r>
                <a14:m>
                  <m:oMath xmlns:m="http://schemas.openxmlformats.org/officeDocument/2006/math">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𝑉</m:t>
                    </m:r>
                  </m:oMath>
                </a14:m>
                <a:r>
                  <a:rPr lang="zh-CN" altLang="en-US" sz="2000" dirty="0">
                    <a:latin typeface="Calibri"/>
                    <a:cs typeface="Calibri"/>
                  </a:rPr>
                  <a:t> có hình dạng là </a:t>
                </a:r>
                <a14:m>
                  <m:oMath xmlns:m="http://schemas.openxmlformats.org/officeDocument/2006/math">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𝐻</m:t>
                    </m:r>
                    <m:r>
                      <a:rPr lang="zh-CN" altLang="zh-CN" sz="2000" b="0" i="1" kern="100" smtClean="0">
                        <a:latin typeface="Cambria Math" panose="02040503050406030204" pitchFamily="18" charset="0"/>
                        <a:ea typeface="宋体" panose="02010600030101010101" pitchFamily="2" charset="-122"/>
                        <a:cs typeface="宋体" panose="02010600030101010101" pitchFamily="2" charset="-122"/>
                      </a:rPr>
                      <m:t>×</m:t>
                    </m:r>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𝑊</m:t>
                    </m:r>
                    <m:r>
                      <a:rPr lang="zh-CN" altLang="zh-CN" sz="2000" b="0" i="1" kern="100" smtClean="0">
                        <a:latin typeface="Cambria Math" panose="02040503050406030204" pitchFamily="18" charset="0"/>
                        <a:ea typeface="宋体" panose="02010600030101010101" pitchFamily="2" charset="-122"/>
                        <a:cs typeface="宋体" panose="02010600030101010101" pitchFamily="2" charset="-122"/>
                      </a:rPr>
                      <m:t>×</m:t>
                    </m:r>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𝐻</m:t>
                    </m:r>
                    <m:r>
                      <a:rPr lang="zh-CN" altLang="zh-CN" sz="2000" b="0" i="1" kern="100" smtClean="0">
                        <a:latin typeface="Cambria Math" panose="02040503050406030204" pitchFamily="18" charset="0"/>
                        <a:ea typeface="宋体" panose="02010600030101010101" pitchFamily="2" charset="-122"/>
                        <a:cs typeface="宋体" panose="02010600030101010101" pitchFamily="2" charset="-122"/>
                      </a:rPr>
                      <m:t>×</m:t>
                    </m:r>
                    <m:r>
                      <a:rPr lang="en-US" altLang="zh-CN" sz="2000" b="0" i="1" kern="100" smtClean="0">
                        <a:latin typeface="Cambria Math" panose="02040503050406030204" pitchFamily="18" charset="0"/>
                        <a:ea typeface="宋体" panose="02010600030101010101" pitchFamily="2" charset="-122"/>
                        <a:cs typeface="宋体" panose="02010600030101010101" pitchFamily="2" charset="-122"/>
                      </a:rPr>
                      <m:t>𝑊</m:t>
                    </m:r>
                  </m:oMath>
                </a14:m>
                <a:endParaRPr lang="zh-CN" altLang="zh-CN" sz="2000" kern="100" dirty="0">
                  <a:effectLst/>
                  <a:latin typeface="Calibri"/>
                  <a:ea typeface="等线" panose="02010600030101010101" pitchFamily="2" charset="-122"/>
                  <a:cs typeface="Calibri"/>
                </a:endParaRPr>
              </a:p>
              <a:p>
                <a:pPr lvl="1" algn="just">
                  <a:lnSpc>
                    <a:spcPct val="82000"/>
                  </a:lnSpc>
                </a:pPr>
                <a:endParaRPr lang="en-US" altLang="zh-CN" sz="1500" b="1" dirty="0">
                  <a:latin typeface="Calibri"/>
                  <a:cs typeface="Calibri"/>
                </a:endParaRPr>
              </a:p>
            </p:txBody>
          </p:sp>
        </mc:Choice>
        <mc:Fallback xmlns="">
          <p:sp>
            <p:nvSpPr>
              <p:cNvPr id="9" name="文本占位符 4">
                <a:extLst>
                  <a:ext uri="{FF2B5EF4-FFF2-40B4-BE49-F238E27FC236}">
                    <a16:creationId xmlns:a16="http://schemas.microsoft.com/office/drawing/2014/main" id="{E1F9C9CA-A7DD-4613-C38D-D2F1F7AC0639}"/>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1768" r="-568"/>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A481A3BA-52CD-625C-B08F-B695CDD24B4C}"/>
              </a:ext>
            </a:extLst>
          </p:cNvPr>
          <p:cNvSpPr>
            <a:spLocks noGrp="1"/>
          </p:cNvSpPr>
          <p:nvPr>
            <p:ph type="body" sz="quarter" idx="13"/>
          </p:nvPr>
        </p:nvSpPr>
        <p:spPr/>
        <p:txBody>
          <a:bodyPr>
            <a:normAutofit/>
          </a:bodyPr>
          <a:lstStyle/>
          <a:p>
            <a:r>
              <a:rPr lang="zh-CN" altLang="en-US" dirty="0">
                <a:latin typeface="Calibri"/>
                <a:cs typeface="Calibri"/>
              </a:rPr>
              <a:t>Thể tích chi phí</a:t>
            </a:r>
          </a:p>
        </p:txBody>
      </p:sp>
      <p:pic>
        <p:nvPicPr>
          <p:cNvPr id="3" name="图片 2">
            <a:extLst>
              <a:ext uri="{FF2B5EF4-FFF2-40B4-BE49-F238E27FC236}">
                <a16:creationId xmlns:a16="http://schemas.microsoft.com/office/drawing/2014/main" id="{4772598D-1ECF-AFDA-672C-992D87754C9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315722" y="3968464"/>
            <a:ext cx="8129094" cy="2232342"/>
          </a:xfrm>
          <a:prstGeom prst="rect">
            <a:avLst/>
          </a:prstGeom>
          <a:noFill/>
          <a:ln>
            <a:noFill/>
          </a:ln>
        </p:spPr>
      </p:pic>
    </p:spTree>
    <p:extLst>
      <p:ext uri="{BB962C8B-B14F-4D97-AF65-F5344CB8AC3E}">
        <p14:creationId xmlns:p14="http://schemas.microsoft.com/office/powerpoint/2010/main" val="42779513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CD8A8-2CC7-7EB8-B41A-2A18B994BC9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A78ABA8-30F3-EAE9-2043-7F56D2425C8D}"/>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E1EDA928-7601-74FF-58B2-49E713AAC9CE}"/>
                  </a:ext>
                </a:extLst>
              </p:cNvPr>
              <p:cNvSpPr>
                <a:spLocks noGrp="1"/>
              </p:cNvSpPr>
              <p:nvPr>
                <p:ph type="body" sz="quarter" idx="14"/>
              </p:nvPr>
            </p:nvSpPr>
            <p:spPr/>
            <p:txBody>
              <a:bodyPr>
                <a:normAutofit fontScale="92500" lnSpcReduction="10000"/>
              </a:bodyPr>
              <a:lstStyle/>
              <a:p>
                <a:r>
                  <a:rPr lang="zh-CN" altLang="en-US" sz="2600" dirty="0">
                    <a:latin typeface="Calibri"/>
                    <a:cs typeface="Calibri"/>
                  </a:rPr>
                  <a:t>Mức độ tương quan</a:t>
                </a:r>
                <a:endParaRPr lang="en-US" altLang="zh-CN" sz="2600" dirty="0">
                  <a:latin typeface="Calibri"/>
                  <a:cs typeface="Calibri"/>
                </a:endParaRPr>
              </a:p>
              <a:p>
                <a:pPr lvl="1" algn="just">
                  <a:lnSpc>
                    <a:spcPct val="120000"/>
                  </a:lnSpc>
                </a:pPr>
                <a:r>
                  <a:rPr lang="zh-CN" altLang="en-US" sz="2200" dirty="0"/>
                  <a:t>Giá trị sai khác: tính hiệu giữa các điểm ảnh tương ứng trong đặc trưng của hai khung hình; số chiều đặc trưng không đổi </a:t>
                </a:r>
                <a14:m>
                  <m:oMath xmlns:m="http://schemas.openxmlformats.org/officeDocument/2006/math">
                    <m:r>
                      <a:rPr lang="en-US" altLang="zh-CN" sz="2200">
                        <a:latin typeface="Cambria Math" panose="02040503050406030204" pitchFamily="18" charset="0"/>
                        <a:cs typeface="Calibri"/>
                      </a:rPr>
                      <m:t>𝐿</m:t>
                    </m:r>
                    <m:r>
                      <a:rPr lang="en-US" altLang="zh-CN" sz="2200">
                        <a:latin typeface="Cambria Math" panose="02040503050406030204" pitchFamily="18" charset="0"/>
                        <a:cs typeface="Calibri"/>
                      </a:rPr>
                      <m:t>=</m:t>
                    </m:r>
                    <m:r>
                      <a:rPr lang="en-US" altLang="zh-CN" sz="2200">
                        <a:latin typeface="Cambria Math" panose="02040503050406030204" pitchFamily="18" charset="0"/>
                        <a:cs typeface="Calibri"/>
                      </a:rPr>
                      <m:t>𝐶</m:t>
                    </m:r>
                  </m:oMath>
                </a14:m>
                <a:endParaRPr lang="en-US" altLang="zh-CN" sz="2200" dirty="0"/>
              </a:p>
              <a:p>
                <a:pPr marL="457200" lvl="1" indent="0" algn="just">
                  <a:lnSpc>
                    <a:spcPct val="140000"/>
                  </a:lnSpc>
                  <a:buNone/>
                </a:pPr>
                <a14:m>
                  <m:oMathPara xmlns:m="http://schemas.openxmlformats.org/officeDocument/2006/math">
                    <m:oMathParaPr>
                      <m:jc m:val="centerGroup"/>
                    </m:oMathParaPr>
                    <m:oMath xmlns:m="http://schemas.openxmlformats.org/officeDocument/2006/math">
                      <m:r>
                        <a:rPr lang="en-US" altLang="zh-CN" sz="2200">
                          <a:latin typeface="Cambria Math" panose="02040503050406030204" pitchFamily="18" charset="0"/>
                          <a:cs typeface="Calibri"/>
                        </a:rPr>
                        <m:t>𝑉</m:t>
                      </m:r>
                      <m:d>
                        <m:dPr>
                          <m:begChr m:val="（"/>
                          <m:endChr m:val="）"/>
                          <m:ctrlPr>
                            <a:rPr lang="zh-CN" altLang="zh-CN" sz="2200" i="1">
                              <a:latin typeface="Cambria Math" panose="02040503050406030204" pitchFamily="18" charset="0"/>
                              <a:cs typeface="Calibri"/>
                            </a:rPr>
                          </m:ctrlPr>
                        </m:dPr>
                        <m:e>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r>
                            <a:rPr lang="en-US" altLang="zh-CN" sz="2200">
                              <a:latin typeface="Cambria Math" panose="02040503050406030204" pitchFamily="18" charset="0"/>
                              <a:cs typeface="Calibri"/>
                            </a:rPr>
                            <m:t>𝑙</m:t>
                          </m:r>
                        </m:e>
                      </m:d>
                      <m:r>
                        <a:rPr lang="en-US" altLang="zh-CN" sz="2200">
                          <a:latin typeface="Cambria Math" panose="02040503050406030204" pitchFamily="18" charset="0"/>
                          <a:cs typeface="Calibri"/>
                        </a:rPr>
                        <m:t> = </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𝑓</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r>
                        <a:rPr lang="en-US" altLang="zh-CN" sz="2200">
                          <a:latin typeface="Cambria Math" panose="02040503050406030204" pitchFamily="18" charset="0"/>
                          <a:cs typeface="Calibri"/>
                        </a:rPr>
                        <m:t>𝑙</m:t>
                      </m:r>
                      <m:r>
                        <a:rPr lang="en-US" altLang="zh-CN" sz="2200">
                          <a:latin typeface="Cambria Math" panose="02040503050406030204" pitchFamily="18" charset="0"/>
                          <a:cs typeface="Calibri"/>
                        </a:rPr>
                        <m:t>)− </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𝑓</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r>
                        <a:rPr lang="en-US" altLang="zh-CN" sz="2200">
                          <a:latin typeface="Cambria Math" panose="02040503050406030204" pitchFamily="18" charset="0"/>
                          <a:cs typeface="Calibri"/>
                        </a:rPr>
                        <m:t>𝑙</m:t>
                      </m:r>
                      <m:r>
                        <a:rPr lang="en-US" altLang="zh-CN" sz="2200">
                          <a:latin typeface="Cambria Math" panose="02040503050406030204" pitchFamily="18" charset="0"/>
                          <a:cs typeface="Calibri"/>
                        </a:rPr>
                        <m:t>)</m:t>
                      </m:r>
                    </m:oMath>
                  </m:oMathPara>
                </a14:m>
                <a:endParaRPr lang="en-US" altLang="zh-CN" sz="2200" dirty="0"/>
              </a:p>
              <a:p>
                <a:pPr lvl="1" algn="just">
                  <a:lnSpc>
                    <a:spcPct val="120000"/>
                  </a:lnSpc>
                </a:pPr>
                <a:r>
                  <a:rPr lang="zh-CN" altLang="en-US" sz="2200" dirty="0"/>
                  <a:t>Giá trị ghép nối: ghép đặc trưng của hai khung hình làm đặc trưng của thể tích chi phí; số chiều đặc trưng tăng gấp đôi </a:t>
                </a:r>
                <a14:m>
                  <m:oMath xmlns:m="http://schemas.openxmlformats.org/officeDocument/2006/math">
                    <m:r>
                      <a:rPr lang="en-US" altLang="zh-CN" sz="2200">
                        <a:latin typeface="Cambria Math" panose="02040503050406030204" pitchFamily="18" charset="0"/>
                        <a:cs typeface="Calibri"/>
                      </a:rPr>
                      <m:t>𝐿</m:t>
                    </m:r>
                    <m:r>
                      <a:rPr lang="en-US" altLang="zh-CN" sz="2200">
                        <a:latin typeface="Cambria Math" panose="02040503050406030204" pitchFamily="18" charset="0"/>
                        <a:cs typeface="Calibri"/>
                      </a:rPr>
                      <m:t>=2</m:t>
                    </m:r>
                    <m:r>
                      <a:rPr lang="en-US" altLang="zh-CN" sz="2200">
                        <a:latin typeface="Cambria Math" panose="02040503050406030204" pitchFamily="18" charset="0"/>
                        <a:cs typeface="Calibri"/>
                      </a:rPr>
                      <m:t>𝐶</m:t>
                    </m:r>
                  </m:oMath>
                </a14:m>
                <a:r>
                  <a:rPr lang="zh-CN" altLang="en-US" sz="2200" dirty="0"/>
                  <a:t>. </a:t>
                </a:r>
                <a14:m>
                  <m:oMath xmlns:m="http://schemas.openxmlformats.org/officeDocument/2006/math">
                    <m:r>
                      <a:rPr lang="en-US" altLang="zh-CN" sz="2200">
                        <a:latin typeface="Cambria Math" panose="02040503050406030204" pitchFamily="18" charset="0"/>
                        <a:cs typeface="Calibri"/>
                      </a:rPr>
                      <m:t>[0,</m:t>
                    </m:r>
                    <m:r>
                      <a:rPr lang="en-US" altLang="zh-CN" sz="2200">
                        <a:latin typeface="Cambria Math" panose="02040503050406030204" pitchFamily="18" charset="0"/>
                        <a:cs typeface="Calibri"/>
                      </a:rPr>
                      <m:t>𝐶</m:t>
                    </m:r>
                    <m:r>
                      <a:rPr lang="zh-CN" altLang="en-US" sz="2200">
                        <a:latin typeface="Cambria Math" panose="02040503050406030204" pitchFamily="18" charset="0"/>
                        <a:cs typeface="Calibri"/>
                      </a:rPr>
                      <m:t>−</m:t>
                    </m:r>
                    <m:r>
                      <a:rPr lang="en-US" altLang="zh-CN" sz="2200">
                        <a:latin typeface="Cambria Math" panose="02040503050406030204" pitchFamily="18" charset="0"/>
                        <a:cs typeface="Calibri"/>
                      </a:rPr>
                      <m:t>1]</m:t>
                    </m:r>
                  </m:oMath>
                </a14:m>
                <a:r>
                  <a:rPr lang="zh-CN" altLang="en-US" sz="2200" dirty="0"/>
                  <a:t> là đặc trưng khung hình nguồn, </a:t>
                </a:r>
                <a14:m>
                  <m:oMath xmlns:m="http://schemas.openxmlformats.org/officeDocument/2006/math">
                    <m:r>
                      <a:rPr lang="en-US" altLang="zh-CN" sz="2200">
                        <a:latin typeface="Cambria Math" panose="02040503050406030204" pitchFamily="18" charset="0"/>
                        <a:cs typeface="Calibri"/>
                      </a:rPr>
                      <m:t>[</m:t>
                    </m:r>
                    <m:r>
                      <a:rPr lang="en-US" altLang="zh-CN" sz="2200">
                        <a:latin typeface="Cambria Math" panose="02040503050406030204" pitchFamily="18" charset="0"/>
                        <a:cs typeface="Calibri"/>
                      </a:rPr>
                      <m:t>𝐶</m:t>
                    </m:r>
                    <m:r>
                      <a:rPr lang="en-US" altLang="zh-CN" sz="2200">
                        <a:latin typeface="Cambria Math" panose="02040503050406030204" pitchFamily="18" charset="0"/>
                        <a:cs typeface="Calibri"/>
                      </a:rPr>
                      <m:t>,2</m:t>
                    </m:r>
                    <m:r>
                      <a:rPr lang="en-US" altLang="zh-CN" sz="2200">
                        <a:latin typeface="Cambria Math" panose="02040503050406030204" pitchFamily="18" charset="0"/>
                        <a:cs typeface="Calibri"/>
                      </a:rPr>
                      <m:t>𝐶</m:t>
                    </m:r>
                    <m:r>
                      <a:rPr lang="zh-CN" altLang="en-US" sz="2200">
                        <a:latin typeface="Cambria Math" panose="02040503050406030204" pitchFamily="18" charset="0"/>
                        <a:cs typeface="Calibri"/>
                      </a:rPr>
                      <m:t>−</m:t>
                    </m:r>
                    <m:r>
                      <a:rPr lang="en-US" altLang="zh-CN" sz="2200">
                        <a:latin typeface="Cambria Math" panose="02040503050406030204" pitchFamily="18" charset="0"/>
                        <a:cs typeface="Calibri"/>
                      </a:rPr>
                      <m:t>1]</m:t>
                    </m:r>
                  </m:oMath>
                </a14:m>
                <a:r>
                  <a:rPr lang="zh-CN" altLang="en-US" sz="2200" dirty="0"/>
                  <a:t> là đặc trưng khung hình tham chiếu</a:t>
                </a:r>
                <a:endParaRPr lang="en-US" altLang="zh-CN" sz="2200" dirty="0"/>
              </a:p>
              <a:p>
                <a:pPr indent="0" algn="just">
                  <a:lnSpc>
                    <a:spcPct val="140000"/>
                  </a:lnSpc>
                  <a:buNone/>
                </a:pPr>
                <a14:m>
                  <m:oMathPara xmlns:m="http://schemas.openxmlformats.org/officeDocument/2006/math">
                    <m:oMathParaPr>
                      <m:jc m:val="centerGroup"/>
                    </m:oMathParaPr>
                    <m:oMath xmlns:m="http://schemas.openxmlformats.org/officeDocument/2006/math">
                      <m:r>
                        <a:rPr lang="en-US" altLang="zh-CN" sz="2200">
                          <a:latin typeface="Cambria Math" panose="02040503050406030204" pitchFamily="18" charset="0"/>
                          <a:cs typeface="Calibri"/>
                        </a:rPr>
                        <m:t>𝑉</m:t>
                      </m:r>
                      <m:d>
                        <m:dPr>
                          <m:begChr m:val="（"/>
                          <m:endChr m:val="）"/>
                          <m:ctrlPr>
                            <a:rPr lang="zh-CN" altLang="zh-CN" sz="2200" i="1">
                              <a:latin typeface="Cambria Math" panose="02040503050406030204" pitchFamily="18" charset="0"/>
                              <a:cs typeface="Calibri"/>
                            </a:rPr>
                          </m:ctrlPr>
                        </m:dPr>
                        <m:e>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,0:</m:t>
                          </m:r>
                          <m:r>
                            <a:rPr lang="en-US" altLang="zh-CN" sz="2200">
                              <a:latin typeface="Cambria Math" panose="02040503050406030204" pitchFamily="18" charset="0"/>
                              <a:cs typeface="Calibri"/>
                            </a:rPr>
                            <m:t>𝑙</m:t>
                          </m:r>
                        </m:e>
                      </m:d>
                      <m:r>
                        <a:rPr lang="en-US" altLang="zh-CN" sz="2200">
                          <a:latin typeface="Cambria Math" panose="02040503050406030204" pitchFamily="18" charset="0"/>
                          <a:cs typeface="Calibri"/>
                        </a:rPr>
                        <m:t> = </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𝑓</m:t>
                          </m:r>
                        </m:e>
                        <m:sub>
                          <m:r>
                            <a:rPr lang="en-US" altLang="zh-CN" sz="2200">
                              <a:latin typeface="Cambria Math" panose="02040503050406030204" pitchFamily="18" charset="0"/>
                              <a:cs typeface="Calibri"/>
                            </a:rPr>
                            <m:t>1</m:t>
                          </m:r>
                        </m:sub>
                      </m:sSub>
                      <m:d>
                        <m:dPr>
                          <m:ctrlPr>
                            <a:rPr lang="en-US" altLang="zh-CN" sz="2200" i="1">
                              <a:latin typeface="Cambria Math" panose="02040503050406030204" pitchFamily="18" charset="0"/>
                              <a:cs typeface="Calibri"/>
                            </a:rPr>
                          </m:ctrlPr>
                        </m:dPr>
                        <m:e>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1</m:t>
                              </m:r>
                            </m:sub>
                          </m:sSub>
                        </m:e>
                      </m:d>
                      <m:r>
                        <a:rPr lang="en-US" altLang="zh-CN" sz="2200">
                          <a:latin typeface="Cambria Math" panose="02040503050406030204" pitchFamily="18" charset="0"/>
                          <a:cs typeface="Calibri"/>
                        </a:rPr>
                        <m:t>  </m:t>
                      </m:r>
                      <m:r>
                        <a:rPr lang="vi-VN" altLang="zh-CN" sz="2200" b="0" i="0" smtClean="0">
                          <a:latin typeface="Cambria Math" panose="02040503050406030204" pitchFamily="18" charset="0"/>
                          <a:cs typeface="Calibri"/>
                        </a:rPr>
                        <m:t>;</m:t>
                      </m:r>
                      <m:r>
                        <a:rPr lang="en-US" altLang="zh-CN" sz="2200">
                          <a:latin typeface="Cambria Math" panose="02040503050406030204" pitchFamily="18" charset="0"/>
                          <a:cs typeface="Calibri"/>
                        </a:rPr>
                        <m:t>  </m:t>
                      </m:r>
                      <m:r>
                        <a:rPr lang="en-US" altLang="zh-CN" sz="2200">
                          <a:latin typeface="Cambria Math" panose="02040503050406030204" pitchFamily="18" charset="0"/>
                          <a:cs typeface="Calibri"/>
                        </a:rPr>
                        <m:t>𝑉</m:t>
                      </m:r>
                      <m:d>
                        <m:dPr>
                          <m:begChr m:val="（"/>
                          <m:endChr m:val="）"/>
                          <m:ctrlPr>
                            <a:rPr lang="zh-CN" altLang="zh-CN" sz="2200" i="1">
                              <a:latin typeface="Cambria Math" panose="02040503050406030204" pitchFamily="18" charset="0"/>
                              <a:cs typeface="Calibri"/>
                            </a:rPr>
                          </m:ctrlPr>
                        </m:dPr>
                        <m:e>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1</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r>
                            <a:rPr lang="en-US" altLang="zh-CN" sz="2200">
                              <a:latin typeface="Cambria Math" panose="02040503050406030204" pitchFamily="18" charset="0"/>
                              <a:cs typeface="Calibri"/>
                            </a:rPr>
                            <m:t>𝑙</m:t>
                          </m:r>
                          <m:r>
                            <a:rPr lang="en-US" altLang="zh-CN" sz="2200">
                              <a:latin typeface="Cambria Math" panose="02040503050406030204" pitchFamily="18" charset="0"/>
                              <a:cs typeface="Calibri"/>
                            </a:rPr>
                            <m:t>:2</m:t>
                          </m:r>
                          <m:r>
                            <a:rPr lang="en-US" altLang="zh-CN" sz="2200">
                              <a:latin typeface="Cambria Math" panose="02040503050406030204" pitchFamily="18" charset="0"/>
                              <a:cs typeface="Calibri"/>
                            </a:rPr>
                            <m:t>𝑙</m:t>
                          </m:r>
                        </m:e>
                      </m:d>
                      <m:r>
                        <a:rPr lang="en-US" altLang="zh-CN" sz="2200">
                          <a:latin typeface="Cambria Math" panose="02040503050406030204" pitchFamily="18" charset="0"/>
                          <a:cs typeface="Calibri"/>
                        </a:rPr>
                        <m:t> = </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𝑓</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h</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sSub>
                        <m:sSubPr>
                          <m:ctrlPr>
                            <a:rPr lang="zh-CN" altLang="zh-CN" sz="2200" i="1">
                              <a:latin typeface="Cambria Math" panose="02040503050406030204" pitchFamily="18" charset="0"/>
                              <a:cs typeface="Calibri"/>
                            </a:rPr>
                          </m:ctrlPr>
                        </m:sSubPr>
                        <m:e>
                          <m:r>
                            <a:rPr lang="en-US" altLang="zh-CN" sz="2200">
                              <a:latin typeface="Cambria Math" panose="02040503050406030204" pitchFamily="18" charset="0"/>
                              <a:cs typeface="Calibri"/>
                            </a:rPr>
                            <m:t>𝑤</m:t>
                          </m:r>
                        </m:e>
                        <m:sub>
                          <m:r>
                            <a:rPr lang="en-US" altLang="zh-CN" sz="2200">
                              <a:latin typeface="Cambria Math" panose="02040503050406030204" pitchFamily="18" charset="0"/>
                              <a:cs typeface="Calibri"/>
                            </a:rPr>
                            <m:t>2</m:t>
                          </m:r>
                        </m:sub>
                      </m:sSub>
                      <m:r>
                        <a:rPr lang="en-US" altLang="zh-CN" sz="2200">
                          <a:latin typeface="Cambria Math" panose="02040503050406030204" pitchFamily="18" charset="0"/>
                          <a:cs typeface="Calibri"/>
                        </a:rPr>
                        <m:t>)</m:t>
                      </m:r>
                    </m:oMath>
                  </m:oMathPara>
                </a14:m>
                <a:endParaRPr lang="en-US" altLang="zh-CN" sz="2200" dirty="0"/>
              </a:p>
              <a:p>
                <a:pPr lvl="1" algn="just">
                  <a:lnSpc>
                    <a:spcPct val="120000"/>
                  </a:lnSpc>
                </a:pPr>
                <a:r>
                  <a:rPr lang="zh-CN" altLang="en-US" sz="2200" dirty="0"/>
                  <a:t>Giá trị tích vô hướng: tính tích vô hướng giữa đặc trưng của hai điểm ảnh để biểu diễn mức độ tương quan giữa chúng. Vì giá trị tích vô hướng là một đại lượng vô hướng nên </a:t>
                </a:r>
                <a14:m>
                  <m:oMath xmlns:m="http://schemas.openxmlformats.org/officeDocument/2006/math">
                    <m:r>
                      <a:rPr lang="en-US" altLang="zh-CN" sz="2200">
                        <a:latin typeface="Cambria Math" panose="02040503050406030204" pitchFamily="18" charset="0"/>
                        <a:cs typeface="Calibri"/>
                      </a:rPr>
                      <m:t>𝐿</m:t>
                    </m:r>
                    <m:r>
                      <a:rPr lang="en-US" altLang="zh-CN" sz="2200">
                        <a:latin typeface="Cambria Math" panose="02040503050406030204" pitchFamily="18" charset="0"/>
                        <a:cs typeface="Calibri"/>
                      </a:rPr>
                      <m:t>=1</m:t>
                    </m:r>
                  </m:oMath>
                </a14:m>
                <a:r>
                  <a:rPr lang="zh-CN" altLang="en-US" sz="2200" dirty="0"/>
                  <a:t>. Phương pháp tính bằng tích vô hướng được sử dụng phổ biến nhất</a:t>
                </a:r>
                <a:endParaRPr lang="en-US" altLang="zh-CN" sz="2200" dirty="0"/>
              </a:p>
              <a:p>
                <a:pPr marL="457200" lvl="1" indent="0" algn="just">
                  <a:lnSpc>
                    <a:spcPct val="120000"/>
                  </a:lnSpc>
                  <a:buNone/>
                </a:pPr>
                <a14:m>
                  <m:oMathPara xmlns:m="http://schemas.openxmlformats.org/officeDocument/2006/math">
                    <m:oMathParaPr>
                      <m:jc m:val="centerGroup"/>
                    </m:oMathParaPr>
                    <m:oMath xmlns:m="http://schemas.openxmlformats.org/officeDocument/2006/math">
                      <m:r>
                        <a:rPr lang="en-US" altLang="zh-CN" sz="2200" i="1" kern="100" smtClean="0">
                          <a:effectLst/>
                          <a:latin typeface="Cambria Math" panose="02040503050406030204" pitchFamily="18" charset="0"/>
                          <a:ea typeface="宋体" panose="02010600030101010101" pitchFamily="2" charset="-122"/>
                          <a:cs typeface="Times New Roman" panose="02020603050405020304" pitchFamily="18" charset="0"/>
                        </a:rPr>
                        <m:t>𝑉</m:t>
                      </m:r>
                      <m:d>
                        <m:dPr>
                          <m:begChr m:val="（"/>
                          <m:endChr m:val="）"/>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h</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1</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𝑤</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1</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h</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2</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𝑤</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2</m:t>
                              </m:r>
                            </m:sub>
                          </m:sSub>
                        </m:e>
                      </m:d>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 = </m:t>
                      </m:r>
                      <m:f>
                        <m:f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𝑁</m:t>
                          </m:r>
                        </m:den>
                      </m:f>
                      <m:sSup>
                        <m:sSup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pPr>
                        <m:e>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𝑓</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1</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h</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1</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𝑤</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1</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e>
                        <m:sup>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𝑇</m:t>
                          </m:r>
                        </m:sup>
                      </m:sSup>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𝑓</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2</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h</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2</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altLang="zh-CN" sz="22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𝑤</m:t>
                          </m:r>
                        </m:e>
                        <m: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2</m:t>
                          </m:r>
                        </m:sub>
                      </m:sSub>
                      <m:r>
                        <a:rPr lang="en-US" altLang="zh-CN" sz="2200" i="1" kern="100">
                          <a:effectLst/>
                          <a:latin typeface="Cambria Math" panose="02040503050406030204" pitchFamily="18" charset="0"/>
                          <a:ea typeface="宋体" panose="02010600030101010101" pitchFamily="2" charset="-122"/>
                          <a:cs typeface="Times New Roman" panose="02020603050405020304" pitchFamily="18" charset="0"/>
                        </a:rPr>
                        <m:t>)</m:t>
                      </m:r>
                    </m:oMath>
                  </m:oMathPara>
                </a14:m>
                <a:endParaRPr lang="zh-CN" altLang="zh-CN" sz="2200" kern="100" dirty="0">
                  <a:effectLst/>
                  <a:ea typeface="等线" panose="02010600030101010101" pitchFamily="2" charset="-122"/>
                </a:endParaRPr>
              </a:p>
              <a:p>
                <a:pPr lvl="1" algn="just"/>
                <a:endParaRPr lang="en-US" altLang="zh-CN" sz="2400" b="1" dirty="0">
                  <a:solidFill>
                    <a:srgbClr val="C00000"/>
                  </a:solidFill>
                  <a:latin typeface="Calibri"/>
                  <a:cs typeface="Calibri"/>
                </a:endParaRPr>
              </a:p>
            </p:txBody>
          </p:sp>
        </mc:Choice>
        <mc:Fallback xmlns="">
          <p:sp>
            <p:nvSpPr>
              <p:cNvPr id="9" name="文本占位符 4">
                <a:extLst>
                  <a:ext uri="{FF2B5EF4-FFF2-40B4-BE49-F238E27FC236}">
                    <a16:creationId xmlns:a16="http://schemas.microsoft.com/office/drawing/2014/main" id="{E1EDA928-7601-74FF-58B2-49E713AAC9CE}"/>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758" r="-568"/>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FB8443E7-9983-096F-11FC-26AABF6607E1}"/>
              </a:ext>
            </a:extLst>
          </p:cNvPr>
          <p:cNvSpPr>
            <a:spLocks noGrp="1"/>
          </p:cNvSpPr>
          <p:nvPr>
            <p:ph type="body" sz="quarter" idx="13"/>
          </p:nvPr>
        </p:nvSpPr>
        <p:spPr/>
        <p:txBody>
          <a:bodyPr>
            <a:normAutofit/>
          </a:bodyPr>
          <a:lstStyle/>
          <a:p>
            <a:r>
              <a:rPr lang="zh-CN" altLang="en-US" dirty="0">
                <a:latin typeface="Calibri"/>
                <a:cs typeface="Calibri"/>
              </a:rPr>
              <a:t>Thể tích chi phí</a:t>
            </a:r>
          </a:p>
        </p:txBody>
      </p:sp>
    </p:spTree>
    <p:extLst>
      <p:ext uri="{BB962C8B-B14F-4D97-AF65-F5344CB8AC3E}">
        <p14:creationId xmlns:p14="http://schemas.microsoft.com/office/powerpoint/2010/main" val="36423827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AD32F-6165-BAB0-CF37-6DACAE0CB9DF}"/>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8261B1A-7DAB-F946-34D4-0726FE14544B}"/>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p:sp>
        <p:nvSpPr>
          <p:cNvPr id="9" name="文本占位符 4">
            <a:extLst>
              <a:ext uri="{FF2B5EF4-FFF2-40B4-BE49-F238E27FC236}">
                <a16:creationId xmlns:a16="http://schemas.microsoft.com/office/drawing/2014/main" id="{B6EA0E9B-FDCA-4A81-B667-D5329A708093}"/>
              </a:ext>
            </a:extLst>
          </p:cNvPr>
          <p:cNvSpPr>
            <a:spLocks noGrp="1"/>
          </p:cNvSpPr>
          <p:nvPr>
            <p:ph type="body" sz="quarter" idx="14"/>
          </p:nvPr>
        </p:nvSpPr>
        <p:spPr/>
        <p:txBody>
          <a:bodyPr>
            <a:normAutofit/>
          </a:bodyPr>
          <a:lstStyle/>
          <a:p>
            <a:pPr>
              <a:lnSpc>
                <a:spcPct val="80000"/>
              </a:lnSpc>
            </a:pPr>
            <a:r>
              <a:rPr lang="en-US" altLang="zh-CN" dirty="0" err="1"/>
              <a:t>FlowNet</a:t>
            </a:r>
            <a:endParaRPr lang="en-US" altLang="zh-CN" dirty="0"/>
          </a:p>
          <a:p>
            <a:pPr lvl="1" algn="just">
              <a:lnSpc>
                <a:spcPct val="80000"/>
              </a:lnSpc>
            </a:pPr>
            <a:r>
              <a:rPr lang="en-US" altLang="zh-CN" sz="2000" dirty="0"/>
              <a:t>FlowNet là một trong những công trình tiên phong ứng dụng học sâu vào lĩnh vực ước lượng luồng quang học</a:t>
            </a:r>
          </a:p>
          <a:p>
            <a:pPr lvl="1" algn="just">
              <a:lnSpc>
                <a:spcPct val="80000"/>
              </a:lnSpc>
            </a:pPr>
            <a:r>
              <a:rPr lang="zh-CN" altLang="en-US" sz="2000" dirty="0"/>
              <a:t>Sử dụng mạng neuron tích chập (CNN) để học trực tiếp dự đoán luồng quang học từ cặp ảnh, đồng thời đề xuất hai kiến trúc mạng là FlowNetSimple và FlowNetCorr</a:t>
            </a:r>
            <a:endParaRPr lang="en-US" altLang="zh-CN" sz="2000" dirty="0">
              <a:solidFill>
                <a:srgbClr val="C00000"/>
              </a:solidFill>
            </a:endParaRPr>
          </a:p>
        </p:txBody>
      </p:sp>
      <p:sp>
        <p:nvSpPr>
          <p:cNvPr id="4" name="文本占位符 3">
            <a:extLst>
              <a:ext uri="{FF2B5EF4-FFF2-40B4-BE49-F238E27FC236}">
                <a16:creationId xmlns:a16="http://schemas.microsoft.com/office/drawing/2014/main" id="{568327EB-F054-1533-A85D-62BB8BCA1730}"/>
              </a:ext>
            </a:extLst>
          </p:cNvPr>
          <p:cNvSpPr>
            <a:spLocks noGrp="1"/>
          </p:cNvSpPr>
          <p:nvPr>
            <p:ph type="body" sz="quarter" idx="13"/>
          </p:nvPr>
        </p:nvSpPr>
        <p:spPr>
          <a:xfrm>
            <a:off x="836342" y="133086"/>
            <a:ext cx="9760222" cy="668337"/>
          </a:xfrm>
        </p:spPr>
        <p:txBody>
          <a:bodyPr>
            <a:noAutofit/>
          </a:bodyPr>
          <a:lstStyle/>
          <a:p>
            <a:r>
              <a:rPr lang="zh-CN" altLang="en-US" dirty="0">
                <a:latin typeface="Calibri"/>
                <a:cs typeface="Calibri"/>
              </a:rPr>
              <a:t>Ước lượng luồng quang học dựa trên học sâu</a:t>
            </a:r>
          </a:p>
        </p:txBody>
      </p:sp>
      <p:pic>
        <p:nvPicPr>
          <p:cNvPr id="3" name="图片 2">
            <a:extLst>
              <a:ext uri="{FF2B5EF4-FFF2-40B4-BE49-F238E27FC236}">
                <a16:creationId xmlns:a16="http://schemas.microsoft.com/office/drawing/2014/main" id="{63331488-AFFC-482C-137C-D7DA6727A63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687078" y="2852611"/>
            <a:ext cx="7602308" cy="3802986"/>
          </a:xfrm>
          <a:prstGeom prst="rect">
            <a:avLst/>
          </a:prstGeom>
          <a:noFill/>
          <a:ln>
            <a:noFill/>
          </a:ln>
        </p:spPr>
      </p:pic>
    </p:spTree>
    <p:extLst>
      <p:ext uri="{BB962C8B-B14F-4D97-AF65-F5344CB8AC3E}">
        <p14:creationId xmlns:p14="http://schemas.microsoft.com/office/powerpoint/2010/main" val="21614332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7671D-1FB2-A2A9-E144-40782676B19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058B6FB-28F8-9E3D-9F26-5275E3BE8506}"/>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p:sp>
        <p:nvSpPr>
          <p:cNvPr id="9" name="文本占位符 4">
            <a:extLst>
              <a:ext uri="{FF2B5EF4-FFF2-40B4-BE49-F238E27FC236}">
                <a16:creationId xmlns:a16="http://schemas.microsoft.com/office/drawing/2014/main" id="{0B79F2C2-E3D5-9185-E5DB-5BFB513787F3}"/>
              </a:ext>
            </a:extLst>
          </p:cNvPr>
          <p:cNvSpPr>
            <a:spLocks noGrp="1"/>
          </p:cNvSpPr>
          <p:nvPr>
            <p:ph type="body" sz="quarter" idx="14"/>
          </p:nvPr>
        </p:nvSpPr>
        <p:spPr/>
        <p:txBody>
          <a:bodyPr>
            <a:normAutofit/>
          </a:bodyPr>
          <a:lstStyle/>
          <a:p>
            <a:pPr>
              <a:lnSpc>
                <a:spcPct val="82000"/>
              </a:lnSpc>
            </a:pPr>
            <a:r>
              <a:rPr lang="en-US" altLang="zh-CN" dirty="0"/>
              <a:t>PWC-Net</a:t>
            </a:r>
          </a:p>
          <a:p>
            <a:pPr lvl="1" algn="just">
              <a:lnSpc>
                <a:spcPct val="82000"/>
              </a:lnSpc>
            </a:pPr>
            <a:r>
              <a:rPr lang="zh-CN" altLang="en-US" sz="2000" dirty="0">
                <a:latin typeface="Calibri"/>
                <a:cs typeface="Calibri"/>
              </a:rPr>
              <a:t>Tư tưởng cốt lõi bắt nguồn từ ba khái niệm chính: tháp ảnh, ánh xạ luồng quang học và thể tích chi phí</a:t>
            </a:r>
            <a:endParaRPr lang="en-US" altLang="zh-CN" sz="2000" dirty="0">
              <a:solidFill>
                <a:srgbClr val="C00000"/>
              </a:solidFill>
              <a:latin typeface="Calibri"/>
              <a:cs typeface="Calibri"/>
            </a:endParaRPr>
          </a:p>
          <a:p>
            <a:pPr lvl="1" algn="just">
              <a:lnSpc>
                <a:spcPct val="82000"/>
              </a:lnSpc>
            </a:pPr>
            <a:r>
              <a:rPr lang="zh-CN" altLang="en-US" sz="2000" dirty="0">
                <a:latin typeface="Calibri"/>
                <a:cs typeface="Calibri"/>
              </a:rPr>
              <a:t>Tháp ảnh: sử dụng một tháp đặc trưng để xử lý ảnh theo từng tầng</a:t>
            </a:r>
            <a:endParaRPr lang="en-US" altLang="zh-CN" sz="2000" dirty="0">
              <a:latin typeface="Calibri"/>
              <a:cs typeface="Calibri"/>
            </a:endParaRPr>
          </a:p>
          <a:p>
            <a:pPr lvl="1" algn="just">
              <a:lnSpc>
                <a:spcPct val="82000"/>
              </a:lnSpc>
            </a:pPr>
            <a:r>
              <a:rPr lang="zh-CN" altLang="en-US" sz="2000" dirty="0">
                <a:latin typeface="Calibri"/>
                <a:cs typeface="Calibri"/>
              </a:rPr>
              <a:t>Ánh xạ luồng quang học: ở mỗi tầng, mạng sử dụng kết quả ước lượng luồng quang học của tầng trước để ánh xạ ảnh khung hình thứ hai, căn chỉnh ảnh này với ảnh khung hình thứ nhất; mỗi tầng tiếp tục cải thiện luồng quang học trên cơ sở tầng trước</a:t>
            </a:r>
            <a:endParaRPr lang="en-US" altLang="zh-CN" sz="2000" dirty="0">
              <a:latin typeface="Calibri"/>
              <a:cs typeface="Calibri"/>
            </a:endParaRPr>
          </a:p>
        </p:txBody>
      </p:sp>
      <p:pic>
        <p:nvPicPr>
          <p:cNvPr id="7" name="图片 6">
            <a:extLst>
              <a:ext uri="{FF2B5EF4-FFF2-40B4-BE49-F238E27FC236}">
                <a16:creationId xmlns:a16="http://schemas.microsoft.com/office/drawing/2014/main" id="{781E76D1-08E8-D610-632A-1CEEA8F9E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755" y="3663935"/>
            <a:ext cx="10524460" cy="2912429"/>
          </a:xfrm>
          <a:prstGeom prst="rect">
            <a:avLst/>
          </a:prstGeom>
        </p:spPr>
      </p:pic>
      <p:sp>
        <p:nvSpPr>
          <p:cNvPr id="6" name="文本占位符 3">
            <a:extLst>
              <a:ext uri="{FF2B5EF4-FFF2-40B4-BE49-F238E27FC236}">
                <a16:creationId xmlns:a16="http://schemas.microsoft.com/office/drawing/2014/main" id="{DE26E9A8-24A1-EA38-0937-5A8C8B27F35D}"/>
              </a:ext>
            </a:extLst>
          </p:cNvPr>
          <p:cNvSpPr>
            <a:spLocks noGrp="1"/>
          </p:cNvSpPr>
          <p:nvPr>
            <p:ph type="body" sz="quarter" idx="13"/>
          </p:nvPr>
        </p:nvSpPr>
        <p:spPr>
          <a:xfrm>
            <a:off x="836342" y="133086"/>
            <a:ext cx="9760222" cy="668337"/>
          </a:xfrm>
        </p:spPr>
        <p:txBody>
          <a:bodyPr>
            <a:noAutofit/>
          </a:bodyPr>
          <a:lstStyle/>
          <a:p>
            <a:r>
              <a:rPr lang="zh-CN" altLang="en-US" dirty="0">
                <a:latin typeface="Calibri"/>
                <a:cs typeface="Calibri"/>
              </a:rPr>
              <a:t>Ước lượng luồng quang học dựa trên học sâu</a:t>
            </a:r>
          </a:p>
        </p:txBody>
      </p:sp>
    </p:spTree>
    <p:extLst>
      <p:ext uri="{BB962C8B-B14F-4D97-AF65-F5344CB8AC3E}">
        <p14:creationId xmlns:p14="http://schemas.microsoft.com/office/powerpoint/2010/main" val="9034945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30AA1-95A3-0BB2-149E-9F6B5CCEAAB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7E60B5C-E810-AEE3-B264-6127E6A81EF8}"/>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48</a:t>
            </a:fld>
            <a:endParaRPr lang="zh-CN" altLang="en-US">
              <a:latin typeface="Calibri"/>
              <a:cs typeface="Calibri"/>
            </a:endParaRPr>
          </a:p>
        </p:txBody>
      </p:sp>
      <p:sp>
        <p:nvSpPr>
          <p:cNvPr id="9" name="文本占位符 4">
            <a:extLst>
              <a:ext uri="{FF2B5EF4-FFF2-40B4-BE49-F238E27FC236}">
                <a16:creationId xmlns:a16="http://schemas.microsoft.com/office/drawing/2014/main" id="{9A0E72F3-2A28-08E8-3158-D579A996EDE5}"/>
              </a:ext>
            </a:extLst>
          </p:cNvPr>
          <p:cNvSpPr>
            <a:spLocks noGrp="1"/>
          </p:cNvSpPr>
          <p:nvPr>
            <p:ph type="body" sz="quarter" idx="14"/>
          </p:nvPr>
        </p:nvSpPr>
        <p:spPr/>
        <p:txBody>
          <a:bodyPr>
            <a:normAutofit/>
          </a:bodyPr>
          <a:lstStyle/>
          <a:p>
            <a:pPr>
              <a:lnSpc>
                <a:spcPct val="80000"/>
              </a:lnSpc>
            </a:pPr>
            <a:r>
              <a:rPr lang="en-US" altLang="zh-CN" dirty="0"/>
              <a:t>RAFT</a:t>
            </a:r>
          </a:p>
          <a:p>
            <a:pPr lvl="1" algn="just">
              <a:lnSpc>
                <a:spcPct val="80000"/>
              </a:lnSpc>
            </a:pPr>
            <a:r>
              <a:rPr lang="zh-CN" altLang="en-US" sz="2000" dirty="0">
                <a:latin typeface="Calibri"/>
                <a:cs typeface="Calibri"/>
              </a:rPr>
              <a:t>Sử dụng phép tra cứu chi phí hiệu quả và mạng hồi quy gọn nhẹ để duy trì và cập nhật trường luồng quang học ở độ phân giải cao</a:t>
            </a:r>
            <a:endParaRPr lang="en-US" altLang="zh-CN" sz="2000" dirty="0">
              <a:latin typeface="Calibri"/>
              <a:cs typeface="Calibri"/>
            </a:endParaRPr>
          </a:p>
          <a:p>
            <a:pPr lvl="1" algn="just">
              <a:lnSpc>
                <a:spcPct val="80000"/>
              </a:lnSpc>
            </a:pPr>
            <a:r>
              <a:rPr lang="zh-CN" altLang="en-US" sz="2000" dirty="0">
                <a:latin typeface="Calibri"/>
                <a:cs typeface="Calibri"/>
              </a:rPr>
              <a:t>Lấy các giá trị chi phí trong vùng lân cận thuộc một phạm vi nhất định ở mỗi tầng của tháp và ghép nối kết quả của tất cả các tầng</a:t>
            </a:r>
            <a:endParaRPr lang="en-US" altLang="zh-CN" sz="2000" dirty="0">
              <a:latin typeface="Calibri"/>
              <a:cs typeface="Calibri"/>
            </a:endParaRPr>
          </a:p>
          <a:p>
            <a:pPr lvl="1" algn="just">
              <a:lnSpc>
                <a:spcPct val="80000"/>
              </a:lnSpc>
            </a:pPr>
            <a:r>
              <a:rPr lang="zh-CN" altLang="en-US" sz="2000" dirty="0">
                <a:latin typeface="Calibri"/>
                <a:cs typeface="Calibri"/>
              </a:rPr>
              <a:t>Trong mỗi vòng lặp, sử dụng luồng quang học dự đoán ở vòng lặp trước để ánh xạ các điểm ảnh của khung hình nguồn sang khung hình tham chiếu</a:t>
            </a:r>
            <a:endParaRPr lang="en-US" altLang="zh-CN" sz="2000" dirty="0">
              <a:latin typeface="Calibri"/>
              <a:cs typeface="Calibri"/>
            </a:endParaRPr>
          </a:p>
          <a:p>
            <a:pPr lvl="1" algn="just">
              <a:lnSpc>
                <a:spcPct val="80000"/>
              </a:lnSpc>
            </a:pPr>
            <a:endParaRPr lang="en-US" altLang="zh-CN" sz="1500" b="1" dirty="0">
              <a:latin typeface="Calibri"/>
              <a:cs typeface="Calibri"/>
            </a:endParaRPr>
          </a:p>
        </p:txBody>
      </p:sp>
      <p:sp>
        <p:nvSpPr>
          <p:cNvPr id="4" name="文本占位符 3">
            <a:extLst>
              <a:ext uri="{FF2B5EF4-FFF2-40B4-BE49-F238E27FC236}">
                <a16:creationId xmlns:a16="http://schemas.microsoft.com/office/drawing/2014/main" id="{64CB9B15-05A6-C4E6-B51B-57190AD2DC01}"/>
              </a:ext>
            </a:extLst>
          </p:cNvPr>
          <p:cNvSpPr>
            <a:spLocks noGrp="1"/>
          </p:cNvSpPr>
          <p:nvPr>
            <p:ph type="body" sz="quarter" idx="13"/>
          </p:nvPr>
        </p:nvSpPr>
        <p:spPr>
          <a:xfrm>
            <a:off x="780586" y="133086"/>
            <a:ext cx="9815978" cy="668337"/>
          </a:xfrm>
        </p:spPr>
        <p:txBody>
          <a:bodyPr>
            <a:noAutofit/>
          </a:bodyPr>
          <a:lstStyle/>
          <a:p>
            <a:r>
              <a:rPr lang="zh-CN" altLang="en-US" dirty="0">
                <a:latin typeface="Calibri"/>
                <a:cs typeface="Calibri"/>
              </a:rPr>
              <a:t>Ước lượng luồng quang học dựa trên học sâu</a:t>
            </a:r>
          </a:p>
        </p:txBody>
      </p:sp>
      <p:pic>
        <p:nvPicPr>
          <p:cNvPr id="5" name="图片 4">
            <a:extLst>
              <a:ext uri="{FF2B5EF4-FFF2-40B4-BE49-F238E27FC236}">
                <a16:creationId xmlns:a16="http://schemas.microsoft.com/office/drawing/2014/main" id="{906E312C-36B7-1BFD-4281-1530966B78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347425" y="3087826"/>
            <a:ext cx="10192809" cy="3425033"/>
          </a:xfrm>
          <a:prstGeom prst="rect">
            <a:avLst/>
          </a:prstGeom>
          <a:noFill/>
          <a:ln>
            <a:noFill/>
          </a:ln>
        </p:spPr>
      </p:pic>
    </p:spTree>
    <p:extLst>
      <p:ext uri="{BB962C8B-B14F-4D97-AF65-F5344CB8AC3E}">
        <p14:creationId xmlns:p14="http://schemas.microsoft.com/office/powerpoint/2010/main" val="61784543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6C225-8F9A-9D01-C323-F74BC540FD68}"/>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FAD64CB-AAF5-1D97-CB69-4E107D367651}"/>
              </a:ext>
            </a:extLst>
          </p:cNvPr>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49</a:t>
            </a:fld>
            <a:endParaRPr lang="zh-CN" altLang="en-US">
              <a:latin typeface="Calibri"/>
              <a:cs typeface="Calibri"/>
            </a:endParaRPr>
          </a:p>
        </p:txBody>
      </p:sp>
      <p:sp>
        <p:nvSpPr>
          <p:cNvPr id="4" name="文本占位符 3">
            <a:extLst>
              <a:ext uri="{FF2B5EF4-FFF2-40B4-BE49-F238E27FC236}">
                <a16:creationId xmlns:a16="http://schemas.microsoft.com/office/drawing/2014/main" id="{C0240977-299B-E044-70DF-3FA9EDE2A772}"/>
              </a:ext>
            </a:extLst>
          </p:cNvPr>
          <p:cNvSpPr>
            <a:spLocks noGrp="1"/>
          </p:cNvSpPr>
          <p:nvPr>
            <p:ph type="body" sz="quarter" idx="13"/>
          </p:nvPr>
        </p:nvSpPr>
        <p:spPr/>
        <p:txBody>
          <a:bodyPr>
            <a:normAutofit/>
          </a:bodyPr>
          <a:lstStyle/>
          <a:p>
            <a:r>
              <a:rPr lang="en-US" altLang="zh-CN" dirty="0"/>
              <a:t>§5.5 Ước lượng luồng cảnh</a:t>
            </a:r>
          </a:p>
        </p:txBody>
      </p:sp>
      <p:sp>
        <p:nvSpPr>
          <p:cNvPr id="5" name="Rectangle 4">
            <a:extLst>
              <a:ext uri="{FF2B5EF4-FFF2-40B4-BE49-F238E27FC236}">
                <a16:creationId xmlns:a16="http://schemas.microsoft.com/office/drawing/2014/main" id="{6D158BB7-0453-32B1-EF3B-D49D2A94EDBA}"/>
              </a:ext>
            </a:extLst>
          </p:cNvPr>
          <p:cNvSpPr>
            <a:spLocks noChangeArrowheads="1"/>
          </p:cNvSpPr>
          <p:nvPr/>
        </p:nvSpPr>
        <p:spPr bwMode="auto">
          <a:xfrm>
            <a:off x="501805" y="1328469"/>
            <a:ext cx="10560205"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Ước lượng luồng cảnh dựa trên ảnh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Ước lượng luồng cảnh dựa trên đám mây điểm</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endPar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24336274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3F0A-8C90-1210-3F9D-603984128E09}"/>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82730F6-DD78-4CC3-CC98-0A9E63131E9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50</a:t>
            </a:fld>
            <a:endParaRPr lang="zh-CN" altLang="en-US">
              <a:latin typeface="Calibri"/>
              <a:cs typeface="Calibri"/>
            </a:endParaRPr>
          </a:p>
        </p:txBody>
      </p:sp>
      <p:sp>
        <p:nvSpPr>
          <p:cNvPr id="9" name="文本占位符 4">
            <a:extLst>
              <a:ext uri="{FF2B5EF4-FFF2-40B4-BE49-F238E27FC236}">
                <a16:creationId xmlns:a16="http://schemas.microsoft.com/office/drawing/2014/main" id="{5493F8AA-4B1F-8868-DB2E-EF5F3FC658B8}"/>
              </a:ext>
            </a:extLst>
          </p:cNvPr>
          <p:cNvSpPr>
            <a:spLocks noGrp="1"/>
          </p:cNvSpPr>
          <p:nvPr>
            <p:ph type="body" sz="quarter" idx="14"/>
          </p:nvPr>
        </p:nvSpPr>
        <p:spPr/>
        <p:txBody>
          <a:bodyPr>
            <a:normAutofit/>
          </a:bodyPr>
          <a:lstStyle/>
          <a:p>
            <a:pPr>
              <a:lnSpc>
                <a:spcPct val="82000"/>
              </a:lnSpc>
            </a:pPr>
            <a:r>
              <a:rPr lang="zh-CN" altLang="en-US" dirty="0">
                <a:latin typeface="Calibri"/>
                <a:cs typeface="Calibri"/>
              </a:rPr>
              <a:t>Ước lượng luồng cảnh</a:t>
            </a:r>
            <a:endParaRPr lang="en-US" altLang="zh-CN" dirty="0">
              <a:latin typeface="Calibri"/>
              <a:cs typeface="Calibri"/>
            </a:endParaRPr>
          </a:p>
          <a:p>
            <a:pPr lvl="1" algn="just">
              <a:lnSpc>
                <a:spcPct val="82000"/>
              </a:lnSpc>
            </a:pPr>
            <a:r>
              <a:rPr lang="zh-CN" altLang="en-US" sz="2000" dirty="0">
                <a:latin typeface="Calibri"/>
                <a:cs typeface="Calibri"/>
              </a:rPr>
              <a:t>Luồng cảnh là phần mở rộng của khái niệm luồng quang học. Luồng quang học chỉ mô tả chuyển động của điểm ảnh trên mặt phẳng ảnh, còn luồng cảnh chứa  chuyển động trong không gian ba chiều của từng điểm trong cảnh</a:t>
            </a:r>
            <a:endParaRPr lang="en-US" altLang="zh-CN" sz="2000" dirty="0">
              <a:latin typeface="Calibri"/>
              <a:cs typeface="Calibri"/>
            </a:endParaRPr>
          </a:p>
          <a:p>
            <a:pPr lvl="1" algn="just">
              <a:lnSpc>
                <a:spcPct val="82000"/>
              </a:lnSpc>
            </a:pPr>
            <a:r>
              <a:rPr lang="zh-CN" altLang="en-US" sz="2000" dirty="0">
                <a:latin typeface="Calibri"/>
                <a:cs typeface="Calibri"/>
              </a:rPr>
              <a:t>Về dạng đầu vào, ước lượng luồng quang học sử dụng chuỗi ảnh, còn ước lượng luồng cảnh sử dụng chuỗi ảnh hoặc chuỗi đám mây điểm</a:t>
            </a:r>
            <a:endParaRPr lang="en-US" altLang="zh-CN" sz="2000" dirty="0">
              <a:latin typeface="Calibri"/>
              <a:cs typeface="Calibri"/>
            </a:endParaRPr>
          </a:p>
          <a:p>
            <a:pPr lvl="1" algn="just">
              <a:lnSpc>
                <a:spcPct val="82000"/>
              </a:lnSpc>
            </a:pPr>
            <a:r>
              <a:rPr lang="zh-CN" altLang="en-US" sz="2000" dirty="0">
                <a:latin typeface="Calibri"/>
                <a:cs typeface="Calibri"/>
              </a:rPr>
              <a:t>Về dạng đầu ra, ước lượng luồng quang học cho </a:t>
            </a:r>
            <a:r>
              <a:rPr lang="en-US" altLang="zh-CN" sz="2000" dirty="0">
                <a:latin typeface="Calibri"/>
                <a:cs typeface="Calibri"/>
              </a:rPr>
              <a:t>vector</a:t>
            </a:r>
            <a:r>
              <a:rPr lang="zh-CN" altLang="en-US" sz="2000" dirty="0">
                <a:latin typeface="Calibri"/>
                <a:cs typeface="Calibri"/>
              </a:rPr>
              <a:t> hai chiều (điểm ảnh), còn luồng cảnh cho  ba chiều (mét)</a:t>
            </a:r>
            <a:endParaRPr lang="en-US" altLang="zh-CN" sz="2000" dirty="0">
              <a:latin typeface="Calibri"/>
              <a:cs typeface="Calibri"/>
            </a:endParaRPr>
          </a:p>
          <a:p>
            <a:pPr lvl="1" algn="just">
              <a:lnSpc>
                <a:spcPct val="82000"/>
              </a:lnSpc>
            </a:pPr>
            <a:endParaRPr lang="en-US" altLang="zh-CN" sz="1500" dirty="0">
              <a:latin typeface="Calibri"/>
              <a:cs typeface="Calibri"/>
            </a:endParaRPr>
          </a:p>
        </p:txBody>
      </p:sp>
      <p:sp>
        <p:nvSpPr>
          <p:cNvPr id="4" name="文本占位符 3">
            <a:extLst>
              <a:ext uri="{FF2B5EF4-FFF2-40B4-BE49-F238E27FC236}">
                <a16:creationId xmlns:a16="http://schemas.microsoft.com/office/drawing/2014/main" id="{93D67BA7-35D0-2B86-4D7B-E7F1FFAAB2FA}"/>
              </a:ext>
            </a:extLst>
          </p:cNvPr>
          <p:cNvSpPr>
            <a:spLocks noGrp="1"/>
          </p:cNvSpPr>
          <p:nvPr>
            <p:ph type="body" sz="quarter" idx="13"/>
          </p:nvPr>
        </p:nvSpPr>
        <p:spPr/>
        <p:txBody>
          <a:bodyPr>
            <a:normAutofit/>
          </a:bodyPr>
          <a:lstStyle/>
          <a:p>
            <a:r>
              <a:rPr lang="zh-CN" altLang="en-US" dirty="0">
                <a:latin typeface="Calibri"/>
                <a:cs typeface="Calibri"/>
              </a:rPr>
              <a:t>Ước lượng luồng cảnh</a:t>
            </a:r>
          </a:p>
        </p:txBody>
      </p:sp>
      <p:pic>
        <p:nvPicPr>
          <p:cNvPr id="3" name="图片 2">
            <a:extLst>
              <a:ext uri="{FF2B5EF4-FFF2-40B4-BE49-F238E27FC236}">
                <a16:creationId xmlns:a16="http://schemas.microsoft.com/office/drawing/2014/main" id="{045FCF50-15CC-1E94-71BF-AB60A480139B}"/>
              </a:ext>
            </a:extLst>
          </p:cNvPr>
          <p:cNvPicPr>
            <a:picLocks noChangeAspect="1"/>
          </p:cNvPicPr>
          <p:nvPr/>
        </p:nvPicPr>
        <p:blipFill>
          <a:blip r:embed="rId3">
            <a:extLst>
              <a:ext uri="{28A0092B-C50C-407E-A947-70E740481C1C}">
                <a14:useLocalDpi xmlns:a14="http://schemas.microsoft.com/office/drawing/2010/main" val="0"/>
              </a:ext>
            </a:extLst>
          </a:blip>
          <a:srcRect t="1917"/>
          <a:stretch>
            <a:fillRect/>
          </a:stretch>
        </p:blipFill>
        <p:spPr>
          <a:xfrm>
            <a:off x="990320" y="3557121"/>
            <a:ext cx="10508548" cy="2951256"/>
          </a:xfrm>
          <a:prstGeom prst="rect">
            <a:avLst/>
          </a:prstGeom>
          <a:noFill/>
          <a:ln>
            <a:noFill/>
          </a:ln>
        </p:spPr>
      </p:pic>
    </p:spTree>
    <p:extLst>
      <p:ext uri="{BB962C8B-B14F-4D97-AF65-F5344CB8AC3E}">
        <p14:creationId xmlns:p14="http://schemas.microsoft.com/office/powerpoint/2010/main" val="35230638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78506-DA79-2E42-38B5-ECE26610AA55}"/>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1375932-9B37-DD6C-C281-3D86F356DE81}"/>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51</a:t>
            </a:fld>
            <a:endParaRPr lang="zh-CN" altLang="en-US">
              <a:latin typeface="Calibri"/>
              <a:cs typeface="Calibri"/>
            </a:endParaRPr>
          </a:p>
        </p:txBody>
      </p:sp>
      <p:sp>
        <p:nvSpPr>
          <p:cNvPr id="9" name="文本占位符 4">
            <a:extLst>
              <a:ext uri="{FF2B5EF4-FFF2-40B4-BE49-F238E27FC236}">
                <a16:creationId xmlns:a16="http://schemas.microsoft.com/office/drawing/2014/main" id="{4AE6038B-4152-C493-F9F9-02E2776D88C6}"/>
              </a:ext>
            </a:extLst>
          </p:cNvPr>
          <p:cNvSpPr>
            <a:spLocks noGrp="1"/>
          </p:cNvSpPr>
          <p:nvPr>
            <p:ph type="body" sz="quarter" idx="14"/>
          </p:nvPr>
        </p:nvSpPr>
        <p:spPr/>
        <p:txBody>
          <a:bodyPr>
            <a:normAutofit/>
          </a:bodyPr>
          <a:lstStyle/>
          <a:p>
            <a:pPr algn="just">
              <a:lnSpc>
                <a:spcPct val="78000"/>
              </a:lnSpc>
            </a:pPr>
            <a:r>
              <a:rPr lang="zh-CN" altLang="en-US" dirty="0">
                <a:latin typeface="Calibri"/>
                <a:cs typeface="Calibri"/>
              </a:rPr>
              <a:t>Luồng cảnh ba chiều (Three-dimensional scene flow)</a:t>
            </a:r>
          </a:p>
          <a:p>
            <a:pPr lvl="1" algn="just">
              <a:lnSpc>
                <a:spcPct val="78000"/>
              </a:lnSpc>
            </a:pPr>
            <a:r>
              <a:rPr lang="zh-CN" altLang="en-US" sz="2000" dirty="0">
                <a:latin typeface="Calibri"/>
                <a:cs typeface="Calibri"/>
              </a:rPr>
              <a:t>Là công trình mở đầu cho lĩnh vực ước lượng luồng cảnh, Vedula và cộng sự đã định nghĩa luồng cảnh</a:t>
            </a:r>
            <a:endParaRPr lang="en-US" altLang="zh-CN" sz="2000" dirty="0">
              <a:latin typeface="Calibri"/>
              <a:cs typeface="Calibri"/>
            </a:endParaRPr>
          </a:p>
          <a:p>
            <a:pPr lvl="1" algn="just">
              <a:lnSpc>
                <a:spcPct val="78000"/>
              </a:lnSpc>
            </a:pPr>
            <a:r>
              <a:rPr lang="zh-CN" altLang="en-US" sz="2000" dirty="0">
                <a:latin typeface="Calibri"/>
                <a:cs typeface="Calibri"/>
              </a:rPr>
              <a:t>Trình bày phương án giải của các thuật toán luồng cảnh truyền thống trong ba trường hợp: biết đầy đủ thông tin hình học của toàn bộ cảnh; chỉ biết quan hệ tương ứng giữa các điểm ảnh của các ảnh; không thể biết bất kỳ tiên nghiệm nào về cấu trúc bề mặt</a:t>
            </a:r>
            <a:endParaRPr lang="en-US" altLang="zh-CN" sz="2000" dirty="0">
              <a:latin typeface="Calibri"/>
              <a:cs typeface="Calibri"/>
            </a:endParaRPr>
          </a:p>
          <a:p>
            <a:pPr lvl="1" algn="just">
              <a:lnSpc>
                <a:spcPct val="78000"/>
              </a:lnSpc>
            </a:pPr>
            <a:endParaRPr lang="en-US" altLang="zh-CN" sz="1400" dirty="0">
              <a:latin typeface="Calibri"/>
              <a:cs typeface="Calibri"/>
            </a:endParaRPr>
          </a:p>
        </p:txBody>
      </p:sp>
      <p:sp>
        <p:nvSpPr>
          <p:cNvPr id="4" name="文本占位符 3">
            <a:extLst>
              <a:ext uri="{FF2B5EF4-FFF2-40B4-BE49-F238E27FC236}">
                <a16:creationId xmlns:a16="http://schemas.microsoft.com/office/drawing/2014/main" id="{B68AD828-4B0A-98AF-74F0-7ABDCA68EFA8}"/>
              </a:ext>
            </a:extLst>
          </p:cNvPr>
          <p:cNvSpPr>
            <a:spLocks noGrp="1"/>
          </p:cNvSpPr>
          <p:nvPr>
            <p:ph type="body" sz="quarter" idx="13"/>
          </p:nvPr>
        </p:nvSpPr>
        <p:spPr/>
        <p:txBody>
          <a:bodyPr>
            <a:normAutofit/>
          </a:bodyPr>
          <a:lstStyle/>
          <a:p>
            <a:r>
              <a:rPr lang="zh-CN" altLang="en-US" dirty="0">
                <a:latin typeface="Calibri"/>
                <a:cs typeface="Calibri"/>
              </a:rPr>
              <a:t>Ước lượng luồng cảnh dựa trên ảnh</a:t>
            </a:r>
          </a:p>
        </p:txBody>
      </p:sp>
      <p:pic>
        <p:nvPicPr>
          <p:cNvPr id="8" name="图片 7">
            <a:extLst>
              <a:ext uri="{FF2B5EF4-FFF2-40B4-BE49-F238E27FC236}">
                <a16:creationId xmlns:a16="http://schemas.microsoft.com/office/drawing/2014/main" id="{C8988BFF-DD84-6039-2AD0-A4F2774760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2546" y="3047592"/>
            <a:ext cx="4112430" cy="3628615"/>
          </a:xfrm>
          <a:prstGeom prst="rect">
            <a:avLst/>
          </a:prstGeom>
        </p:spPr>
      </p:pic>
      <p:pic>
        <p:nvPicPr>
          <p:cNvPr id="11" name="图片 10">
            <a:extLst>
              <a:ext uri="{FF2B5EF4-FFF2-40B4-BE49-F238E27FC236}">
                <a16:creationId xmlns:a16="http://schemas.microsoft.com/office/drawing/2014/main" id="{74C1443A-071D-5B8E-09CC-988299F0A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9875" y="3047591"/>
            <a:ext cx="4041243" cy="3647163"/>
          </a:xfrm>
          <a:prstGeom prst="rect">
            <a:avLst/>
          </a:prstGeom>
        </p:spPr>
      </p:pic>
    </p:spTree>
    <p:extLst>
      <p:ext uri="{BB962C8B-B14F-4D97-AF65-F5344CB8AC3E}">
        <p14:creationId xmlns:p14="http://schemas.microsoft.com/office/powerpoint/2010/main" val="38947640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C68D0-E2F2-F3AE-9F55-0DE2A02E62D8}"/>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98CCECC-0A92-0146-BF40-B8285B65D56B}"/>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52</a:t>
            </a:fld>
            <a:endParaRPr lang="zh-CN" altLang="en-US">
              <a:latin typeface="Calibri"/>
              <a:cs typeface="Calibri"/>
            </a:endParaRPr>
          </a:p>
        </p:txBody>
      </p:sp>
      <p:sp>
        <p:nvSpPr>
          <p:cNvPr id="9" name="文本占位符 4">
            <a:extLst>
              <a:ext uri="{FF2B5EF4-FFF2-40B4-BE49-F238E27FC236}">
                <a16:creationId xmlns:a16="http://schemas.microsoft.com/office/drawing/2014/main" id="{61BAACE5-A715-52C7-2BF6-EF868726DDCF}"/>
              </a:ext>
            </a:extLst>
          </p:cNvPr>
          <p:cNvSpPr>
            <a:spLocks noGrp="1"/>
          </p:cNvSpPr>
          <p:nvPr>
            <p:ph type="body" sz="quarter" idx="14"/>
          </p:nvPr>
        </p:nvSpPr>
        <p:spPr/>
        <p:txBody>
          <a:bodyPr>
            <a:normAutofit/>
          </a:bodyPr>
          <a:lstStyle/>
          <a:p>
            <a:pPr algn="just">
              <a:lnSpc>
                <a:spcPct val="82000"/>
              </a:lnSpc>
            </a:pPr>
            <a:r>
              <a:rPr lang="en-US" altLang="zh-CN" dirty="0"/>
              <a:t>Self-Mono-SF</a:t>
            </a:r>
          </a:p>
          <a:p>
            <a:pPr lvl="1" algn="just">
              <a:lnSpc>
                <a:spcPct val="82000"/>
              </a:lnSpc>
            </a:pPr>
            <a:r>
              <a:rPr lang="zh-CN" altLang="en-US" sz="2000" dirty="0"/>
              <a:t>Kết hợp nhiệm vụ ước lượng độ sâu đơn mắt với nhiệm vụ ước lượng luồng cảnh để hai nhiệm vụ giám sát lẫn nhau</a:t>
            </a:r>
            <a:endParaRPr lang="en-US" altLang="zh-CN" sz="2000" dirty="0"/>
          </a:p>
          <a:p>
            <a:pPr lvl="1" algn="just">
              <a:lnSpc>
                <a:spcPct val="82000"/>
              </a:lnSpc>
            </a:pPr>
            <a:r>
              <a:rPr lang="zh-CN" altLang="en-US" sz="2000" dirty="0"/>
              <a:t>Đối với bản đồ độ sâu dự đoán, sử dụng mất mát nhất quán quang độ để giám sát</a:t>
            </a:r>
            <a:endParaRPr lang="en-US" altLang="zh-CN" sz="2000" dirty="0"/>
          </a:p>
          <a:p>
            <a:pPr lvl="1" algn="just">
              <a:lnSpc>
                <a:spcPct val="82000"/>
              </a:lnSpc>
            </a:pPr>
            <a:r>
              <a:rPr lang="zh-CN" altLang="en-US" sz="2000" dirty="0"/>
              <a:t>Đối với luồng cảnh dự đoán, sử dụng hai tín hiệu giám sát: một tín hiệu sử dụng sai số tái tạo trong không gian ba chiều; tín hiệu còn lại chiếu các điểm ba chiều sau ánh xạ lên không gian ảnh rồi tính chênh lệch giá trị điểm ảnh so với ảnh khung hình tham chiếu</a:t>
            </a:r>
            <a:endParaRPr lang="en-US" altLang="zh-CN" sz="2000" dirty="0"/>
          </a:p>
          <a:p>
            <a:pPr lvl="1" algn="just">
              <a:lnSpc>
                <a:spcPct val="82000"/>
              </a:lnSpc>
            </a:pPr>
            <a:endParaRPr lang="en-US" altLang="zh-CN" sz="1500" dirty="0"/>
          </a:p>
        </p:txBody>
      </p:sp>
      <p:sp>
        <p:nvSpPr>
          <p:cNvPr id="4" name="文本占位符 3">
            <a:extLst>
              <a:ext uri="{FF2B5EF4-FFF2-40B4-BE49-F238E27FC236}">
                <a16:creationId xmlns:a16="http://schemas.microsoft.com/office/drawing/2014/main" id="{0A55BC04-DE14-EDE7-5DC8-D5169604C7F6}"/>
              </a:ext>
            </a:extLst>
          </p:cNvPr>
          <p:cNvSpPr>
            <a:spLocks noGrp="1"/>
          </p:cNvSpPr>
          <p:nvPr>
            <p:ph type="body" sz="quarter" idx="13"/>
          </p:nvPr>
        </p:nvSpPr>
        <p:spPr/>
        <p:txBody>
          <a:bodyPr>
            <a:normAutofit/>
          </a:bodyPr>
          <a:lstStyle/>
          <a:p>
            <a:r>
              <a:rPr lang="zh-CN" altLang="en-US" dirty="0">
                <a:latin typeface="Calibri"/>
                <a:cs typeface="Calibri"/>
              </a:rPr>
              <a:t>Ước lượng luồng cảnh dựa trên ảnh</a:t>
            </a:r>
          </a:p>
        </p:txBody>
      </p:sp>
      <p:pic>
        <p:nvPicPr>
          <p:cNvPr id="3" name="图片 2">
            <a:extLst>
              <a:ext uri="{FF2B5EF4-FFF2-40B4-BE49-F238E27FC236}">
                <a16:creationId xmlns:a16="http://schemas.microsoft.com/office/drawing/2014/main" id="{9E6768C1-B6E2-A551-E150-1E03D5BF41D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595438" y="3313206"/>
            <a:ext cx="9649458" cy="3238963"/>
          </a:xfrm>
          <a:prstGeom prst="rect">
            <a:avLst/>
          </a:prstGeom>
          <a:noFill/>
          <a:ln>
            <a:noFill/>
          </a:ln>
        </p:spPr>
      </p:pic>
    </p:spTree>
    <p:extLst>
      <p:ext uri="{BB962C8B-B14F-4D97-AF65-F5344CB8AC3E}">
        <p14:creationId xmlns:p14="http://schemas.microsoft.com/office/powerpoint/2010/main" val="15392356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E1AAA-EA4A-5B0E-0E25-6F9F42E276E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B9B3DDA-CA19-E43A-C10C-C868DEAB559D}"/>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53</a:t>
            </a:fld>
            <a:endParaRPr lang="zh-CN" altLang="en-US">
              <a:latin typeface="Calibri"/>
              <a:cs typeface="Calibri"/>
            </a:endParaRPr>
          </a:p>
        </p:txBody>
      </p:sp>
      <p:sp>
        <p:nvSpPr>
          <p:cNvPr id="9" name="文本占位符 4">
            <a:extLst>
              <a:ext uri="{FF2B5EF4-FFF2-40B4-BE49-F238E27FC236}">
                <a16:creationId xmlns:a16="http://schemas.microsoft.com/office/drawing/2014/main" id="{5D26C6B0-4373-3488-9D15-62161DE92ECC}"/>
              </a:ext>
            </a:extLst>
          </p:cNvPr>
          <p:cNvSpPr>
            <a:spLocks noGrp="1"/>
          </p:cNvSpPr>
          <p:nvPr>
            <p:ph type="body" sz="quarter" idx="14"/>
          </p:nvPr>
        </p:nvSpPr>
        <p:spPr/>
        <p:txBody>
          <a:bodyPr>
            <a:normAutofit/>
          </a:bodyPr>
          <a:lstStyle/>
          <a:p>
            <a:pPr>
              <a:lnSpc>
                <a:spcPct val="80000"/>
              </a:lnSpc>
            </a:pPr>
            <a:r>
              <a:rPr lang="en-US" altLang="zh-CN" dirty="0"/>
              <a:t>FlowNet3D</a:t>
            </a:r>
          </a:p>
          <a:p>
            <a:pPr lvl="1" algn="just">
              <a:lnSpc>
                <a:spcPct val="80000"/>
              </a:lnSpc>
            </a:pPr>
            <a:r>
              <a:rPr lang="zh-CN" altLang="en-US" sz="2000" dirty="0">
                <a:latin typeface="Calibri"/>
                <a:cs typeface="Calibri"/>
              </a:rPr>
              <a:t>Gồm ba </a:t>
            </a:r>
            <a:r>
              <a:rPr lang="en-US" altLang="zh-CN" sz="2000" dirty="0" err="1">
                <a:latin typeface="Calibri"/>
                <a:cs typeface="Calibri"/>
              </a:rPr>
              <a:t>thành</a:t>
            </a:r>
            <a:r>
              <a:rPr lang="en-US" altLang="zh-CN" sz="2000" dirty="0">
                <a:latin typeface="Calibri"/>
                <a:cs typeface="Calibri"/>
              </a:rPr>
              <a:t> </a:t>
            </a:r>
            <a:r>
              <a:rPr lang="en-US" altLang="zh-CN" sz="2000" dirty="0" err="1">
                <a:latin typeface="Calibri"/>
                <a:cs typeface="Calibri"/>
              </a:rPr>
              <a:t>phần</a:t>
            </a:r>
            <a:r>
              <a:rPr lang="zh-CN" altLang="en-US" sz="2000" dirty="0">
                <a:latin typeface="Calibri"/>
                <a:cs typeface="Calibri"/>
              </a:rPr>
              <a:t>: trích xuất đặc trưng đám mây điểm, trộn thông tin thời gian, lấy mẫu tăng đám mây điểm</a:t>
            </a:r>
            <a:endParaRPr lang="en-US" altLang="zh-CN" sz="2000" dirty="0">
              <a:solidFill>
                <a:srgbClr val="C00000"/>
              </a:solidFill>
              <a:latin typeface="Calibri"/>
              <a:cs typeface="Calibri"/>
            </a:endParaRPr>
          </a:p>
          <a:p>
            <a:pPr lvl="1" algn="just">
              <a:lnSpc>
                <a:spcPct val="80000"/>
              </a:lnSpc>
            </a:pPr>
            <a:r>
              <a:rPr lang="zh-CN" altLang="en-US" sz="2000" dirty="0">
                <a:latin typeface="Calibri"/>
                <a:cs typeface="Calibri"/>
              </a:rPr>
              <a:t>Sử dụng lớp set conv trong PointNet++ để lần lượt lấy mẫu giảm và trích xuất đặc trưng từ hai khung đám mây điểm</a:t>
            </a:r>
            <a:endParaRPr lang="en-US" altLang="zh-CN" sz="2000" dirty="0">
              <a:latin typeface="Calibri"/>
              <a:cs typeface="Calibri"/>
            </a:endParaRPr>
          </a:p>
          <a:p>
            <a:pPr lvl="1" algn="just">
              <a:lnSpc>
                <a:spcPct val="80000"/>
              </a:lnSpc>
            </a:pPr>
            <a:r>
              <a:rPr lang="zh-CN" altLang="en-US" sz="2000" dirty="0">
                <a:latin typeface="Calibri"/>
                <a:cs typeface="Calibri"/>
              </a:rPr>
              <a:t>Tìm các điểm tương đồng trong khung hình tham chiếu và ước lượng luồng cảnh bằng phương pháp bỏ phiếu</a:t>
            </a:r>
            <a:endParaRPr lang="en-US" altLang="zh-CN" sz="2000" dirty="0">
              <a:latin typeface="Calibri"/>
              <a:cs typeface="Calibri"/>
            </a:endParaRPr>
          </a:p>
        </p:txBody>
      </p:sp>
      <p:sp>
        <p:nvSpPr>
          <p:cNvPr id="4" name="文本占位符 3">
            <a:extLst>
              <a:ext uri="{FF2B5EF4-FFF2-40B4-BE49-F238E27FC236}">
                <a16:creationId xmlns:a16="http://schemas.microsoft.com/office/drawing/2014/main" id="{1F4B51CB-9CF6-7736-F27C-02A89AC469F7}"/>
              </a:ext>
            </a:extLst>
          </p:cNvPr>
          <p:cNvSpPr>
            <a:spLocks noGrp="1"/>
          </p:cNvSpPr>
          <p:nvPr>
            <p:ph type="body" sz="quarter" idx="13"/>
          </p:nvPr>
        </p:nvSpPr>
        <p:spPr>
          <a:xfrm>
            <a:off x="401444" y="133086"/>
            <a:ext cx="10195120" cy="668337"/>
          </a:xfrm>
        </p:spPr>
        <p:txBody>
          <a:bodyPr>
            <a:noAutofit/>
          </a:bodyPr>
          <a:lstStyle/>
          <a:p>
            <a:r>
              <a:rPr lang="zh-CN" altLang="en-US" dirty="0">
                <a:latin typeface="Calibri"/>
                <a:cs typeface="Calibri"/>
              </a:rPr>
              <a:t>Ước lượng luồng cảnh dựa trên đám mây điểm</a:t>
            </a:r>
          </a:p>
        </p:txBody>
      </p:sp>
      <p:pic>
        <p:nvPicPr>
          <p:cNvPr id="5" name="图片 4">
            <a:extLst>
              <a:ext uri="{FF2B5EF4-FFF2-40B4-BE49-F238E27FC236}">
                <a16:creationId xmlns:a16="http://schemas.microsoft.com/office/drawing/2014/main" id="{A41D4231-CA57-91C3-CC6A-421667AA2A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820523" y="3108552"/>
            <a:ext cx="9275588" cy="3616362"/>
          </a:xfrm>
          <a:prstGeom prst="rect">
            <a:avLst/>
          </a:prstGeom>
          <a:noFill/>
          <a:ln>
            <a:noFill/>
          </a:ln>
        </p:spPr>
      </p:pic>
    </p:spTree>
    <p:extLst>
      <p:ext uri="{BB962C8B-B14F-4D97-AF65-F5344CB8AC3E}">
        <p14:creationId xmlns:p14="http://schemas.microsoft.com/office/powerpoint/2010/main" val="8965353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91CF9-ABC0-D182-5D51-D840943F4C1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07BC0C7-9433-29ED-D61B-43CA5813CE38}"/>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54</a:t>
            </a:fld>
            <a:endParaRPr lang="zh-CN" altLang="en-US">
              <a:latin typeface="Calibri"/>
              <a:cs typeface="Calibri"/>
            </a:endParaRPr>
          </a:p>
        </p:txBody>
      </p:sp>
      <p:sp>
        <p:nvSpPr>
          <p:cNvPr id="9" name="文本占位符 4">
            <a:extLst>
              <a:ext uri="{FF2B5EF4-FFF2-40B4-BE49-F238E27FC236}">
                <a16:creationId xmlns:a16="http://schemas.microsoft.com/office/drawing/2014/main" id="{002756C5-750B-D2BC-C1AB-E14F6923E595}"/>
              </a:ext>
            </a:extLst>
          </p:cNvPr>
          <p:cNvSpPr>
            <a:spLocks noGrp="1"/>
          </p:cNvSpPr>
          <p:nvPr>
            <p:ph type="body" sz="quarter" idx="14"/>
          </p:nvPr>
        </p:nvSpPr>
        <p:spPr/>
        <p:txBody>
          <a:bodyPr>
            <a:normAutofit/>
          </a:bodyPr>
          <a:lstStyle/>
          <a:p>
            <a:pPr algn="just">
              <a:lnSpc>
                <a:spcPct val="82000"/>
              </a:lnSpc>
            </a:pPr>
            <a:r>
              <a:rPr lang="en-US" altLang="zh-CN" dirty="0"/>
              <a:t>PV-RAFT</a:t>
            </a:r>
          </a:p>
          <a:p>
            <a:pPr lvl="1" algn="just">
              <a:lnSpc>
                <a:spcPct val="82000"/>
              </a:lnSpc>
            </a:pPr>
            <a:r>
              <a:rPr lang="zh-CN" altLang="en-US" sz="2000" dirty="0">
                <a:latin typeface="Calibri"/>
                <a:cs typeface="Calibri"/>
              </a:rPr>
              <a:t>Đề xuất khái niệm trường tương quan điểm-voxel</a:t>
            </a:r>
            <a:r>
              <a:rPr lang="en-US" altLang="zh-CN" sz="2000" dirty="0">
                <a:latin typeface="Calibri"/>
                <a:cs typeface="Calibri"/>
              </a:rPr>
              <a:t> </a:t>
            </a:r>
            <a:r>
              <a:rPr lang="zh-CN" altLang="en-US" sz="2000" dirty="0">
                <a:latin typeface="Calibri"/>
                <a:cs typeface="Calibri"/>
              </a:rPr>
              <a:t>(point-voxel)</a:t>
            </a:r>
            <a:endParaRPr lang="en-US" altLang="zh-CN" sz="2000" dirty="0">
              <a:latin typeface="Calibri"/>
              <a:cs typeface="Calibri"/>
            </a:endParaRPr>
          </a:p>
          <a:p>
            <a:pPr lvl="1" algn="just">
              <a:lnSpc>
                <a:spcPct val="82000"/>
              </a:lnSpc>
            </a:pPr>
            <a:r>
              <a:rPr lang="zh-CN" altLang="en-US" sz="2000" dirty="0">
                <a:latin typeface="Calibri"/>
                <a:cs typeface="Calibri"/>
              </a:rPr>
              <a:t>Tạo cấu trúc tháp voxel bằng cách voxel hóa đa tỉ lệ đám mây điểm mục tiêu và sử dụng thuật toán K láng giềng gần nhất để thu được trường tương quan điểm</a:t>
            </a:r>
            <a:endParaRPr lang="en-US" altLang="zh-CN" sz="2000" dirty="0">
              <a:latin typeface="Calibri"/>
              <a:cs typeface="Calibri"/>
            </a:endParaRPr>
          </a:p>
          <a:p>
            <a:pPr lvl="1" algn="just">
              <a:lnSpc>
                <a:spcPct val="82000"/>
              </a:lnSpc>
            </a:pPr>
            <a:r>
              <a:rPr lang="zh-CN" altLang="en-US" sz="2000" dirty="0">
                <a:latin typeface="Calibri"/>
                <a:cs typeface="Calibri"/>
              </a:rPr>
              <a:t>Trường tương quan điểm có thể mô tả tốt hơn thông tin chi tiết, còn trường tương quan voxel có khả năng xử lý quan hệ khoảng cách xa và định hướng dự đoán</a:t>
            </a:r>
            <a:endParaRPr lang="en-US" altLang="zh-CN" sz="2000" dirty="0">
              <a:latin typeface="Calibri"/>
              <a:cs typeface="Calibri"/>
            </a:endParaRPr>
          </a:p>
        </p:txBody>
      </p:sp>
      <p:sp>
        <p:nvSpPr>
          <p:cNvPr id="4" name="文本占位符 3">
            <a:extLst>
              <a:ext uri="{FF2B5EF4-FFF2-40B4-BE49-F238E27FC236}">
                <a16:creationId xmlns:a16="http://schemas.microsoft.com/office/drawing/2014/main" id="{74475EA8-BA37-CEEE-CA62-215228778DEE}"/>
              </a:ext>
            </a:extLst>
          </p:cNvPr>
          <p:cNvSpPr>
            <a:spLocks noGrp="1"/>
          </p:cNvSpPr>
          <p:nvPr>
            <p:ph type="body" sz="quarter" idx="13"/>
          </p:nvPr>
        </p:nvSpPr>
        <p:spPr/>
        <p:txBody>
          <a:bodyPr>
            <a:normAutofit fontScale="85000" lnSpcReduction="10000"/>
          </a:bodyPr>
          <a:lstStyle/>
          <a:p>
            <a:r>
              <a:rPr lang="zh-CN" altLang="en-US" dirty="0">
                <a:latin typeface="Calibri"/>
                <a:cs typeface="Calibri"/>
              </a:rPr>
              <a:t>Ước lượng luồng cảnh dựa trên đám mây điểm</a:t>
            </a:r>
          </a:p>
        </p:txBody>
      </p:sp>
      <p:pic>
        <p:nvPicPr>
          <p:cNvPr id="3" name="图片 2">
            <a:extLst>
              <a:ext uri="{FF2B5EF4-FFF2-40B4-BE49-F238E27FC236}">
                <a16:creationId xmlns:a16="http://schemas.microsoft.com/office/drawing/2014/main" id="{9B9872A3-93F6-D015-7DCF-8F5FE379EA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393670" y="3332544"/>
            <a:ext cx="9569039" cy="2788856"/>
          </a:xfrm>
          <a:prstGeom prst="rect">
            <a:avLst/>
          </a:prstGeom>
          <a:noFill/>
          <a:ln>
            <a:noFill/>
          </a:ln>
        </p:spPr>
      </p:pic>
    </p:spTree>
    <p:extLst>
      <p:ext uri="{BB962C8B-B14F-4D97-AF65-F5344CB8AC3E}">
        <p14:creationId xmlns:p14="http://schemas.microsoft.com/office/powerpoint/2010/main" val="340480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C25FE-C307-D9BB-3FDB-83D9C26D4145}"/>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6ED813D-DB36-4AE6-542A-E5E4BE120FF0}"/>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55</a:t>
            </a:fld>
            <a:endParaRPr lang="zh-CN" altLang="en-US">
              <a:latin typeface="Calibri"/>
              <a:cs typeface="Calibri"/>
            </a:endParaRPr>
          </a:p>
        </p:txBody>
      </p:sp>
      <p:sp>
        <p:nvSpPr>
          <p:cNvPr id="9" name="文本占位符 4">
            <a:extLst>
              <a:ext uri="{FF2B5EF4-FFF2-40B4-BE49-F238E27FC236}">
                <a16:creationId xmlns:a16="http://schemas.microsoft.com/office/drawing/2014/main" id="{1C0580BA-9A31-8279-07AA-0B0FB08FA4DD}"/>
              </a:ext>
            </a:extLst>
          </p:cNvPr>
          <p:cNvSpPr>
            <a:spLocks noGrp="1"/>
          </p:cNvSpPr>
          <p:nvPr>
            <p:ph type="body" sz="quarter" idx="14"/>
          </p:nvPr>
        </p:nvSpPr>
        <p:spPr/>
        <p:txBody>
          <a:bodyPr>
            <a:normAutofit/>
          </a:bodyPr>
          <a:lstStyle/>
          <a:p>
            <a:pPr>
              <a:lnSpc>
                <a:spcPct val="80000"/>
              </a:lnSpc>
            </a:pPr>
            <a:r>
              <a:rPr lang="en-US" altLang="zh-CN" dirty="0"/>
              <a:t>Just Go with the Flow</a:t>
            </a:r>
          </a:p>
          <a:p>
            <a:pPr lvl="1" algn="just">
              <a:lnSpc>
                <a:spcPct val="80000"/>
              </a:lnSpc>
            </a:pPr>
            <a:r>
              <a:rPr lang="zh-CN" altLang="en-US" sz="2000" dirty="0"/>
              <a:t>Các phương pháp ước lượng luồng cảnh dựa trên học có giám sát chủ yếu được huấn luyện trên tập dữ liệu tổng hợp và tinh chỉnh trên dữ liệu thế giới thực. Điều này hạn chế hiệu quả của các phương pháp này trong ứng dụng thực tế</a:t>
            </a:r>
            <a:endParaRPr lang="en-US" altLang="zh-CN" sz="2000" dirty="0"/>
          </a:p>
          <a:p>
            <a:pPr lvl="1" algn="just">
              <a:lnSpc>
                <a:spcPct val="80000"/>
              </a:lnSpc>
            </a:pPr>
            <a:r>
              <a:rPr lang="zh-CN" altLang="en-US" sz="2000" dirty="0"/>
              <a:t>Đề xuất hai hàm mất mát tự giám sát: mất mát láng giềng gần nhất và mất mát nhất quán chu trình</a:t>
            </a:r>
            <a:endParaRPr lang="en-US" altLang="zh-CN" sz="2000" dirty="0">
              <a:solidFill>
                <a:srgbClr val="C00000"/>
              </a:solidFill>
            </a:endParaRPr>
          </a:p>
          <a:p>
            <a:pPr lvl="1" algn="just">
              <a:lnSpc>
                <a:spcPct val="80000"/>
              </a:lnSpc>
            </a:pPr>
            <a:endParaRPr lang="en-US" altLang="zh-CN" sz="1400" b="1" dirty="0">
              <a:latin typeface="Calibri"/>
              <a:cs typeface="Calibri"/>
            </a:endParaRPr>
          </a:p>
        </p:txBody>
      </p:sp>
      <p:sp>
        <p:nvSpPr>
          <p:cNvPr id="4" name="文本占位符 3">
            <a:extLst>
              <a:ext uri="{FF2B5EF4-FFF2-40B4-BE49-F238E27FC236}">
                <a16:creationId xmlns:a16="http://schemas.microsoft.com/office/drawing/2014/main" id="{0072CDCB-5D49-C9BB-93CB-9EB9D0D2B0A7}"/>
              </a:ext>
            </a:extLst>
          </p:cNvPr>
          <p:cNvSpPr>
            <a:spLocks noGrp="1"/>
          </p:cNvSpPr>
          <p:nvPr>
            <p:ph type="body" sz="quarter" idx="13"/>
          </p:nvPr>
        </p:nvSpPr>
        <p:spPr>
          <a:xfrm>
            <a:off x="1055686" y="169464"/>
            <a:ext cx="10080626" cy="668337"/>
          </a:xfrm>
        </p:spPr>
        <p:txBody>
          <a:bodyPr>
            <a:noAutofit/>
          </a:bodyPr>
          <a:lstStyle/>
          <a:p>
            <a:r>
              <a:rPr lang="zh-CN" altLang="en-US" dirty="0">
                <a:latin typeface="Calibri"/>
                <a:cs typeface="Calibri"/>
              </a:rPr>
              <a:t>Ước lượng luồng cảnh dựa trên đám mây điểm</a:t>
            </a:r>
          </a:p>
        </p:txBody>
      </p:sp>
      <p:pic>
        <p:nvPicPr>
          <p:cNvPr id="5" name="图片 4">
            <a:extLst>
              <a:ext uri="{FF2B5EF4-FFF2-40B4-BE49-F238E27FC236}">
                <a16:creationId xmlns:a16="http://schemas.microsoft.com/office/drawing/2014/main" id="{D9DFC54B-3737-7B9E-BEE5-57C4CD01E3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09631" y="3042491"/>
            <a:ext cx="4310286" cy="3251778"/>
          </a:xfrm>
          <a:prstGeom prst="rect">
            <a:avLst/>
          </a:prstGeom>
          <a:noFill/>
          <a:ln>
            <a:noFill/>
          </a:ln>
        </p:spPr>
      </p:pic>
      <p:pic>
        <p:nvPicPr>
          <p:cNvPr id="7" name="图片 6">
            <a:extLst>
              <a:ext uri="{FF2B5EF4-FFF2-40B4-BE49-F238E27FC236}">
                <a16:creationId xmlns:a16="http://schemas.microsoft.com/office/drawing/2014/main" id="{DCD10718-7206-8FE7-55CB-A76FCE2394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3662" y="3283542"/>
            <a:ext cx="6806138" cy="2633164"/>
          </a:xfrm>
          <a:prstGeom prst="rect">
            <a:avLst/>
          </a:prstGeom>
        </p:spPr>
      </p:pic>
    </p:spTree>
    <p:extLst>
      <p:ext uri="{BB962C8B-B14F-4D97-AF65-F5344CB8AC3E}">
        <p14:creationId xmlns:p14="http://schemas.microsoft.com/office/powerpoint/2010/main" val="1226712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heme/theme1.xml><?xml version="1.0" encoding="utf-8"?>
<a:theme xmlns:a="http://schemas.openxmlformats.org/drawingml/2006/main" name="Office 主题​​ [1784335292266]">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Calibr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99"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B61DCB-B0A8-438E-86A6-A13FDA206EDC}">
  <we:reference id="wa200010001" version="1.0.0.1" store="en-US" storeType="OMEX"/>
  <we:alternateReferences>
    <we:reference id="wa200010001" version="1.0.0.1" store="wa200010001" storeType="OMEX"/>
  </we:alternateReferences>
  <we:properties>
    <we:property name="claude.fileId" value="&quot;c2599a56-2e10-4aa9-bde8-25a68f33804d&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customData xmlns="http://www.wps.cn/officeDocument/2013/wpsCustomData" xmlns:s="http://www.wps.cn/officeDocument/2013/wpsCustomData">
  <extobjs>
    <extobj name="843EC9D1-E414-43AB-BBC1-318BB91020ED-3">
      <extobjdata type="843EC9D1-E414-43AB-BBC1-318BB91020ED" data="ewogICAiQmFzZTY0SW1nIiA6ICJpVkJPUncwS0dnb0FBQUFOU1VoRVVnQUFBdkVBQUFIdENBWUFBQUNReENHY0FBQWdBRWxFUVZSNFh1emRDVmhOK2Y4SDhIZVVtREpDMFdCbWxLRXc5aTFFOWlYYjJNbSs3MHRGaUlxS3lCS3liNE13OW4zZnliNGJXMkhDakNXS2tLVVUvcys1OCsvMlkxTDNkcmR6ejNuZjUvay8vK2YzYzc2ZjVmVzl6L1A3Vk9kOGo4bm56NTgvUTBTZjh2N2w0ZFhJQ3gwcWR4QlJWU3lGQXRJV2VCVDNDSVc4Q3NIYzFCeXhJYkd3ekc0cDdZYlpuVm9Da2RHUmNQUnhWSzdKWnBvTmIrZThoV2xXVTdYaThHSUtVSUFDRk5DZWdJbllobmlodFk2TE9zTEIxZ0hqbTQvWFhxZU1SQUVLcEN0UWQzcGRISTQ0ak1WZEY2TjNqZDdVb29CU1lNR3hCUml3YW9EeVB6Y3MyUkI3aCsrbEVBVW9RQUVLR0ZCQWxFTzg0REZoeHdSRVBJbkFIMzMvTUNBUFUxTkFQZ0lyVDY5RXQyWGQ0UHlMTThKSGhjdW5jWGFhb1VEN2hlMngvc0o2NVhXVFcwM0dxTWFqTWx6SEN5aEFBUXBRUUhjQ29oM2loWmJYbmx1TEtYdW40TEx2WmQwSk1ESUZLS0FRU0VoS2dMVzdOZDRtdmtWVVVCVHNyTzBvUXdHRlFPNWh1Zkh5M1V1bHhsbnZzNmhzVjVrNkZLQUFCU2hnUUFGUkQvR0N5NVYvcnFCYVVEVkVCRWJncHp3L0daQ0txU2tnZllIdXk3cGp4ZWtWOEczcWl3a3RKa2kvWVhhWW9jQ054emZ3cTkrdnl1c3N6QzBRSHhvUEV4T1RETmZ5QWdwUWdBSVUwSjJBNklkNG9mWDNIOTRySHFwYTBtMEo2cGVvcnpzTlJxYUF6QVdPUkJ4Qm5lbDFVTUNxQUI0R1ArU2dKdlB2ZzlEK25NTnpNT1NQSVVxSkpxV2FZT2ZRblpTaEFBVW9RQUVEQ3hqRkVKOWkxQ0NrQVpxVmJvWWhkVlAvQjhYQWZreFBBVWtKQ0lkVkNhZlVQSDc1R0VkSEhvVkxNUmRKOWNkbTFCZG9QYTgxTmwvZXJGdzRyZTAwZURid1ZEOFFWMUNBQWhTZ2dGWUZqR3FJRnpvZitzZFFmUHI4Q1hQYzVtZ1Znc0VvUUlGL0JYeTIraUJ3VnlCNlZPK0JaZDJYa1VYbUFsL2ZEMzl4M0VXVS83bTh6RlhZUGdVb1FBSERDeGpkRUMrUXpUMHlGMXN1YmNGQno0T0dGMlFGRkpDWXdMM1llN0FmWXcvaDNtZmh6UGpzWnRrbDFpSGJVVlhnNmo5WFVkYS9yUEp5M2crdnFoeXZvd0FGS0tCN0FhTWM0Z1dXUTdjT29mdnYzUkVSRUtFWU52aWhBQVcwSitBODJSa24venFKbFQxWG9rdlZMdG9MekVoR0pURHo0RXk0cjNOWDF0eWliQXRzSGJUVnFIcGdzUlNnQUFXa0ttQzBRN3l3SVEvakhzSnhuQ09PZXgzbm4zZWwrZzFsWHdZUldIeDhNZnFHOVVWZHg3cjhpNWRCZGtBY1NWdk1hWUh0Vjdjcmk1blpmaWFHMVJzbWp1SllCUVVvUUFHWkN4ajFFSit5ZHhVQ0tpZ2V0SEtyNGliejdXVDdGTkNPd0p1RU40b3o0eE9URXhXbjFCVE1YVkE3Z1JuRmFBU0VoNXh6RHNtcGVHOUF5dWVxMzFXVUxsVGFhSHBnb1JTZ0FBV2tMQ0NKSVY3WW9FNkxPK0dYZkwvd2JHc3BmMXZabTE0Rk9pN3FpTFhuMTJKaXk0bndkdlhXYTI0bU03ekF4UWNYVVRHd29ySVFxKytzRURjcnp2Q0ZzUUlLVUlBQ0ZGQUlTR2FJRjVyeDMrRVA0Y1VrNi9xdDQvWlNnQUlhQ3V5OXZoZU5aelZHNGJ5RmNXL3lQUTJqY2JteENVemJOdzBqTjQ1VWx0MjZmR3RzSExEUjJOcGd2UlNnQUFVa0t5Q3BJVjdZcGZYbjEyUFM3a200NG5kRnNwdkd4aWlnRDRHUG56N0MxdE1Xc1c5aWNYck1hVGpaTytrakxYT0lSS0RKN0NiWWZXMjNzaHJoV045QnRRZUpwRHFXUVFFS1VJQUNraHZpaFMwVmprV3JNcWtLSWdNajhYUGVuN25MRktCQUpnVzhObnBoNnI2cDZPL1NIL003ejg5a0ZDNHpOb0cwN29lL01lRUdTaFFvWVd5dHNGNEtVSUFDa2hXUTVCQXY3SmJ3UUo3RFdBY3M3TG9RRFVzMmxPd0dzakVLNkZJZzRra0VpdnNXUjY0Y3VSQXpJd1ptcG1hNlRNZllJaEU0RzNVV1RrR3BmM25oL2ZBaTJSaVdRUUVLVU9CL0JDUTd4S2YwMkdobUk3aVdjc1hRdWtPNThSU2dRQ1lFaEljYmhZY2MxL2RiajdZVjIyWWlBcGNZbThEa1BaTXhadk1ZWmRudEs3WEgycjVyamEwTjFrc0JDbEJBMGdLU0grS0YzUnUyZGhpU2twTXdyL004U1c4bW02T0FMZ1JDRDRWaTZOcWhhRktxQ1hZTzNhbUxGSXdwTW9HR0lRMngvK1orWlZVTE9pOUFQNWQrSXF1UzVWQ0FBaFNRdDRBc2huaGhpK2NmblkrTkZ6ZmlrT2NoZWU4NHU2ZUFtZ0l2MzcyRWpZY05QbjM2aE9qcDBiREphYU5tQkY1dVRBTEpINU5oTWRnQ0g1SS9LTXNXbmk4cWxyK1lNYlhCV2lsQUFRcElYa0EyUTd5d2s0Y2pEcVBMa2k2SW5CZ0pTM05MeVc4dUc2U0F0Z1Jhem0ySnJWZTJZbnJiNmZCbzRLR3RzSXdqUW9HVGQwL0NlWXF6c3JKOE9mUGg2WXluSXF5VUpWR0FBaFNRdDRDc2huaGhxeCsvZkF5SGNRNDRNdUlJS2haT2ZaR0p2TDhHN0o0QzZRdHN2YndWTGVlMWhJT3RBeUlDSXNnbFlZSEFuWUh3MmVhajdMQlRsVTVZMVh1VmhEdG1heFNnQUFXTVUwQjJRM3pLTmxVS3JJVGg5WWFqazFNbjQ5dzVWazBCUFFvSXo1UUl0OVM4ZXY4S2wzMHZvK3lQWmZXWW5hbjBLVkIzZWwzRlh5MVRQa3U2TFVFdjUxNzZMSUc1S0VBQkNsQkFCUUhaRHZHQ1RlY2xuV0ZuYlllQTN3SlVvT0lsRkpDM2dQQ0ErT3hEc3pHczdqRE03REJUM2hnUzdUNnQrK0gvbXZRWDdHM3NKZG94MjZJQUJTaGd2QUt5SHVLRmJSUCtkUHpud3oreHZ2OTY0OTFGVms0QlBRaGNlbkFKRlFJcndOclNXdkdBYTlZc1dmV1FsU24wS1hEczlqSFVtbHBMbVpMM3crdFRuN2tvUUFFS3FDY2creUZlNE5wd1lRTUNkZ2Jnei9GL3FxZkhxeWtnTXdGSEgwZEVSa2RpMjZCdGFGNjJ1Y3k2bDM2NzQ3ZVB4NFFkRTVTTmRxdmFEY3Q3THBkKzQreVFBaFNnZ0JFS2NJai8vMDI3OXZBYWhKZmFSQVJHS0c2eDRZY0NGUGl2d0xSOTB6Qnk0MGkwS3RjS213WnVJcEhFQkdvRzEwVDRuWEJsVnl0NnJrRFhxbDBsMWlYYm9RQUZLQ0FOQVE3eC83T1B3cm5Jd204YTUzV2FoMGEvTnBMR0RyTUxDbWhSSUNZK0JyYWV0c2lTSlF0aVpzVEE2anNyTFVabktFTUtKQ1lsS3M2SC8vanBvN0lNNGJhcC9OL25OMlJaekUwQkNsQ0FBdDhRNEJDZkJremptWTNSOE5lR2l0TnIrS0VBQmI0VWNKM2xpajNYOTJDTzJ4d01xajJJUEJJUk9IanpJT3FIMUZkMlU4U21DTzVPdWl1Ujd0Z0dCU2hBQWVrSmNJai94cDY2cjNOSFFsSUM1bmVlTDcxZFowY1UwRUJnM2ZsMTZMQ29BeW9Wcm9Selk4OXBFSWxMeFNRd2RzdFlUTm85U1ZsU2IrZmVXTnh0c1poS1pDMFVvQUFGS1BBL0FoemkwL2s2TERpMkFNTEFJcndZaWg4S1VPQmZBZUdIVzJ0M2E3eE5mSXRiL3JmZytJTWphU1FnVUMyb0drNUhuVloyc3JyM2FyaFZjWk5BWjJ5QkFoU2dnRFFGT01SbnNLOUhJNC9DYmJHYjRpMlYzK2Y0WHByZkFuWkZBVFVGK29YMXc2TGppekNxMFNoTWJqMVp6ZFc4WEd3Q3ZCOWViRHZDZWloQUFRcGtMTUFoUG1NalBIbjFCSTdqSEhIUTg2RGlGZ0orS0NCM2dWTi9uVUwxeWRVVlo4WS9tL0VNSmlZbWNpY3g2djczWHQrTHhyTWFLM3R3eU8rZ09LbUxId3BRZ0FJVUVLOEFoM2cxOXFieXhNb1lVbWNJdWxUdG9zWXFYa29CYVFyWWpiYkQvZWYzc1cvNFBqUW8yVUNhVGNxa3ExRWJSeUY0WDdDeTIvNHUvZms4a0V6Mm5tMVNnQUxHSzhBaFhzMjk2N3EwSzM3Szh4TUNXd2FxdVpLWFUwQmFBc0xiam4yMitjQ3RzaHRXOTFrdHJlWmsxbzN3QzRyejk4OHJ1MTdYZHgzYVZXb25Nd1cyU3dFS1VNQzRCRGpFWjJLL0p1NmFpTXQvWDhiR0FSc3pzWnBMS0NBTmdVZHhqMURJcXhETVRjMFJHeElMeSt5VzBtaE1abDI4U1hpRG5FTnlmdEgxaTVrdmtOc2l0OHdrMkM0RktFQUI0eExnRUovSi9kcDBjUk9FVjVSZm0zQXRreEc0akFMR0wxQm5XaDBjaVR5Q0pkMldvSmR6TCtOdlNJWWQ3UHh6SjVxRk5sTjJYckpBU1Z5ZmNGMkdFbXlaQWhTZ2dIRUpjSWpYWUwrdVA3cU9jdjdsRUJrWUNYc2JldzBpY1NrRmpGTmd4YWtWNlA1N2Q5UW9XZ1BIdlk0Ylp4TXlyOXB6dlNkbUhKaWhWQmhjZXpCQzNVSmxyc0wyS1VBQkNvaGZnRU84aG51VS9ERVpEdU1jRlArajUxcktWY05vWEU0QjR4SVF6b3kzR21xRnhPUkVSQVZGd2M3YXpyZ2FZTFVvNzE4ZWwvKzVySlRZTkdBVFdwVnZSUmtLVUlBQ0ZCQzVBSWQ0TFcxUWs5bE5VSzk0UGJqWGQ5ZFNSSWFoZ0hFSWRGL1dIU3RPcjRCdlUxOU1hREhCT0lwbWxRb0IzZy9QTHdJRktFQUI0eFhnRUsvRnZmTlk1NEczSDk1aVlaZUZXb3pLVUJRUXQ4Q1JpQ09vTTcwT0NsZ1Z3S09wajhSZExLdjdRbURyNWExb09hK2w4cjhyVTZnTXJ2aGRvUklGS0VBQkNoaUJBSWQ0TFcrUzhCYkxOV2ZYNE9qSW8xcU96SEFVRUtmQTU4K2ZGYWZVUEg3NVdQRzlkeW5tSXM1Q1dkVi9CSWF0SFliWmgyWXIvL3ZoOVlZanBIMElwU2hBQVFwUXdBZ0VPTVRyWUpPTzNUNkc5Z3ZiS3g1NHpaVWpsdzR5TUNRRnhDWGdzOVVIZ2JzQzBhTjZEeXpydmt4Y3hiR2Fid3FVSGw4YTF4NmxuckMxYmRBMk5DL2JuR0lVb0FBRktHQUVBaHppZGJSSlQxOC9WVHp3S3J6TnNvcDlGUjFsWVZnS2lFUGdYdXc5MkkreGg0VzVoZUxNK094bTJjVlJHS3Y0cGtEYzJ6amtHWjduaTMrUEQ0M25lZi84emxDQUFoUXdFZ0VPOFRyZUtLZEpUaGhZZXlDNlZ1MnE0MHdNVHdIRENsU2ZYQjJuL2pxRnNGNWg2T3pVMmJERk1IdUdBaHN2YmtUYkJXMlYxMVg0dVFJdWpMdVE0VHBlUUFFS1VJQUM0aERnRUsrSGZlaTJyQnNLV2hYRXBGYVQ5SkNOS1NoZ0dBSGhlWkIrWWYwVXB6UWQ4RGhnbUNLWVZXV0JRYXNIWWQ3UmVjcnJSelFZZ2FsdHA2cThuaGRTZ0FJVW9JQmhCVGpFNjhrL2FIY1FMdHkvZ0UwRE4ra3BJOU5RUUw4Q3duR0YxdTdXaWpQakh3WS9STUhjQmZWYkFMT3BKVkRDcHdSdVJkOVNydGsxZEJmZmRhR1dJQyttQUFVb1lGZ0JEdkY2OU45OGFUT0VCd0J2K04vUVkxYW1vb0QrQkRvczZvQjE1OWRoVXN0SkdPTTZSbitKbVVrdEFkNFByeFlYTDZZQUJTZ2dTZ0VPOFhyZWxwdVBiMEk0RVNJaU1BSy81UHRGejltWmpnSzZGZGh6YlE5Y1o3dWljTjdDdURmNW5tNlRNWHFtQmRhZVc0dU9penNxMTFleHE0SXozbWN5SFk4TEtVQUJDbEJBL3dJYzR2VnZqbytmUHNKeG5DTm1kcGlKSnFXYkdLQUNwcVNBYmdTRTc3YXRweTFpMzhUaXpKZ3pQSmxKTjh3YVJ4V2VYUkNlWVVqNWpHNDhHa0d0Z2pTT3l3QVVvQUFGS0tBL0FRN3grclArVDZhbXM1dWl0bU50ZURid05HQVZURTBCN1FxTTNEQVMwL1pQd3dDWEFaalhPZlhCU2UxbVlUUk5CSXFOTFlZN3orNG9Rd2hINFRZbzJVQ1RrRnhMQVFwUWdBSjZGdUFRcjJmd3I5T04yREFDcjkrL3hxS3VxYjhWTTNCSlRFOEJqUVFpbmtTZ3VHOXh4WXZPWW1iRXdNelVUS040WEt4ZEFlRWRGc0pmUzFJK1diTmt4ZHM1YjJGdVpxN2RSSXhHQVFwUWdBSTZGZUFRcjFOZTFZSXZQcjRZWVdmQ2NOenJ1R29MZUJVRlJDNVFJYUFDTHYxOUNSdjZiMENiQ20xRVhxMjh5bHQxWmhXNkxPMmliTHA2a2VvNE1mcUV2QkRZTFFVb1FBRUpDSENJRjhrbWh0OEpSNXY1YlJRUHZPYitMcmRJcW1JWkZNaWNRT2loVUF4ZE94Uk5TalhCenFFN014ZUVxM1FpMEd0NUx5dzd1VXdaZTF5VGNRajRMVUFudVJpVUFoU2dBQVYwSjhBaFhuZTJha2QrOXZvWkhIMGNzWHZZYmpqWk82bTluZ3NvSUJhQmwrOWV3c2JEQnA4K2ZVTDA5R2pZNUxRUlMybXlyOE4rakQzdXhhYWVISFRJOHhEcU9OYVJ2UXNCS0VBQkNoaWJBSWQ0RWU1WTFhQ3E2RmV6SDdwWDd5N0M2bGdTQlZRVGFEbTNKYlplMllycGJhZkRvNEdIYW90NGxVNEZIangvZ01LakN5dHo4SDU0blhJek9BVW9RQUdkQ25DSTF5bHY1b1AzK0wwSGJIUFo4dGkzekJOeXBZRUZ0bDdlaXBieldzTEIxZ0VSQVJFR3JvYnBCWUhsSjVlangvSWVTZ3lYWWk0NE92SW9jU2hBQVFwUXdBZ0ZPTVNMZU5NbTc1bU1zMUZuc1dYUUZoRlh5ZElva0xaQVVuS1M0cGFhVis5ZjRiTHZaWlQ5c1N5cERDelFiVmszckR5OVVsbkYrT2JqNGRmTXo4QlZNVDBGS0VBQkNtUkdnRU44WnRUMHVFYjRiYWIzWm0vY0RMaXB4NnhNUlFIdENBejlZeWhDRDRkaWVMM2hDR2tmb3AyZ2pKSnBnZndlK2ZFcy9wbHkvYkdSeDFDeldNMU14K05DQ2xDQUFoUXduQUNIZU1QWnE1ejUxcE5iS09sYkVwR0JrU2lhdjZqSzYzZ2hCUXd0Y1BIQlJWUU1yQWhyUzJ2RkE2N0NQZGo4R0ViZ3I1aS84SXYzTDhyazJVeXpLYzZITjgxcWFwaUNtSlVDRktBQUJUUVM0QkN2RVovK0ZuLysvQmtPNHh3d3ZkMTBOQ3ZUVEgrSm1Za0NHZ29JSnk1RlJrZGkrK0R0L081cWFLbko4aVhoUzlCblpSOWxpTHFPZFhIUTg2QW1JYm1XQWhTZ0FBVU1LTUFoM29ENG1VbmRQTFM1NHMvZkl4cU95TXh5cnFHQTNnV203cHNLcjQxZWFGMitOVFlPMktqMy9FejRyMENueFoydzV0d2FKVWZnYjRFWTIyUXNlU2hBQVFwUXdFZ0ZPTVFiNGNhTjNEQVNjZS9pc0tUYkVpT3NuaVhMVFNBbVBnYTJucmJJa2lVTFltYkV3T283SzdrUmlLTGZyKytIUHpuNkpLb1ZxU2FLMmxnRUJTaEFBUXFvTDhBaFhuMHpVYXhZZW1LcDRyaTQ4Rkhob3FpSFJWQWdQWUhHTXh0ajc0MjltT3MyRndOckR5U1duZ1dFMjVtRTI1cFNQcndmWHM4YndIUVVvQUFGZENEQUlWNEhxUG9LZWVMT0NjVTUzTUlEcjNrczh1Z3JMZk5RUUcyQnRlZldvdVBpanFoY3VETE9qajJyOW5vdTBFeGd3YkVGR0xCcWdESkl3NUlOc1hmNFhzMkNjalVGS0VBQkNoaFVnRU84UWZrMVR4NzdKaFlPWXgyd1krZ08vbWxjYzA1RzBKRkFRbElDck4ydDhUYnhMVzc1MzRMakQ2bS9GZFpSU29iOUg0SDJDOXRqL1lYMXl2OW1jcXZKR05WNEZJMG9RQUVLVU1DSUJUakVHL0htL1cvcDFTZFhSKzhhdmRHamV1cmJHQ1hTR3R1UWlFRGZsWDJ4T0h3eFJqY2V6VGNSNjNsUGN3L0xqWmZ2WGlxem52VStpOHAybGZWY0JkTlJnQUlVb0lBMkJUakVhMVBUd0xGNkx1OEpHMHNiVEdrenhjQ1ZNRDBGL2l0dzh1NUpPRTl4UmdHckFuZ1kvQkFtSmlaazBvUEFqY2MzOEt2ZnI4cE1GdVlXaUErTnA3OGU3Sm1DQWhTZ2dDNEZPTVRyVXRjQXNZUDNCdVBVWDZld2RkQldBMlJuU2dxa0wyQTMyZzczbjkvSHZ1SDcwS0JrQTNMcFFXRE80VGtZOHNjUVphWW1wWnBnNTlDZGVzak1GQlNnQUFVb29Fc0JEdkc2MURWUTdHMVh0bUhVeGxHSUNJd3dVQVZNUzRHMEJRSjNCc0pubXcvY0tydGhkWi9WWk5LRFFPdDVyYkg1OG1abHBtbHRwOEd6Z2FjZU1qTUZCU2hBQVFyb1VvQkR2QzUxRFJnNzVVaTVpSUFJT05nNkdMQVNwcVpBcXNDanVFY281RlVJNXFibWlBMkpoV1YyUy9Mb1dPRHIrK0V2anJ1SThqK1gxM0ZXaHFjQUJTaEFBVjBMY0lqWHRiQ0I0enVPYzBSd20yQTBMOXZjd0pVd1BRWCtGYWd6clE2T1JCNVJ2S3lzbDNPdmRGbmV2MzhQZDNkM0xGeTRVSG1kdjc4L2ZIeDh5S21Dd05WL3JxS3NmMW5sbGJ3ZlhnVTBYa0lCQ2xEQVNBUTR4QnZKUm1sU1pvczVMVkQ5bCtyd2F1U2xTUml1cFlCV0JGYWNXb0h1djNkSGphSTFjTnpyZUxveFY2OWVqYWlvS09YUS92ejVjM1RxMUFtRkN4ZEdTRWdJY3VUSW9aV2FwQnBrNXNHWmNGL25ybXl2UmRrV2ZGNUdxcHZOdmloQUFka0pjSWlYeVpZTDk4Z0xaOG92N2I1VUpoMnpUYkVLdkVsNG96Z3pQakU1RVZGQlViQ3p0bE9yMUpNblQyTFFvRUZZdDI0ZEhCeDRxMWg2ZU1JUDhOdXZibGRlTXJQOVRBeXJOMHd0YjE1TUFRcFFnQUxpRk9BUUw4NTkwVWxWeTA0c3c5SVRTM0Z5OUVtZHhHZFFDcWdxMEcxWk42dzh2UkoremZ3d3Z2bDRWWmNwcnVNUXJ4clg1OCtma1hOSVRzVUx0bEkrVi8ydW9uU2gwcW9GNEZVVW9BQUZLQ0JxQVE3eG90NGU3UmNuSEQvWlBMUzU0dVFhYTB0cjdTZGdSQXFvSUhBNDRqRHFUcStMd25rTDQ5N2tleXFzU0wxRXVNVW1MQ3dNd3YvUG16ZXZXbXZsZFBIRkJ4ZFJNYkNpc21Xcjc2d1FOeXRPVGdUc2xRSVVvSUNrQlRqRVMzcDcwMjd1K1p2bmNQUnhWTndiSzl3cnp3OEY5QzBnL0paWU9LWG04Y3ZIT0RieUdHb1dxNmxTQ2NKdjRaMmRuY0dIV3pQbW1yWnZHa1p1SEttOHNIWDUxdGc0WUdQR0Mza0ZCU2hBQVFvWWhRQ0hlS1BZSnQwVTZUelpHVDJjZTJSNFFvaHVzak9xM0FYR2JSbUhpYnNub21mMW5pbzlxeUg4NXIxejU4N28xNjhmSDJwVjRjdmpPc3NWZTY3dlVWNDUxMjB1QnRZZXFNSktYa0lCQ2xDQUFzWWd3Q0hlR0haSmh6WDJYdEViZVN6eUtJNmg1SWNDK2hTNEYzc1A5bVBzSVJ4N0tKd1puOTBzZTVycFUwNmsyYmR2SDM4RHIrSUdwWFUvL0UzL215aitRM0VWSS9BeUNsQ0FBaFFRdXdDSGVMSHZrQjdxbTdwdktzSnZoMlA3a05SVExQU1FsaWtvZ0dwQjFYQTY2alJXOVZxRlRrNmQvaU9TTXNCSFIwZnpOQm8xdmk5bm9zNmdhbEJWNVFyZUQ2OEdIaStsQUFVb1lDUUNIT0tOWktOMFhlYU9xenN3WXNNSUNHOTROVEV4MFhVNnhxZUFRbURoc1lYb3Y2by82cGVvai8zdSsvK2pFaEFRb0RpTmhnK3hxdmVGQ2RvZEJPOHQzc3BGSFNwMXdCOTkvMUF2Q0srbUFBVW9RQUZSQzNDSUYvWDI2TGU0MjA5dlEzakQ2ODJBbTNDMGRkUnZjbWFUcFlCd1puenU0Ym1SL0RFWkQ0TWZvbUR1Z2txSGxOL0NkK25TUmZHQ0ozNVVGMmdRMGdBSGJoNVFMbGpZWlNINjF1eXJlZ0JlU1FFS1VJQUNvaGZnRUMvNkxkSi9nY1Y5aWlPb1ZSQitLL2ViL3BNem8rd0UyaTlzai9VWDFpdStjNk1iai83UEVDL2NDNS9XaHlmVXBQMVZFWDRnc2hoc2dRL0pINVFYM0E2OGphTDVpOHJ1dThXR0tVQUJDa2haZ0VPOGxIZFhnOTVhem0wSkozc25qR284U29Nb1hFcUJqQVgyWE5zRDE5bXVtVG96UHVQbzhydml4SjBUcUJGY1E5bDR2cHo1OEhUR1UvbEJzR01LVUlBQ0VoZmdFQy94RGRha3ZkR2JSdVBwNjZmNHZjZnZtb1RoV2dxa0svRHgwMGZZZXRvaTlrMHN6b3c1Z3lyMlZTaW1nVURBemdENGJ2TlZSdWpzMUJsaHZjSTBpTWlsRktBQUJTZ2dSZ0VPOFdMY0ZSSFZ0UHprY2l3OHZoQ254NXdXVVZVc1JXb0NJemVNeExUOTB6REFaUURtZFo0bnRmYjAyaytkYVhWd0pQS0lNdWZTYmt2UjA3bG51aldrbk1HZmN0R3FWYXY0SElKZWQ0M0pLRUFCQ3FndndDRmVmVFBaclJDT3F4TmVIQ09jWEpQdiszeXk2NThONjE0ZzRra0VpdnNXUjY0Y3VSQXpJd1ptcG1hNlR5ckJER25kRHg4VkZBVTdhN3R2ZGl1Yy9uUC8vbjNsMEo3eVZsd084aEw4Z3JBbENsQkFVZ0ljNGlXMW5icHJKdTVkbk9Ma0d1RzE3VFdLcHQ1dnE3dU1qQ3czZ1FvQkZYRHA3MHZZMEg4RDJsUm9JN2YydGRMdjBjaWpxRDJ0dGpKV1p1NkhmLy8rUGR6ZDNWR3dZRUg0K1Bob3BTNEdvUUFGS0VBQjdRdHdpTmUrcWFRajFneXVpUzVPWGRDblpoOUo5OG5tOUM4dys5QnNERnM3REUxTE44V09JVHYwWDRBRU12cHQ4NFAvVG45bEo5MnJkVmY3bVJZTzhSTDRJckFGQ2xCQUZnSWM0bVd4emRwdHN1L0t2dmcreC9lWTFuYWFkZ016bXF3RlhyNTdpYnpEOHlvTW9xZEh3eWFuamF3OU10Tzg4RU4yK0oxdzVkSVZQVmVnYTlXdWFvVVM3bzhQQ3d2akM3YlVVdVBGRktBQUJmUXZ3Q0ZlLythU3lEaDkvM1FjaVRpQ25VTjNTcUlmTmlFT2dkL20vb1p0VjdaaFJyc1pjSy92TG82aWpLU0t4S1JFeGZud3dtay9LUi9oaDZIODMrZlBzQVBoemJpK3Z2K2VhTVB6OXpQazRnVVVvQUFGUkNIQUlWNFUyMkNjUmV6NmN4ZUdyeDJPaU1BSVpNMlMxVGliWU5XaUV0aHllUXRheldzRkIxc0h4WVBVL0tndWNQRG1RZFFQcWE5Y1VNU21DTzVPdXF0NmdQKy9rZysycWszR0JSU2dBQVVNSXNBaDNpRHMwa2w2OTlsZHhRT3ZmNDcvRXlVS2xKQk9ZK3pFSUFKSnlVbXc4YkRCcS9ldmNNWDNDc3I4V01ZZ2RSaGowckZieG1MUzdrbkswbnM3OThiaWJvc3oxUXB2cWNrVUd4ZFJnQUlVMEtzQWgzaTlja3MzV1VuZmtnajRMUUN0eXJlU2JwUHNUQzhDUTlZTXdad2pjK0JlengwejJzL1FTMDRwSktrV1ZBMm5vMUxmNTdDNjkycTRWWEhMVkd2Q2IrTUhEUnFFZGV2V3djSEJJVk14dUlnQ0ZLQUFCWFFyd0NGZXQ3NnlpdDU2WG10VUxGd1JZMXpIeUtwdk5xdGRnUXYzTDZEU3hFcXd0clJXUE9ES1c3VXk5dFhrZnZpMG92TTM4Um1iOHdvS1VJQUNoaGJnRUcvb0haQllmdS9OM25qMDhoR0VVekg0b1VCbUJSeDlIQkVaSGFrNGFsSTRjcEtmOUFYMlh0K0x4ck1hS3k5eXlPK2dlRllsbzQ5d25PUzBhZE13Y09CQTVNMzc3OGxBdkNjK0l6WCtPd1VvUUFGeENIQ0lGOGMrU0txS2xhZFhZdDZSZVRqamZVWlNmYkVaL1FrRTd3M0dxRTJqRkM5OUVsNyt4RS82QXFNMmprTHd2bURsUmYxZCttTis1L2txc1QxLy9senh0dFo5Ky9ZcHJpOVRwZ3h2bzFGSmpoZFJnQUlVTUt3QWgzakQra3MyKzltb3MyZzRzeUVpQXlOVk91Sk9zaEJzTEZNQ01mRXhzUFcwUlpZc1dSQXpJd1pXMzFsbEtvNWNGbFdlV0Jubjc1OVh0cnV1N3pxMHE5Uk9MdTJ6VHdwUWdBS3lGT0FRTDh0dDEwL1R3Z2tqRHVNY3NLN2ZPcmdVYzlGUFVtYVJqRURqbVkyeDk4WmV6SFdiaTRHMUIwcW1MMjAzOGliaERYSU95ZmxGMkJjelh5QzNSVzV0cDJJOENsQ0FBaFFRa1FDSGVCRnRobFJMcVRXMWx1S1VqTDQxKzBxMVJmYWxBNEcxNTlhaTQrS09xRnk0TXM2T1BhdURETklJdWZQUG5XZ1cya3paVE1rQ0pYRjl3blZwTk1jdUtFQUJDbERnbXdJYzR2bmwwSXRBdjdCK3NNaG13U01EOWFJdGpTUUpTUW13ZHJmRzI4UzNpQXFLZ3AyMW5UUWEwM0lYbnVzOU1lTkE2bEdjZzJzUFJxaGJxSmF6TUJ3RktFQUJDb2hOZ0VPODJIWkV3dldFSEFqQndWc0hzV3ZvTGdsM3lkYTBLZEIzWlY4c0RsK00wWTFISTZoVmtEWkRTeVpXZWYveXVQelBaV1UvbXdaczR2c2FKTE83YklRQ0ZLREF0d1U0eFBQYm9WZUIzZGQyUTNpWmovREFxMmxXVTczbVpqTGpFemg1OXlTY3B6aWpnRlVCUEF4K0NCTVRFK05yUW9jVng3Mk5RNTdoZWI3SXdQdmhkUWpPMEJTZ0FBVkVKTUFoWGtTYklaZFNvbUtpRkErOFh2YTlqRjhML2lxWHR0bG5KZ1hzUnR2aC92UDcyTysrSC9WTDFNOWtGR2t1MjNwNUsxck9hNmxzcmt5aE1yamlkMFdhemJJckNsQ0FBaFQ0UW9CRFBMOFFCaE1vNVZjSzQ1dVBSK3NLclExV0F4T0xYeUJnWndCOHQvbWlVNVZPV05WN2xmZ0wxbU9GdzlZT3creERzNVVaaDljYmpwRDJJWHFzZ0trb1FBRUtVTUJRQWh6aURTWFB2QXFCTnZQYm9OeFA1VEMyeVZpS1VDQk5nVWR4ajFESXF4RE1UYzBSR3hJTHkreVdsUHAvZ2RMalMrUGFvMnRLajIyRHRxRjUyZWIwb1FBRktFQUJHUWh3aUpmQkpvdTl4WEZieHVIdkYzOWpaYStWWWkrVjlSbElvUGEwMmpnYWVSUkx1eTFGVCtlZUJxcENYR25UdWg4K1BqU2VQK1NJYTV0WURRVW9RQUdkQ1hDSTF4a3RBNnNqRUhZNkRLR0hRM0Z1N0RsMWx2SGFOQVJXclZxRkV6dDM0bjE4UEFyWTI2TkZwMDV3Y25JeWFxdmxKNWVqeC9JZXFGbTBKbzU1SFRQcVhyUlYvTWFMRzlGMlFWdGx1QW8vVjhDRmNSZTBGWjV4S0VBQkNsQkE1QUljNGtXK1FYSXFUM2h0ZkwzcDlSQVJHSUVmY3YwZ3A5YTEwbXR5Y2pKY3lwYkZydzhmd3VyVkt4UUJJRHppK0hlK2ZLalZyUnRHQkFkckpTbklLOXdBQUNBQVNVUkJWSThoZ2dodkpSWE9qRTlNVHVTWjhmKy9BWU5XRDhLOG8vT1Uyekdpd1FoTWJUdlZFTnZEbkJTZ0FBVW9ZQUFCRHZFR1FHZktid3U4ZnY4YWpqNk9XTk5uRFdvNTFDS1ZHZ0xWSEIzUkpqSVNMbW1zOFRNelE3T3hZOUhQejArTmlPSzZ0T3ZTcmdnN0U2WjRHTnF2bWZIMm9TM1ZFajRsY0N2NmxqS2M4UDRGMTFLdTJnclBPQlNnQUFVb0lISUJEdkVpM3lDNWxpZmNBOTIrVW52MGQra3ZWd0sxK2g0MWNDQ3l6NStQOUI1cDdHUmhnYTBYTHNEUjBWR3QyR0s1K05DdFE2ZzNveDRLNXkyTWU1UHZpYVVzZzlUeDlQVlQySHJhZnBHYjk4TWJaQ3VZbEFJVW9JREJCRGpFRzR5ZWlUTVNHTEJxQUxLYlplZVJlUmxCQWNqLy9mZFlHUjhQNjNTdVZSek8yS2NQUWhZdFVpR2krQzc1L1BtejRwU2F4eThmNDdqWGNkUW9Xa044UmVxcG9yWG4xcUxqNG83S2JGWHNxdUNNOXhrOVpXY2FDbENBQWhRUWd3Q0hlREhzQW12NHBzRE1nek94Ny9vKzdCbStSMmRLa1pHUkdEOStQT2JNbVlPOGVmUHFMSSt1QXQrL2Z4K2RxMVhEckNkUDBrMnhIc0FDQ3d1OGV2TkdWNlhvUE83WUxXTXhhZmNrOUhMdWhTWGRsdWc4bjFnVDlBdnJoMFhIVTM4WUc5MTROSUphQlltMVhOWkZBUXBRZ0FJNkVPQVFyd05VaHRTdXdON3JlekZ3OVVCRUJFUWdtMmsyclFWLy92dzVPblhxaEgzNzlxRmh3NFpZdlhxMVVRN3h3bStvczJiSmd2TVp5R3dEY0twaVJSdzhuOUdWV2lQV2VxQjdzZmRnUDhZZUZ1WVdpalBqaGIvVXlQRlRiR3d4M0hsMlI5bjZ2dUg3MEtCa0F6bFNzR2NLVUlBQ3NoWGdFQy9iclRldXhvWGh6WEdjbytJSXZWS0ZTbWxjL01tVEp4RVFFS0FZM1BmdTNZdXdzRENqSGVJRmpCYlZxcUh6NmRPd1QwY216TndjRGlFaEdEQmdnTVoraGd4UUxhZ2FUa2VkeHFwZXE5REpxWk1oU3pGSTdxL3ZoOCthSlN2ZXpua0xjek56ZzlURHBCU2dBQVVvWUJnQkR2R0djV2ZXVEFvSWI2ajBhZXFEdGhWVHo4Zk9aQ2psTW1HUU4vWWgvdlRwMCtoYnR5Nld2MytmSnNkOUFLT3RyWEVuSmtaVExvT3ZYM2hzSWZxdjZvLzZKZXBqdi90K2c5ZWo3d0pXblZtRkxrdTdLTk5XTDFJZEowYWYwSGNaekVjQkNsQ0FBZ1lXNEJCdjRBMWdldlVGMmkxb2g5S0ZTbU5jMDNIcUwwNWpoUlNHZUtHdFF6dDJ3TE5EQjB4NTkrNkxCMXlGMTJmNWYvY2Q3ang5Q2t0TFM2MllHVExJeTNjdlllTmhnK1NQeVhnWS9CQUZjeGMwWkRsNno5MXJlUzhzTzdsTW1YZGNrM0VJK0MxQTczVXdJUVVvUUFFS0dGYUFRN3hoL1prOWt3SStXMzBnM0dLenFyZml6QldOUGxJWjRnV0VJMGVPSUdqNGNGeU1pRUFOS3l0c2YvWU1YVnhkc1dMWExvMk14TGE0L2NMMldIOWh2ZUpoVHVHaFRqbDloR2NDaE85K3l1ZVE1eUhVY2F3akp3TDJTZ0VLVUlBQ0FEakU4MnRndEFLcno2eUdjSHJOK1hHYVBhZ3BwU0UrWlROalkyTng1ODRkT0RrNXdjVEV4R2ozK0Z1Rjc3NjJHMDFtTjRHRHJZUGlnV2U1ZkI0OGY0RENvd3NyMitYOThITFplZlpKQVFwUTRMOENIT0w1clRCcWdRdjNMMEI0TVZSa1lDUUtXQlhJVkM5U0hPSXpCV0ZFaXo1KytxaDQyVkhzbTFpYzlUNkx5bmFWamFqNnpKZTYvT1J5OUZqZVF4bkFwWmdMam80OG12bUFYRWtCQ2xDQUFrWXJ3Q0hlYUxlT2hhY0l2RWw4QTRleERnanJIWmFwMndvNHhCdm5kMm5FaGhHWXZuODZCdFlhaUxtZDVocG5FMnBXM1cxWk42dzh2Vks1YW56ejhmQnI1cWRtRkY1T0FRcFFnQUpTRU9BUUw0VmRaQThLZ2JyVDY2Sk5oVFlZVUV1OUl4UTV4QnZuRnlqaVNRU0sreFpIcmh5NUVETWpCbWFtWnNiWmlCcFY1L2ZJajJmeHo1UXJqbzA4aHByRmFxb1JnWmRTZ0FJVW9JQlVCRGpFUzJVbjJZZENZT0NxZ1lwaGJsYUhXU3FMY0loWG1VcDBGNWIzTDQvTC8xekd4djRiMGJwQ2E5SFZwODJDL29yNUM3OTQvNklNS2J6NFREZ2YzalNycVRiVE1CWUZLRUFCQ2hpSkFJZDRJOWtvbHFtNndPeERzeUU4K0xoMytGNlZGbkdJVjRsSmxCZk5PamdMdzljTlI3UFN6YkI5eUhaUjFxaXRvcGFFTDBHZmxYMlU0ZW82MXNWQno0UGFDczg0RktBQUJTaGdaQUljNG8xc3cxaXVhZ0w3YnV4RHY1WDlFRGt4RXVhbWZKT2xhbXJHZDVWd1puemU0WGtWaFVkUGo0Wk5UaHZqYTBMRmlqc3Q3b1ExNTlZb3J3NzhMUkJqbTR4VmNUVXZvd0FGS0VBQnFRbHdpSmZhanJJZnBZQndISi9ET0FmRjZTVmxmaXhER1lrS3RKalRBdHV2YmtkSSt4QU1yemRjb2wwQ1g5OFBmM0wwU1ZRclVrMnkvYkl4Q2xDQUFoUklYNEJEUEw4aGtoY29PNkVzdkYyOTBhNVNPOG4zS3NjR04xL2FqTmJ6VzZQc2oyVngyZmV5SkFraW95UGg2T09vN0kzM3cwdHltOWtVQlNoQUFiVUVPTVNyeGNXTGpWVkFlTU5ueVFJbDRkdk0xMWhiWU4zZkVFaEtUb0tOaHcxZXZYK0ZXLzYzNFBoRDZyQXJGYlFGeHhaZ3dLclVVNWNhbG15bzhqTWZVakZnSHhTZ0FBVW84S1VBaDNoK0kyUWo0TGZORDNlZjNjWHFQcXRsMDdOY0doMnlaZ2ptSEprRDkzcnVtTkYraHVUYWJyZWdIVFpjM0tEc2EwcnJLZkJxNUNXNVB0a1FCU2hBQVFxb0xzQWhYblVyWGlrQmdUVm4xeWhlRUhUUjU2SUV1bUVMS1FMQ20zc3JUYXdFYTB0cnhRT3VXYk5relRUT3g0OGZjZnIwYWR5K2ZSdU9qbzV3Y25KQ2xpeFpNaDFQR3d0ekQ4c040U0hlbE0rNXNlZFFxWEFsYllSbURBcFFnQUlVTUZJQkR2Rkd1bkVzTy9NQ2x4NWNRczNnbW9nSWpFQ2gzSVV5SDRnclJTVWczRE11M0R1K1k4Z09OQzNkTkZPMWJWaTVFalA5L0pBWUY0ZEtyMTdoM1BmZkkzdWVQUEFLQ2tLTERoMHlGVlBUUmRjZlhVZXA4YVdVWVN6TUxSQWZHZzhURXhOTlEzTTlCU2hBQVFvWXNRQ0hlQ1BlUEphZWVZRzNpVzhWRHdvdTc3RWNkWXZYelh3Z3JoU05RUERlWUl6YU5FcngxdDROL1ZOdlBWRzF3RU03ZG1DTW14dm12M256bnlWOUxTd3djK05HMUdqVVNOVndXcnN1OUZBb2hxNGRxb3duL0lBaS9LRENEd1VvUUFFS3lGdUFRN3k4OTEvMjNkZWJYZzh0eTdmRW9OcURaRzloN0FBeDhUSEk1NUZQOFFiVG1Ca3hzUHJPU3VXV0xsKytqRTQxYWlEczdkdHZybWx1Ym81VGtaSDQrZWVmVlk2cmpRdGJ6V3VGTFplM0tFTk5ienNkSGcwOHRCR2FNU2hBQVFwUXdJZ0ZPTVFiOGVheGRPMElERjR6R0ZsTXNtQjJ4OW5hQ2Nnb0JoTm9OTE1SaEJkOXplczBEd05xcFo3bWtsRkJIVnhkVVczUEhsUlA1OExqQUc2M2I0LzVhOWRtRkU2ci8vNzEvZkNYZkM2aDNFL2x0SnFEd1NoQUFRcFF3UGdFT01RYjM1NnhZaDBJQ0xjczdQaHpCL2E3NzlkQmRJYlVsOEFmNS82QTIySTNWTEdyZ2pQZVoxUk9XeUJYTGl4NS9ScjUwMW54RjREK09YSWc5czBidlQzb2V1V2ZLeWpubnpxdzgzNTRsYmVVRjFLQUFoU1F2QUNIZU1sdk1SdFVWZURBelFQb3ZhSTNJZ0lpa0NOYkRsV1g4VG9SQ1NRa0pjRGEzUnJDTXc5UlFWR3dzN2JMc0xyUG56L0RMbTllTEkyTFEzbzM0RHdBME5uTURPOCtmTWd3cHJZdUNEa1FBby8xcWJmTy9GYjJOMndabEhwcmpiYnlNQTRGS0VBQkNoaWZBSWQ0NDlzelZxeERnYjlmL0EzSGNZNDROZWFVNGcyZy9CaWZRSjhWZmJEa3hCS01hVHdHazFwTlVxbUJCazVPYUhyMmJMcTMwNFFEdUZDbkRsWWRPcVJTVEcxYzFEeTB1ZUl2UkNtZldSMW1ZV2pkMUlkY3RaR0RNU2hBQVFwUXdEZ0ZPTVFiNTc2eGFoMExDTGN3akdvMENoMHFHK1pZUVIyM0orbndKKzZjUUkzZ0dpaGdWUUFQZ3grcWRCVGp2bjM3TUxGTkc0U2tjVEpOQ2xZWE16T0VuVDZOQ2hVcTZNVlArQXRCemlFNUZYOVZTUG44NmZjblNoVktQVzVTTDRVd0NRVW9RQUVLaUZLQVE3d290NFZGaVVHZzQ2S09jUHpCRVg3Ti9NUlFEbXRRUThCdXRCM3VQNytQQSs0SFVLOUVQWlZXTGdrSXdFWi9mMHhNVHY3UDlhTk5UZEZ0NGtSMDl0TGZXMUpUWG1DVlVveHcyazdjckRpVmV1RkZGS0FBQlNnZ2ZRRU84ZExmWTNhb2djRDQ3ZU1WTHhENm8rOGZHa1RoVW4wTCtPL3doOTkyUDNSMjZveXdYbUVxcDUvaTdZMmpxMWNqNjVNbktKK1VoQXRtWnZqMHd3OW8yTE1uM1AzMCs4UGMxSDFUNGJVeDlZZUd6SjUvcjNMenZKQUNGS0FBQll4S2dFTzhVVzBYaXpXRXdOcHpheUc4U09pUzd5VkRwR2ZPVEFnOGludUVRbDZGWUc1cWp0aVFXRmhtdDFRNVNsUlVGRTZkT29VSER4N0F6czRPMWF0WDEvdlo4RUt4cnJOY3NlZjZIbVhkYzkzbVltRHRnU3Izd1FzcFFBRUtVRURhQWh6aXBiMi83RTVMQXBmL3ZvenFrNnNqTWpBU1ArYjVVVXRSR1VhWEFyV20xc0t4Mjhld3JQc3k5S2plUTVlcHRCNDdyZnZoYi9yZlJQRWZpbXM5RndOU2dBSVVvSUJ4Q25DSU44NTlZOVVHRUhqLzRUMGN4amxnYWZlbHFGK2l2Z0VxWUVwMUJINC8rVHQ2THU4SmwySXVPRHJ5cURwTERYN3RtYWd6cUJwVVZWa0g3NGMzK0phd0FBcFFnQUtpRStBUUw3b3RZVUZpRjJnUTBnRE55elRINERxRHhWNnFyT3Q3ay9CR2NXWjhZbktpNHBTYWdya0xHbzFIME80Z2VHL3hWdGJib1ZJSFBwZGhOTHZIUWlsQUFRcm9SNEJEdkg2Y21VVmlBa1BXRE1GbmZNWWN0emtTNjB4YTdYUmQyaFZoWjhJd3Z2bDRvenBsU1BoQlVYajVXTXBuWVplRjZGdXpyN1EyaDkxUWdBSVVvSUJHQWh6aU5lTGpZamtMekQweUYxc3ZiOFVCajlSaFM4NGVZdXo5MEsxRHFEZWpIZ3JuTFl4N2srK0pzY1QvMUpUOE1Sa1dneTN3SVRuMXpiQzNBMitqYVA2aVJsRS9pNlFBQlNoQUFmMEljSWpYanpPelNGVGc0TTJENkxHOGgrS0IxKyt5ZmFlM0x1UGo0NUV6WjA2OTVUUFdSTUlEb3NJcE5ZOWZQc1p4citPb1ViU0c2RnRKZVZsVlNxSDVjdWJEMHhsUFJWODNDNlFBQlNoQUFmMEtjSWpYcnplelNWRGdZZHhEeFFPdjRWN2hLUDl6ZVoxMWVQdjJiZmg3ZW1MM29VTW9uQ2NQRWt4TTBMTmZQNHdZTjA1bk9hVVFlT3lXc1ppMGV4SjZPZmZDa201TFJOOVN3TTRBK0c3elZkYXA3bG4zb20rUUJWS0FBaFNnZ0ZZRU9NUnJoWkZCS0FCVUNLaUFFUTFIb0dQbGpscm51QmdlanRZTkc4TG4vWHZZQWNnRjRDNkFrK2JtZUY2NU1sWWZQNjcxbkZJSmVDLzJIdXpIMk1QQzNFSnhabngycyt5aWJxM090RG80RW5sRVdlUFNia3ZSMDdtbnFHdG1jUlNnQUFVb29IOEJEdkg2TjJkR0NRdTRMWFpEMFh4Rk1hSEZCSzExZWVIQ0JiZzVPK09QeE1RMFl5NERFT3ZpZ25WSGplc1lSYTBCcVJCSU9LNVJPTFp4ZGUvVmNLdmlwc0lLdzF5UzF2M3dVVUZSc0xNV2ZuVGpod0lVb0FBRktKQXF3Q0dlM3dZS2FGbkFmNGMvYmo2NWliVjkxMm9sY3RNS0ZkRHYwaVVVU0NmYUZFdEw5Tm04R2ZYcjgvejZ0SmdXSEZ1QUFhc0dvRUdKQnRqbnZrOHIrNktMSUVjamo2TDJ0TnJLMEx3ZlhoZktqRWtCQ2xCQUdnSWM0cVd4ait4Q1pBTHJ6cStEY05iM0ZiOHJHbFgyOHVWTC9Kd3ZIdzRuSmFVYlo2bHdpMDJmUGdoYXRFaWpmRkpkL1BMZFM5aDQyRUQ0VGJlWXo0ejMyK1lILzUzK3ltM29YcTA3ZnUveHUxUzNoWDFSZ0FJVW9JQUdBaHppTmNEalVncWtKM0QxbjZ0d211U0VpTUFJL0p6MzUweGhuVHg1RWpQYXRJRjNkSFM2NnljRE9HQnBpWmZ4OFpuS0k0ZEY3UmEwdzRhTEd6QzUxV1NNYWp4S2xDM1hESzZKOER2aHl0cFc5RnlCcmxXN2lySldGa1VCQ2xDQUFvWVY0QkJ2V0g5bTE1SkFkSFEwTGwyNmhMLy8vaHZGaXhlSHM3TXpzbWJOcXFYb21RK1RrSlFBeDNHT1dOUjFFUnFVYktCMm9JU0VCRmhaV3VMa3g0L3BycDBQNEVjUEQvaE5uNjUyRHJrczJQWG5MalFOYlFvSFd3ZEVCRVNJcnUzRXBFVEYrZkFmUDZYdWRmVDBhT1QvUHIvb2FtVkJGS0FBQlNoZ2VBRU84WWJmQTFhZ29jRE1LVk93Yzg0Y2ZIaitIR1hmdjhjWlMwdGt6WnNYaytiTlEyMVhWdzJqYTJkNXc1Q0dhRks2Q1liV0hhcDJ3QTcxNjZQSndZTW9rYzVLenp4NU1PdndZWlFwVTBidCtISlpJQXpIdHA2MmlIMFRpM05qejZGUzRVcWlhbDE0NTBEOWtOUm5Hb3JZRk1IZFNjSVpSUHhRZ0FJVW9BQUYvaXZBSVo3ZkNxTVdtTy9uaHgxQlFRajQ2cDd4WkFEOUxTeXdkTzllbEhkMkZrV1B3OVlPVTl5VFBiZlRYTFhxaVkyTnhhOC8vNHp0Nzk0aHJiOHRURFl6UTRrK2ZUQmhybnB4MVNwQ0loZDdydmZFakFNek1LajJJTXh4bXlPcXJsTE9zMDhwcXJkemJ5enV0bGhVTmJJWUNsQ0FBaFFRandDSGVQSHNCU3RSVTJEcjFxMlkyYkVqcGlja2ZITmw5U3haOFBMdFcyVFBMbzZ6d2VjZG1ZZE5semJoa09jaHRicU5pWW5CRC9uencxZDRBeW1nT0tubU1vRHpGaFlvMTdNbmZHYlBWaXVlWEMrT2VCS0I0cjdGa1N0SExzVE1pSUdacVpsb0tLb0ZWY1BwcU5QS2VzUitIS1pvNEZnSUJTaEFBWmtLY0lpWDZjWkxvVzFuUjBjTWpJeUVRenJOYkFhUVpkZ3dCTXljS1pxV0QwY2NSdGVsWFJVUHZGcWFXNnBWMStqQmczSDAwQ0ZrKy9nUitRb1ZRamQzZHpScjFreXRHSEsvdUp4L09WejU1d28yRGRpRVZ1VmJpWUxqVGNJYldBMno0djN3b3RnTkZrRUJDbERBT0FRNHhCdkhQckhLTkFSTVRFeHdJUU1aNGZmZGMyMXM4T0RaTTFFWlBvcDdCRWNmUnh3ZGVSUVZmcTRncXRxa1hzeXNnN013Zk4xd05DdmRETnVIYkJkRnUzdXY3MFhqV1kyVnRUamtkMUQ4a01jUEJTaEFBUXBRNEZzQ0hPTDUzVEJLZ1UrZlBzSEMzQndua29XNzM3LzlFWWI0a055NThlVEZDMUgyV1RHd0l0enJ1YU9UVXlkUjFpZkZvbUxpWXhRUHVBb2Y0ZlFYbTV3MkJtOXoxTVpSQ040WHJLeWp2MHQvek84c25EbkVEd1VvUUFFS1VDQnRBUTd4L0dZWXJVREZJa1hnRVJXVjd1MDBXd0FrRHh5SXlTSis2TFB6a3M2d3Q3R0hmNHZVbC93WTdhWVlTZUV0NXJUQTlxdmJFZEkrQk1QckRUZDQxWlVuVnNiNSsrZVZkYXpydXc3dEtyVXplRjBzZ0FJVW9BQUZ4Q3ZBSVY2OGU4UEtNaEJZdldRSlZnMGJoc0IzNzc1NVpUMVRVL3oxOUNueTVNa2phcytBblFHNDl2QWExdmRmTCtvNnBWTGM1a3ViMFhwK2E1VDlzU3d1K3dxUENCdnVJOXdQbjNOSXppOEtlREh6QlhKYjVEWmNVY3hNQVFwUWdBS2lGK0FRTC9vdFlvSHBDVXoyOE1ERk9YTXcrcXNqSm9VMWd5d3NNSFhUSnRSbzJOQW9FRGRjMklEQVhZRzQ2bmZWS09vMTVpS1RrcE5nNDJHRFYrOWY0WmIvTFRqKzRHaXdkbmIrdVJQTlFsTWZUaTVab0NTdVQ3aHVzSHFZbUFJVW9BQUZqRU9BUTd4eDdCT3JURWZBVHhqa3QyekJwMGVQVUNvcENXZHo1RUJpN3R6d25qRUR6ZHEzTnlxN1B4LytpVXFCbFJBWkdJbkMxb1dOcW5aakszYndtc0dZZTJRdVBPcDdZSG83dzczcE51WHMraFMvd2JVSEk5UXQxTmc0V1M4RktFQUJDdWhaZ0VPOG5zR1pUamNDdDIvZnhvVUxGL0RvMFNNVUwxNGNkZXZXUlk0Y09YU1RUTWRSUHlSL2dNTTRCOFdEalkxK2JhVGpiUElOTDl5REx0eUxibTFwclhqQU5XdVd0RjZscFh1Zjh2N2xjZm1mMUZ0NnhIVDBwZTY3WndZS1VJQUNGTWlzQUlmNHpNcHhIUVYwTE5CNFptUEZFRCtzM2pBZFo1SnZlT0dZejhqb1NPd2NzaE5OU2pmUk8wVGMyemprR2Y3bDh4cThIMTd2MjhDRUZLQUFCWXhTZ0VPOFVXNGJpNWFMd1BDMXc1R1luTWpqQm5XMDRWUDJUTUhvemFQUnRrSmJnenhVdlBYeVZyU2MxMUxaWFpsQ1pYREY3NHFPdW1WWUNsQ0FBaFNRa2dDSGVDbnRKbnVScE1DQ1l3dXcvdng2SEI1eFdKTDlHYklwNGN6NGZCNzVZSnJWRkRFelltRDFuWlZleXhtMmRoaG1INXF0ekNrY2R5a2NlOGtQQlNoQUFRcFFJQ01CRHZFWkNmSGZLU0FDZ1NNUlI5QnBTU2ZGQTY4NXMzOTVIS0VJeWpQcUVocUdOTVQrbS9zVmYrMFFYcktrejAvcDhhVng3ZEUxWmNwdGc3YWhlZG5tK2l5QnVTaEFBUXBRd0VnRk9NUWI2Y2F4YlBrSlBIbjFCQTVqSFhCb3hDRlVLbHhKZmdBNjZuak4yVFdLSDVDYzdKMXdlc3hwSFdYNWI5aTA3b2VQRDQySFpYWkx2ZFhBUkJTZ0FBVW9ZTHdDSE9LTmQrOVl1VXdGaEJOVmh0WWRpczVPbldVcW9OMjJFNUlTWU8xdWpiZUpieEVWRkFVN2F6dnRKdmhHdEkwWE42THRncmJLZjYzd2N3VmNHSGRCTDdtWmhBSVVvQUFGakYrQVE3eng3eUU3a0tGQWw2VmQ4SE9lbnhIWU1sQ0czV3UvNWQ0cmVtUHBpYVh3ZHZYR3hKWVR0WjhnallpRFZnL0N2S1B6bFA4eW9zRUlURzA3VlMrNW1ZUUNGS0FBQll4ZmdFTzg4ZThoTzVDcHdNUmRFM0hsbnl2WTBIK0RUQVcwMTNiNG5YRFVESzZKQWxZRjhERDRJVXhNVExRWC9CdVJTdmlVd0szb1c4cC8zVFYwRjF4THVlbzhMeE5RZ0FJVW9JQTBCRGpFUzJNZjJZVk1CWVJiTWlac240QnJFMUlmanBRcGhjWnQyNDIydy8zbjkzSEEvUURxbGFpbmNiejBBang5L1JTMm5yWmZYTUw3NFhWS3p1QVVvQUFGSkNmQUlWNXlXOHFHNUNady9kRjFsQThvajRpQUNOamIyTXV0ZmEzMTY3L0RIMzdiL1JUUEdvVDFDdE5hM0xRQ3JUMjNGaDBYZDFUK1V4VzdLampqZlVhbk9SbWNBaFNnQUFXa0pjQWhYbHI3eVc1a0twRDBNUW1PNHh3eHgyME9HcGRxTEZNRnpkcCtGUGNJaGJ3S3dkelVITEVoc1RvOUphWmZXRDhzT3I1SVdmRG94cU1SMUNwSXN3YTRtZ0lVb0FBRlpDWEFJVjVXMjgxbXBTN2dPc3NWOVV2VWgzdDlkNm0zcXBQK2FrMnRoV08zajJGWjkyWG9VYjJIVG5JSVFZdU5MWVk3eis0bzQrOGJ2ZzhOU2piUVdUNEdwZ0FGS0VBQjZRbHdpSmZlbnJJam1RdDRyUFBBdXcvdnNLRExBcGxMcU4vKzd5ZC9SOC9sUGVGU3pBVkhSeDVWUDRBS0s3NitIejVybHF4NE8rY3R6TTNNVlZqTlN5aEFBUXBRZ0FML0NuQ0k1emVCQWhJVVdIaHNJZjQ0OTRmT0JsRUpraWxhZXBQd1JuRm1mR0p5b3VLVW1vSzVDMnE5MVZWblZrRTRJalRsVTcxSWRad1lmVUxyZVJpUUFoU2dBQVdrTGNBaFh0cjd5KzVrTENEY0Z0SmhZUWRFQkVZZ1Y0NWNNcFpRcjNWaHdCWUc3UW5OSjhDM21hOTZpMVc0V3ZoTnYvQWIvNVNQVDFNZitMZndWMkVsTDZFQUJTaEFBUXFrQ25DSTU3ZUJBaElXaUg0VkRVY2ZSK3gzMzQvS2RwVWwzS24yV2p0NDh5RHFoOVJINGJ5RmNXL3lQZTBGL3Y5SUtVZFpwZ1ErN0hrWXRSMXJhejBQQTFLQUFoU2dnTFFGT01STGUzL1pIUVVVQWxVbVZzR2dPb1BRdFdwWGltUWc4UG56WjhVcE5ZOWZQa2E0VnppY2l6cHJ6ZXpCOHdjb1BMcXdNaDd2aDljYUxRTlJnQUlVa0owQWgzalpiVGtibHF0QXQyWGRVQ2gzSVV4c09WR3VCQ3IzN2IzWkcwRjdndERidVRjV2QxdXM4cnFNTGt4NWNEYmx1bG9PdFhCa3hKR01sdkhmS1VBQkNsQ0FBdjhSNEJEUEx3VUZaQ1F3YWZja1hMeC9FWnNHYnBKUjErcTNlaS8ySHV6SDJNUEMzRUp4Wm54MnMrenFCMGxqUmRlbFhSRjJKdlZGVXJxNjcxNHJ4VElJQlNoQUFRcUlXb0JEdktpM2g4VlJRUHNDbXk5dGh1ODJYMXlmY0YzN3dTVVUwV21TRTg3ZU80czFmZGFnWStYVXQ2dHEwbUorai94NEZ2OU1HZUs0MTNIVUtGcERrNUJjU3dFS1VJQUNNaFhnRUMvVGpXZmI4aGE0OGZnR3lvd3ZnOGlKa1NoaVUwVGVHTi9vZnY3UitSaTRlaUFhbG15SXZjUDNhbXgwOTlsZEZCMWJWQmtubTJrMnhmbndwbGxOTlk3TkFCU2dBQVVvSUQ4QkR2SHkyM04yVEFHRndNZFBIK0V3emdHek9zeENrOUpOcVBLVndNdDNMMkhqWVlQa2o4bDROdU1aYkhMYWFHUzArUGhpOUEzcnE0eFJyM2c5SFBBNG9GRk1MaGFud09QSGozSHQyalhFeDhlalFvVUtzTE96RTJlaHJJb0NGREJxQVE3eFJyMTlMSjRDbWdzMG5kMFVkUnpyd0tPQmgrYkJKQmFoN1lLMjJIaHhJNmEwbmdLdlJsNGFkZWUyMkUzeEFxNlVqL0NBc2JlcnQwWXh1Vmg4QXIxN2UyRDc5dE5JU01pRno1OEw0ZE9ud3loZnZneU9ITmtBVTFQKzFVVjhPOGFLS0dDOEFoemlqWGZ2V0RrRnRDYmd1ZDRUOFFueFdOUjFrZFppU2lIUXJqOTNvV2xvVXpqWU9pQWlJRUtqbHI2K0gvN1U2Rk9vV3FTcVJqRzVXRndDTld2MlFuajRMd0RHZkZYWVlkallqTVc5ZXdkaFlXRWhycUpaRFFVb1lMUUNIT0tOZHV0WXVCUUZYcng0Z2VmUG42Tm8wZFI3cC9YVnAzQzdoL0NtMG1OZXgvU1ZVdlI1aEZ1T2JEMXRFZnNtRnVmR25rT2x3cFV5VlhORWRBU0sreFJYcnVYOThKbGlGUFdpZnYyOHNHSkZMaVFtanYxR25RZFJvc1FVM0xnaHpWdW9vcU9qWVd0cksrbzlZbkVVa0pvQWgzaXA3U2o3TVVxQmRjdVhJM1RLRk55NGR3Ky9aTStPTzRtSjZOK3JGeWJQbWFQWGZvN2ZQZzdoRnBMSXdFaFlmV2VsMTl4aVRTYjhsV0xHZ1JrWVZIc1E1cmhsYmo5U0hwSk42YkZSeVViWU0zeVBXRnRtWFdvS3ZIejVFdmIyVlJFWGR5dmRsWmFXL2JCbFMxdlVxMWRQelF6aXZYekFnTkZZdCs0UDVNMWJBbzhlblVQanhxMnhiTmxVNU1xVlM3eEZzeklLU0VTQVE3eEVOcEp0R0svQXdna1RzRzdLRkl4Ni94N1cvOTlHUElCZEFPNVdyb3d0WjgvcXRibG5yNThwSG5nVmhrd25leWU5NWhaanNvZ25FU2p1V3h5NWN1UkN6SXdZbUptYXFWMW11d1h0c09IaUJ1VTZiZHhqcjNZUlhLQXpnYU5IaitLMzN5YmcxYXVNWHR6VkNXNXV3T3JWcTNWV2k3NENKeVVsb1dEQlh4RVRNeDVBZFFBL0FYZ0I0QnBNVFp2ait2VklPRGp3Ti9QNjJnL21rYWNBaDNoNTdqdTdGb25BMHJsenNjN2RIVUZKU1dsV0pQeFBmWFR0MmxoeitMRGVLNjRhVkJYOVhmcWpXN1Z1ZXM4dHRvVGwvTXZoeWo5WHNHbkFKclFxMzBydDhuSVB5dzNodEp1VWp5YTM1cWlkbkF0MExyQnIxeTUwNzc0U3NiSHJNc2pWR3M3T0x4QWVudEd3ci9PU05VNVFzR0JKUEg0c3ZNMjRXcHF4c21hMXhNdVgwYkMwdE5RNEZ3TlFnQUpwQzNDSTV6ZURBZ1lTRUg2VFZkUFJFYk9qb3BBbG5ScW01TW1ESVZ1M29rWU4vYjhVcVB1eTd2akI2Z2NFdFFveWtKSTQwczQ4T0JQdTY5elJ2RXh6YkJ1OFRhMmlyais2amxMalN5blhDRytCalErTmg0bUppVnB4ZUxGNEJXSmpZMUdvVUhFa0pzYWtXNlNGUlZlc1dkTUd6WnMzRjI4ektsUVdHaHFLa1NPVGtKaVkzb2xXKzlHaXhYWnMzWnE1VzlCVUtJT1hVRUQyQWh6aVpmOFZJSUNoQks1ZXZZb08xYXRqMWR1MzZaWXdHVURSTVdNd2FkSWtnNVE2ZWM5a25JMDZpeTJEdGhna3Z4aVN4c1RIS0I1d0ZUN1BaejVYNjNtQjBFT2hHTHAycUxLTnBxV2JZc2VRSFdKb2l6Vm9VYUIrL2M0NGVGQVl6dHQ5STJvazh1WnRnZGhZelU0NTBtTEptUTVWczJZcmhJZDNBZEF5blJqUFlHRlJDbS9lUE0xMEhpNmtBQVhTRitBUXoyOElCUXdrc0dQSERxenQzeDhlangrblc0RW5nSWMvL29pN2YvOXRvRXFCclplM3dudXpOMjRHM0RSWURZWk8zRHkwT1hiOHVRTXoyOC9Fc0hyRFZDNm4xYnhXMkhJNTlRZWc2VzJuODB4K2xmV002MEo3K3hxNGQ4OEhRSU92Q285R3JseHV1SEpsR1FvWExteGNUYVZScll0TGF4dy9QaFdBZlFhOW1PRHMyYk9vWExteTBmZk1CaWdnUmdFTzhXTGNGZGFrdHNDREJ3OXc4ZUpGUEh6NEVDVktsSUNMaXd2TXpOUi9BRkh0eEJvc2VQTGtDY3JhMjJOM1FrSzZVWHdCZEZpNUVsMjZDTC81TXR6bjFwTmJLT2xiVW5GeVRkSDgrajhDMDNDZC81dDUwOFZOYUxPZ0RjcjlXQTZYZkMrcFhNN1g5OE5mOHJtRWNqK1ZVM2s5T2NKdDhBQUFJQUJKUkVGVUx6UWVnUThmUHFCeTVhWjQ4TUFhTDEvK0NNQVdPWEljaFlYRlhadzd0MU15YjI1dDJyUUxkdTFxQ0tCek9wdHpEMVpXZFJFWEYyVThHOGhLS1dCa0FoemlqV3pEV081L0JZTEdqTUhSTld2dzhja1RsRTVLd3VuczJmRTVYejc0ejVxRkJyLzlKbXF5MzF4YzBQYjRjVGgrbzhyUEFPcGx5NFlYNzk4alM1YjA3cHpYVDV1ZlAzOVduRnd6dmQxME5DdlRURDlKUlpJbEtUa0pOaDQyZVBYK0ZXNzUzNExqRDkvYXRkU0NoWWRoaFlkaVV6NjhIMTRrbTZuak1nNGRPcVQ0cGNMNzkrOVJybHc1Tkd2V1RGTFBRS3hac3dZREJsekQ2OWZwUFN1ekFJTUhQMEpvYUlDT3RSbWVBdklWNEJBdjM3MlhST2NoWThiZzJJd1o4UG53NFl0K2hPRzN2NFVGNXU3WWdTcTFhNHUyVitIRlRzNUZpMkoyWEJ6eXBGR2xaL2JzOEFvTGcydWJOcUxxUWJpMXBHYXhtaGpSY0lTbzZ0SjFNWU5XRDhLOG8vUGcyY0FUMDlwT3l6QmR5SUVRZUt4UGZmanZ0N0sveWZyWmdnekJlSUhSQ0RSczJCWDc5d3MveUhxblVmTlo1TW5URzgrZlh6T2FmbGdvQll4UmdFTzhNZTRhYTFZSWJOcTBDZk82ZEVIdysvZmZGSEhKbWhWUDR1S1FNMmRPMGFvOWZmb1V2eFlwZ3ZiSnlTaVltS2dZNXE4Q09QNzk5d2hldWxSMEEzd0s1TWdOSXhIM0xnNUx1aTBScmEyMkN6dDM3eHlxVEtvQ2EwdHJSRStQUnRZc1dkTk5rWElmZmNwRnN6ck13dEM2cVErNWFycyt4cU9BUGdVYU51eUdNMmNLNHZYcnNnQ3FBcmlCN05udndjSmlKaDQvdm9aczJiTHBzeHptb29Ec0JEakV5MjdMcGROdzFXTEZNT1RPSFRpazA1THdPT0huSVVNd2NmWnMwVGMrZS9ac0hOKzZGWitFVzFaKy9SVjlQVHhFZncvdDBoTkxzZnprY29TUENoZTlyN1lLZFBSeFJHUjBKSFlOM1FYWFVxN2ZEQ3ZjZXBSelNFNjhUVXc5ZmVoUHZ6OVJxbERxY1pQYXFvbHhLR0FvZ1ZXclZtSHAwaDE0Ky9ZOVRFeVM0T3BhRzM1K1hvWXFoM2twSUNzQkR2R3kybTdwTkNzTVNGbXpaTUg1REZvNkJHQjIzcng0R0Jzcm5lWkYxc21KT3lmUWNsNUx4UU92ZVN6U3VpbElaQVZyV0k1dzVPYVl6V1BRcm1JN3JPdjM3WmY3WExoL0FaVW1WbEptcy9yT0NuR3o0alRNenVVVW9BQUZLRUNCZndVNHhQT2JZSlFDcWc3eHdudE9aK2JOaTBjYzRuVzZ6N0Z2WXVFdzFnRTdodTVBdFNKcHY4RlJwd1hvTWZpanVFY281RlVJcGxsTkVUTWo1cHRueGsvZE54VmVHMU4vSTltbVFodHM2TDlCajVVeUZRVW9RQUVLU0ZtQVE3eVVkMWZpdlZVcFdoVEQ3dDdOOEhhYVQwT0dZSklSM0U0amhlMnFQcms2ZXRmb2pSN1ZlMGloblcvMjBEQ2tJZmJmM0kvNW5lZWp2MHYvTks5em5lV0tQZGYzS1A5dHJ0dGNES3c5VU5JdWJJNENGS0FBQmZRbndDRmVmOWJNcEdXQjlldlhZMG1QSGdoNjkrNmJrWTNod1ZZdHN4ZzhYTS9sUFdGamFZTXBiYVlZdkJaZEZiRG03QnAwV3RJSlR2Wk9PRDNtOUgvU0pIOU1odFV3cXkvdWg3L3BmeFBGZnlpdXE1SVlsd0lVb0FBRlpDYkFJVjVtR3k2MWRxZU9ISWxUczJaaFhGTFNmMW9UanBpY0kvSWpKcVcySHluOUJPOE54cW0vVG1Icm9LMlNiREVoS1FIVzd0YUtJVDBxS0FwMjFuWmY5SGttNmd5cUJnbW5kZno3eVpjekg1N080T3ZuSmZsbFlGTVVvQUFGRENUQUlkNUE4RXlyUFlGQUx5K0VyMXVIajQ4Zm8zUnlNczVsejQ2a2ZQa3dJU1FFalZxMTBsNGlSbEpMWU51VmJSaTFjUlFpQWlQVVdtY3NGL2RlMFJ2QzZUemVydDZZMkhMaUYyVUg3UTZDOTViVTg3TTdWT3FBUC9yK1lTeXRzVTRLVUlBQ0ZEQUNBUTd4UnJCSkxERmpnUWNQSGlqZWtQalBQLy9BMGRFUnRXdlg1aG5GR2JQcC9BcmhLRWJoU01hSWdBZzQyS1ozR0tqT1M5RjZndkE3NGFnWlhCTUZyQXJnWWZEREw5N0kyU0NrQVE3Y1BLRE11YkRMUXZTdDJWZnJOVEFnQlNoQUFRcklWNEJEdkh6M25wMVRRRzhDanVNY0Vkd21HTTNMTnRkYlRuMGtzaHR0aC92UDcrT2d4MEhVTFY1WGtWSzRIOTVpc0FVK0pLZStSZmgyNEcwVXpWOVVIeVV4QndVb1FBRUt5RVNBUTd4TU5wcHRVc0RRQWkzbXRFRDFYNnJEcTVGMFhnUXpZY2NFak44K0hsMmN1bUJscjVVS1l1SGMvQnJCTlpUY3ZCL2UwTjg4NXFjQUJTZ2dUUUVPOGRMY1YzWkZBVkVLQ1BmSUMyZktMKzIrVkpUMXFWdlV2ZGg3c0I5akQzTlRjOFNHeE1JeXV5VUNkZ2JBZDV1dk1sUm5wODRJNnhXbWJtaGVUd0VLVUlBQ0ZFaFhnRU04dnlBVW9JQmVCWmFkV0taNElQVGs2Sk42emF1clpDN0JMamgrNXpoKzcvNDd1bGZ2ampyVDZ1Qkk1QkZsdXFYZGxxS25jMDlkcFdkY0NsQ0FBaFNRcVFDSGVKbHVQTnVtZ0NFRmhPTW5tNGMyVjV4Y1kyMXBiY2hTTk00dC9GRFNhMFV2MUhLb2hiM0Q5dUw3b2Q5L2NUOThXa2RRYXB5VUFTaEFBUXBRUVBZQ0hPSmwveFVnQUFVTUkvRDh6WFBGeVRYQ1dmTEN2ZkxHK25tVDhFWnhabnhpY2lJMjlOdUF0Z3ZiS2x2NUtjOVBlRERsZ2JHMnhyb3BRQUVLVUVERUFoemlSYnc1TEkwQ2NoQndudXlNSHM0OTBNdTVsOUcyMjNsSlo2dyt1eHExaXRYQzBkdEhsWDEwcjlZZHYvZjQzV2o3WXVFVW9BQUZLQ0JlQVE3eDR0MGJWa1lCMlFnSUwwN0tZNUZIY1F5bE1YNkVNK0dGcytHRkIxeUYzOGluZkZiMFhJR3VWYnNhWTB1c21RSVVvQUFGUkM3QUlWN2tHOFR5S0NBWGdhbjdwaUw4ZGppMkQ5bHVkQzEvL3Z3WkJVY1d4Sk5YVDc2b1BYcDZOUEovbjkvbyttSEJGS0FBQlNnZ2ZnRU84ZUxmSTFaSUFka0k3TGk2QXlNMmpGQzg0ZFhFeE1Tbyt1NjRxQ1BXbmwrcnJMbUlUUkhjblhUWHFIcGdzUlNnQUFVb1lEd0NIT0tOWjY5WUtRVkVLL0QwNlZQY3VIRUQ1Y3FWUSs3Y3VUV3E4L2JUMnhEZThIb3o0Q1ljYlIwMWlxWFB4WU5XRDhLOG8vT1VLWHM3OThiaWJvdjFXUUp6VVlBQ0ZLQ0FqQVE0eE10b3M5a3FCYlF0Y083Y09ZenYzeC9uYjk1RXZUeDVzT2Y1YzlTdVdCSHpOMjJDcmEydFJ1bUsreFJIVUtzZy9GYnVONDNpNkd0eHRhQnFPQjExV3BsdWRlL1ZjS3ZpcHEvMHpFTUJDbENBQWpJVDRCQXZzdzFudXhUUWxzREY4SEM0TldpQWtJUUUvTzlkMy9jQkRNcWVIVmV1WFlQdEw3OW9sSzdsM0pad3NuZkNxTWFqTklxajY4WENNWk5XdzZ6dzhkTkhaU3JlRDY5cmRjYW5BQVVvSUc4QkR2SHkzbjkyVDRGTUNkeStmUnYxeTVUQjVvU0VOTmUvQjlEUXpBeHZQM3pJVlB6L1hUUjYwMmc4ZmYxVTFFYzE3cjIrRjQxbk5VNHQrelB3TE9RWmJITGFhTncvQTFDQUFoU2dBQVhTRXVBUXorOEZCU2lndGtEblpzMVFhK2RPbEV0bnBYREdqSW1IQjhaUG42NTIvSzhYTEQrNUhJdU9MOEtwTWFjMGpxV0xBS00yamtMd3ZpK1B4NXpTZWdxOEdubnBJaDFqVW9BQ0ZLQUFCY0Fobmw4Q0NsQkFiWUc4RmhaWS8rNGRyTkpaZVFiQS9COS94UFcvLzFZN2Zsb0xUdjkxR2sxbU4wRmtZS1RvZnNOZGVXSmxuTDkvL292ZnhEdjg0S0E0WlljZkNsQ0FBaFNnZ0M0RU9NVHJRcFV4S1NCaGdROGZQcURzano4aTdObXpkTHU4Q0dDb3FTa1NrcEswcGhIM0xnNE9ZeDJ3YWVBbTFDaGFRMnR4TlFrazNBK2ZjMGpPTDBJSUw2NTY4ZllGem84OWo0cUZLMm9Tbm1zcFFBRUtVSUFDYVFwd2lPY1hnd0lVVUZ1Z2JPSENHUG5nQWRJN0FISTNnQnYxNjJQdC92MXF4ODlvUWMzZ21vbzNvZmF1MFR1alMzWCs3enYvM0lsbW9jMlVlVW9XS0lrR0pSb2c1R0FJQnRjZWpGQzNVSjNYd0FRVW9BQUZLQ0EvQVE3eDh0dHpka3dCalFWbVRabUNtNzYrNkp2T2c2dTl6YzB4OS9CaFZLdFdUZU44YVFYb3M2SVBjbjJYQzlQYVR0TkpmRldEZXE3M3hJd0RNNVNYQzRQN29OcURVTnkzT0hMbHlJV1lHVEV3TXpWVE5SeXZvd0FGS0VBQkNxZ2t3Q0ZlSlNaZVJBRUtmQzNRdFg1OVdCMDhpRzVwMEV3ME00UExpQkVZTm1tU1R1R203NStPbzVGSHNXUElEcDNtU1M5NGVmL3l1UHpQWmVVbG13WnNRcXZ5clZCMlFsbGNmWGdWbXdkdVJzdHlMUTFXSHhOVGdBSVVvSUEwQlRqRVMzTmYyUlVGOUNMUXJsNDk1TGg2RmQvSHhxSUVnQ3NBWHVUUGoxK2FOMGZRb2tWNnFVRzRuY1Y5clRzaUowWWlpMGtXdmVSTVNSTDNOZzU1aHVmNUl1ZUxtUytRMnlJM1FnNkV3R085QjFxVWJZR3RnN2JxdFM0bW93QUZLRUFCNlF0d2lKZitIck5EQ3VoVVlNZU9IUWpmc3djdkhqMUN3UklsVUw5SkV6ZzdPK3MwNTlmQjd6NjdDNGR4RHJnMi9ocEtGQkIrbk5EUFordmxyV2c1TC9XMzdHVUtsY0VWUCtGSEdTQW1QZ2EybnYrK3RmYjV6T2V3K2k2OXMzejBVeSt6VUlBQ0ZLQ0FkQVE0eEV0bkw5a0pCV1F2VU5LM0pBSmJCdXJ0OXBXaGZ3eEY2T0hVQjFmZDY3bGpSdnZVKytPRkIxNkZ2eFRNNmpBTFErc09sZjMrRUlBQ0ZLQUFCYlFud0NGZWU1YU1SQUVLaUVDZzFieFdxRlM0RXNhNGp0RjVOYVg4U3VINjQrdktQTnNIYjBlek1xa24xV3k4dUJGdEY3UkYrWi9LNDZLUGNPZ21QeFNnQUFVb1FBSHRDSENJMTQ0am8xQ0FBaUlTOE43c2pjY3ZIMk41eitVNnF5cXQrK0hqUStOaG1kMVNtVE1wT1FrMkhqWjQ5ZjRWYnZuZmd1TVA2UjNLcWJOU0pSODRPRGdVYTlac1IzeThDYkpsZTR1V0xSdGkwaVJmeWZmTkJpbEFBWGtMY0lpWDkvNnpld3BJVm1ERnFSV1lmM1Erem5nTDc0N1YvbWZEaFExb3Q3Q2RNbkRGbnl2aS9Mai9lV3ZyLy8vTG9OV0RNTy9vUEhnMjhEVDRjWmphVnpCOHhCSWw2dUxldlVaSVNDZ0hvQ3FBcXdEdUlGY3VIOFRFL0FVek14N3ZhZmhkWWdVVW9JQXVCRGpFNjBLVk1TbEFBVkVJbkkwNmkwWXpHeUVpTUFMNXY4K3YxWm9HcmhxSStjZm1LMk9PYkRnU3dXMkMvNVBqM0wxenFES3BDcXd0clJFOVBScFpzMlRWYWgxeUR1Ym9XQTJSa2YyQU5BODZ2WVJjdWRyajVjczdjaVppN3hTZ2dJUUZPTVJMZUhQWkdnVW9BTHg4OXhLT1BvNVkzMjg5YWhhcnFUV1M0ajdGRVJFZG9ZeTNlK2h1TkM3Vk9NMzRkcVB0Y1AvNWZld2F1Z3V1cFZ5MVZvT2NBODJiTnc4ZUhtK1FtT2lWRHNNQ0RCc1dqWmt6eDh1WmlyMVRnQUlTRmVBUUw5R05aVnNVb01DWEFpN0JMdWprMUFsOWEvYlZtT2JwNjZmSzR5TlRnbjE5UC96L0pwbThaekxHYkI2RGRoWGJZVjIvZFJyblp3Q2dldlhtT0hXcUQ0RFVCNG4vNjNJVHRyWnQ4ZVRKRFpKUmdBSVVrSndBaDNqSmJTa2JvZ0FGdmlYUUw2d2ZMTTB0TWIzZGRJMlEvamozQjl3V3V5bGpPTms3NGZTWTA5K00rU2p1RVFwNUZZSnBWbFBFell6NzR1RlhqUXFSOGVLeVpadmg2dFVsQURLNlRjb0VqeDQ5UW9FQ0JXU3N4ZFlwUUFFcENuQ0lsK0t1c2ljS1VPQ2JBalAyejhDaGlFT0tXMXN5KyttN3NpOFdoeTlXTGgvVGVBd210WnFVYnJnR0lRMXc0T1lCTE9pOEFQMWNoUHU0K2RGRXdNbkpGV2ZQRGdHUTlpMU0vOGErZ3p4NW11RDU4OXVhcE9KYUNsQ0FBcUlVNEJBdnltMWhVUlNnZ0M0RmRsL2JEZUZGVFJFQkVZcmZqcXY3S2VwZEZIZGo3aXFYN1hmZmovb2w2cWNiWnZXWjFlaTh0RE9xMmxmRnFUR24xRTNKNjc4U0NBa0pnYmUzS1JJU2hFSCtXNTgvMEwzN1ZmeisrMlQ2VVlBQ0ZKQ2NBSWQ0eVcwcEc2SUFCVlFSK0N2bUx6aU9jOFFWdnlzb1dhQ2tLa3NVMTN4OVA3eHcyc3piT1c5aGJtYWVib3lFcEFSWXUxdmpiZUpiUkFWRndjN2FUdVdjdkRCdGdVS0Zmc1dqUnpNQjFFdmpncGZJbXZVSEpDZS9KeDhGS0VBQlNRcHdpSmZrdHJJcENsQkFWWUZmL1g3RmhPWVQwTHBDYTVXV2hKME9ROWRsWFpYWE92L2lqUEJSNFNxdDdiVzhGNWFkWElheHJtTVIyREpRcFRXODZOc0NuejU5UXNHQ3BmSHFsVHZldjY4QzRGY0F3bDlJYmlKcjFuWjQvZm9GdnZ2dU94SlNnQUlVa0tRQWgzaEpiaXVib2dBRjFCRm9NNzhOeXY5Y0h0NnUzaGt1NjdtOEozNC8rYnZ5T3ArbVB2QnY0Wi9oT3VHQzQ3ZVB3MldxQ3dwWUZjREQ0SWN3TVRGUmFSMHZTbC9BM2QwZkd6WnNRTFpzK1JFZi93Qy8vZFlDaXhkUEl4c0ZLRUFCU1F0d2lKZjA5ckk1Q2xCQVZZR3hXOGJpbnhmL1lHV3ZsZWt1U1RuelBlV2l3NTZIVWR1eHRxcHBrTEwra09jaDFIR3NvL0k2WHBpeHdMdDM3L2liOTR5WmVBVUZLQ0FSQVE3eEV0bEl0a0VCQ21ndUlOd3FNK2Z3SEp3ZGV6Yk5ZQStlUDBEaDBZV1YvNmJxL2ZEL0cyejg5dkdZc0dNQ3VsYnRpaFU5VjJoZU5DTlFnQUlVb0lBc0JUakV5M0xiMlRRRktQQXRnWFAzenFIK2pQcTRNL0VPOG4yZjc0dkxoTnRvaE50cFVqNjFIR3JoeUlnamFtSGVpNzBIK3pIMk1EYzFSMnhJTE0rTVYwdVBGMU9BQWhTZ1FJb0FoM2grRnloQUFRcDhKZkQ2L1d2Rnk1eEdOaG9KbDJJdXluL3R1clFyd3M2RUtmK3o4RUNzYnpOZnRmMXFCdGRFK0oxd0xPK3hITjJxZFZON1BSZFFnQUlVb0FBRk9NVHpPMEFCQ2xEZ0d3SzFwdGFDV3hVMzlLM1pWM0ZGZm8vOGVCYi9USG4xY2EvanFGRzBodHArUzA4c1JlOFZ2Vkhib1RZT2p6aXM5bm91b0FBRktFQUJDbkNJNTNlQUFoU2dRRG9DL2NMNndTS2JCUWJXSG9paVk0c3FyOHhtbWsxeFBueG1YaGIxSnVHTjRzejR4T1JFeFNrMUJYTVg1QjVRZ0FJVW9BQUYxQkxnRUs4V0Z5L1dsOER6NTgreGF0VXFYRDl5Qk9hNWM4T3BibDEwN3R4WlgrbVpod0pmQ0lRY0NNR3lFOHR3L2ZGMTVYOWZyM2c5SFBBNGtHbXB6a3M2WS9YWjFZcmpLWVZqS3ZtaEFBVW9RQUVLcUNQQUlWNGRMVjZyRjRHRDI3ZGpRTmV1cVBUcUZjb0NpQkgrNy92dmNUVnZYcHk1ZFF2bTV1bS9HVk12UlRLSjdBU0VXMnVPM1Q2bTdIdGl5NGtxblN2L0xhZ0ROdytnUVVnREZNNWJHUGNtMzVPZEp4dW1BQVVvUUFITkJEakVhK2JIMVZvV09MQnRHeVoyN1lycHIxLy9KN0x3TzlEWnRyYTQrT1NKbHJNeUhBVXlGdmo2ZnZoVG8wK2hhcEdxR1MvOHhoV2ZQMzlHSWE5Q2VQenlNVTZNT29IcXYxVFBkQ3d1cEFBRktFQUIrUWx3aUpmZm5vdTI0N2k0T0RqWjIyUE55NWZmckhFYmdBZXVybGl4YTVkbysyQmgwaE9JaUk1QWNaL2l5c1pNWUlLMWZkZWlYYVYyR2pVN1p2TVlUTjR6R1gxcTlNR2lyb3MwaXNYRjhoWklUazdHalJzMzhPSERCMVNxVkVuZUdPeWVBaklSNEJBdms0MDJoamJuejUrUEk4T0hZOVNIRCttV1d5TnJWcng2L3g1bVptYkcwQlpybElEQS9LUHpNWEQxUUdVbmpVbzJnb1c1QmNyOVZBNWptNHpOZEljUlR5SlEzTGU0SXBad1pueDJzK3laanNXRjhoWHc4UERIa2lWTDhQbHpIbVROYW9WWHI0NmpiOThSK0wvMjdqeXVwdnovQS9nTFdVYU1va2FEc1p1eXpRZ2grMDcyREdQZlI5WlFpS2hRRVZGUlpHbnN4cjR6WmMvTzJBZWoyekMyd1VRaGd4bko4bnVjKy8xMUdqTm91K2Zlczd6TzQvSDloM1BleS9Oekg5OTVsOC85bklVTEE3V0x3czRwb0FFQkR2RWFXR1NsdE9qYXN5ZUsvUEFEbXFkUmNCTXpNNHp6OVlXbnA2ZFNXbU9kQ2hmNGRzRzMySEIyZzlqRmpHOW13S09sQjd5MmVPSDJvOXRZTVdCRnBqdXNPYlVtVHQwOGhUVUQxNkJyamE2Wmp2UFBCeU1qSTNIdTNEa2tKRHhEcFVwbDRlenNqRUtGQ2hra05vUElTNkJObTVIWXQ4OGNTVWwrQUhMOGYzRnZBUVNpZHUxZmNPeFk1aitiOHVxVTFWQ0FBdjhXNEJEUHo0UnNCTWE3dWVINTdObm9tMFpGVHJseVllUGV2YWhmdjc1c2FtY2g2aGF3SEdtSnhMOVN0M21kbW5nS0RpWC90MlZoNVltVkNEc1FCdUhQTW5PRlI0ZGoyT3BoRUg2N0h6VXFLak1oM25tbVRwMzJpSTB0aW9jUGhhSGREcmx5SGNTbm4xNUVSTVJVZE9qUU5NdnhHVUErQW9NR2VXRDU4aytRbERUbEEwWE5RUHYydDdCMWE3aDhpbVlsRktDQXdRUTR4QnVNa29HeUtyQnAweVpzNmRjUGJrK2ZmakNVc05IR28xUXBITGwrUGF2cCtEd0YwaVZ3K2U1bFZKNWNXYnhYMlByeU5Pd3BzbVhMSnY3WjZadW4wVFNvS1hUK09ueGU0UE4weFUyNVNmamh3TnJkR20vZXZFRmNVQnlzODF0bjZQbC8zbXh2M3c0WExuUUIwT00vTWZMbmI0MTE2enpoNUZRMzAvSDVvSHdFYnQyNmhWcTEraUV1N3VNdkN5dFdyQ2QyN0JpREtsV0VzNzU0VVlBQ2FoTGdFSyttMVZSQkw0NFZLcUJmVEF5cWZhQ1hNV1ptR0JBZWpwNERCNnFnVzdhZ0JJR3cvV0VZc1hhRVdHcWJyOXBnaCt1Ty81VCs1OTkvd3M3YkRxc0hya1pEMjRZWmFxM1QvRTdZZEc0VEFqc0ZZbXlMc1JsNk51Vm1GNWV4aUlnb0MyRFFCNS9QbGkwSFhyMUtSdmJzMlRPVmd3L0pSK0RISDM5RTU4N3o4ZmZmTzlNb3lobVRKbjJOeVpNbnk2ZDRWa0lCQ2hoRWdFTzhRUmdaeEZBQ1NVbEpxRnUyTExyY3VZTkcvd2o2QXNCVU16TzA5dlRFTUY5ZlE2VmpIQXFrS2RBeHZDTzJuTjhpM2hmVU9RanV6ZDAvK0Z5aldZM1F4YUVMQmpjWW5HYnNsQnQyL0x3RDdlYTJnNjJOTFhSK3VuUS85ODhiYytiTWkxZXZIZ0w0NUNQUGUySHExRUtZTU1FdFV6bjRrSHdFVnF4WWdZRURMK0xseTFscEZGVWZEUnZtUUhSMHRIeUtaeVVVb0lCQkJEakVHNFNSUVF3dDBLZDFhNnpidlJzTkxDMXg5Zmx6V0g3MkdZYU9IWXNCdzRZWk9oWGpVZUNEQXNKWjdnVkhGWHhuUC93NTczUDZVMmsrZGcxWk5VUi8wa3hJbDVCMDZiNSs4eG8ybzIyUThDd0JaN3pPb0ZxSkQvMWIxUHZEWGI1OEdmWHFqVUJpNHNlM1ZnQmVzTEZaalQvKzRIYTBkQzJNakcrNmRPa1NIQjE3NFBueml4K3RNbmZ1Wm9pS21vQkdqZjc1YXhFWk44YlNLRUNCZEF0d2lFODNGVzgwdHNDTEZ5OXc1c3daV0Z0Ym8weVpNakF6TXpOMkNjeW5jWUVMdjErQXZXL3F3RzZSMXdLUFpqOTZaei84aDRobTc1dU4zWmQzcC92THFtN3IzQ0E4NDlyWUZhSGRRak1rZisvZVBaUXE1WUNYTCsrbThkdzBWS3NXalRObjltWW9QbStXcDBERmlrMXg1Y284QUxZZktEQVdoUXExUjBKQzV2NTFSNTVkc3lvS1VDQkZnRU04UHdzVW9BQUZQaUFRc2pjRTd1dFR0ODUwcU5JQlc0YWxicTFKQzI3WDVWMzY4K1dGTFRLNXpISjk5UGFVSHhnS2ZGSUE4Y0h4eUdtVy92Y2dDRitLTFZPbUxtN2VGUGJxZi9nb3lkeTVKMkgrL0pMbzE2OWZXcVh6N3hVZ0lQendabS9mQlE4ZXJBZnc3eTlVUDRXNWVYdWNQNzhRNWNxVlUwQTNMSkVDRk1pb0FJZjRqSXJ4ZmdwUVFETUM3Y0xhWWNmRjFDK3h6dWs2QnlPYXBIN0pOVDBRTnhKdXdNN0xUcjlOcG5LeDFGTnUzdmVzOE1YWTJMaFliQm02QlIzc082UW52SGpQZ2dVcjRPb2FpVmV2MW43Z3VWOWdiUzBNZkpjekZKYzN5MXZnN3QyN3NMTnpRRkxTdDBoT3RnT1FGN2x5SFFPd0JzZU9uVUgxNmwvS3V3RldSd0VLWkZxQVEzeW02ZmdnQlNpZ1pnRmhQM3grMS94NG52UmNiUFBpcEl0cER1SWZNdmxxOGxmd2J1T056dFU3ZjVBdGVFOHdSbThZall6K3hqOGw0SVFKOHpGcjFuRWtKNi84VjQ3VHNMVDhEci85ZGhDV2xwWnFYamJOOWlhOHNYWDM3ck1RUHJmTm0xZUZpNHVMWmkzWU9BVzBJc0FoWGlzcnpUNHBRSUVNQ1p5NWVRWU9VLy8zUWlmaEV2YkRQNTd6T0VNeC9uMno4T1pYNGJmeHdqRC92aXYrYWJ6K0M2N0NFWkRDbGhvaFowYXZvS0Q1bUQxN0ZaNDhlWW44K1d2ZzBhT3RzTGV2algzN2xpTnYzcndaRGNmN0tVQUJDbEJBcGdJYzRtVzZNQ3lMQWhRd3JjRE0zVFBoc2RGRExLSlR0VTdZTUhoRGxvdnkyZWFENi9IWHNlcTdWZStOMVRhc0xYWmUzSW5NYk4xSkNTZ2MxU3FjWGlKc3RYQndjRUNSSWtXeVhEY0RVSUFDRktDQXZBUTR4TXRyUFZnTkJTZ2dFNEZXYzFvaDZuS1VXTTI4N3ZNd3RORlFnMVQzdzhrZkVMSXZSTDlQL3QvWHhyTWIwWGxCWjFRdFhoVm52YzhhSkIrRFVJQUNGS0NBK2dRNHhLdHZUZGtSQlNpUVJZRlhyMS9CWXFURk8vdmhyL2hlUWZuUHkyY3hjdXJqWjIrZFJjT1pEZlVuMXhTMUxDcitSZktyWkZpN1crUEozMDhRNHhzRHU4K0ZMeXZ5b2dBRktFQUJDcndyd0NHZW53Z0tVSUFDL3hJNGVmMGtIQU1jeFQvOUxQOW51Qjk4MytCT3o1S2U2VSt1V1RGZ0JScmJOUmJqRDEwMUZQTVB6Y2VZNW1Nd3MvTk1nK2RsUUFwUWdBSVVVTDRBaDNqbHJ5RTdvQUFGREN3UUVCbUFDVnNtaUZHN09uVEZHcGMxQnM2U0dxNUpVQk44VS9VYmNidk9UOWQvUXEyQVdyREtaNFc0b0Rqa3lKNURzdHdNVEFFS1VJQUN5aFRnRUsvTWRXUFZGS0NBaEFMTlE1cGo3NVhVdDVvdTdMVVFMdldsUGJKdjJBL0RZSmJEVFArRlZ1RXFOYjRVYmo2OGljZ1JrWENxN0NSaHR3eE5BUXBRZ0FKS0ZPQVFyOFJWWTgwVW9JQmtBc0orZVBQaDVuajU2cVdZNDFmL1gxR3VzUFJ2dlF6ZEg0b2ZMLzZJM1c2N2tmS3ZBVjBjdW1DdHk0ZGU0Q1FaQXdOVGdBSVVvSURNQlRqRXkzeUJXQjRGS0dCY2dhTlhqNkplWUQweHFWVDc0VC9VMVo1ZjlzQmxoUXYyajltUHNoUEs2bjg3LzNqMlkrVExrOCs0RU14R0FRcFFnQUt5RnVBUUwrdmxZWEVVb0lDeEJmeDIra0U0eXozbDZsbXJKMVlPK1BjYlVLV3Q2dGJEVy9vdnZGYjVvZ3BPM2pnSlkyem5rYllqUnFjQUJTaEFBVU1MY0lnM3RDampVWUFDaWhab1BLc3hvbU9qeFI0VzkxbU0vblg3bTZTbkV1Tks0UGFqMjZoZHBqYU9qVDlta2hxWWxBSVVvQUFGNUNuQUlWNmU2OEtxS0VBQkV3Z2tKU2ZoMHhHZnZyTWYvbnJBZFpTeUttV0Nhb0FYeVMrUWYzaCt2SHJ6Q3Fhc3d5VE5NeWtGS0VBQkNueFVnRU04UHlBVW9BQUYvbC9nWU94Qk5KclZTUFFvWHJBNGJzMjRaVktmL3N2NlkrbXhwYWhZcENJdVQ3bHMwbHFZbkFJVW9BQUY1Q1BBSVY0K2E4RktLRUFCRXd0TTJqWUp2anQ5eFNyNjF1NkxwZjJXbXJTcVE3OGUwci9aMVRLdkpVb1dLb2x6UHVkTVdnK1RVNEFDRktDQVBBUTR4TXRqSFZnRkJTZ2dBNEg2Z2ZWeDVPb1JzWkxsL1planQyTnZrMWRXZEd4UjNFdThod1U5RjhCOXZUdGkvV05SekxLWXlldGlBUlNnQUFVb1lEb0JEdkdtczJkbUNsQkFSZ0xDZm5qaGZQalhiMTZMVlFsdlN5MzhhV0dUVnpsNSsyUk0yVEZGL3dQRi9KN3pZZXRsaTZWOWw2SnBoYVltcjQwRlVJQUNGS0NBYVFRNHhKdkduVmtwUUFHWkNleTdzZy9OUXBxSlZaV3hMb05yMDY3Sm9zb2JDVGRRMnJNMGNwdmxSbUpvSXZMa3pJTm13YzNRd2I0RGhqVWFKb3NhV1FRRktFQUJDaGhYZ0VPOGNiMlpqUUlVa0tuQXhDMFRNUzF5bWxqZGQzVy9RMFNmQ05sVW03TFZaMW0vWmVoVHU0KytydUdyaHlNYnNpR3NlNWhzNm1RaEZLQUFCU2hnSEFFTzhjWnhaaFlLVUVEbUFvNEJqamg1L2FSWTVlcUJxOUd0UmpmWlZMMzQ2R0o4dC93N05MSnRoQU5qRG9oMXpUMHdGOXQvM280OWJudGtVeXNMb1FBRktFQUI2UVU0eEV0dnpBd1VvSURNQlo2OWVBYUxrUmF5M0ErZlFpZlVhT1ZtaGFSWFNiZ1RlQWRGTFl1S3FudXY3TVdBWlFQMFgzajlKTmNuTXRkbWVSU2dBQVVvWUFnQkR2R0dVR1FNQ2xCQTBRSlJsNkxRS3JTVjJJT2RqUjFpL0dKazExT1BpQjVZZldvMS9Ocjd3YXVOMXp2MS9mN29kLzBYWG9VM3U5b1h0NWRkN1N5SUFoU2dBQVVNSzhBaDNyQ2VqRVlCQ2loUXdHT2pCMmJ1bmlsV1BxVEJFSVQzREpkZEozdCsyWU1XczF2b3o0dS9NZjNHZSt1cjZsc1ZIaTA5MExWR1Y5blZ6NElvUUFFS1VNQndBaHppRFdmSlNCU2dnRUlGSFB3ZGNPYnBzQ3V3QUFBZ0FFbEVRVlRXR2JINjlZUFdvM1AxenJMcjV1M2J0eWptVVV4L1pyendHL2ZhWldxL3Q4WnVpN3JCMXNZV2s5dE5sbDBQTElnQ0ZLQUFCUXdqd0NIZU1JNk1RZ0VLS0ZSQTJHdWUzelgvTzlVL212MElsdWFXc3V4by9LYnhtTEZyQmx6cXUyQmhyNFVmckZFNFYxNzNodzVyWE5iSXNnOFdSUUVLVUlBQ1dSUGdFSjgxUHo1TkFRb29YR0RIenp2UWJtNDdzWXRLUlNyaDBwUkxzdTFLR016TCs1U0hlVzV6SklRazZNK00vOUMxOXRSYS9jQi8zdWU4YlB0aFlSU2dBQVVva0RrQkR2R1pjK05URktDQVNnVGMxN2tqWkYrSTJJMXJZMWVFZGd1VmRYYzFwdGJBNlp1bnNkWmxMYm80ZFBsb3JSZCt2NERhQWJXaDg5ZWhlTUhpc3U2THhWR0FBaFNnUVBvRk9NU24zNHAzVW9BQ0toU3c5N1dITU9pbVhKdUhib2F6dmJPc081MFhQVS8vb2llblNrNklIQm1aWnExL3Yvd2JkdDUyaU9nZGdlWVZtNmQ1UDIrZ0FBVW9RQUg1QzNDSWwvOGFzVUlLVUVBaWdjZlBINlBncUlMdlJKZnpmdmlVUWhQL1NvUzF1elhldkhtRHVLQTRXT2UzVHBkUWk1QVdhUE5WRzdnMmNVM1gvYnlKQWhTZ0FBWGtLOEFoWHI1cnc4b29RQUdKQmJhYzM0S080UjNGTEZXK3FLS1kvZVBmaEgrRHplYzNZMmFubVJqVFlreTZwVWFzR2FGL3FkVzhIdlBTL1F4dnBBQUZLRUFCK1Fsd2lKZmZtckFpQ2xEQVNBTENRQnQySUV6TTV0YlVEY0ZkZ28yVVBXdHB0bC9ZanZiejJ1dVBrdFQ1NlRJVUxEdzZISnZQYmNhKzBmc3k5Qnh2cGdBRktFQUIrUWh3aUpmUFdyQVNDbERBeUFLVkoxWEc1WHVYeGF6YmgyOUgyNi9iR3JtS3pLVVRmcHR1TTlvR0NjOFNjTWJyREtxVnFKYWhRUHRqOXFQUGtqNkk5WS9WbjNURGl3SVVvQUFGbENYQUlWNVo2OFZxS1VBQkF3bThiei84MDdDbnlKY25uNEV5U0IvR2JaMGJadStiamN5ZXFIUDM4VjNZZXRuaWtNZWhEUDhRSUgxM3pFQUJDbENBQWg4VDRCRFB6d2NGS0tCSmdRMW5OdURiaGQrS3ZWY3ZVUjJudlU0cnlrSTRWVWM0WGFmQUp3VVFIeHlQbkdZNU0xVi9kZi9xY0cvbWp1NDF1MmZxZVQ1RUFRcFFnQUxHRitBUWIzeHpacVFBQldRZ01IVFZVTXcvTkYrc1pHeUxzUWpzRkNpRHlqSldnbkIwWkd4Y0xMWU0zWUlPOWgweTl2QS83dTRSMFFObFBpc0QzL2ErbVk3QkJ5bEFBUXBRd0hnQ0hPS05aODFNRktDQWpBVEtlNWVITGk3MUM2R1JJeUxoVk5sSlJoV21yNVRnUGNFWXZXRTBPbFRwZ0MzRHRxVHZvUS9jNWJmVEQ1ZnZYc2E2UWV1eUZJY1BVNEFDRktDQTlBSWM0cVUzWmdZS1VFQm1BdmYvdksvL1V1Zy9MNlh0aDArcFBmNXB2TDZYN05tejY3ZlVXT1MxeUpMMit0UHJNVFZ5S242ZTlIT1c0dkJoQ2xDQUFoU1FWb0JEdkxTK2pFNEJDc2hRWU0ycE5lZ2VrYnIvdTFicFdqamhlVUtHbGFhdnBEYWhiZkRqcFI4UjJqWFVJQzl5dW5qbkltcE1yYUUvdXJLa1ZjbjBGY0c3S0VBQkNsREFxQUljNG8zS3pXUVVvSUFjQkZ4V3VDRGlTSVJZaXFlVEo2WjFuQ2FIMGpKVlE4cVhkSVZqSm9YakpnMXhKYjFLZ3AyWEhSYjBXb0FXRlZzWUlpUmpVSUFDRktDQUFRVTR4QnNRazZFb1FBRmxDSlNiVUE3WDRxK0p4ZTV4MjRObUZab3BvL2ozVkpuOEtoblc3dFo0OHZjVHhQakd3TzV6TzRQMTBuSjJTemhWY3NMSXBpTU5GcE9CS0VBQkNsQWc2d0ljNHJOdXlBZ1VvSUNDQlA2OUh6NUg5aHg0UHZjNWN1Zk1yYUF1L2x2cWtGVkRzT0RRQWtoeHlzNm90YVB3OHRWTGhQY01WN1FSaTZjQUJTaWdKZ0VPOFdwYVRmWkNBUXFrS2JEeXhFcjBYdEpidks5dTJibzRNdTVJbXMvSi9ZYVQxMC9DTWNBUlZ2bXNFQmNVQitHSEUwTmU4dy9PaDdCdDU4Q1lBNFlNeTFnVW9BQUZLSkJKQVE3eG1ZVGpZeFNnZ0RJRitpL3JqNlhIbG9yRmU3ZnhWczNaNktYR2w4TE5oemNSTlRJS0xTdTFOUGdDUmV1aTBmUDdudEQ1NjVBL1QzNkR4MmRBQ2xDQUFoUkl2d0NIK1BSYjhVNEtVRUFGQWltRGJrb3JCMFlmUUNPN1Jpcm9ESmdXT1EwVHQweEVWNGV1V09PeVJwS2U3aVhlMDMvaFZmaU5mUFdTMVNYSndhQVVvQUFGS0pDMkFJZjR0STE0QndVb29CS0JXdzl2b2VUNDFDTVRjNW5sd3AraGZ5cCtQM3pLOHR4OWZCZkZQSW9odDFsdUpJUWtJRitlZkpLdG5JTy9nLzdMcmoxcjlaUXNCd05UZ0FJVW9NQ0hCVGpFODlOQkFRcG9Sa0RZUmlOc3AwbTVHdG8yUlBTWWFGWDEzelNvS2ZicjltTlJyMFVZV0grZ3BMMzFXdHdMSlF1VmhGOEhQMG56L0R2NHMyZlBrQytmZEQrZ0dMVVpKcU1BQlNpUVNRRU84Wm1FNDJNVW9JRHlCSG92N28yVkoxZUtoVTlwTndVK2JYMlUxOGhIS2w1MWNoV0U0YnAybWRvNE52Nlk1TDM1Ny9USHozZCt4b2JCRzZUUDVSK0VCUXVXSWprNU94SVRyNk5HamRhWVA5OGJsU3BWa2p3M0UxQ0FBaFNRbXdDSGVMbXRDT3VoQUFVa0V5anNYaGdQbmo0UTR4LzJPSXg2NWVwSmxzOFVnVjhrdjRDVm14V2VKejNIOVlEcktHVlZTdkl5TnA3ZENOOGR2cmc0K2FKa3VabzA2WWRqeDBvaktha2pnSW9BbmdPNGdyeDUreUl5Y2lVYU5LZ3FXVzRHcGdBRktDQkhBUTd4Y2x3VjFrUUJDaGhjNE5xRGF5ZzNzWndZVjlnUEw1d1BiNWJEek9DNVRCMHc1UVFlcjlaZVJ0dnFjdW5PSlZUenI0WlkvMWlELytEUXRHbDM3Tjh2ZkluVy9iMjBlZkpVeHVIRFMrRGc0R0JxZXVhbkFBVW9ZRFFCRHZGR28yWWlDbERBbEFJUmh5UGdzdEpGTEtGcCthYlk2NzdYbENWSmx2dlFyNGZRY0daREZMRW9nanVCZDVBdFd6YkpjdjB6Y1BMclpOaDYyV0plOTNsd3F1eGtrSnlSa1pGd2NkbUR1M2RuZnlUZWRWU3VQQm9YTDI0eFNFNEdvUUFGS0tBRUFRN3hTbGdsMWtnQkNtUlpvSHRFZDZ3NWxYcnM0bFRucVpqUWFrS1c0OG94d051M2IvV24xQWpIUVpyaUNNMVdjMXFoZWNYbUdOVjBWSlo1eG8yYmhNQkE0Y1ZWSC8vdVFzNmMxcmgzTHdaV1ZsWlp6c2tBRktBQUJaUWd3Q0ZlQ2F2RUdpbEFnU3dML0hzLy9QSHh4K0ZZeGpITGNlVWFZTksyU2ZEZDZZcytqbjJ3clA4eW81ZnB0czROZjcvOEd3dDZMY2hTN20rK0dZbk5tMXNBYVBYUk9ObXo1OFBZc2NNeGZmcjBMT1hqd3hTZ0FBV1VJc0FoWGlrcnhUb3BRSUZNQytqaWRDanZYVjU4M2p5M09STG5KS3B5UDN4S2t6Y1NicUMwWjJrSXZRcG54dWZKbVNmVGZwbDljT0doaFZoN2VtMldqdkdjTVdNR3hvOS9ET0RqdzNtT0hQbnc1TWw5bUp1Ylo3WmNQa2NCQ2xCQVVRSWM0aFcxWEN5V0FoVElqTUQ4Zy9NeDlJZWg0cU10SzdaRTFLaW96SVJTMURQMVp0VEQwV3RIc2J6L2N2UjI3RzJTMmcvR0hrUzNSZDMwWDNqOTlKTlBNMXpEbVRObjBLRkRDTzdlL2VFanp4NUJ6WnJoT0hsU21yZlVacmhvUGtBQkNsREFDQUljNG8yQXpCUVVvSUJwQmI1ZDhDMDJuRTA5eDN6R056UGcwZExEdEVVWklmdjNSNzdId0JVRDBkaXVNZmFQM20rRWpPOVBFZmNrVHYrRlYrR0x4RFZLMWNod0hXUEhUc09jT2I4aE9YbnhlNTVOaHJsNVJkeThlWno3NFRNc3l3Y29RQUVsQzNDSVYvTHFzWFlLVUNCZEFwWWpMWkg0VjZKNDc2bUpwK0JRVXYzSEVUNTc4VXgvWm56U3F5VDlLVFZGTFl1bXkwdXFtMnBPcllsaGpZZGw2bDhGUEQzblljR0NZMGhNYkEyZ0RvQTdBR0tSUGZzUVhMbHlHN2EyTmxLVnpiZ1VvQUFGWkNuQUlWNld5OEtpS0VBQlF3bGN2bnNabFNkWEZzTUplOFNmaGowMTJyR0xodW9qczNGU1R1WHg3K0NQaWEwblpqYU13WjdyczZRUGlsa1dnM0E2VUVhdjNidDNJelIwSlc3YytBTm1aaS9Sc0dFamhJYjZaalFNNzZjQUJTaWdDZ0VPOGFwWVJqWkJBUXA4U0NCc2Z4aEdyQjBoL25XYnI5cGdoK3NPellEdC9tVTNXczV1aVpLRlN1TEc5QnV5Nkh0YTVEU2N2WGtXbTRadWtrVTlMSUlDRktDQUVnVTR4Q3R4MVZnekJTaVFib0dPNFIyeDVYenFTNENDT2dmQnZmbjczL3laN3FBS3VsRTRNLzR6OTgrUThDd0JjanBXYy9PNXpmRFo1b1BMVXk0clNKT2xVb0FDRkpDUEFJZDQrYXdGSzZFQUJRd3NJQXl3QlVjVmZHYy8vRG52YzdBdmJtL2dUUElPTjI3ak9BVHVEc1NnK29PeWZHNjdJVHY5NWQ0ditIcnkxNGlkR29zeTFtVU1HWnF4S0VBQkNxaGVnRU84NnBlWURWSkF1d0lYZnI4QWU5L1VnZDBpcndVZXpYNmttZjN3S1N1diswT0g4ajdsOVdmR1A1NzlHRG5OY3NybVEvSDZ6V3Y5eVRWenVzNUI2NitFTDYzeW9nQUZLRUNCOUFod2lFK1BFdStoQUFVVUtSQ3lOd1R1NjFPM3puU28wZ0ZiaHFWdXJWRmtVNWtzdXNiVUdqaDk4elRXdXF4RkY0Y3VtWXdpM1dOdFF0dm9qOExVMGxZbjZUUVptUUlVMElJQWgzZ3RyREo3cElCR0JkcUZ0Y09PaTZsZlloVisyenVpU2VxWFhMWEVNaTk2SG9hdkhnNm5TazZJSEJrcHk5WkhyeCtOcHkrZVlsSHZSYktzajBWUmdBSVVrSk1BaDNnNXJRWnJvUUFGRENZZzdJZlA3NW9mejVPZWl6RXZUcnFJeXNWU2o1czBXRElGQkJMT3liZDJ0OGFiTjI4UUZ4UUg2L3pXc3F3NjRuQUVWcDFjaFVNZWgyUlpINHVpQUFVb0lCY0JEdkZ5V1FuV1FRRUtHRlRnek0wemNKaWEra0luWVQvODR6bVBEWnBEYWNHK0NmOEdtODl2eHN4T016R214UmpabG4vNDE4UG92S0F6WXYxaklhd2JMd3BRZ0FJVStLOEFoM2grS2loQUFWVUt6Tnc5RXg0YlBjVGVPbFhyaEEyRE42aXkxL1EydGYzQ2RyU2YxeDYyTnJiUStlblMrNWhKN252dzV3UDlGMTZqUmtXaFZ1bGFKcW1CU1NsQUFRcklXWUJEdkp4WGg3VlJnQUtaRm1nMXB4V2lMa2VKejgvclBnOURHdzNOZER3MVBDaWNCRk5vVkNFOCtmc0p6bnFkUmRVU1ZXWGZsbU9BSXdZM0dJdyt0ZnZJdmxZV1NBRUtVTUNZQWh6aWphbk5YQlNnZ0ZFRVhyMStCWXVSRnUvc2g3L2lld1hsUHk5dmxQeHlUakpxN1NqTTJmKy9ML2dLWC9SVnd0VjNTVjk4YnZFNUFqb0dLS0ZjMWtnQkNsREFLQUljNG8zQ3pDUVVvSUF4QlU1ZVB3bmhON2dwMTJmNVA4UDk0UHZHTEVHMnVjN2ZQbytxZmxWUjRKTUNpQStPbDlXWjhSOURteDQxSGFkdW5NTG1vWnRsYTh2Q0tFQUJDaGhUZ0VPOE1iV1ppd0lVTUlwQVFHUUFKbXlaSU9icTZ0QVZhMXpXR0NXM0VwTFllZHNoTmk0V1c0ZHRSZnNxN1pWUXNyN0dMZWUzWU9MbWliamlkMFV4TmJOUUNsQ0FBbElKY0lpWFNwWnhLVUFCa3drMEMyNkdmVEg3eFB5TGVpM0N3UG9EVFZhUDNCSUg3UW5DbUExajRHenZyTGpmYk1mOEVZTktreXJwdjVoYnJuQTV1ZEd5SGdwUWdBSkdFK0FRYnpScUpxSUFCWXdoSU95SE54OXVqcGV2WG9ycHJrNjlpcktmbFRWR2VrWGtpSDhhRDV2Uk5zaWVQYnQrUzQzU2puRjg4L1lON0x6c0VOd2xHRzIrYXFNSWN4WkpBUXBRd05BQ0hPSU5MY3A0RktDQVNRV09YRDJDK29IMXhScTRILzc5eTlFNnREVWlMMFVpckZzWWhqY2VidEkxeTJ6eXRtRnQwZURMQnJJKzh6Nnp2ZkU1Q2xDQUFta0pjSWhQUzRoL1R3RUtLRXJBZDRjdkptMmZKTmJjcTFZdnJCaXdRbEU5R0tQWTlhZlhvOHVpTHFoZW9qcE9lNTAyUmtwSmNvemRNQmJDMjJnaitrUklFcDlCS1VBQkNzaFZnRU84WEZlR2RWR0FBcGtTYURTckVRN0dIaFNmWGRKM0NmclY2WmVwV0dwK0tQbFZNcXpkcmZWbnhzZjR4c0R1Y3p2RnR2djlrZSt4L1BoeUhCbDNSTEU5c0hBS1VJQUNHUlhnRUo5Uk1kNVBBUXJJVmlBcE9RbWZqdmowbmYzd053SnVvS1JWU2RuV2JNckNCcThjaklXSEY4S2poUWRtZEpwaHlsS3luUHZvMWFQb0dONFJPbjhkQ3BvWHpISThyUWFJaVluQnI3LytpaXBWcXFCRWlSSmFaV0RmRkZDRUFJZDRSU3dUaTZRQUJkSWpFSzJMUnVPZ3h1S3R4UXNXeDYwWnQ5THpxQ2J2U1RsUDN5cWZGZUtDNHBBamV3NUZPd2hmMkJXKzhMcHp4RTQ0bGtsOVQ0Q2ltekpTOGV2VzdZU1B6eHpjdVhNWEJRdTJ4S05IbS9IbGwxOWo0OFpnbENsVHhraFZNQTBGS0pBUkFRN3hHZEhpdlJTZ2dLd0ZmTGI1d0crbm4xaWpzSTFHMkU3RDY4TUNwY2FYd3MySE54RTFNZ290SzdWVUJWWHRnTnI2STBXNWpTcDl5N2x0MjM3MDZPR0g1ODkzQThqOWo0ZCt4eWVmTk1IcDB3ZFFzV0t4OUFYalhSU2dnTkVFT01RYmpacUpLRUFCcVFYcXphaUhvOWVPaW1sVzlGK0JYbzY5cEU2cjZQalRJcWRoNHBhSlVOc0xzZm92NncvaFpLTHAzMHhYOVBwSVhmeXBVNmZRcE1sUVBIdDI1Z09wa3BBalJ3RzhldlZDNmxJWW53SVV5S0FBaC9nTWd2RjJDbEJBbmdMQ2ZuamhmUGpYYjE2TEJRcGJSQXAvV2xpZUJjdWtxcnVQNzZLWVJ6SGtOc3VOaEpBRTVNdVRUeWFWWmIyTUdWRXpjT0w2Q2YyYmFYbTlYNkJPbmM0NGZud01nSm9mSVlyQW1ERVBNSFBtUkRKU2dBSXlFdUFRTDZQRllDa1VvRURtQmZaZTJZdm1JYzNGQUdXdHkrTHF0S3VaRDZpaEo1c0dOY1YrM1g2bzhjMjIyeTVzdy9oTjR4SGpGNk9oRlUxL3E3bHltU001T1I1QTNvODh0QjFmZkRFUnQyOWZTbjlnM2trQkNrZ3V3Q0ZlY21JbW9BQUZqQ0V3WWZNRUJFUUZpS2tHMWh1SVJiMFhHU08xNG5Pc1BMRVN2WmYwUnAweWRYQjBmT3AySk1VMzl2OE42T0owS085ZEhqby9IV3h0Yk5YU1ZwYjcrT3V2djFDOGVGVThmS2hMSTlZT2ZQSkpUL3oxMTVNczUyUUFDbERBY0FJYzRnMW55VWdVb0lBSkJSd0RIQ0djdHBKeXJSNjRHdDFxZEROaFJjcEovU0w1QmF6Y3JQQTg2VG11QjF4SEthdFN5aWsrQTVVS0o5Y0VkZ3BFdXlydE12Q1V1bTh0VWNJZXQyOHZCVkRsSTQwdVFaY3U1N0IyN1Z4MVk3QTdDaWhNZ0VPOHdoYU01VktBQXY4VmVQYmlHU3hHV25BLy9QL1RQSDc4R0phV2xobjZxUFJiMmcvTGppK0RkeHR2K0xiM3pkQ3pTcnE1L2R6MnFGTzJEanhhZWlpcGJNbHFEUXFhRDAvUGEwaE9EdnBnanR5NUsrTGN1UTJvVUtHQ1pIVXdNQVVva0hFQkR2RVpOK01URktDQXpBU2lMa1doVldncnNTbzdHenRON29GMmRmWEN1blhyOGVtbnBmSGd3VVU0T1hYQUR6K0V3c3pNTE0wVkU5NXlLN3p0dG9oRkVkd0p2SU5zMmJLbCtZeFNieGkzY1J3U25pVmdjZC9GU20zQm9IVzNhVE1DUC81b0JjRG5QM0hOekxyQ3o2OER4by92YXRDY0RFWUJDbVJkZ0VOODFnMFpnUUlVTUxHQXgwWVB6Tnc5VTZ4aVNJTWhDTzhaYnVLcWpKYytPVGtaeFlwVnhvTUh3dWtodFFDVUEvQUhnQ3NBV3VEbXpZY29VYUxBUnd0NisvYXQvcFNhZTRuM0VEMG1HZzF0R3hxdkFSTmtXbkowQ1JZZlhZeGo0NCtaSUx2OFVqbzdmNGVmZnNxSlAvNFEvZ1duQm9BREtGSGlIdnIyclkvSmswZklyMkJXUkFFS2dFTThQd1FVb0lEaUJSejhIWERtVnVvNTErc0hyVWZuNnAwVjMxZDZHL2o4Y3p2RXhRa3Z0YXI5Z1VleVFSalMwN3BTWHBiVnQzWmZMTzBuN0pOVzkzWDh0K05vRjlZT09uOGRoTGZXYXYwNmNPQUFmdnJwSitoMGoxQzllbkUwYnR3WUZTdFcxRG9MKzZlQWJBVTR4TXQyYVZnWUJTaVFIZ0ZoUDN4KzEvenYzUHBvOWlOWW1tZHNUM2g2Y3NueG51RGdZRXljbUJNdlhyaCtwTHpONk5uekdGYXUvUEMrWitIaEd3azNVTnF6Tk14em0rdlBqTStUTTQ4Y1d6Wm9UUStmUFlTZHQ1MytMSGxocnp3dkNsQ0FBa29SNEJDdmxKVmluUlNnd0hzRmR2eThBKzNtcHA0MlVxbElKVnlhb3AzenJCMGQyK0RreVNFQVduL2tFM0lURmhhTjhQanhqVFEvUlhXbjE4V3gzNDVCYTIrN0ZmcnVWN2NmQnRRZGtLWVJiNkFBQlNnZ0J3RU84WEpZQmRaQUFRcGtXc0I5blR0QzlvV0l6N3MyZGtWb3Q5Qk14MVBhZ3pWcnRzZXBVL01BRkV1ajlHeTRkdTBheXBRcDg5SDdJZzVId0dXbEM1cllOY0crMGZ1VXhwR2xlcjliL2gwS21oZlVIMFBKaXdJVW9JRGNCVGpFeTMyRldCOEZLUEJSQVh0ZmUxejQvWUo0eithaG0rRnM3NndadFFZTk91SHdZZUU4L0c4KzBuTXNQdnVzUGU3ZlQrdWxQb0N3UFVrNE16N3BWWkwrbEpxaWxrVTFZeWswS254QitzaXZSN0RkZGJ1bSttYXpGS0NBOGdRNHhDdHZ6Vmd4QlNqdy93S1BuejlHd1ZFRjMvSFEwbjU0b2ZHbFM1ZkN6ZTAybmp5WjlKSFBSVGhHallwSFNNakg3a2w5dkh0RWQ2dzV0UWIrSGZ3eHNiVnc0bzIyTG1HTDFwZ05ZL1J2ZUZYelVadmFXbFYyU3dIMUNYQ0lWOSthc2lNS2FFWmd5L2t0NkJqZVVleTN5aGRWY043bnZHYjZUMm4wZjF0cW1nQjQzMUdBSjFHdzRBQThmUGhMdWwxMi83SWJMV2UzUk1sQ0pYRmpldHI3Nk5NZFdFRTMvbnIvVndodmVMM2lkd1hDZXdkNFVZQUNGSkNiQUlkNHVhMEk2NkVBQmRJdE1HTE5DSVFkQ0JQdmQydnFodUF1d2VsK1hrMDNPanAyUkV4TUZUeDVZZy9BRWNEUHlKUG5HdkxtbllXNHVDdkltVE5udXR0OS9lWTFiRWJiNkYrSWRIejhjVGlXRWVKcDh5cnZYUjRCSFFQUXdiNkROZ0hZTlFVb0lGc0JEdkd5WFJvV1JnRUtwQ1ZRZVZKbFhMNTNXYnh0Ky9EdGFQdDEyN1FlVSszZlIwUkVZTm15SFhqMEtCbDU4eWFqYmR0bW1EeDVYS2I2RmQ1cUdyZzdFSVBxRDhLQ1hnc3lGVU10RHpuUGMwYXQwclV3emlsemxtcHhZQjhVb0lDOEJEakV5MnM5V0EwRktKQk9nZmZ0aDM4YTloVDU4dVJMWndUZTlqRUIzUjg2bFBjcGp3S2ZGRUI4Y0R4eW1xWC9OL2xxbEIyL2FUenUvM2xmRXkvQlV1UDZzU2NLcUZHQVE3d2FWNVU5VVVBREFodk9iTUMzQzc4Vk82MWVvanBPZTUzV1FPZkdhekhsVGJqclhOYmhXNGRVYStOVklLOU15NDR0dzZMRGkzRGM4N2k4Q21NMUZLQ0FKZ1U0eEd0eTJkazBCWlF2TUhUVlVNdy9ORjlzWkd5THNUemYyOERMT3ZmQVhMaXVjVVdyeXEzdzQ0Z2ZEUnhkbWVGTy9IWUNyVU5iSTlZL0Z0YjVyWlhaQkt1bUFBVlVJY0FoWGhYTHlDWW9vRDBCNFF1SHVyalVjODhqUjBUQ3FiS1Q5aUFrN0RqeHIwUll1MXZqelpzM2lBdUs0OUQ2LzlhUC8zb00yNG0yMkRSMEUrcVZxeWZoQ2pBMEJTaEFnUThMY0lqbnA0TUNGRkNjZ0xBM1dUZzlKZVhLa1QwSEV1Y2tjais4QkNzcEhPRXBIT1U1cS9Nc2pHNCtXb0lNeWcxWlA3QStlanYyeG5mMXZsTnVFNnljQWhSUXJBQ0hlTVV1SFF1bmdIWUZoQmNSQ1M4a1NybUVrME5PZUo3UUxvaUVuVys3c0EwZDVuV0FyWTJ0L3VWSHZONFZHTGg4SUFya0xhRC9JWWNYQlNoQUFXTUtjSWczcGpaelVZQUNCaEZ3V2VHQ2lDTVJZaXhQSjA5TTZ6ak5JTEVaNUYwQjRjejRRcU1LNGNuZlQzRE8reHpzaXd2bjBQUDZwMERRbmlBY2pEMklIYTQ3Q0VNQkNsREFhQUljNG8xR3pVUVVvSUNoQk1wTktJZHI4ZGZFY0h2YzlxQlpoV2FHQ3M4NC94SVl1WFlrUXZlSFltU1RrWmpkZFRaOTNpT3c4K0pPdUsxMVErelVXR1RQbHAxR0ZLQUFCU1FYNEJBdk9URVRVSUFDaGhSNDMzNzQ1M09mSTNmTzNJWk13MWovRURoMzZ4eXErVmZUbnhuL2NQWkRDTjlCNFBWZmdXc1Byc0hXeXhhWEpsOUNoU0lWU0VRQkNsQkFVZ0VPOFpMeU1qZ0ZLR0JvZ1pVblZxTDNrdDVpMkxwbDYrTEl1Q09HVHNONC94S3c4N1pEYkZ3c3RnM2JoblpWMnRIbkl3SVZmU3JDMzlrZnp2Yk9kS0lBQlNnZ21RQ0hlTWxvR1pnQ0ZKQkNvUCt5L2xoNmJLa1kycnVOTjN6YiswcVJpakgvSVRCcjl5eU0zVGdXSGUwNzZvOVc1UFZ4QWVGVUg0ZVNEdkJzNVVrcUNsQ0FBcElJY0lpWGhKVkJLVUFCcVFSS2pDdUIyNDl1aStFUGpENkFSbmFOcEVySHVQOHZFUDgwWG4rc1ovYnMyUkVmSEErTHZCYTBTVU5nd3VZSnVKZDREOHY2TDZNVkJTaEFBWU1MY0lnM09Da0RVb0FDVWduY1RMaUpVcDZseFBDNXpITGh6OUEvdVI5ZUt2Qi94UlhlVkJwNUtSSmgzY0l3dlBGd0kyVlZkcHJseDVkai9zSDVPRG5ocExJYllmVVVvSURzQkRqRXkyNUpXQkFGS1BBaEFXRWJqYkNkSnVWcWFOc1EwV09pQ1dZa2dmV24xNlBMb2k2b1hxSTZUbnVkTmxKVzVhZjU2ZnBQYURtN0pYVCtPaFQrdExEeUcySUhGS0NBTEFRNHhNdGlHVmdFQlNpUUhvSGVpM3RqNWNtVjRxMVQyazJCVDF1ZjlEektld3dna1B3cUdaYWpMUEU4NlRsaWZHTmc5N21kQWFKcUkwVGlYNGtRdmh5OGJ0QTZOUGl5Z1RhYVpwY1VvSUNrQWh6aUplVmxjQXBRd0pBQ2hkMEw0OEhUQjJMSXd4NkhVYTljUFVPbVlLdzBCQWF2SEl5Rmh4ZkNvNFVIWm5TYVFhOE1DalNjMlJEZGEzYUhTMzJYREQ3SjJ5bEFBUXE4SzhBaG5wOElDbEJBRVFMQ0dkemxKcFlUYXhYMnd3dm53NXZsTUZORS9Xb3A4c1J2SjFCN2VtMVk1YlBDZytBSHlKWXRtMXBhTTFvZmcxWU9nbmt1Y3dSM0NUWmFUaWFpQUFYVUo4QWhYbjFyeW80b29FcUJpTU1SY0ZtWit0dkxwdVdiWXEvN1hsWDJLdmVtU28wdmhac1BiMkxYcUYxb1ViR0YzTXVWWlgwaGUwT3dMMllmZmh6eG95enJZMUVVb0lEOEJUakV5MytOV0NFRktBQ2dlMFIzckRtMVJyU1k2andWRTFwTm9JMEpCS2IrT0JWZVc3M1FyVVkzckI2NDJnUVZxQ09sY05LUDYycFh4UHJIOGwrVTFMR2s3SUlDUmhYZ0VHOVViaWFqQUFVeUsvRHYvZkRIeHgrSFl4bkh6SWJqYzFrUXVQdjRMb3A1RkVOdXM5eElDRWxBdmp6NXNoQk4yNDllajc4T1d5OWJuUGM1ajBwRksya2JnOTFUZ0FJWkV1QVFueUV1M2t3QkNwaENRQmVuUTNudjhtSnE4OXptU0p5VHlOOWVtbUl4L2o5bms2QW1PS0E3Z0lqZUVmaXUzbmNtckVRZHFTdFBxb3pKN1Niam0ycmZxS01oZGtFQkNrZ3V3Q0ZlY21JbW9BQUZzaW9ndkN4bjZBOUR4VEF0SzdaRTFLaW9ySWJsODFrUVdIRmlCZm9zNllPNlpldml5TGdqV1lqRVIxTUVPczN2QlB2aTlwalllaUpSS0VBQkNxUXB3Q0UrVFNMZVFBRUttRnJnMndYZllzUFpEV0laTTc2WkFZK1dIcVl1UzlQNVh5Uy9nSldibGY3TStPc0IxMUhLS3ZWTnVwcUd5V0x6WGx1OGNQdlJiYXdZc0NLTGtmZzRCU2lnZGdFTzhXcGZZZlpIQVJVSVdJNjBoUEN5bkpUcjFNUlRjQ2pwb0lMT2xOMUMzeVY5c2Z6RWN2aTA4Y0dVOWxPVTNZeU1xbDk1WWlYQ0RvUkIrSnp6b2dBRktQQWhBUTd4L0d4UWdBS3lGcmg4OXpJcVQ2NHMxaWpzaDM4YTlwVG5rOHRnMWFKMTBXZ2MxQmhGTElyZ1R1QWRyb2tCMStUMHpkTm9HdFFVT244ZFBpL3d1UUVqTXhRRktLQVdBUTd4YWxsSjlrRUJsUXFFN1EvRGlMVWp4TzdhZk5VR08xeDNxTFJiWmJYMTl1MWIvU2sxOXhMdjRlRFlnMmp3WlFObE5TRHphdi84KzAvWWVkdnBqL0ZzYU50UTV0V3lQQXBRd05nQ0hPS05MYzU4RktCQWhnU2M1emxqNjRXdDRqUEIzd2JEclpsYmhtTHdadWtFZkxiNXdHK25IL3JXN291bC9aWktsMGpEa1J2TmFvUXVEbDB3dU1GZ0RTdXdkUXBRNE44Q0hPTDVtYUFBQldRcklQeW10K0NvZ3Uvc2h4Zk8wNjd5UlJYWjFxeTF3bTRrM0VCcHo5SVF0amtKWjhibnlabEhhd1JHNlhmSXFpRjYyNUF1SVViSnh5UVVvSUQ4QlRqRXkzK05XQ0VGTkN0dy92WjVWUFdyS3ZadmtkY0NqMlkvNHQ1cm1YMGk2azZ2aTJPL0hjT0svaXZReTdHWHpLcFRUem16OTgzRzdzdTdlYnlxZXBhVW5WQWdTd0ljNHJQRXg0Y3BRQUVwQllMM0JHUDBodEZpQ21kN1oyd2V1bG5LbEl5ZENZR0l3eEZ3V2VtQ0puWk5zRy8wdmt4RTRDUHBGZGgxZVpmK25RazZQeDF5bWVWSzcyTzhqd0lVVUtFQWgzZ1ZMaXBib29CYUJOcUd0Y1hPaXp2RmRrSzdoc0sxaWF0YTJsTk5IODllUEFVY2c3TUFBQjA4U1VSQlZOT2ZHWi8wS2tsL1NrMVJ5NktxNlUyT2pRaGJtT3k4N0hERzZ3d3FGMHM5dVVtT3RiSW1DbEJBT2dFTzhkTFpNaklGS0pBRkFXRS9mSDdYL1BxWENhVmNseVpmUXFXaWxiSVFsWTlLSmRCdFVUZXNQYjBXVTUybllrS3JDVktsWWR4L0NIdzErU3Q0dC9GRzUrcWQ2VUlCQ21oUWdFTzhCaGVkTFZOQUNRTENPZGsxcHRZUVN4WDJ3eitlODFnSnBXdXlSbUdiaDlNY0o1UXNWQkkzcHQvUXBJRXBtaGJlWnZ4VnNhL2cxY2JMRk9tWmt3SVVNS0VBaDNnVDRqTTFCU2p3WVlIQVhZRVl0Mm1jZUVQbmFwMnhmdkI2a3NsVTRQV2IxN0FaYllPRVp3azQ0WGtDdFVyWGttbWw2aXZMZTZzM2hDMDJxNzVicGI3bTJCRUZLUEJCQVE3eC9IQlFnQUt5RkhDYTdZUmR2K3dTYXd2dkVZNGhEWWZJc2xZVzlUOEJqNDBlbUxsN3B2NDg4L2s5NTVQRmlBSS9uUHdCd3VrMXA3MU9HekVyVTFHQUFxWVU0QkJ2U24zbXBnQUYzaXZ3NnZVcldJeTBlR2MvZkl4ZkRPeHM3Q2dtWXdIZEh6cVU5eW1QQXA4VVFIeHdQSEthNVpSeHRlb3I3Y3pOTXhCZURCWHJINHNpRmtYVTF5QTdvZ0FGM2hIZ0VNOFBCQVVvSUR1QkU3K2RRTzNwdGNXNlBzdi9HZTRIMzVkZG5Tem92d0xWL2F2ajdLMnpXRDlvUGI5d2FZSVB5TE9rWjdDZGFJdVYzNjFFWTd2R0pxaUFLU2xBQVdNSmNJZzNsalR6VUlBQzZSYVlGamtORTdkTUZPL3ZWcU1iVmc5Y25lN25lYVBwQk1MMmgySEUyaEZvWGJrMWRvNUlQUjdVZEJWcE0zT1RvQ2JvVkswVHQ2QnBjL25adFVZRU9NUnJaS0haSmdXVUpOQXN1Qm4yeGFTK05HaFJyMFVZV0grZ2tsclFiSzJKZnlYQzJ0MGFiOTY4UVZ4UUhLenpXMnZXd3RTTkQxMDFWTCtsYVU3WE9hWXVoZmtwUUFFSkJEakVTNERLa0JTZ1FPWUZoUDN3NXNQTjhmTFZTekhJMWFsWFVmYXpzcGtQeWllTkt1QTh6eGxiTDJ4RlVPY2d1RGQzTjJwdUpudFhJSFIvS0NJdlJXTFhxTlF2aWRPSUFoUlFod0NIZUhXc0k3dWdnR29Famx3OWd2cUI5Y1YrdUI5ZWVVdTc5ZnhXT0ljN3c5YkdGam8vbmZJYVVGbkZ1My9aalVFckJrSG5yME9lbkhsVTFoM2JvWUIyQlRqRWEzZnQyVGtGWkNuZ3U4TVhrN1pQRW12clZhc1hWZ3hZSWN0YVdkVDdCWkpmSmV1MzFEejUrd25PZVorRGZYRjdVcGxZNE5iRFc3RHpzc1BKQ1NmeDlSZGZtN2dhcHFjQUJRd2h3Q0hlRUlxTVFRRUtHRXhBT0NMdllPeEJNZDZTdmt2UXIwNC9nOFZuSU9NSWpGdzdFc0pXanBGTlJtSjIxOW5HU2Nvc2FRcFVtVklGbnEwODBjV2hTNXIzOGdZS1VFRGVBaHppNWIwK3JJNENtaEpJU2s3Q3B5TStmV2MvL0kyQUd5aHBWVkpURG1wbzl0eXRjNmptWHcxVythejBYM0ROa1QySEd0cFNSUTlkRjNWRmhjOHJ3S2V0anlyNllSTVUwS29BaDNpdHJqejdwb0FNQmFKMTBXZ2NsSHEyZGZHQ3hYRnJ4aTBaVnNxUzBpTmc1MjJIMkxoWWJCdTJEZTJxdEV2UEk3ekhTQUtUdGszQzFRZFhlWFNya2J5WmhnSlNDSENJbDBLVk1TbEFnVXdKK0d6emdkOU9QL0ZaWVJ1TnNKMkdseklGWnUyZWhiRWJ4NktqZlVkc0dycEptVTJvdU9vMXA5WkFXS096M21kVjNDVmJvNEI2QlRqRXEzZHQyUmtGRkNkUWIwWTlITDEyVkt4N1JmOFY2T1hZUzNGOXNPRC9DY1EvallmTmFCdGt6NTRkOGNIeHNNaHJRUnFaQ1FqYm51b0Yxa09zZnl5S1dSYVRXWFVzaHdJVStKZ0FoM2grUGloQUFWa0lDUHZoaGZQaFg3OTVMZFlqN0tVdS9HbGhXZFRISWpJbjBHcE9LMFJkanNMYzduTXhyTkd3ekFYaFU1SUsvUFh5TDloNjJXSnAzNlZvV3FHcHBMa1luQUlVTUp3QWgzakRXVElTQlNpUUJZRzlWL2FpZVVoek1VSlo2N0s0T3UxcUZpTHlVVGtJckR1OURzSVhLUjFLT3VEVXhGTnlLSWsxZkVCQWVGTnlCL3NPL0dHTG54QUtLRVNBUTd4Q0ZvcGxVa0R0QWhNMlQwQkFWSURZNXNCNkE3R285eUsxdDYzNi9vUXo0eTFIV2VKNTBuUEUrTWJBN25NNzFmZXM1QWFIcng2T2JNaUdzTzVoU202RHRWTkFFd0ljNGpXeHpHeVNBdklYY0F4d3hNbnJKOFZDVnc5Y2pXNDF1c20vY0ZhWXBzQ2dsWU93NlBBaWpHczVEdE8vbVo3bS9iekJ0QUp6RDh6RjlwKzNZNC9iSHRNV3d1d1VvTUJIQlRqRTh3TkNBUXFZWE9EWmkyZXdHR25CL2ZBbVh3bHBDamorMjNIVW1WNUhmMmI4ZytBSHlKWXRtelNKR05WZ0FzTDJ0Z0hMQnVpLzhQcEpyazhNRnBlQktFQUJ3d2x3aURlY0pTTlJnQUtaRklpNkZJVldvYTNFcCsxczdCRGpGNVBKYUh4TWpnS2x4cGZDelljM3NYdlVialN2bVByZEJ6bld5cHIrSi9EN285LzFYM2c5TnY0WTdJdmJrNFVDRkpDWkFJZDRtUzBJeTZHQUZnVThObnBnNXU2Wll1dERHZ3hCZU05d0xWS290bWYvbmY3dzN1YU43alc2NDRlQlA2aTJUelUyVnRXM0tqeGFlcUJyamE1cWJJODlVVUN4QWh6aUZidDBMSndDNmhGdzhIZkFtVnRueEliV0QxcVB6dFU3cTZkQmRvSzdqKytpbUVjeDVEYkxqWVNRQk9UTGs0OHFDaExvdHFnYmJHMXNNYm5kWkFWVnpWSXBvRzRCRHZIcVhsOTJSd0haQ3dqNzRmTzc1bituemtlekg4SFMzRkwydGJQQWpBazBudFVZMGJIUitMN1A5eGhRZDBER0h1YmRKaGVZc21NS2RIL29zTVpsamNscllRRVVvQURBSVo2ZkFncFF3S1FDTzM3ZWdYWnoyNGsxVkNwU0NaZW1YREpwVFV3dWpjQ0tFeXZRWjBrZjFDMWJGMGZHSFpFbUNhTktLckQyMUZyTTJEVUQ1MzNPUzVxSHdTbEFnYlFGT01TbmJjUTdLRUFCQ1FYYzE3a2paRitJbU1HMXNTdEN1NFZLbUpHaFRTWHdJdmtGTEVaWUlPbFZFcTRIWEVjcHExS21Lb1Y1c3lCdzRmY0xxQjFRR3pwL0hZb1hMSjZGU0h5VUFoVElpZ0NIK0t6bzhWa0tVQ0RMQXZhKzloQ0dncFJyODlETmNMWjN6bkpjQnBDblFOOGxmYkg4eEhMNHRQSEJsUFpUNUZra3EwcFQ0TytYZjhQTzIwNi9OYXBaaFdacDNzOGJLRUFCd3d0d2lEZThLU05TZ0FMcEZIajgvREVLamlyNHp0M2NENTlPUElYZUZxMkxSdU9neGloaVVRUjNaOTVWYUJjc08wV2dlVWh6dFAycUxWeWJ1QktGQWhRd3NnQ0hlQ09ETXgwRktKQXFzT1g4Rm5RTTd5aitRWlV2cW5DdnJjby9JRy9mdnRXZlVuTXY4UjRPamoySUJsODJVSG5INm05dnhKb1JlUFAyRGVaMm42ditadGtoQldRa3dDRmVSb3ZCVWlpZ05RSGhQLzVoQjhMRXR0MmF1aUc0UzdEV0dEVFhyL2RXYi9qLzZJOStkZnBoU2Q4bG11dGZqUTNQaTU2SExlZTJZTi9vZldwc2p6MVJRSllDSE9KbHVTd3NpZ0xhRUtnOHFUSXUzN3NzTnJ0OStIYTAvYnF0TnByWGNKYzNFbTZndEdkcG1PYzIxNThabnlkbkhnMXJxS2YxL1RINzBYZHBYK2o4ZFBxMTVVVUJDa2dyd0NGZVdsOUdwd0FGUGlEd3Z2M3dUOE9lOGlWQUd2bkUxSmxlQjhkL080NlZBMWFpWjYyZUd1bGEvVzNlZVh3SGRsNTJPT3h4R0ZWTFZGVi93K3lRQWlZVTRCQnZRbnltcG9DV0JUYWMyWUJ2RjM0ckVsUXZVUjJudlU1cm1VUlR2Uzg2dkFpRFZnNUMwL0pOc2RkOXI2WjYxMEt6MWZ5cVlYVHowZWhlczdzVzJtV1BGRENKQUlkNGs3QXpLUVVvTUhUVlVNdy9ORitFR050aUxBSTdCUkpHSXdMQ20zcXQzS3owWjhiZkNieURvcFpGTmRLNWR0cnNFZEVEWlQ4cnk2TkV0YlBrN05USUFoemlqUXpPZEJTZ3dQOEV5bnVYaHk1T0ozSkVqb2lFVTJVbjhtaElvT3VpcmxoM2VoMm1PVStEWnl0UERYV3VuVlo5ZC9qaWwzdS9ZTjJnZGRwcG1wMVN3RWdDSE9LTkJNMDBGS0JBcXNEOVArL0RaclNOK0FjNXN1ZEE0cHhFN29mWDJJY2s2bElVV29XMlFzbENKWEZqK2cyTmRhK2RkdGVmWG85cGtkTndZVkxxUzkyMDB6MDdwWUIwQWh6aXBiTmxaQXBRNEFNQ2EwNnRRZmVJMUwyeXRVclh3Z25QRS9UU21NRHJONi8xUDh3bFBFdkFTYytUcUZtNnBzWUV0TlB1ejcvL2pKclRhdXBQcmlscFZWSTdqYk5UQ2tnb3dDRmVRbHlHcGdBRjNpL2dzc0lGRVVjaXhMLzBkUExFdEk3VHlLVkJnYkVieG1MV25sa1kwbUFJd251R2ExQkFPeTBMMzM4UVRxNVowR3NCV2xSc29aM0cyU2tGSkJMZ0VDOFJMTU5TZ0FJZkZpZzNvUnl1eFY4VGI5amp0Z2ZOS2pRam1RWUZkSC9vVU42blBBcDhVZ0R4d2ZISWFaWlRnd3JhYXJubDdKWndxdVNFa1UxSGFxdHhka3NCQXd0d2lEY3dLTU5SZ0FJZkYzamZmdmpuYzU4amQ4N2NwTk9vUUhYLzZqaDc2eXpXRDFxUHp0VTdhMVJCVzIyUFdqc0tMMSs5NUwrK2FHdloyYTJCQlRqRUd4aVU0U2hBZ1k4THJEeXhFcjJYOUJadnFsdTJMbzZNTzBJMkRRdUU3US9EaUxVajBMcHlhK3djc1ZQREV0cHFmZjdCK1JEZUYzRmd6QUZ0TmM1dUtXQWdBUTd4Qm9Ka0dBcFFJSDBDL1pmMXg5SmpTOFdidmR0NHc3ZTliL29lNWwycUZFajhLeEhXN3RaNDgrWU40b0xpWUozZldwVjlzcW4vQ2tUcm90SHorNTdRK2V1UVAwOStFbEdBQWhrUTRCQ2ZBU3plU2dFS1pGMmd4TGdTdVAzb3Roam93T2dEYUdUWEtPdUJHVUhSQXM3em5MSDF3bFlFZFE2Q2UzTjNSZmZDNGpNbWNDL3hudjRMcjhKdjVLdVhySjZ4aDNrM0JUUXN3Q0ZldzR2UDFpbGdiSUdiQ1RkUnlyT1VtRGFYV1M3OEdmb245OE1iZXlGa21HL3IrYTF3RG5lR3JZMnQvaGhDWHRvVGNQQjMwSC9adFdldG50cHJuaDFUSUJNQ0hPSXpnY1pIS0VDQnpBa0kyMmlFN1RRcFYwUGJob2dlRTUyNVlIeEtWUUxKcjVMMVcycWUvUDBFNTMzT284b1hWVlRWSDV0Sm4wQ3Z4YjMwTC8veTYrQ1h2Z2Q0RndVMExNQWhYc09MejlZcFlHd0I0VC9RcTA2dUV0TUtlK0dGUGZHOEtDQUlqRmd6QW1FSHdqQ3E2U2lFZEFraGlrWUYvSGY2NCtjN1AyUEQ0QTBhRldEYkZFaWZBSWY0OURueExncFF3QUFDaGQwTDQ4SFRCMktrSXg1SFVMZGNYUU5FWmdnMUNBakhUQXJIVFZybHM5Si93VFZIOWh4cWFJczlaRUpnNDltTjhOM2hpNHVUTDJiaWFUNUNBVzBJY0lqWHhqcXpTd3FZWE9EcS9hdjQwdXRMc1E1aFA3eHdQcnhaRGpPVDE4WUM1Q05nNTIySDJMaFliQisrSFcyL2JpdWZ3bGlKMFFVdTNibUVhdjdWRU9zZmkxSldxZCtsTVhvaFRFZ0JtUXB3aUpmcHdyQXNDcWhOWU5IaFJSaTBjcERZbHZDR1Z1Rk5yYndvOEUrQm1idG53bU9qQjc2cCtnMDJEdGxJSEkwTEpMOU9ocTJYTGVaMW53ZW55azRhMTJEN0ZIaFhnRU04UHhFVW9JQlJCTG90Nm9hMXA5ZUt1YVk1VDRObkswK2o1R1lTNVFqRVA0Mkh6V2diWk0rZUhmSEI4YkRJYTZHYzRsbXBaQUt0NXJSQzg0ck45ZCtYNEVVQkN2eFBnRU04UHdrVW9JQlJCUDY5SC82RTV3blVLbDNMS0xtWlJGa0NUck9kc091WFhmcmZ2ZzV0TkZSWnhiTmF5UVRjMXJuaDc1ZC9ZMEd2QlpMbFlHQUtLRW1BUTd5U1ZvdTFVa0NoQWpGL3hLQ0NUd1d4ZXZQYzVraWNrOGo5OEFwZFQ2bkxYbnRxTGJwRmRFT05ralh3MDhTZnBFN0grQW9TV0hob29mNWY5SGcwcllJV2phVktKc0FoWGpKYUJxWUFCVklFd3FQRE1XejFNQkhFcVpJVElrZEdFb2dDN3hWNGtmd0NWbTVXZUo3MEhERytNYkQ3M0k1U0ZCQUZEc1llaExBOVQvakM2NmVmZkVvWkNtaFdnRU84WnBlZWpWUEFlQUtkRjNTR2NHUmN5aFhZS1JCalc0dzFYZ0hNcERnQmx4VXVpRGdTZ2ZGTzR4SFFNVUJ4OWJOZ2FRWGluc1Rwdi9DNjEzMHZhcFNxSVcweVJxZUFUQVU0eE10MFlWZ1dCZFFrWURuU0VvbC9KWW90blo1NEd0VkxWbGRUaSt6RndBTEhmenVPT3RQcm9JaEZFZHdKdklOczJiSVpPQVBEcVVHZzV0U2FHTjU0T0hvNTlsSkRPK3lCQWhrUzRCQ2ZJUzdlVEFFS1pGUkFPT3Y1cXlsZmlZOEorK0dmaGozbFVKWlJTQTNlWDJwOEtkeDhlQk83UiszV24wekNpd0x2RStpOXVEZStLUGdGcGpwUEpSQUZOQ1hBSVY1VHk4MW1LV0I4Z2REOW9SaTVkcVNZdU8xWGJiSGRkYnZ4QzJGR3hRbjQ3L1NIOXpadmRLL1JIVDhNL0VGeDliTmc0d2xNaTV5R2M3Zk84ZDBDeGlObkpoa0ljSWlYd1NLd0JBcW9XY0I1bmpPMlh0Z3F0aGo4YlREY21ybXB1V1gyWmlDQnU0L3ZvcGhITWVRMnk0MkVrQVRreTVQUFFKRVpSbzBDbTg1dXdxVHRrM0I1eW1VMXRzZWVLUEFmQVE3eC9GQlFnQUtTQ2J4OSt4WUZSeFY4WnovOGVaL3pxUEpGRmNseU1yQzZCQnJQYW96bzJHaDgzK2Q3REtnN1FGM05zUnVEQy94eTd4ZFVtVklGT244ZHlsaVhNWGg4QnFTQW5BUTR4TXRwTlZnTEJWUW1jUDcyZVZUMXF5cDJKYng5ODlIc1I5d1ByN0oxbHJLZDVjZVhvKy9TdnFoWHJoNE9leHlXTWhWanEwVGcxZXRYc1BPMlEyaTNVTFNxM0VvbFhiRU5DdnhYZ0VNOFB4VVVvSUJrQXNGN2dqRjZ3Mmd4dnJPOU16WVAzU3haUGdaV244Q3pGOC8wWjhZbnZVckM5WURyS0dWVlNuMU5zaU5KQkZxSHRrWVR1eVp3Yis0dVNYd0dwWUNwQlRqRW0zb0ZtSjhDS2hab0c5WVdPeS91RkRzTTdSb0sxeWF1S3U2WXJVa2gwR2RKSDZ3NHNRS1QyazdDNUhhVHBVakJtQ29WR0wxK05KNGxQY1BDWGd0VjJpSGIwcklBaDNndHJ6NTdwNENFQXNKKytQeXUrZlZ2M1V5NUxrMitoRXBGSzBtWWxhSFZLSEJBZHdCTmdwcm96NHkvTy9PdUdsdGtUeElLTERxOENEK2MvQUdIUEE1Sm1JV2hLV0I4QVE3eHhqZG5SZ3BvUXVEMHpkT29NVFgxVFlyQ2Z2akhjeDVyb25jMmFWZ0I0UWRDNFpTYWU0bjNjR2pzSWRUL3NyNWhFekNhNmdVTy8zb1l3cHVqWS8xaklmeC9FUzhLcUVHQVE3d2FWcEU5VUVDR0FvRzdBakZ1MHppeHNzN1ZPbVA5NFBVeXJKUWxLVUhBYTRzWHBrWk9SZjg2L2JHNDcySWxsTXdhWlNidzRNOEhzUFd5UmRTb0tOUXFYVXRtMWJFY0NtUmNnRU44eHMzNEJBVW9rQTRCcDlsTzJQWExMdkhPOEI3aEdOSndTRHFlNUMwVStLL0FqWVFiS08xWkdzSWJmNFV6NC9Qa3pFTW1DbVJLd0RIQUVZTWJERWFmMm4weTlUd2Zvb0JjQkRqRXkyVWxXQWNGVkNRZ0hQRm1NZExpbmYzd01YNHhzTE94VTFHWGJNWFlBclVEYXVQRTlSTllOV0FWZXRUcVllejB6S2NpZ2I1TCt1SnppODhSMERGQVJWMnhGYTBKY0lqWDJvcXpYd29ZUWVERWJ5ZFFlM3B0TWRObitUL0QvZUQ3UnNqTUZHb1dXSGhvSVFhdkdveG1GWnBoajlzZU5iZkszb3dnTUQxcU9rN2RPTVZqYjQxZ3pSVFNDSENJbDhhVlVTbWdhWUZwa2RNd2NjdEUwYUJialc1WVBYQzFwazNZZk5ZRmhEUGpMVWRaUXZpWG5qdUJkMURVc21qV2d6S0NwZ1cybk4rQ2lac240b3JmRlUwN3NIbGxDbkNJVithNnNXb0t5RnFnV1hBejdJdlpKOWE0cU5jaURLdy9VTlkxc3pobENIUmQxQlhyVHEvRE5PZHA4R3pscVl5aVdhV3NCV0wraUVHbFNaV2c4OU9oWE9GeXNxNlZ4VkhnbndJYzR2bDVvQUFGRENvZy9KYlVmTGc1WHI1NktjYTlPdlVxeW41VzFxQjVHRXliQWxHWG90QXF0QlZLRmlxSkc5TnZhQk9CWFJ0YzRNM2JON0R6c2tOd2wyQzArYXFOd2VNeklBV2tFT0FRTDRVcVkxSkF3d0pIcmg1Qi9jRFVjN3k1SDE3REh3WUpXbi85NWpWc1J0c2c0VmtDVG5xZVJNM1NOU1hJd3BCYUZSRGVNdDNneXdZWTAyS01WZ25ZdDRJRU9NUXJhTEZZS2dXVUlPQzd3eGVUdGs4U1MrMVZxeGRXREZpaGhOSlpvMElFeG00WWkxbDdabUZJZ3lFSTd4bXVrS3BacGxJRWhNOVg0bCtKaU9nVG9aU1NXYWRHQlRqRWEzVGgyVFlGcEJKb05Lc1JEc1llRk1NdjZic0UvZXIwa3lvZDQycFFRUGVIRHVWOXlxUEFKd1VRSHh5UG5HWTVOYWpBbHFVVStQN0k5MWgrZkRtT2pEc2laUnJHcGtDV0JEakVaNG1QRDFPQUF2OFVTRXBPMHUrSEY3WThwRnczcDk5RWlVSWxDRVVCZ3dwVTg2dUdjN2ZQWWNQZ0RlaFVyWk5CWXpNWUJRU0JvMWVQb21ONFIrajhkU2hvWHBBb0ZKQ2RBSWQ0MlMwSkM2S0FjZ1dpZGRGb0hOUlliSUJmUGxUdVdzcTk4dEQ5b1JpNWRxVCtTNGc3WEhmSXZWeldwMUNCK0tmeCtpKzg3aHl4RTQ1bEhCWGFCY3RXcXdDSGVMV3VMUHVpZ0FrRWZMYjV3RytubjVoWjJFWWpiS2ZoUlFGREN3aDdscTNkcmZIbXpSdkVCY1hCT3IrMW9WTXdIZ1ZFQWVGdHdjSXh1ZHdheUErRm5BUTR4TXRwTlZnTEJSUXVVRzlHUFJ5OWRsVHNZa1gvRmVqbDJFdmhYYkY4dVFwMG1OY0IyeTVzUS9DM3dYQnI1aWJYTWxtWFNnVDZMK3NQNGJTdDZkOU1WMGxIYkVQcEFoemlsYjZDcko4Q01oRjQzMzU0NFRla2hUOHRMSk1LV1liYUJJUzNiUXA3bG0xdGJQVXY2dUZGQWFrRlprVE53SW5ySjdCMTJGYXBVekUrQmRJVTRCQ2ZKaEZ2b0FBRjBpT3c5OHBlTkE5cEx0NWExcm9zcms2N21wNUhlUThGTWlXUS9DcFp2NlhteWQ5UGNNSG5BcjcrNHV0TXhlRkRGTWlJZ1BDdlArTTNqVWVNWDB4R0h1TzlGREM0QUlkNGc1TXlJQVcwS1RCaDh3UUVSQVdJelErc054Q0xlaS9TSmdhN05wcUE2MnBYekkyZUM3ZW1idnEzYmZLaWdERUVkSEU2bFBjdWoxai9XSHhaK0V0anBHUU9DdnhIZ0VNOFB4UVVvSUJCQkJ3REhISHkra2t4MXVxQnE5R3RSamVEeEdZUUNueEk0TXpOTTNDWTZnQ3JmRmI2TDdqbXlKNkRXQlF3bW9DdGx5MW1kcHFKZGxYYUdTMG5FMUVnUllCRFBEOExGS0JBbGdXZXZYaUcvSzc1MzRuRC9mQlpabVdBZEFyWWVkc2hOaTVXZjlTa2NPUWtMd29ZVTZEOTNQYW9XNjR1eHJZWWE4eTB6RVVCY0lqbmg0QUNGTWl5UU5TbEtMUUtiU1hHc2JPeDQzN1JMS3N5UUhvRkFuY0ZZdHltY2ZxWFBna3ZmK0pGQVdNTGVHejB3TU5uRDdHNDcySmpwMlkrRFF0d2lOZnc0ck4xQ2hoS1FQZ1AyTXpkTThWd1F4b01RWGpQY0VPRlp4d0tmRlJBZUNHUHpXZ2JaTStlSGZIQjhiRElhMEV4Q2hoZFlNblJKUkQrZDNSODZqRzdSaStDQ1RVbHdDRmVVOHZOWmlrZ2pZQ0R2d1BPM0RvakJsOC9hRDA2Vis4c1RUSkdwY0I3Qkp4bU8ySFhMN3N3ci9zOERHMDBsRVlVTUluQXNXdkhJR3l2RWI3d1dpaGZJWlBVd0tUYUVlQVFyNTIxWnFjVWtFVGdmZnZoSDgxK0JFdHpTMG55TVNnRjNpZXc5dFJhZEl2b2hob2xhK0NuaVQ4UmlRSW1FeEMyMVFoZmVOMDJmQnZxbEsxanNqcVlXUDBDSE9MVnY4YnNrQUtTQ3V6NGVRZmF6VTA5bWFGU2tVcTROT1dTcERrWm5BTC9GbmlSL0FKV2JsWjRudlFjMXdPdW81UlZLU0pSd0tRQ2RhZlhSZis2L2ZYLzQwVUJLUVE0eEV1aHlwZ1UwSkNBK3pwM2hPd0xFVHQyYmV5SzBHNmhHaEpncTNJUmNGbmhnb2dqRVJqdk5CNEJIVlBmV1NDWCtsaUg5Z1FHTEJ1ZzMxWVQyQ2xRZTgyelk4a0ZPTVJMVHN3RUZGQzNnTDJ2UFM3OGZrRnNjdlBRelhDMmQxWjMwK3hPbGdMQ2Z1UzZNK3FpaUVVUjNBbThnMnpac3NteVRoYWxMUUhoUy85SHJ4N1ZiNi9oUlFGRENuQ0lONlFtWTFGQVl3S1BuejlHd1ZFRjMrbWErK0UxOWlHUVdidWx4cGZDelljM3NjZHRENXBWYUNhejZsaU9WZ1cyWDlpT3NSdkhRdWVuNHcrWFd2MFFTTkEzaDNnSlVCbVNBbG9SMkhKK0N6cUdkeFRicmZKRkZaejNPYStWOXRtbkRBWDhkdnJCWjVzUGV0VHNnVlhmclpKaGhTeEpxd0svM3Y4VmRsNTJ1T0ozQmNLN05IaFJJS3NDSE9Lektzam5LYUJoZ1JGclJpRHNRSmdvNE5iVURjRmRnalVzd3RaTkxYRDM4VjBVOHlpRzNHYTVrUkNTZ0h4NThwbTZKT2Fud0RzQzViM0w2Nyt6MGNHK0EyVW9rQ1VCRHZGWjR1UERGTkMyUU9WSmxYSDUzbVVSWWZ2dzdXajdkVnR0bzdCN2t3czBtdFVJQjJNUFluR2Z4VHdaeE9TcndRTGVKK0E4enhtMVN0ZkNPS2R4QktKQXBnVTR4R2Vhamc5U1FOc0M3OXNQL3pUc0tYL3pxZTJQaFN5NlgzWnNHZm90NjRmNjVlcmprTWNoV2RURUlpandiNEh4bThiai9wLzNzYlRmVXVKUUlGTUNIT0l6eGNhSEtFQ0JEV2MyNE51RjM0b1ExVXRVeDJtdjA0U2hnTWtGaEJlUUNXZkdKNzFLNHBueEpsOE5GdkF4QWVFSHprV0hGK0c0NTNGQ1VTRERBaHppTTB6R0J5aEFBVUZneUtvaFdIQm9nWWpoMGNJRE16ck5JQTRGWkNIUWUzRnZyRHk1RXBQYlRjYWt0cE5rVVJPTG9NRDdCRTc4ZGdLdFExc2oxajhXMXZtdGlVU0JkQXR3aUU4M0ZXK2tBQVgrS1NDY3NoQjdQMWI4bzZpUlVXaFpxU1dSS0NBTGdmMHgrOUUwdUNsS0ZpcUpHOU52eUtJbUZrR0JEd2s4L3VzeGJDZmFZdFBRVGFoWHJoNmhLSkF1QVE3eDZXTGlUUlNnd0Q4RmhIMmNOcU50eEQvS2tUMEhFdWNrY2o4OFB5YXlFWGo3OXEzK2xKcDdpZmR3Mk9Nd0J5UFpyQXdMK1poQS9jRDY2TzNZRzkvVis0NVFGRWhUZ0VOOG1rUzhnUUlVK0xmQTZwOVdvOGYzUGNRL2RpenR5RDJkL0pqSVRzQnJpeGVtUms1Ri96cjlzYmp2WXRuVng0SW84RDZCZ2NzSG9rRGVBcGpWZVJhQktQQlJBUTd4L0lCUWdBSVpGaEQrSS9QOTBlL0Y1eWEwbW9DcHpsTXpISWNQVUVCS2dSc0pOMURhc3pUTWM1dnJ6NHpQa3pPUGxPa1ltd0lHRXdqYUU2US9KbldINnc2RHhXUWc5UWx3aUZmZm1ySWpDa2d1VUhaQ1dmd1cvNXVZWjYvYlhqU3QwRlR5dkV4QWdZd0sxQTZvalJQWFQyRFZnRlhvVVN2MVg0OHlHb2YzVThEWUFqc3Y3b1RiV2pmRVRvMUY5bXpaaloyZStSUWd3Q0ZlQVl2RUVpa2dKNEgzN1lkL1B2YzVjdWZNTGFjeVdRc0Y5QUlMRHkzRTRGV0QwYXhDTSt4eDIwTVZDaWhLNE5xRGE3RDFzc1dseVpkUW9VZ0ZSZFhPWXFVWCtEL2NmaThaMmVjVUp3QUFBQUJKUlU1RXJrSmdnZz09IiwKICAgIkJhc2U2NFByb2plY3QiIDogIlVFc0RCQlFBQ0FnSUFFMjB5bFFBQUFBQUFBQUFBQUFBQUFBWEFBQUFaMlZ2WjJWaWNtRmZaR1ZtWVhWc2RITXlaQzU0Yld6dG1sOVQyemdRd0ordm4wTGpwN3NIRXR1Sm5jQVFPclF6TjhjTXBjekJkUHFxMkJ0SGh5ejVKSms0K2ZRblM0bnRBQW1wU1lGeThCQnJaZjM5N1dxMWtqbitXS1FVM1lLUWhMT1I0M1ZjQndHTGVFeFlNbkp5TlRrWU9oOVBQaHdud0JNWUM0d21YS1JZalp5Z0xGblYwMUxIRDhNeUR4V1NIREYrZ1ZPUUdZN2dLcHBDaXM5NWhKVXBPbFVxTytwMlo3TlpaOVZvaDR1a215U3FVOGpZUVhwQVRJNmNaZUpJTjdkV2FkWXp4WDNYOWJyZnY1emI1ZzhJa3dxekNCeWtCeHZEQk9kVVNaMEVDaWt3aGRROGc1R1RjY0tVZ3lnZUF4MDVsNldFZnA4SWdEOGN0S3lrR2JqT3lZZmZqdVdVenhBZi93T1J6bE1paDZyZUJGTUpUcmNzcE45LzVwUUxKRWFPNy9ZZHBLRnBCbVB6aTJrMnhXWEtGS1Y0RGdMZFlscmw0Rnp4eU5RMnVZMW1UVWRmZUF6MlRiQXN6MGhxSUNLcElOTURkWkRNQUdLVHNoUFVpVXgzWkpUWGFDL2lYTVFTRlNQbkFsODRhTDU4THV6VEZERm9yc2hpdlV1YnErWVVHaU0vN2k2cDdzWTNoZ3hZckF1dFFmWWVnV3lFWjJUY2YzN0d2WDB4L3NxYVpQMTNzbnV6M2pQMk55UjZ6RTIrdlhlK2UrTzdicm45Vm1UZEJsYy9DSDR4c3FhSVpTakwzNUVUOFRTalVPd1JQQ1dzaG5odWhBcTYvOWh1OXpqMGx6Rm10elh5RW9lRnA2WWt1bUVnZGJqaE45b3RFMytSV085WlpYK21EdnpMMXBSRXRJNUlSTlIyOEJLU1VxcFlYcTNrR24rN2ZmRC9ocC9uaXBaOW5UR2xRMDVOU1k5TjNwdk1EVUIyclN0L1pkY0NNMW1HcXJiTUN1Sm1UVTF5WmhxOStJWkZ4VDdYWWN0RWp6WnVLcXlkKzkvb3BEcCs4TkphZTV6S2RpSlBkOXV2eW9SLzNENDNBeFI0dm0zeEIyK0wzSys2K0c5MW03eGU5dCtXWXFXbjN2c2V1WXVlSGdobHNGQWdDV2JiK1VlY2thaUMrZGxLRmYzK0c2UGZLdndnQ1RCcnBoS2h3alc5ekYxVGZPRXU3MjBLejhoeno3eGRlRGJiMU5kREZhUkFwN2JHcVMxNDZ0dEh6ejc2OWhGVVNOckZQRWFabVZaOHcvSGRXVS85ZGtHUEYvU01UZ1B2cmxJN25tdi92UDZoNjNtaFBnTy9xM2tmYW40RzU4dnlGRVJqK1YrczVNcGNBdXNBZEhzNXJDbHpoK1creVRJMjI0R2tKTlpHa3hLdGxnTWRxS1c0S005ZENJOGxwN21DcTBnQXNQbysweHJ1ak1ScVdwNm1kTjhUVXBRR1lsOU11U0FMemxRRkE1Vm1mMHJOeFdmVDB0dll5MTNyMU5OOWNzeUhXVUxybFhocXBWb1g5bmJKRkxwN0FIMUlSVTJhN2hKbTJQR0hQVzhZOU55Qk56Z01odUdPY0wxaGE3aHJyc1pDMkdYMzhOeWREZXJwcnVhSERHQmx4aUpxM0NlNm02ekNIUTc4TU95SGZuQjRPUERDL21EL0o0TS9xNHpLVnNLWDJMZ2JDK281SEhxdjNibGc1K05tMk82SXNQRzJzVE40eGNmTmpOTjUwckNweTVWYzRSaFlrMnJqSzk5eXRMRWQ2ZHIxMzJXVlVVUDFuZzNxS3czS3QxeWQ4aWlYOWQycGxTcHl3emQyTk1GNVFTakJZbjYvcHoxZWlpZ282c1BCdFJFYUgxOWZJZExOVTlHZ2szcG9aMVpxZk9TMGs1a1F6WTNoVkZld25SRDJDVWMzaWVEYTVkOFBRUGN5ZGUrbHJXa3p0REhuRkhEdDVqK3Q1TVkzekhzaC95WkF1d2R6UDIyOVJWT0lic2E4V0l0TnQzc1ZJdXNWY0c2RXh2ZkZCMWJBVTBMV2c2VXBqSk02UENodm9KUGw4ODZOZEpsK2NVZlVaaS9hN1ZQWndUM24xRzM4dTBoMzlTOHBKLzhCVUVzSENFNVBkVTZpQkFBQUdTTUFBRkJMQXdRVUFBZ0lDQUJOdE1wVUFBQUFBQUFBQUFBQUFBQUFGd0FBQUdkbGIyZGxZbkpoWDJSbFptRjFiSFJ6TTJRdWVHMXM3WmZkVHRzd0ZNZXZ4MU5ZdmllSjB5UlExSUFxZHJGSmdJYTQyYTJibktiZUVqdllEbTE1dGIzRG5tbU9uWVlVQ2hKVkoyM2FldUhQYy96eCs5dkg2ZVJpVlpYb0FhUmlncWVZZUFGR3dET1JNMTZrdU5IejQxTjhjWDQwS1VBVU1KTVV6WVdzcUU1eDNGcjJmcWJtaFVuU3RxR1ZZbWRjM05BS1ZFMHp1TXNXVU5FcmtWRnRUUmRhMTJlK3Yxd3V2YzJnbnBDRlh4VGFXNmtjSTdNZ3JsTGNGYzdNY0Z0T3k1RTFENE9BK0YrdnI5end4NHdyVFhrR0dKbkY1akNuVGFtVktVSUpGWENOOUxxR0ZOTVZVeU16UlVsblVLWjQybFkvWXRUWnAzaEVnaEUrUC9vd1VRdXhSR0wyRFRMVHFtVUR2WSt0K0syTjZiNFVwWkJJcHRqc3U3RHB6S2EwckJlMExWbkRrcTVCb2dkYTlpMjAwU0t6dnJaMVRrc0ZHMXN6eTdYSXdmVkVuVDFubGNXSGxJYmF5SVNScWdGeVczSmJNN1BXWmlJcjIzQTh4dUZPcjB0QWVzR3k3eHlVUVJzT25OckNKNWJuMEtydmZPQ2VPeGZWcGltdXFUUmlhc2t5TTRjcmc5bnp6eCt0K2NUdkVMK0FuVFh5QVRJcU5TaEcrUUQ3WmR2eG5IdnlyM04vQTZUZ0xCdncrOHdOZjJVUXRRdXpsTGRReHNGZUtNTTR0akJKZVBJY3AwY0M5eVBST0NBa0llSGZDTmdjYkZZQU4yZFNDNmxNbkFyc0xPdkFtajhHWGZSYkVWdGZFOXY3U0Z5ejlUZExsV3lGcHM1ajZneW5vY3RHTG90Y0Z2ZEludDhtVnRVbHk1aCtXM096WlE0RHpiL1krdGFkTVJGd0w2SEhZNnR6U01aV1o1djNTc2VIVWpZVFF1WUtyUnhNaDlpbXkzN0lPVzFmbVc2V1Y4L1lMcDJEL1M1U0xjcjFBbklwK0JQWFFkTVQybEdIZHA5RDlsNDVTRHl5ZXNUa3hiV0xPaVR4T0FtaUpEcVlOdnZldXRmSjNqYzB0KzlEdDlYYlRYM0lsT3dYbDRKb2Q1RDNUZzRHNUhjRWs1MmhwRzEwOFdMdHNzZXdIL0M5MFFWTkU1ZWR1T3pVWmVPT3d1dGlxVWJPellmWnJxZTU2OXJXTGZwamRUdnc4MEgyQ3lzY2RNL2lwaTBQNGNYL0E4bmJnY1FmZkszN20zOEU1NzhBVUVzSENQeE9PakhLQWdBQW1Bd0FBRkJMQXdRVUFBZ0lDQUJOdE1wVUFBQUFBQUFBQUFBQUFBQUFGZ0FBQUdkbGIyZGxZbkpoWDJwaGRtRnpZM0pwY0hRdWFuTkxLODFMTHNuTXoxTklUMC95ei9QTXl5elIwRlNvcmdVQVVFc0hDTlkzdmJrWkFBQUFGd0FBQUZCTEF3UVVBQWdJQ0FCTnRNcFVBQUFBQUFBQUFBQUFBQUFBREFBQUFHZGxiMmRsWW5KaExuaHRiTjFiM1hiYnVCRyt6ajRGRGk5NlpWUDRKNWxLMlJON3M5MjBUalpkSnprOXZhTklXR0pOa1Z3UzhrL08zdmNOZXRWSDZIUHRjM1FBa0JUbG45UmFXOG15aW5sQWdJTVp6RGVEbVFHbFRMKzlXdVhvUXRWTlZoWXpqL2pZUTZwSXlqUXJGak52cmM4T1ErL2JGOTlNRjZwY3FIa2RvN095WHNWNjVnbEQyYytEbmsrbE5HTlpPdk5leVZjQjUvVDRrTEZYeDRmOCtPajRNS0k4T3NSY0hOR0EwdStDWStvaGROVmt6NHZ5YmJ4U1RSVW42alJacWxWOFVpYXh0a3lYV2xmUEo1UEx5MHUvRSsrWDlXS3lXTXo5cXliMUVDeTlhR1plZS9NYzJHMU51bVNXbkdKTUpuOTdjK0xZSDJaRm8rTWlVUjR5YXEyekY5ODhtMTVtUlZwZW9zc3MxY3VaRnduaW9hWEtGa3VqSjVjZW1oaWlDcFN0VktLekM5WEExRUhYNnF4WGxXZko0c0k4ZitidVVONnI0NkUwdThoU1ZjODg3Sk1vQ3NKSVJnS0xJR1FzRER4VTFwa3FkRXRNV3FHVGp0MzBJbE9YanErNXN5SUZBUlIxV2ViejJEQkZ2eUNDQklZTGtRZ2RJQm5BQ0VWRUlBNGpJWXdFaUpreFFUaGl5SkFRaGppSGxwdGhJczB6QWZNRlJvVEFNS0lZVVlvb1FaUkJWd2drSkJLQm1VaUJWa2FXR1liTFVNTnk0R0ptakRHNDdCampjRkZ6QjR5RVl3T0xFRXphTzJHb2diK2dadmwya0lXSVJ5RElESWlBSUFacmdINkFFWEJraGoyeFNuQ016QjlCM0xDbkFhSWhBbjZndCtHTUFacUxyTW5tdVpwNVozSGVnTUd6NHF3R1ordjdqYjdPbGNXdUhkZ1lpeHpBUDZESVBnRzV3T0RYemtmZ0NjWUg1cEp3Y2ZOZ3NtMFV2bTBTc0FBRzNRNU1RMXhEM1NoMlhjeGNRMTNEWFNNY0RYY3p1U04xaW1MdWFEaDdySWFkZm13WC9jS0Jmc1FvQWZZd3E3Y05RMmJkeEs3Zk5MenRTdGUxWG9ZSmJrZEROeHFacm55a011dzNLY054Rk93aVdOZnJlMEVVZDhnTjRCTGl0bHd5RU9wNDdpQ3preGdJL25CTjZTTWs5dGlTNkE0ZHFiaGJJbm1rU2U4MEtNaXlmL2E2SlpMdHRPbnZCWFlIaVhKcnV6K053ang4c0hoQ3c4L0lkQW8rc2NnQTN4bmdYRXZhOW1uc0VEM2NEbzhOaGowUTR2TWlwNU11RDA5YkVGQ3pOTFR0bnRKcTFReFRzVFRKc3MzSEFVV0JRSUVjWk9VRGs1ZWwyS1JtazVqRHJkUXN3a0YraHVRc3pXQmdKVUJHTk5uVjVXckt1M1I5MENic1gyNGxiTWl2ZkpOaVlZR0dsWW5nYlk0RjZYU1laYWxFRWhadE1oU1VETkxFYXdvc0tZTGtMTTI4ZXhLd2g2cXl5WHBvbHlxdmV0QXRpbGxScmZVV2Nza3E3VzUxQ2RSeGJndStsajR0ay9Pakh1dVdrNG9iUFdRTHhkS21KblBGMDFiSjlteWF4M09WUTJWN2Fqd0JvWXM0TjV2V1NqZ3JDNDI2TUNjOXk4NVdoMU8xVHZJc3plTGlJMWkrcThUZXJsZHpWU043V3hvbExSTXpIWFZsWkNEWXBvemtFWE1rU1ZuVzZlbDFBNDZDcnY2dWFwaE1JK0pIQVZSQVVoSUNkUTZGZWRmdUVTUEVKNWd4VXlWQ2VjVkNDRGRORWhzbjU4Um5sRExDTVk5RUtBTjRjbjNQbzRnNzJlcmlWR2tOK2pjb3ZsSk5qOTJpTmx0bzBIbmRISlg1WnFncXMwSWZ4NVZlMS9aWUFPdXJqVm92aTBXdUxKYld6RkJmSitmejh1clVna2lsNC9YK3VsSTl5dlBGY1ptWE5ZSTlTSVVBZ3JhZHU5YlNtS1gxVk5qU1lFdlI4akJNKytja29wYkN0blBYV2lvd3MxdGFxeXJwMU1TZGxLeEJyci90VmRaSFRMVytMako5MG5WMGxweHZORFVUbkFjMHJkTnU4eVJQeFhNNnVlRjkwM1pmZEw2WWxIa2VWNDFLblRNek4ybUxhSHF1NmtMbGpyb0E4Ni9MZGVQSTNmTHMydGVOZWhmcjVjc2kvVWt0WU9PK2kwM3MxTEFhUjdyUk1sVkp0b0tKYnJ5Rk96YXU4QUcwYzZPcFd0U3FROFV0eGhtalhTVnFxbHJGYWJOVVN2Y21jVnRqUTRZSHJMK3Z5OVhyNHVJOStOMk5wVThublg3VEpxbXp5dmczbWtOb1AxY2JEMDZ6Sm9iVWtBN25BUmdOYUpXWU1BVzIwTVlPSG9yWGVsblc5clFXYXpOaUlrQ3VWbkEwUTlxNnN0ME52VTFmMmtPZk1SNHE1LytBV05Qbk0vZDhBREU4djlPdjdRNkk4Mm9aOXpybjhiV0pMZ01VTExzM1pYb1RHekNGVlFBQ1N1WDhxRkxLdWFCYkx0eFV3TTV1M01GaUxOZ051akpuZHc1RnhQWE1POFErM0h6cW81bFYxR3htSjFJTVIyOVlDZnpVWWZRLzBEb2FQVnJjWjlLaVJmMXczMmdkang0dDFxRUZ2b1gzRGRkM280ZEwrTmpCUlh5NmI3UmVqUjR0Nm1QZW9jWDNqTmIzNDBmTDdVT3laNkQrTkhxZ21DOWFyd3IydlFkL0dEMVl3Zys3YkxobnJGNy9OcXlvaVJHREk4Ulh4T3FRK29FRmkvbHkzMmo5ZWZ4b3dTRzJSU3ZjZDNUL3kralJndExkVlE3Y053ZnZ2YUoxTW5xMHdMZHcyTUsxNzUzNFp2eG9kWEdMK25MZk8vSHQrTkVpdnFCZFRzUlU3Qm13SDhjUEdQWjVpeGZaUDE3dnhvOFg5YU93clZDWjNEdGdmNzBOMlBaYnpWRWdKcnZzS1BqZUVmdHAvSWhCelVXNzl6WVJDNTRDc2FSY3JlSWlSWVg5U3U0a0s1U0Z5WDBURkdQamFDZ21CajBIekZwM0Q4NGNxNWJCTGZETm0vNE50STg1VVJHOEcvUS9ucDAxU2h1OHBDdFZlWFNuWWRoTmVQdFhydExlZkRKWkF5b1JFVXJjZjFxME45OWo2R1dXbkJlcWFleFpYcmRmcTlpYkg3STBWVVZ2SWZWejRhWTA3dHVGYkZYbFdaTHBkaGx4WmIzRExvM3M0dGluNDNkczhHZEtXK2d4M1hzb2VEOSt4S2c5ZmwzYktFckpsd2tGcHk0VXZMOFZDaFk3aElMRjF3a0ZibU9IZDl2bFZpUUk3YXRMZThyRnNvMEUwcGRFWWg1MW4vQXprWUEvV1NTZ3UvajFoLzhIdnlieXl3V0NqK01IREhldWFrNDRYNmdtK09BQ3djZGJnV0M1UXlCWWZwMUFRSGNLQklFdkJza2ZQcUxET3FKYjQ5UkZDZTRIVXZLSGxRdmhrd1VKZHN2bnI2b2FaQmlDRnMxZi8vWFBYLy85SC9BbWVEVHovdkR6dXRSL0pLNnhrN2NOcGRYVlpwTjBVejl2THRkUkYrYlhtL2RaN1pIYnBkRnhyZDhaNzBYdCtZRnZXWUYyaHdrYWhIMllqdmhnU3p3RUk3cUZFZDBGSS9xN3d3ajdPR0JEaklSN1p5UUFKSXczSU1uZE1HSmJHTEZkTUdLL080eWdnS0xCMEkxRUN4RUpDUjM0MGQwUVRZWS9XTEUvVDJ2L1U4U0wvd0pRU3djSURtTFduVjhJQUFERk1RQUFVRXNCQWhRQUZBQUlDQWdBVGJUS1ZFNVBkVTZpQkFBQUdTTUFBQmNBQUFBQUFBQUFBQUFBQUFBQUFBQUFBR2RsYjJkbFluSmhYMlJsWm1GMWJIUnpNbVF1ZUcxc1VFc0JBaFFBRkFBSUNBZ0FUYlRLVlB4T09qSEtBZ0FBbUF3QUFCY0FBQUFBQUFBQUFBQUFBQUFBNXdRQUFHZGxiMmRsWW5KaFgyUmxabUYxYkhSek0yUXVlRzFzVUVzQkFoUUFGQUFJQ0FnQVRiVEtWTlkzdmJrWkFBQUFGd0FBQUJZQUFBQUFBQUFBQUFBQUFBQUE5Z2NBQUdkbGIyZGxZbkpoWDJwaGRtRnpZM0pwY0hRdWFuTlFTd0VDRkFBVUFBZ0lDQUJOdE1wVURtTFduVjhJQUFERk1RQUFEQUFBQUFBQUFBQUFBQUFBQUFCVENBQUFaMlZ2WjJWaWNtRXVlRzFzVUVzRkJnQUFBQUFFQUFRQUNBRUFBT3dRQUFBQUFBPT0iLAogICAiTGFzdFVybCIgOiAiZ2VvZ2VicmE6Ly9nZW9nZWJyYS9nZ2Jfd3BzX2luZGV4X2lmcmFtZS5odG1sIgp9Cg=="/>
    </extobj>
  </extobjs>
</s:customData>
</file>

<file path=customXml/itemProps1.xml><?xml version="1.0" encoding="utf-8"?>
<ds:datastoreItem xmlns:ds="http://schemas.openxmlformats.org/officeDocument/2006/customXml" ds:itemID="{F78F6BA6-9221-4B0F-BB08-B6398CA21B31}">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4298</TotalTime>
  <Words>17646</Words>
  <Application>Microsoft Macintosh PowerPoint</Application>
  <PresentationFormat>Widescreen</PresentationFormat>
  <Paragraphs>453</Paragraphs>
  <Slides>55</Slides>
  <Notes>53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64" baseType="lpstr">
      <vt:lpstr>等线</vt:lpstr>
      <vt:lpstr>黑体</vt:lpstr>
      <vt:lpstr>Arial</vt:lpstr>
      <vt:lpstr>Calibri</vt:lpstr>
      <vt:lpstr>Cambria Math</vt:lpstr>
      <vt:lpstr>Courier New</vt:lpstr>
      <vt:lpstr>Wingdings</vt:lpstr>
      <vt:lpstr>Office 主题​​ [1784335292266]</vt:lpstr>
      <vt:lpstr>Equation.KSEE3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4063</cp:revision>
  <cp:lastPrinted>2022-12-06T07:08:32Z</cp:lastPrinted>
  <dcterms:created xsi:type="dcterms:W3CDTF">2021-10-17T07:12:00Z</dcterms:created>
  <dcterms:modified xsi:type="dcterms:W3CDTF">2026-07-30T13:49:04Z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2052-11.1.0.9198</vt:lpwstr>
  </property>
</Properties>
</file>