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44.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45.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46.xml" ContentType="application/vnd.openxmlformats-officedocument.presentationml.notesSlide+xml"/>
  <Override PartName="/ppt/tags/tag63.xml" ContentType="application/vnd.openxmlformats-officedocument.presentationml.tags+xml"/>
  <Override PartName="/ppt/notesSlides/notesSlide47.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48.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49.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50.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51.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notesSlides/notesSlide52.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53.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notesSlides/notesSlide54.xml" ContentType="application/vnd.openxmlformats-officedocument.presentationml.notesSlide+xml"/>
  <Override PartName="/ppt/tags/tag108.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1"/>
  </p:sldMasterIdLst>
  <p:notesMasterIdLst>
    <p:notesMasterId r:id="rId78"/>
  </p:notesMasterIdLst>
  <p:sldIdLst>
    <p:sldId id="2171" r:id="rId2"/>
    <p:sldId id="2172" r:id="rId3"/>
    <p:sldId id="448" r:id="rId4"/>
    <p:sldId id="1909" r:id="rId5"/>
    <p:sldId id="2075" r:id="rId6"/>
    <p:sldId id="365" r:id="rId7"/>
    <p:sldId id="2028" r:id="rId8"/>
    <p:sldId id="2029" r:id="rId9"/>
    <p:sldId id="2030" r:id="rId10"/>
    <p:sldId id="1901" r:id="rId11"/>
    <p:sldId id="1857" r:id="rId12"/>
    <p:sldId id="2173" r:id="rId13"/>
    <p:sldId id="2032" r:id="rId14"/>
    <p:sldId id="2068" r:id="rId15"/>
    <p:sldId id="1860" r:id="rId16"/>
    <p:sldId id="1902" r:id="rId17"/>
    <p:sldId id="2071" r:id="rId18"/>
    <p:sldId id="2072" r:id="rId19"/>
    <p:sldId id="2069" r:id="rId20"/>
    <p:sldId id="1903" r:id="rId21"/>
    <p:sldId id="2073" r:id="rId22"/>
    <p:sldId id="1911" r:id="rId23"/>
    <p:sldId id="2074" r:id="rId24"/>
    <p:sldId id="2076" r:id="rId25"/>
    <p:sldId id="2077" r:id="rId26"/>
    <p:sldId id="434" r:id="rId27"/>
    <p:sldId id="1912" r:id="rId28"/>
    <p:sldId id="1863" r:id="rId29"/>
    <p:sldId id="1905" r:id="rId30"/>
    <p:sldId id="1906" r:id="rId31"/>
    <p:sldId id="1907" r:id="rId32"/>
    <p:sldId id="2004" r:id="rId33"/>
    <p:sldId id="2089" r:id="rId34"/>
    <p:sldId id="2090" r:id="rId35"/>
    <p:sldId id="2091" r:id="rId36"/>
    <p:sldId id="2092" r:id="rId37"/>
    <p:sldId id="2093" r:id="rId38"/>
    <p:sldId id="2094" r:id="rId39"/>
    <p:sldId id="2095" r:id="rId40"/>
    <p:sldId id="2005" r:id="rId41"/>
    <p:sldId id="1990" r:id="rId42"/>
    <p:sldId id="1997" r:id="rId43"/>
    <p:sldId id="2080" r:id="rId44"/>
    <p:sldId id="2088" r:id="rId45"/>
    <p:sldId id="2167" r:id="rId46"/>
    <p:sldId id="2134" r:id="rId47"/>
    <p:sldId id="2135" r:id="rId48"/>
    <p:sldId id="2168" r:id="rId49"/>
    <p:sldId id="2082" r:id="rId50"/>
    <p:sldId id="2169" r:id="rId51"/>
    <p:sldId id="2083" r:id="rId52"/>
    <p:sldId id="2084" r:id="rId53"/>
    <p:sldId id="2085" r:id="rId54"/>
    <p:sldId id="2170" r:id="rId55"/>
    <p:sldId id="2086" r:id="rId56"/>
    <p:sldId id="2162" r:id="rId57"/>
    <p:sldId id="2164" r:id="rId58"/>
    <p:sldId id="1913" r:id="rId59"/>
    <p:sldId id="1991" r:id="rId60"/>
    <p:sldId id="1915" r:id="rId61"/>
    <p:sldId id="1916" r:id="rId62"/>
    <p:sldId id="1917" r:id="rId63"/>
    <p:sldId id="2174" r:id="rId64"/>
    <p:sldId id="1992" r:id="rId65"/>
    <p:sldId id="1919" r:id="rId66"/>
    <p:sldId id="2000" r:id="rId67"/>
    <p:sldId id="1920" r:id="rId68"/>
    <p:sldId id="2175" r:id="rId69"/>
    <p:sldId id="2176" r:id="rId70"/>
    <p:sldId id="1921" r:id="rId71"/>
    <p:sldId id="2177" r:id="rId72"/>
    <p:sldId id="1993" r:id="rId73"/>
    <p:sldId id="1998" r:id="rId74"/>
    <p:sldId id="1922" r:id="rId75"/>
    <p:sldId id="432" r:id="rId76"/>
    <p:sldId id="2079" r:id="rId77"/>
  </p:sldIdLst>
  <p:sldSz cx="12192000" cy="6858000"/>
  <p:notesSz cx="7099300" cy="10234613"/>
  <p:custDataLst>
    <p:tags r:id="rId7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D4D4D"/>
    <a:srgbClr val="D22828"/>
    <a:srgbClr val="C00000"/>
    <a:srgbClr val="BEBEBE"/>
    <a:srgbClr val="D0D0D0"/>
    <a:srgbClr val="FFFFFF"/>
    <a:srgbClr val="3C9735"/>
    <a:srgbClr val="E2F0D9"/>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56" autoAdjust="0"/>
    <p:restoredTop sz="95686" autoAdjust="0"/>
  </p:normalViewPr>
  <p:slideViewPr>
    <p:cSldViewPr snapToGrid="0">
      <p:cViewPr varScale="1">
        <p:scale>
          <a:sx n="107" d="100"/>
          <a:sy n="107" d="100"/>
        </p:scale>
        <p:origin x="654" y="120"/>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2026/8/17</a:t>
            </a:fld>
            <a:endParaRPr lang="zh-CN" altLang="en-US"/>
          </a:p>
        </p:txBody>
      </p:sp>
      <p:sp>
        <p:nvSpPr>
          <p:cNvPr id="4" name="幻灯片图像占位符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Tham khảo:</a:t>
            </a:r>
          </a:p>
          <a:p>
            <a:r>
              <a:rPr lang="zh-CN" altLang="en-US" dirty="0"/>
              <a:t>“Thị giác máy tính--Thuật toán và ứng dụng”Mục 4.1.1 Bộ phát hiện đặc trưng, trang 160</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Tham khảo:</a:t>
            </a:r>
          </a:p>
          <a:p>
            <a:r>
              <a:rPr lang="zh-CN" altLang="en-US" dirty="0"/>
              <a:t>“Thị giác máy tính--Thuật toán và ứng dụng”Mục 4.1.1 Bộ phát hiện đặc trưng, trang 160</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Tham khảo:</a:t>
            </a:r>
          </a:p>
          <a:p>
            <a:r>
              <a:rPr lang="zh-CN" altLang="en-US" dirty="0"/>
              <a:t>“Thị giác máy tính--Thuật toán và ứng dụng”Mục 4.1.1 Bộ phát hiện đặc trưng, trang 160</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Tham khảo:</a:t>
            </a:r>
          </a:p>
          <a:p>
            <a:r>
              <a:rPr lang="zh-CN" altLang="en-US" dirty="0"/>
              <a:t>“Thị giác máy tính--Thuật toán và ứng dụng”Mục 4.1.1 Bộ phát hiện đặc trưng, trang 160</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Tham khảo:</a:t>
            </a:r>
            <a:endParaRPr lang="zh-CN" altLang="en-US" dirty="0"/>
          </a:p>
          <a:p>
            <a:r>
              <a:rPr lang="zh-CN" altLang="en-US" dirty="0">
                <a:sym typeface="+mn-ea"/>
              </a:rPr>
              <a:t>“Thị giác máy tính--Thuật toán và ứng dụng”Mục 4.1.1 Bộ phát hiện đặc trưng, trang 164</a:t>
            </a:r>
          </a:p>
          <a:p>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Tham khảo:</a:t>
            </a:r>
            <a:endParaRPr lang="zh-CN" altLang="en-US" dirty="0"/>
          </a:p>
          <a:p>
            <a:r>
              <a:rPr lang="zh-CN" altLang="en-US" dirty="0">
                <a:sym typeface="+mn-ea"/>
              </a:rPr>
              <a:t>“Thị giác máy tính--Thuật toán và ứng dụng”Mục 4.1.1 Bộ phát hiện đặc trưng, trang 164</a:t>
            </a:r>
          </a:p>
          <a:p>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Tham khảo:</a:t>
            </a:r>
            <a:endParaRPr lang="zh-CN" altLang="en-US" dirty="0"/>
          </a:p>
          <a:p>
            <a:r>
              <a:rPr lang="zh-CN" altLang="en-US" dirty="0">
                <a:sym typeface="+mn-ea"/>
              </a:rPr>
              <a:t>“Thị giác máy tính--Thuật toán và ứng dụng”Mục 4.1.1 Bộ phát hiện đặc trưng, trang 164</a:t>
            </a:r>
          </a:p>
          <a:p>
            <a:endParaRPr lang="zh-CN" altLang="en-US"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Tham khảo:</a:t>
            </a:r>
            <a:endParaRPr lang="zh-CN" altLang="en-US" dirty="0"/>
          </a:p>
          <a:p>
            <a:r>
              <a:rPr lang="zh-CN" altLang="en-US" dirty="0">
                <a:sym typeface="+mn-ea"/>
              </a:rPr>
              <a:t>“Thị giác máy tính--Thuật toán và ứng dụng”Mục 4.1.2 Bộ mô tả đặc trưng, trang 170</a:t>
            </a:r>
          </a:p>
          <a:p>
            <a:r>
              <a:rPr lang="zh-CN" altLang="en-US" dirty="0">
                <a:sym typeface="+mn-ea"/>
              </a:rPr>
              <a:t>“Thị giác máy tính: Mô hình, học và suy luận” 13.2 Biên, góc và điểm quan tâm, trang 214</a:t>
            </a:r>
          </a:p>
          <a:p>
            <a:r>
              <a:rPr lang="zh-CN" altLang="en-US" dirty="0">
                <a:sym typeface="+mn-ea"/>
              </a:rPr>
              <a:t>“Thị giác máy tính: Mô hình, học và suy luận” 13.3 Bộ mô tả, trang 216</a:t>
            </a: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Tham khảo:</a:t>
            </a:r>
            <a:endParaRPr lang="zh-CN" altLang="en-US" dirty="0"/>
          </a:p>
          <a:p>
            <a:r>
              <a:rPr lang="zh-CN" altLang="en-US" dirty="0">
                <a:sym typeface="+mn-ea"/>
              </a:rPr>
              <a:t>“Thị giác máy tính--Thuật toán và ứng dụng”Mục 4.1.2 Bộ mô tả đặc trưng, trang 170</a:t>
            </a:r>
          </a:p>
          <a:p>
            <a:r>
              <a:rPr lang="zh-CN" altLang="en-US" dirty="0">
                <a:sym typeface="+mn-ea"/>
              </a:rPr>
              <a:t>“Thị giác máy tính: Mô hình, học và suy luận” 13.2 Biên, góc và điểm quan tâm, trang 214</a:t>
            </a:r>
          </a:p>
          <a:p>
            <a:r>
              <a:rPr lang="zh-CN" altLang="en-US" dirty="0">
                <a:sym typeface="+mn-ea"/>
              </a:rPr>
              <a:t>“Thị giác máy tính: Mô hình, học và suy luận” 13.3 Bộ mô tả, trang 216</a:t>
            </a: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Tham khảo:</a:t>
            </a:r>
            <a:endParaRPr lang="zh-CN" altLang="en-US" dirty="0"/>
          </a:p>
          <a:p>
            <a:r>
              <a:rPr lang="zh-CN" altLang="en-US" dirty="0">
                <a:sym typeface="+mn-ea"/>
              </a:rPr>
              <a:t>“Thị giác máy tính--Thuật toán và ứng dụng”Mục 4.1.2 Bộ mô tả đặc trưng, trang 171</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Tham khảo:</a:t>
            </a:r>
            <a:endParaRPr lang="zh-CN" altLang="en-US" dirty="0"/>
          </a:p>
          <a:p>
            <a:r>
              <a:rPr lang="zh-CN" altLang="en-US" dirty="0">
                <a:sym typeface="+mn-ea"/>
              </a:rPr>
              <a:t>“Thị giác máy tính--Thuật toán và ứng dụng”Mục 4.1.2 Bộ mô tả đặc trưng, trang 171</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Tham khảo:</a:t>
            </a:r>
            <a:endParaRPr lang="zh-CN" altLang="en-US" dirty="0"/>
          </a:p>
          <a:p>
            <a:r>
              <a:rPr lang="zh-CN" altLang="en-US" dirty="0">
                <a:sym typeface="+mn-ea"/>
              </a:rPr>
              <a:t>“Thị giác máy tính--Thuật toán và ứng dụng”Mục 4.1.2 Bộ mô tả đặc trưng, trang 171</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Tham khảo:</a:t>
            </a:r>
            <a:endParaRPr lang="zh-CN" altLang="en-US" dirty="0"/>
          </a:p>
          <a:p>
            <a:r>
              <a:rPr lang="zh-CN" altLang="en-US" dirty="0">
                <a:sym typeface="+mn-ea"/>
              </a:rPr>
              <a:t>“Thị giác máy tính--Thuật toán và ứng dụng”Mục 4.1.2 Bộ mô tả đặc trưng, trang 171</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27</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29</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30</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31</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32</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33</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34</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35</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36</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37</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38</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39</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Blog https://blog.csdn.net/IT_charge/article/details/120322875</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40</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“Thị giác máy tính: Thuật toán và ứng dụng” 4.2.2 Liên kết biên, trang 187</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41</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“Thị giác máy tính: Thuật toán và ứng dụng” 4.2.2 Liên kết biên, trang 187</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42</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“Thị giác máy tính: Thuật toán và ứng dụng” 4.2.2 Liên kết biên, trang 187</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43</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“Thị giác máy tính: Thuật toán và ứng dụng” 4.2.2 Liên kết biên, trang 187</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44</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“Thị giác máy tính: Thuật toán và ứng dụng” 4.2.2 Liên kết biên, trang 187</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45</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“Thị giác máy tính: Thuật toán và ứng dụng” 4.2.2 Liên kết biên, trang 187</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46</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“Thị giác máy tính: Thuật toán và ứng dụng” 4.2.2 Liên kết biên, trang 187</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47</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48</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“Thị giác máy tính: Thuật toán và ứng dụng” 4.2.2 Liên kết biên, trang 187</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49</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50</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“Thị giác máy tính: Thuật toán và ứng dụng” 4.2.2 Liên kết biên, trang 187</a:t>
            </a:r>
          </a:p>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51</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52</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53</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55</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56</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57</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Tham khảo:</a:t>
            </a:r>
          </a:p>
          <a:p>
            <a:r>
              <a:rPr lang="zh-CN" altLang="en-US" dirty="0"/>
              <a:t>“Thị giác máy tính--Thuật toán và ứng dụng”Mục 4.3.2 Biến đổi Hough, trang 191</a:t>
            </a:r>
            <a:endParaRPr lang="en-US" altLang="zh-CN" dirty="0"/>
          </a:p>
          <a:p>
            <a:endParaRPr lang="en-US" altLang="zh-CN" dirty="0"/>
          </a:p>
          <a:p>
            <a:r>
              <a:rPr lang="zh-CN" altLang="en-US" dirty="0"/>
              <a:t>Blog	https://cloud.tencent.com/developer/article/2068863</a:t>
            </a:r>
          </a:p>
          <a:p>
            <a:r>
              <a:rPr lang="en-US" altLang="zh-CN" dirty="0"/>
              <a:t>	https://www.cnblogs.com/php-rearch/p/6760683.html</a:t>
            </a:r>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59</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60</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61</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62</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63</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Tham khảo:</a:t>
            </a:r>
          </a:p>
          <a:p>
            <a:r>
              <a:rPr lang="zh-CN" altLang="en-US" dirty="0"/>
              <a:t>“Thị giác máy tính--Thuật toán và ứng dụng”	Mục 4.3.3 Điểm tụ, trang 194</a:t>
            </a:r>
            <a:endParaRPr lang="en-US" altLang="zh-CN" dirty="0"/>
          </a:p>
          <a:p>
            <a:r>
              <a:rPr lang="en-US" altLang="zh-CN" dirty="0"/>
              <a:t>Mục 4.3.4 Phát hiện hình chữ nhật, trang 196</a:t>
            </a:r>
          </a:p>
          <a:p>
            <a:r>
              <a:rPr lang="zh-CN" altLang="en-US" dirty="0"/>
              <a:t>Blog https://blog.csdn.net/ydy1107/article/details/121207450?spm=1001.2014.3001.5501</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64</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Tham khảo:</a:t>
            </a:r>
          </a:p>
          <a:p>
            <a:r>
              <a:rPr lang="zh-CN" altLang="en-US" dirty="0"/>
              <a:t>“Thị giác máy tính--Thuật toán và ứng dụng”	Mục 4.3.3 Điểm tụ, trang 194</a:t>
            </a:r>
            <a:endParaRPr lang="en-US" altLang="zh-CN" dirty="0"/>
          </a:p>
          <a:p>
            <a:r>
              <a:rPr lang="en-US" altLang="zh-CN" dirty="0"/>
              <a:t>Mục 4.3.4 Phát hiện hình chữ nhật, trang 196</a:t>
            </a:r>
          </a:p>
          <a:p>
            <a:r>
              <a:rPr lang="zh-CN" altLang="en-US" dirty="0"/>
              <a:t>Blog https://blog.csdn.net/ydy1107/article/details/121207450?spm=1001.2014.3001.5501</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65</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Tham khảo:</a:t>
            </a:r>
          </a:p>
          <a:p>
            <a:r>
              <a:rPr lang="zh-CN" altLang="en-US" dirty="0"/>
              <a:t>“Thị giác máy tính--Thuật toán và ứng dụng”	Mục 4.3.3 Điểm tụ, trang 194</a:t>
            </a:r>
            <a:endParaRPr lang="en-US" altLang="zh-CN" dirty="0"/>
          </a:p>
          <a:p>
            <a:r>
              <a:rPr lang="en-US" altLang="zh-CN" dirty="0"/>
              <a:t>Mục 4.3.4 Phát hiện hình chữ nhật, trang 196</a:t>
            </a:r>
          </a:p>
          <a:p>
            <a:r>
              <a:rPr lang="zh-CN" altLang="en-US" dirty="0"/>
              <a:t>Blog https://blog.csdn.net/ydy1107/article/details/121207450?spm=1001.2014.3001.5501</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66</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67</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68</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69</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70</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71</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Blog https://cloud.tencent.com/developer/article/2068863</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72</a:t>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Blog https://cloud.tencent.com/developer/article/2068863</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73</a:t>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Blog https://cloud.tencent.com/developer/article/2068863</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74</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75</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205578"/>
            <a:ext cx="1202266" cy="707886"/>
          </a:xfrm>
          <a:prstGeom prst="rect">
            <a:avLst/>
          </a:prstGeom>
          <a:noFill/>
        </p:spPr>
        <p:txBody>
          <a:bodyPr wrap="square" rtlCol="0">
            <a:spAutoFit/>
          </a:bodyPr>
          <a:lstStyle/>
          <a:p>
            <a:r>
              <a:rPr lang="zh-CN" altLang="en-US" sz="4000" b="0" i="0"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Calibri" panose="02010609060101010101" pitchFamily="49" charset="-122"/>
                <a:ea typeface="Calibri" panose="02010609060101010101" pitchFamily="49" charset="-122"/>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a:solidFill>
                  <a:schemeClr val="tx1">
                    <a:lumMod val="65000"/>
                    <a:lumOff val="35000"/>
                  </a:schemeClr>
                </a:solidFill>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2000" b="1">
                <a:solidFill>
                  <a:schemeClr val="tx1">
                    <a:lumMod val="65000"/>
                    <a:lumOff val="35000"/>
                  </a:schemeClr>
                </a:solidFill>
                <a:latin typeface="Calibri" panose="02010609060101010101" pitchFamily="49" charset="-122"/>
                <a:ea typeface="Calibri" panose="02010609060101010101" pitchFamily="49" charset="-122"/>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tags" Target="../tags/tag40.xml"/><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ags" Target="../tags/tag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41" Type="http://schemas.openxmlformats.org/officeDocument/2006/relationships/notesSlide" Target="../notesSlides/notesSlide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slideLayout" Target="../slideLayouts/slideLayout1.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8" Type="http://schemas.openxmlformats.org/officeDocument/2006/relationships/tags" Target="../tags/tag9.xml"/><Relationship Id="rId3" Type="http://schemas.openxmlformats.org/officeDocument/2006/relationships/tags" Target="../tags/tag4.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tags" Target="../tags/tag3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74.GIF"/><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73.GIF"/><Relationship Id="rId5" Type="http://schemas.openxmlformats.org/officeDocument/2006/relationships/notesSlide" Target="../notesSlides/notesSlide42.xml"/><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4.xml"/><Relationship Id="rId5" Type="http://schemas.openxmlformats.org/officeDocument/2006/relationships/image" Target="../media/image76.GIF"/><Relationship Id="rId4" Type="http://schemas.openxmlformats.org/officeDocument/2006/relationships/image" Target="../media/image75.GIF"/></Relationships>
</file>

<file path=ppt/slides/_rels/slide45.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image" Target="../media/image77.png"/><Relationship Id="rId18" Type="http://schemas.openxmlformats.org/officeDocument/2006/relationships/image" Target="../media/image82.png"/><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notesSlide" Target="../notesSlides/notesSlide44.xml"/><Relationship Id="rId17" Type="http://schemas.openxmlformats.org/officeDocument/2006/relationships/image" Target="../media/image81.png"/><Relationship Id="rId2" Type="http://schemas.openxmlformats.org/officeDocument/2006/relationships/tags" Target="../tags/tag46.xml"/><Relationship Id="rId16" Type="http://schemas.openxmlformats.org/officeDocument/2006/relationships/image" Target="../media/image80.png"/><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5" Type="http://schemas.openxmlformats.org/officeDocument/2006/relationships/image" Target="../media/image79.png"/><Relationship Id="rId10" Type="http://schemas.openxmlformats.org/officeDocument/2006/relationships/tags" Target="../tags/tag54.xml"/><Relationship Id="rId19" Type="http://schemas.openxmlformats.org/officeDocument/2006/relationships/image" Target="../media/image83.png"/><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image" Target="../media/image78.png"/></Relationships>
</file>

<file path=ppt/slides/_rels/slide46.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tags" Target="../tags/tag57.xml"/><Relationship Id="rId7" Type="http://schemas.openxmlformats.org/officeDocument/2006/relationships/notesSlide" Target="../notesSlides/notesSlide45.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slideLayout" Target="../slideLayouts/slideLayout2.xml"/><Relationship Id="rId5" Type="http://schemas.openxmlformats.org/officeDocument/2006/relationships/tags" Target="../tags/tag59.xml"/><Relationship Id="rId4" Type="http://schemas.openxmlformats.org/officeDocument/2006/relationships/tags" Target="../tags/tag58.xml"/><Relationship Id="rId9" Type="http://schemas.openxmlformats.org/officeDocument/2006/relationships/image" Target="../media/image85.png"/></Relationships>
</file>

<file path=ppt/slides/_rels/slide47.xml.rels><?xml version="1.0" encoding="UTF-8" standalone="yes"?>
<Relationships xmlns="http://schemas.openxmlformats.org/package/2006/relationships"><Relationship Id="rId8" Type="http://schemas.openxmlformats.org/officeDocument/2006/relationships/tags" Target="../tags/tag61.xml"/><Relationship Id="rId3" Type="http://schemas.openxmlformats.org/officeDocument/2006/relationships/tags" Target="../tags/tag62.xml"/><Relationship Id="rId7" Type="http://schemas.openxmlformats.org/officeDocument/2006/relationships/image" Target="../media/image87.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86.png"/><Relationship Id="rId11" Type="http://schemas.openxmlformats.org/officeDocument/2006/relationships/image" Target="../media/image870.png"/><Relationship Id="rId5" Type="http://schemas.openxmlformats.org/officeDocument/2006/relationships/notesSlide" Target="../notesSlides/notesSlide46.xml"/><Relationship Id="rId10" Type="http://schemas.openxmlformats.org/officeDocument/2006/relationships/tags" Target="../tags/tag62.xml"/><Relationship Id="rId4" Type="http://schemas.openxmlformats.org/officeDocument/2006/relationships/slideLayout" Target="../slideLayouts/slideLayout2.xml"/><Relationship Id="rId9" Type="http://schemas.openxmlformats.org/officeDocument/2006/relationships/image" Target="../media/image860.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image" Target="../media/image88.png"/></Relationships>
</file>

<file path=ppt/slides/_rels/slide4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tags" Target="../tags/tag66.xml"/><Relationship Id="rId7" Type="http://schemas.openxmlformats.org/officeDocument/2006/relationships/image" Target="../media/image90.pn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89.png"/><Relationship Id="rId5" Type="http://schemas.openxmlformats.org/officeDocument/2006/relationships/notesSlide" Target="../notesSlides/notesSlide48.xml"/><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tags" Target="../tags/tag69.xml"/><Relationship Id="rId7" Type="http://schemas.openxmlformats.org/officeDocument/2006/relationships/notesSlide" Target="../notesSlides/notesSlide49.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slideLayout" Target="../slideLayouts/slideLayout2.xml"/><Relationship Id="rId5" Type="http://schemas.openxmlformats.org/officeDocument/2006/relationships/tags" Target="../tags/tag71.xml"/><Relationship Id="rId10" Type="http://schemas.openxmlformats.org/officeDocument/2006/relationships/image" Target="../media/image94.png"/><Relationship Id="rId4" Type="http://schemas.openxmlformats.org/officeDocument/2006/relationships/tags" Target="../tags/tag70.xml"/><Relationship Id="rId9" Type="http://schemas.openxmlformats.org/officeDocument/2006/relationships/image" Target="../media/image93.png"/></Relationships>
</file>

<file path=ppt/slides/_rels/slide51.xml.rels><?xml version="1.0" encoding="UTF-8" standalone="yes"?>
<Relationships xmlns="http://schemas.openxmlformats.org/package/2006/relationships"><Relationship Id="rId8" Type="http://schemas.openxmlformats.org/officeDocument/2006/relationships/tags" Target="../tags/tag79.xml"/><Relationship Id="rId13" Type="http://schemas.openxmlformats.org/officeDocument/2006/relationships/tags" Target="../tags/tag84.xml"/><Relationship Id="rId18" Type="http://schemas.openxmlformats.org/officeDocument/2006/relationships/image" Target="../media/image97.png"/><Relationship Id="rId3" Type="http://schemas.openxmlformats.org/officeDocument/2006/relationships/tags" Target="../tags/tag74.xml"/><Relationship Id="rId21" Type="http://schemas.openxmlformats.org/officeDocument/2006/relationships/image" Target="../media/image100.png"/><Relationship Id="rId7" Type="http://schemas.openxmlformats.org/officeDocument/2006/relationships/tags" Target="../tags/tag78.xml"/><Relationship Id="rId12" Type="http://schemas.openxmlformats.org/officeDocument/2006/relationships/tags" Target="../tags/tag83.xml"/><Relationship Id="rId17" Type="http://schemas.openxmlformats.org/officeDocument/2006/relationships/image" Target="../media/image96.png"/><Relationship Id="rId2" Type="http://schemas.openxmlformats.org/officeDocument/2006/relationships/tags" Target="../tags/tag73.xml"/><Relationship Id="rId16" Type="http://schemas.openxmlformats.org/officeDocument/2006/relationships/image" Target="../media/image95.png"/><Relationship Id="rId20" Type="http://schemas.openxmlformats.org/officeDocument/2006/relationships/image" Target="../media/image99.png"/><Relationship Id="rId1" Type="http://schemas.openxmlformats.org/officeDocument/2006/relationships/tags" Target="../tags/tag72.xml"/><Relationship Id="rId6" Type="http://schemas.openxmlformats.org/officeDocument/2006/relationships/tags" Target="../tags/tag77.xml"/><Relationship Id="rId11" Type="http://schemas.openxmlformats.org/officeDocument/2006/relationships/tags" Target="../tags/tag82.xml"/><Relationship Id="rId5" Type="http://schemas.openxmlformats.org/officeDocument/2006/relationships/tags" Target="../tags/tag76.xml"/><Relationship Id="rId15" Type="http://schemas.openxmlformats.org/officeDocument/2006/relationships/notesSlide" Target="../notesSlides/notesSlide50.xml"/><Relationship Id="rId10" Type="http://schemas.openxmlformats.org/officeDocument/2006/relationships/tags" Target="../tags/tag81.xml"/><Relationship Id="rId19" Type="http://schemas.openxmlformats.org/officeDocument/2006/relationships/image" Target="../media/image98.png"/><Relationship Id="rId4" Type="http://schemas.openxmlformats.org/officeDocument/2006/relationships/tags" Target="../tags/tag75.xml"/><Relationship Id="rId9" Type="http://schemas.openxmlformats.org/officeDocument/2006/relationships/tags" Target="../tags/tag80.xml"/><Relationship Id="rId1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tags" Target="../tags/tag92.xml"/><Relationship Id="rId13" Type="http://schemas.openxmlformats.org/officeDocument/2006/relationships/image" Target="../media/image103.png"/><Relationship Id="rId3" Type="http://schemas.openxmlformats.org/officeDocument/2006/relationships/tags" Target="../tags/tag87.xml"/><Relationship Id="rId7" Type="http://schemas.openxmlformats.org/officeDocument/2006/relationships/tags" Target="../tags/tag91.xml"/><Relationship Id="rId12" Type="http://schemas.openxmlformats.org/officeDocument/2006/relationships/image" Target="../media/image102.png"/><Relationship Id="rId2" Type="http://schemas.openxmlformats.org/officeDocument/2006/relationships/tags" Target="../tags/tag86.xml"/><Relationship Id="rId16" Type="http://schemas.openxmlformats.org/officeDocument/2006/relationships/image" Target="../media/image106.png"/><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image" Target="../media/image101.png"/><Relationship Id="rId5" Type="http://schemas.openxmlformats.org/officeDocument/2006/relationships/tags" Target="../tags/tag89.xml"/><Relationship Id="rId15" Type="http://schemas.openxmlformats.org/officeDocument/2006/relationships/image" Target="../media/image105.png"/><Relationship Id="rId10" Type="http://schemas.openxmlformats.org/officeDocument/2006/relationships/notesSlide" Target="../notesSlides/notesSlide51.xml"/><Relationship Id="rId4" Type="http://schemas.openxmlformats.org/officeDocument/2006/relationships/tags" Target="../tags/tag88.xml"/><Relationship Id="rId9" Type="http://schemas.openxmlformats.org/officeDocument/2006/relationships/slideLayout" Target="../slideLayouts/slideLayout2.xml"/><Relationship Id="rId14" Type="http://schemas.openxmlformats.org/officeDocument/2006/relationships/image" Target="../media/image104.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11" Type="http://schemas.openxmlformats.org/officeDocument/2006/relationships/image" Target="../media/image111.png"/><Relationship Id="rId5" Type="http://schemas.openxmlformats.org/officeDocument/2006/relationships/tags" Target="../tags/tag99.xml"/><Relationship Id="rId10" Type="http://schemas.openxmlformats.org/officeDocument/2006/relationships/image" Target="../media/image110.png"/><Relationship Id="rId4" Type="http://schemas.openxmlformats.org/officeDocument/2006/relationships/tags" Target="../tags/tag98.xml"/><Relationship Id="rId9" Type="http://schemas.openxmlformats.org/officeDocument/2006/relationships/image" Target="../media/image109.png"/></Relationships>
</file>

<file path=ppt/slides/_rels/slide55.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tags" Target="../tags/tag104.xml"/><Relationship Id="rId7" Type="http://schemas.openxmlformats.org/officeDocument/2006/relationships/image" Target="../media/image112.pn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notesSlide" Target="../notesSlides/notesSlide53.xml"/><Relationship Id="rId5" Type="http://schemas.openxmlformats.org/officeDocument/2006/relationships/slideLayout" Target="../slideLayouts/slideLayout2.xml"/><Relationship Id="rId4" Type="http://schemas.openxmlformats.org/officeDocument/2006/relationships/tags" Target="../tags/tag105.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notesSlide" Target="../notesSlides/notesSlide54.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108.xml"/><Relationship Id="rId4" Type="http://schemas.openxmlformats.org/officeDocument/2006/relationships/image" Target="../media/image11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8.png"/></Relationships>
</file>

<file path=ppt/slides/_rels/slide6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0.jpeg"/></Relationships>
</file>

<file path=ppt/slides/_rels/slide6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124.jpeg"/><Relationship Id="rId4" Type="http://schemas.openxmlformats.org/officeDocument/2006/relationships/image" Target="../media/image123.png"/></Relationships>
</file>

<file path=ppt/slides/_rels/slide6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6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6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36.png"/><Relationship Id="rId4" Type="http://schemas.openxmlformats.org/officeDocument/2006/relationships/image" Target="../media/image135.png"/></Relationships>
</file>

<file path=ppt/slides/_rels/slide69.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image" Target="../media/image138.png"/></Relationships>
</file>

<file path=ppt/slides/_rels/slide7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41.png"/><Relationship Id="rId7" Type="http://schemas.microsoft.com/office/2007/relationships/hdphoto" Target="../media/hdphoto2.wdp"/><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 Id="rId9" Type="http://schemas.microsoft.com/office/2007/relationships/hdphoto" Target="../media/hdphoto3.wdp"/></Relationships>
</file>

<file path=ppt/slides/_rels/slide7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47.png"/></Relationships>
</file>

<file path=ppt/slides/_rels/slide7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559619" y="162108"/>
            <a:ext cx="9001125" cy="833212"/>
          </a:xfrm>
        </p:spPr>
        <p:txBody>
          <a:bodyPr>
            <a:normAutofit/>
          </a:bodyPr>
          <a:lstStyle/>
          <a:p>
            <a:r>
              <a:rPr lang="zh-CN" altLang="en-US" dirty="0">
                <a:latin typeface="Calibri"/>
                <a:cs typeface="Calibri"/>
              </a:rPr>
              <a:t>Chương 4 Trích xuất đặc trưng thị giác</a:t>
            </a:r>
            <a:endParaRPr lang="en-US" altLang="zh-CN" dirty="0">
              <a:latin typeface="Calibri"/>
              <a:cs typeface="Calibri"/>
            </a:endParaRPr>
          </a:p>
        </p:txBody>
      </p:sp>
      <p:grpSp>
        <p:nvGrpSpPr>
          <p:cNvPr id="10" name="组合 9"/>
          <p:cNvGrpSpPr/>
          <p:nvPr/>
        </p:nvGrpSpPr>
        <p:grpSpPr>
          <a:xfrm>
            <a:off x="1197986" y="1472978"/>
            <a:ext cx="8373397" cy="2541024"/>
            <a:chOff x="4210833" y="3508093"/>
            <a:chExt cx="4862195" cy="2452546"/>
          </a:xfrm>
        </p:grpSpPr>
        <p:sp>
          <p:nvSpPr>
            <p:cNvPr id="6" name="Rectangle 4">
              <a:hlinkClick r:id="" action="ppaction://noaction"/>
            </p:cNvPr>
            <p:cNvSpPr>
              <a:spLocks noChangeArrowheads="1"/>
            </p:cNvSpPr>
            <p:nvPr/>
          </p:nvSpPr>
          <p:spPr bwMode="auto">
            <a:xfrm>
              <a:off x="4222263" y="3508093"/>
              <a:ext cx="4850765" cy="71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§4.1 Trích xuất đặc trưng điểm và khối</a:t>
              </a:r>
            </a:p>
          </p:txBody>
        </p:sp>
        <p:sp>
          <p:nvSpPr>
            <p:cNvPr id="8" name="Rectangle 5">
              <a:hlinkClick r:id="" action="ppaction://noaction"/>
            </p:cNvPr>
            <p:cNvSpPr>
              <a:spLocks noChangeArrowheads="1"/>
            </p:cNvSpPr>
            <p:nvPr/>
          </p:nvSpPr>
          <p:spPr bwMode="auto">
            <a:xfrm>
              <a:off x="4210833" y="4746712"/>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cs typeface="Arial" panose="020B0604020202020204" pitchFamily="34" charset="0"/>
                </a:rPr>
                <a:t>§4.3 Trích xuất đặc trưng </a:t>
              </a:r>
              <a:r>
                <a:rPr lang="en-US" altLang="zh-CN" sz="3200" dirty="0" err="1">
                  <a:solidFill>
                    <a:srgbClr val="4D4D4D"/>
                  </a:solidFill>
                  <a:latin typeface="Arial" panose="020B0604020202020204" pitchFamily="34" charset="0"/>
                  <a:cs typeface="Arial" panose="020B0604020202020204" pitchFamily="34" charset="0"/>
                </a:rPr>
                <a:t>hình</a:t>
              </a:r>
              <a:r>
                <a:rPr lang="en-US" altLang="zh-CN" sz="3200" dirty="0">
                  <a:solidFill>
                    <a:srgbClr val="4D4D4D"/>
                  </a:solidFill>
                  <a:latin typeface="Arial" panose="020B0604020202020204" pitchFamily="34" charset="0"/>
                  <a:cs typeface="Arial" panose="020B0604020202020204" pitchFamily="34" charset="0"/>
                </a:rPr>
                <a:t> </a:t>
              </a:r>
              <a:r>
                <a:rPr lang="en-US" altLang="zh-CN" sz="3200" dirty="0" err="1">
                  <a:solidFill>
                    <a:srgbClr val="4D4D4D"/>
                  </a:solidFill>
                  <a:latin typeface="Arial" panose="020B0604020202020204" pitchFamily="34" charset="0"/>
                  <a:cs typeface="Arial" panose="020B0604020202020204" pitchFamily="34" charset="0"/>
                </a:rPr>
                <a:t>dạng</a:t>
              </a:r>
              <a:endParaRPr lang="zh-CN" altLang="en-US" sz="3200" dirty="0">
                <a:solidFill>
                  <a:srgbClr val="4D4D4D"/>
                </a:solidFill>
                <a:latin typeface="Arial" panose="020B0604020202020204" pitchFamily="34" charset="0"/>
                <a:cs typeface="Arial" panose="020B0604020202020204" pitchFamily="34" charset="0"/>
              </a:endParaRPr>
            </a:p>
          </p:txBody>
        </p:sp>
        <p:sp>
          <p:nvSpPr>
            <p:cNvPr id="9" name="Rectangle 6">
              <a:hlinkClick r:id="" action="ppaction://noaction"/>
            </p:cNvPr>
            <p:cNvSpPr>
              <a:spLocks noChangeArrowheads="1"/>
            </p:cNvSpPr>
            <p:nvPr/>
          </p:nvSpPr>
          <p:spPr bwMode="auto">
            <a:xfrm>
              <a:off x="4222557" y="4185364"/>
              <a:ext cx="43776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cs typeface="Arial" panose="020B0604020202020204" pitchFamily="34" charset="0"/>
                </a:rPr>
                <a:t>§4.2 Trích xuất đặc trưng biên</a:t>
              </a:r>
            </a:p>
          </p:txBody>
        </p:sp>
        <p:sp>
          <p:nvSpPr>
            <p:cNvPr id="7" name="Rectangle 5">
              <a:hlinkClick r:id="" action="ppaction://noaction"/>
            </p:cNvPr>
            <p:cNvSpPr>
              <a:spLocks noChangeArrowheads="1"/>
            </p:cNvSpPr>
            <p:nvPr/>
          </p:nvSpPr>
          <p:spPr bwMode="auto">
            <a:xfrm>
              <a:off x="4222557" y="5312939"/>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800" b="1" dirty="0">
                <a:solidFill>
                  <a:srgbClr val="4D4D4D"/>
                </a:solidFill>
                <a:latin typeface="Calibri" panose="02010609060101010101" pitchFamily="49" charset="-122"/>
                <a:ea typeface="Calibri" panose="02010609060101010101" pitchFamily="49" charset="-122"/>
                <a:cs typeface="Times New Roman" panose="02020503050405090304" pitchFamily="18" charset="0"/>
              </a:endParaRPr>
            </a:p>
          </p:txBody>
        </p:sp>
      </p:grpSp>
    </p:spTree>
    <p:extLst>
      <p:ext uri="{BB962C8B-B14F-4D97-AF65-F5344CB8AC3E}">
        <p14:creationId xmlns:p14="http://schemas.microsoft.com/office/powerpoint/2010/main" val="2388971473"/>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3" name="文本占位符 2"/>
          <p:cNvSpPr>
            <a:spLocks noGrp="1"/>
          </p:cNvSpPr>
          <p:nvPr>
            <p:ph type="body" sz="quarter" idx="13"/>
          </p:nvPr>
        </p:nvSpPr>
        <p:spPr/>
        <p:txBody>
          <a:bodyPr>
            <a:normAutofit/>
          </a:bodyPr>
          <a:lstStyle/>
          <a:p>
            <a:r>
              <a:rPr lang="zh-CN" altLang="en-US" dirty="0">
                <a:latin typeface="Calibri"/>
                <a:cs typeface="Calibri"/>
              </a:rPr>
              <a:t>Mạch nội dung của chương</a:t>
            </a:r>
          </a:p>
        </p:txBody>
      </p:sp>
      <p:grpSp>
        <p:nvGrpSpPr>
          <p:cNvPr id="4" name="组合 3"/>
          <p:cNvGrpSpPr/>
          <p:nvPr/>
        </p:nvGrpSpPr>
        <p:grpSpPr>
          <a:xfrm>
            <a:off x="248567" y="1341784"/>
            <a:ext cx="10782023" cy="4793927"/>
            <a:chOff x="913127" y="1792650"/>
            <a:chExt cx="9672467" cy="3060704"/>
          </a:xfrm>
        </p:grpSpPr>
        <p:sp>
          <p:nvSpPr>
            <p:cNvPr id="25" name="矩形: 圆角 24"/>
            <p:cNvSpPr/>
            <p:nvPr>
              <p:custDataLst>
                <p:tags r:id="rId1"/>
              </p:custDataLst>
            </p:nvPr>
          </p:nvSpPr>
          <p:spPr>
            <a:xfrm>
              <a:off x="944723" y="3138027"/>
              <a:ext cx="1884511" cy="57915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a:p>
          </p:txBody>
        </p:sp>
        <p:sp>
          <p:nvSpPr>
            <p:cNvPr id="26" name="文本框 25"/>
            <p:cNvSpPr txBox="1"/>
            <p:nvPr>
              <p:custDataLst>
                <p:tags r:id="rId2"/>
              </p:custDataLst>
            </p:nvPr>
          </p:nvSpPr>
          <p:spPr>
            <a:xfrm>
              <a:off x="913127" y="3219872"/>
              <a:ext cx="1861163" cy="501960"/>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Trích xuất đặc trưng</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 thị giác</a:t>
              </a:r>
            </a:p>
          </p:txBody>
        </p:sp>
        <p:sp>
          <p:nvSpPr>
            <p:cNvPr id="28" name="矩形: 圆角 27"/>
            <p:cNvSpPr/>
            <p:nvPr>
              <p:custDataLst>
                <p:tags r:id="rId3"/>
              </p:custDataLst>
            </p:nvPr>
          </p:nvSpPr>
          <p:spPr>
            <a:xfrm>
              <a:off x="3295784" y="2058710"/>
              <a:ext cx="1845112" cy="554416"/>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29" name="文本框 28"/>
            <p:cNvSpPr txBox="1"/>
            <p:nvPr>
              <p:custDataLst>
                <p:tags r:id="rId4"/>
              </p:custDataLst>
            </p:nvPr>
          </p:nvSpPr>
          <p:spPr>
            <a:xfrm>
              <a:off x="3308464" y="2111166"/>
              <a:ext cx="1819755" cy="373352"/>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Trích xuất đặc trưng</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 điểm và khối</a:t>
              </a:r>
            </a:p>
          </p:txBody>
        </p:sp>
        <p:grpSp>
          <p:nvGrpSpPr>
            <p:cNvPr id="33" name="组合 32"/>
            <p:cNvGrpSpPr/>
            <p:nvPr/>
          </p:nvGrpSpPr>
          <p:grpSpPr>
            <a:xfrm>
              <a:off x="5538223" y="1792650"/>
              <a:ext cx="1361138" cy="520288"/>
              <a:chOff x="3588713" y="3355733"/>
              <a:chExt cx="1361138" cy="520288"/>
            </a:xfrm>
          </p:grpSpPr>
          <p:sp>
            <p:nvSpPr>
              <p:cNvPr id="31" name="矩形: 圆角 30"/>
              <p:cNvSpPr/>
              <p:nvPr>
                <p:custDataLst>
                  <p:tags r:id="rId38"/>
                </p:custDataLst>
              </p:nvPr>
            </p:nvSpPr>
            <p:spPr>
              <a:xfrm>
                <a:off x="3588713" y="3355733"/>
                <a:ext cx="1361138"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32" name="文本框 31"/>
              <p:cNvSpPr txBox="1"/>
              <p:nvPr>
                <p:custDataLst>
                  <p:tags r:id="rId39"/>
                </p:custDataLst>
              </p:nvPr>
            </p:nvSpPr>
            <p:spPr>
              <a:xfrm>
                <a:off x="3693332" y="3374061"/>
                <a:ext cx="1151902" cy="501960"/>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Hàm tự </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tương quan</a:t>
                </a:r>
              </a:p>
            </p:txBody>
          </p:sp>
        </p:grpSp>
        <p:grpSp>
          <p:nvGrpSpPr>
            <p:cNvPr id="38" name="组合 37"/>
            <p:cNvGrpSpPr/>
            <p:nvPr/>
          </p:nvGrpSpPr>
          <p:grpSpPr>
            <a:xfrm>
              <a:off x="5549378" y="2299011"/>
              <a:ext cx="2053635" cy="474242"/>
              <a:chOff x="4099871" y="3807585"/>
              <a:chExt cx="2053635" cy="474242"/>
            </a:xfrm>
          </p:grpSpPr>
          <p:sp>
            <p:nvSpPr>
              <p:cNvPr id="36" name="矩形: 圆角 35"/>
              <p:cNvSpPr/>
              <p:nvPr>
                <p:custDataLst>
                  <p:tags r:id="rId36"/>
                </p:custDataLst>
              </p:nvPr>
            </p:nvSpPr>
            <p:spPr>
              <a:xfrm>
                <a:off x="4099871" y="3807585"/>
                <a:ext cx="2053635"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37" name="文本框 36"/>
              <p:cNvSpPr txBox="1"/>
              <p:nvPr>
                <p:custDataLst>
                  <p:tags r:id="rId37"/>
                </p:custDataLst>
              </p:nvPr>
            </p:nvSpPr>
            <p:spPr>
              <a:xfrm>
                <a:off x="4393863" y="3860040"/>
                <a:ext cx="1465652" cy="373352"/>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Ức chế phi </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tối đa thích nghi</a:t>
                </a:r>
              </a:p>
            </p:txBody>
          </p:sp>
        </p:grpSp>
        <p:grpSp>
          <p:nvGrpSpPr>
            <p:cNvPr id="44" name="组合 43"/>
            <p:cNvGrpSpPr/>
            <p:nvPr/>
          </p:nvGrpSpPr>
          <p:grpSpPr>
            <a:xfrm>
              <a:off x="6948123" y="1792650"/>
              <a:ext cx="2262158" cy="474242"/>
              <a:chOff x="3542718" y="4108885"/>
              <a:chExt cx="2262158" cy="474242"/>
            </a:xfrm>
          </p:grpSpPr>
          <p:sp>
            <p:nvSpPr>
              <p:cNvPr id="39" name="矩形: 圆角 38"/>
              <p:cNvSpPr/>
              <p:nvPr>
                <p:custDataLst>
                  <p:tags r:id="rId34"/>
                </p:custDataLst>
              </p:nvPr>
            </p:nvSpPr>
            <p:spPr>
              <a:xfrm>
                <a:off x="3542718" y="4108885"/>
                <a:ext cx="2262158"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40" name="文本框 39"/>
              <p:cNvSpPr txBox="1"/>
              <p:nvPr>
                <p:custDataLst>
                  <p:tags r:id="rId35"/>
                </p:custDataLst>
              </p:nvPr>
            </p:nvSpPr>
            <p:spPr>
              <a:xfrm>
                <a:off x="3777604" y="4159329"/>
                <a:ext cx="1884121" cy="373352"/>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Histogram </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vị trí–hướng gradient</a:t>
                </a:r>
              </a:p>
            </p:txBody>
          </p:sp>
        </p:grpSp>
        <p:grpSp>
          <p:nvGrpSpPr>
            <p:cNvPr id="41" name="组合 40"/>
            <p:cNvGrpSpPr/>
            <p:nvPr/>
          </p:nvGrpSpPr>
          <p:grpSpPr>
            <a:xfrm>
              <a:off x="7666622" y="2299011"/>
              <a:ext cx="2053635" cy="474242"/>
              <a:chOff x="4099871" y="3807585"/>
              <a:chExt cx="2053635" cy="474242"/>
            </a:xfrm>
          </p:grpSpPr>
          <p:sp>
            <p:nvSpPr>
              <p:cNvPr id="42" name="矩形: 圆角 41"/>
              <p:cNvSpPr/>
              <p:nvPr>
                <p:custDataLst>
                  <p:tags r:id="rId32"/>
                </p:custDataLst>
              </p:nvPr>
            </p:nvSpPr>
            <p:spPr>
              <a:xfrm>
                <a:off x="4099871" y="3807585"/>
                <a:ext cx="2053635"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43" name="文本框 42"/>
              <p:cNvSpPr txBox="1"/>
              <p:nvPr>
                <p:custDataLst>
                  <p:tags r:id="rId33"/>
                </p:custDataLst>
              </p:nvPr>
            </p:nvSpPr>
            <p:spPr>
              <a:xfrm>
                <a:off x="4372804" y="3870720"/>
                <a:ext cx="1669854" cy="373352"/>
              </a:xfrm>
              <a:prstGeom prst="rect">
                <a:avLst/>
              </a:prstGeom>
              <a:noFill/>
            </p:spPr>
            <p:txBody>
              <a:bodyPr wrap="none" rtlCol="0">
                <a:spAutoFit/>
              </a:bodyPr>
              <a:lstStyle/>
              <a:p>
                <a:r>
                  <a:rPr lang="zh-CN" altLang="en-US" sz="1600" dirty="0">
                    <a:latin typeface="Arial" panose="020B0604020202020204" pitchFamily="34" charset="0"/>
                    <a:ea typeface="宋体" pitchFamily="2" charset="-122"/>
                    <a:cs typeface="Arial" panose="020B0604020202020204" pitchFamily="34" charset="0"/>
                  </a:rPr>
                  <a:t>Biến đổi đặc trưng</a:t>
                </a:r>
                <a:endParaRPr lang="vi-VN" altLang="zh-CN" sz="1600" dirty="0">
                  <a:latin typeface="Arial" panose="020B0604020202020204" pitchFamily="34" charset="0"/>
                  <a:ea typeface="宋体" pitchFamily="2" charset="-122"/>
                  <a:cs typeface="Arial" panose="020B0604020202020204" pitchFamily="34" charset="0"/>
                </a:endParaRPr>
              </a:p>
              <a:p>
                <a:r>
                  <a:rPr lang="zh-CN" altLang="en-US" sz="1600" dirty="0">
                    <a:latin typeface="Arial" panose="020B0604020202020204" pitchFamily="34" charset="0"/>
                    <a:ea typeface="宋体" pitchFamily="2" charset="-122"/>
                    <a:cs typeface="Arial" panose="020B0604020202020204" pitchFamily="34" charset="0"/>
                  </a:rPr>
                  <a:t> bất biến theo tỉ lệ</a:t>
                </a:r>
              </a:p>
            </p:txBody>
          </p:sp>
        </p:grpSp>
        <p:sp>
          <p:nvSpPr>
            <p:cNvPr id="45" name="矩形: 圆角 44"/>
            <p:cNvSpPr/>
            <p:nvPr>
              <p:custDataLst>
                <p:tags r:id="rId5"/>
              </p:custDataLst>
            </p:nvPr>
          </p:nvSpPr>
          <p:spPr>
            <a:xfrm>
              <a:off x="3317663" y="3336598"/>
              <a:ext cx="1794922" cy="503588"/>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46" name="文本框 45"/>
            <p:cNvSpPr txBox="1"/>
            <p:nvPr>
              <p:custDataLst>
                <p:tags r:id="rId6"/>
              </p:custDataLst>
            </p:nvPr>
          </p:nvSpPr>
          <p:spPr>
            <a:xfrm>
              <a:off x="3287759" y="3375741"/>
              <a:ext cx="1861163" cy="501960"/>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Trích xuất đặc trưng</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 biên</a:t>
              </a:r>
            </a:p>
          </p:txBody>
        </p:sp>
        <p:sp>
          <p:nvSpPr>
            <p:cNvPr id="51" name="矩形: 圆角 50"/>
            <p:cNvSpPr/>
            <p:nvPr>
              <p:custDataLst>
                <p:tags r:id="rId7"/>
              </p:custDataLst>
            </p:nvPr>
          </p:nvSpPr>
          <p:spPr>
            <a:xfrm>
              <a:off x="5557273" y="3170364"/>
              <a:ext cx="156966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53" name="文本框 52"/>
            <p:cNvSpPr txBox="1"/>
            <p:nvPr>
              <p:custDataLst>
                <p:tags r:id="rId8"/>
              </p:custDataLst>
            </p:nvPr>
          </p:nvSpPr>
          <p:spPr>
            <a:xfrm>
              <a:off x="5680460" y="3222819"/>
              <a:ext cx="1323286" cy="373352"/>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Toán tử </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trích xuất biên</a:t>
              </a:r>
            </a:p>
          </p:txBody>
        </p:sp>
        <p:grpSp>
          <p:nvGrpSpPr>
            <p:cNvPr id="57" name="组合 56"/>
            <p:cNvGrpSpPr/>
            <p:nvPr/>
          </p:nvGrpSpPr>
          <p:grpSpPr>
            <a:xfrm>
              <a:off x="7568755" y="2914810"/>
              <a:ext cx="1523008" cy="474242"/>
              <a:chOff x="8113088" y="3860040"/>
              <a:chExt cx="1523008" cy="474242"/>
            </a:xfrm>
          </p:grpSpPr>
          <p:sp>
            <p:nvSpPr>
              <p:cNvPr id="55" name="矩形: 圆角 54"/>
              <p:cNvSpPr/>
              <p:nvPr>
                <p:custDataLst>
                  <p:tags r:id="rId30"/>
                </p:custDataLst>
              </p:nvPr>
            </p:nvSpPr>
            <p:spPr>
              <a:xfrm>
                <a:off x="8113088" y="3860040"/>
                <a:ext cx="1476554"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56" name="文本框 55"/>
              <p:cNvSpPr txBox="1"/>
              <p:nvPr>
                <p:custDataLst>
                  <p:tags r:id="rId31"/>
                </p:custDataLst>
              </p:nvPr>
            </p:nvSpPr>
            <p:spPr>
              <a:xfrm>
                <a:off x="8115327" y="3975950"/>
                <a:ext cx="1520769" cy="290608"/>
              </a:xfrm>
              <a:prstGeom prst="rect">
                <a:avLst/>
              </a:prstGeom>
              <a:noFill/>
            </p:spPr>
            <p:txBody>
              <a:bodyPr wrap="none" rtlCol="0">
                <a:spAutoFit/>
              </a:bodyPr>
              <a:lstStyle/>
              <a:p>
                <a:r>
                  <a:rPr lang="en-US" altLang="zh-CN" sz="1600" dirty="0">
                    <a:latin typeface="Arial" panose="020B0604020202020204" pitchFamily="34" charset="0"/>
                    <a:ea typeface="宋体" pitchFamily="2" charset="-122"/>
                    <a:cs typeface="Arial" panose="020B0604020202020204" pitchFamily="34" charset="0"/>
                  </a:rPr>
                  <a:t>Toán tử Roberts</a:t>
                </a:r>
              </a:p>
            </p:txBody>
          </p:sp>
        </p:grpSp>
        <p:grpSp>
          <p:nvGrpSpPr>
            <p:cNvPr id="58" name="组合 57"/>
            <p:cNvGrpSpPr/>
            <p:nvPr/>
          </p:nvGrpSpPr>
          <p:grpSpPr>
            <a:xfrm>
              <a:off x="9101146" y="2914810"/>
              <a:ext cx="1483757" cy="474242"/>
              <a:chOff x="8113088" y="3860040"/>
              <a:chExt cx="1483757" cy="474242"/>
            </a:xfrm>
          </p:grpSpPr>
          <p:sp>
            <p:nvSpPr>
              <p:cNvPr id="59" name="矩形: 圆角 58"/>
              <p:cNvSpPr/>
              <p:nvPr>
                <p:custDataLst>
                  <p:tags r:id="rId28"/>
                </p:custDataLst>
              </p:nvPr>
            </p:nvSpPr>
            <p:spPr>
              <a:xfrm>
                <a:off x="8113088" y="3860040"/>
                <a:ext cx="1476554"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60" name="文本框 59"/>
              <p:cNvSpPr txBox="1"/>
              <p:nvPr>
                <p:custDataLst>
                  <p:tags r:id="rId29"/>
                </p:custDataLst>
              </p:nvPr>
            </p:nvSpPr>
            <p:spPr>
              <a:xfrm>
                <a:off x="8159909" y="3988637"/>
                <a:ext cx="1436936" cy="290608"/>
              </a:xfrm>
              <a:prstGeom prst="rect">
                <a:avLst/>
              </a:prstGeom>
              <a:noFill/>
            </p:spPr>
            <p:txBody>
              <a:bodyPr wrap="none" rtlCol="0">
                <a:spAutoFit/>
              </a:bodyPr>
              <a:lstStyle/>
              <a:p>
                <a:r>
                  <a:rPr lang="en-US" altLang="zh-CN" sz="1600" dirty="0">
                    <a:latin typeface="Arial" panose="020B0604020202020204" pitchFamily="34" charset="0"/>
                    <a:ea typeface="宋体" pitchFamily="2" charset="-122"/>
                    <a:cs typeface="Arial" panose="020B0604020202020204" pitchFamily="34" charset="0"/>
                  </a:rPr>
                  <a:t>Toán tử Prewitt</a:t>
                </a:r>
              </a:p>
            </p:txBody>
          </p:sp>
        </p:grpSp>
        <p:grpSp>
          <p:nvGrpSpPr>
            <p:cNvPr id="62" name="组合 61"/>
            <p:cNvGrpSpPr/>
            <p:nvPr/>
          </p:nvGrpSpPr>
          <p:grpSpPr>
            <a:xfrm>
              <a:off x="7557600" y="3418398"/>
              <a:ext cx="1352492" cy="474242"/>
              <a:chOff x="8113088" y="3860040"/>
              <a:chExt cx="1352492" cy="474242"/>
            </a:xfrm>
          </p:grpSpPr>
          <p:sp>
            <p:nvSpPr>
              <p:cNvPr id="63" name="矩形: 圆角 62"/>
              <p:cNvSpPr/>
              <p:nvPr>
                <p:custDataLst>
                  <p:tags r:id="rId26"/>
                </p:custDataLst>
              </p:nvPr>
            </p:nvSpPr>
            <p:spPr>
              <a:xfrm>
                <a:off x="8113088" y="3860040"/>
                <a:ext cx="1305889"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64" name="文本框 63"/>
              <p:cNvSpPr txBox="1"/>
              <p:nvPr>
                <p:custDataLst>
                  <p:tags r:id="rId27"/>
                </p:custDataLst>
              </p:nvPr>
            </p:nvSpPr>
            <p:spPr>
              <a:xfrm>
                <a:off x="8124243" y="4007677"/>
                <a:ext cx="1341337" cy="290608"/>
              </a:xfrm>
              <a:prstGeom prst="rect">
                <a:avLst/>
              </a:prstGeom>
              <a:noFill/>
            </p:spPr>
            <p:txBody>
              <a:bodyPr wrap="none" rtlCol="0">
                <a:spAutoFit/>
              </a:bodyPr>
              <a:lstStyle/>
              <a:p>
                <a:r>
                  <a:rPr lang="en-US" altLang="zh-CN" sz="1600" dirty="0">
                    <a:latin typeface="Arial" panose="020B0604020202020204" pitchFamily="34" charset="0"/>
                    <a:ea typeface="宋体" pitchFamily="2" charset="-122"/>
                    <a:cs typeface="Arial" panose="020B0604020202020204" pitchFamily="34" charset="0"/>
                  </a:rPr>
                  <a:t>Toán tử Sobel</a:t>
                </a:r>
              </a:p>
            </p:txBody>
          </p:sp>
        </p:grpSp>
        <p:grpSp>
          <p:nvGrpSpPr>
            <p:cNvPr id="65" name="组合 64"/>
            <p:cNvGrpSpPr/>
            <p:nvPr/>
          </p:nvGrpSpPr>
          <p:grpSpPr>
            <a:xfrm>
              <a:off x="8900518" y="3418398"/>
              <a:ext cx="1685076" cy="474242"/>
              <a:chOff x="8113088" y="3860040"/>
              <a:chExt cx="1685076" cy="474242"/>
            </a:xfrm>
          </p:grpSpPr>
          <p:sp>
            <p:nvSpPr>
              <p:cNvPr id="66" name="矩形: 圆角 65"/>
              <p:cNvSpPr/>
              <p:nvPr>
                <p:custDataLst>
                  <p:tags r:id="rId24"/>
                </p:custDataLst>
              </p:nvPr>
            </p:nvSpPr>
            <p:spPr>
              <a:xfrm>
                <a:off x="8113088" y="3860040"/>
                <a:ext cx="1685076"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67" name="文本框 66"/>
              <p:cNvSpPr txBox="1"/>
              <p:nvPr>
                <p:custDataLst>
                  <p:tags r:id="rId25"/>
                </p:custDataLst>
              </p:nvPr>
            </p:nvSpPr>
            <p:spPr>
              <a:xfrm>
                <a:off x="8124244" y="4007677"/>
                <a:ext cx="1664904" cy="290608"/>
              </a:xfrm>
              <a:prstGeom prst="rect">
                <a:avLst/>
              </a:prstGeom>
              <a:noFill/>
            </p:spPr>
            <p:txBody>
              <a:bodyPr wrap="none" rtlCol="0">
                <a:spAutoFit/>
              </a:bodyPr>
              <a:lstStyle/>
              <a:p>
                <a:r>
                  <a:rPr lang="en-US" altLang="zh-CN" sz="1600" dirty="0">
                    <a:latin typeface="Arial" panose="020B0604020202020204" pitchFamily="34" charset="0"/>
                    <a:ea typeface="宋体" pitchFamily="2" charset="-122"/>
                    <a:cs typeface="Arial" panose="020B0604020202020204" pitchFamily="34" charset="0"/>
                  </a:rPr>
                  <a:t>Toán tử Laplacian</a:t>
                </a:r>
              </a:p>
            </p:txBody>
          </p:sp>
        </p:grpSp>
        <p:sp>
          <p:nvSpPr>
            <p:cNvPr id="69" name="矩形: 圆角 68"/>
            <p:cNvSpPr/>
            <p:nvPr>
              <p:custDataLst>
                <p:tags r:id="rId9"/>
              </p:custDataLst>
            </p:nvPr>
          </p:nvSpPr>
          <p:spPr>
            <a:xfrm>
              <a:off x="5579583" y="3679081"/>
              <a:ext cx="156966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70" name="文本框 69"/>
            <p:cNvSpPr txBox="1"/>
            <p:nvPr>
              <p:custDataLst>
                <p:tags r:id="rId10"/>
              </p:custDataLst>
            </p:nvPr>
          </p:nvSpPr>
          <p:spPr>
            <a:xfrm>
              <a:off x="5791210" y="3731536"/>
              <a:ext cx="1146406" cy="373352"/>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Bài toán </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liên kết biên</a:t>
              </a:r>
            </a:p>
          </p:txBody>
        </p:sp>
        <p:sp>
          <p:nvSpPr>
            <p:cNvPr id="74" name="矩形: 圆角 73"/>
            <p:cNvSpPr/>
            <p:nvPr>
              <p:custDataLst>
                <p:tags r:id="rId11"/>
              </p:custDataLst>
            </p:nvPr>
          </p:nvSpPr>
          <p:spPr>
            <a:xfrm>
              <a:off x="3295354" y="4280675"/>
              <a:ext cx="1718972"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75" name="文本框 74"/>
            <p:cNvSpPr txBox="1"/>
            <p:nvPr>
              <p:custDataLst>
                <p:tags r:id="rId12"/>
              </p:custDataLst>
            </p:nvPr>
          </p:nvSpPr>
          <p:spPr>
            <a:xfrm>
              <a:off x="3260018" y="4350677"/>
              <a:ext cx="1819755" cy="373352"/>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Trích xuất đặc trưng</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 hình dạng</a:t>
              </a:r>
            </a:p>
          </p:txBody>
        </p:sp>
        <p:sp>
          <p:nvSpPr>
            <p:cNvPr id="76" name="矩形: 圆角 75"/>
            <p:cNvSpPr/>
            <p:nvPr>
              <p:custDataLst>
                <p:tags r:id="rId13"/>
              </p:custDataLst>
            </p:nvPr>
          </p:nvSpPr>
          <p:spPr>
            <a:xfrm>
              <a:off x="5557273" y="4280675"/>
              <a:ext cx="1130306"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77" name="文本框 76"/>
            <p:cNvSpPr txBox="1"/>
            <p:nvPr>
              <p:custDataLst>
                <p:tags r:id="rId14"/>
              </p:custDataLst>
            </p:nvPr>
          </p:nvSpPr>
          <p:spPr>
            <a:xfrm>
              <a:off x="5720993" y="4333130"/>
              <a:ext cx="828600" cy="373352"/>
            </a:xfrm>
            <a:prstGeom prst="rect">
              <a:avLst/>
            </a:prstGeom>
            <a:noFill/>
          </p:spPr>
          <p:txBody>
            <a:bodyPr wrap="none" rtlCol="0">
              <a:spAutoFit/>
            </a:bodyPr>
            <a:lstStyle/>
            <a:p>
              <a:r>
                <a:rPr lang="zh-CN" altLang="en-US" sz="1600" dirty="0">
                  <a:latin typeface="Arial" panose="020B0604020202020204" pitchFamily="34" charset="0"/>
                  <a:ea typeface="宋体" pitchFamily="2" charset="-122"/>
                  <a:cs typeface="Arial" panose="020B0604020202020204" pitchFamily="34" charset="0"/>
                </a:rPr>
                <a:t>Biến đổi</a:t>
              </a:r>
              <a:endParaRPr lang="vi-VN" altLang="zh-CN" sz="1600" dirty="0">
                <a:latin typeface="Arial" panose="020B0604020202020204" pitchFamily="34" charset="0"/>
                <a:ea typeface="宋体" pitchFamily="2" charset="-122"/>
                <a:cs typeface="Arial" panose="020B0604020202020204" pitchFamily="34" charset="0"/>
              </a:endParaRPr>
            </a:p>
            <a:p>
              <a:r>
                <a:rPr lang="zh-CN" altLang="en-US" sz="1600" dirty="0">
                  <a:latin typeface="Arial" panose="020B0604020202020204" pitchFamily="34" charset="0"/>
                  <a:ea typeface="宋体" pitchFamily="2" charset="-122"/>
                  <a:cs typeface="Arial" panose="020B0604020202020204" pitchFamily="34" charset="0"/>
                </a:rPr>
                <a:t> Hough</a:t>
              </a:r>
            </a:p>
          </p:txBody>
        </p:sp>
        <p:sp>
          <p:nvSpPr>
            <p:cNvPr id="79" name="矩形: 圆角 78"/>
            <p:cNvSpPr/>
            <p:nvPr>
              <p:custDataLst>
                <p:tags r:id="rId15"/>
              </p:custDataLst>
            </p:nvPr>
          </p:nvSpPr>
          <p:spPr>
            <a:xfrm>
              <a:off x="7951245" y="4280673"/>
              <a:ext cx="1361138"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80" name="文本框 79"/>
            <p:cNvSpPr txBox="1"/>
            <p:nvPr>
              <p:custDataLst>
                <p:tags r:id="rId16"/>
              </p:custDataLst>
            </p:nvPr>
          </p:nvSpPr>
          <p:spPr>
            <a:xfrm>
              <a:off x="8125070" y="4351394"/>
              <a:ext cx="1016592" cy="501960"/>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Phát hiện </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điểm tụ</a:t>
              </a:r>
            </a:p>
          </p:txBody>
        </p:sp>
        <p:sp>
          <p:nvSpPr>
            <p:cNvPr id="83" name="矩形: 圆角 82"/>
            <p:cNvSpPr/>
            <p:nvPr>
              <p:custDataLst>
                <p:tags r:id="rId17"/>
              </p:custDataLst>
            </p:nvPr>
          </p:nvSpPr>
          <p:spPr>
            <a:xfrm>
              <a:off x="6747690" y="4280675"/>
              <a:ext cx="1130306"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20" dirty="0"/>
            </a:p>
          </p:txBody>
        </p:sp>
        <p:sp>
          <p:nvSpPr>
            <p:cNvPr id="84" name="文本框 83"/>
            <p:cNvSpPr txBox="1"/>
            <p:nvPr>
              <p:custDataLst>
                <p:tags r:id="rId18"/>
              </p:custDataLst>
            </p:nvPr>
          </p:nvSpPr>
          <p:spPr>
            <a:xfrm>
              <a:off x="6758845" y="4333130"/>
              <a:ext cx="1137778" cy="373352"/>
            </a:xfrm>
            <a:prstGeom prst="rect">
              <a:avLst/>
            </a:prstGeom>
            <a:noFill/>
          </p:spPr>
          <p:txBody>
            <a:bodyPr wrap="none" rtlCol="0">
              <a:spAutoFit/>
            </a:bodyPr>
            <a:lstStyle/>
            <a:p>
              <a:pPr algn="ctr"/>
              <a:r>
                <a:rPr lang="zh-CN" altLang="en-US" sz="1600" dirty="0">
                  <a:latin typeface="Arial" panose="020B0604020202020204" pitchFamily="34" charset="0"/>
                  <a:ea typeface="宋体" pitchFamily="2" charset="-122"/>
                  <a:cs typeface="Arial" panose="020B0604020202020204" pitchFamily="34" charset="0"/>
                </a:rPr>
                <a:t>Phát hiện</a:t>
              </a:r>
              <a:endParaRPr lang="vi-VN" altLang="zh-CN" sz="1600" dirty="0">
                <a:latin typeface="Arial" panose="020B0604020202020204" pitchFamily="34" charset="0"/>
                <a:ea typeface="宋体" pitchFamily="2" charset="-122"/>
                <a:cs typeface="Arial" panose="020B0604020202020204" pitchFamily="34" charset="0"/>
              </a:endParaRPr>
            </a:p>
            <a:p>
              <a:pPr algn="ctr"/>
              <a:r>
                <a:rPr lang="zh-CN" altLang="en-US" sz="1600" dirty="0">
                  <a:latin typeface="Arial" panose="020B0604020202020204" pitchFamily="34" charset="0"/>
                  <a:ea typeface="宋体" pitchFamily="2" charset="-122"/>
                  <a:cs typeface="Arial" panose="020B0604020202020204" pitchFamily="34" charset="0"/>
                </a:rPr>
                <a:t> đường tròn</a:t>
              </a:r>
            </a:p>
          </p:txBody>
        </p:sp>
        <p:sp>
          <p:nvSpPr>
            <p:cNvPr id="163" name="左大括号 162"/>
            <p:cNvSpPr/>
            <p:nvPr>
              <p:custDataLst>
                <p:tags r:id="rId19"/>
              </p:custDataLst>
            </p:nvPr>
          </p:nvSpPr>
          <p:spPr>
            <a:xfrm>
              <a:off x="5168422" y="2005698"/>
              <a:ext cx="300248" cy="579152"/>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120"/>
            </a:p>
          </p:txBody>
        </p:sp>
        <p:sp>
          <p:nvSpPr>
            <p:cNvPr id="164" name="左大括号 163"/>
            <p:cNvSpPr/>
            <p:nvPr>
              <p:custDataLst>
                <p:tags r:id="rId20"/>
              </p:custDataLst>
            </p:nvPr>
          </p:nvSpPr>
          <p:spPr>
            <a:xfrm>
              <a:off x="2906395" y="2295525"/>
              <a:ext cx="300355" cy="2253615"/>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120"/>
            </a:p>
          </p:txBody>
        </p:sp>
        <p:sp>
          <p:nvSpPr>
            <p:cNvPr id="167" name="左大括号 166"/>
            <p:cNvSpPr/>
            <p:nvPr>
              <p:custDataLst>
                <p:tags r:id="rId21"/>
              </p:custDataLst>
            </p:nvPr>
          </p:nvSpPr>
          <p:spPr>
            <a:xfrm>
              <a:off x="7176834" y="3125738"/>
              <a:ext cx="371750" cy="579152"/>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120"/>
            </a:p>
          </p:txBody>
        </p:sp>
        <p:sp>
          <p:nvSpPr>
            <p:cNvPr id="168" name="左大括号 167"/>
            <p:cNvSpPr/>
            <p:nvPr>
              <p:custDataLst>
                <p:tags r:id="rId22"/>
              </p:custDataLst>
            </p:nvPr>
          </p:nvSpPr>
          <p:spPr>
            <a:xfrm>
              <a:off x="5158671" y="3313488"/>
              <a:ext cx="411896" cy="579152"/>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120"/>
            </a:p>
          </p:txBody>
        </p:sp>
        <p:sp>
          <p:nvSpPr>
            <p:cNvPr id="169" name="左大括号 168"/>
            <p:cNvSpPr/>
            <p:nvPr>
              <p:custDataLst>
                <p:tags r:id="rId23"/>
              </p:custDataLst>
            </p:nvPr>
          </p:nvSpPr>
          <p:spPr>
            <a:xfrm>
              <a:off x="5168422" y="4280675"/>
              <a:ext cx="300248" cy="474242"/>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120"/>
            </a:p>
          </p:txBody>
        </p:sp>
      </p:grpSp>
    </p:spTree>
    <p:extLst>
      <p:ext uri="{BB962C8B-B14F-4D97-AF65-F5344CB8AC3E}">
        <p14:creationId xmlns:p14="http://schemas.microsoft.com/office/powerpoint/2010/main" val="3537907020"/>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§4.1 Trích xuất đặc trưng điểm và khối</a:t>
            </a:r>
          </a:p>
        </p:txBody>
      </p:sp>
      <p:sp>
        <p:nvSpPr>
          <p:cNvPr id="5" name="Rectangle 4"/>
          <p:cNvSpPr>
            <a:spLocks noChangeArrowheads="1"/>
          </p:cNvSpPr>
          <p:nvPr/>
        </p:nvSpPr>
        <p:spPr bwMode="auto">
          <a:xfrm>
            <a:off x="791818" y="1331494"/>
            <a:ext cx="10385378" cy="313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marL="514350" indent="-514350">
              <a:lnSpc>
                <a:spcPct val="150000"/>
              </a:lnSpc>
              <a:buFont typeface="+mj-lt"/>
              <a:buAutoNum type="arabicPeriod"/>
            </a:pPr>
            <a:r>
              <a:rPr lang="en-VN" sz="2400" dirty="0">
                <a:solidFill>
                  <a:srgbClr val="4D4D4D"/>
                </a:solidFill>
                <a:latin typeface="Arial" panose="020B0604020202020204" pitchFamily="34" charset="0"/>
                <a:cs typeface="Arial" panose="020B0604020202020204" pitchFamily="34" charset="0"/>
              </a:rPr>
              <a:t>Hàm tự tương quan (Autocorrelation Function) </a:t>
            </a:r>
          </a:p>
          <a:p>
            <a:pPr marL="514350" indent="-514350">
              <a:lnSpc>
                <a:spcPct val="150000"/>
              </a:lnSpc>
              <a:buFont typeface="+mj-lt"/>
              <a:buAutoNum type="arabicPeriod"/>
            </a:pPr>
            <a:r>
              <a:rPr lang="en-VN" sz="2400" dirty="0">
                <a:solidFill>
                  <a:srgbClr val="4D4D4D"/>
                </a:solidFill>
                <a:latin typeface="Arial" panose="020B0604020202020204" pitchFamily="34" charset="0"/>
                <a:cs typeface="Arial" panose="020B0604020202020204" pitchFamily="34" charset="0"/>
              </a:rPr>
              <a:t>Ức chế cực đại không thích nghi (Adaptive Non-Maximum Suppression, ANMS) </a:t>
            </a:r>
          </a:p>
          <a:p>
            <a:pPr marL="514350" indent="-514350">
              <a:lnSpc>
                <a:spcPct val="150000"/>
              </a:lnSpc>
              <a:buFont typeface="+mj-lt"/>
              <a:buAutoNum type="arabicPeriod"/>
            </a:pPr>
            <a:r>
              <a:rPr lang="en-VN" sz="2400" dirty="0">
                <a:solidFill>
                  <a:srgbClr val="4D4D4D"/>
                </a:solidFill>
                <a:latin typeface="Arial" panose="020B0604020202020204" pitchFamily="34" charset="0"/>
                <a:cs typeface="Arial" panose="020B0604020202020204" pitchFamily="34" charset="0"/>
              </a:rPr>
              <a:t>Biến đổi đặc trưng bất biến theo tỉ lệ (Scale-Invariant Feature Transform, SIFT) </a:t>
            </a:r>
          </a:p>
          <a:p>
            <a:pPr marL="514350" indent="-514350">
              <a:lnSpc>
                <a:spcPct val="150000"/>
              </a:lnSpc>
              <a:buFont typeface="+mj-lt"/>
              <a:buAutoNum type="arabicPeriod"/>
            </a:pPr>
            <a:r>
              <a:rPr lang="en-VN" sz="2400" dirty="0">
                <a:solidFill>
                  <a:srgbClr val="4D4D4D"/>
                </a:solidFill>
                <a:latin typeface="Arial" panose="020B0604020202020204" pitchFamily="34" charset="0"/>
                <a:cs typeface="Arial" panose="020B0604020202020204" pitchFamily="34" charset="0"/>
              </a:rPr>
              <a:t>Biểu đồ định hướng gradient (Histogram of Oriented Gradients, HOG)</a:t>
            </a:r>
            <a:endParaRPr lang="zh-CN" altLang="en-US" sz="2400" dirty="0">
              <a:solidFill>
                <a:srgbClr val="4D4D4D"/>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260600"/>
          </a:xfrm>
        </p:spPr>
        <p:txBody>
          <a:bodyPr>
            <a:normAutofit fontScale="85000" lnSpcReduction="20000"/>
          </a:bodyPr>
          <a:lstStyle/>
          <a:p>
            <a:pPr algn="just"/>
            <a:r>
              <a:rPr lang="en-VN" dirty="0"/>
              <a:t>Trích xuất đặc trưng điểm và vùng (point and region feature extraction) được ứng dụng rộng rãi trong thị giác máy tính, chủ yếu nhằm xác định các đặc trưng tương ứng giữa nhiều ảnh, từ đó thực hiện ghép cặp ảnh một cách hiệu quả.</a:t>
            </a:r>
          </a:p>
          <a:p>
            <a:pPr lvl="1" algn="just"/>
            <a:r>
              <a:rPr lang="en-VN" dirty="0"/>
              <a:t>Nhóm phương pháp thứ nhất: sử dụng tìm kiếm cục bộ để phát hiện trong ảnh đầu tiên các điểm đặc trưng ổn định, có thể được theo dõi chính xác trong các ảnh tiếp theo.</a:t>
            </a:r>
          </a:p>
          <a:p>
            <a:pPr lvl="1" algn="just"/>
            <a:r>
              <a:rPr lang="en-VN" dirty="0"/>
              <a:t>Nhóm phương pháp thứ hai: phát hiện độc lập các điểm đặc trưng trong từng ảnh, sau đó ghép cặp chúng dựa trên bộ mô tả đặc trưng cục bộ (local feature descriptors).</a:t>
            </a:r>
          </a:p>
          <a:p>
            <a:pPr algn="just"/>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Trích xuất đặc trưng điểm và khối</a:t>
            </a: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8704" y="3491753"/>
            <a:ext cx="6454589" cy="299611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9" name="文本占位符 4"/>
          <p:cNvSpPr>
            <a:spLocks noGrp="1"/>
          </p:cNvSpPr>
          <p:nvPr>
            <p:ph type="body" sz="quarter" idx="14"/>
          </p:nvPr>
        </p:nvSpPr>
        <p:spPr>
          <a:xfrm>
            <a:off x="515938" y="920750"/>
            <a:ext cx="11160125" cy="5016500"/>
          </a:xfrm>
        </p:spPr>
        <p:txBody>
          <a:bodyPr>
            <a:normAutofit/>
          </a:bodyPr>
          <a:lstStyle/>
          <a:p>
            <a:pPr algn="just"/>
            <a:r>
              <a:rPr lang="zh-CN" altLang="en-US" dirty="0">
                <a:latin typeface="Calibri"/>
                <a:cs typeface="Calibri"/>
              </a:rPr>
              <a:t>Các đặc trưng cục bộ dạng điểm và khối có độ bền vững cao hơn trước những phép biến đổi ảnh như thay đổi chiếu sáng và xoay</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Trích xuất đặc trưng điểm và khối</a:t>
            </a:r>
          </a:p>
        </p:txBody>
      </p:sp>
      <p:pic>
        <p:nvPicPr>
          <p:cNvPr id="6" name="图片 5"/>
          <p:cNvPicPr>
            <a:picLocks noChangeAspect="1"/>
          </p:cNvPicPr>
          <p:nvPr/>
        </p:nvPicPr>
        <p:blipFill>
          <a:blip r:embed="rId3"/>
          <a:stretch>
            <a:fillRect/>
          </a:stretch>
        </p:blipFill>
        <p:spPr>
          <a:xfrm>
            <a:off x="621109" y="1987337"/>
            <a:ext cx="6336978" cy="1849878"/>
          </a:xfrm>
          <a:prstGeom prst="rect">
            <a:avLst/>
          </a:prstGeom>
        </p:spPr>
      </p:pic>
      <p:pic>
        <p:nvPicPr>
          <p:cNvPr id="8" name="图片 7"/>
          <p:cNvPicPr>
            <a:picLocks noChangeAspect="1"/>
          </p:cNvPicPr>
          <p:nvPr/>
        </p:nvPicPr>
        <p:blipFill>
          <a:blip r:embed="rId4"/>
          <a:stretch>
            <a:fillRect/>
          </a:stretch>
        </p:blipFill>
        <p:spPr>
          <a:xfrm>
            <a:off x="533681" y="3837215"/>
            <a:ext cx="6361041" cy="2928320"/>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l="8976" t="12789" r="2745" b="32517"/>
          <a:stretch>
            <a:fillRect/>
          </a:stretch>
        </p:blipFill>
        <p:spPr>
          <a:xfrm>
            <a:off x="6999893" y="4137610"/>
            <a:ext cx="5082041" cy="2327529"/>
          </a:xfrm>
          <a:prstGeom prst="rect">
            <a:avLst/>
          </a:prstGeom>
        </p:spPr>
      </p:pic>
      <p:pic>
        <p:nvPicPr>
          <p:cNvPr id="11" name="图片 10"/>
          <p:cNvPicPr>
            <a:picLocks noChangeAspect="1"/>
          </p:cNvPicPr>
          <p:nvPr/>
        </p:nvPicPr>
        <p:blipFill rotWithShape="1">
          <a:blip r:embed="rId6">
            <a:extLst>
              <a:ext uri="{28A0092B-C50C-407E-A947-70E740481C1C}">
                <a14:useLocalDpi xmlns:a14="http://schemas.microsoft.com/office/drawing/2010/main" val="0"/>
              </a:ext>
            </a:extLst>
          </a:blip>
          <a:srcRect l="1292" t="2580" r="1994" b="3001"/>
          <a:stretch>
            <a:fillRect/>
          </a:stretch>
        </p:blipFill>
        <p:spPr>
          <a:xfrm>
            <a:off x="6999893" y="1660171"/>
            <a:ext cx="5103597" cy="239228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944217"/>
                <a:ext cx="11160125" cy="2027583"/>
              </a:xfrm>
            </p:spPr>
            <p:txBody>
              <a:bodyPr>
                <a:noAutofit/>
              </a:bodyPr>
              <a:lstStyle/>
              <a:p>
                <a:r>
                  <a:rPr lang="zh-CN" altLang="en-US" sz="2000" dirty="0"/>
                  <a:t>Hàm tự tương quan(Auto-Correlation Function) được dùng để đo mức độ ghép cặp của các khối ảnh</a:t>
                </a:r>
                <a:endParaRPr lang="zh-CN" altLang="zh-CN" sz="2000" dirty="0"/>
              </a:p>
              <a:p>
                <a:pPr lvl="1" algn="just"/>
                <a14:m>
                  <m:oMath xmlns:m="http://schemas.openxmlformats.org/officeDocument/2006/math">
                    <m:sSub>
                      <m:sSubPr>
                        <m:ctrlPr>
                          <a:rPr lang="en-US" altLang="zh-CN" sz="2000" dirty="0">
                            <a:latin typeface="Cambria Math" panose="02040503050406030204" pitchFamily="18" charset="0"/>
                          </a:rPr>
                        </m:ctrlPr>
                      </m:sSubPr>
                      <m:e>
                        <m:r>
                          <a:rPr lang="en-US" altLang="zh-CN" sz="2000" dirty="0">
                            <a:latin typeface="Cambria Math" panose="02040503050406030204" pitchFamily="18" charset="0"/>
                          </a:rPr>
                          <m:t>𝐼</m:t>
                        </m:r>
                      </m:e>
                      <m:sub>
                        <m:r>
                          <a:rPr lang="en-US" altLang="zh-CN" sz="2000" dirty="0">
                            <a:latin typeface="Cambria Math" panose="02040503050406030204" pitchFamily="18" charset="0"/>
                          </a:rPr>
                          <m:t>0</m:t>
                        </m:r>
                      </m:sub>
                    </m:sSub>
                    <m:r>
                      <a:rPr lang="zh-CN" altLang="en-US" sz="2000" dirty="0">
                        <a:latin typeface="Cambria Math" panose="02040503050406030204" pitchFamily="18" charset="0"/>
                      </a:rPr>
                      <m:t> </m:t>
                    </m:r>
                  </m:oMath>
                </a14:m>
                <a:r>
                  <a:rPr lang="en-US" altLang="zh-CN" sz="2000" dirty="0"/>
                  <a:t> : </a:t>
                </a:r>
                <a:r>
                  <a:rPr lang="zh-CN" altLang="en-US" sz="2000" dirty="0"/>
                  <a:t>Là ảnh chứa khối ảnh được so sánh, </a:t>
                </a:r>
                <a14:m>
                  <m:oMath xmlns:m="http://schemas.openxmlformats.org/officeDocument/2006/math">
                    <m:r>
                      <m:rPr>
                        <m:sty m:val="p"/>
                      </m:rPr>
                      <a:rPr lang="en-US" altLang="zh-CN" sz="2000" dirty="0">
                        <a:latin typeface="Cambria Math" panose="02040503050406030204" pitchFamily="18" charset="0"/>
                      </a:rPr>
                      <m:t>u</m:t>
                    </m:r>
                    <m:r>
                      <a:rPr lang="en-US" altLang="zh-CN" sz="2000" dirty="0">
                        <a:latin typeface="Cambria Math" panose="02040503050406030204" pitchFamily="18" charset="0"/>
                      </a:rPr>
                      <m:t>=(</m:t>
                    </m:r>
                    <m:r>
                      <m:rPr>
                        <m:sty m:val="p"/>
                      </m:rPr>
                      <a:rPr lang="en-US" altLang="zh-CN" sz="2000" dirty="0">
                        <a:latin typeface="Cambria Math" panose="02040503050406030204" pitchFamily="18" charset="0"/>
                      </a:rPr>
                      <m:t>u</m:t>
                    </m:r>
                    <m:r>
                      <a:rPr lang="en-US" altLang="zh-CN" sz="2000" dirty="0">
                        <a:latin typeface="Cambria Math" panose="02040503050406030204" pitchFamily="18" charset="0"/>
                      </a:rPr>
                      <m:t>,</m:t>
                    </m:r>
                    <m:r>
                      <m:rPr>
                        <m:sty m:val="p"/>
                      </m:rPr>
                      <a:rPr lang="en-US" altLang="zh-CN" sz="2000" dirty="0">
                        <a:latin typeface="Cambria Math" panose="02040503050406030204" pitchFamily="18" charset="0"/>
                      </a:rPr>
                      <m:t>v</m:t>
                    </m:r>
                    <m:r>
                      <a:rPr lang="en-US" altLang="zh-CN" sz="2000" dirty="0">
                        <a:latin typeface="Cambria Math" panose="02040503050406030204" pitchFamily="18" charset="0"/>
                      </a:rPr>
                      <m:t>)</m:t>
                    </m:r>
                  </m:oMath>
                </a14:m>
                <a:r>
                  <a:rPr lang="en-US" altLang="zh-CN" sz="2000" dirty="0"/>
                  <a:t> </a:t>
                </a:r>
                <a:r>
                  <a:rPr lang="zh-CN" altLang="en-US" sz="2000" dirty="0"/>
                  <a:t>còn là </a:t>
                </a:r>
                <a:r>
                  <a:rPr lang="en-US" altLang="zh-CN" sz="2000" dirty="0"/>
                  <a:t>vector</a:t>
                </a:r>
                <a:r>
                  <a:rPr lang="zh-CN" altLang="en-US" sz="2000" dirty="0"/>
                  <a:t> tịnh tiến</a:t>
                </a:r>
                <a:endParaRPr lang="en-US" altLang="zh-CN" sz="2000" dirty="0"/>
              </a:p>
              <a:p>
                <a:pPr lvl="1" algn="just"/>
                <a14:m>
                  <m:oMath xmlns:m="http://schemas.openxmlformats.org/officeDocument/2006/math">
                    <m:r>
                      <a:rPr lang="en-US" altLang="zh-CN" sz="2000">
                        <a:latin typeface="Cambria Math" panose="02040503050406030204" pitchFamily="18" charset="0"/>
                      </a:rPr>
                      <m:t>𝑤</m:t>
                    </m:r>
                    <m:r>
                      <a:rPr lang="en-US" altLang="zh-CN" sz="2000">
                        <a:latin typeface="Cambria Math" panose="02040503050406030204" pitchFamily="18" charset="0"/>
                      </a:rPr>
                      <m:t>(</m:t>
                    </m:r>
                    <m:r>
                      <a:rPr lang="en-US" altLang="zh-CN" sz="2000">
                        <a:latin typeface="Cambria Math" panose="02040503050406030204" pitchFamily="18" charset="0"/>
                      </a:rPr>
                      <m:t>𝑥</m:t>
                    </m:r>
                    <m:r>
                      <a:rPr lang="en-US" altLang="zh-CN" sz="2000">
                        <a:latin typeface="Cambria Math" panose="02040503050406030204" pitchFamily="18" charset="0"/>
                      </a:rPr>
                      <m:t>) </m:t>
                    </m:r>
                  </m:oMath>
                </a14:m>
                <a:r>
                  <a:rPr lang="vi-VN" altLang="zh-CN" sz="2000" dirty="0"/>
                  <a:t>: Là </a:t>
                </a:r>
                <a:r>
                  <a:rPr lang="zh-CN" altLang="zh-CN" sz="2000" dirty="0"/>
                  <a:t>hàm cửa sổ biến đổi theo không gian; biến lấy tổng </a:t>
                </a:r>
                <a14:m>
                  <m:oMath xmlns:m="http://schemas.openxmlformats.org/officeDocument/2006/math">
                    <m:r>
                      <a:rPr lang="en-US" altLang="zh-CN" sz="2000" dirty="0">
                        <a:latin typeface="Cambria Math" panose="02040503050406030204" pitchFamily="18" charset="0"/>
                      </a:rPr>
                      <m:t>𝑖</m:t>
                    </m:r>
                  </m:oMath>
                </a14:m>
                <a:r>
                  <a:rPr lang="zh-CN" altLang="zh-CN" sz="2000" dirty="0"/>
                  <a:t>chạy trên toàn bộ pixel trong khối</a:t>
                </a:r>
                <a:endParaRPr lang="en-US" altLang="zh-CN" sz="2000" dirty="0"/>
              </a:p>
              <a:p>
                <a:pPr lvl="1" algn="just"/>
                <a:r>
                  <a:rPr lang="zh-CN" altLang="zh-CN" sz="2000" dirty="0"/>
                  <a:t>Hàm tự tương quan sử dụng một chiến lược ghép cặp khả dĩ đơn giản để so sánh hai khối ảnh, bằng cách tính tổng bình phương sai khác có trọng số giữa chúng:</a:t>
                </a:r>
                <a:endParaRPr lang="en-US" altLang="zh-CN" sz="2000"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944217"/>
                <a:ext cx="11160125" cy="2027583"/>
              </a:xfrm>
              <a:blipFill>
                <a:blip r:embed="rId3"/>
                <a:stretch>
                  <a:fillRect l="-455" t="-1242" r="-568" b="-32919"/>
                </a:stretch>
              </a:blipFill>
            </p:spPr>
            <p:txBody>
              <a:bodyPr/>
              <a:lstStyle/>
              <a:p>
                <a:r>
                  <a:rPr lang="en-VN">
                    <a:noFill/>
                  </a:rPr>
                  <a:t> </a:t>
                </a:r>
              </a:p>
            </p:txBody>
          </p:sp>
        </mc:Fallback>
      </mc:AlternateContent>
      <p:pic>
        <p:nvPicPr>
          <p:cNvPr id="7" name="图片 11" descr="1"/>
          <p:cNvPicPr>
            <a:picLocks noChangeAspect="1"/>
          </p:cNvPicPr>
          <p:nvPr/>
        </p:nvPicPr>
        <p:blipFill>
          <a:blip r:embed="rId4">
            <a:clrChange>
              <a:clrFrom>
                <a:srgbClr val="FFFFFF">
                  <a:alpha val="100000"/>
                </a:srgbClr>
              </a:clrFrom>
              <a:clrTo>
                <a:srgbClr val="FFFFFF">
                  <a:alpha val="100000"/>
                  <a:alpha val="0"/>
                </a:srgbClr>
              </a:clrTo>
            </a:clrChange>
          </a:blip>
          <a:srcRect t="50575" b="6755"/>
          <a:stretch>
            <a:fillRect/>
          </a:stretch>
        </p:blipFill>
        <p:spPr>
          <a:xfrm>
            <a:off x="4696129" y="4127070"/>
            <a:ext cx="6397918" cy="2730930"/>
          </a:xfrm>
          <a:prstGeom prst="rect">
            <a:avLst/>
          </a:prstGeom>
        </p:spPr>
      </p:pic>
      <p:pic>
        <p:nvPicPr>
          <p:cNvPr id="8" name="图片 18" descr="屏幕截图 2024-02-03 170122"/>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1097951" y="4099766"/>
            <a:ext cx="3540572" cy="2730930"/>
          </a:xfrm>
          <a:prstGeom prst="rect">
            <a:avLst/>
          </a:prstGeom>
        </p:spPr>
      </p:pic>
      <mc:AlternateContent xmlns:mc="http://schemas.openxmlformats.org/markup-compatibility/2006" xmlns:a14="http://schemas.microsoft.com/office/drawing/2010/main">
        <mc:Choice Requires="a14">
          <p:sp>
            <p:nvSpPr>
              <p:cNvPr id="5" name="文本框 4"/>
              <p:cNvSpPr txBox="1"/>
              <p:nvPr/>
            </p:nvSpPr>
            <p:spPr>
              <a:xfrm>
                <a:off x="3046206" y="3391931"/>
                <a:ext cx="6099586" cy="988540"/>
              </a:xfrm>
              <a:prstGeom prst="rect">
                <a:avLst/>
              </a:prstGeom>
              <a:noFill/>
            </p:spPr>
            <p:txBody>
              <a:bodyPr wrap="square">
                <a:normAutofit/>
              </a:bodyPr>
              <a:lstStyle/>
              <a:p>
                <a:pPr/>
                <a14:m>
                  <m:oMathPara xmlns:m="http://schemas.openxmlformats.org/officeDocument/2006/math">
                    <m:oMath>
                      <m:sSub>
                        <m:sSubPr>
                          <m:ctrlPr>
                            <a:rPr lang="en-US" altLang="zh-CN" i="1" dirty="0">
                              <a:solidFill>
                                <a:schemeClr val="tx1"/>
                              </a:solidFill>
                              <a:latin typeface="Cambria Math" panose="02040503050406030204" pitchFamily="18" charset="0"/>
                              <a:cs typeface="DejaVu Math TeX Gyre" panose="02000503000000000000" charset="0"/>
                            </a:rPr>
                          </m:ctrlPr>
                        </m:sSubPr>
                        <m:e>
                          <m:r>
                            <a:rPr lang="en-US" altLang="zh-CN" i="1" dirty="0">
                              <a:solidFill>
                                <a:schemeClr val="tx1"/>
                              </a:solidFill>
                              <a:latin typeface="Cambria Math" panose="02040503050406030204" pitchFamily="18" charset="0"/>
                              <a:cs typeface="DejaVu Math TeX Gyre" panose="02000503000000000000" charset="0"/>
                            </a:rPr>
                            <m:t>𝐸</m:t>
                          </m:r>
                        </m:e>
                        <m:sub>
                          <m:r>
                            <a:rPr lang="en-US" altLang="zh-CN" i="1" dirty="0">
                              <a:solidFill>
                                <a:schemeClr val="tx1"/>
                              </a:solidFill>
                              <a:latin typeface="Cambria Math" panose="02040503050406030204" pitchFamily="18" charset="0"/>
                              <a:cs typeface="DejaVu Math TeX Gyre" panose="02000503000000000000" charset="0"/>
                            </a:rPr>
                            <m:t>𝐴𝐶</m:t>
                          </m:r>
                        </m:sub>
                      </m:sSub>
                      <m:r>
                        <a:rPr lang="en-US" altLang="zh-CN" i="1" dirty="0">
                          <a:solidFill>
                            <a:schemeClr val="tx1"/>
                          </a:solidFill>
                          <a:latin typeface="Cambria Math" panose="02040503050406030204" pitchFamily="18" charset="0"/>
                          <a:cs typeface="DejaVu Math TeX Gyre" panose="02000503000000000000" charset="0"/>
                        </a:rPr>
                        <m:t>(∆</m:t>
                      </m:r>
                      <m:r>
                        <a:rPr lang="en-US" altLang="zh-CN" i="1" dirty="0">
                          <a:solidFill>
                            <a:schemeClr val="tx1"/>
                          </a:solidFill>
                          <a:latin typeface="Cambria Math" panose="02040503050406030204" pitchFamily="18" charset="0"/>
                          <a:cs typeface="DejaVu Math TeX Gyre" panose="02000503000000000000" charset="0"/>
                        </a:rPr>
                        <m:t>𝑢</m:t>
                      </m:r>
                      <m:r>
                        <a:rPr lang="en-US" altLang="zh-CN" i="1" dirty="0">
                          <a:solidFill>
                            <a:schemeClr val="tx1"/>
                          </a:solidFill>
                          <a:latin typeface="Cambria Math" panose="02040503050406030204" pitchFamily="18" charset="0"/>
                          <a:cs typeface="DejaVu Math TeX Gyre" panose="02000503000000000000" charset="0"/>
                        </a:rPr>
                        <m:t>)=</m:t>
                      </m:r>
                      <m:nary>
                        <m:naryPr>
                          <m:chr m:val="∑"/>
                          <m:limLoc m:val="undOvr"/>
                          <m:supHide m:val="on"/>
                          <m:ctrlPr>
                            <a:rPr lang="en-US" altLang="zh-CN" i="1" dirty="0">
                              <a:solidFill>
                                <a:schemeClr val="tx1"/>
                              </a:solidFill>
                              <a:latin typeface="Cambria Math" panose="02040503050406030204" pitchFamily="18" charset="0"/>
                              <a:cs typeface="DejaVu Math TeX Gyre" panose="02000503000000000000" charset="0"/>
                            </a:rPr>
                          </m:ctrlPr>
                        </m:naryPr>
                        <m:sub>
                          <m:r>
                            <a:rPr lang="en-US" altLang="zh-CN" i="1" dirty="0">
                              <a:solidFill>
                                <a:schemeClr val="tx1"/>
                              </a:solidFill>
                              <a:latin typeface="Cambria Math" panose="02040503050406030204" pitchFamily="18" charset="0"/>
                              <a:cs typeface="DejaVu Math TeX Gyre" panose="02000503000000000000" charset="0"/>
                            </a:rPr>
                            <m:t>𝑖</m:t>
                          </m:r>
                        </m:sub>
                        <m:sup/>
                        <m:e>
                          <m:r>
                            <a:rPr lang="en-US" altLang="zh-CN" i="1" dirty="0">
                              <a:solidFill>
                                <a:schemeClr val="tx1"/>
                              </a:solidFill>
                              <a:latin typeface="Cambria Math" panose="02040503050406030204" pitchFamily="18" charset="0"/>
                              <a:cs typeface="DejaVu Math TeX Gyre" panose="02000503000000000000" charset="0"/>
                            </a:rPr>
                            <m:t>𝑤</m:t>
                          </m:r>
                          <m:r>
                            <a:rPr lang="en-US" altLang="zh-CN" i="1" dirty="0">
                              <a:solidFill>
                                <a:schemeClr val="tx1"/>
                              </a:solidFill>
                              <a:latin typeface="Cambria Math" panose="02040503050406030204" pitchFamily="18" charset="0"/>
                              <a:cs typeface="DejaVu Math TeX Gyre" panose="02000503000000000000" charset="0"/>
                            </a:rPr>
                            <m:t>(</m:t>
                          </m:r>
                          <m:sSub>
                            <m:sSubPr>
                              <m:ctrlPr>
                                <a:rPr lang="en-US" altLang="zh-CN" i="1" dirty="0">
                                  <a:solidFill>
                                    <a:schemeClr val="tx1"/>
                                  </a:solidFill>
                                  <a:latin typeface="Cambria Math" panose="02040503050406030204" pitchFamily="18" charset="0"/>
                                  <a:cs typeface="DejaVu Math TeX Gyre" panose="02000503000000000000" charset="0"/>
                                </a:rPr>
                              </m:ctrlPr>
                            </m:sSubPr>
                            <m:e>
                              <m:r>
                                <a:rPr lang="en-US" altLang="zh-CN" i="1" dirty="0">
                                  <a:solidFill>
                                    <a:schemeClr val="tx1"/>
                                  </a:solidFill>
                                  <a:latin typeface="Cambria Math" panose="02040503050406030204" pitchFamily="18" charset="0"/>
                                  <a:cs typeface="DejaVu Math TeX Gyre" panose="02000503000000000000" charset="0"/>
                                </a:rPr>
                                <m:t>𝑥</m:t>
                              </m:r>
                            </m:e>
                            <m:sub>
                              <m:r>
                                <a:rPr lang="en-US" altLang="zh-CN" i="1" dirty="0">
                                  <a:solidFill>
                                    <a:schemeClr val="tx1"/>
                                  </a:solidFill>
                                  <a:latin typeface="Cambria Math" panose="02040503050406030204" pitchFamily="18" charset="0"/>
                                  <a:cs typeface="DejaVu Math TeX Gyre" panose="02000503000000000000" charset="0"/>
                                </a:rPr>
                                <m:t>𝑖</m:t>
                              </m:r>
                            </m:sub>
                          </m:sSub>
                          <m:r>
                            <a:rPr lang="en-US" altLang="zh-CN" i="1" dirty="0">
                              <a:solidFill>
                                <a:schemeClr val="tx1"/>
                              </a:solidFill>
                              <a:latin typeface="Cambria Math" panose="02040503050406030204" pitchFamily="18" charset="0"/>
                              <a:cs typeface="DejaVu Math TeX Gyre" panose="02000503000000000000" charset="0"/>
                            </a:rPr>
                            <m:t>)</m:t>
                          </m:r>
                          <m:sSup>
                            <m:sSupPr>
                              <m:ctrlPr>
                                <a:rPr lang="en-US" altLang="zh-CN" i="1" dirty="0">
                                  <a:solidFill>
                                    <a:schemeClr val="tx1"/>
                                  </a:solidFill>
                                  <a:latin typeface="Cambria Math" panose="02040503050406030204" pitchFamily="18" charset="0"/>
                                  <a:cs typeface="DejaVu Math TeX Gyre" panose="02000503000000000000" charset="0"/>
                                </a:rPr>
                              </m:ctrlPr>
                            </m:sSupPr>
                            <m:e>
                              <m:r>
                                <a:rPr lang="en-US" altLang="zh-CN" i="1" dirty="0">
                                  <a:solidFill>
                                    <a:schemeClr val="tx1"/>
                                  </a:solidFill>
                                  <a:latin typeface="Cambria Math" panose="02040503050406030204" pitchFamily="18" charset="0"/>
                                  <a:cs typeface="DejaVu Math TeX Gyre" panose="02000503000000000000" charset="0"/>
                                </a:rPr>
                                <m:t>[</m:t>
                              </m:r>
                              <m:sSub>
                                <m:sSubPr>
                                  <m:ctrlPr>
                                    <a:rPr lang="en-US" altLang="zh-CN" i="1" dirty="0">
                                      <a:solidFill>
                                        <a:schemeClr val="tx1"/>
                                      </a:solidFill>
                                      <a:latin typeface="Cambria Math" panose="02040503050406030204" pitchFamily="18" charset="0"/>
                                      <a:cs typeface="DejaVu Math TeX Gyre" panose="02000503000000000000" charset="0"/>
                                    </a:rPr>
                                  </m:ctrlPr>
                                </m:sSubPr>
                                <m:e>
                                  <m:r>
                                    <a:rPr lang="en-US" altLang="zh-CN" i="1" dirty="0">
                                      <a:solidFill>
                                        <a:schemeClr val="tx1"/>
                                      </a:solidFill>
                                      <a:latin typeface="Cambria Math" panose="02040503050406030204" pitchFamily="18" charset="0"/>
                                      <a:cs typeface="DejaVu Math TeX Gyre" panose="02000503000000000000" charset="0"/>
                                    </a:rPr>
                                    <m:t>𝐼</m:t>
                                  </m:r>
                                </m:e>
                                <m:sub>
                                  <m:r>
                                    <a:rPr lang="en-US" altLang="zh-CN" i="1" dirty="0">
                                      <a:solidFill>
                                        <a:schemeClr val="tx1"/>
                                      </a:solidFill>
                                      <a:latin typeface="Cambria Math" panose="02040503050406030204" pitchFamily="18" charset="0"/>
                                      <a:cs typeface="DejaVu Math TeX Gyre" panose="02000503000000000000" charset="0"/>
                                    </a:rPr>
                                    <m:t>0</m:t>
                                  </m:r>
                                </m:sub>
                              </m:sSub>
                              <m:r>
                                <a:rPr lang="en-US" altLang="zh-CN" i="1" dirty="0">
                                  <a:solidFill>
                                    <a:schemeClr val="tx1"/>
                                  </a:solidFill>
                                  <a:latin typeface="Cambria Math" panose="02040503050406030204" pitchFamily="18" charset="0"/>
                                  <a:cs typeface="DejaVu Math TeX Gyre" panose="02000503000000000000" charset="0"/>
                                </a:rPr>
                                <m:t>(</m:t>
                              </m:r>
                              <m:sSub>
                                <m:sSubPr>
                                  <m:ctrlPr>
                                    <a:rPr lang="en-US" altLang="zh-CN" i="1" dirty="0">
                                      <a:solidFill>
                                        <a:schemeClr val="tx1"/>
                                      </a:solidFill>
                                      <a:latin typeface="Cambria Math" panose="02040503050406030204" pitchFamily="18" charset="0"/>
                                      <a:cs typeface="DejaVu Math TeX Gyre" panose="02000503000000000000" charset="0"/>
                                    </a:rPr>
                                  </m:ctrlPr>
                                </m:sSubPr>
                                <m:e>
                                  <m:r>
                                    <a:rPr lang="en-US" altLang="zh-CN" i="1" dirty="0">
                                      <a:solidFill>
                                        <a:schemeClr val="tx1"/>
                                      </a:solidFill>
                                      <a:latin typeface="Cambria Math" panose="02040503050406030204" pitchFamily="18" charset="0"/>
                                      <a:cs typeface="DejaVu Math TeX Gyre" panose="02000503000000000000" charset="0"/>
                                    </a:rPr>
                                    <m:t>𝑥</m:t>
                                  </m:r>
                                </m:e>
                                <m:sub>
                                  <m:r>
                                    <a:rPr lang="en-US" altLang="zh-CN" i="1" dirty="0">
                                      <a:solidFill>
                                        <a:schemeClr val="tx1"/>
                                      </a:solidFill>
                                      <a:latin typeface="Cambria Math" panose="02040503050406030204" pitchFamily="18" charset="0"/>
                                      <a:cs typeface="DejaVu Math TeX Gyre" panose="02000503000000000000" charset="0"/>
                                    </a:rPr>
                                    <m:t>𝑖</m:t>
                                  </m:r>
                                </m:sub>
                              </m:sSub>
                              <m:r>
                                <a:rPr lang="en-US" altLang="zh-CN" i="1" dirty="0">
                                  <a:solidFill>
                                    <a:schemeClr val="tx1"/>
                                  </a:solidFill>
                                  <a:latin typeface="Cambria Math" panose="02040503050406030204" pitchFamily="18" charset="0"/>
                                  <a:cs typeface="DejaVu Math TeX Gyre" panose="02000503000000000000" charset="0"/>
                                </a:rPr>
                                <m:t>+∆</m:t>
                              </m:r>
                              <m:r>
                                <a:rPr lang="en-US" altLang="zh-CN" i="1" dirty="0">
                                  <a:solidFill>
                                    <a:schemeClr val="tx1"/>
                                  </a:solidFill>
                                  <a:latin typeface="Cambria Math" panose="02040503050406030204" pitchFamily="18" charset="0"/>
                                  <a:cs typeface="DejaVu Math TeX Gyre" panose="02000503000000000000" charset="0"/>
                                </a:rPr>
                                <m:t>𝑢</m:t>
                              </m:r>
                              <m:r>
                                <a:rPr lang="en-US" altLang="zh-CN" i="1" dirty="0">
                                  <a:solidFill>
                                    <a:schemeClr val="tx1"/>
                                  </a:solidFill>
                                  <a:latin typeface="Cambria Math" panose="02040503050406030204" pitchFamily="18" charset="0"/>
                                  <a:cs typeface="DejaVu Math TeX Gyre" panose="02000503000000000000" charset="0"/>
                                </a:rPr>
                                <m:t>)−</m:t>
                              </m:r>
                              <m:sSub>
                                <m:sSubPr>
                                  <m:ctrlPr>
                                    <a:rPr lang="en-US" altLang="zh-CN" i="1" dirty="0">
                                      <a:solidFill>
                                        <a:schemeClr val="tx1"/>
                                      </a:solidFill>
                                      <a:latin typeface="Cambria Math" panose="02040503050406030204" pitchFamily="18" charset="0"/>
                                      <a:cs typeface="DejaVu Math TeX Gyre" panose="02000503000000000000" charset="0"/>
                                    </a:rPr>
                                  </m:ctrlPr>
                                </m:sSubPr>
                                <m:e>
                                  <m:r>
                                    <a:rPr lang="en-US" altLang="zh-CN" i="1" dirty="0">
                                      <a:solidFill>
                                        <a:schemeClr val="tx1"/>
                                      </a:solidFill>
                                      <a:latin typeface="Cambria Math" panose="02040503050406030204" pitchFamily="18" charset="0"/>
                                      <a:cs typeface="DejaVu Math TeX Gyre" panose="02000503000000000000" charset="0"/>
                                    </a:rPr>
                                    <m:t>𝐼</m:t>
                                  </m:r>
                                </m:e>
                                <m:sub>
                                  <m:r>
                                    <a:rPr lang="en-US" altLang="zh-CN" i="1" dirty="0">
                                      <a:solidFill>
                                        <a:schemeClr val="tx1"/>
                                      </a:solidFill>
                                      <a:latin typeface="Cambria Math" panose="02040503050406030204" pitchFamily="18" charset="0"/>
                                      <a:cs typeface="DejaVu Math TeX Gyre" panose="02000503000000000000" charset="0"/>
                                    </a:rPr>
                                    <m:t>0</m:t>
                                  </m:r>
                                </m:sub>
                              </m:sSub>
                              <m:r>
                                <a:rPr lang="en-US" altLang="zh-CN" i="1" dirty="0">
                                  <a:solidFill>
                                    <a:schemeClr val="tx1"/>
                                  </a:solidFill>
                                  <a:latin typeface="Cambria Math" panose="02040503050406030204" pitchFamily="18" charset="0"/>
                                  <a:cs typeface="DejaVu Math TeX Gyre" panose="02000503000000000000" charset="0"/>
                                </a:rPr>
                                <m:t>(</m:t>
                              </m:r>
                              <m:sSub>
                                <m:sSubPr>
                                  <m:ctrlPr>
                                    <a:rPr lang="en-US" altLang="zh-CN" i="1" dirty="0">
                                      <a:solidFill>
                                        <a:schemeClr val="tx1"/>
                                      </a:solidFill>
                                      <a:latin typeface="Cambria Math" panose="02040503050406030204" pitchFamily="18" charset="0"/>
                                      <a:cs typeface="DejaVu Math TeX Gyre" panose="02000503000000000000" charset="0"/>
                                    </a:rPr>
                                  </m:ctrlPr>
                                </m:sSubPr>
                                <m:e>
                                  <m:r>
                                    <a:rPr lang="en-US" altLang="zh-CN" i="1" dirty="0">
                                      <a:solidFill>
                                        <a:schemeClr val="tx1"/>
                                      </a:solidFill>
                                      <a:latin typeface="Cambria Math" panose="02040503050406030204" pitchFamily="18" charset="0"/>
                                      <a:cs typeface="DejaVu Math TeX Gyre" panose="02000503000000000000" charset="0"/>
                                    </a:rPr>
                                    <m:t>𝑥</m:t>
                                  </m:r>
                                </m:e>
                                <m:sub>
                                  <m:r>
                                    <a:rPr lang="en-US" altLang="zh-CN" i="1" dirty="0">
                                      <a:solidFill>
                                        <a:schemeClr val="tx1"/>
                                      </a:solidFill>
                                      <a:latin typeface="Cambria Math" panose="02040503050406030204" pitchFamily="18" charset="0"/>
                                      <a:cs typeface="DejaVu Math TeX Gyre" panose="02000503000000000000" charset="0"/>
                                    </a:rPr>
                                    <m:t>𝑖</m:t>
                                  </m:r>
                                </m:sub>
                              </m:sSub>
                              <m:r>
                                <a:rPr lang="en-US" altLang="zh-CN" i="1" dirty="0">
                                  <a:solidFill>
                                    <a:schemeClr val="tx1"/>
                                  </a:solidFill>
                                  <a:latin typeface="Cambria Math" panose="02040503050406030204" pitchFamily="18" charset="0"/>
                                  <a:cs typeface="DejaVu Math TeX Gyre" panose="02000503000000000000" charset="0"/>
                                </a:rPr>
                                <m:t>)]</m:t>
                              </m:r>
                            </m:e>
                            <m:sup>
                              <m:r>
                                <a:rPr lang="en-US" altLang="zh-CN" i="1" dirty="0">
                                  <a:solidFill>
                                    <a:schemeClr val="tx1"/>
                                  </a:solidFill>
                                  <a:latin typeface="Cambria Math" panose="02040503050406030204" pitchFamily="18" charset="0"/>
                                  <a:cs typeface="DejaVu Math TeX Gyre" panose="02000503000000000000" charset="0"/>
                                </a:rPr>
                                <m:t>2</m:t>
                              </m:r>
                            </m:sup>
                          </m:sSup>
                        </m:e>
                      </m:nary>
                    </m:oMath>
                  </m:oMathPara>
                </a14:m>
                <a:endParaRPr lang="zh-CN" altLang="en-US" dirty="0">
                  <a:solidFill>
                    <a:schemeClr val="tx1"/>
                  </a:solidFill>
                  <a:latin typeface="Calibri"/>
                  <a:cs typeface="Calibri"/>
                </a:endParaRPr>
              </a:p>
            </p:txBody>
          </p:sp>
        </mc:Choice>
        <mc:Fallback xmlns="">
          <p:sp>
            <p:nvSpPr>
              <p:cNvPr id="5" name="文本框 4"/>
              <p:cNvSpPr txBox="1">
                <a:spLocks noRot="1" noChangeAspect="1" noMove="1" noResize="1" noEditPoints="1" noAdjustHandles="1" noChangeArrowheads="1" noChangeShapeType="1" noTextEdit="1"/>
              </p:cNvSpPr>
              <p:nvPr/>
            </p:nvSpPr>
            <p:spPr>
              <a:xfrm>
                <a:off x="3046206" y="3391931"/>
                <a:ext cx="6099586" cy="988540"/>
              </a:xfrm>
              <a:prstGeom prst="rect">
                <a:avLst/>
              </a:prstGeom>
              <a:blipFill>
                <a:blip r:embed="rId6"/>
                <a:stretch>
                  <a:fillRect t="-92500" b="-107500"/>
                </a:stretch>
              </a:blipFill>
            </p:spPr>
            <p:txBody>
              <a:bodyPr/>
              <a:lstStyle/>
              <a:p>
                <a:r>
                  <a:rPr lang="en-VN">
                    <a:noFill/>
                  </a:rPr>
                  <a:t> </a:t>
                </a:r>
              </a:p>
            </p:txBody>
          </p:sp>
        </mc:Fallback>
      </mc:AlternateContent>
      <p:sp>
        <p:nvSpPr>
          <p:cNvPr id="10" name="文本占位符 3">
            <a:extLst>
              <a:ext uri="{FF2B5EF4-FFF2-40B4-BE49-F238E27FC236}">
                <a16:creationId xmlns:a16="http://schemas.microsoft.com/office/drawing/2014/main" id="{93713A83-3F6D-9209-FDCE-0847142CB74F}"/>
              </a:ext>
            </a:extLst>
          </p:cNvPr>
          <p:cNvSpPr>
            <a:spLocks noGrp="1"/>
          </p:cNvSpPr>
          <p:nvPr>
            <p:ph type="body" sz="quarter" idx="13"/>
          </p:nvPr>
        </p:nvSpPr>
        <p:spPr>
          <a:xfrm>
            <a:off x="1039570" y="169464"/>
            <a:ext cx="10771958" cy="668337"/>
          </a:xfrm>
        </p:spPr>
        <p:txBody>
          <a:bodyPr>
            <a:noAutofit/>
          </a:bodyPr>
          <a:lstStyle/>
          <a:p>
            <a:r>
              <a:rPr lang="zh-CN" altLang="en-US" dirty="0">
                <a:latin typeface="Calibri"/>
                <a:cs typeface="Calibri"/>
              </a:rPr>
              <a:t>Hàm tự tương quan</a:t>
            </a:r>
            <a:r>
              <a:rPr lang="en-US" altLang="zh-CN" dirty="0">
                <a:latin typeface="Calibri"/>
                <a:cs typeface="Calibri"/>
              </a:rPr>
              <a:t> </a:t>
            </a:r>
            <a:r>
              <a:rPr lang="en-VN" dirty="0">
                <a:latin typeface="Calibri"/>
                <a:cs typeface="Calibri"/>
              </a:rPr>
              <a:t>(Auto-Correlation Function) </a:t>
            </a:r>
            <a:endParaRPr lang="zh-CN" altLang="en-US" dirty="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9" name="文本占位符 4"/>
          <p:cNvSpPr>
            <a:spLocks noGrp="1"/>
          </p:cNvSpPr>
          <p:nvPr>
            <p:ph type="body" sz="quarter" idx="14"/>
          </p:nvPr>
        </p:nvSpPr>
        <p:spPr>
          <a:xfrm>
            <a:off x="515937" y="1104899"/>
            <a:ext cx="11160125" cy="1830067"/>
          </a:xfrm>
        </p:spPr>
        <p:txBody>
          <a:bodyPr>
            <a:normAutofit fontScale="77500" lnSpcReduction="20000"/>
          </a:bodyPr>
          <a:lstStyle/>
          <a:p>
            <a:pPr algn="just">
              <a:lnSpc>
                <a:spcPct val="120000"/>
              </a:lnSpc>
            </a:pPr>
            <a:r>
              <a:rPr lang="zh-CN" altLang="en-US" sz="3000" dirty="0"/>
              <a:t>Hàm tự tương quan được dùng để đo mức độ ghép cặp của các khối ảnh</a:t>
            </a:r>
          </a:p>
          <a:p>
            <a:pPr lvl="1" algn="just">
              <a:lnSpc>
                <a:spcPct val="120000"/>
              </a:lnSpc>
            </a:pPr>
            <a:r>
              <a:rPr lang="en-US" altLang="zh-CN" dirty="0"/>
              <a:t>Hình bên trái là ảnh cần trích xuất; hình bên phải là các bề mặt tự tương quan được tính cho ba khối ảnh trong hình này. Đối với bồn hoa có kết cấu, hàm/bề mặt tự tương quan của nó (hình thứ nhất bên phải) có một cực tiểu rất rõ, cho thấy vị trí của khối này rất dễ xác định.</a:t>
            </a:r>
            <a:endParaRPr dirty="0"/>
          </a:p>
          <a:p>
            <a:pPr marL="457200" lvl="1" indent="0" algn="just">
              <a:buNone/>
            </a:pPr>
            <a:endParaRPr lang="en-US" altLang="zh-CN" sz="2400" i="1" dirty="0">
              <a:solidFill>
                <a:srgbClr val="C00000"/>
              </a:solidFill>
              <a:latin typeface="Calibri"/>
              <a:cs typeface="Calibri"/>
            </a:endParaRPr>
          </a:p>
        </p:txBody>
      </p:sp>
      <p:pic>
        <p:nvPicPr>
          <p:cNvPr id="11" name="图片 11" descr="1"/>
          <p:cNvPicPr>
            <a:picLocks noChangeAspect="1"/>
          </p:cNvPicPr>
          <p:nvPr/>
        </p:nvPicPr>
        <p:blipFill>
          <a:blip r:embed="rId3">
            <a:clrChange>
              <a:clrFrom>
                <a:srgbClr val="FFFFFF">
                  <a:alpha val="100000"/>
                </a:srgbClr>
              </a:clrFrom>
              <a:clrTo>
                <a:srgbClr val="FFFFFF">
                  <a:alpha val="100000"/>
                  <a:alpha val="0"/>
                </a:srgbClr>
              </a:clrTo>
            </a:clrChange>
          </a:blip>
          <a:srcRect t="2289" b="56724"/>
          <a:stretch>
            <a:fillRect/>
          </a:stretch>
        </p:blipFill>
        <p:spPr>
          <a:xfrm>
            <a:off x="-1838617" y="2934967"/>
            <a:ext cx="8625497" cy="3536950"/>
          </a:xfrm>
          <a:prstGeom prst="rect">
            <a:avLst/>
          </a:prstGeom>
        </p:spPr>
      </p:pic>
      <p:pic>
        <p:nvPicPr>
          <p:cNvPr id="3" name="图片 11" descr="1"/>
          <p:cNvPicPr>
            <a:picLocks noChangeAspect="1"/>
          </p:cNvPicPr>
          <p:nvPr/>
        </p:nvPicPr>
        <p:blipFill>
          <a:blip r:embed="rId3">
            <a:clrChange>
              <a:clrFrom>
                <a:srgbClr val="FFFFFF">
                  <a:alpha val="100000"/>
                </a:srgbClr>
              </a:clrFrom>
              <a:clrTo>
                <a:srgbClr val="FFFFFF">
                  <a:alpha val="100000"/>
                  <a:alpha val="0"/>
                </a:srgbClr>
              </a:clrTo>
            </a:clrChange>
          </a:blip>
          <a:srcRect t="49069" b="4685"/>
          <a:stretch>
            <a:fillRect/>
          </a:stretch>
        </p:blipFill>
        <p:spPr>
          <a:xfrm>
            <a:off x="4780206" y="2934967"/>
            <a:ext cx="7180575" cy="3321730"/>
          </a:xfrm>
          <a:prstGeom prst="rect">
            <a:avLst/>
          </a:prstGeom>
        </p:spPr>
      </p:pic>
      <p:sp>
        <p:nvSpPr>
          <p:cNvPr id="5" name="文本框 4"/>
          <p:cNvSpPr txBox="1"/>
          <p:nvPr/>
        </p:nvSpPr>
        <p:spPr>
          <a:xfrm>
            <a:off x="6095999" y="6339199"/>
            <a:ext cx="4080510" cy="521970"/>
          </a:xfrm>
          <a:prstGeom prst="rect">
            <a:avLst/>
          </a:prstGeom>
          <a:noFill/>
        </p:spPr>
        <p:txBody>
          <a:bodyPr wrap="square" rtlCol="0">
            <a:normAutofit/>
          </a:bodyPr>
          <a:lstStyle/>
          <a:p>
            <a:pPr algn="ctr">
              <a:lnSpc>
                <a:spcPct val="110000"/>
              </a:lnSpc>
              <a:buClr>
                <a:srgbClr val="883F92"/>
              </a:buClr>
              <a:buFont typeface="Wingdings" panose="05000000000000000000" pitchFamily="2" charset="2"/>
            </a:pPr>
            <a:r>
              <a:rPr lang="zh-CN" altLang="en-US" sz="1900" dirty="0">
                <a:solidFill>
                  <a:srgbClr val="4D4D4D"/>
                </a:solidFill>
                <a:latin typeface="Arial" panose="020B0604020202020204" pitchFamily="34" charset="0"/>
                <a:cs typeface="Arial" panose="020B0604020202020204" pitchFamily="34" charset="0"/>
              </a:rPr>
              <a:t>Có một cực tiểu duy nhất rõ ràng</a:t>
            </a:r>
          </a:p>
        </p:txBody>
      </p:sp>
      <p:sp>
        <p:nvSpPr>
          <p:cNvPr id="10" name="文本占位符 3">
            <a:extLst>
              <a:ext uri="{FF2B5EF4-FFF2-40B4-BE49-F238E27FC236}">
                <a16:creationId xmlns:a16="http://schemas.microsoft.com/office/drawing/2014/main" id="{0408CF01-DAB8-22EA-76CE-AAE2EDE3EDC8}"/>
              </a:ext>
            </a:extLst>
          </p:cNvPr>
          <p:cNvSpPr>
            <a:spLocks noGrp="1"/>
          </p:cNvSpPr>
          <p:nvPr>
            <p:ph type="body" sz="quarter" idx="13"/>
          </p:nvPr>
        </p:nvSpPr>
        <p:spPr>
          <a:xfrm>
            <a:off x="1039570" y="169464"/>
            <a:ext cx="10771958" cy="668337"/>
          </a:xfrm>
        </p:spPr>
        <p:txBody>
          <a:bodyPr>
            <a:noAutofit/>
          </a:bodyPr>
          <a:lstStyle/>
          <a:p>
            <a:r>
              <a:rPr lang="zh-CN" altLang="en-US" dirty="0">
                <a:latin typeface="Calibri"/>
                <a:cs typeface="Calibri"/>
              </a:rPr>
              <a:t>Hàm tự tương quan</a:t>
            </a:r>
            <a:r>
              <a:rPr lang="en-US" altLang="zh-CN" dirty="0">
                <a:latin typeface="Calibri"/>
                <a:cs typeface="Calibri"/>
              </a:rPr>
              <a:t> </a:t>
            </a:r>
            <a:r>
              <a:rPr lang="en-VN" dirty="0">
                <a:latin typeface="Calibri"/>
                <a:cs typeface="Calibri"/>
              </a:rPr>
              <a:t>(Auto-Correlation Function) </a:t>
            </a:r>
            <a:endParaRPr lang="zh-CN" altLang="en-US" dirty="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006048"/>
          </a:xfrm>
        </p:spPr>
        <p:txBody>
          <a:bodyPr>
            <a:normAutofit fontScale="62500" lnSpcReduction="20000"/>
          </a:bodyPr>
          <a:lstStyle/>
          <a:p>
            <a:pPr algn="just"/>
            <a:r>
              <a:rPr lang="en-VN" sz="2900" b="1" dirty="0"/>
              <a:t>Hàm tự tương quan </a:t>
            </a:r>
            <a:r>
              <a:rPr lang="en-VN" sz="2900" dirty="0"/>
              <a:t>được sử dụng để đánh giá mức độ tương đồng của một khối ảnh khi khối này được dịch chuyển theo các hướng khác nhau.</a:t>
            </a:r>
          </a:p>
          <a:p>
            <a:pPr lvl="1" algn="just"/>
            <a:r>
              <a:rPr lang="en-VN" sz="2900" dirty="0"/>
              <a:t>Hình bên trái là ảnh đầu vào cần trích xuất đặc trưng; hình bên phải biểu diễn các </a:t>
            </a:r>
            <a:r>
              <a:rPr lang="en-VN" sz="2900" b="1" dirty="0"/>
              <a:t>bề mặt tự tương quan (auto-correlation surfaces)</a:t>
            </a:r>
            <a:r>
              <a:rPr lang="en-VN" sz="2900" dirty="0"/>
              <a:t> tương ứng với ba khối ảnh được chọn. Đối với khối nằm trên biên mái nhà, bề mặt tự tương quan của nó, thể hiện ở hình thứ hai bên phải, kéo dài theo một hướng, cho thấy vị trí đặc trưng có độ bất định lớn dọc theo hướng của biên.</a:t>
            </a:r>
          </a:p>
          <a:p>
            <a:pPr marL="457200" lvl="1" indent="0" algn="just">
              <a:buNone/>
            </a:pPr>
            <a:endParaRPr lang="en-US" altLang="zh-CN" sz="2400" i="1" dirty="0">
              <a:solidFill>
                <a:srgbClr val="C00000"/>
              </a:solidFill>
              <a:latin typeface="Calibri"/>
              <a:cs typeface="Calibri"/>
            </a:endParaRPr>
          </a:p>
        </p:txBody>
      </p:sp>
      <p:pic>
        <p:nvPicPr>
          <p:cNvPr id="11" name="图片 11" descr="1"/>
          <p:cNvPicPr>
            <a:picLocks noChangeAspect="1"/>
          </p:cNvPicPr>
          <p:nvPr/>
        </p:nvPicPr>
        <p:blipFill>
          <a:blip r:embed="rId3">
            <a:clrChange>
              <a:clrFrom>
                <a:srgbClr val="FFFFFF">
                  <a:alpha val="100000"/>
                </a:srgbClr>
              </a:clrFrom>
              <a:clrTo>
                <a:srgbClr val="FFFFFF">
                  <a:alpha val="100000"/>
                  <a:alpha val="0"/>
                </a:srgbClr>
              </a:clrTo>
            </a:clrChange>
          </a:blip>
          <a:srcRect t="2289" b="56724"/>
          <a:stretch>
            <a:fillRect/>
          </a:stretch>
        </p:blipFill>
        <p:spPr>
          <a:xfrm>
            <a:off x="-1818215" y="2958203"/>
            <a:ext cx="8904241" cy="3651251"/>
          </a:xfrm>
          <a:prstGeom prst="rect">
            <a:avLst/>
          </a:prstGeom>
        </p:spPr>
      </p:pic>
      <p:pic>
        <p:nvPicPr>
          <p:cNvPr id="3" name="图片 11" descr="1"/>
          <p:cNvPicPr>
            <a:picLocks noChangeAspect="1"/>
          </p:cNvPicPr>
          <p:nvPr/>
        </p:nvPicPr>
        <p:blipFill>
          <a:blip r:embed="rId3">
            <a:clrChange>
              <a:clrFrom>
                <a:srgbClr val="FFFFFF">
                  <a:alpha val="100000"/>
                </a:srgbClr>
              </a:clrFrom>
              <a:clrTo>
                <a:srgbClr val="FFFFFF">
                  <a:alpha val="100000"/>
                  <a:alpha val="0"/>
                </a:srgbClr>
              </a:clrTo>
            </a:clrChange>
          </a:blip>
          <a:srcRect t="49069" b="4685"/>
          <a:stretch>
            <a:fillRect/>
          </a:stretch>
        </p:blipFill>
        <p:spPr>
          <a:xfrm>
            <a:off x="4830420" y="2958203"/>
            <a:ext cx="7209708" cy="3335207"/>
          </a:xfrm>
          <a:prstGeom prst="rect">
            <a:avLst/>
          </a:prstGeom>
        </p:spPr>
      </p:pic>
      <p:sp>
        <p:nvSpPr>
          <p:cNvPr id="5" name="文本框 4"/>
          <p:cNvSpPr txBox="1"/>
          <p:nvPr/>
        </p:nvSpPr>
        <p:spPr>
          <a:xfrm>
            <a:off x="6395019" y="6245506"/>
            <a:ext cx="4080510" cy="521970"/>
          </a:xfrm>
          <a:prstGeom prst="rect">
            <a:avLst/>
          </a:prstGeom>
          <a:noFill/>
        </p:spPr>
        <p:txBody>
          <a:bodyPr wrap="square" rtlCol="0">
            <a:normAutofit/>
          </a:bodyPr>
          <a:lstStyle/>
          <a:p>
            <a:pPr algn="ctr"/>
            <a:r>
              <a:rPr lang="zh-CN" altLang="en-US" dirty="0">
                <a:solidFill>
                  <a:srgbClr val="4D4D4D"/>
                </a:solidFill>
                <a:latin typeface="Arial" panose="020B0604020202020204" pitchFamily="34" charset="0"/>
                <a:cs typeface="Arial" panose="020B0604020202020204" pitchFamily="34" charset="0"/>
              </a:rPr>
              <a:t>Bài toán khẩu độ một chiều</a:t>
            </a:r>
          </a:p>
        </p:txBody>
      </p:sp>
      <p:sp>
        <p:nvSpPr>
          <p:cNvPr id="7" name="文本占位符 3">
            <a:extLst>
              <a:ext uri="{FF2B5EF4-FFF2-40B4-BE49-F238E27FC236}">
                <a16:creationId xmlns:a16="http://schemas.microsoft.com/office/drawing/2014/main" id="{A088FEB0-2F43-52E0-E8C9-49036CFA22D4}"/>
              </a:ext>
            </a:extLst>
          </p:cNvPr>
          <p:cNvSpPr>
            <a:spLocks noGrp="1"/>
          </p:cNvSpPr>
          <p:nvPr>
            <p:ph type="body" sz="quarter" idx="13"/>
          </p:nvPr>
        </p:nvSpPr>
        <p:spPr/>
        <p:txBody>
          <a:bodyPr>
            <a:normAutofit fontScale="85000" lnSpcReduction="10000"/>
          </a:bodyPr>
          <a:lstStyle/>
          <a:p>
            <a:r>
              <a:rPr lang="zh-CN" altLang="en-US" dirty="0">
                <a:latin typeface="Calibri"/>
                <a:cs typeface="Calibri"/>
              </a:rPr>
              <a:t>Hàm tự tương quan</a:t>
            </a:r>
            <a:r>
              <a:rPr lang="en-US" altLang="zh-CN" dirty="0">
                <a:latin typeface="Calibri"/>
                <a:cs typeface="Calibri"/>
              </a:rPr>
              <a:t> </a:t>
            </a:r>
            <a:r>
              <a:rPr lang="en-VN" dirty="0">
                <a:latin typeface="Calibri"/>
                <a:cs typeface="Calibri"/>
              </a:rPr>
              <a:t>(Auto-Correlation Function) </a:t>
            </a:r>
            <a:endParaRPr lang="zh-CN" altLang="en-US" dirty="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371600"/>
          </a:xfrm>
        </p:spPr>
        <p:txBody>
          <a:bodyPr>
            <a:noAutofit/>
          </a:bodyPr>
          <a:lstStyle/>
          <a:p>
            <a:r>
              <a:rPr lang="zh-CN" altLang="en-US" dirty="0"/>
              <a:t>Hàm tự tương quan</a:t>
            </a:r>
            <a:r>
              <a:rPr lang="en-US" altLang="zh-CN" dirty="0"/>
              <a:t> </a:t>
            </a:r>
            <a:r>
              <a:rPr lang="zh-CN" altLang="en-US" dirty="0"/>
              <a:t>được dùng để đo mức độ ghép cặp của các khối ảnh</a:t>
            </a:r>
          </a:p>
          <a:p>
            <a:pPr lvl="1" algn="just"/>
            <a:r>
              <a:rPr lang="en-US" altLang="zh-CN" sz="2000" dirty="0"/>
              <a:t>Hình bên trái là ảnh cần trích xuất; hình bên phải là các bề mặt tự tương quan được tính cho ba khối ảnh trong hình này. Đối với vùng mây, hàm/bề mặt tự tương quan của nó (hình thứ ba bên phải) không có cực tiểu ổn định</a:t>
            </a:r>
            <a:endParaRPr sz="2000" dirty="0"/>
          </a:p>
        </p:txBody>
      </p:sp>
      <p:pic>
        <p:nvPicPr>
          <p:cNvPr id="11" name="图片 11" descr="1"/>
          <p:cNvPicPr>
            <a:picLocks noChangeAspect="1"/>
          </p:cNvPicPr>
          <p:nvPr/>
        </p:nvPicPr>
        <p:blipFill>
          <a:blip r:embed="rId3">
            <a:clrChange>
              <a:clrFrom>
                <a:srgbClr val="FFFFFF">
                  <a:alpha val="100000"/>
                </a:srgbClr>
              </a:clrFrom>
              <a:clrTo>
                <a:srgbClr val="FFFFFF">
                  <a:alpha val="100000"/>
                  <a:alpha val="0"/>
                </a:srgbClr>
              </a:clrTo>
            </a:clrChange>
          </a:blip>
          <a:srcRect t="2289" b="56724"/>
          <a:stretch>
            <a:fillRect/>
          </a:stretch>
        </p:blipFill>
        <p:spPr>
          <a:xfrm>
            <a:off x="-2383904" y="2735452"/>
            <a:ext cx="9827819" cy="4029971"/>
          </a:xfrm>
          <a:prstGeom prst="rect">
            <a:avLst/>
          </a:prstGeom>
        </p:spPr>
      </p:pic>
      <p:pic>
        <p:nvPicPr>
          <p:cNvPr id="3" name="图片 11" descr="1"/>
          <p:cNvPicPr>
            <a:picLocks noChangeAspect="1"/>
          </p:cNvPicPr>
          <p:nvPr/>
        </p:nvPicPr>
        <p:blipFill>
          <a:blip r:embed="rId3">
            <a:clrChange>
              <a:clrFrom>
                <a:srgbClr val="FFFFFF">
                  <a:alpha val="100000"/>
                </a:srgbClr>
              </a:clrFrom>
              <a:clrTo>
                <a:srgbClr val="FFFFFF">
                  <a:alpha val="100000"/>
                  <a:alpha val="0"/>
                </a:srgbClr>
              </a:clrTo>
            </a:clrChange>
          </a:blip>
          <a:srcRect t="49069" b="4685"/>
          <a:stretch>
            <a:fillRect/>
          </a:stretch>
        </p:blipFill>
        <p:spPr>
          <a:xfrm>
            <a:off x="4823236" y="2735452"/>
            <a:ext cx="7216892" cy="3338530"/>
          </a:xfrm>
          <a:prstGeom prst="rect">
            <a:avLst/>
          </a:prstGeom>
        </p:spPr>
      </p:pic>
      <p:sp>
        <p:nvSpPr>
          <p:cNvPr id="5" name="文本框 4"/>
          <p:cNvSpPr txBox="1"/>
          <p:nvPr/>
        </p:nvSpPr>
        <p:spPr>
          <a:xfrm>
            <a:off x="6391427" y="6079794"/>
            <a:ext cx="4080510" cy="521970"/>
          </a:xfrm>
          <a:prstGeom prst="rect">
            <a:avLst/>
          </a:prstGeom>
          <a:noFill/>
        </p:spPr>
        <p:txBody>
          <a:bodyPr wrap="square" rtlCol="0">
            <a:normAutofit/>
          </a:bodyPr>
          <a:lstStyle/>
          <a:p>
            <a:pPr algn="ctr"/>
            <a:r>
              <a:rPr lang="zh-CN" altLang="en-US" sz="2000" dirty="0">
                <a:solidFill>
                  <a:srgbClr val="4D4D4D"/>
                </a:solidFill>
                <a:latin typeface="Arial" panose="020B0604020202020204" pitchFamily="34" charset="0"/>
                <a:cs typeface="Arial" panose="020B0604020202020204" pitchFamily="34" charset="0"/>
              </a:rPr>
              <a:t>Không có đỉnh rõ ràng</a:t>
            </a:r>
          </a:p>
        </p:txBody>
      </p:sp>
      <p:sp>
        <p:nvSpPr>
          <p:cNvPr id="10" name="文本占位符 3">
            <a:extLst>
              <a:ext uri="{FF2B5EF4-FFF2-40B4-BE49-F238E27FC236}">
                <a16:creationId xmlns:a16="http://schemas.microsoft.com/office/drawing/2014/main" id="{387AB432-D1B6-9308-4F30-5C357117D89F}"/>
              </a:ext>
            </a:extLst>
          </p:cNvPr>
          <p:cNvSpPr>
            <a:spLocks noGrp="1"/>
          </p:cNvSpPr>
          <p:nvPr>
            <p:ph type="body" sz="quarter" idx="13"/>
          </p:nvPr>
        </p:nvSpPr>
        <p:spPr>
          <a:xfrm>
            <a:off x="1039570" y="169464"/>
            <a:ext cx="10771958" cy="668337"/>
          </a:xfrm>
        </p:spPr>
        <p:txBody>
          <a:bodyPr>
            <a:noAutofit/>
          </a:bodyPr>
          <a:lstStyle/>
          <a:p>
            <a:r>
              <a:rPr lang="zh-CN" altLang="en-US" dirty="0">
                <a:latin typeface="Calibri"/>
                <a:cs typeface="Calibri"/>
              </a:rPr>
              <a:t>Hàm tự tương quan</a:t>
            </a:r>
            <a:r>
              <a:rPr lang="en-US" altLang="zh-CN" dirty="0">
                <a:latin typeface="Calibri"/>
                <a:cs typeface="Calibri"/>
              </a:rPr>
              <a:t> </a:t>
            </a:r>
            <a:r>
              <a:rPr lang="en-VN" dirty="0">
                <a:latin typeface="Calibri"/>
                <a:cs typeface="Calibri"/>
              </a:rPr>
              <a:t>(Auto-Correlation Function) </a:t>
            </a:r>
            <a:endParaRPr lang="zh-CN" altLang="en-US" dirty="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667000"/>
          </a:xfrm>
        </p:spPr>
        <p:txBody>
          <a:bodyPr>
            <a:normAutofit lnSpcReduction="10000"/>
          </a:bodyPr>
          <a:lstStyle/>
          <a:p>
            <a:r>
              <a:rPr lang="zh-CN" altLang="en-US" sz="2100" dirty="0"/>
              <a:t>Ma trận tự tương quan được dùng để ước lượng hình dạng cục bộ của hàm tự tương quan tại mỗi pixel</a:t>
            </a:r>
            <a:endParaRPr lang="zh-CN" altLang="zh-CN" sz="2100" dirty="0"/>
          </a:p>
          <a:p>
            <a:pPr lvl="1" algn="just"/>
            <a:endParaRPr lang="zh-CN" altLang="en-US" sz="2100" dirty="0"/>
          </a:p>
          <a:p>
            <a:pPr lvl="1" algn="just"/>
            <a:endParaRPr lang="zh-CN" altLang="en-US" sz="2100" dirty="0"/>
          </a:p>
          <a:p>
            <a:pPr lvl="1" algn="just"/>
            <a:r>
              <a:rPr lang="zh-CN" altLang="en-US" sz="2100" dirty="0"/>
              <a:t>Nghịch đảo của ma trận A cho biết cận dưới của độ bất định về vị trí khối ghép cặp, dùng để xác định khối ảnh nào có thể được ghép cặp ổn định</a:t>
            </a:r>
            <a:endParaRPr lang="en-US" altLang="zh-CN" sz="2100" dirty="0"/>
          </a:p>
          <a:p>
            <a:pPr lvl="1" algn="just"/>
            <a:r>
              <a:rPr lang="zh-CN" altLang="zh-CN" sz="2100" dirty="0"/>
              <a:t>Thực hiện phân tích trị riêng đối với ma trận tự tương quan, như hình dưới đây:</a:t>
            </a:r>
            <a:endParaRPr lang="en-US" altLang="zh-CN" sz="2100" dirty="0"/>
          </a:p>
          <a:p>
            <a:pPr marL="457200" lvl="1" indent="0" algn="just">
              <a:buNone/>
            </a:pPr>
            <a:endParaRPr lang="en-US" altLang="zh-CN" sz="2400" i="1" dirty="0">
              <a:solidFill>
                <a:srgbClr val="C00000"/>
              </a:solidFill>
              <a:latin typeface="Calibri"/>
              <a:cs typeface="Calibri"/>
            </a:endParaRPr>
          </a:p>
        </p:txBody>
      </p:sp>
      <p:sp>
        <p:nvSpPr>
          <p:cNvPr id="4" name="文本占位符 3"/>
          <p:cNvSpPr>
            <a:spLocks noGrp="1"/>
          </p:cNvSpPr>
          <p:nvPr>
            <p:ph type="body" sz="quarter" idx="13"/>
          </p:nvPr>
        </p:nvSpPr>
        <p:spPr>
          <a:xfrm>
            <a:off x="671822" y="169464"/>
            <a:ext cx="10848353" cy="668337"/>
          </a:xfrm>
        </p:spPr>
        <p:txBody>
          <a:bodyPr>
            <a:noAutofit/>
          </a:bodyPr>
          <a:lstStyle/>
          <a:p>
            <a:r>
              <a:rPr lang="zh-CN" altLang="en-US" dirty="0">
                <a:latin typeface="Calibri"/>
                <a:cs typeface="Calibri"/>
              </a:rPr>
              <a:t>Ma trận tự tương quan</a:t>
            </a:r>
            <a:r>
              <a:rPr lang="en-US" altLang="zh-CN" dirty="0">
                <a:latin typeface="Calibri"/>
                <a:cs typeface="Calibri"/>
              </a:rPr>
              <a:t> (</a:t>
            </a:r>
            <a:r>
              <a:rPr lang="en-VN" altLang="zh-CN" dirty="0">
                <a:latin typeface="Calibri"/>
                <a:cs typeface="Calibri"/>
              </a:rPr>
              <a:t>A</a:t>
            </a:r>
            <a:r>
              <a:rPr lang="en-VN" dirty="0"/>
              <a:t>uto-correlation matrix)</a:t>
            </a:r>
            <a:endParaRPr lang="zh-CN" altLang="en-US" dirty="0">
              <a:latin typeface="Calibri"/>
              <a:cs typeface="Calibri"/>
            </a:endParaRPr>
          </a:p>
        </p:txBody>
      </p:sp>
      <p:pic>
        <p:nvPicPr>
          <p:cNvPr id="3" name="图片 2" descr="截屏2024-02-24 23.35.30"/>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4795202" y="1571929"/>
            <a:ext cx="2601595" cy="910590"/>
          </a:xfrm>
          <a:prstGeom prst="rect">
            <a:avLst/>
          </a:prstGeom>
        </p:spPr>
      </p:pic>
      <p:pic>
        <p:nvPicPr>
          <p:cNvPr id="8" name="Picture 7">
            <a:extLst>
              <a:ext uri="{FF2B5EF4-FFF2-40B4-BE49-F238E27FC236}">
                <a16:creationId xmlns:a16="http://schemas.microsoft.com/office/drawing/2014/main" id="{F12ACA18-D8A9-29AE-28FA-6E9B58DB50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5199" y="3850041"/>
            <a:ext cx="3998843" cy="266589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6183037" cy="5016500"/>
          </a:xfrm>
        </p:spPr>
        <p:txBody>
          <a:bodyPr>
            <a:normAutofit fontScale="92500" lnSpcReduction="10000"/>
          </a:bodyPr>
          <a:lstStyle/>
          <a:p>
            <a:r>
              <a:rPr lang="zh-CN" altLang="en-US" sz="2600" dirty="0"/>
              <a:t>Ức chế phi tối đa thích nghi (Adaptive Non-Maximum Suppression)</a:t>
            </a:r>
            <a:endParaRPr lang="vi-VN" altLang="zh-CN" sz="2600" dirty="0"/>
          </a:p>
          <a:p>
            <a:pPr lvl="1" algn="just"/>
            <a:r>
              <a:rPr lang="zh-CN" altLang="en-US" dirty="0"/>
              <a:t>Phần lớn các bộ phát hiện điểm đặc trưng chỉ tập trung vào cực đại cục bộ của hàm quan tâm, khiến các điểm đặc trưng phân bố không đồng đều trên ảnh</a:t>
            </a:r>
            <a:endParaRPr lang="en-US" altLang="zh-CN" dirty="0"/>
          </a:p>
          <a:p>
            <a:pPr lvl="1" algn="just"/>
            <a:r>
              <a:rPr lang="zh-CN" altLang="zh-CN" dirty="0"/>
              <a:t>Ức chế phi tối đa thích nghi được dùng để phát hiện và trích xuất các điểm đặc trưng thưa trong ảnh; nguyên lý cơ bản là tìm các cực đại cục bộ trong ảnh và ức chế những giá trị không cực đại xung quanh, qua đó giữ lại đồng đều các điểm đặc trưng nổi bật nhất</a:t>
            </a:r>
          </a:p>
          <a:p>
            <a:endParaRPr lang="vi-VN" altLang="zh-CN" sz="2800" dirty="0">
              <a:latin typeface="Calibri"/>
              <a:cs typeface="Calibri"/>
            </a:endParaRPr>
          </a:p>
          <a:p>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Ức chế phi tối đa thích nghi</a:t>
            </a:r>
          </a:p>
        </p:txBody>
      </p:sp>
      <p:pic>
        <p:nvPicPr>
          <p:cNvPr id="3" name="图片 13" descr="180148585933963"/>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6920521" y="1891289"/>
            <a:ext cx="4953257" cy="401255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zh-CN" altLang="en-US" dirty="0">
                    <a:latin typeface="Calibri"/>
                    <a:cs typeface="Calibri"/>
                  </a:rPr>
                  <a:t>Ức chế phi tối đa thích nghi (Adaptive Non-Maximum Suppression)</a:t>
                </a:r>
                <a:endParaRPr lang="vi-VN" altLang="zh-CN" dirty="0">
                  <a:latin typeface="Calibri"/>
                  <a:cs typeface="Calibri"/>
                </a:endParaRPr>
              </a:p>
              <a:p>
                <a:pPr lvl="1" algn="just"/>
                <a:r>
                  <a:rPr lang="zh-CN" altLang="en-US" sz="2000" dirty="0"/>
                  <a:t>Tư tưởng cơ bản của thuật toán ức chế phi tối đa thích nghi là đánh giá vùng cực đại của tất cả các điểm ứng viên, sắp xếp chúng rồi sàng lọc dựa trên thứ tự này</a:t>
                </a:r>
                <a:endParaRPr lang="zh-CN" altLang="zh-CN" sz="2000" dirty="0"/>
              </a:p>
              <a:p>
                <a:pPr lvl="1" algn="just"/>
                <a:r>
                  <a:rPr lang="zh-CN" altLang="zh-CN" sz="2000" dirty="0"/>
                  <a:t>Cụ thể, trước tiên thuật toán chọn nhiều điểm ứng viên có điểm số cao để tạo thành tập hợp</a:t>
                </a:r>
                <a:r>
                  <a:rPr lang="vi-VN" altLang="zh-CN" sz="2000" dirty="0"/>
                  <a:t> </a:t>
                </a:r>
                <a14:m>
                  <m:oMath xmlns:m="http://schemas.openxmlformats.org/officeDocument/2006/math">
                    <m:r>
                      <a:rPr lang="en-US" altLang="zh-CN" sz="2000" dirty="0">
                        <a:latin typeface="Cambria Math" panose="02040503050406030204" pitchFamily="18" charset="0"/>
                      </a:rPr>
                      <m:t>𝑺</m:t>
                    </m:r>
                  </m:oMath>
                </a14:m>
                <a:r>
                  <a:rPr lang="zh-CN" altLang="en-US" sz="2000" dirty="0"/>
                  <a:t>. Đối với</a:t>
                </a:r>
                <a14:m>
                  <m:oMath xmlns:m="http://schemas.openxmlformats.org/officeDocument/2006/math">
                    <m:r>
                      <a:rPr lang="en-US" altLang="zh-CN" sz="2000" i="1" dirty="0">
                        <a:latin typeface="Cambria Math" panose="02040503050406030204" pitchFamily="18" charset="0"/>
                      </a:rPr>
                      <m:t> </m:t>
                    </m:r>
                    <m:r>
                      <a:rPr lang="en-US" altLang="zh-CN" sz="2000" dirty="0">
                        <a:latin typeface="Cambria Math" panose="02040503050406030204" pitchFamily="18" charset="0"/>
                      </a:rPr>
                      <m:t>𝑺</m:t>
                    </m:r>
                  </m:oMath>
                </a14:m>
                <a:r>
                  <a:rPr lang="zh-CN" altLang="en-US" sz="2000" dirty="0"/>
                  <a:t> mỗi điểm</a:t>
                </a:r>
                <a14:m>
                  <m:oMath xmlns:m="http://schemas.openxmlformats.org/officeDocument/2006/math">
                    <m:sSub>
                      <m:sSubPr>
                        <m:ctrlPr>
                          <a:rPr lang="vi-VN" altLang="zh-CN" sz="2000" b="0" i="0" dirty="0" smtClean="0">
                            <a:latin typeface="Cambria Math" panose="02040503050406030204" pitchFamily="18" charset="0"/>
                          </a:rPr>
                        </m:ctrlPr>
                      </m:sSubPr>
                      <m:e>
                        <m:r>
                          <a:rPr lang="vi-VN" altLang="zh-CN" sz="2000" b="0" i="0" dirty="0" smtClean="0">
                            <a:latin typeface="Cambria Math" panose="02040503050406030204" pitchFamily="18" charset="0"/>
                          </a:rPr>
                          <m:t> </m:t>
                        </m:r>
                        <m:r>
                          <a:rPr lang="en-US" altLang="zh-CN" sz="2000" dirty="0">
                            <a:latin typeface="Cambria Math" panose="02040503050406030204" pitchFamily="18" charset="0"/>
                          </a:rPr>
                          <m:t>𝒙</m:t>
                        </m:r>
                      </m:e>
                      <m:sub>
                        <m:r>
                          <a:rPr lang="en-US" altLang="zh-CN" sz="2000" dirty="0">
                            <a:latin typeface="Cambria Math" panose="02040503050406030204" pitchFamily="18" charset="0"/>
                          </a:rPr>
                          <m:t>𝒊</m:t>
                        </m:r>
                      </m:sub>
                    </m:sSub>
                  </m:oMath>
                </a14:m>
                <a:r>
                  <a:rPr lang="zh-CN" altLang="en-US" sz="2000" dirty="0"/>
                  <a:t> trong đó, tìm bán kính vùng</a:t>
                </a:r>
                <a:r>
                  <a:rPr lang="en-US" altLang="zh-CN" sz="2000" dirty="0"/>
                  <a:t> </a:t>
                </a:r>
                <a14:m>
                  <m:oMath xmlns:m="http://schemas.openxmlformats.org/officeDocument/2006/math">
                    <m:sSub>
                      <m:sSubPr>
                        <m:ctrlPr>
                          <a:rPr lang="en-US" altLang="zh-CN" sz="2000" dirty="0">
                            <a:latin typeface="Cambria Math" panose="02040503050406030204" pitchFamily="18" charset="0"/>
                          </a:rPr>
                        </m:ctrlPr>
                      </m:sSubPr>
                      <m:e>
                        <m:r>
                          <a:rPr lang="en-US" altLang="zh-CN" sz="2000" dirty="0">
                            <a:latin typeface="Cambria Math" panose="02040503050406030204" pitchFamily="18" charset="0"/>
                          </a:rPr>
                          <m:t>𝒓</m:t>
                        </m:r>
                      </m:e>
                      <m:sub>
                        <m:r>
                          <a:rPr lang="en-US" altLang="zh-CN" sz="2000" dirty="0">
                            <a:latin typeface="Cambria Math" panose="02040503050406030204" pitchFamily="18" charset="0"/>
                          </a:rPr>
                          <m:t>𝒊</m:t>
                        </m:r>
                      </m:sub>
                    </m:sSub>
                  </m:oMath>
                </a14:m>
                <a:r>
                  <a:rPr lang="zh-CN" altLang="en-US" sz="2000" dirty="0"/>
                  <a:t> mà đáp ứng của điểm này có thể đóng vai trò là cực đại của vùng, tức là</a:t>
                </a:r>
              </a:p>
              <a:p>
                <a:pPr marL="457200" lvl="1" indent="0" algn="just">
                  <a:buNone/>
                </a:pPr>
                <a:endParaRPr lang="en-US" altLang="zh-CN" sz="2000" dirty="0"/>
              </a:p>
              <a:p>
                <a:pPr marL="457200" lvl="1" indent="0" algn="just">
                  <a:buNone/>
                </a:pPr>
                <a:endParaRPr lang="en-US" altLang="zh-CN" sz="2000" dirty="0"/>
              </a:p>
              <a:p>
                <a:pPr marL="457200" lvl="1" indent="0" algn="just">
                  <a:buNone/>
                </a:pPr>
                <a:r>
                  <a:rPr lang="en-US" altLang="zh-CN" sz="2000" dirty="0"/>
                  <a:t>     </a:t>
                </a:r>
              </a:p>
              <a:p>
                <a:pPr marL="457200" lvl="1" indent="0" algn="just">
                  <a:buNone/>
                </a:pPr>
                <a:r>
                  <a:rPr lang="en-US" altLang="zh-CN" sz="2000" dirty="0"/>
                  <a:t>Sau đó sắp xếp các bán kính vùng tìm được theo thứ tự giảm dần.</a:t>
                </a:r>
              </a:p>
              <a:p>
                <a:endParaRPr lang="vi-VN" altLang="zh-CN" sz="2800" dirty="0">
                  <a:latin typeface="Calibri"/>
                  <a:cs typeface="Calibri"/>
                </a:endParaRPr>
              </a:p>
              <a:p>
                <a:endParaRPr lang="zh-CN" altLang="en-US" sz="2400" b="1"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682"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Ức chế phi tối đa thích nghi</a:t>
            </a:r>
          </a:p>
        </p:txBody>
      </p:sp>
      <p:sp>
        <p:nvSpPr>
          <p:cNvPr id="5" name="文本占位符 4"/>
          <p:cNvSpPr txBox="1"/>
          <p:nvPr/>
        </p:nvSpPr>
        <p:spPr>
          <a:xfrm>
            <a:off x="515620" y="1691640"/>
            <a:ext cx="10738485" cy="5033010"/>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18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18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18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18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18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457200" lvl="1" indent="0" algn="just">
              <a:buNone/>
            </a:pPr>
            <a:endParaRPr lang="en-US" altLang="zh-CN" sz="20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6" name="文本框 5"/>
              <p:cNvSpPr txBox="1"/>
              <p:nvPr/>
            </p:nvSpPr>
            <p:spPr>
              <a:xfrm>
                <a:off x="2120626" y="3926561"/>
                <a:ext cx="7950745" cy="563167"/>
              </a:xfrm>
              <a:prstGeom prst="rect">
                <a:avLst/>
              </a:prstGeom>
              <a:noFill/>
            </p:spPr>
            <p:txBody>
              <a:bodyPr wrap="square">
                <a:noAutofit/>
              </a:bodyPr>
              <a:lstStyle/>
              <a:p>
                <a:pPr marL="457200" lvl="1" indent="0" algn="just">
                  <a:buNone/>
                </a:pPr>
                <a14:m>
                  <m:oMathPara xmlns:m="http://schemas.openxmlformats.org/officeDocument/2006/math">
                    <m:oMath>
                      <m:sSub>
                        <m:sSubPr>
                          <m:ctrlPr>
                            <a:rPr lang="en-US" altLang="zh-CN" sz="2000" b="0" i="0" dirty="0">
                              <a:latin typeface="Cambria Math" panose="02040503050406030204" pitchFamily="18" charset="0"/>
                              <a:cs typeface="DejaVu Math TeX Gyre" panose="02000503000000000000" charset="0"/>
                            </a:rPr>
                          </m:ctrlPr>
                        </m:sSubPr>
                        <m:e>
                          <m:r>
                            <m:rPr>
                              <m:sty m:val="p"/>
                            </m:rPr>
                            <a:rPr lang="en-US" altLang="zh-CN" sz="2000" b="0" i="0" dirty="0">
                              <a:latin typeface="Cambria Math" panose="02040503050406030204" pitchFamily="18" charset="0"/>
                              <a:cs typeface="DejaVu Math TeX Gyre" panose="02000503000000000000" charset="0"/>
                            </a:rPr>
                            <m:t>r</m:t>
                          </m:r>
                        </m:e>
                        <m:sub>
                          <m:r>
                            <m:rPr>
                              <m:sty m:val="p"/>
                            </m:rPr>
                            <a:rPr lang="en-US" altLang="zh-CN" sz="2000" b="0" i="0" dirty="0">
                              <a:latin typeface="Cambria Math" panose="02040503050406030204" pitchFamily="18" charset="0"/>
                              <a:cs typeface="DejaVu Math TeX Gyre" panose="02000503000000000000" charset="0"/>
                            </a:rPr>
                            <m:t>i</m:t>
                          </m:r>
                        </m:sub>
                      </m:sSub>
                      <m:r>
                        <a:rPr lang="en-US" altLang="zh-CN" sz="2000" b="0" i="0" dirty="0">
                          <a:latin typeface="Cambria Math" panose="02040503050406030204" pitchFamily="18" charset="0"/>
                          <a:cs typeface="DejaVu Math TeX Gyre" panose="02000503000000000000" charset="0"/>
                        </a:rPr>
                        <m:t>=</m:t>
                      </m:r>
                      <m:r>
                        <m:rPr>
                          <m:sty m:val="p"/>
                        </m:rPr>
                        <a:rPr lang="en-US" altLang="zh-CN" sz="2000" b="0" i="0" dirty="0">
                          <a:latin typeface="Cambria Math" panose="02040503050406030204" pitchFamily="18" charset="0"/>
                          <a:cs typeface="DejaVu Math TeX Gyre" panose="02000503000000000000" charset="0"/>
                        </a:rPr>
                        <m:t>min</m:t>
                      </m:r>
                      <m:r>
                        <a:rPr lang="en-US" altLang="zh-CN" sz="2000" b="0" i="0" dirty="0">
                          <a:latin typeface="Cambria Math" panose="02040503050406030204" pitchFamily="18" charset="0"/>
                          <a:cs typeface="DejaVu Math TeX Gyre" panose="02000503000000000000" charset="0"/>
                        </a:rPr>
                        <m:t>||</m:t>
                      </m:r>
                      <m:sSub>
                        <m:sSubPr>
                          <m:ctrlPr>
                            <a:rPr lang="en-US" altLang="zh-CN" sz="2000" b="0" i="0" dirty="0">
                              <a:latin typeface="Cambria Math" panose="02040503050406030204" pitchFamily="18" charset="0"/>
                              <a:cs typeface="DejaVu Math TeX Gyre" panose="02000503000000000000" charset="0"/>
                            </a:rPr>
                          </m:ctrlPr>
                        </m:sSubPr>
                        <m:e>
                          <m:r>
                            <m:rPr>
                              <m:sty m:val="p"/>
                            </m:rPr>
                            <a:rPr lang="en-US" altLang="zh-CN" sz="2000" b="0" i="0" dirty="0">
                              <a:latin typeface="Cambria Math" panose="02040503050406030204" pitchFamily="18" charset="0"/>
                              <a:cs typeface="DejaVu Math TeX Gyre" panose="02000503000000000000" charset="0"/>
                            </a:rPr>
                            <m:t>x</m:t>
                          </m:r>
                        </m:e>
                        <m:sub>
                          <m:r>
                            <m:rPr>
                              <m:sty m:val="p"/>
                            </m:rPr>
                            <a:rPr lang="en-US" altLang="zh-CN" sz="2000" b="0" i="0" dirty="0">
                              <a:latin typeface="Cambria Math" panose="02040503050406030204" pitchFamily="18" charset="0"/>
                              <a:cs typeface="DejaVu Math TeX Gyre" panose="02000503000000000000" charset="0"/>
                            </a:rPr>
                            <m:t>i</m:t>
                          </m:r>
                        </m:sub>
                      </m:sSub>
                      <m:sSub>
                        <m:sSubPr>
                          <m:ctrlPr>
                            <a:rPr lang="en-US" altLang="zh-CN" sz="2000" b="0" i="0" dirty="0">
                              <a:latin typeface="Cambria Math" panose="02040503050406030204" pitchFamily="18" charset="0"/>
                              <a:cs typeface="DejaVu Math TeX Gyre" panose="02000503000000000000" charset="0"/>
                            </a:rPr>
                          </m:ctrlPr>
                        </m:sSubPr>
                        <m:e>
                          <m:r>
                            <a:rPr lang="en-US" altLang="zh-CN" sz="2000" b="0" i="0" dirty="0">
                              <a:latin typeface="Cambria Math" panose="02040503050406030204" pitchFamily="18" charset="0"/>
                              <a:cs typeface="DejaVu Math TeX Gyre" panose="02000503000000000000" charset="0"/>
                            </a:rPr>
                            <m:t>−</m:t>
                          </m:r>
                          <m:r>
                            <m:rPr>
                              <m:sty m:val="p"/>
                            </m:rPr>
                            <a:rPr lang="en-US" altLang="zh-CN" sz="2000" b="0" i="0" dirty="0">
                              <a:latin typeface="Cambria Math" panose="02040503050406030204" pitchFamily="18" charset="0"/>
                              <a:cs typeface="DejaVu Math TeX Gyre" panose="02000503000000000000" charset="0"/>
                            </a:rPr>
                            <m:t>x</m:t>
                          </m:r>
                        </m:e>
                        <m:sub>
                          <m:r>
                            <m:rPr>
                              <m:sty m:val="p"/>
                            </m:rPr>
                            <a:rPr lang="en-US" altLang="zh-CN" sz="2000" b="0" i="0" dirty="0">
                              <a:latin typeface="Cambria Math" panose="02040503050406030204" pitchFamily="18" charset="0"/>
                              <a:cs typeface="DejaVu Math TeX Gyre" panose="02000503000000000000" charset="0"/>
                            </a:rPr>
                            <m:t>j</m:t>
                          </m:r>
                        </m:sub>
                      </m:sSub>
                      <m:r>
                        <a:rPr lang="en-US" altLang="zh-CN" sz="2000" b="0" i="0" dirty="0">
                          <a:latin typeface="Cambria Math" panose="02040503050406030204" pitchFamily="18" charset="0"/>
                          <a:cs typeface="DejaVu Math TeX Gyre" panose="02000503000000000000" charset="0"/>
                        </a:rPr>
                        <m:t>||,  </m:t>
                      </m:r>
                      <m:r>
                        <m:rPr>
                          <m:sty m:val="p"/>
                        </m:rPr>
                        <a:rPr lang="en-US" altLang="zh-CN" sz="2000" b="0" i="0" dirty="0">
                          <a:latin typeface="Cambria Math" panose="02040503050406030204" pitchFamily="18" charset="0"/>
                          <a:cs typeface="DejaVu Math TeX Gyre" panose="02000503000000000000" charset="0"/>
                        </a:rPr>
                        <m:t>s</m:t>
                      </m:r>
                      <m:r>
                        <a:rPr lang="en-US" altLang="zh-CN" sz="2000" b="0" i="0" dirty="0">
                          <a:latin typeface="Cambria Math" panose="02040503050406030204" pitchFamily="18" charset="0"/>
                          <a:cs typeface="DejaVu Math TeX Gyre" panose="02000503000000000000" charset="0"/>
                        </a:rPr>
                        <m:t>.</m:t>
                      </m:r>
                      <m:r>
                        <m:rPr>
                          <m:sty m:val="p"/>
                        </m:rPr>
                        <a:rPr lang="en-US" altLang="zh-CN" sz="2000" b="0" i="0" dirty="0">
                          <a:latin typeface="Cambria Math" panose="02040503050406030204" pitchFamily="18" charset="0"/>
                          <a:cs typeface="DejaVu Math TeX Gyre" panose="02000503000000000000" charset="0"/>
                        </a:rPr>
                        <m:t>t</m:t>
                      </m:r>
                      <m:r>
                        <a:rPr lang="en-US" altLang="zh-CN" sz="2000" b="0" i="0" dirty="0">
                          <a:latin typeface="Cambria Math" panose="02040503050406030204" pitchFamily="18" charset="0"/>
                          <a:cs typeface="DejaVu Math TeX Gyre" panose="02000503000000000000" charset="0"/>
                        </a:rPr>
                        <m:t>.</m:t>
                      </m:r>
                      <m:r>
                        <m:rPr>
                          <m:sty m:val="p"/>
                        </m:rPr>
                        <a:rPr lang="en-US" altLang="zh-CN" sz="2000" b="0" i="0" dirty="0">
                          <a:latin typeface="Cambria Math" panose="02040503050406030204" pitchFamily="18" charset="0"/>
                          <a:cs typeface="DejaVu Math TeX Gyre" panose="02000503000000000000" charset="0"/>
                        </a:rPr>
                        <m:t>response</m:t>
                      </m:r>
                      <m:r>
                        <a:rPr lang="en-US" altLang="zh-CN" sz="2000" b="0" i="0" dirty="0">
                          <a:latin typeface="Cambria Math" panose="02040503050406030204" pitchFamily="18" charset="0"/>
                          <a:cs typeface="DejaVu Math TeX Gyre" panose="02000503000000000000" charset="0"/>
                        </a:rPr>
                        <m:t>(</m:t>
                      </m:r>
                      <m:sSub>
                        <m:sSubPr>
                          <m:ctrlPr>
                            <a:rPr lang="en-US" altLang="zh-CN" sz="2000" b="0" i="0" dirty="0">
                              <a:latin typeface="Cambria Math" panose="02040503050406030204" pitchFamily="18" charset="0"/>
                              <a:cs typeface="DejaVu Math TeX Gyre" panose="02000503000000000000" charset="0"/>
                            </a:rPr>
                          </m:ctrlPr>
                        </m:sSubPr>
                        <m:e>
                          <m:r>
                            <m:rPr>
                              <m:sty m:val="p"/>
                            </m:rPr>
                            <a:rPr lang="en-US" altLang="zh-CN" sz="2000" b="0" i="0" dirty="0">
                              <a:latin typeface="Cambria Math" panose="02040503050406030204" pitchFamily="18" charset="0"/>
                              <a:cs typeface="DejaVu Math TeX Gyre" panose="02000503000000000000" charset="0"/>
                            </a:rPr>
                            <m:t>x</m:t>
                          </m:r>
                        </m:e>
                        <m:sub>
                          <m:r>
                            <m:rPr>
                              <m:sty m:val="p"/>
                            </m:rPr>
                            <a:rPr lang="en-US" altLang="zh-CN" sz="2000" b="0" i="0" dirty="0">
                              <a:latin typeface="Cambria Math" panose="02040503050406030204" pitchFamily="18" charset="0"/>
                              <a:cs typeface="DejaVu Math TeX Gyre" panose="02000503000000000000" charset="0"/>
                            </a:rPr>
                            <m:t>i</m:t>
                          </m:r>
                        </m:sub>
                      </m:sSub>
                      <m:r>
                        <a:rPr lang="en-US" altLang="zh-CN" sz="2000" b="0" i="0" dirty="0">
                          <a:latin typeface="Cambria Math" panose="02040503050406030204" pitchFamily="18" charset="0"/>
                          <a:cs typeface="DejaVu Math TeX Gyre" panose="02000503000000000000" charset="0"/>
                        </a:rPr>
                        <m:t>)&lt;</m:t>
                      </m:r>
                      <m:r>
                        <m:rPr>
                          <m:sty m:val="p"/>
                        </m:rPr>
                        <a:rPr lang="en-US" altLang="zh-CN" sz="2000" b="0" i="0" dirty="0">
                          <a:latin typeface="Cambria Math" panose="02040503050406030204" pitchFamily="18" charset="0"/>
                          <a:cs typeface="DejaVu Math TeX Gyre" panose="02000503000000000000" charset="0"/>
                        </a:rPr>
                        <m:t>response</m:t>
                      </m:r>
                      <m:r>
                        <a:rPr lang="en-US" altLang="zh-CN" sz="2000" b="0" i="0" dirty="0">
                          <a:latin typeface="Cambria Math" panose="02040503050406030204" pitchFamily="18" charset="0"/>
                          <a:cs typeface="DejaVu Math TeX Gyre" panose="02000503000000000000" charset="0"/>
                        </a:rPr>
                        <m:t>(</m:t>
                      </m:r>
                      <m:sSub>
                        <m:sSubPr>
                          <m:ctrlPr>
                            <a:rPr lang="en-US" altLang="zh-CN" sz="2000" b="0" i="0" dirty="0">
                              <a:latin typeface="Cambria Math" panose="02040503050406030204" pitchFamily="18" charset="0"/>
                              <a:cs typeface="DejaVu Math TeX Gyre" panose="02000503000000000000" charset="0"/>
                            </a:rPr>
                          </m:ctrlPr>
                        </m:sSubPr>
                        <m:e>
                          <m:r>
                            <m:rPr>
                              <m:sty m:val="p"/>
                            </m:rPr>
                            <a:rPr lang="en-US" altLang="zh-CN" sz="2000" b="0" i="0" dirty="0">
                              <a:latin typeface="Cambria Math" panose="02040503050406030204" pitchFamily="18" charset="0"/>
                              <a:cs typeface="DejaVu Math TeX Gyre" panose="02000503000000000000" charset="0"/>
                            </a:rPr>
                            <m:t>x</m:t>
                          </m:r>
                        </m:e>
                        <m:sub>
                          <m:r>
                            <m:rPr>
                              <m:sty m:val="p"/>
                            </m:rPr>
                            <a:rPr lang="en-US" altLang="zh-CN" sz="2000" b="0" i="0" dirty="0">
                              <a:latin typeface="Cambria Math" panose="02040503050406030204" pitchFamily="18" charset="0"/>
                              <a:cs typeface="DejaVu Math TeX Gyre" panose="02000503000000000000" charset="0"/>
                            </a:rPr>
                            <m:t>j</m:t>
                          </m:r>
                        </m:sub>
                      </m:sSub>
                      <m:r>
                        <a:rPr lang="en-US" altLang="zh-CN" sz="2000" b="0" i="0" dirty="0">
                          <a:latin typeface="Cambria Math" panose="02040503050406030204" pitchFamily="18" charset="0"/>
                          <a:cs typeface="DejaVu Math TeX Gyre" panose="02000503000000000000" charset="0"/>
                        </a:rPr>
                        <m:t>),</m:t>
                      </m:r>
                      <m:sSub>
                        <m:sSubPr>
                          <m:ctrlPr>
                            <a:rPr lang="en-US" altLang="zh-CN" sz="2000" b="0" i="0" dirty="0">
                              <a:latin typeface="Cambria Math" panose="02040503050406030204" pitchFamily="18" charset="0"/>
                              <a:cs typeface="DejaVu Math TeX Gyre" panose="02000503000000000000" charset="0"/>
                            </a:rPr>
                          </m:ctrlPr>
                        </m:sSubPr>
                        <m:e>
                          <m:r>
                            <m:rPr>
                              <m:sty m:val="p"/>
                            </m:rPr>
                            <a:rPr lang="en-US" altLang="zh-CN" sz="2000" b="0" i="0" dirty="0">
                              <a:latin typeface="Cambria Math" panose="02040503050406030204" pitchFamily="18" charset="0"/>
                              <a:cs typeface="DejaVu Math TeX Gyre" panose="02000503000000000000" charset="0"/>
                            </a:rPr>
                            <m:t>x</m:t>
                          </m:r>
                        </m:e>
                        <m:sub>
                          <m:r>
                            <m:rPr>
                              <m:sty m:val="p"/>
                            </m:rPr>
                            <a:rPr lang="en-US" altLang="zh-CN" sz="2000" b="0" i="0" dirty="0">
                              <a:latin typeface="Cambria Math" panose="02040503050406030204" pitchFamily="18" charset="0"/>
                              <a:cs typeface="DejaVu Math TeX Gyre" panose="02000503000000000000" charset="0"/>
                            </a:rPr>
                            <m:t>j</m:t>
                          </m:r>
                        </m:sub>
                      </m:sSub>
                      <m:r>
                        <a:rPr lang="en-US" altLang="zh-CN" sz="2000" b="0" i="0" dirty="0">
                          <a:latin typeface="Cambria Math" panose="02040503050406030204" pitchFamily="18" charset="0"/>
                          <a:cs typeface="DejaVu Math TeX Gyre" panose="02000503000000000000" charset="0"/>
                        </a:rPr>
                        <m:t>∈</m:t>
                      </m:r>
                      <m:r>
                        <m:rPr>
                          <m:sty m:val="p"/>
                        </m:rPr>
                        <a:rPr lang="en-US" altLang="zh-CN" sz="2000" b="0" i="0" dirty="0">
                          <a:latin typeface="Cambria Math" panose="02040503050406030204" pitchFamily="18" charset="0"/>
                          <a:cs typeface="DejaVu Math TeX Gyre" panose="02000503000000000000" charset="0"/>
                        </a:rPr>
                        <m:t>S</m:t>
                      </m:r>
                    </m:oMath>
                  </m:oMathPara>
                </a14:m>
                <a:endParaRPr lang="en-US" altLang="zh-CN" sz="2000" dirty="0">
                  <a:latin typeface="Arial" panose="020B0604020202020204" pitchFamily="34" charset="0"/>
                  <a:cs typeface="Arial" panose="020B0604020202020204" pitchFamily="34" charset="0"/>
                </a:endParaRPr>
              </a:p>
            </p:txBody>
          </p:sp>
        </mc:Choice>
        <mc:Fallback xmlns="">
          <p:sp>
            <p:nvSpPr>
              <p:cNvPr id="6" name="文本框 5"/>
              <p:cNvSpPr txBox="1">
                <a:spLocks noRot="1" noChangeAspect="1" noMove="1" noResize="1" noEditPoints="1" noAdjustHandles="1" noChangeArrowheads="1" noChangeShapeType="1" noTextEdit="1"/>
              </p:cNvSpPr>
              <p:nvPr/>
            </p:nvSpPr>
            <p:spPr>
              <a:xfrm>
                <a:off x="2120626" y="3926561"/>
                <a:ext cx="7950745" cy="563167"/>
              </a:xfrm>
              <a:prstGeom prst="rect">
                <a:avLst/>
              </a:prstGeom>
              <a:blipFill>
                <a:blip r:embed="rId4"/>
                <a:stretch>
                  <a:fillRect/>
                </a:stretch>
              </a:blipFill>
            </p:spPr>
            <p:txBody>
              <a:bodyPr/>
              <a:lstStyle/>
              <a:p>
                <a:r>
                  <a:rPr lang="en-VN">
                    <a:noFill/>
                  </a:rPr>
                  <a:t> </a:t>
                </a:r>
              </a:p>
            </p:txBody>
          </p:sp>
        </mc:Fallback>
      </mc:AlternateContent>
    </p:spTree>
    <p:extLst>
      <p:ext uri="{BB962C8B-B14F-4D97-AF65-F5344CB8AC3E}">
        <p14:creationId xmlns:p14="http://schemas.microsoft.com/office/powerpoint/2010/main" val="45812552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dirty="0">
                <a:latin typeface="Calibri"/>
                <a:cs typeface="Calibri"/>
              </a:rPr>
              <a:t>Ức chế phi tối đa thích nghi (Adaptive Non-Maximum Suppression)</a:t>
            </a:r>
            <a:endParaRPr lang="vi-VN" altLang="zh-CN" dirty="0">
              <a:latin typeface="Calibri"/>
              <a:cs typeface="Calibri"/>
            </a:endParaRPr>
          </a:p>
          <a:p>
            <a:pPr lvl="1"/>
            <a:r>
              <a:rPr lang="zh-CN" altLang="en-US" sz="2000" dirty="0"/>
              <a:t>Dựa trên thứ tự giảm dần thu được, chọn các điểm tương ứng với n phần tử đầu tiên (giá trị n biểu thị mức độ ức chế); đây chính là tập hợp điểm then chốt thu được sau khi ức chế phi tối đa thích nghi. Như hình dưới đây:</a:t>
            </a:r>
          </a:p>
          <a:p>
            <a:pPr lvl="1"/>
            <a:endParaRPr lang="zh-CN" altLang="en-US"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Ức chế phi tối đa thích nghi</a:t>
            </a:r>
          </a:p>
        </p:txBody>
      </p:sp>
      <p:pic>
        <p:nvPicPr>
          <p:cNvPr id="3" name="图片 2" descr="截屏2024-03-19 23.56.36"/>
          <p:cNvPicPr>
            <a:picLocks noChangeAspect="1"/>
          </p:cNvPicPr>
          <p:nvPr/>
        </p:nvPicPr>
        <p:blipFill>
          <a:blip r:embed="rId3"/>
          <a:srcRect l="10968" r="8278" b="2472"/>
          <a:stretch>
            <a:fillRect/>
          </a:stretch>
        </p:blipFill>
        <p:spPr>
          <a:xfrm>
            <a:off x="318146" y="2786231"/>
            <a:ext cx="5558781" cy="3442559"/>
          </a:xfrm>
          <a:prstGeom prst="rect">
            <a:avLst/>
          </a:prstGeom>
        </p:spPr>
      </p:pic>
      <p:pic>
        <p:nvPicPr>
          <p:cNvPr id="6" name="图片 5" descr="截屏2024-03-19 23.56.46"/>
          <p:cNvPicPr>
            <a:picLocks noChangeAspect="1"/>
          </p:cNvPicPr>
          <p:nvPr/>
        </p:nvPicPr>
        <p:blipFill>
          <a:blip r:embed="rId4"/>
          <a:srcRect l="10967" r="8288"/>
          <a:stretch>
            <a:fillRect/>
          </a:stretch>
        </p:blipFill>
        <p:spPr>
          <a:xfrm>
            <a:off x="6315073" y="2786230"/>
            <a:ext cx="5558781" cy="344255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5016500"/>
              </a:xfrm>
            </p:spPr>
            <p:txBody>
              <a:bodyPr>
                <a:normAutofit/>
              </a:bodyPr>
              <a:lstStyle/>
              <a:p>
                <a:r>
                  <a:rPr lang="en-US" altLang="zh-CN" sz="2200" dirty="0"/>
                  <a:t>Bộ phát hiện góc Harris nhằm tìm các điểm có sự thay đổi độ sáng theo cả hai hướng</a:t>
                </a:r>
              </a:p>
              <a:p>
                <a:pPr lvl="1" algn="just"/>
                <a:endParaRPr lang="zh-CN" altLang="en-US" sz="2200" dirty="0"/>
              </a:p>
              <a:p>
                <a:pPr lvl="1" algn="just"/>
                <a:endParaRPr lang="en-US" altLang="zh-CN" sz="2200" dirty="0"/>
              </a:p>
              <a:p>
                <a:pPr lvl="1" algn="just"/>
                <a:endParaRPr lang="zh-CN" altLang="en-US" sz="2200" dirty="0"/>
              </a:p>
              <a:p>
                <a:pPr lvl="1" algn="just"/>
                <a:endParaRPr lang="zh-CN" altLang="en-US" sz="2200" dirty="0"/>
              </a:p>
              <a:p>
                <a:pPr lvl="1" algn="just"/>
                <a:endParaRPr lang="zh-CN" altLang="en-US" sz="2200" dirty="0"/>
              </a:p>
              <a:p>
                <a:pPr lvl="1" algn="just"/>
                <a:r>
                  <a:rPr lang="zh-CN" altLang="en-US" sz="2200" dirty="0"/>
                  <a:t>Giả sử</a:t>
                </a:r>
                <a:r>
                  <a:rPr lang="en-US" altLang="zh-CN" sz="2200" dirty="0"/>
                  <a:t> </a:t>
                </a:r>
                <a14:m>
                  <m:oMath xmlns:m="http://schemas.openxmlformats.org/officeDocument/2006/math">
                    <m:sSub>
                      <m:sSubPr>
                        <m:ctrlPr>
                          <a:rPr lang="en-US" altLang="zh-CN" sz="2200" b="0" i="1" dirty="0" smtClean="0">
                            <a:latin typeface="Cambria Math" panose="02040503050406030204" pitchFamily="18" charset="0"/>
                          </a:rPr>
                        </m:ctrlPr>
                      </m:sSubPr>
                      <m:e>
                        <m:r>
                          <a:rPr lang="en-US" altLang="zh-CN" sz="2200" b="0" i="1" dirty="0" smtClean="0">
                            <a:latin typeface="Cambria Math" panose="02040503050406030204" pitchFamily="18" charset="0"/>
                          </a:rPr>
                          <m:t>𝑆</m:t>
                        </m:r>
                      </m:e>
                      <m:sub>
                        <m:r>
                          <a:rPr lang="en-US" altLang="zh-CN" sz="2200" b="0" i="1" dirty="0" smtClean="0">
                            <a:latin typeface="Cambria Math" panose="02040503050406030204" pitchFamily="18" charset="0"/>
                          </a:rPr>
                          <m:t>𝑖𝑗</m:t>
                        </m:r>
                      </m:sub>
                    </m:sSub>
                  </m:oMath>
                </a14:m>
                <a:r>
                  <a:rPr lang="zh-CN" altLang="en-US" sz="2200" dirty="0"/>
                  <a:t> là tensor cấu trúc ảnh tại vị trí</a:t>
                </a:r>
                <a:r>
                  <a:rPr lang="en-US" altLang="zh-CN" sz="2200" dirty="0"/>
                  <a:t> </a:t>
                </a:r>
                <a14:m>
                  <m:oMath xmlns:m="http://schemas.openxmlformats.org/officeDocument/2006/math">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𝑖</m:t>
                    </m:r>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𝑗</m:t>
                    </m:r>
                    <m:r>
                      <a:rPr lang="en-US" altLang="zh-CN" sz="2200" b="0" dirty="0" smtClean="0">
                        <a:latin typeface="Cambria Math" panose="02040503050406030204" pitchFamily="18" charset="0"/>
                      </a:rPr>
                      <m:t>)</m:t>
                    </m:r>
                  </m:oMath>
                </a14:m>
                <a:r>
                  <a:rPr lang="zh-CN" altLang="zh-CN" sz="2200" dirty="0"/>
                  <a:t>, được tính trong cùng một vùng</a:t>
                </a:r>
                <a:r>
                  <a:rPr lang="vi-VN" altLang="zh-CN" sz="2200" dirty="0"/>
                  <a:t> </a:t>
                </a:r>
                <a14:m>
                  <m:oMath xmlns:m="http://schemas.openxmlformats.org/officeDocument/2006/math">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2</m:t>
                    </m:r>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1</m:t>
                    </m:r>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2</m:t>
                    </m:r>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1</m:t>
                    </m:r>
                    <m:r>
                      <a:rPr lang="en-US" altLang="zh-CN" sz="2200" b="0" dirty="0" smtClean="0">
                        <a:latin typeface="Cambria Math" panose="02040503050406030204" pitchFamily="18" charset="0"/>
                      </a:rPr>
                      <m:t>)</m:t>
                    </m:r>
                  </m:oMath>
                </a14:m>
                <a:r>
                  <a:rPr lang="zh-CN" altLang="en-US" sz="2200" dirty="0"/>
                  <a:t> quanh vị trí hiện tại</a:t>
                </a:r>
              </a:p>
              <a:p>
                <a:pPr lvl="1" algn="just"/>
                <a14:m>
                  <m:oMath xmlns:m="http://schemas.openxmlformats.org/officeDocument/2006/math">
                    <m:sSub>
                      <m:sSubPr>
                        <m:ctrlPr>
                          <a:rPr lang="en-US" altLang="zh-CN" sz="2200" b="0" i="1" dirty="0" smtClean="0">
                            <a:latin typeface="Cambria Math" panose="02040503050406030204" pitchFamily="18" charset="0"/>
                          </a:rPr>
                        </m:ctrlPr>
                      </m:sSubPr>
                      <m:e>
                        <m:r>
                          <a:rPr lang="en-US" altLang="zh-CN" sz="2200" b="0" i="1" dirty="0" smtClean="0">
                            <a:latin typeface="Cambria Math" panose="02040503050406030204" pitchFamily="18" charset="0"/>
                          </a:rPr>
                          <m:t>ℎ</m:t>
                        </m:r>
                      </m:e>
                      <m:sub>
                        <m:r>
                          <a:rPr lang="en-US" altLang="zh-CN" sz="2200" b="0" i="1" dirty="0" smtClean="0">
                            <a:latin typeface="Cambria Math" panose="02040503050406030204" pitchFamily="18" charset="0"/>
                          </a:rPr>
                          <m:t>𝑚𝑛</m:t>
                        </m:r>
                      </m:sub>
                    </m:sSub>
                  </m:oMath>
                </a14:m>
                <a:r>
                  <a:rPr lang="en-US" altLang="zh-CN" sz="2200" dirty="0"/>
                  <a:t>: </a:t>
                </a:r>
                <a:r>
                  <a:rPr lang="zh-CN" altLang="en-US" sz="2200" dirty="0"/>
                  <a:t>Biểu thị đáp ứng lọc vi phân theo phương ngang tại vị trí</a:t>
                </a:r>
                <a14:m>
                  <m:oMath xmlns:m="http://schemas.openxmlformats.org/officeDocument/2006/math">
                    <m:r>
                      <a:rPr lang="vi-VN" altLang="zh-CN" sz="2200" b="0" i="0" dirty="0" smtClean="0">
                        <a:latin typeface="Cambria Math" panose="02040503050406030204" pitchFamily="18" charset="0"/>
                      </a:rPr>
                      <m:t> </m:t>
                    </m:r>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𝑚</m:t>
                    </m:r>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𝑛</m:t>
                    </m:r>
                    <m:r>
                      <a:rPr lang="en-US" altLang="zh-CN" sz="2200" b="0" dirty="0" smtClean="0">
                        <a:latin typeface="Cambria Math" panose="02040503050406030204" pitchFamily="18" charset="0"/>
                      </a:rPr>
                      <m:t>)</m:t>
                    </m:r>
                  </m:oMath>
                </a14:m>
                <a:r>
                  <a:rPr lang="zh-CN" altLang="en-US" sz="2200" dirty="0"/>
                  <a:t>, </a:t>
                </a:r>
                <a14:m>
                  <m:oMath xmlns:m="http://schemas.openxmlformats.org/officeDocument/2006/math">
                    <m:sSub>
                      <m:sSubPr>
                        <m:ctrlPr>
                          <a:rPr lang="en-US" altLang="zh-CN" sz="2200" b="0" i="1" dirty="0" smtClean="0">
                            <a:latin typeface="Cambria Math" panose="02040503050406030204" pitchFamily="18" charset="0"/>
                          </a:rPr>
                        </m:ctrlPr>
                      </m:sSubPr>
                      <m:e>
                        <m:r>
                          <a:rPr lang="en-US" altLang="zh-CN" sz="2200" b="0" i="1" dirty="0" smtClean="0">
                            <a:latin typeface="Cambria Math" panose="02040503050406030204" pitchFamily="18" charset="0"/>
                          </a:rPr>
                          <m:t>𝑣</m:t>
                        </m:r>
                      </m:e>
                      <m:sub>
                        <m:r>
                          <a:rPr lang="en-US" altLang="zh-CN" sz="2200" b="0" i="1" dirty="0" smtClean="0">
                            <a:latin typeface="Cambria Math" panose="02040503050406030204" pitchFamily="18" charset="0"/>
                          </a:rPr>
                          <m:t>𝑚𝑛</m:t>
                        </m:r>
                      </m:sub>
                    </m:sSub>
                  </m:oMath>
                </a14:m>
                <a:r>
                  <a:rPr lang="en-US" altLang="zh-CN" sz="2200" dirty="0"/>
                  <a:t> </a:t>
                </a:r>
                <a:r>
                  <a:rPr lang="zh-CN" altLang="en-US" sz="2200" dirty="0"/>
                  <a:t>biểu thị đáp ứng lọc vi phân theo phương dọc tại vị trí</a:t>
                </a:r>
                <a14:m>
                  <m:oMath xmlns:m="http://schemas.openxmlformats.org/officeDocument/2006/math">
                    <m:r>
                      <a:rPr lang="vi-VN" altLang="zh-CN" sz="2200" b="0" i="0" dirty="0" smtClean="0">
                        <a:latin typeface="Cambria Math" panose="02040503050406030204" pitchFamily="18" charset="0"/>
                      </a:rPr>
                      <m:t> </m:t>
                    </m:r>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𝑚</m:t>
                    </m:r>
                    <m:r>
                      <a:rPr lang="en-US" altLang="zh-CN" sz="2200" b="0" dirty="0" smtClean="0">
                        <a:latin typeface="Cambria Math" panose="02040503050406030204" pitchFamily="18" charset="0"/>
                      </a:rPr>
                      <m:t>,</m:t>
                    </m:r>
                    <m:r>
                      <a:rPr lang="en-US" altLang="zh-CN" sz="2200" b="0" i="1" dirty="0" smtClean="0">
                        <a:latin typeface="Cambria Math" panose="02040503050406030204" pitchFamily="18" charset="0"/>
                      </a:rPr>
                      <m:t>𝑛</m:t>
                    </m:r>
                    <m:r>
                      <a:rPr lang="en-US" altLang="zh-CN" sz="2200" b="0" dirty="0" smtClean="0">
                        <a:latin typeface="Cambria Math" panose="02040503050406030204" pitchFamily="18" charset="0"/>
                      </a:rPr>
                      <m:t>)</m:t>
                    </m:r>
                  </m:oMath>
                </a14:m>
                <a:r>
                  <a:rPr lang="zh-CN" altLang="en-US" sz="2200" dirty="0"/>
                  <a:t>, </a:t>
                </a:r>
                <a14:m>
                  <m:oMath xmlns:m="http://schemas.openxmlformats.org/officeDocument/2006/math">
                    <m:sSub>
                      <m:sSubPr>
                        <m:ctrlPr>
                          <a:rPr lang="en-US" altLang="zh-CN" sz="2200" b="0" i="1" dirty="0" smtClean="0">
                            <a:latin typeface="Cambria Math" panose="02040503050406030204" pitchFamily="18" charset="0"/>
                          </a:rPr>
                        </m:ctrlPr>
                      </m:sSubPr>
                      <m:e>
                        <m:r>
                          <a:rPr lang="en-US" altLang="zh-CN" sz="2200" b="0" i="1" dirty="0" smtClean="0">
                            <a:latin typeface="Cambria Math" panose="02040503050406030204" pitchFamily="18" charset="0"/>
                          </a:rPr>
                          <m:t>𝑤</m:t>
                        </m:r>
                      </m:e>
                      <m:sub>
                        <m:r>
                          <a:rPr lang="en-US" altLang="zh-CN" sz="2200" b="0" i="1" dirty="0" smtClean="0">
                            <a:latin typeface="Cambria Math" panose="02040503050406030204" pitchFamily="18" charset="0"/>
                          </a:rPr>
                          <m:t>𝑚𝑛</m:t>
                        </m:r>
                      </m:sub>
                    </m:sSub>
                  </m:oMath>
                </a14:m>
                <a:r>
                  <a:rPr lang="en-US" altLang="zh-CN" sz="2200" dirty="0"/>
                  <a:t> </a:t>
                </a:r>
                <a:r>
                  <a:rPr lang="zh-CN" altLang="en-US" sz="2200" dirty="0"/>
                  <a:t>dùng để điều chỉnh tỉ lệ đóng góp của từng vị trí</a:t>
                </a:r>
              </a:p>
              <a:p>
                <a:pPr marL="457200" lvl="1" indent="0" algn="just">
                  <a:buNone/>
                </a:pPr>
                <a:endParaRPr lang="zh-CN" altLang="en-US" b="1"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5016500"/>
              </a:xfrm>
              <a:blipFill>
                <a:blip r:embed="rId3"/>
                <a:stretch>
                  <a:fillRect l="-568" t="-505" r="-682" b="-1515"/>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en-US" altLang="zh-CN" dirty="0"/>
              <a:t>Bộ phát hiện góc Harris</a:t>
            </a:r>
          </a:p>
        </p:txBody>
      </p:sp>
      <p:pic>
        <p:nvPicPr>
          <p:cNvPr id="6" name="Picture 5">
            <a:extLst>
              <a:ext uri="{FF2B5EF4-FFF2-40B4-BE49-F238E27FC236}">
                <a16:creationId xmlns:a16="http://schemas.microsoft.com/office/drawing/2014/main" id="{D3AA2CEC-B76B-1B5A-1BF6-42B1851214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8500" y="1893957"/>
            <a:ext cx="5715000" cy="1905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5620014"/>
              </a:xfrm>
            </p:spPr>
            <p:txBody>
              <a:bodyPr>
                <a:normAutofit/>
              </a:bodyPr>
              <a:lstStyle/>
              <a:p>
                <a:r>
                  <a:rPr lang="en-US" altLang="zh-CN" sz="2200" dirty="0"/>
                  <a:t>Bộ phát hiện góc Harris xem xét hai giá trị kỳ dị</a:t>
                </a:r>
                <a14:m>
                  <m:oMath xmlns:m="http://schemas.openxmlformats.org/officeDocument/2006/math">
                    <m:sSub>
                      <m:sSubPr>
                        <m:ctrlPr>
                          <a:rPr lang="en-US" altLang="zh-CN" sz="2200" dirty="0">
                            <a:latin typeface="Cambria Math" panose="02040503050406030204" pitchFamily="18" charset="0"/>
                          </a:rPr>
                        </m:ctrlPr>
                      </m:sSubPr>
                      <m:e>
                        <m:r>
                          <a:rPr lang="en-US" altLang="zh-CN" sz="2200" dirty="0">
                            <a:latin typeface="Cambria Math" panose="02040503050406030204" pitchFamily="18" charset="0"/>
                          </a:rPr>
                          <m:t> </m:t>
                        </m:r>
                        <m:r>
                          <a:rPr lang="en-US" altLang="zh-CN" sz="2200" dirty="0">
                            <a:latin typeface="Cambria Math" panose="02040503050406030204" pitchFamily="18" charset="0"/>
                          </a:rPr>
                          <m:t>𝝀</m:t>
                        </m:r>
                      </m:e>
                      <m:sub>
                        <m:r>
                          <a:rPr lang="en-US" altLang="zh-CN" sz="2200" dirty="0">
                            <a:latin typeface="Cambria Math" panose="02040503050406030204" pitchFamily="18" charset="0"/>
                          </a:rPr>
                          <m:t>𝟏</m:t>
                        </m:r>
                      </m:sub>
                    </m:sSub>
                  </m:oMath>
                </a14:m>
                <a:r>
                  <a:rPr lang="zh-CN" altLang="en-US" sz="2200" dirty="0"/>
                  <a:t> và trong tensor cấu trúc ảnh </a:t>
                </a:r>
                <a14:m>
                  <m:oMath xmlns:m="http://schemas.openxmlformats.org/officeDocument/2006/math">
                    <m:sSub>
                      <m:sSubPr>
                        <m:ctrlPr>
                          <a:rPr lang="en-US" altLang="zh-CN" sz="2200" dirty="0">
                            <a:latin typeface="Cambria Math" panose="02040503050406030204" pitchFamily="18" charset="0"/>
                          </a:rPr>
                        </m:ctrlPr>
                      </m:sSubPr>
                      <m:e>
                        <m:r>
                          <a:rPr lang="en-US" altLang="zh-CN" sz="2200" dirty="0">
                            <a:latin typeface="Cambria Math" panose="02040503050406030204" pitchFamily="18" charset="0"/>
                          </a:rPr>
                          <m:t>𝝀</m:t>
                        </m:r>
                      </m:e>
                      <m:sub>
                        <m:r>
                          <a:rPr lang="en-US" altLang="zh-CN" sz="2200" dirty="0">
                            <a:latin typeface="Cambria Math" panose="02040503050406030204" pitchFamily="18" charset="0"/>
                          </a:rPr>
                          <m:t>𝟐</m:t>
                        </m:r>
                      </m:sub>
                    </m:sSub>
                  </m:oMath>
                </a14:m>
                <a:endParaRPr lang="zh-CN" altLang="en-US" sz="2200" dirty="0"/>
              </a:p>
              <a:p>
                <a:pPr lvl="1" algn="just"/>
                <a:endParaRPr lang="zh-CN" altLang="en-US" sz="2200" dirty="0"/>
              </a:p>
              <a:p>
                <a:pPr lvl="1" algn="just"/>
                <a:endParaRPr lang="zh-CN" altLang="en-US" sz="2200" dirty="0"/>
              </a:p>
              <a:p>
                <a:pPr lvl="1" algn="just"/>
                <a:endParaRPr lang="zh-CN" altLang="en-US" sz="2200" dirty="0"/>
              </a:p>
              <a:p>
                <a:pPr lvl="1" algn="just"/>
                <a:endParaRPr lang="zh-CN" altLang="en-US" sz="2200" dirty="0"/>
              </a:p>
              <a:p>
                <a:pPr lvl="1" algn="just"/>
                <a:endParaRPr lang="zh-CN" altLang="en-US" sz="2200" dirty="0"/>
              </a:p>
              <a:p>
                <a:pPr lvl="1" algn="just"/>
                <a:endParaRPr lang="zh-CN" altLang="en-US" sz="2200" dirty="0"/>
              </a:p>
              <a:p>
                <a:pPr lvl="1" algn="just"/>
                <a:r>
                  <a:rPr lang="zh-CN" altLang="en-US" sz="2200" dirty="0"/>
                  <a:t>Nếu cả hai giá trị kỳ dị đều nhỏ, vùng lân cận vị trí này tương đối trơn nhẵn và vị trí đó không thể được chọn làm góc</a:t>
                </a:r>
              </a:p>
              <a:p>
                <a:pPr lvl="1" algn="just"/>
                <a:r>
                  <a:rPr lang="zh-CN" altLang="en-US" sz="2200" dirty="0"/>
                  <a:t>Nếu một giá trị kỳ dị lớn và giá trị còn lại nhỏ, ảnh thay đổi theo một hướng; pixel này nằm trên hoặc gần một biên</a:t>
                </a:r>
              </a:p>
              <a:p>
                <a:pPr lvl="1" algn="just"/>
                <a:r>
                  <a:rPr lang="zh-CN" altLang="en-US" sz="2200" dirty="0"/>
                  <a:t>Nếu cả hai giá trị kỳ dị đều lớn, ảnh thay đổi mạnh theo hai hướng trong vùng này và vị trí đó có thể được xem là một góc</a:t>
                </a: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5620014"/>
              </a:xfrm>
              <a:blipFill>
                <a:blip r:embed="rId3"/>
                <a:stretch>
                  <a:fillRect l="-568" t="-450" r="-682"/>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en-US" altLang="zh-CN" dirty="0">
                <a:latin typeface="Calibri"/>
                <a:cs typeface="Calibri"/>
              </a:rPr>
              <a:t>Bộ phát hiện góc Harris</a:t>
            </a:r>
          </a:p>
        </p:txBody>
      </p:sp>
      <p:pic>
        <p:nvPicPr>
          <p:cNvPr id="6" name="Picture 5">
            <a:extLst>
              <a:ext uri="{FF2B5EF4-FFF2-40B4-BE49-F238E27FC236}">
                <a16:creationId xmlns:a16="http://schemas.microsoft.com/office/drawing/2014/main" id="{F27AD400-784A-993E-3177-72075F3EF8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83496" y="1709994"/>
            <a:ext cx="3352799" cy="22352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p:sp>
        <p:nvSpPr>
          <p:cNvPr id="9" name="文本占位符 4"/>
          <p:cNvSpPr>
            <a:spLocks noGrp="1"/>
          </p:cNvSpPr>
          <p:nvPr>
            <p:ph type="body" sz="quarter" idx="14"/>
          </p:nvPr>
        </p:nvSpPr>
        <p:spPr>
          <a:xfrm>
            <a:off x="515938" y="1104900"/>
            <a:ext cx="8021776" cy="5016500"/>
          </a:xfrm>
        </p:spPr>
        <p:txBody>
          <a:bodyPr>
            <a:normAutofit fontScale="92500" lnSpcReduction="10000"/>
          </a:bodyPr>
          <a:lstStyle/>
          <a:p>
            <a:r>
              <a:rPr lang="en-US" altLang="zh-CN" sz="2000" dirty="0">
                <a:latin typeface="Calibri"/>
                <a:cs typeface="Calibri"/>
              </a:rPr>
              <a:t>Bộ phát hiện SIFT là phương pháp liên kết tỉ lệ và hướng với các điểm quan tâm trong </a:t>
            </a:r>
            <a:r>
              <a:rPr lang="en-US" altLang="zh-CN" sz="2000" dirty="0" err="1">
                <a:latin typeface="Calibri"/>
                <a:cs typeface="Calibri"/>
              </a:rPr>
              <a:t>kết</a:t>
            </a:r>
            <a:r>
              <a:rPr lang="en-US" altLang="zh-CN" sz="2000" dirty="0">
                <a:latin typeface="Calibri"/>
                <a:cs typeface="Calibri"/>
              </a:rPr>
              <a:t> </a:t>
            </a:r>
            <a:r>
              <a:rPr lang="en-US" altLang="zh-CN" sz="2000" dirty="0" err="1">
                <a:latin typeface="Calibri"/>
                <a:cs typeface="Calibri"/>
              </a:rPr>
              <a:t>quả</a:t>
            </a:r>
            <a:endParaRPr lang="en-US" altLang="zh-CN" sz="2000" dirty="0">
              <a:latin typeface="Calibri"/>
              <a:cs typeface="Calibri"/>
            </a:endParaRPr>
          </a:p>
          <a:p>
            <a:pPr lvl="1" algn="just"/>
            <a:r>
              <a:rPr lang="zh-CN" altLang="en-US" dirty="0">
                <a:latin typeface="Calibri"/>
                <a:cs typeface="Calibri"/>
                <a:sym typeface="+mn-ea"/>
              </a:rPr>
              <a:t>Bước 1: Xây dựng tháp Gauss</a:t>
            </a:r>
            <a:endParaRPr lang="zh-CN" altLang="zh-CN" dirty="0">
              <a:latin typeface="Calibri"/>
              <a:cs typeface="Calibri"/>
            </a:endParaRPr>
          </a:p>
          <a:p>
            <a:pPr lvl="2" algn="just"/>
            <a:r>
              <a:rPr lang="zh-CN" altLang="zh-CN" dirty="0">
                <a:latin typeface="Calibri"/>
                <a:cs typeface="Calibri"/>
              </a:rPr>
              <a:t>Trước tiên phóng ảnh gốc lên gấp đôi (giữ lại nhiều thông tin hơn để thuận tiện cho việc trích xuất và ghép cặp đặc trưng về sau)</a:t>
            </a:r>
          </a:p>
          <a:p>
            <a:pPr lvl="2" algn="just"/>
            <a:r>
              <a:rPr lang="zh-CN" altLang="zh-CN" dirty="0">
                <a:latin typeface="Calibri"/>
                <a:cs typeface="Calibri"/>
              </a:rPr>
              <a:t>Thực hiện làm mờ Gauss với các tham số khác nhau trên ảnh ở kích thước này (mỗi ảnh làm mờ tạo thành một tầng); nhiều tầng hợp thành một nhóm</a:t>
            </a:r>
          </a:p>
          <a:p>
            <a:pPr lvl="2" algn="just"/>
            <a:r>
              <a:rPr lang="zh-CN" altLang="zh-CN" dirty="0">
                <a:latin typeface="Calibri"/>
                <a:cs typeface="Calibri"/>
              </a:rPr>
              <a:t>Lấy ảnh thứ ba tính từ cuối của nhóm này, giảm mẫu xuống một nửa để làm ảnh khởi đầu cho nhóm tiếp theo, rồi thực hiện xử lý làm mờ Gauss thuộc nhóm đó</a:t>
            </a:r>
          </a:p>
          <a:p>
            <a:pPr lvl="2" algn="just"/>
            <a:r>
              <a:rPr lang="zh-CN" altLang="zh-CN" dirty="0">
                <a:latin typeface="Calibri"/>
                <a:cs typeface="Calibri"/>
              </a:rPr>
              <a:t>Tiếp tục tương tự để hoàn tất việc xây dựng tháp Gauss</a:t>
            </a:r>
          </a:p>
          <a:p>
            <a:endParaRPr lang="zh-CN" altLang="en-US" sz="2000" dirty="0">
              <a:latin typeface="Calibri"/>
              <a:cs typeface="Calibri"/>
            </a:endParaRPr>
          </a:p>
          <a:p>
            <a:pPr marL="914400" lvl="2" indent="0" algn="just">
              <a:buNone/>
            </a:pPr>
            <a:endParaRPr lang="zh-CN" altLang="en-US" b="1" dirty="0">
              <a:latin typeface="Calibri"/>
              <a:cs typeface="Calibri"/>
            </a:endParaRPr>
          </a:p>
        </p:txBody>
      </p:sp>
      <p:pic>
        <p:nvPicPr>
          <p:cNvPr id="7" name="图片 6" descr="屏幕截图 2024-03-20 112905"/>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8554725" y="1104900"/>
            <a:ext cx="3485403" cy="4963749"/>
          </a:xfrm>
          <a:prstGeom prst="rect">
            <a:avLst/>
          </a:prstGeom>
        </p:spPr>
      </p:pic>
      <p:sp>
        <p:nvSpPr>
          <p:cNvPr id="8" name="文本占位符 3">
            <a:extLst>
              <a:ext uri="{FF2B5EF4-FFF2-40B4-BE49-F238E27FC236}">
                <a16:creationId xmlns:a16="http://schemas.microsoft.com/office/drawing/2014/main" id="{9A728DBB-91AA-9511-7BC9-75248EF96E72}"/>
              </a:ext>
            </a:extLst>
          </p:cNvPr>
          <p:cNvSpPr>
            <a:spLocks noGrp="1"/>
          </p:cNvSpPr>
          <p:nvPr>
            <p:ph type="body" sz="quarter" idx="13"/>
          </p:nvPr>
        </p:nvSpPr>
        <p:spPr>
          <a:xfrm>
            <a:off x="151872" y="133086"/>
            <a:ext cx="11888256" cy="668337"/>
          </a:xfrm>
        </p:spPr>
        <p:txBody>
          <a:bodyPr>
            <a:noAutofit/>
          </a:bodyPr>
          <a:lstStyle/>
          <a:p>
            <a:r>
              <a:rPr lang="en-US" altLang="zh-CN" sz="3600" dirty="0"/>
              <a:t>Bộ phát </a:t>
            </a:r>
            <a:r>
              <a:rPr lang="en-US" altLang="zh-CN" sz="3600" dirty="0" err="1"/>
              <a:t>hiện</a:t>
            </a:r>
            <a:r>
              <a:rPr lang="en-US" altLang="zh-CN" sz="3600" dirty="0"/>
              <a:t> SIFT (</a:t>
            </a:r>
            <a:r>
              <a:rPr lang="en-VN" sz="3600" dirty="0"/>
              <a:t>Scale-Invariant Feature Transform) </a:t>
            </a:r>
            <a:endParaRPr lang="en-US" altLang="zh-CN" sz="3600" dirty="0"/>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6004133" cy="2235200"/>
          </a:xfrm>
        </p:spPr>
        <p:txBody>
          <a:bodyPr>
            <a:noAutofit/>
          </a:bodyPr>
          <a:lstStyle/>
          <a:p>
            <a:r>
              <a:rPr lang="en-US" altLang="zh-CN" sz="2000" dirty="0"/>
              <a:t>Bộ phát hiện SIFT là phương pháp liên kết tỉ lệ và hướng với các điểm quan tâm trong </a:t>
            </a:r>
            <a:r>
              <a:rPr lang="en-US" altLang="zh-CN" sz="2000" dirty="0" err="1"/>
              <a:t>kết</a:t>
            </a:r>
            <a:r>
              <a:rPr lang="en-US" altLang="zh-CN" sz="2000" dirty="0"/>
              <a:t> </a:t>
            </a:r>
            <a:r>
              <a:rPr lang="en-US" altLang="zh-CN" sz="2000" dirty="0" err="1"/>
              <a:t>quả</a:t>
            </a:r>
            <a:endParaRPr lang="zh-CN" altLang="en-US" sz="2000" dirty="0"/>
          </a:p>
          <a:p>
            <a:pPr lvl="1" algn="just"/>
            <a:r>
              <a:rPr lang="zh-CN" altLang="en-US" sz="2000" dirty="0"/>
              <a:t>Bước 2: Thu được tháp hiệu Gauss (DoG)</a:t>
            </a:r>
            <a:endParaRPr lang="vi-VN" altLang="zh-CN" sz="2000" dirty="0"/>
          </a:p>
          <a:p>
            <a:pPr lvl="2" algn="just"/>
            <a:r>
              <a:rPr lang="zh-CN" altLang="en-US" sz="2000" dirty="0"/>
              <a:t>Ảnh tầng L của nhóm O trong tháp DoG được tạo bằng cách lấy tầng L+1 của nhóm O trong tháp Gauss trừ tầng L của nhóm O trong tháp Gauss. </a:t>
            </a:r>
            <a:endParaRPr lang="vi-VN" altLang="zh-CN" sz="2000" dirty="0"/>
          </a:p>
          <a:p>
            <a:pPr lvl="2" algn="just"/>
            <a:r>
              <a:rPr lang="zh-CN" altLang="en-US" sz="2000" dirty="0"/>
              <a:t>Từng ảnh hiệu được tạo theo từng nhóm và từng tầng; toàn bộ các ảnh hiệu tạo thành tháp hiệu,</a:t>
            </a:r>
          </a:p>
          <a:p>
            <a:pPr marL="914400" lvl="2" indent="0" algn="just">
              <a:buNone/>
            </a:pPr>
            <a:r>
              <a:rPr lang="vi-VN" altLang="zh-CN" sz="2000" dirty="0"/>
              <a:t>=&gt; </a:t>
            </a:r>
            <a:r>
              <a:rPr lang="zh-CN" altLang="en-US" sz="2000" dirty="0"/>
              <a:t>Việc trích xuất các điểm đặc trưng SIFT ở các bước sau đều được thực hiện trên tháp DoG.</a:t>
            </a:r>
          </a:p>
        </p:txBody>
      </p:sp>
      <p:pic>
        <p:nvPicPr>
          <p:cNvPr id="6" name="图片 5" descr="屏幕截图 2024-03-20 113504"/>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7153524" y="1104900"/>
            <a:ext cx="4650105" cy="3429000"/>
          </a:xfrm>
          <a:prstGeom prst="rect">
            <a:avLst/>
          </a:prstGeom>
        </p:spPr>
      </p:pic>
      <p:sp>
        <p:nvSpPr>
          <p:cNvPr id="8" name="文本占位符 3">
            <a:extLst>
              <a:ext uri="{FF2B5EF4-FFF2-40B4-BE49-F238E27FC236}">
                <a16:creationId xmlns:a16="http://schemas.microsoft.com/office/drawing/2014/main" id="{4DCDBF88-2816-E1B1-195F-95A493ABB5AC}"/>
              </a:ext>
            </a:extLst>
          </p:cNvPr>
          <p:cNvSpPr>
            <a:spLocks noGrp="1"/>
          </p:cNvSpPr>
          <p:nvPr>
            <p:ph type="body" sz="quarter" idx="13"/>
          </p:nvPr>
        </p:nvSpPr>
        <p:spPr>
          <a:xfrm>
            <a:off x="833718" y="133086"/>
            <a:ext cx="11206410" cy="668337"/>
          </a:xfrm>
        </p:spPr>
        <p:txBody>
          <a:bodyPr>
            <a:noAutofit/>
          </a:bodyPr>
          <a:lstStyle/>
          <a:p>
            <a:r>
              <a:rPr lang="en-US" altLang="zh-CN" sz="3200" dirty="0"/>
              <a:t>Bộ phát </a:t>
            </a:r>
            <a:r>
              <a:rPr lang="en-US" altLang="zh-CN" sz="3200" dirty="0" err="1"/>
              <a:t>hiện</a:t>
            </a:r>
            <a:r>
              <a:rPr lang="en-US" altLang="zh-CN" sz="3200" dirty="0"/>
              <a:t> SIFT (</a:t>
            </a:r>
            <a:r>
              <a:rPr lang="en-VN" sz="3200" dirty="0"/>
              <a:t>Scale-Invariant Feature Transform) </a:t>
            </a:r>
            <a:endParaRPr lang="en-US" altLang="zh-CN" sz="3200" dirty="0"/>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124200"/>
          </a:xfrm>
        </p:spPr>
        <p:txBody>
          <a:bodyPr>
            <a:normAutofit fontScale="70000" lnSpcReduction="20000"/>
          </a:bodyPr>
          <a:lstStyle/>
          <a:p>
            <a:r>
              <a:rPr lang="en-VN" b="1" dirty="0"/>
              <a:t>Bộ phát hiện SIFT (Scale-Invariant Feature Transform)</a:t>
            </a:r>
            <a:r>
              <a:rPr lang="en-VN" dirty="0"/>
              <a:t> xác định các điểm đặc trưng và gán cho mỗi điểm một </a:t>
            </a:r>
            <a:r>
              <a:rPr lang="en-VN" b="1" dirty="0"/>
              <a:t>tỉ lệ (scale)</a:t>
            </a:r>
            <a:r>
              <a:rPr lang="en-VN" dirty="0"/>
              <a:t> cùng một </a:t>
            </a:r>
            <a:r>
              <a:rPr lang="en-VN" b="1" dirty="0"/>
              <a:t>hướng chủ đạo (orientation)</a:t>
            </a:r>
            <a:r>
              <a:rPr lang="en-VN" dirty="0"/>
              <a:t>, nhờ đó đặc trưng có tính bất biến tương đối đối với phép co giãn và xoay ảnh.</a:t>
            </a:r>
          </a:p>
          <a:p>
            <a:pPr lvl="1"/>
            <a:r>
              <a:rPr lang="en-VN" b="1" dirty="0"/>
              <a:t>Bước 3: Định vị và lựa chọn điểm đặc trưng</a:t>
            </a:r>
          </a:p>
          <a:p>
            <a:pPr lvl="2"/>
            <a:r>
              <a:rPr lang="en-VN" dirty="0"/>
              <a:t>Để phát hiện các điểm cực trị của hàm </a:t>
            </a:r>
            <a:r>
              <a:rPr lang="en-VN" b="1" dirty="0"/>
              <a:t>DoG (Difference of Gaussians)</a:t>
            </a:r>
            <a:r>
              <a:rPr lang="en-VN" dirty="0"/>
              <a:t>, mỗi điểm ảnh được so sánh với các điểm lân cận trong cùng mức tỉ lệ và ở hai mức tỉ lệ kề nhau. Nếu giá trị của điểm đó lớn hơn hoặc nhỏ hơn tất cả các điểm lân cận, nó được xem là một điểm cực trị và trở thành ứng viên điểm đặc trưng.</a:t>
            </a:r>
          </a:p>
          <a:p>
            <a:pPr lvl="2"/>
            <a:r>
              <a:rPr lang="en-VN" dirty="0"/>
              <a:t>Sau đó, vị trí và tỉ lệ của từng ứng viên được nội suy để nâng cao độ chính xác. Các điểm có độ tương phản thấp được loại bỏ. Đồng thời, ma trận Hessian được sử dụng để đánh giá độ cong theo hai phương chính; những điểm có đáp ứng mạnh dọc theo biên nhưng định vị kém theo phương vuông góc với biên cũng bị loại bỏ.</a:t>
            </a:r>
          </a:p>
          <a:p>
            <a:pPr marL="914400" lvl="2" indent="0" algn="just">
              <a:buNone/>
            </a:pPr>
            <a:endParaRPr sz="2400" b="1" dirty="0">
              <a:solidFill>
                <a:srgbClr val="4D4D4D"/>
              </a:solidFill>
              <a:latin typeface="Calibri"/>
              <a:cs typeface="Calibri"/>
            </a:endParaRPr>
          </a:p>
        </p:txBody>
      </p:sp>
      <p:sp>
        <p:nvSpPr>
          <p:cNvPr id="4" name="文本占位符 3"/>
          <p:cNvSpPr>
            <a:spLocks noGrp="1"/>
          </p:cNvSpPr>
          <p:nvPr>
            <p:ph type="body" sz="quarter" idx="13"/>
          </p:nvPr>
        </p:nvSpPr>
        <p:spPr>
          <a:xfrm>
            <a:off x="151872" y="133086"/>
            <a:ext cx="11888256" cy="668337"/>
          </a:xfrm>
        </p:spPr>
        <p:txBody>
          <a:bodyPr>
            <a:noAutofit/>
          </a:bodyPr>
          <a:lstStyle/>
          <a:p>
            <a:r>
              <a:rPr lang="en-US" altLang="zh-CN" sz="3600" dirty="0"/>
              <a:t>Bộ phát </a:t>
            </a:r>
            <a:r>
              <a:rPr lang="en-US" altLang="zh-CN" sz="3600" dirty="0" err="1"/>
              <a:t>hiện</a:t>
            </a:r>
            <a:r>
              <a:rPr lang="en-US" altLang="zh-CN" sz="3600" dirty="0"/>
              <a:t> SIFT (</a:t>
            </a:r>
            <a:r>
              <a:rPr lang="en-VN" sz="3600" dirty="0"/>
              <a:t>Scale-Invariant Feature Transform) </a:t>
            </a:r>
            <a:endParaRPr lang="en-US" altLang="zh-CN" sz="3600" dirty="0"/>
          </a:p>
        </p:txBody>
      </p:sp>
      <p:pic>
        <p:nvPicPr>
          <p:cNvPr id="3" name="图片 2" descr="屏幕截图 2024-03-20 114957"/>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2317750" y="4349750"/>
            <a:ext cx="2743200" cy="2425700"/>
          </a:xfrm>
          <a:prstGeom prst="rect">
            <a:avLst/>
          </a:prstGeom>
        </p:spPr>
      </p:pic>
      <p:pic>
        <p:nvPicPr>
          <p:cNvPr id="7" name="Picture 6">
            <a:extLst>
              <a:ext uri="{FF2B5EF4-FFF2-40B4-BE49-F238E27FC236}">
                <a16:creationId xmlns:a16="http://schemas.microsoft.com/office/drawing/2014/main" id="{F38DF99E-A9FE-64B6-FCAF-3B99D35328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800" y="4156201"/>
            <a:ext cx="3853070" cy="256871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324100"/>
          </a:xfrm>
        </p:spPr>
        <p:txBody>
          <a:bodyPr>
            <a:normAutofit/>
          </a:bodyPr>
          <a:lstStyle/>
          <a:p>
            <a:pPr algn="just"/>
            <a:r>
              <a:rPr lang="en-US" altLang="zh-CN" sz="2000" dirty="0"/>
              <a:t>Bộ phát hiện SIFT là phương pháp liên kết tỉ lệ và hướng với các điểm quan tâm trong </a:t>
            </a:r>
            <a:r>
              <a:rPr lang="en-US" altLang="zh-CN" sz="2000" dirty="0" err="1"/>
              <a:t>kết</a:t>
            </a:r>
            <a:r>
              <a:rPr lang="en-US" altLang="zh-CN" sz="2000" dirty="0"/>
              <a:t> </a:t>
            </a:r>
            <a:r>
              <a:rPr lang="en-US" altLang="zh-CN" sz="2000" dirty="0" err="1"/>
              <a:t>quả</a:t>
            </a:r>
            <a:endParaRPr lang="zh-CN" altLang="en-US" sz="2000" dirty="0"/>
          </a:p>
          <a:p>
            <a:pPr lvl="1" algn="just"/>
            <a:r>
              <a:rPr lang="zh-CN" altLang="en-US" sz="2000" dirty="0"/>
              <a:t>Tính biên độ và hướng của gradient cục bộ trong một vùng quanh các điểm quan tâm được giữ lại. Sau đó, tính biểu đồ tần suất hướng trong một vùng gồm 36 hướng, bao phủ toàn bộ 360°. Hướng của điểm quan tâm được xác định là đỉnh của histogram này.</a:t>
            </a:r>
          </a:p>
          <a:p>
            <a:pPr lvl="1" algn="just"/>
            <a:r>
              <a:rPr lang="zh-CN" altLang="en-US" sz="2000" dirty="0"/>
              <a:t>Các điểm cuối cùng được phát hiện gắn với một tỉ lệ và một hướng cụ thể</a:t>
            </a:r>
          </a:p>
        </p:txBody>
      </p:sp>
      <p:grpSp>
        <p:nvGrpSpPr>
          <p:cNvPr id="5" name="组合 4"/>
          <p:cNvGrpSpPr/>
          <p:nvPr/>
        </p:nvGrpSpPr>
        <p:grpSpPr>
          <a:xfrm>
            <a:off x="3141980" y="3560445"/>
            <a:ext cx="6148705" cy="3145155"/>
            <a:chOff x="869577" y="2391337"/>
            <a:chExt cx="8113059" cy="4473387"/>
          </a:xfrm>
        </p:grpSpPr>
        <p:pic>
          <p:nvPicPr>
            <p:cNvPr id="1028" name="Picture 4" descr="SIFT Detector | SIFT Detector - YouTube"/>
            <p:cNvPicPr>
              <a:picLocks noChangeAspect="1" noChangeArrowheads="1"/>
            </p:cNvPicPr>
            <p:nvPr/>
          </p:nvPicPr>
          <p:blipFill rotWithShape="1">
            <a:blip r:embed="rId3">
              <a:extLst>
                <a:ext uri="{28A0092B-C50C-407E-A947-70E740481C1C}">
                  <a14:useLocalDpi xmlns:a14="http://schemas.microsoft.com/office/drawing/2010/main" val="0"/>
                </a:ext>
              </a:extLst>
            </a:blip>
            <a:srcRect t="23327" r="21781"/>
            <a:stretch>
              <a:fillRect/>
            </a:stretch>
          </p:blipFill>
          <p:spPr bwMode="auto">
            <a:xfrm>
              <a:off x="869577" y="2391337"/>
              <a:ext cx="8113059" cy="4473387"/>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7772400" y="5423647"/>
              <a:ext cx="1201271" cy="1434353"/>
            </a:xfrm>
            <a:prstGeom prst="rect">
              <a:avLst/>
            </a:prstGeom>
            <a:solidFill>
              <a:srgbClr val="212121"/>
            </a:solidFill>
            <a:ln>
              <a:solidFill>
                <a:srgbClr val="21212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zh-CN" altLang="en-US"/>
            </a:p>
          </p:txBody>
        </p:sp>
      </p:grpSp>
      <p:sp>
        <p:nvSpPr>
          <p:cNvPr id="8" name="文本占位符 3">
            <a:extLst>
              <a:ext uri="{FF2B5EF4-FFF2-40B4-BE49-F238E27FC236}">
                <a16:creationId xmlns:a16="http://schemas.microsoft.com/office/drawing/2014/main" id="{7574D207-F9ED-C330-868E-B74D4C4BBF95}"/>
              </a:ext>
            </a:extLst>
          </p:cNvPr>
          <p:cNvSpPr>
            <a:spLocks noGrp="1"/>
          </p:cNvSpPr>
          <p:nvPr>
            <p:ph type="body" sz="quarter" idx="13"/>
          </p:nvPr>
        </p:nvSpPr>
        <p:spPr>
          <a:xfrm>
            <a:off x="151872" y="133086"/>
            <a:ext cx="11888256" cy="668337"/>
          </a:xfrm>
        </p:spPr>
        <p:txBody>
          <a:bodyPr>
            <a:noAutofit/>
          </a:bodyPr>
          <a:lstStyle/>
          <a:p>
            <a:r>
              <a:rPr lang="en-US" altLang="zh-CN" sz="3600" dirty="0"/>
              <a:t>Bộ phát </a:t>
            </a:r>
            <a:r>
              <a:rPr lang="en-US" altLang="zh-CN" sz="3600" dirty="0" err="1"/>
              <a:t>hiện</a:t>
            </a:r>
            <a:r>
              <a:rPr lang="en-US" altLang="zh-CN" sz="3600" dirty="0"/>
              <a:t> SIFT (</a:t>
            </a:r>
            <a:r>
              <a:rPr lang="en-VN" sz="3600" dirty="0"/>
              <a:t>Scale-Invariant Feature Transform) </a:t>
            </a:r>
            <a:endParaRPr lang="en-US" altLang="zh-CN" sz="3600" dirty="0"/>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3606800"/>
              </a:xfrm>
            </p:spPr>
            <p:txBody>
              <a:bodyPr>
                <a:normAutofit lnSpcReduction="10000"/>
              </a:bodyPr>
              <a:lstStyle/>
              <a:p>
                <a:pPr algn="just">
                  <a:lnSpc>
                    <a:spcPct val="120000"/>
                  </a:lnSpc>
                </a:pPr>
                <a:r>
                  <a:rPr lang="en-US" altLang="zh-CN" dirty="0">
                    <a:sym typeface="+mn-ea"/>
                  </a:rPr>
                  <a:t>Bộ mô tả SIFT là phương pháp mô tả vùng cục bộ có tính bất biến một phần trước thay đổi về độ sáng, độ tương phản và biến dạng hình học </a:t>
                </a:r>
                <a:r>
                  <a:rPr lang="en-US" altLang="zh-CN" dirty="0" err="1">
                    <a:sym typeface="+mn-ea"/>
                  </a:rPr>
                  <a:t>của</a:t>
                </a:r>
                <a:r>
                  <a:rPr lang="en-US" altLang="zh-CN" dirty="0">
                    <a:sym typeface="+mn-ea"/>
                  </a:rPr>
                  <a:t> </a:t>
                </a:r>
                <a:r>
                  <a:rPr lang="en-US" altLang="zh-CN" dirty="0" err="1">
                    <a:sym typeface="+mn-ea"/>
                  </a:rPr>
                  <a:t>ảnh</a:t>
                </a:r>
                <a:endParaRPr lang="en-US" altLang="zh-CN" dirty="0">
                  <a:sym typeface="+mn-ea"/>
                </a:endParaRPr>
              </a:p>
              <a:p>
                <a:pPr lvl="1" algn="just">
                  <a:lnSpc>
                    <a:spcPct val="120000"/>
                  </a:lnSpc>
                </a:pPr>
                <a:r>
                  <a:rPr lang="zh-CN" altLang="en-US" sz="2000" dirty="0"/>
                  <a:t>Việc liên kết các điểm then chốt thu được bằng bộ phát hiện SIFT trong ảnh có thể mô tả hiệu quả vùng cục bộ xung quanh một điểm then chốt</a:t>
                </a:r>
                <a:endParaRPr lang="vi-VN" altLang="zh-CN" sz="2000" dirty="0"/>
              </a:p>
              <a:p>
                <a:pPr lvl="1" algn="just">
                  <a:lnSpc>
                    <a:spcPct val="120000"/>
                  </a:lnSpc>
                </a:pPr>
                <a:r>
                  <a:rPr lang="zh-CN" altLang="en-US" sz="2000" dirty="0"/>
                  <a:t>Trước tiên, sử dụng bộ phát hiện biên Canny trong vùng pixel</a:t>
                </a:r>
                <a14:m>
                  <m:oMath xmlns:m="http://schemas.openxmlformats.org/officeDocument/2006/math">
                    <m:r>
                      <a:rPr lang="vi-VN" altLang="zh-CN" sz="2000" b="0" i="0" dirty="0" smtClean="0">
                        <a:latin typeface="Cambria Math" panose="02040503050406030204" pitchFamily="18" charset="0"/>
                      </a:rPr>
                      <m:t> </m:t>
                    </m:r>
                    <m:r>
                      <a:rPr lang="en-US" altLang="zh-CN" sz="2000" dirty="0">
                        <a:latin typeface="Cambria Math" panose="02040503050406030204" pitchFamily="18" charset="0"/>
                      </a:rPr>
                      <m:t>𝟏𝟔</m:t>
                    </m:r>
                    <m:r>
                      <a:rPr lang="en-US" altLang="zh-CN" sz="2000" dirty="0">
                        <a:latin typeface="Cambria Math" panose="02040503050406030204" pitchFamily="18" charset="0"/>
                      </a:rPr>
                      <m:t>×</m:t>
                    </m:r>
                    <m:r>
                      <a:rPr lang="en-US" altLang="zh-CN" sz="2000" dirty="0">
                        <a:latin typeface="Cambria Math" panose="02040503050406030204" pitchFamily="18" charset="0"/>
                      </a:rPr>
                      <m:t>𝟏𝟔</m:t>
                    </m:r>
                  </m:oMath>
                </a14:m>
                <a:r>
                  <a:rPr lang="zh-CN" altLang="en-US" sz="2000" dirty="0">
                    <a:sym typeface="+mn-ea"/>
                  </a:rPr>
                  <a:t> xung quanh điểm quan tâm để tính bản đồ ánh xạ hướng và biên độ gradient; tiếp theo, chia vùng phát hiện</a:t>
                </a:r>
                <a14:m>
                  <m:oMath xmlns:m="http://schemas.openxmlformats.org/officeDocument/2006/math">
                    <m:r>
                      <a:rPr lang="vi-VN" altLang="zh-CN" sz="2000" b="0" i="0" dirty="0" smtClean="0">
                        <a:latin typeface="Cambria Math" panose="02040503050406030204" pitchFamily="18" charset="0"/>
                      </a:rPr>
                      <m:t> </m:t>
                    </m:r>
                    <m:r>
                      <a:rPr lang="en-US" altLang="zh-CN" sz="2000" dirty="0">
                        <a:latin typeface="Cambria Math" panose="02040503050406030204" pitchFamily="18" charset="0"/>
                      </a:rPr>
                      <m:t>𝟏𝟔</m:t>
                    </m:r>
                    <m:r>
                      <a:rPr lang="en-US" altLang="zh-CN" sz="2000" dirty="0">
                        <a:latin typeface="Cambria Math" panose="02040503050406030204" pitchFamily="18" charset="0"/>
                      </a:rPr>
                      <m:t>×</m:t>
                    </m:r>
                    <m:r>
                      <a:rPr lang="en-US" altLang="zh-CN" sz="2000" dirty="0">
                        <a:latin typeface="Cambria Math" panose="02040503050406030204" pitchFamily="18" charset="0"/>
                      </a:rPr>
                      <m:t>𝟏𝟔</m:t>
                    </m:r>
                  </m:oMath>
                </a14:m>
                <a:r>
                  <a:rPr lang="zh-CN" altLang="en-US" sz="2000" dirty="0"/>
                  <a:t> thành một lưới đều gồm các ô pixel</a:t>
                </a:r>
                <a14:m>
                  <m:oMath xmlns:m="http://schemas.openxmlformats.org/officeDocument/2006/math">
                    <m:r>
                      <a:rPr lang="vi-VN" altLang="zh-CN" sz="2000" b="0" i="0" dirty="0" smtClean="0">
                        <a:latin typeface="Cambria Math" panose="02040503050406030204" pitchFamily="18" charset="0"/>
                      </a:rPr>
                      <m:t> </m:t>
                    </m:r>
                    <m:r>
                      <a:rPr lang="en-US" altLang="zh-CN" sz="2000" dirty="0">
                        <a:latin typeface="Cambria Math" panose="02040503050406030204" pitchFamily="18" charset="0"/>
                      </a:rPr>
                      <m:t>𝟒</m:t>
                    </m:r>
                    <m:r>
                      <a:rPr lang="en-US" altLang="zh-CN" sz="2000" dirty="0">
                        <a:latin typeface="Cambria Math" panose="02040503050406030204" pitchFamily="18" charset="0"/>
                      </a:rPr>
                      <m:t>×</m:t>
                    </m:r>
                    <m:r>
                      <a:rPr lang="en-US" altLang="zh-CN" sz="2000" dirty="0">
                        <a:latin typeface="Cambria Math" panose="02040503050406030204" pitchFamily="18" charset="0"/>
                      </a:rPr>
                      <m:t>𝟒</m:t>
                    </m:r>
                  </m:oMath>
                </a14:m>
                <a:r>
                  <a:rPr lang="zh-CN" altLang="en-US" sz="2000" dirty="0"/>
                  <a:t> không chồng lấn và tương ứng tính histogram tám chiều về hướng ảnh; cuối cùng, nối các histogram</a:t>
                </a:r>
                <a14:m>
                  <m:oMath xmlns:m="http://schemas.openxmlformats.org/officeDocument/2006/math">
                    <m:r>
                      <a:rPr lang="vi-VN" altLang="zh-CN" sz="2000" b="0" i="0" dirty="0" smtClean="0">
                        <a:latin typeface="Cambria Math" panose="02040503050406030204" pitchFamily="18" charset="0"/>
                      </a:rPr>
                      <m:t> </m:t>
                    </m:r>
                    <m:r>
                      <a:rPr lang="en-US" altLang="zh-CN" sz="2000" dirty="0">
                        <a:latin typeface="Cambria Math" panose="02040503050406030204" pitchFamily="18" charset="0"/>
                      </a:rPr>
                      <m:t>𝟒</m:t>
                    </m:r>
                    <m:r>
                      <a:rPr lang="en-US" altLang="zh-CN" sz="2000" dirty="0">
                        <a:latin typeface="Cambria Math" panose="02040503050406030204" pitchFamily="18" charset="0"/>
                      </a:rPr>
                      <m:t>×</m:t>
                    </m:r>
                    <m:r>
                      <a:rPr lang="en-US" altLang="zh-CN" sz="2000" dirty="0">
                        <a:latin typeface="Cambria Math" panose="02040503050406030204" pitchFamily="18" charset="0"/>
                      </a:rPr>
                      <m:t>𝟒</m:t>
                    </m:r>
                    <m:r>
                      <a:rPr lang="en-US" altLang="zh-CN" sz="2000" dirty="0">
                        <a:latin typeface="Cambria Math" panose="02040503050406030204" pitchFamily="18" charset="0"/>
                      </a:rPr>
                      <m:t>=</m:t>
                    </m:r>
                    <m:r>
                      <a:rPr lang="en-US" altLang="zh-CN" sz="2000" dirty="0">
                        <a:latin typeface="Cambria Math" panose="02040503050406030204" pitchFamily="18" charset="0"/>
                      </a:rPr>
                      <m:t>𝟏𝟔</m:t>
                    </m:r>
                  </m:oMath>
                </a14:m>
                <a:r>
                  <a:rPr lang="zh-CN" altLang="en-US" sz="2000" dirty="0"/>
                  <a:t> thành một </a:t>
                </a:r>
                <a:r>
                  <a:rPr lang="en-US" altLang="zh-CN" sz="2000" dirty="0"/>
                  <a:t>vector</a:t>
                </a:r>
                <a14:m>
                  <m:oMath xmlns:m="http://schemas.openxmlformats.org/officeDocument/2006/math">
                    <m:r>
                      <a:rPr lang="vi-VN" altLang="zh-CN" sz="2000" b="0" i="0" dirty="0" smtClean="0">
                        <a:latin typeface="Cambria Math" panose="02040503050406030204" pitchFamily="18" charset="0"/>
                      </a:rPr>
                      <m:t> </m:t>
                    </m:r>
                    <m:r>
                      <a:rPr lang="en-US" altLang="zh-CN" sz="2000" dirty="0">
                        <a:latin typeface="Cambria Math" panose="02040503050406030204" pitchFamily="18" charset="0"/>
                      </a:rPr>
                      <m:t>𝟏𝟐𝟖</m:t>
                    </m:r>
                    <m:r>
                      <a:rPr lang="en-US" altLang="zh-CN" sz="2000" dirty="0">
                        <a:latin typeface="Cambria Math" panose="02040503050406030204" pitchFamily="18" charset="0"/>
                      </a:rPr>
                      <m:t>×</m:t>
                    </m:r>
                    <m:r>
                      <a:rPr lang="en-US" altLang="zh-CN" sz="2000" dirty="0">
                        <a:latin typeface="Cambria Math" panose="02040503050406030204" pitchFamily="18" charset="0"/>
                      </a:rPr>
                      <m:t>𝟏</m:t>
                    </m:r>
                  </m:oMath>
                </a14:m>
                <a:r>
                  <a:rPr lang="zh-CN" altLang="en-US" sz="2000" dirty="0"/>
                  <a:t> và tiến hành tiêu chuẩn hóa</a:t>
                </a: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3606800"/>
              </a:xfrm>
              <a:blipFill>
                <a:blip r:embed="rId3"/>
                <a:stretch>
                  <a:fillRect l="-682" t="-699" r="-795"/>
                </a:stretch>
              </a:blipFill>
            </p:spPr>
            <p:txBody>
              <a:bodyPr/>
              <a:lstStyle/>
              <a:p>
                <a:r>
                  <a:rPr lang="en-VN">
                    <a:noFill/>
                  </a:rPr>
                  <a:t> </a:t>
                </a:r>
              </a:p>
            </p:txBody>
          </p:sp>
        </mc:Fallback>
      </mc:AlternateContent>
      <p:pic>
        <p:nvPicPr>
          <p:cNvPr id="39" name="图片 39" descr="20141228020006105"/>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5473700" y="4836085"/>
            <a:ext cx="4359910" cy="1978025"/>
          </a:xfrm>
          <a:prstGeom prst="rect">
            <a:avLst/>
          </a:prstGeom>
        </p:spPr>
      </p:pic>
      <p:pic>
        <p:nvPicPr>
          <p:cNvPr id="51" name="图片 51" descr="屏幕截图 2024-02-05 135958"/>
          <p:cNvPicPr>
            <a:picLocks noChangeAspect="1"/>
          </p:cNvPicPr>
          <p:nvPr/>
        </p:nvPicPr>
        <p:blipFill>
          <a:blip r:embed="rId5"/>
          <a:stretch>
            <a:fillRect/>
          </a:stretch>
        </p:blipFill>
        <p:spPr>
          <a:xfrm>
            <a:off x="2530475" y="4867835"/>
            <a:ext cx="1802130" cy="1797050"/>
          </a:xfrm>
          <a:prstGeom prst="rect">
            <a:avLst/>
          </a:prstGeom>
        </p:spPr>
      </p:pic>
      <p:sp>
        <p:nvSpPr>
          <p:cNvPr id="6" name="文本占位符 3">
            <a:extLst>
              <a:ext uri="{FF2B5EF4-FFF2-40B4-BE49-F238E27FC236}">
                <a16:creationId xmlns:a16="http://schemas.microsoft.com/office/drawing/2014/main" id="{696BB952-1D98-60B0-EA5D-3841C00BC193}"/>
              </a:ext>
            </a:extLst>
          </p:cNvPr>
          <p:cNvSpPr>
            <a:spLocks noGrp="1"/>
          </p:cNvSpPr>
          <p:nvPr>
            <p:ph type="body" sz="quarter" idx="13"/>
          </p:nvPr>
        </p:nvSpPr>
        <p:spPr>
          <a:xfrm>
            <a:off x="151872" y="133086"/>
            <a:ext cx="11888256" cy="668337"/>
          </a:xfrm>
        </p:spPr>
        <p:txBody>
          <a:bodyPr>
            <a:noAutofit/>
          </a:bodyPr>
          <a:lstStyle/>
          <a:p>
            <a:r>
              <a:rPr lang="en-US" altLang="zh-CN" sz="3600" dirty="0"/>
              <a:t>Bộ phát </a:t>
            </a:r>
            <a:r>
              <a:rPr lang="en-US" altLang="zh-CN" sz="3600" dirty="0" err="1"/>
              <a:t>hiện</a:t>
            </a:r>
            <a:r>
              <a:rPr lang="en-US" altLang="zh-CN" sz="3600" dirty="0"/>
              <a:t> SIFT (</a:t>
            </a:r>
            <a:r>
              <a:rPr lang="en-VN" sz="3600" dirty="0"/>
              <a:t>Scale-Invariant Feature Transform) </a:t>
            </a:r>
            <a:endParaRPr lang="en-US" altLang="zh-CN" sz="3600" dirty="0"/>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5016500"/>
          </a:xfrm>
        </p:spPr>
        <p:txBody>
          <a:bodyPr>
            <a:normAutofit/>
          </a:bodyPr>
          <a:lstStyle/>
          <a:p>
            <a:r>
              <a:rPr lang="en-US" altLang="zh-CN" dirty="0">
                <a:sym typeface="+mn-ea"/>
              </a:rPr>
              <a:t>Bộ mô tả SIFT là phương pháp mô tả vùng cục bộ có tính bất biến một phần trước thay đổi về độ sáng, độ tương phản và biến dạng hình học của ảnh</a:t>
            </a:r>
          </a:p>
          <a:p>
            <a:pPr marL="457200" lvl="1" indent="0" algn="just">
              <a:buNone/>
            </a:pPr>
            <a:endParaRPr lang="zh-CN" altLang="en-US" sz="2400" b="1" dirty="0">
              <a:latin typeface="Calibri"/>
              <a:cs typeface="Calibri"/>
            </a:endParaRPr>
          </a:p>
        </p:txBody>
      </p:sp>
      <p:pic>
        <p:nvPicPr>
          <p:cNvPr id="3" name="图片 2" descr="屏幕截图 2024-03-20 115405"/>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1471204" y="2127705"/>
            <a:ext cx="9029700" cy="4502150"/>
          </a:xfrm>
          <a:prstGeom prst="rect">
            <a:avLst/>
          </a:prstGeom>
        </p:spPr>
      </p:pic>
      <p:sp>
        <p:nvSpPr>
          <p:cNvPr id="7" name="文本占位符 3">
            <a:extLst>
              <a:ext uri="{FF2B5EF4-FFF2-40B4-BE49-F238E27FC236}">
                <a16:creationId xmlns:a16="http://schemas.microsoft.com/office/drawing/2014/main" id="{C3E4CC73-797C-CCF6-76B2-C6CA8CCB603C}"/>
              </a:ext>
            </a:extLst>
          </p:cNvPr>
          <p:cNvSpPr>
            <a:spLocks noGrp="1"/>
          </p:cNvSpPr>
          <p:nvPr>
            <p:ph type="body" sz="quarter" idx="13"/>
          </p:nvPr>
        </p:nvSpPr>
        <p:spPr>
          <a:xfrm>
            <a:off x="151872" y="133086"/>
            <a:ext cx="11888256" cy="668337"/>
          </a:xfrm>
        </p:spPr>
        <p:txBody>
          <a:bodyPr>
            <a:noAutofit/>
          </a:bodyPr>
          <a:lstStyle/>
          <a:p>
            <a:r>
              <a:rPr lang="en-US" altLang="zh-CN" sz="3600" dirty="0"/>
              <a:t>Bộ phát </a:t>
            </a:r>
            <a:r>
              <a:rPr lang="en-US" altLang="zh-CN" sz="3600" dirty="0" err="1"/>
              <a:t>hiện</a:t>
            </a:r>
            <a:r>
              <a:rPr lang="en-US" altLang="zh-CN" sz="3600" dirty="0"/>
              <a:t> SIFT (</a:t>
            </a:r>
            <a:r>
              <a:rPr lang="en-VN" sz="3600" dirty="0"/>
              <a:t>Scale-Invariant Feature Transform) </a:t>
            </a:r>
            <a:endParaRPr lang="en-US" altLang="zh-CN" sz="3600" dirty="0"/>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899"/>
                <a:ext cx="11160125" cy="2703307"/>
              </a:xfrm>
            </p:spPr>
            <p:txBody>
              <a:bodyPr>
                <a:normAutofit fontScale="85000" lnSpcReduction="20000"/>
              </a:bodyPr>
              <a:lstStyle/>
              <a:p>
                <a:r>
                  <a:rPr lang="en-VN" dirty="0"/>
                  <a:t>Histogram vị trí–hướng gradient (GLOH) là một biến thể của bộ mô tả SIFT.</a:t>
                </a:r>
              </a:p>
              <a:p>
                <a:pPr lvl="1"/>
                <a:r>
                  <a:rPr lang="en-VN" dirty="0"/>
                  <a:t>GLOH sử dụng lưới tọa độ cực logarit (log-polar grid) thay cho lưới ô vuông </a:t>
                </a:r>
                <a14:m>
                  <m:oMath xmlns:m="http://schemas.openxmlformats.org/officeDocument/2006/math">
                    <m:r>
                      <a:rPr lang="en-VN" b="0" smtClean="0">
                        <a:latin typeface="Cambria Math" panose="02040503050406030204" pitchFamily="18" charset="0"/>
                      </a:rPr>
                      <m:t>4×4</m:t>
                    </m:r>
                  </m:oMath>
                </a14:m>
                <a:r>
                  <a:rPr lang="en-VN" dirty="0"/>
                  <a:t>của SIFT.</a:t>
                </a:r>
              </a:p>
              <a:p>
                <a:pPr lvl="1"/>
                <a:r>
                  <a:rPr lang="en-VN" dirty="0"/>
                  <a:t>Vùng lân cận quanh điểm đặc trưng được chia theo:</a:t>
                </a:r>
              </a:p>
              <a:p>
                <a:pPr lvl="2"/>
                <a:r>
                  <a:rPr lang="en-VN" dirty="0"/>
                  <a:t>Bán kính: ba mức </a:t>
                </a:r>
                <a14:m>
                  <m:oMath xmlns:m="http://schemas.openxmlformats.org/officeDocument/2006/math">
                    <m:r>
                      <a:rPr lang="en-VN" b="0" smtClean="0">
                        <a:latin typeface="Cambria Math" panose="02040503050406030204" pitchFamily="18" charset="0"/>
                      </a:rPr>
                      <m:t>6</m:t>
                    </m:r>
                  </m:oMath>
                </a14:m>
                <a:r>
                  <a:rPr lang="en-VN" dirty="0"/>
                  <a:t>, </a:t>
                </a:r>
                <a14:m>
                  <m:oMath xmlns:m="http://schemas.openxmlformats.org/officeDocument/2006/math">
                    <m:r>
                      <a:rPr lang="en-VN" b="0" smtClean="0">
                        <a:latin typeface="Cambria Math" panose="02040503050406030204" pitchFamily="18" charset="0"/>
                      </a:rPr>
                      <m:t>11</m:t>
                    </m:r>
                  </m:oMath>
                </a14:m>
                <a:r>
                  <a:rPr lang="en-VN" dirty="0"/>
                  <a:t>và </a:t>
                </a:r>
                <a14:m>
                  <m:oMath xmlns:m="http://schemas.openxmlformats.org/officeDocument/2006/math">
                    <m:r>
                      <a:rPr lang="en-VN" b="0" smtClean="0">
                        <a:latin typeface="Cambria Math" panose="02040503050406030204" pitchFamily="18" charset="0"/>
                      </a:rPr>
                      <m:t>15</m:t>
                    </m:r>
                  </m:oMath>
                </a14:m>
                <a:r>
                  <a:rPr lang="en-VN" dirty="0"/>
                  <a:t>. </a:t>
                </a:r>
              </a:p>
              <a:p>
                <a:pPr lvl="2"/>
                <a:r>
                  <a:rPr lang="en-VN" dirty="0"/>
                  <a:t>Góc: tám hướng khác nhau. </a:t>
                </a:r>
              </a:p>
              <a:p>
                <a:pPr lvl="1"/>
                <a:r>
                  <a:rPr lang="en-VN" dirty="0"/>
                  <a:t>Cách phân chia này giúp GLOH mô tả tốt hơn sự phân bố vị trí và hướng gradient xung quanh điểm đặc trưng.</a:t>
                </a:r>
              </a:p>
              <a:p>
                <a:endParaRPr lang="zh-CN" altLang="en-US"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899"/>
                <a:ext cx="11160125" cy="2703307"/>
              </a:xfrm>
              <a:blipFill>
                <a:blip r:embed="rId3"/>
                <a:stretch>
                  <a:fillRect l="-455" t="-1869" b="-467"/>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Histogram vị trí–hướng gradient</a:t>
            </a:r>
            <a:r>
              <a:rPr lang="en-US" altLang="zh-CN" dirty="0">
                <a:latin typeface="Calibri"/>
                <a:cs typeface="Calibri"/>
              </a:rPr>
              <a:t> (GLOH)</a:t>
            </a:r>
            <a:endParaRPr lang="zh-CN" altLang="en-US" dirty="0">
              <a:latin typeface="Calibri"/>
              <a:cs typeface="Calibri"/>
            </a:endParaRPr>
          </a:p>
        </p:txBody>
      </p:sp>
      <p:pic>
        <p:nvPicPr>
          <p:cNvPr id="7" name="Picture 6">
            <a:extLst>
              <a:ext uri="{FF2B5EF4-FFF2-40B4-BE49-F238E27FC236}">
                <a16:creationId xmlns:a16="http://schemas.microsoft.com/office/drawing/2014/main" id="{641FB7E3-21E9-50B2-B21B-B3F9F8564D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6406" y="3767903"/>
            <a:ext cx="4912446" cy="295701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5016500"/>
          </a:xfrm>
        </p:spPr>
        <p:txBody>
          <a:bodyPr>
            <a:normAutofit/>
          </a:bodyPr>
          <a:lstStyle/>
          <a:p>
            <a:r>
              <a:rPr lang="zh-CN" altLang="en-US" dirty="0">
                <a:latin typeface="Calibri"/>
                <a:cs typeface="Calibri"/>
                <a:sym typeface="+mn-ea"/>
              </a:rPr>
              <a:t>Bộ mô tả nhị phân cục bộ được thiết kế thủ công</a:t>
            </a:r>
            <a:endParaRPr lang="zh-CN" altLang="en-US" sz="20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Bộ mô tả nhị phân cục bộ</a:t>
            </a:r>
          </a:p>
        </p:txBody>
      </p:sp>
      <p:sp>
        <p:nvSpPr>
          <p:cNvPr id="6" name="矩形 5"/>
          <p:cNvSpPr/>
          <p:nvPr/>
        </p:nvSpPr>
        <p:spPr>
          <a:xfrm>
            <a:off x="515939" y="1700893"/>
            <a:ext cx="11160123" cy="474435"/>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normAutofit/>
          </a:bodyPr>
          <a:lstStyle/>
          <a:p>
            <a:pPr algn="ctr"/>
            <a:r>
              <a:rPr kumimoji="1" lang="en-US" altLang="zh-CN" sz="2400" dirty="0">
                <a:latin typeface="Calibri"/>
                <a:cs typeface="Calibri"/>
              </a:rPr>
              <a:t>Local Binary Pattern (2002)</a:t>
            </a:r>
            <a:endParaRPr kumimoji="1" lang="zh-CN" altLang="en-US" sz="2400" dirty="0">
              <a:latin typeface="Calibri"/>
              <a:cs typeface="Calibri"/>
            </a:endParaRPr>
          </a:p>
        </p:txBody>
      </p:sp>
      <p:sp>
        <p:nvSpPr>
          <p:cNvPr id="7" name="矩形 6"/>
          <p:cNvSpPr/>
          <p:nvPr/>
        </p:nvSpPr>
        <p:spPr>
          <a:xfrm>
            <a:off x="515938" y="3956452"/>
            <a:ext cx="5580061" cy="474435"/>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normAutofit/>
          </a:bodyPr>
          <a:lstStyle/>
          <a:p>
            <a:pPr algn="ctr"/>
            <a:r>
              <a:rPr kumimoji="1" lang="en-US" altLang="zh-CN" sz="2400" dirty="0">
                <a:latin typeface="Calibri"/>
                <a:cs typeface="Calibri"/>
              </a:rPr>
              <a:t>Circular LBP(2006)</a:t>
            </a:r>
            <a:endParaRPr kumimoji="1" lang="zh-CN" altLang="en-US" sz="2400" dirty="0">
              <a:latin typeface="Calibri"/>
              <a:cs typeface="Calibri"/>
            </a:endParaRPr>
          </a:p>
        </p:txBody>
      </p:sp>
      <p:sp>
        <p:nvSpPr>
          <p:cNvPr id="8" name="矩形 7"/>
          <p:cNvSpPr/>
          <p:nvPr/>
        </p:nvSpPr>
        <p:spPr>
          <a:xfrm>
            <a:off x="6096001" y="3956452"/>
            <a:ext cx="5580061" cy="474435"/>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normAutofit/>
          </a:bodyPr>
          <a:lstStyle/>
          <a:p>
            <a:pPr algn="ctr"/>
            <a:r>
              <a:rPr kumimoji="1" lang="en-US" altLang="zh-CN" sz="2400" dirty="0">
                <a:latin typeface="Calibri"/>
                <a:cs typeface="Calibri"/>
              </a:rPr>
              <a:t>HOG-LBP(2009)</a:t>
            </a:r>
            <a:endParaRPr kumimoji="1" lang="zh-CN" altLang="en-US" sz="2400" dirty="0">
              <a:latin typeface="Calibri"/>
              <a:cs typeface="Calibri"/>
            </a:endParaRPr>
          </a:p>
        </p:txBody>
      </p:sp>
      <p:pic>
        <p:nvPicPr>
          <p:cNvPr id="10" name="图片 9"/>
          <p:cNvPicPr>
            <a:picLocks noChangeAspect="1"/>
          </p:cNvPicPr>
          <p:nvPr/>
        </p:nvPicPr>
        <p:blipFill>
          <a:blip r:embed="rId3"/>
          <a:stretch>
            <a:fillRect/>
          </a:stretch>
        </p:blipFill>
        <p:spPr>
          <a:xfrm>
            <a:off x="6095997" y="4486451"/>
            <a:ext cx="5515219" cy="1583984"/>
          </a:xfrm>
          <a:prstGeom prst="rect">
            <a:avLst/>
          </a:prstGeom>
        </p:spPr>
      </p:pic>
      <p:pic>
        <p:nvPicPr>
          <p:cNvPr id="11" name="图片 10"/>
          <p:cNvPicPr>
            <a:picLocks noChangeAspect="1"/>
          </p:cNvPicPr>
          <p:nvPr/>
        </p:nvPicPr>
        <p:blipFill rotWithShape="1">
          <a:blip r:embed="rId4"/>
          <a:srcRect t="28979" r="1246" b="40503"/>
          <a:stretch>
            <a:fillRect/>
          </a:stretch>
        </p:blipFill>
        <p:spPr>
          <a:xfrm>
            <a:off x="1904585" y="2402274"/>
            <a:ext cx="8382824" cy="1457170"/>
          </a:xfrm>
          <a:prstGeom prst="rect">
            <a:avLst/>
          </a:prstGeom>
        </p:spPr>
      </p:pic>
      <p:pic>
        <p:nvPicPr>
          <p:cNvPr id="12" name="图片 11"/>
          <p:cNvPicPr>
            <a:picLocks noChangeAspect="1"/>
          </p:cNvPicPr>
          <p:nvPr/>
        </p:nvPicPr>
        <p:blipFill rotWithShape="1">
          <a:blip r:embed="rId5"/>
          <a:srcRect l="12244" t="30282" r="23547" b="34966"/>
          <a:stretch>
            <a:fillRect/>
          </a:stretch>
        </p:blipFill>
        <p:spPr>
          <a:xfrm>
            <a:off x="666548" y="4437112"/>
            <a:ext cx="5267722" cy="160373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dirty="0">
                <a:sym typeface="+mn-ea"/>
              </a:rPr>
              <a:t>Bộ mô tả nhị phân cục bộ dựa trên học</a:t>
            </a:r>
            <a:r>
              <a:rPr lang="vi-VN" altLang="zh-CN" dirty="0">
                <a:sym typeface="+mn-ea"/>
              </a:rPr>
              <a:t>:</a:t>
            </a:r>
          </a:p>
          <a:p>
            <a:pPr lvl="1"/>
            <a:r>
              <a:rPr lang="zh-CN" altLang="en-US" sz="2000" dirty="0"/>
              <a:t>Loại bỏ thông tin dư thừa bằng cách ràng buộc phân bố mã đặc trưng</a:t>
            </a:r>
            <a:endParaRPr lang="en-US" altLang="zh-CN" sz="2000" dirty="0"/>
          </a:p>
          <a:p>
            <a:pPr lvl="1"/>
            <a:r>
              <a:rPr lang="zh-CN" altLang="en-US" sz="2000" dirty="0"/>
              <a:t>Khắc phục vấn đề phân bố mã đặc trưng compact bị mất cân bằng nghiêm trọng</a:t>
            </a:r>
          </a:p>
          <a:p>
            <a:endParaRPr lang="zh-CN" altLang="en-US" sz="20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Bộ mô tả nhị phân cục bộ</a:t>
            </a:r>
          </a:p>
        </p:txBody>
      </p:sp>
      <p:pic>
        <p:nvPicPr>
          <p:cNvPr id="13" name="图片 12"/>
          <p:cNvPicPr>
            <a:picLocks noChangeAspect="1"/>
          </p:cNvPicPr>
          <p:nvPr/>
        </p:nvPicPr>
        <p:blipFill>
          <a:blip r:embed="rId3">
            <a:clrChange>
              <a:clrFrom>
                <a:srgbClr val="FFFFFF"/>
              </a:clrFrom>
              <a:clrTo>
                <a:srgbClr val="FFFFFF">
                  <a:alpha val="0"/>
                </a:srgbClr>
              </a:clrTo>
            </a:clrChange>
          </a:blip>
          <a:stretch>
            <a:fillRect/>
          </a:stretch>
        </p:blipFill>
        <p:spPr>
          <a:xfrm>
            <a:off x="1121024" y="2499227"/>
            <a:ext cx="4636026" cy="2473659"/>
          </a:xfrm>
          <a:prstGeom prst="rect">
            <a:avLst/>
          </a:prstGeom>
        </p:spPr>
      </p:pic>
      <p:pic>
        <p:nvPicPr>
          <p:cNvPr id="14" name="图片 13"/>
          <p:cNvPicPr>
            <a:picLocks noChangeAspect="1"/>
          </p:cNvPicPr>
          <p:nvPr/>
        </p:nvPicPr>
        <p:blipFill>
          <a:blip r:embed="rId4">
            <a:clrChange>
              <a:clrFrom>
                <a:srgbClr val="FFFFFF"/>
              </a:clrFrom>
              <a:clrTo>
                <a:srgbClr val="FFFFFF">
                  <a:alpha val="0"/>
                </a:srgbClr>
              </a:clrTo>
            </a:clrChange>
          </a:blip>
          <a:stretch>
            <a:fillRect/>
          </a:stretch>
        </p:blipFill>
        <p:spPr>
          <a:xfrm>
            <a:off x="6362136" y="2708554"/>
            <a:ext cx="4967024" cy="3499208"/>
          </a:xfrm>
          <a:prstGeom prst="rect">
            <a:avLst/>
          </a:prstGeom>
        </p:spPr>
      </p:pic>
      <p:sp>
        <p:nvSpPr>
          <p:cNvPr id="15" name="矩形 14"/>
          <p:cNvSpPr/>
          <p:nvPr/>
        </p:nvSpPr>
        <p:spPr>
          <a:xfrm>
            <a:off x="1183775" y="4830315"/>
            <a:ext cx="2825501" cy="1261499"/>
          </a:xfrm>
          <a:prstGeom prst="rect">
            <a:avLst/>
          </a:prstGeom>
        </p:spPr>
        <p:txBody>
          <a:bodyPr wrap="square">
            <a:normAutofit fontScale="85000" lnSpcReduction="10000"/>
          </a:bodyPr>
          <a:lstStyle/>
          <a:p>
            <a:pPr marL="285750" indent="-285750">
              <a:lnSpc>
                <a:spcPct val="110000"/>
              </a:lnSpc>
              <a:buFont typeface="Arial" panose="020B0604020202090204" pitchFamily="34" charset="0"/>
              <a:buChar char="•"/>
            </a:pPr>
            <a:r>
              <a:rPr lang="zh-CN" altLang="en-US" sz="2000" dirty="0">
                <a:solidFill>
                  <a:srgbClr val="4D4D4D"/>
                </a:solidFill>
                <a:latin typeface="Arial" panose="020B0604020202020204" pitchFamily="34" charset="0"/>
                <a:cs typeface="Arial" panose="020B0604020202020204" pitchFamily="34" charset="0"/>
              </a:rPr>
              <a:t>Sai số lượng tử hóa nhỏ nhất</a:t>
            </a:r>
          </a:p>
          <a:p>
            <a:pPr marL="285750" indent="-285750">
              <a:lnSpc>
                <a:spcPct val="110000"/>
              </a:lnSpc>
              <a:buFont typeface="Arial" panose="020B0604020202090204" pitchFamily="34" charset="0"/>
              <a:buChar char="•"/>
            </a:pPr>
            <a:r>
              <a:rPr lang="en-US" altLang="zh-CN" sz="2000" dirty="0">
                <a:solidFill>
                  <a:srgbClr val="4D4D4D"/>
                </a:solidFill>
                <a:latin typeface="Arial" panose="020B0604020202020204" pitchFamily="34" charset="0"/>
                <a:cs typeface="Arial" panose="020B0604020202020204" pitchFamily="34" charset="0"/>
              </a:rPr>
              <a:t>Phân bố đều 0/1</a:t>
            </a:r>
          </a:p>
          <a:p>
            <a:pPr marL="285750" indent="-285750">
              <a:lnSpc>
                <a:spcPct val="110000"/>
              </a:lnSpc>
              <a:buFont typeface="Arial" panose="020B0604020202090204" pitchFamily="34" charset="0"/>
              <a:buChar char="•"/>
            </a:pPr>
            <a:r>
              <a:rPr lang="zh-CN" altLang="en-US" sz="2000" dirty="0">
                <a:solidFill>
                  <a:srgbClr val="4D4D4D"/>
                </a:solidFill>
                <a:latin typeface="Arial" panose="020B0604020202020204" pitchFamily="34" charset="0"/>
                <a:cs typeface="Arial" panose="020B0604020202020204" pitchFamily="34" charset="0"/>
              </a:rPr>
              <a:t>Cực đại hóa phương sai</a:t>
            </a:r>
          </a:p>
        </p:txBody>
      </p:sp>
      <p:sp>
        <p:nvSpPr>
          <p:cNvPr id="16" name="矩形 15"/>
          <p:cNvSpPr/>
          <p:nvPr/>
        </p:nvSpPr>
        <p:spPr>
          <a:xfrm>
            <a:off x="438990" y="6211669"/>
            <a:ext cx="10920936" cy="646331"/>
          </a:xfrm>
          <a:prstGeom prst="rect">
            <a:avLst/>
          </a:prstGeom>
        </p:spPr>
        <p:txBody>
          <a:bodyPr wrap="square">
            <a:normAutofit fontScale="77500" lnSpcReduction="20000"/>
          </a:bodyPr>
          <a:lstStyle/>
          <a:p>
            <a:r>
              <a:rPr lang="en-US" altLang="zh-CN" sz="2000" dirty="0">
                <a:solidFill>
                  <a:srgbClr val="4D4D4D"/>
                </a:solidFill>
                <a:latin typeface="Arial" panose="020B0604020202020204" pitchFamily="34" charset="0"/>
                <a:cs typeface="Arial" panose="020B0604020202020204" pitchFamily="34" charset="0"/>
              </a:rPr>
              <a:t>[1] </a:t>
            </a:r>
            <a:r>
              <a:rPr lang="en-US" altLang="zh-CN" sz="2000" dirty="0" err="1">
                <a:solidFill>
                  <a:srgbClr val="4D4D4D"/>
                </a:solidFill>
                <a:latin typeface="Arial" panose="020B0604020202020204" pitchFamily="34" charset="0"/>
                <a:cs typeface="Arial" panose="020B0604020202020204" pitchFamily="34" charset="0"/>
              </a:rPr>
              <a:t>Jiwen</a:t>
            </a:r>
            <a:r>
              <a:rPr lang="en-US" altLang="zh-CN" sz="2000" dirty="0">
                <a:solidFill>
                  <a:srgbClr val="4D4D4D"/>
                </a:solidFill>
                <a:latin typeface="Arial" panose="020B0604020202020204" pitchFamily="34" charset="0"/>
                <a:cs typeface="Arial" panose="020B0604020202020204" pitchFamily="34" charset="0"/>
              </a:rPr>
              <a:t> Lu, Venice Erin Liong, Xiuzhuang Zhou, and Jie Zhou, Learning Compact Binary Face Descriptor for Face</a:t>
            </a:r>
          </a:p>
          <a:p>
            <a:r>
              <a:rPr lang="en-US" altLang="zh-CN" sz="2000" dirty="0">
                <a:solidFill>
                  <a:srgbClr val="4D4D4D"/>
                </a:solidFill>
                <a:latin typeface="Arial" panose="020B0604020202020204" pitchFamily="34" charset="0"/>
                <a:cs typeface="Arial" panose="020B0604020202020204" pitchFamily="34" charset="0"/>
              </a:rPr>
              <a:t>      Recognition, PAMI, vol. 37, no. 10, pp. 2041-2056, 2015.</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Bộ mô tả nhị phân cục bộ</a:t>
            </a:r>
          </a:p>
        </p:txBody>
      </p:sp>
      <p:sp>
        <p:nvSpPr>
          <p:cNvPr id="10" name="矩形 9"/>
          <p:cNvSpPr/>
          <p:nvPr/>
        </p:nvSpPr>
        <p:spPr>
          <a:xfrm>
            <a:off x="279851" y="5657671"/>
            <a:ext cx="11984152" cy="1200329"/>
          </a:xfrm>
          <a:prstGeom prst="rect">
            <a:avLst/>
          </a:prstGeom>
        </p:spPr>
        <p:txBody>
          <a:bodyPr wrap="square">
            <a:normAutofit/>
          </a:bodyPr>
          <a:lstStyle/>
          <a:p>
            <a:pPr algn="just"/>
            <a:r>
              <a:rPr lang="en-US" altLang="zh-CN" sz="1600" dirty="0">
                <a:solidFill>
                  <a:srgbClr val="4D4D4D"/>
                </a:solidFill>
                <a:latin typeface="Arial" panose="020B0604020202020204" pitchFamily="34" charset="0"/>
                <a:cs typeface="Arial" panose="020B0604020202020204" pitchFamily="34" charset="0"/>
              </a:rPr>
              <a:t>[2] Jiwen Lu, Venice Erin Liong, and Jie Zhou, Simultaneous Local Binary Feature Learning and Encoding for Face Recognition, </a:t>
            </a:r>
          </a:p>
          <a:p>
            <a:pPr algn="just"/>
            <a:r>
              <a:rPr lang="en-US" altLang="zh-CN" sz="1600" dirty="0">
                <a:solidFill>
                  <a:srgbClr val="4D4D4D"/>
                </a:solidFill>
                <a:latin typeface="Arial" panose="020B0604020202020204" pitchFamily="34" charset="0"/>
                <a:cs typeface="Arial" panose="020B0604020202020204" pitchFamily="34" charset="0"/>
              </a:rPr>
              <a:t>      ICCV, pp. 3721-3729, 2015.</a:t>
            </a:r>
          </a:p>
          <a:p>
            <a:pPr algn="just"/>
            <a:r>
              <a:rPr lang="en-US" altLang="zh-CN" sz="1600" dirty="0">
                <a:solidFill>
                  <a:srgbClr val="4D4D4D"/>
                </a:solidFill>
                <a:latin typeface="Arial" panose="020B0604020202020204" pitchFamily="34" charset="0"/>
                <a:cs typeface="Arial" panose="020B0604020202020204" pitchFamily="34" charset="0"/>
              </a:rPr>
              <a:t>[3] Jiwen Lu, Venice Erin Liong, and Jie Zhou, Simultaneous Local Binary Feature Learning and Encoding for Homogeneous </a:t>
            </a:r>
          </a:p>
          <a:p>
            <a:pPr algn="just"/>
            <a:r>
              <a:rPr lang="en-US" altLang="zh-CN" sz="1600" dirty="0">
                <a:solidFill>
                  <a:srgbClr val="4D4D4D"/>
                </a:solidFill>
                <a:latin typeface="Arial" panose="020B0604020202020204" pitchFamily="34" charset="0"/>
                <a:cs typeface="Arial" panose="020B0604020202020204" pitchFamily="34" charset="0"/>
              </a:rPr>
              <a:t>      and Heterogeneous Face Recognition, PAMI, vol. 40, no. 8, pp. 1979-1993, 2018.</a:t>
            </a:r>
          </a:p>
        </p:txBody>
      </p:sp>
      <p:pic>
        <p:nvPicPr>
          <p:cNvPr id="11" name="图片 10"/>
          <p:cNvPicPr>
            <a:picLocks noChangeAspect="1"/>
          </p:cNvPicPr>
          <p:nvPr/>
        </p:nvPicPr>
        <p:blipFill>
          <a:blip r:embed="rId3">
            <a:clrChange>
              <a:clrFrom>
                <a:srgbClr val="FFFFFF"/>
              </a:clrFrom>
              <a:clrTo>
                <a:srgbClr val="FFFFFF">
                  <a:alpha val="0"/>
                </a:srgbClr>
              </a:clrTo>
            </a:clrChange>
          </a:blip>
          <a:stretch>
            <a:fillRect/>
          </a:stretch>
        </p:blipFill>
        <p:spPr>
          <a:xfrm>
            <a:off x="5811368" y="1626010"/>
            <a:ext cx="6228760" cy="3132000"/>
          </a:xfrm>
          <a:prstGeom prst="rect">
            <a:avLst/>
          </a:prstGeom>
        </p:spPr>
      </p:pic>
      <p:pic>
        <p:nvPicPr>
          <p:cNvPr id="12" name="内容占位符 3"/>
          <p:cNvPicPr>
            <a:picLocks noChangeAspect="1"/>
          </p:cNvPicPr>
          <p:nvPr/>
        </p:nvPicPr>
        <p:blipFill>
          <a:blip r:embed="rId4">
            <a:clrChange>
              <a:clrFrom>
                <a:srgbClr val="FFFFFF"/>
              </a:clrFrom>
              <a:clrTo>
                <a:srgbClr val="FFFFFF">
                  <a:alpha val="0"/>
                </a:srgbClr>
              </a:clrTo>
            </a:clrChange>
          </a:blip>
          <a:stretch>
            <a:fillRect/>
          </a:stretch>
        </p:blipFill>
        <p:spPr>
          <a:xfrm>
            <a:off x="0" y="1507561"/>
            <a:ext cx="5853554" cy="3250449"/>
          </a:xfrm>
          <a:prstGeom prst="rect">
            <a:avLst/>
          </a:prstGeom>
        </p:spPr>
      </p:pic>
      <p:sp>
        <p:nvSpPr>
          <p:cNvPr id="3" name="TextBox 2">
            <a:extLst>
              <a:ext uri="{FF2B5EF4-FFF2-40B4-BE49-F238E27FC236}">
                <a16:creationId xmlns:a16="http://schemas.microsoft.com/office/drawing/2014/main" id="{3DEA3634-2E0A-91E2-2251-153A52292F62}"/>
              </a:ext>
            </a:extLst>
          </p:cNvPr>
          <p:cNvSpPr txBox="1"/>
          <p:nvPr/>
        </p:nvSpPr>
        <p:spPr>
          <a:xfrm>
            <a:off x="2813474" y="4876459"/>
            <a:ext cx="7533862" cy="584775"/>
          </a:xfrm>
          <a:prstGeom prst="rect">
            <a:avLst/>
          </a:prstGeom>
          <a:noFill/>
        </p:spPr>
        <p:txBody>
          <a:bodyPr wrap="square" rtlCol="0">
            <a:spAutoFit/>
          </a:bodyPr>
          <a:lstStyle/>
          <a:p>
            <a:pPr algn="ctr"/>
            <a:r>
              <a:rPr lang="en-VN" sz="1600" dirty="0">
                <a:solidFill>
                  <a:srgbClr val="4D4D4D"/>
                </a:solidFill>
                <a:latin typeface="Arial" panose="020B0604020202020204" pitchFamily="34" charset="0"/>
                <a:cs typeface="Arial" panose="020B0604020202020204" pitchFamily="34" charset="0"/>
              </a:rPr>
              <a:t>SLBFLE: Simultaneous Local Binary Feature Learning and Encoding</a:t>
            </a:r>
            <a:br>
              <a:rPr lang="en-VN" sz="1600" dirty="0">
                <a:solidFill>
                  <a:srgbClr val="4D4D4D"/>
                </a:solidFill>
                <a:latin typeface="Arial" panose="020B0604020202020204" pitchFamily="34" charset="0"/>
                <a:cs typeface="Arial" panose="020B0604020202020204" pitchFamily="34" charset="0"/>
              </a:rPr>
            </a:br>
            <a:r>
              <a:rPr lang="en-VN" sz="1600" dirty="0">
                <a:solidFill>
                  <a:srgbClr val="4D4D4D"/>
                </a:solidFill>
                <a:latin typeface="Arial" panose="020B0604020202020204" pitchFamily="34" charset="0"/>
                <a:cs typeface="Arial" panose="020B0604020202020204" pitchFamily="34" charset="0"/>
              </a:rPr>
              <a:t>(Học và mã hóa đồng thời đặc trưng nhị phân cục bộ.)</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§4.2 Trích xuất đặc trưng biên</a:t>
            </a:r>
          </a:p>
        </p:txBody>
      </p:sp>
      <p:sp>
        <p:nvSpPr>
          <p:cNvPr id="6" name="Rectangle 4">
            <a:hlinkClick r:id="rId2" action="ppaction://hlinksldjump"/>
          </p:cNvPr>
          <p:cNvSpPr>
            <a:spLocks noChangeArrowheads="1"/>
          </p:cNvSpPr>
          <p:nvPr/>
        </p:nvSpPr>
        <p:spPr bwMode="auto">
          <a:xfrm>
            <a:off x="772902" y="1023731"/>
            <a:ext cx="6701323" cy="215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cs typeface="Arial" panose="020B0604020202020204" pitchFamily="34" charset="0"/>
              </a:rPr>
              <a:t>1. Toán tử trích xuất biên</a:t>
            </a:r>
            <a:endParaRPr lang="en-US" altLang="zh-CN" sz="3200" dirty="0">
              <a:solidFill>
                <a:srgbClr val="4D4D4D"/>
              </a:solidFill>
              <a:latin typeface="Arial" panose="020B0604020202020204" pitchFamily="34" charset="0"/>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cs typeface="Arial" panose="020B0604020202020204" pitchFamily="34" charset="0"/>
              </a:rPr>
              <a:t>2. Bài toán liên kết biên</a:t>
            </a:r>
            <a:endParaRPr lang="en-US" altLang="zh-CN" sz="3200" dirty="0">
              <a:solidFill>
                <a:srgbClr val="4D4D4D"/>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324100"/>
          </a:xfrm>
        </p:spPr>
        <p:txBody>
          <a:bodyPr>
            <a:normAutofit fontScale="85000" lnSpcReduction="20000"/>
          </a:bodyPr>
          <a:lstStyle/>
          <a:p>
            <a:pPr algn="just"/>
            <a:r>
              <a:rPr lang="zh-CN" altLang="en-US" sz="2800" dirty="0">
                <a:sym typeface="+mn-ea"/>
              </a:rPr>
              <a:t>So với các điểm đặc trưng, các điểm biên thường phong phú hơn và chứa những mối liên hệ ngữ nghĩa quan trọng</a:t>
            </a:r>
            <a:endParaRPr lang="en-US" altLang="zh-CN" sz="2800" dirty="0">
              <a:sym typeface="+mn-ea"/>
            </a:endParaRPr>
          </a:p>
          <a:p>
            <a:pPr lvl="1" algn="just"/>
            <a:r>
              <a:rPr lang="zh-CN" altLang="en-US" dirty="0">
                <a:sym typeface="+mn-ea"/>
              </a:rPr>
              <a:t>Biên là vùng có cường độ thay đổi nhanh trong ảnh, thường tương ứng với ranh giới của đối tượng hoặc các thông tin quan trọng khác</a:t>
            </a:r>
            <a:endParaRPr lang="en-US" altLang="zh-CN" dirty="0">
              <a:sym typeface="+mn-ea"/>
            </a:endParaRPr>
          </a:p>
          <a:p>
            <a:pPr lvl="1" algn="just"/>
            <a:r>
              <a:rPr lang="zh-CN" altLang="en-US" dirty="0">
                <a:sym typeface="+mn-ea"/>
              </a:rPr>
              <a:t>Thông qua trích xuất đặc trưng biên, chúng ta có thể thu được những thông tin quan trọng của ảnh như hình dạng, kích thước và vị trí của đối tượng; điều này có ý nghĩa thiết yếu đối với việc phân tích và hiểu ảnh ở các bước tiếp theo</a:t>
            </a:r>
          </a:p>
          <a:p>
            <a:pPr lvl="1" algn="just"/>
            <a:endParaRPr lang="zh-CN" altLang="en-US" sz="2400" b="1" dirty="0">
              <a:latin typeface="Calibri"/>
              <a:cs typeface="Calibri"/>
              <a:sym typeface="+mn-ea"/>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Trích xuất đặc trưng biên</a:t>
            </a:r>
          </a:p>
        </p:txBody>
      </p:sp>
      <p:pic>
        <p:nvPicPr>
          <p:cNvPr id="2050" name="Picture 2" descr="基于语义和边缘特征融合的高分辨率遥感影像水体提取方法"/>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1197" y="3429000"/>
            <a:ext cx="4629606" cy="31645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9" name="文本占位符 4"/>
          <p:cNvSpPr>
            <a:spLocks noGrp="1"/>
          </p:cNvSpPr>
          <p:nvPr>
            <p:ph type="body" sz="quarter" idx="14"/>
          </p:nvPr>
        </p:nvSpPr>
        <p:spPr>
          <a:xfrm>
            <a:off x="515937" y="1104899"/>
            <a:ext cx="11160125" cy="3381039"/>
          </a:xfrm>
        </p:spPr>
        <p:txBody>
          <a:bodyPr>
            <a:normAutofit/>
          </a:bodyPr>
          <a:lstStyle/>
          <a:p>
            <a:pPr algn="just">
              <a:lnSpc>
                <a:spcPct val="100000"/>
              </a:lnSpc>
            </a:pPr>
            <a:r>
              <a:rPr lang="en-US" altLang="zh-CN" sz="2000" dirty="0"/>
              <a:t>Toán tử Roberts (toán tử vi phân chéo)</a:t>
            </a:r>
          </a:p>
          <a:p>
            <a:pPr lvl="1" algn="just">
              <a:lnSpc>
                <a:spcPct val="100000"/>
              </a:lnSpc>
            </a:pPr>
            <a:endParaRPr lang="zh-CN" altLang="en-US" sz="2000" dirty="0">
              <a:sym typeface="+mn-ea"/>
            </a:endParaRPr>
          </a:p>
          <a:p>
            <a:pPr lvl="1" algn="just">
              <a:lnSpc>
                <a:spcPct val="100000"/>
              </a:lnSpc>
            </a:pPr>
            <a:endParaRPr lang="zh-CN" altLang="en-US" sz="2000" dirty="0">
              <a:sym typeface="+mn-ea"/>
            </a:endParaRPr>
          </a:p>
          <a:p>
            <a:pPr lvl="1" algn="just">
              <a:lnSpc>
                <a:spcPct val="100000"/>
              </a:lnSpc>
            </a:pPr>
            <a:r>
              <a:rPr lang="zh-CN" altLang="en-US" sz="2000" dirty="0">
                <a:sym typeface="+mn-ea"/>
              </a:rPr>
              <a:t>Toán tử gradient dựa trên tính toán sai phân cục bộ, thường được dùng cho ảnh ít nhiễu có biên dốc</a:t>
            </a:r>
          </a:p>
          <a:p>
            <a:pPr lvl="1" algn="just">
              <a:lnSpc>
                <a:spcPct val="100000"/>
              </a:lnSpc>
            </a:pPr>
            <a:r>
              <a:rPr lang="zh-CN" altLang="en-US" sz="2000" dirty="0"/>
              <a:t>Khi biên ảnh gần với dương 45° hoặc âm 45°, hiệu quả xử lý tốt hơn</a:t>
            </a:r>
          </a:p>
          <a:p>
            <a:pPr lvl="1" algn="just">
              <a:lnSpc>
                <a:spcPct val="100000"/>
              </a:lnSpc>
            </a:pPr>
            <a:r>
              <a:rPr lang="zh-CN" altLang="en-US" sz="2000" dirty="0"/>
              <a:t>Hạn chế: định vị biên chưa thật chính xác, các đường biên trích xuất được tương đối dày</a:t>
            </a:r>
            <a:endParaRPr lang="zh-CN" altLang="en-US" sz="19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Toán tử trích xuất biên</a:t>
            </a:r>
          </a:p>
        </p:txBody>
      </p:sp>
      <p:pic>
        <p:nvPicPr>
          <p:cNvPr id="6" name="图片 5" descr="截屏2024-02-25 16.24.37"/>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1231782" y="4151500"/>
            <a:ext cx="5448300" cy="1943100"/>
          </a:xfrm>
          <a:prstGeom prst="rect">
            <a:avLst/>
          </a:prstGeom>
        </p:spPr>
      </p:pic>
      <p:pic>
        <p:nvPicPr>
          <p:cNvPr id="8" name="图片 7" descr="截屏2024-02-25 16.24.49"/>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7581265" y="4456889"/>
            <a:ext cx="2117090" cy="1126490"/>
          </a:xfrm>
          <a:prstGeom prst="rect">
            <a:avLst/>
          </a:prstGeom>
        </p:spPr>
      </p:pic>
      <p:pic>
        <p:nvPicPr>
          <p:cNvPr id="10" name="图片 9" descr="截屏2024-02-25 16.24.53"/>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7581265" y="5424264"/>
            <a:ext cx="2498090" cy="839470"/>
          </a:xfrm>
          <a:prstGeom prst="rect">
            <a:avLst/>
          </a:prstGeom>
        </p:spPr>
      </p:pic>
      <p:pic>
        <p:nvPicPr>
          <p:cNvPr id="7" name="Picture 6">
            <a:extLst>
              <a:ext uri="{FF2B5EF4-FFF2-40B4-BE49-F238E27FC236}">
                <a16:creationId xmlns:a16="http://schemas.microsoft.com/office/drawing/2014/main" id="{A4218C77-2953-07EE-88AD-86F0927B4B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86712" y="1527776"/>
            <a:ext cx="1997765" cy="66592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5360446"/>
              </a:xfrm>
            </p:spPr>
            <p:txBody>
              <a:bodyPr>
                <a:normAutofit/>
              </a:bodyPr>
              <a:lstStyle/>
              <a:p>
                <a:pPr lvl="1" algn="just">
                  <a:lnSpc>
                    <a:spcPct val="100000"/>
                  </a:lnSpc>
                </a:pPr>
                <a:r>
                  <a:rPr lang="en-US" altLang="zh-CN" sz="2000" dirty="0"/>
                  <a:t>Toán tử Prewitt</a:t>
                </a:r>
              </a:p>
              <a:p>
                <a:pPr lvl="1" algn="just">
                  <a:lnSpc>
                    <a:spcPct val="100000"/>
                  </a:lnSpc>
                </a:pPr>
                <a:endParaRPr lang="zh-CN" altLang="en-US" sz="2000" dirty="0">
                  <a:sym typeface="+mn-ea"/>
                </a:endParaRPr>
              </a:p>
              <a:p>
                <a:pPr lvl="1" algn="just">
                  <a:lnSpc>
                    <a:spcPct val="100000"/>
                  </a:lnSpc>
                </a:pPr>
                <a:endParaRPr lang="vi-VN" altLang="zh-CN" sz="2000" dirty="0">
                  <a:sym typeface="+mn-ea"/>
                </a:endParaRPr>
              </a:p>
              <a:p>
                <a:pPr lvl="1" algn="just">
                  <a:lnSpc>
                    <a:spcPct val="100000"/>
                  </a:lnSpc>
                </a:pPr>
                <a:endParaRPr lang="vi-VN" altLang="zh-CN" sz="2000" dirty="0">
                  <a:sym typeface="+mn-ea"/>
                </a:endParaRPr>
              </a:p>
              <a:p>
                <a:pPr lvl="1" algn="just">
                  <a:lnSpc>
                    <a:spcPct val="100000"/>
                  </a:lnSpc>
                </a:pPr>
                <a:endParaRPr lang="zh-CN" altLang="en-US" sz="2000" dirty="0">
                  <a:sym typeface="+mn-ea"/>
                </a:endParaRPr>
              </a:p>
              <a:p>
                <a:pPr lvl="1" algn="just">
                  <a:lnSpc>
                    <a:spcPct val="100000"/>
                  </a:lnSpc>
                </a:pPr>
                <a:r>
                  <a:rPr lang="zh-CN" altLang="en-US" sz="2000" dirty="0">
                    <a:sym typeface="+mn-ea"/>
                  </a:rPr>
                  <a:t>Thực hiện phát hiện biên bằng cách tính sai phân giá trị xám của các pixel trong một vùng cụ thể</a:t>
                </a:r>
              </a:p>
              <a:p>
                <a:pPr lvl="1" algn="just">
                  <a:lnSpc>
                    <a:spcPct val="100000"/>
                  </a:lnSpc>
                </a:pPr>
                <a:r>
                  <a:rPr lang="zh-CN" altLang="en-US" sz="2000" dirty="0"/>
                  <a:t>Sử dụng mặt nạ</a:t>
                </a:r>
                <a:r>
                  <a:rPr lang="en-US" altLang="zh-CN" sz="2000" dirty="0"/>
                  <a:t> </a:t>
                </a:r>
                <a:r>
                  <a:rPr lang="vi-VN" altLang="zh-CN" sz="2000" dirty="0"/>
                  <a:t>(kernel)</a:t>
                </a:r>
                <a14:m>
                  <m:oMath xmlns:m="http://schemas.openxmlformats.org/officeDocument/2006/math">
                    <m:r>
                      <a:rPr lang="vi-VN" altLang="zh-CN" sz="2000" b="0" i="0" dirty="0" smtClean="0">
                        <a:latin typeface="Cambria Math" panose="02040503050406030204" pitchFamily="18" charset="0"/>
                      </a:rPr>
                      <m:t>  </m:t>
                    </m:r>
                    <m:r>
                      <a:rPr lang="en-US" altLang="zh-CN" sz="2000" dirty="0">
                        <a:latin typeface="Cambria Math" panose="02040503050406030204" pitchFamily="18" charset="0"/>
                      </a:rPr>
                      <m:t>𝟑</m:t>
                    </m:r>
                    <m:r>
                      <a:rPr lang="en-US" altLang="zh-CN" sz="2000" dirty="0">
                        <a:latin typeface="Cambria Math" panose="02040503050406030204" pitchFamily="18" charset="0"/>
                      </a:rPr>
                      <m:t>×</m:t>
                    </m:r>
                    <m:r>
                      <a:rPr lang="en-US" altLang="zh-CN" sz="2000" dirty="0">
                        <a:latin typeface="Cambria Math" panose="02040503050406030204" pitchFamily="18" charset="0"/>
                      </a:rPr>
                      <m:t>𝟑</m:t>
                    </m:r>
                  </m:oMath>
                </a14:m>
                <a:r>
                  <a:rPr lang="zh-CN" altLang="en-US" sz="2000" dirty="0"/>
                  <a:t>; kết quả phát hiện biên rõ ràng hơn so với mặt nạ</a:t>
                </a:r>
                <a:r>
                  <a:rPr lang="en-US" altLang="zh-CN" sz="2000" dirty="0"/>
                  <a:t> </a:t>
                </a:r>
                <a14:m>
                  <m:oMath xmlns:m="http://schemas.openxmlformats.org/officeDocument/2006/math">
                    <m:r>
                      <a:rPr lang="en-US" altLang="zh-CN" sz="2000" dirty="0">
                        <a:latin typeface="Cambria Math" panose="02040503050406030204" pitchFamily="18" charset="0"/>
                      </a:rPr>
                      <m:t>𝟐</m:t>
                    </m:r>
                    <m:r>
                      <a:rPr lang="en-US" altLang="zh-CN" sz="2000" dirty="0">
                        <a:latin typeface="Cambria Math" panose="02040503050406030204" pitchFamily="18" charset="0"/>
                      </a:rPr>
                      <m:t>×</m:t>
                    </m:r>
                    <m:r>
                      <a:rPr lang="en-US" altLang="zh-CN" sz="2000" dirty="0">
                        <a:latin typeface="Cambria Math" panose="02040503050406030204" pitchFamily="18" charset="0"/>
                      </a:rPr>
                      <m:t>𝟐</m:t>
                    </m:r>
                  </m:oMath>
                </a14:m>
                <a:r>
                  <a:rPr lang="zh-CN" altLang="en-US" sz="2000" dirty="0"/>
                  <a:t>, phù hợp để nhận dạng ảnh có nhiều nhiễu và biến đổi mức xám dần</a:t>
                </a: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5360446"/>
              </a:xfrm>
              <a:blipFill>
                <a:blip r:embed="rId3"/>
                <a:stretch>
                  <a:fillRect t="-472"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Toán tử trích xuất biên</a:t>
            </a:r>
          </a:p>
        </p:txBody>
      </p:sp>
      <p:pic>
        <p:nvPicPr>
          <p:cNvPr id="11" name="图片 10" descr="截屏2024-02-25 16.43.01"/>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7088505" y="5051005"/>
            <a:ext cx="3922395" cy="889000"/>
          </a:xfrm>
          <a:prstGeom prst="rect">
            <a:avLst/>
          </a:prstGeom>
        </p:spPr>
      </p:pic>
      <p:grpSp>
        <p:nvGrpSpPr>
          <p:cNvPr id="3" name="组合 2"/>
          <p:cNvGrpSpPr/>
          <p:nvPr/>
        </p:nvGrpSpPr>
        <p:grpSpPr>
          <a:xfrm>
            <a:off x="1181100" y="4549038"/>
            <a:ext cx="5499100" cy="1892935"/>
            <a:chOff x="1181100" y="4441190"/>
            <a:chExt cx="5499100" cy="1892935"/>
          </a:xfrm>
        </p:grpSpPr>
        <p:pic>
          <p:nvPicPr>
            <p:cNvPr id="7" name="图片 6" descr="截屏2024-02-25 16.42.56"/>
            <p:cNvPicPr>
              <a:picLocks noChangeAspect="1"/>
            </p:cNvPicPr>
            <p:nvPr/>
          </p:nvPicPr>
          <p:blipFill>
            <a:blip r:embed="rId5">
              <a:clrChange>
                <a:clrFrom>
                  <a:srgbClr val="FFFFFF">
                    <a:alpha val="100000"/>
                  </a:srgbClr>
                </a:clrFrom>
                <a:clrTo>
                  <a:srgbClr val="FFFFFF">
                    <a:alpha val="100000"/>
                    <a:alpha val="0"/>
                  </a:srgbClr>
                </a:clrTo>
              </a:clrChange>
            </a:blip>
            <a:srcRect r="72245"/>
            <a:stretch>
              <a:fillRect/>
            </a:stretch>
          </p:blipFill>
          <p:spPr>
            <a:xfrm>
              <a:off x="1181100" y="4441190"/>
              <a:ext cx="1810385" cy="1892935"/>
            </a:xfrm>
            <a:prstGeom prst="rect">
              <a:avLst/>
            </a:prstGeom>
          </p:spPr>
        </p:pic>
        <p:pic>
          <p:nvPicPr>
            <p:cNvPr id="12" name="图片 11" descr="截屏2024-02-25 16.42.56"/>
            <p:cNvPicPr>
              <a:picLocks noChangeAspect="1"/>
            </p:cNvPicPr>
            <p:nvPr/>
          </p:nvPicPr>
          <p:blipFill>
            <a:blip r:embed="rId5">
              <a:clrChange>
                <a:clrFrom>
                  <a:srgbClr val="FFFFFF">
                    <a:alpha val="100000"/>
                  </a:srgbClr>
                </a:clrFrom>
                <a:clrTo>
                  <a:srgbClr val="FFFFFF">
                    <a:alpha val="100000"/>
                    <a:alpha val="0"/>
                  </a:srgbClr>
                </a:clrTo>
              </a:clrChange>
            </a:blip>
            <a:srcRect l="43448"/>
            <a:stretch>
              <a:fillRect/>
            </a:stretch>
          </p:blipFill>
          <p:spPr>
            <a:xfrm>
              <a:off x="2991485" y="4441190"/>
              <a:ext cx="3688715" cy="1892935"/>
            </a:xfrm>
            <a:prstGeom prst="rect">
              <a:avLst/>
            </a:prstGeom>
          </p:spPr>
        </p:pic>
      </p:grpSp>
      <p:pic>
        <p:nvPicPr>
          <p:cNvPr id="8" name="Picture 7">
            <a:extLst>
              <a:ext uri="{FF2B5EF4-FFF2-40B4-BE49-F238E27FC236}">
                <a16:creationId xmlns:a16="http://schemas.microsoft.com/office/drawing/2014/main" id="{EEAB3C07-1691-169E-2AEB-DBAE07F871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79573" y="1337506"/>
            <a:ext cx="4432852" cy="147761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5016500"/>
          </a:xfrm>
        </p:spPr>
        <p:txBody>
          <a:bodyPr>
            <a:normAutofit/>
          </a:bodyPr>
          <a:lstStyle/>
          <a:p>
            <a:r>
              <a:rPr lang="en-US" altLang="zh-CN" dirty="0"/>
              <a:t>Toán tử Sobel</a:t>
            </a:r>
          </a:p>
          <a:p>
            <a:pPr lvl="1" algn="just"/>
            <a:endParaRPr lang="zh-CN" altLang="en-US" b="1" dirty="0">
              <a:latin typeface="Calibri"/>
              <a:cs typeface="Calibri"/>
              <a:sym typeface="+mn-ea"/>
            </a:endParaRPr>
          </a:p>
          <a:p>
            <a:pPr lvl="1" algn="just"/>
            <a:endParaRPr lang="zh-CN" altLang="en-US" b="1" dirty="0">
              <a:latin typeface="Calibri"/>
              <a:cs typeface="Calibri"/>
              <a:sym typeface="+mn-ea"/>
            </a:endParaRPr>
          </a:p>
          <a:p>
            <a:pPr lvl="1" algn="just">
              <a:lnSpc>
                <a:spcPct val="100000"/>
              </a:lnSpc>
            </a:pPr>
            <a:r>
              <a:rPr lang="zh-CN" altLang="en-US" sz="2000" dirty="0">
                <a:sym typeface="+mn-ea"/>
              </a:rPr>
              <a:t>Chủ yếu dùng để tính giá trị xấp xỉ của mức sáng tối trong ảnh; bằng cách so sánh sự thay đổi sáng tối gần biên ảnh, các vùng có mức thay đổi sáng tối vượt quá một ngưỡng nhất định được đánh dấu là biên</a:t>
            </a:r>
          </a:p>
          <a:p>
            <a:pPr lvl="1" algn="just">
              <a:lnSpc>
                <a:spcPct val="100000"/>
              </a:lnSpc>
            </a:pPr>
            <a:r>
              <a:rPr lang="zh-CN" altLang="en-US" sz="2000" dirty="0"/>
              <a:t>Đưa vào khái niệm trọng số, cho rằng mức ảnh hưởng của pixel lân cận lên pixel hiện tại phụ thuộc vào khoảng cách giữa chúng; điều này hỗ trợ làm sắc nét ảnh và làm nổi bật đường bao biên tốt hơn</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Toán tử trích xuất biên</a:t>
            </a:r>
          </a:p>
        </p:txBody>
      </p:sp>
      <p:pic>
        <p:nvPicPr>
          <p:cNvPr id="6" name="图片 5" descr="截屏2024-02-25 16.50.22"/>
          <p:cNvPicPr>
            <a:picLocks noChangeAspect="1"/>
          </p:cNvPicPr>
          <p:nvPr/>
        </p:nvPicPr>
        <p:blipFill>
          <a:blip r:embed="rId3">
            <a:clrChange>
              <a:clrFrom>
                <a:srgbClr val="FFFFFF">
                  <a:alpha val="100000"/>
                </a:srgbClr>
              </a:clrFrom>
              <a:clrTo>
                <a:srgbClr val="FFFFFF">
                  <a:alpha val="100000"/>
                  <a:alpha val="0"/>
                </a:srgbClr>
              </a:clrTo>
            </a:clrChange>
          </a:blip>
          <a:srcRect r="71230"/>
          <a:stretch>
            <a:fillRect/>
          </a:stretch>
        </p:blipFill>
        <p:spPr>
          <a:xfrm>
            <a:off x="1176655" y="4552315"/>
            <a:ext cx="1825625" cy="1784350"/>
          </a:xfrm>
          <a:prstGeom prst="rect">
            <a:avLst/>
          </a:prstGeom>
        </p:spPr>
      </p:pic>
      <p:pic>
        <p:nvPicPr>
          <p:cNvPr id="8" name="图片 7" descr="截屏2024-02-25 16.50.27"/>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7212965" y="4871085"/>
            <a:ext cx="3851910" cy="786765"/>
          </a:xfrm>
          <a:prstGeom prst="rect">
            <a:avLst/>
          </a:prstGeom>
        </p:spPr>
      </p:pic>
      <p:pic>
        <p:nvPicPr>
          <p:cNvPr id="10" name="图片 9" descr="截屏2024-02-25 16.50.22"/>
          <p:cNvPicPr>
            <a:picLocks noChangeAspect="1"/>
          </p:cNvPicPr>
          <p:nvPr/>
        </p:nvPicPr>
        <p:blipFill>
          <a:blip r:embed="rId3">
            <a:clrChange>
              <a:clrFrom>
                <a:srgbClr val="FFFFFF">
                  <a:alpha val="100000"/>
                </a:srgbClr>
              </a:clrFrom>
              <a:clrTo>
                <a:srgbClr val="FFFFFF">
                  <a:alpha val="100000"/>
                  <a:alpha val="0"/>
                </a:srgbClr>
              </a:clrTo>
            </a:clrChange>
          </a:blip>
          <a:srcRect l="43160"/>
          <a:stretch>
            <a:fillRect/>
          </a:stretch>
        </p:blipFill>
        <p:spPr>
          <a:xfrm>
            <a:off x="3065780" y="4552315"/>
            <a:ext cx="3606800" cy="1784350"/>
          </a:xfrm>
          <a:prstGeom prst="rect">
            <a:avLst/>
          </a:prstGeom>
        </p:spPr>
      </p:pic>
      <p:pic>
        <p:nvPicPr>
          <p:cNvPr id="12" name="Picture 11">
            <a:extLst>
              <a:ext uri="{FF2B5EF4-FFF2-40B4-BE49-F238E27FC236}">
                <a16:creationId xmlns:a16="http://schemas.microsoft.com/office/drawing/2014/main" id="{E36F78FD-A4D9-67EA-C8B9-CA9325593E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84178" y="1416030"/>
            <a:ext cx="3488402" cy="1162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p:sp>
        <p:nvSpPr>
          <p:cNvPr id="9" name="文本占位符 4"/>
          <p:cNvSpPr>
            <a:spLocks noGrp="1"/>
          </p:cNvSpPr>
          <p:nvPr>
            <p:ph type="body" sz="quarter" idx="14"/>
          </p:nvPr>
        </p:nvSpPr>
        <p:spPr>
          <a:xfrm>
            <a:off x="515937" y="1104899"/>
            <a:ext cx="11160125" cy="5107057"/>
          </a:xfrm>
        </p:spPr>
        <p:txBody>
          <a:bodyPr>
            <a:normAutofit/>
          </a:bodyPr>
          <a:lstStyle/>
          <a:p>
            <a:r>
              <a:rPr lang="en-US" altLang="zh-CN" dirty="0"/>
              <a:t>Toán tử Laplacian (toán tử vi phân bậc hai)</a:t>
            </a:r>
            <a:endParaRPr lang="zh-CN" altLang="en-US" b="1" dirty="0">
              <a:sym typeface="+mn-ea"/>
            </a:endParaRPr>
          </a:p>
          <a:p>
            <a:pPr lvl="1" algn="just"/>
            <a:r>
              <a:rPr lang="zh-CN" altLang="en-US" sz="2000" dirty="0">
                <a:sym typeface="+mn-ea"/>
              </a:rPr>
              <a:t>Định nghĩa trên ảnh hai chiều:</a:t>
            </a:r>
          </a:p>
          <a:p>
            <a:pPr lvl="1" algn="just"/>
            <a:endParaRPr lang="zh-CN" altLang="en-US" sz="2000" dirty="0">
              <a:sym typeface="+mn-ea"/>
            </a:endParaRPr>
          </a:p>
          <a:p>
            <a:pPr lvl="1" algn="just"/>
            <a:endParaRPr lang="zh-CN" altLang="en-US" sz="2000" dirty="0">
              <a:sym typeface="+mn-ea"/>
            </a:endParaRPr>
          </a:p>
          <a:p>
            <a:pPr lvl="1" algn="just"/>
            <a:endParaRPr lang="zh-CN" altLang="en-US" sz="2000" dirty="0"/>
          </a:p>
          <a:p>
            <a:pPr lvl="1" algn="just"/>
            <a:r>
              <a:rPr lang="zh-CN" altLang="en-US" sz="2000" dirty="0"/>
              <a:t>Trong ảnh rời rạc, toán tử Laplacian thường được biểu diễn dưới dạng một kernel tích chập:</a:t>
            </a:r>
          </a:p>
          <a:p>
            <a:pPr lvl="1" algn="just"/>
            <a:endParaRPr lang="zh-CN" altLang="en-US" sz="2000" dirty="0"/>
          </a:p>
          <a:p>
            <a:pPr lvl="1" algn="just"/>
            <a:endParaRPr lang="zh-CN" altLang="en-US" sz="2000" dirty="0"/>
          </a:p>
          <a:p>
            <a:pPr lvl="1" algn="just"/>
            <a:r>
              <a:rPr lang="zh-CN" altLang="en-US" sz="2000" dirty="0"/>
              <a:t>Khi giá trị pixel trong ảnh thay đổi nhanh, đáp ứng của toán tử Laplacian tăng lên, qua đó thực hiện phát hiện biên; toán tử này thường được kết hợp với lọc Gauss để tăng độ bền vững trước nhiễu, giúp trích xuất thông tin biên chính xác hơn trong ảnh</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Toán tử trích xuất biên</a:t>
            </a:r>
          </a:p>
        </p:txBody>
      </p:sp>
      <p:pic>
        <p:nvPicPr>
          <p:cNvPr id="5" name="Picture 4">
            <a:extLst>
              <a:ext uri="{FF2B5EF4-FFF2-40B4-BE49-F238E27FC236}">
                <a16:creationId xmlns:a16="http://schemas.microsoft.com/office/drawing/2014/main" id="{595C6D96-8773-DB22-0B02-4AC24A05FC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3486" y="1932968"/>
            <a:ext cx="3637721" cy="1212574"/>
          </a:xfrm>
          <a:prstGeom prst="rect">
            <a:avLst/>
          </a:prstGeom>
        </p:spPr>
      </p:pic>
      <p:pic>
        <p:nvPicPr>
          <p:cNvPr id="8" name="Picture 7">
            <a:extLst>
              <a:ext uri="{FF2B5EF4-FFF2-40B4-BE49-F238E27FC236}">
                <a16:creationId xmlns:a16="http://schemas.microsoft.com/office/drawing/2014/main" id="{3EBB3EC7-5B42-C935-D9C8-F8D9B7775B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41235" y="3567352"/>
            <a:ext cx="1557131" cy="116784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p:sp>
        <p:nvSpPr>
          <p:cNvPr id="9" name="文本占位符 4"/>
          <p:cNvSpPr>
            <a:spLocks noGrp="1"/>
          </p:cNvSpPr>
          <p:nvPr>
            <p:ph type="body" sz="quarter" idx="14"/>
          </p:nvPr>
        </p:nvSpPr>
        <p:spPr>
          <a:xfrm>
            <a:off x="412070" y="1104900"/>
            <a:ext cx="7842755" cy="5016500"/>
          </a:xfrm>
        </p:spPr>
        <p:txBody>
          <a:bodyPr>
            <a:normAutofit fontScale="77500" lnSpcReduction="20000"/>
          </a:bodyPr>
          <a:lstStyle/>
          <a:p>
            <a:r>
              <a:rPr lang="en-US" altLang="zh-CN" sz="3100" dirty="0"/>
              <a:t>Toán tử Canny (toán tử phát hiện biên không vi phân)</a:t>
            </a:r>
            <a:endParaRPr lang="zh-CN" altLang="en-US" sz="3100" b="1" dirty="0">
              <a:sym typeface="+mn-ea"/>
            </a:endParaRPr>
          </a:p>
          <a:p>
            <a:pPr lvl="1" algn="just">
              <a:lnSpc>
                <a:spcPct val="130000"/>
              </a:lnSpc>
            </a:pPr>
            <a:r>
              <a:rPr lang="zh-CN" altLang="en-US" sz="2600" dirty="0">
                <a:sym typeface="+mn-ea"/>
              </a:rPr>
              <a:t>Có chức năng tốt hơn các toán tử nêu trên nhưng cách triển khai phức tạp hơn; đây là toán tử tối ưu hóa nhiều giai đoạn, gồm lọc, tăng cường và phát hiện</a:t>
            </a:r>
          </a:p>
          <a:p>
            <a:pPr lvl="1" algn="just">
              <a:lnSpc>
                <a:spcPct val="130000"/>
              </a:lnSpc>
            </a:pPr>
            <a:r>
              <a:rPr lang="en-US" altLang="zh-CN" sz="2600" dirty="0">
                <a:sym typeface="+mn-ea"/>
              </a:rPr>
              <a:t>Quy trình thuật toán Canny:</a:t>
            </a:r>
          </a:p>
          <a:p>
            <a:pPr lvl="2" algn="just">
              <a:lnSpc>
                <a:spcPct val="130000"/>
              </a:lnSpc>
            </a:pPr>
            <a:r>
              <a:rPr lang="en-US" altLang="zh-CN" sz="2600" dirty="0">
                <a:sym typeface="+mn-ea"/>
              </a:rPr>
              <a:t>1. Làm trơn ảnh bằng bộ lọc Gauss</a:t>
            </a:r>
          </a:p>
          <a:p>
            <a:pPr lvl="2" algn="just">
              <a:lnSpc>
                <a:spcPct val="130000"/>
              </a:lnSpc>
            </a:pPr>
            <a:r>
              <a:rPr lang="en-US" altLang="zh-CN" sz="2600" dirty="0">
                <a:sym typeface="+mn-ea"/>
              </a:rPr>
              <a:t>2. Tính biên độ và hướng gradient của các pixel trong ảnh</a:t>
            </a:r>
          </a:p>
          <a:p>
            <a:pPr lvl="2" algn="just">
              <a:lnSpc>
                <a:spcPct val="130000"/>
              </a:lnSpc>
            </a:pPr>
            <a:r>
              <a:rPr lang="en-US" altLang="zh-CN" sz="2600" dirty="0">
                <a:sym typeface="+mn-ea"/>
              </a:rPr>
              <a:t>3. Thực hiện ức chế phi tối đa đối với biên độ gradient</a:t>
            </a:r>
          </a:p>
          <a:p>
            <a:pPr lvl="2" algn="just">
              <a:lnSpc>
                <a:spcPct val="130000"/>
              </a:lnSpc>
            </a:pPr>
            <a:r>
              <a:rPr lang="en-US" altLang="zh-CN" sz="2600" dirty="0">
                <a:sym typeface="+mn-ea"/>
              </a:rPr>
              <a:t>4. Sử dụng thuật toán ngưỡng kép để phát hiện và liên </a:t>
            </a:r>
            <a:r>
              <a:rPr lang="en-US" altLang="zh-CN" sz="2600" dirty="0" err="1">
                <a:sym typeface="+mn-ea"/>
              </a:rPr>
              <a:t>kết</a:t>
            </a:r>
            <a:r>
              <a:rPr lang="en-US" altLang="zh-CN" sz="2600" dirty="0">
                <a:sym typeface="+mn-ea"/>
              </a:rPr>
              <a:t> </a:t>
            </a:r>
            <a:r>
              <a:rPr lang="en-US" altLang="zh-CN" sz="2600" dirty="0" err="1">
                <a:sym typeface="+mn-ea"/>
              </a:rPr>
              <a:t>biên</a:t>
            </a:r>
            <a:endParaRPr lang="zh-CN" altLang="en-US" sz="2600" dirty="0"/>
          </a:p>
          <a:p>
            <a:pPr lvl="1" algn="just"/>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Toán tử trích xuất biên</a:t>
            </a:r>
          </a:p>
        </p:txBody>
      </p:sp>
      <p:pic>
        <p:nvPicPr>
          <p:cNvPr id="6" name="Picture 5">
            <a:extLst>
              <a:ext uri="{FF2B5EF4-FFF2-40B4-BE49-F238E27FC236}">
                <a16:creationId xmlns:a16="http://schemas.microsoft.com/office/drawing/2014/main" id="{89015F38-514E-4D59-EDC7-7A1789C093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5411" y="1629783"/>
            <a:ext cx="3896589" cy="30175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968500"/>
          </a:xfrm>
        </p:spPr>
        <p:txBody>
          <a:bodyPr>
            <a:normAutofit/>
          </a:bodyPr>
          <a:lstStyle/>
          <a:p>
            <a:r>
              <a:rPr lang="en-US" altLang="zh-CN" sz="2000" dirty="0"/>
              <a:t>Toán tử Canny (toán tử phát hiện biên không vi </a:t>
            </a:r>
            <a:r>
              <a:rPr lang="en-US" altLang="zh-CN" sz="2000" dirty="0" err="1"/>
              <a:t>phân</a:t>
            </a:r>
            <a:r>
              <a:rPr lang="en-US" altLang="zh-CN" sz="2000" dirty="0"/>
              <a:t>)</a:t>
            </a:r>
            <a:endParaRPr lang="zh-CN" altLang="en-US" sz="2000" dirty="0">
              <a:sym typeface="+mn-ea"/>
            </a:endParaRPr>
          </a:p>
          <a:p>
            <a:pPr lvl="1" algn="just"/>
            <a:r>
              <a:rPr lang="zh-CN" altLang="en-US" sz="2000" dirty="0">
                <a:sym typeface="+mn-ea"/>
              </a:rPr>
              <a:t>Bước 1: Chuyển đổi ảnh xám, chuyển ảnh màu gốc thành ảnh xám</a:t>
            </a:r>
            <a:endParaRPr lang="en-US" altLang="zh-CN" sz="2000" dirty="0">
              <a:sym typeface="+mn-ea"/>
            </a:endParaRPr>
          </a:p>
          <a:p>
            <a:pPr lvl="1" algn="just"/>
            <a:endParaRPr lang="en-US" altLang="zh-CN" sz="2000" dirty="0">
              <a:sym typeface="+mn-ea"/>
            </a:endParaRPr>
          </a:p>
          <a:p>
            <a:pPr lvl="2" algn="just"/>
            <a:r>
              <a:rPr lang="zh-CN" altLang="en-US" sz="2000" dirty="0">
                <a:sym typeface="+mn-ea"/>
              </a:rPr>
              <a:t>Trong đó, trọng số RGB được quyết định bởi bước sóng; mắt người nhạy cảm nhất với màu xanh lục và ít nhạy cảm nhất với màu xanh lam</a:t>
            </a:r>
            <a:endParaRPr lang="zh-CN" altLang="en-US" sz="2000" dirty="0"/>
          </a:p>
        </p:txBody>
      </p:sp>
      <p:sp>
        <p:nvSpPr>
          <p:cNvPr id="4" name="文本占位符 3"/>
          <p:cNvSpPr>
            <a:spLocks noGrp="1"/>
          </p:cNvSpPr>
          <p:nvPr>
            <p:ph type="body" sz="quarter" idx="13"/>
          </p:nvPr>
        </p:nvSpPr>
        <p:spPr/>
        <p:txBody>
          <a:bodyPr>
            <a:normAutofit/>
          </a:bodyPr>
          <a:lstStyle/>
          <a:p>
            <a:r>
              <a:rPr lang="en-US" altLang="zh-CN" dirty="0">
                <a:latin typeface="Calibri"/>
                <a:cs typeface="Calibri"/>
              </a:rPr>
              <a:t>Toán tử Canny</a:t>
            </a:r>
          </a:p>
        </p:txBody>
      </p:sp>
      <mc:AlternateContent xmlns:mc="http://schemas.openxmlformats.org/markup-compatibility/2006" xmlns:a14="http://schemas.microsoft.com/office/drawing/2010/main">
        <mc:Choice Requires="a14">
          <p:sp>
            <p:nvSpPr>
              <p:cNvPr id="3" name="文本框 2"/>
              <p:cNvSpPr txBox="1"/>
              <p:nvPr/>
            </p:nvSpPr>
            <p:spPr>
              <a:xfrm>
                <a:off x="2581445" y="1904484"/>
                <a:ext cx="7051418" cy="369332"/>
              </a:xfrm>
              <a:prstGeom prst="rect">
                <a:avLst/>
              </a:prstGeom>
              <a:noFill/>
            </p:spPr>
            <p:txBody>
              <a:bodyPr wrap="none" lIns="0" tIns="0" rIns="0" bIns="0" rtlCol="0">
                <a:normAutofit/>
              </a:bodyPr>
              <a:lstStyle/>
              <a:p>
                <a:pPr/>
                <a14:m>
                  <m:oMathPara xmlns:m="http://schemas.openxmlformats.org/officeDocument/2006/math">
                    <m:oMath>
                      <m:r>
                        <m:rPr>
                          <m:sty m:val="p"/>
                        </m:rPr>
                        <a:rPr kumimoji="1" lang="en-US" altLang="zh-CN" b="0" i="0" smtClean="0">
                          <a:latin typeface="Cambria Math" panose="02040503050406030204" pitchFamily="18" charset="0"/>
                        </a:rPr>
                        <m:t>GrayScale</m:t>
                      </m:r>
                      <m:r>
                        <a:rPr kumimoji="1" lang="en-US" altLang="zh-CN" b="0" i="0" smtClean="0">
                          <a:latin typeface="Cambria Math" panose="02040503050406030204" pitchFamily="18" charset="0"/>
                        </a:rPr>
                        <m:t>=0.2989 ∗</m:t>
                      </m:r>
                      <m:r>
                        <m:rPr>
                          <m:sty m:val="p"/>
                        </m:rPr>
                        <a:rPr kumimoji="1" lang="en-US" altLang="zh-CN" b="0" i="0" smtClean="0">
                          <a:latin typeface="Cambria Math" panose="02040503050406030204" pitchFamily="18" charset="0"/>
                        </a:rPr>
                        <m:t>R</m:t>
                      </m:r>
                      <m:r>
                        <a:rPr kumimoji="1" lang="en-US" altLang="zh-CN" b="0" i="0" smtClean="0">
                          <a:latin typeface="Cambria Math" panose="02040503050406030204" pitchFamily="18" charset="0"/>
                        </a:rPr>
                        <m:t>+0.5870 ∗</m:t>
                      </m:r>
                      <m:r>
                        <m:rPr>
                          <m:sty m:val="p"/>
                        </m:rPr>
                        <a:rPr kumimoji="1" lang="en-US" altLang="zh-CN" b="0" i="0" smtClean="0">
                          <a:latin typeface="Cambria Math" panose="02040503050406030204" pitchFamily="18" charset="0"/>
                        </a:rPr>
                        <m:t>G</m:t>
                      </m:r>
                      <m:r>
                        <a:rPr kumimoji="1" lang="en-US" altLang="zh-CN" b="0" i="0" smtClean="0">
                          <a:latin typeface="Cambria Math" panose="02040503050406030204" pitchFamily="18" charset="0"/>
                        </a:rPr>
                        <m:t>+0.1140 ∗</m:t>
                      </m:r>
                      <m:r>
                        <m:rPr>
                          <m:sty m:val="p"/>
                        </m:rPr>
                        <a:rPr kumimoji="1" lang="en-US" altLang="zh-CN" b="0" i="0" smtClean="0">
                          <a:latin typeface="Cambria Math" panose="02040503050406030204" pitchFamily="18" charset="0"/>
                        </a:rPr>
                        <m:t>B</m:t>
                      </m:r>
                    </m:oMath>
                  </m:oMathPara>
                </a14:m>
                <a:endParaRPr kumimoji="1" lang="zh-CN" altLang="en-US" dirty="0">
                  <a:latin typeface="Arial" panose="020B0604020202020204" pitchFamily="34" charset="0"/>
                  <a:cs typeface="Arial" panose="020B0604020202020204" pitchFamily="34" charset="0"/>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2581445" y="1904484"/>
                <a:ext cx="7051418" cy="369332"/>
              </a:xfrm>
              <a:prstGeom prst="rect">
                <a:avLst/>
              </a:prstGeom>
              <a:blipFill>
                <a:blip r:embed="rId3"/>
                <a:stretch>
                  <a:fillRect b="-3226"/>
                </a:stretch>
              </a:blipFill>
            </p:spPr>
            <p:txBody>
              <a:bodyPr/>
              <a:lstStyle/>
              <a:p>
                <a:r>
                  <a:rPr lang="en-VN">
                    <a:noFill/>
                  </a:rPr>
                  <a:t> </a:t>
                </a:r>
              </a:p>
            </p:txBody>
          </p:sp>
        </mc:Fallback>
      </mc:AlternateContent>
      <p:pic>
        <p:nvPicPr>
          <p:cNvPr id="5" name="图片 4"/>
          <p:cNvPicPr>
            <a:picLocks noChangeAspect="1"/>
          </p:cNvPicPr>
          <p:nvPr/>
        </p:nvPicPr>
        <p:blipFill>
          <a:blip r:embed="rId4"/>
          <a:stretch>
            <a:fillRect/>
          </a:stretch>
        </p:blipFill>
        <p:spPr>
          <a:xfrm>
            <a:off x="538247" y="3136900"/>
            <a:ext cx="11137815" cy="35155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311400"/>
          </a:xfrm>
        </p:spPr>
        <p:txBody>
          <a:bodyPr>
            <a:normAutofit/>
          </a:bodyPr>
          <a:lstStyle/>
          <a:p>
            <a:r>
              <a:rPr lang="en-US" altLang="zh-CN" sz="2000" dirty="0"/>
              <a:t>Toán tử Canny (toán tử phát hiện biên không vi </a:t>
            </a:r>
            <a:r>
              <a:rPr lang="en-US" altLang="zh-CN" sz="2000" dirty="0" err="1"/>
              <a:t>phân</a:t>
            </a:r>
            <a:r>
              <a:rPr lang="en-US" altLang="zh-CN" sz="2000" dirty="0"/>
              <a:t>)</a:t>
            </a:r>
            <a:endParaRPr lang="zh-CN" altLang="en-US" sz="2000" dirty="0">
              <a:sym typeface="+mn-ea"/>
            </a:endParaRPr>
          </a:p>
          <a:p>
            <a:pPr lvl="1" algn="just"/>
            <a:r>
              <a:rPr lang="zh-CN" altLang="en-US" sz="2000" dirty="0">
                <a:sym typeface="+mn-ea"/>
              </a:rPr>
              <a:t>Bước 2: Làm trơn ảnh để giảm ảnh hưởng của nhiễu ngẫu nhiên đối với phát hiện biên</a:t>
            </a:r>
            <a:endParaRPr lang="en-US" altLang="zh-CN" sz="2000" dirty="0">
              <a:sym typeface="+mn-ea"/>
            </a:endParaRPr>
          </a:p>
          <a:p>
            <a:pPr lvl="2" algn="just"/>
            <a:r>
              <a:rPr lang="zh-CN" altLang="en-US" sz="2000" dirty="0">
                <a:sym typeface="+mn-ea"/>
              </a:rPr>
              <a:t>Các bộ lọc làm trơn thường dùng gồm: bộ lọc Gauss, bộ lọc hộp, bộ lọc trung bình, bộ lọc trung vị, v.v.</a:t>
            </a:r>
            <a:endParaRPr lang="en-US" altLang="zh-CN" sz="2000" dirty="0">
              <a:sym typeface="+mn-ea"/>
            </a:endParaRPr>
          </a:p>
          <a:p>
            <a:pPr lvl="2" algn="just"/>
            <a:r>
              <a:rPr lang="zh-CN" altLang="en-US" sz="2000" dirty="0">
                <a:sym typeface="+mn-ea"/>
              </a:rPr>
              <a:t>Nguyên lý của bộ lọc Gauss: thực hiện phép tính tích chập trên ảnh gốc bằng kernel Gauss</a:t>
            </a:r>
            <a:endParaRPr lang="zh-CN" altLang="en-US" sz="2000" dirty="0"/>
          </a:p>
        </p:txBody>
      </p:sp>
      <p:sp>
        <p:nvSpPr>
          <p:cNvPr id="4" name="文本占位符 3"/>
          <p:cNvSpPr>
            <a:spLocks noGrp="1"/>
          </p:cNvSpPr>
          <p:nvPr>
            <p:ph type="body" sz="quarter" idx="13"/>
          </p:nvPr>
        </p:nvSpPr>
        <p:spPr/>
        <p:txBody>
          <a:bodyPr>
            <a:normAutofit/>
          </a:bodyPr>
          <a:lstStyle/>
          <a:p>
            <a:r>
              <a:rPr lang="en-US" altLang="zh-CN" dirty="0">
                <a:latin typeface="Calibri"/>
                <a:cs typeface="Calibri"/>
              </a:rPr>
              <a:t>Toán tử Canny</a:t>
            </a:r>
          </a:p>
        </p:txBody>
      </p:sp>
      <p:pic>
        <p:nvPicPr>
          <p:cNvPr id="6" name="图片 5"/>
          <p:cNvPicPr>
            <a:picLocks noChangeAspect="1"/>
          </p:cNvPicPr>
          <p:nvPr/>
        </p:nvPicPr>
        <p:blipFill>
          <a:blip r:embed="rId3"/>
          <a:stretch>
            <a:fillRect/>
          </a:stretch>
        </p:blipFill>
        <p:spPr>
          <a:xfrm>
            <a:off x="945981" y="3539266"/>
            <a:ext cx="10300038" cy="33187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965200"/>
          </a:xfrm>
        </p:spPr>
        <p:txBody>
          <a:bodyPr>
            <a:normAutofit fontScale="92500"/>
          </a:bodyPr>
          <a:lstStyle/>
          <a:p>
            <a:pPr algn="just">
              <a:lnSpc>
                <a:spcPct val="120000"/>
              </a:lnSpc>
              <a:spcBef>
                <a:spcPts val="500"/>
              </a:spcBef>
            </a:pPr>
            <a:r>
              <a:rPr lang="en-US" altLang="zh-CN" sz="2000" dirty="0"/>
              <a:t>Toán tử Canny (toán tử phát hiện biên không vi </a:t>
            </a:r>
            <a:r>
              <a:rPr lang="en-US" altLang="zh-CN" sz="2000" dirty="0" err="1"/>
              <a:t>phân</a:t>
            </a:r>
            <a:r>
              <a:rPr lang="en-US" altLang="zh-CN" sz="2000" dirty="0"/>
              <a:t>)</a:t>
            </a:r>
            <a:endParaRPr lang="zh-CN" altLang="en-US" sz="2000" dirty="0">
              <a:sym typeface="+mn-ea"/>
            </a:endParaRPr>
          </a:p>
          <a:p>
            <a:pPr lvl="1" algn="just">
              <a:lnSpc>
                <a:spcPct val="120000"/>
              </a:lnSpc>
            </a:pPr>
            <a:r>
              <a:rPr lang="zh-CN" altLang="en-US" sz="2000" dirty="0">
                <a:sym typeface="+mn-ea"/>
              </a:rPr>
              <a:t>Bước 3: Tính gradient, sử dụng bộ lọc Sobel để tính sự thay đổi gradient theo hướng X và Y</a:t>
            </a:r>
            <a:endParaRPr lang="en-US" altLang="zh-CN" sz="2000" dirty="0">
              <a:sym typeface="+mn-ea"/>
            </a:endParaRPr>
          </a:p>
        </p:txBody>
      </p:sp>
      <p:sp>
        <p:nvSpPr>
          <p:cNvPr id="4" name="文本占位符 3"/>
          <p:cNvSpPr>
            <a:spLocks noGrp="1"/>
          </p:cNvSpPr>
          <p:nvPr>
            <p:ph type="body" sz="quarter" idx="13"/>
          </p:nvPr>
        </p:nvSpPr>
        <p:spPr/>
        <p:txBody>
          <a:bodyPr>
            <a:normAutofit/>
          </a:bodyPr>
          <a:lstStyle/>
          <a:p>
            <a:r>
              <a:rPr lang="en-US" altLang="zh-CN" dirty="0">
                <a:latin typeface="Calibri"/>
                <a:cs typeface="Calibri"/>
              </a:rPr>
              <a:t>Toán tử Canny</a:t>
            </a:r>
          </a:p>
        </p:txBody>
      </p:sp>
      <p:pic>
        <p:nvPicPr>
          <p:cNvPr id="5" name="图片 4"/>
          <p:cNvPicPr>
            <a:picLocks noChangeAspect="1"/>
          </p:cNvPicPr>
          <p:nvPr/>
        </p:nvPicPr>
        <p:blipFill>
          <a:blip r:embed="rId3"/>
          <a:stretch>
            <a:fillRect/>
          </a:stretch>
        </p:blipFill>
        <p:spPr>
          <a:xfrm>
            <a:off x="1310947" y="2196081"/>
            <a:ext cx="9570104" cy="452883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977900"/>
          </a:xfrm>
        </p:spPr>
        <p:txBody>
          <a:bodyPr>
            <a:normAutofit/>
          </a:bodyPr>
          <a:lstStyle/>
          <a:p>
            <a:pPr algn="just">
              <a:lnSpc>
                <a:spcPct val="130000"/>
              </a:lnSpc>
              <a:spcBef>
                <a:spcPts val="500"/>
              </a:spcBef>
            </a:pPr>
            <a:r>
              <a:rPr lang="en-US" altLang="zh-CN" sz="1900" dirty="0"/>
              <a:t>Toán tử Canny (toán tử phát hiện biên không vi </a:t>
            </a:r>
            <a:r>
              <a:rPr lang="en-US" altLang="zh-CN" sz="1900" dirty="0" err="1"/>
              <a:t>phân</a:t>
            </a:r>
            <a:r>
              <a:rPr lang="en-US" altLang="zh-CN" sz="1900" dirty="0"/>
              <a:t>)</a:t>
            </a:r>
            <a:endParaRPr lang="zh-CN" altLang="en-US" sz="1900" dirty="0">
              <a:sym typeface="+mn-ea"/>
            </a:endParaRPr>
          </a:p>
          <a:p>
            <a:pPr lvl="1" algn="just">
              <a:lnSpc>
                <a:spcPct val="130000"/>
              </a:lnSpc>
            </a:pPr>
            <a:r>
              <a:rPr lang="zh-CN" altLang="en-US" sz="1900" dirty="0">
                <a:sym typeface="+mn-ea"/>
              </a:rPr>
              <a:t>Bước 3: Tính gradient, sử dụng bộ lọc Sobel để tính sự thay đổi gradient theo hướng X và Y</a:t>
            </a:r>
            <a:endParaRPr lang="en-US" altLang="zh-CN" sz="1900" dirty="0">
              <a:sym typeface="+mn-ea"/>
            </a:endParaRPr>
          </a:p>
        </p:txBody>
      </p:sp>
      <p:sp>
        <p:nvSpPr>
          <p:cNvPr id="4" name="文本占位符 3"/>
          <p:cNvSpPr>
            <a:spLocks noGrp="1"/>
          </p:cNvSpPr>
          <p:nvPr>
            <p:ph type="body" sz="quarter" idx="13"/>
          </p:nvPr>
        </p:nvSpPr>
        <p:spPr/>
        <p:txBody>
          <a:bodyPr>
            <a:normAutofit/>
          </a:bodyPr>
          <a:lstStyle/>
          <a:p>
            <a:r>
              <a:rPr lang="en-US" altLang="zh-CN" dirty="0">
                <a:latin typeface="Calibri"/>
                <a:cs typeface="Calibri"/>
              </a:rPr>
              <a:t>Toán tử Canny</a:t>
            </a:r>
          </a:p>
        </p:txBody>
      </p:sp>
      <p:pic>
        <p:nvPicPr>
          <p:cNvPr id="3" name="图片 2"/>
          <p:cNvPicPr>
            <a:picLocks noChangeAspect="1"/>
          </p:cNvPicPr>
          <p:nvPr/>
        </p:nvPicPr>
        <p:blipFill rotWithShape="1">
          <a:blip r:embed="rId3"/>
          <a:srcRect t="34099"/>
          <a:stretch>
            <a:fillRect/>
          </a:stretch>
        </p:blipFill>
        <p:spPr>
          <a:xfrm>
            <a:off x="2459934" y="2082800"/>
            <a:ext cx="7272130" cy="1166490"/>
          </a:xfrm>
          <a:prstGeom prst="rect">
            <a:avLst/>
          </a:prstGeom>
        </p:spPr>
      </p:pic>
      <p:pic>
        <p:nvPicPr>
          <p:cNvPr id="6" name="图片 5"/>
          <p:cNvPicPr>
            <a:picLocks noChangeAspect="1"/>
          </p:cNvPicPr>
          <p:nvPr/>
        </p:nvPicPr>
        <p:blipFill>
          <a:blip r:embed="rId4"/>
          <a:stretch>
            <a:fillRect/>
          </a:stretch>
        </p:blipFill>
        <p:spPr>
          <a:xfrm>
            <a:off x="1171239" y="3429000"/>
            <a:ext cx="9849522" cy="33073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p:sp>
        <p:nvSpPr>
          <p:cNvPr id="9" name="文本占位符 4"/>
          <p:cNvSpPr>
            <a:spLocks noGrp="1"/>
          </p:cNvSpPr>
          <p:nvPr>
            <p:ph type="body" sz="quarter" idx="14"/>
          </p:nvPr>
        </p:nvSpPr>
        <p:spPr>
          <a:xfrm>
            <a:off x="515937" y="1076164"/>
            <a:ext cx="11160125" cy="1028700"/>
          </a:xfrm>
        </p:spPr>
        <p:txBody>
          <a:bodyPr>
            <a:noAutofit/>
          </a:bodyPr>
          <a:lstStyle/>
          <a:p>
            <a:pPr algn="just">
              <a:lnSpc>
                <a:spcPct val="150000"/>
              </a:lnSpc>
              <a:spcBef>
                <a:spcPts val="500"/>
              </a:spcBef>
            </a:pPr>
            <a:r>
              <a:rPr lang="en-US" altLang="zh-CN" sz="2000" dirty="0"/>
              <a:t>Toán tử Canny (toán tử phát hiện biên không vi </a:t>
            </a:r>
            <a:r>
              <a:rPr lang="en-US" altLang="zh-CN" sz="2000" dirty="0" err="1"/>
              <a:t>phân</a:t>
            </a:r>
            <a:r>
              <a:rPr lang="en-US" altLang="zh-CN" sz="2000" dirty="0"/>
              <a:t>)</a:t>
            </a:r>
            <a:endParaRPr lang="zh-CN" altLang="en-US" sz="2000" dirty="0">
              <a:sym typeface="+mn-ea"/>
            </a:endParaRPr>
          </a:p>
          <a:p>
            <a:pPr lvl="1" algn="just">
              <a:lnSpc>
                <a:spcPct val="150000"/>
              </a:lnSpc>
            </a:pPr>
            <a:r>
              <a:rPr lang="zh-CN" altLang="en-US" sz="2000" dirty="0">
                <a:sym typeface="+mn-ea"/>
              </a:rPr>
              <a:t>Bước 3: Tính gradient, kết hợp sự thay đổi gradient theo hướng X và Y để thu được kết quả tính biên Sobel</a:t>
            </a:r>
            <a:endParaRPr lang="en-US" altLang="zh-CN" sz="2000" dirty="0">
              <a:sym typeface="+mn-ea"/>
            </a:endParaRPr>
          </a:p>
        </p:txBody>
      </p:sp>
      <p:sp>
        <p:nvSpPr>
          <p:cNvPr id="4" name="文本占位符 3"/>
          <p:cNvSpPr>
            <a:spLocks noGrp="1"/>
          </p:cNvSpPr>
          <p:nvPr>
            <p:ph type="body" sz="quarter" idx="13"/>
          </p:nvPr>
        </p:nvSpPr>
        <p:spPr/>
        <p:txBody>
          <a:bodyPr>
            <a:normAutofit/>
          </a:bodyPr>
          <a:lstStyle/>
          <a:p>
            <a:r>
              <a:rPr lang="en-US" altLang="zh-CN" dirty="0">
                <a:latin typeface="Calibri"/>
                <a:cs typeface="Calibri"/>
              </a:rPr>
              <a:t>Toán tử Canny</a:t>
            </a:r>
          </a:p>
        </p:txBody>
      </p:sp>
      <p:pic>
        <p:nvPicPr>
          <p:cNvPr id="5" name="图片 4"/>
          <p:cNvPicPr>
            <a:picLocks noChangeAspect="1"/>
          </p:cNvPicPr>
          <p:nvPr/>
        </p:nvPicPr>
        <p:blipFill>
          <a:blip r:embed="rId3"/>
          <a:stretch>
            <a:fillRect/>
          </a:stretch>
        </p:blipFill>
        <p:spPr>
          <a:xfrm>
            <a:off x="232073" y="4375857"/>
            <a:ext cx="5545699" cy="2406322"/>
          </a:xfrm>
          <a:prstGeom prst="rect">
            <a:avLst/>
          </a:prstGeom>
        </p:spPr>
      </p:pic>
      <p:pic>
        <p:nvPicPr>
          <p:cNvPr id="7" name="图片 6"/>
          <p:cNvPicPr>
            <a:picLocks noChangeAspect="1"/>
          </p:cNvPicPr>
          <p:nvPr/>
        </p:nvPicPr>
        <p:blipFill>
          <a:blip r:embed="rId4"/>
          <a:stretch>
            <a:fillRect/>
          </a:stretch>
        </p:blipFill>
        <p:spPr>
          <a:xfrm>
            <a:off x="5626249" y="2263357"/>
            <a:ext cx="6328835" cy="4389065"/>
          </a:xfrm>
          <a:prstGeom prst="rect">
            <a:avLst/>
          </a:prstGeom>
        </p:spPr>
      </p:pic>
      <p:pic>
        <p:nvPicPr>
          <p:cNvPr id="8" name="图片 7"/>
          <p:cNvPicPr>
            <a:picLocks noChangeAspect="1"/>
          </p:cNvPicPr>
          <p:nvPr/>
        </p:nvPicPr>
        <p:blipFill>
          <a:blip r:embed="rId5"/>
          <a:stretch>
            <a:fillRect/>
          </a:stretch>
        </p:blipFill>
        <p:spPr>
          <a:xfrm>
            <a:off x="2901876" y="2538098"/>
            <a:ext cx="2724373" cy="1841509"/>
          </a:xfrm>
          <a:prstGeom prst="rect">
            <a:avLst/>
          </a:prstGeom>
        </p:spPr>
      </p:pic>
      <p:pic>
        <p:nvPicPr>
          <p:cNvPr id="10" name="图片 9"/>
          <p:cNvPicPr>
            <a:picLocks noChangeAspect="1"/>
          </p:cNvPicPr>
          <p:nvPr/>
        </p:nvPicPr>
        <p:blipFill>
          <a:blip r:embed="rId6"/>
          <a:stretch>
            <a:fillRect/>
          </a:stretch>
        </p:blipFill>
        <p:spPr>
          <a:xfrm>
            <a:off x="232073" y="2538098"/>
            <a:ext cx="2669802" cy="18415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lnSpc>
                <a:spcPct val="130000"/>
              </a:lnSpc>
              <a:spcBef>
                <a:spcPts val="500"/>
              </a:spcBef>
            </a:pPr>
            <a:r>
              <a:rPr lang="en-US" altLang="zh-CN" sz="1900" dirty="0"/>
              <a:t>Toán tử Canny (toán tử phát hiện biên không vi </a:t>
            </a:r>
            <a:r>
              <a:rPr lang="en-US" altLang="zh-CN" sz="1900" dirty="0" err="1"/>
              <a:t>phân</a:t>
            </a:r>
            <a:r>
              <a:rPr lang="en-US" altLang="zh-CN" sz="1900" dirty="0"/>
              <a:t>)</a:t>
            </a:r>
            <a:endParaRPr lang="zh-CN" altLang="en-US" sz="1900" dirty="0">
              <a:sym typeface="+mn-ea"/>
            </a:endParaRPr>
          </a:p>
          <a:p>
            <a:pPr lvl="1" algn="just">
              <a:lnSpc>
                <a:spcPct val="130000"/>
              </a:lnSpc>
            </a:pPr>
            <a:r>
              <a:rPr lang="zh-CN" altLang="en-US" sz="1900" dirty="0">
                <a:sym typeface="+mn-ea"/>
              </a:rPr>
              <a:t>Bước 4: Ức chế phi tối đa để thu được kết quả phát hiện biên tinh hơn</a:t>
            </a:r>
            <a:endParaRPr lang="en-US" altLang="zh-CN" sz="1900" dirty="0">
              <a:sym typeface="+mn-ea"/>
            </a:endParaRPr>
          </a:p>
        </p:txBody>
      </p:sp>
      <p:sp>
        <p:nvSpPr>
          <p:cNvPr id="4" name="文本占位符 3"/>
          <p:cNvSpPr>
            <a:spLocks noGrp="1"/>
          </p:cNvSpPr>
          <p:nvPr>
            <p:ph type="body" sz="quarter" idx="13"/>
          </p:nvPr>
        </p:nvSpPr>
        <p:spPr/>
        <p:txBody>
          <a:bodyPr>
            <a:normAutofit/>
          </a:bodyPr>
          <a:lstStyle/>
          <a:p>
            <a:r>
              <a:rPr lang="en-US" altLang="zh-CN" dirty="0">
                <a:latin typeface="Calibri"/>
                <a:cs typeface="Calibri"/>
              </a:rPr>
              <a:t>Toán tử Canny</a:t>
            </a:r>
          </a:p>
        </p:txBody>
      </p:sp>
      <p:pic>
        <p:nvPicPr>
          <p:cNvPr id="3" name="图片 2"/>
          <p:cNvPicPr>
            <a:picLocks noChangeAspect="1"/>
          </p:cNvPicPr>
          <p:nvPr/>
        </p:nvPicPr>
        <p:blipFill>
          <a:blip r:embed="rId3"/>
          <a:stretch>
            <a:fillRect/>
          </a:stretch>
        </p:blipFill>
        <p:spPr>
          <a:xfrm>
            <a:off x="218118" y="2324832"/>
            <a:ext cx="5573079" cy="4412020"/>
          </a:xfrm>
          <a:prstGeom prst="rect">
            <a:avLst/>
          </a:prstGeom>
        </p:spPr>
      </p:pic>
      <p:pic>
        <p:nvPicPr>
          <p:cNvPr id="6" name="图片 5"/>
          <p:cNvPicPr>
            <a:picLocks noChangeAspect="1"/>
          </p:cNvPicPr>
          <p:nvPr/>
        </p:nvPicPr>
        <p:blipFill>
          <a:blip r:embed="rId4"/>
          <a:stretch>
            <a:fillRect/>
          </a:stretch>
        </p:blipFill>
        <p:spPr>
          <a:xfrm>
            <a:off x="5719758" y="2409261"/>
            <a:ext cx="6418452" cy="42431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lnSpc>
                <a:spcPct val="130000"/>
              </a:lnSpc>
              <a:spcBef>
                <a:spcPts val="500"/>
              </a:spcBef>
            </a:pPr>
            <a:r>
              <a:rPr lang="en-US" altLang="zh-CN" sz="1900" dirty="0"/>
              <a:t>Toán tử Canny (toán tử phát hiện biên không vi </a:t>
            </a:r>
            <a:r>
              <a:rPr lang="en-US" altLang="zh-CN" sz="1900" dirty="0" err="1"/>
              <a:t>phân</a:t>
            </a:r>
            <a:r>
              <a:rPr lang="en-US" altLang="zh-CN" sz="1900" dirty="0"/>
              <a:t>)</a:t>
            </a:r>
            <a:endParaRPr lang="zh-CN" altLang="en-US" sz="1900" dirty="0">
              <a:sym typeface="+mn-ea"/>
            </a:endParaRPr>
          </a:p>
          <a:p>
            <a:pPr lvl="1" algn="just">
              <a:lnSpc>
                <a:spcPct val="130000"/>
              </a:lnSpc>
            </a:pPr>
            <a:r>
              <a:rPr lang="zh-CN" altLang="en-US" sz="1900" dirty="0">
                <a:sym typeface="+mn-ea"/>
              </a:rPr>
              <a:t>Bước 5: Thuật toán ngưỡng kép để phát hiện và liên kết biên</a:t>
            </a:r>
            <a:endParaRPr lang="en-US" altLang="zh-CN" sz="1900" dirty="0">
              <a:sym typeface="+mn-ea"/>
            </a:endParaRPr>
          </a:p>
        </p:txBody>
      </p:sp>
      <p:sp>
        <p:nvSpPr>
          <p:cNvPr id="4" name="文本占位符 3"/>
          <p:cNvSpPr>
            <a:spLocks noGrp="1"/>
          </p:cNvSpPr>
          <p:nvPr>
            <p:ph type="body" sz="quarter" idx="13"/>
          </p:nvPr>
        </p:nvSpPr>
        <p:spPr/>
        <p:txBody>
          <a:bodyPr>
            <a:normAutofit/>
          </a:bodyPr>
          <a:lstStyle/>
          <a:p>
            <a:r>
              <a:rPr lang="en-US" altLang="zh-CN" dirty="0">
                <a:latin typeface="Calibri"/>
                <a:cs typeface="Calibri"/>
              </a:rPr>
              <a:t>Toán tử Canny</a:t>
            </a:r>
          </a:p>
        </p:txBody>
      </p:sp>
      <p:pic>
        <p:nvPicPr>
          <p:cNvPr id="5" name="图片 4"/>
          <p:cNvPicPr>
            <a:picLocks noChangeAspect="1"/>
          </p:cNvPicPr>
          <p:nvPr/>
        </p:nvPicPr>
        <p:blipFill>
          <a:blip r:embed="rId3"/>
          <a:stretch>
            <a:fillRect/>
          </a:stretch>
        </p:blipFill>
        <p:spPr>
          <a:xfrm>
            <a:off x="151992" y="2205697"/>
            <a:ext cx="5643002" cy="4519217"/>
          </a:xfrm>
          <a:prstGeom prst="rect">
            <a:avLst/>
          </a:prstGeom>
        </p:spPr>
      </p:pic>
      <p:pic>
        <p:nvPicPr>
          <p:cNvPr id="7" name="图片 6"/>
          <p:cNvPicPr>
            <a:picLocks noChangeAspect="1"/>
          </p:cNvPicPr>
          <p:nvPr/>
        </p:nvPicPr>
        <p:blipFill>
          <a:blip r:embed="rId4"/>
          <a:stretch>
            <a:fillRect/>
          </a:stretch>
        </p:blipFill>
        <p:spPr>
          <a:xfrm>
            <a:off x="5794994" y="2386714"/>
            <a:ext cx="6204881" cy="41571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p:sp>
        <p:nvSpPr>
          <p:cNvPr id="9" name="文本占位符 4"/>
          <p:cNvSpPr>
            <a:spLocks noGrp="1"/>
          </p:cNvSpPr>
          <p:nvPr>
            <p:ph type="body" sz="quarter" idx="14"/>
          </p:nvPr>
        </p:nvSpPr>
        <p:spPr>
          <a:xfrm>
            <a:off x="515937" y="1005507"/>
            <a:ext cx="11160125" cy="3735457"/>
          </a:xfrm>
        </p:spPr>
        <p:txBody>
          <a:bodyPr>
            <a:normAutofit fontScale="47500" lnSpcReduction="20000"/>
          </a:bodyPr>
          <a:lstStyle/>
          <a:p>
            <a:pPr algn="just">
              <a:lnSpc>
                <a:spcPct val="120000"/>
              </a:lnSpc>
              <a:spcBef>
                <a:spcPts val="500"/>
              </a:spcBef>
            </a:pPr>
            <a:r>
              <a:rPr lang="zh-CN" altLang="en-US" sz="3800" dirty="0"/>
              <a:t>Các trường hợp sử dụng thường gặp của từng toán tử</a:t>
            </a:r>
            <a:endParaRPr lang="zh-CN" altLang="en-US" sz="3800" dirty="0">
              <a:sym typeface="+mn-ea"/>
            </a:endParaRPr>
          </a:p>
          <a:p>
            <a:pPr lvl="1" algn="just">
              <a:lnSpc>
                <a:spcPct val="120000"/>
              </a:lnSpc>
            </a:pPr>
            <a:r>
              <a:rPr lang="en-US" altLang="zh-CN" sz="3800" i="1" dirty="0">
                <a:sym typeface="+mn-ea"/>
              </a:rPr>
              <a:t>Toán tử Roberts</a:t>
            </a:r>
            <a:r>
              <a:rPr lang="en-US" altLang="zh-CN" sz="3800" dirty="0">
                <a:sym typeface="+mn-ea"/>
              </a:rPr>
              <a:t>: thường dùng trong nhiệm vụ phát hiện biên ảnh có biên dọc rõ ràng hoặc biên dốc và </a:t>
            </a:r>
            <a:r>
              <a:rPr lang="en-US" altLang="zh-CN" sz="3800" dirty="0" err="1">
                <a:sym typeface="+mn-ea"/>
              </a:rPr>
              <a:t>ít</a:t>
            </a:r>
            <a:r>
              <a:rPr lang="en-US" altLang="zh-CN" sz="3800" dirty="0">
                <a:sym typeface="+mn-ea"/>
              </a:rPr>
              <a:t> </a:t>
            </a:r>
            <a:r>
              <a:rPr lang="en-US" altLang="zh-CN" sz="3800" dirty="0" err="1">
                <a:sym typeface="+mn-ea"/>
              </a:rPr>
              <a:t>nhiễu</a:t>
            </a:r>
            <a:endParaRPr lang="en-US" altLang="zh-CN" sz="3800" dirty="0">
              <a:sym typeface="+mn-ea"/>
            </a:endParaRPr>
          </a:p>
          <a:p>
            <a:pPr lvl="1" algn="just">
              <a:lnSpc>
                <a:spcPct val="120000"/>
              </a:lnSpc>
            </a:pPr>
            <a:r>
              <a:rPr lang="en-US" altLang="zh-CN" sz="3800" i="1" dirty="0">
                <a:sym typeface="+mn-ea"/>
              </a:rPr>
              <a:t>Toán tử Prewitt</a:t>
            </a:r>
            <a:r>
              <a:rPr lang="en-US" altLang="zh-CN" sz="3800" dirty="0">
                <a:sym typeface="+mn-ea"/>
              </a:rPr>
              <a:t>: thường dùng trong nhiệm vụ phát hiện biên ảnh có nhiều nhiễu và biến đổi mức </a:t>
            </a:r>
            <a:r>
              <a:rPr lang="en-US" altLang="zh-CN" sz="3800" dirty="0" err="1">
                <a:sym typeface="+mn-ea"/>
              </a:rPr>
              <a:t>xám</a:t>
            </a:r>
            <a:r>
              <a:rPr lang="en-US" altLang="zh-CN" sz="3800" dirty="0">
                <a:sym typeface="+mn-ea"/>
              </a:rPr>
              <a:t> </a:t>
            </a:r>
            <a:r>
              <a:rPr lang="en-US" altLang="zh-CN" sz="3800" dirty="0" err="1">
                <a:sym typeface="+mn-ea"/>
              </a:rPr>
              <a:t>dần</a:t>
            </a:r>
            <a:endParaRPr lang="en-US" altLang="zh-CN" sz="3800" dirty="0">
              <a:sym typeface="+mn-ea"/>
            </a:endParaRPr>
          </a:p>
          <a:p>
            <a:pPr lvl="1" algn="just">
              <a:lnSpc>
                <a:spcPct val="120000"/>
              </a:lnSpc>
            </a:pPr>
            <a:r>
              <a:rPr lang="en-US" altLang="zh-CN" sz="3800" i="1" dirty="0">
                <a:sym typeface="+mn-ea"/>
              </a:rPr>
              <a:t>Toán tử Sobel</a:t>
            </a:r>
            <a:r>
              <a:rPr lang="en-US" altLang="zh-CN" sz="3800" dirty="0">
                <a:sym typeface="+mn-ea"/>
              </a:rPr>
              <a:t>: thường dùng trong nhiệm vụ phát hiện biên ảnh có nhiều nhiễu và biến đổi mức </a:t>
            </a:r>
            <a:r>
              <a:rPr lang="en-US" altLang="zh-CN" sz="3800" dirty="0" err="1">
                <a:sym typeface="+mn-ea"/>
              </a:rPr>
              <a:t>xám</a:t>
            </a:r>
            <a:r>
              <a:rPr lang="en-US" altLang="zh-CN" sz="3800" dirty="0">
                <a:sym typeface="+mn-ea"/>
              </a:rPr>
              <a:t> </a:t>
            </a:r>
            <a:r>
              <a:rPr lang="en-US" altLang="zh-CN" sz="3800" dirty="0" err="1">
                <a:sym typeface="+mn-ea"/>
              </a:rPr>
              <a:t>dần</a:t>
            </a:r>
            <a:endParaRPr lang="en-US" altLang="zh-CN" sz="3800" dirty="0">
              <a:sym typeface="+mn-ea"/>
            </a:endParaRPr>
          </a:p>
          <a:p>
            <a:pPr lvl="1" algn="just">
              <a:lnSpc>
                <a:spcPct val="120000"/>
              </a:lnSpc>
            </a:pPr>
            <a:r>
              <a:rPr lang="en-US" altLang="zh-CN" sz="3800" i="1" dirty="0">
                <a:sym typeface="+mn-ea"/>
              </a:rPr>
              <a:t>Toán tử Laplacian</a:t>
            </a:r>
            <a:r>
              <a:rPr lang="en-US" altLang="zh-CN" sz="3800" dirty="0">
                <a:sym typeface="+mn-ea"/>
              </a:rPr>
              <a:t>: thường dùng để chuẩn hóa kết quả phát hiện và tính phương sai, phục vụ nhiệm vụ phát hiện </a:t>
            </a:r>
            <a:r>
              <a:rPr lang="en-US" altLang="zh-CN" sz="3800" dirty="0" err="1">
                <a:sym typeface="+mn-ea"/>
              </a:rPr>
              <a:t>độ</a:t>
            </a:r>
            <a:r>
              <a:rPr lang="en-US" altLang="zh-CN" sz="3800" dirty="0">
                <a:sym typeface="+mn-ea"/>
              </a:rPr>
              <a:t> </a:t>
            </a:r>
            <a:r>
              <a:rPr lang="en-US" altLang="zh-CN" sz="3800" dirty="0" err="1">
                <a:sym typeface="+mn-ea"/>
              </a:rPr>
              <a:t>mờ</a:t>
            </a:r>
            <a:endParaRPr lang="en-US" altLang="zh-CN" sz="3800" dirty="0">
              <a:sym typeface="+mn-ea"/>
            </a:endParaRPr>
          </a:p>
          <a:p>
            <a:pPr lvl="1" algn="just">
              <a:lnSpc>
                <a:spcPct val="120000"/>
              </a:lnSpc>
            </a:pPr>
            <a:r>
              <a:rPr lang="en-US" altLang="zh-CN" sz="3800" i="1" dirty="0">
                <a:sym typeface="+mn-ea"/>
              </a:rPr>
              <a:t>Toán tử Canny</a:t>
            </a:r>
            <a:r>
              <a:rPr lang="en-US" altLang="zh-CN" sz="3800" dirty="0">
                <a:sym typeface="+mn-ea"/>
              </a:rPr>
              <a:t>: thường dùng trong các dự án thực tế như phát hiện vạch làn đường; đây là phương pháp phát hiện biên hiệu quả nhất</a:t>
            </a:r>
          </a:p>
          <a:p>
            <a:pPr lvl="1" algn="just"/>
            <a:endParaRPr lang="en-US" altLang="zh-CN" sz="4200" b="1" dirty="0">
              <a:latin typeface="Calibri"/>
              <a:cs typeface="Calibri"/>
              <a:sym typeface="+mn-ea"/>
            </a:endParaRPr>
          </a:p>
          <a:p>
            <a:pPr lvl="2" algn="just"/>
            <a:endParaRPr lang="en-US" altLang="zh-CN" sz="2400" b="1" dirty="0">
              <a:latin typeface="Calibri"/>
              <a:cs typeface="Calibri"/>
              <a:sym typeface="+mn-ea"/>
            </a:endParaRPr>
          </a:p>
          <a:p>
            <a:pPr lvl="2" algn="just"/>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Toán tử trích xuất biên</a:t>
            </a:r>
          </a:p>
        </p:txBody>
      </p:sp>
      <p:pic>
        <p:nvPicPr>
          <p:cNvPr id="7" name="Picture 6">
            <a:extLst>
              <a:ext uri="{FF2B5EF4-FFF2-40B4-BE49-F238E27FC236}">
                <a16:creationId xmlns:a16="http://schemas.microsoft.com/office/drawing/2014/main" id="{B493F12A-BC95-49FF-2D20-BB900270E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87" y="4740964"/>
            <a:ext cx="6743700" cy="2044700"/>
          </a:xfrm>
          <a:prstGeom prst="rect">
            <a:avLst/>
          </a:prstGeom>
        </p:spPr>
      </p:pic>
      <p:pic>
        <p:nvPicPr>
          <p:cNvPr id="10" name="Picture 9">
            <a:extLst>
              <a:ext uri="{FF2B5EF4-FFF2-40B4-BE49-F238E27FC236}">
                <a16:creationId xmlns:a16="http://schemas.microsoft.com/office/drawing/2014/main" id="{52C65855-5F23-FEA2-8D70-67E8DF9299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667" y="4403584"/>
            <a:ext cx="6299200" cy="393700"/>
          </a:xfrm>
          <a:prstGeom prst="rect">
            <a:avLst/>
          </a:prstGeom>
        </p:spPr>
      </p:pic>
      <p:pic>
        <p:nvPicPr>
          <p:cNvPr id="14" name="Picture 13">
            <a:extLst>
              <a:ext uri="{FF2B5EF4-FFF2-40B4-BE49-F238E27FC236}">
                <a16:creationId xmlns:a16="http://schemas.microsoft.com/office/drawing/2014/main" id="{74C7B5E6-519D-7F82-7661-18E1B214EA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6393" y="4403584"/>
            <a:ext cx="5195607" cy="23820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654300"/>
          </a:xfrm>
        </p:spPr>
        <p:txBody>
          <a:bodyPr>
            <a:normAutofit/>
          </a:bodyPr>
          <a:lstStyle/>
          <a:p>
            <a:pPr algn="just"/>
            <a:r>
              <a:rPr lang="zh-CN" altLang="en-US" sz="2600" dirty="0"/>
              <a:t>Kết quả phát hiện biên cần được hậu xử lý thêm bằng liên kết biên</a:t>
            </a:r>
          </a:p>
          <a:p>
            <a:pPr lvl="1" algn="just"/>
            <a:r>
              <a:rPr lang="zh-CN" altLang="en-US" sz="2000" dirty="0">
                <a:sym typeface="+mn-ea"/>
              </a:rPr>
              <a:t>Do các yếu tố như nhiễu, kết cấu và thay đổi màu sắc trong ảnh có thể gây nhiễu cho quá trình phát hiện biên, khiến biên được phát hiện bị đứt ở một số vị trí, kết quả sau khi xử lý ảnh bằng toán tử phát hiện biên thường là một loạt đoạn biên</a:t>
            </a:r>
            <a:endParaRPr lang="en-US" altLang="zh-CN" sz="2000" dirty="0"/>
          </a:p>
          <a:p>
            <a:pPr lvl="1" algn="just"/>
            <a:r>
              <a:rPr lang="zh-CN" altLang="en-US" sz="2000" dirty="0"/>
              <a:t>Vì vậy, liên kết biên trở thành một vấn đề then chốt trong xử lý ảnh; mục tiêu là nối các biên bị đứt này thành biên hoàn chỉnh ở mức tối đa có thể, phục vụ nghiên cứu và ứng dụng trong các nhiệm vụ tiếp theo</a:t>
            </a:r>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Bài toán liên kết biên</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9663" y="3890682"/>
            <a:ext cx="5972674" cy="272665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044700"/>
          </a:xfrm>
        </p:spPr>
        <p:txBody>
          <a:bodyPr>
            <a:normAutofit/>
          </a:bodyPr>
          <a:lstStyle/>
          <a:p>
            <a:r>
              <a:rPr lang="zh-CN" altLang="en-US" dirty="0"/>
              <a:t>Thuật toán cơ bản: theo dõi biên dựa trên tám lân cận</a:t>
            </a:r>
            <a:endParaRPr lang="en-US" altLang="zh-CN" dirty="0"/>
          </a:p>
          <a:p>
            <a:pPr lvl="1" algn="just"/>
            <a:r>
              <a:rPr lang="zh-CN" altLang="en-US" sz="2000" dirty="0"/>
              <a:t>Chuyển sang ảnh xám và thực hiện phát hiện biên Canny</a:t>
            </a:r>
            <a:endParaRPr lang="en-US" altLang="zh-CN" sz="2000" dirty="0"/>
          </a:p>
          <a:p>
            <a:pPr lvl="1" algn="just"/>
            <a:r>
              <a:rPr lang="zh-CN" altLang="en-US" sz="2000" dirty="0"/>
              <a:t>Theo dõi biên theo hướng đã thiết lập trước (chẳng hạn theo chiều kim đồng hồ)</a:t>
            </a:r>
            <a:endParaRPr lang="en-US" altLang="zh-CN" sz="2000" dirty="0"/>
          </a:p>
          <a:p>
            <a:pPr lvl="1" algn="just"/>
            <a:r>
              <a:rPr lang="zh-CN" altLang="en-US" sz="2000" dirty="0"/>
              <a:t>Điều kiện kết thúc của mỗi lần theo dõi là: không tồn tại đường bao trong tám lân cận</a:t>
            </a:r>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Bài toán liên kết biên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5906" y="3270264"/>
            <a:ext cx="6096000" cy="32250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b="13193"/>
          <a:stretch>
            <a:fillRect/>
          </a:stretch>
        </p:blipFill>
        <p:spPr bwMode="auto">
          <a:xfrm>
            <a:off x="1595438" y="3587381"/>
            <a:ext cx="2984500" cy="25907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43</a:t>
            </a:fld>
            <a:endParaRPr lang="zh-CN" altLang="en-US">
              <a:latin typeface="Calibri"/>
              <a:cs typeface="Calibri"/>
            </a:endParaRPr>
          </a:p>
        </p:txBody>
      </p:sp>
      <p:sp>
        <p:nvSpPr>
          <p:cNvPr id="4" name="Text Placeholder 3">
            <a:extLst>
              <a:ext uri="{FF2B5EF4-FFF2-40B4-BE49-F238E27FC236}">
                <a16:creationId xmlns:a16="http://schemas.microsoft.com/office/drawing/2014/main" id="{386A3D27-234B-CEC0-45B4-E7C96AB614F5}"/>
              </a:ext>
            </a:extLst>
          </p:cNvPr>
          <p:cNvSpPr>
            <a:spLocks noGrp="1"/>
          </p:cNvSpPr>
          <p:nvPr>
            <p:ph type="body" sz="quarter" idx="14"/>
          </p:nvPr>
        </p:nvSpPr>
        <p:spPr/>
        <p:txBody>
          <a:bodyPr/>
          <a:lstStyle/>
          <a:p>
            <a:r>
              <a:rPr lang="zh-CN" altLang="en-US" dirty="0">
                <a:latin typeface="Calibri"/>
                <a:cs typeface="Calibri"/>
              </a:rPr>
              <a:t>Định nghĩa nhiệm vụ</a:t>
            </a:r>
          </a:p>
          <a:p>
            <a:pPr lvl="1"/>
            <a:r>
              <a:rPr lang="zh-CN" altLang="en-US" sz="2000" dirty="0">
                <a:latin typeface="Calibri"/>
                <a:cs typeface="Calibri"/>
              </a:rPr>
              <a:t>Phân tích ảnh đường sá do camera trên xe ghi lại, phát hiện các đặc trưng như biên, màu sắc hoặc kết cấu để nhận dạng vạch làn đường, qua đó giúp phương tiện hiểu chính xác cấu trúc đường sá và đưa ra quyết định lái xe tương ứng</a:t>
            </a:r>
          </a:p>
          <a:p>
            <a:endParaRPr lang="en-US"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pic>
        <p:nvPicPr>
          <p:cNvPr id="7" name="图片 6" descr="1_Rk2yECD0gkMsUGySF818kg"/>
          <p:cNvPicPr>
            <a:picLocks noChangeAspect="1"/>
          </p:cNvPicPr>
          <p:nvPr/>
        </p:nvPicPr>
        <p:blipFill>
          <a:blip r:embed="rId6"/>
          <a:stretch>
            <a:fillRect/>
          </a:stretch>
        </p:blipFill>
        <p:spPr>
          <a:xfrm>
            <a:off x="899381" y="2882265"/>
            <a:ext cx="5033010" cy="3689350"/>
          </a:xfrm>
          <a:prstGeom prst="rect">
            <a:avLst/>
          </a:prstGeom>
        </p:spPr>
      </p:pic>
      <p:sp>
        <p:nvSpPr>
          <p:cNvPr id="8" name="文本占位符 2"/>
          <p:cNvSpPr>
            <a:spLocks noGrp="1"/>
          </p:cNvSpPr>
          <p:nvPr>
            <p:custDataLst>
              <p:tags r:id="rId1"/>
            </p:custDataLst>
          </p:nvPr>
        </p:nvSpPr>
        <p:spPr>
          <a:xfrm>
            <a:off x="515937" y="1104900"/>
            <a:ext cx="11160125" cy="1282700"/>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1" algn="just"/>
            <a:endParaRPr lang="zh-CN" altLang="en-US" dirty="0">
              <a:latin typeface="Arial" panose="020B0604020202020204" pitchFamily="34" charset="0"/>
              <a:cs typeface="Arial" panose="020B0604020202020204" pitchFamily="34" charset="0"/>
            </a:endParaRPr>
          </a:p>
          <a:p>
            <a:pPr lvl="1"/>
            <a:endParaRPr lang="en-US" altLang="zh-CN" dirty="0">
              <a:latin typeface="Calibri"/>
              <a:cs typeface="Calibri"/>
            </a:endParaRPr>
          </a:p>
        </p:txBody>
      </p:sp>
      <p:sp>
        <p:nvSpPr>
          <p:cNvPr id="10" name="文本框 9"/>
          <p:cNvSpPr txBox="1"/>
          <p:nvPr>
            <p:custDataLst>
              <p:tags r:id="rId2"/>
            </p:custDataLst>
          </p:nvPr>
        </p:nvSpPr>
        <p:spPr>
          <a:xfrm>
            <a:off x="2869565" y="6203315"/>
            <a:ext cx="1236980" cy="368300"/>
          </a:xfrm>
          <a:prstGeom prst="rect">
            <a:avLst/>
          </a:prstGeom>
          <a:noFill/>
        </p:spPr>
        <p:txBody>
          <a:bodyPr wrap="square" rtlCol="0">
            <a:normAutofit fontScale="62500" lnSpcReduction="20000"/>
          </a:bodyPr>
          <a:lstStyle/>
          <a:p>
            <a:r>
              <a:rPr lang="zh-CN" altLang="en-US" b="1">
                <a:latin typeface="Calibri"/>
                <a:cs typeface="Calibri"/>
              </a:rPr>
              <a:t>Bối cảnh đường cao tốc</a:t>
            </a:r>
          </a:p>
        </p:txBody>
      </p:sp>
      <p:sp>
        <p:nvSpPr>
          <p:cNvPr id="11" name="文本框 10"/>
          <p:cNvSpPr txBox="1"/>
          <p:nvPr>
            <p:custDataLst>
              <p:tags r:id="rId3"/>
            </p:custDataLst>
          </p:nvPr>
        </p:nvSpPr>
        <p:spPr>
          <a:xfrm>
            <a:off x="8285480" y="6203315"/>
            <a:ext cx="1236980" cy="368300"/>
          </a:xfrm>
          <a:prstGeom prst="rect">
            <a:avLst/>
          </a:prstGeom>
          <a:noFill/>
        </p:spPr>
        <p:txBody>
          <a:bodyPr wrap="square" rtlCol="0">
            <a:normAutofit fontScale="70000" lnSpcReduction="20000"/>
          </a:bodyPr>
          <a:lstStyle/>
          <a:p>
            <a:r>
              <a:rPr lang="zh-CN" altLang="en-US" b="1">
                <a:latin typeface="Calibri"/>
                <a:cs typeface="Calibri"/>
              </a:rPr>
              <a:t>Bối cảnh đô thị</a:t>
            </a:r>
          </a:p>
        </p:txBody>
      </p:sp>
      <p:pic>
        <p:nvPicPr>
          <p:cNvPr id="12" name="图片 11" descr="v2-71407871e8b1befbb75590bc06921be6_1440w"/>
          <p:cNvPicPr>
            <a:picLocks noChangeAspect="1"/>
          </p:cNvPicPr>
          <p:nvPr/>
        </p:nvPicPr>
        <p:blipFill>
          <a:blip r:embed="rId7"/>
          <a:stretch>
            <a:fillRect/>
          </a:stretch>
        </p:blipFill>
        <p:spPr>
          <a:xfrm>
            <a:off x="6034033" y="2882265"/>
            <a:ext cx="5332730" cy="368935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p:sp>
        <p:nvSpPr>
          <p:cNvPr id="9" name="Text Placeholder 8">
            <a:extLst>
              <a:ext uri="{FF2B5EF4-FFF2-40B4-BE49-F238E27FC236}">
                <a16:creationId xmlns:a16="http://schemas.microsoft.com/office/drawing/2014/main" id="{5654F505-4EF6-30BA-F8CE-CFADC65C37E7}"/>
              </a:ext>
            </a:extLst>
          </p:cNvPr>
          <p:cNvSpPr>
            <a:spLocks noGrp="1"/>
          </p:cNvSpPr>
          <p:nvPr>
            <p:ph type="body" sz="quarter" idx="14"/>
          </p:nvPr>
        </p:nvSpPr>
        <p:spPr>
          <a:xfrm>
            <a:off x="515937" y="922846"/>
            <a:ext cx="11160125" cy="5147365"/>
          </a:xfrm>
        </p:spPr>
        <p:txBody>
          <a:bodyPr/>
          <a:lstStyle/>
          <a:p>
            <a:r>
              <a:rPr lang="zh-CN" altLang="en-US" sz="2000" dirty="0">
                <a:latin typeface="Calibri"/>
                <a:cs typeface="Calibri"/>
              </a:rPr>
              <a:t>Ứng dụng thực tế</a:t>
            </a:r>
          </a:p>
          <a:p>
            <a:pPr lvl="1"/>
            <a:r>
              <a:rPr lang="zh-CN" altLang="en-US" sz="2000" dirty="0">
                <a:latin typeface="Calibri"/>
                <a:cs typeface="Calibri"/>
              </a:rPr>
              <a:t>Giữ làn đường: khi phương tiện lệch khỏi làn hiện tại, nhận dạng vị trí tương đối giữa phương tiện và vạch làn đường, cảnh báo người lái hoặc tự động điều chỉnh hướng xe để giảm nguy cơ xảy ra tai nạn</a:t>
            </a:r>
          </a:p>
          <a:p>
            <a:pPr lvl="1"/>
            <a:r>
              <a:rPr lang="zh-CN" altLang="en-US" sz="2000" dirty="0">
                <a:latin typeface="Calibri"/>
                <a:cs typeface="Calibri"/>
              </a:rPr>
              <a:t>Điều hướng tự chủ: phát hiện trạng thái đèn tín hiệu trong bối cảnh giao thông phức tạp, kết hợp quy tắc lưu thông của làn xe hiện tại với thông tin tuyến đường để tự chủ quyết định có rẽ, giảm tốc hay tăng tốc đi qua đoạn đường hiện tại hay không</a:t>
            </a:r>
            <a:endParaRPr lang="en-US" sz="2000"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pic>
        <p:nvPicPr>
          <p:cNvPr id="4" name="图片 3" descr="0_gD104dQZbHt7OBHb"/>
          <p:cNvPicPr/>
          <p:nvPr/>
        </p:nvPicPr>
        <p:blipFill>
          <a:blip r:embed="rId4"/>
          <a:stretch>
            <a:fillRect/>
          </a:stretch>
        </p:blipFill>
        <p:spPr>
          <a:xfrm>
            <a:off x="1003162" y="3547717"/>
            <a:ext cx="4952365" cy="2790190"/>
          </a:xfrm>
          <a:prstGeom prst="rect">
            <a:avLst/>
          </a:prstGeom>
        </p:spPr>
      </p:pic>
      <p:sp>
        <p:nvSpPr>
          <p:cNvPr id="6" name="文本框 5"/>
          <p:cNvSpPr txBox="1"/>
          <p:nvPr/>
        </p:nvSpPr>
        <p:spPr>
          <a:xfrm>
            <a:off x="2860853" y="6489700"/>
            <a:ext cx="1909929" cy="368300"/>
          </a:xfrm>
          <a:prstGeom prst="rect">
            <a:avLst/>
          </a:prstGeom>
          <a:noFill/>
        </p:spPr>
        <p:txBody>
          <a:bodyPr wrap="square" rtlCol="0">
            <a:noAutofit/>
          </a:bodyPr>
          <a:lstStyle/>
          <a:p>
            <a:r>
              <a:rPr lang="zh-CN" altLang="en-US" sz="1400" dirty="0">
                <a:latin typeface="Arial" panose="020B0604020202020204" pitchFamily="34" charset="0"/>
                <a:cs typeface="Arial" panose="020B0604020202020204" pitchFamily="34" charset="0"/>
              </a:rPr>
              <a:t>Giữ làn đường</a:t>
            </a:r>
          </a:p>
        </p:txBody>
      </p:sp>
      <p:pic>
        <p:nvPicPr>
          <p:cNvPr id="7" name="图片 6" descr="254825162-77846f69-fe77-45aa-b769-e85fd98a0596"/>
          <p:cNvPicPr>
            <a:picLocks noChangeAspect="1"/>
          </p:cNvPicPr>
          <p:nvPr/>
        </p:nvPicPr>
        <p:blipFill>
          <a:blip r:embed="rId5"/>
          <a:stretch>
            <a:fillRect/>
          </a:stretch>
        </p:blipFill>
        <p:spPr>
          <a:xfrm>
            <a:off x="6335794" y="3450727"/>
            <a:ext cx="4960000" cy="2790000"/>
          </a:xfrm>
          <a:prstGeom prst="rect">
            <a:avLst/>
          </a:prstGeom>
        </p:spPr>
      </p:pic>
      <p:sp>
        <p:nvSpPr>
          <p:cNvPr id="8" name="文本框 7"/>
          <p:cNvSpPr txBox="1"/>
          <p:nvPr>
            <p:custDataLst>
              <p:tags r:id="rId1"/>
            </p:custDataLst>
          </p:nvPr>
        </p:nvSpPr>
        <p:spPr>
          <a:xfrm>
            <a:off x="4909931" y="6283090"/>
            <a:ext cx="7484165" cy="369332"/>
          </a:xfrm>
          <a:prstGeom prst="rect">
            <a:avLst/>
          </a:prstGeom>
          <a:noFill/>
        </p:spPr>
        <p:txBody>
          <a:bodyPr wrap="square" rtlCol="0">
            <a:noAutofit/>
          </a:bodyPr>
          <a:lstStyle/>
          <a:p>
            <a:pPr algn="ctr"/>
            <a:r>
              <a:rPr lang="zh-CN" altLang="en-US" sz="1400" dirty="0">
                <a:latin typeface="Arial" panose="020B0604020202020204" pitchFamily="34" charset="0"/>
                <a:cs typeface="Arial" panose="020B0604020202020204" pitchFamily="34" charset="0"/>
              </a:rPr>
              <a:t>Kết hợp tín hiệu giao thông để thực hiện </a:t>
            </a:r>
            <a:endParaRPr lang="vi-VN" altLang="zh-CN" sz="1400" dirty="0">
              <a:latin typeface="Arial" panose="020B0604020202020204" pitchFamily="34" charset="0"/>
              <a:cs typeface="Arial" panose="020B0604020202020204" pitchFamily="34" charset="0"/>
            </a:endParaRPr>
          </a:p>
          <a:p>
            <a:pPr algn="ctr"/>
            <a:r>
              <a:rPr lang="zh-CN" altLang="en-US" sz="1400" dirty="0">
                <a:latin typeface="Arial" panose="020B0604020202020204" pitchFamily="34" charset="0"/>
                <a:cs typeface="Arial" panose="020B0604020202020204" pitchFamily="34" charset="0"/>
              </a:rPr>
              <a:t>điều hướng tự chủ cho phương tiện</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45</a:t>
            </a:fld>
            <a:endParaRPr lang="zh-CN" altLang="en-US">
              <a:latin typeface="Calibri"/>
              <a:cs typeface="Calibri"/>
            </a:endParaRPr>
          </a:p>
        </p:txBody>
      </p:sp>
      <p:sp>
        <p:nvSpPr>
          <p:cNvPr id="5" name="Text Placeholder 4">
            <a:extLst>
              <a:ext uri="{FF2B5EF4-FFF2-40B4-BE49-F238E27FC236}">
                <a16:creationId xmlns:a16="http://schemas.microsoft.com/office/drawing/2014/main" id="{2C11C922-FA54-77FD-C6B5-A6D85858E06C}"/>
              </a:ext>
            </a:extLst>
          </p:cNvPr>
          <p:cNvSpPr>
            <a:spLocks noGrp="1"/>
          </p:cNvSpPr>
          <p:nvPr>
            <p:ph type="body" sz="quarter" idx="14"/>
          </p:nvPr>
        </p:nvSpPr>
        <p:spPr>
          <a:xfrm>
            <a:off x="515284" y="948988"/>
            <a:ext cx="11425704" cy="5016500"/>
          </a:xfrm>
        </p:spPr>
        <p:txBody>
          <a:bodyPr/>
          <a:lstStyle/>
          <a:p>
            <a:pPr lvl="0" algn="just"/>
            <a:r>
              <a:rPr lang="zh-CN" altLang="en-US" sz="2000" dirty="0">
                <a:latin typeface="Calibri"/>
                <a:cs typeface="Calibri"/>
              </a:rPr>
              <a:t>Loại phương pháp thứ nhất: mô hình hóa thành bài toán phân loại từng pixel, xác định sự tồn tại của vạch làn đường dựa trên độ tin cậy phân loại</a:t>
            </a:r>
          </a:p>
          <a:p>
            <a:pPr lvl="0" algn="just"/>
            <a:r>
              <a:rPr lang="zh-CN" altLang="en-US" sz="2000" dirty="0">
                <a:latin typeface="Calibri"/>
                <a:cs typeface="Calibri"/>
              </a:rPr>
              <a:t>Loại phương pháp thứ hai: mô hình hóa thành bài toán phát hiện đối tượng, định nghĩa trước hình dạng vạch làn đường (thường là đường thẳng)</a:t>
            </a:r>
          </a:p>
          <a:p>
            <a:pPr lvl="0" algn="just"/>
            <a:r>
              <a:rPr lang="zh-CN" altLang="en-US" sz="2000" dirty="0">
                <a:latin typeface="Calibri"/>
                <a:cs typeface="Calibri"/>
                <a:sym typeface="+mn-ea"/>
              </a:rPr>
              <a:t>Loại phương pháp thứ ba: mô hình hóa thành bài toán khớp đường cong hoặc hồi quy tham số đa thức</a:t>
            </a:r>
            <a:endParaRPr lang="zh-CN" altLang="en-US" sz="2000" dirty="0">
              <a:latin typeface="Calibri"/>
              <a:cs typeface="Calibri"/>
            </a:endParaRPr>
          </a:p>
          <a:p>
            <a:pPr lvl="1"/>
            <a:endParaRPr lang="zh-CN" altLang="en-US" sz="1800" dirty="0">
              <a:latin typeface="Calibri"/>
              <a:cs typeface="Calibri"/>
            </a:endParaRPr>
          </a:p>
          <a:p>
            <a:endParaRPr lang="en-US" sz="1800"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sp>
        <p:nvSpPr>
          <p:cNvPr id="9" name="文本占位符 2"/>
          <p:cNvSpPr>
            <a:spLocks noGrp="1"/>
          </p:cNvSpPr>
          <p:nvPr>
            <p:custDataLst>
              <p:tags r:id="rId1"/>
            </p:custDataLst>
          </p:nvPr>
        </p:nvSpPr>
        <p:spPr>
          <a:xfrm>
            <a:off x="515937" y="1104900"/>
            <a:ext cx="11160125" cy="1587500"/>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Calibri" panose="02010609060101010101" pitchFamily="49" charset="-122"/>
                <a:ea typeface="Calibri"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1"/>
            <a:endParaRPr lang="en-US" altLang="zh-CN" dirty="0">
              <a:latin typeface="Calibri"/>
              <a:cs typeface="Calibri"/>
            </a:endParaRPr>
          </a:p>
        </p:txBody>
      </p:sp>
      <p:grpSp>
        <p:nvGrpSpPr>
          <p:cNvPr id="4" name="组合 3"/>
          <p:cNvGrpSpPr/>
          <p:nvPr/>
        </p:nvGrpSpPr>
        <p:grpSpPr>
          <a:xfrm>
            <a:off x="515937" y="3146487"/>
            <a:ext cx="11069051" cy="3551565"/>
            <a:chOff x="1215" y="5585"/>
            <a:chExt cx="16937" cy="5098"/>
          </a:xfrm>
        </p:grpSpPr>
        <p:pic>
          <p:nvPicPr>
            <p:cNvPr id="13" name="图片 12" descr="image"/>
            <p:cNvPicPr>
              <a:picLocks noChangeAspect="1"/>
            </p:cNvPicPr>
            <p:nvPr/>
          </p:nvPicPr>
          <p:blipFill>
            <a:blip r:embed="rId13"/>
            <a:stretch>
              <a:fillRect/>
            </a:stretch>
          </p:blipFill>
          <p:spPr>
            <a:xfrm>
              <a:off x="9764" y="5586"/>
              <a:ext cx="4200" cy="1809"/>
            </a:xfrm>
            <a:prstGeom prst="rect">
              <a:avLst/>
            </a:prstGeom>
          </p:spPr>
        </p:pic>
        <p:pic>
          <p:nvPicPr>
            <p:cNvPr id="14" name="图片 13" descr="label"/>
            <p:cNvPicPr/>
            <p:nvPr/>
          </p:nvPicPr>
          <p:blipFill>
            <a:blip r:embed="rId14"/>
            <a:stretch>
              <a:fillRect/>
            </a:stretch>
          </p:blipFill>
          <p:spPr>
            <a:xfrm>
              <a:off x="13951" y="5585"/>
              <a:ext cx="4201" cy="1810"/>
            </a:xfrm>
            <a:prstGeom prst="rect">
              <a:avLst/>
            </a:prstGeom>
          </p:spPr>
        </p:pic>
        <p:pic>
          <p:nvPicPr>
            <p:cNvPr id="15" name="图片 14"/>
            <p:cNvPicPr>
              <a:picLocks noChangeAspect="1"/>
            </p:cNvPicPr>
            <p:nvPr>
              <p:custDataLst>
                <p:tags r:id="rId2"/>
              </p:custDataLst>
            </p:nvPr>
          </p:nvPicPr>
          <p:blipFill>
            <a:blip r:embed="rId15"/>
            <a:stretch>
              <a:fillRect/>
            </a:stretch>
          </p:blipFill>
          <p:spPr>
            <a:xfrm>
              <a:off x="1215" y="5585"/>
              <a:ext cx="3859" cy="1810"/>
            </a:xfrm>
            <a:prstGeom prst="rect">
              <a:avLst/>
            </a:prstGeom>
          </p:spPr>
        </p:pic>
        <p:pic>
          <p:nvPicPr>
            <p:cNvPr id="16" name="图片 15"/>
            <p:cNvPicPr/>
            <p:nvPr>
              <p:custDataLst>
                <p:tags r:id="rId3"/>
              </p:custDataLst>
            </p:nvPr>
          </p:nvPicPr>
          <p:blipFill>
            <a:blip r:embed="rId16"/>
            <a:stretch>
              <a:fillRect/>
            </a:stretch>
          </p:blipFill>
          <p:spPr>
            <a:xfrm>
              <a:off x="5074" y="5585"/>
              <a:ext cx="3861" cy="1810"/>
            </a:xfrm>
            <a:prstGeom prst="rect">
              <a:avLst/>
            </a:prstGeom>
          </p:spPr>
        </p:pic>
        <p:pic>
          <p:nvPicPr>
            <p:cNvPr id="17" name="图片 16"/>
            <p:cNvPicPr>
              <a:picLocks noChangeAspect="1"/>
            </p:cNvPicPr>
            <p:nvPr>
              <p:custDataLst>
                <p:tags r:id="rId4"/>
              </p:custDataLst>
            </p:nvPr>
          </p:nvPicPr>
          <p:blipFill>
            <a:blip r:embed="rId17"/>
            <a:srcRect b="22616"/>
            <a:stretch>
              <a:fillRect/>
            </a:stretch>
          </p:blipFill>
          <p:spPr>
            <a:xfrm>
              <a:off x="9816" y="7938"/>
              <a:ext cx="8335" cy="2183"/>
            </a:xfrm>
            <a:prstGeom prst="rect">
              <a:avLst/>
            </a:prstGeom>
          </p:spPr>
        </p:pic>
        <p:pic>
          <p:nvPicPr>
            <p:cNvPr id="18" name="图片 17"/>
            <p:cNvPicPr>
              <a:picLocks noChangeAspect="1"/>
            </p:cNvPicPr>
            <p:nvPr>
              <p:custDataLst>
                <p:tags r:id="rId5"/>
              </p:custDataLst>
            </p:nvPr>
          </p:nvPicPr>
          <p:blipFill>
            <a:blip r:embed="rId18"/>
            <a:stretch>
              <a:fillRect/>
            </a:stretch>
          </p:blipFill>
          <p:spPr>
            <a:xfrm>
              <a:off x="1216" y="7938"/>
              <a:ext cx="3858" cy="2181"/>
            </a:xfrm>
            <a:prstGeom prst="rect">
              <a:avLst/>
            </a:prstGeom>
          </p:spPr>
        </p:pic>
        <p:pic>
          <p:nvPicPr>
            <p:cNvPr id="19" name="图片 18"/>
            <p:cNvPicPr>
              <a:picLocks noChangeAspect="1"/>
            </p:cNvPicPr>
            <p:nvPr>
              <p:custDataLst>
                <p:tags r:id="rId6"/>
              </p:custDataLst>
            </p:nvPr>
          </p:nvPicPr>
          <p:blipFill>
            <a:blip r:embed="rId19"/>
            <a:stretch>
              <a:fillRect/>
            </a:stretch>
          </p:blipFill>
          <p:spPr>
            <a:xfrm>
              <a:off x="5074" y="7938"/>
              <a:ext cx="3943" cy="2202"/>
            </a:xfrm>
            <a:prstGeom prst="rect">
              <a:avLst/>
            </a:prstGeom>
          </p:spPr>
        </p:pic>
        <p:sp>
          <p:nvSpPr>
            <p:cNvPr id="20" name="文本框 19"/>
            <p:cNvSpPr txBox="1"/>
            <p:nvPr>
              <p:custDataLst>
                <p:tags r:id="rId7"/>
              </p:custDataLst>
            </p:nvPr>
          </p:nvSpPr>
          <p:spPr>
            <a:xfrm>
              <a:off x="3812" y="7467"/>
              <a:ext cx="3486" cy="398"/>
            </a:xfrm>
            <a:prstGeom prst="rect">
              <a:avLst/>
            </a:prstGeom>
            <a:noFill/>
          </p:spPr>
          <p:txBody>
            <a:bodyPr wrap="square" rtlCol="0">
              <a:spAutoFit/>
            </a:bodyPr>
            <a:lstStyle/>
            <a:p>
              <a:r>
                <a:rPr lang="zh-CN" altLang="en-US" sz="1200" dirty="0">
                  <a:latin typeface="Arial" panose="020B0604020202020204" pitchFamily="34" charset="0"/>
                  <a:cs typeface="Arial" panose="020B0604020202020204" pitchFamily="34" charset="0"/>
                </a:rPr>
                <a:t>Phát hiện biên + đường thẳng</a:t>
              </a:r>
            </a:p>
          </p:txBody>
        </p:sp>
        <p:sp>
          <p:nvSpPr>
            <p:cNvPr id="21" name="文本框 20"/>
            <p:cNvSpPr txBox="1"/>
            <p:nvPr>
              <p:custDataLst>
                <p:tags r:id="rId8"/>
              </p:custDataLst>
            </p:nvPr>
          </p:nvSpPr>
          <p:spPr>
            <a:xfrm>
              <a:off x="12759" y="7445"/>
              <a:ext cx="4380" cy="442"/>
            </a:xfrm>
            <a:prstGeom prst="rect">
              <a:avLst/>
            </a:prstGeom>
            <a:noFill/>
          </p:spPr>
          <p:txBody>
            <a:bodyPr wrap="square" rtlCol="0">
              <a:spAutoFit/>
            </a:bodyPr>
            <a:lstStyle/>
            <a:p>
              <a:r>
                <a:rPr lang="zh-CN" altLang="en-US" sz="1400" dirty="0">
                  <a:latin typeface="Arial" panose="020B0604020202020204" pitchFamily="34" charset="0"/>
                  <a:cs typeface="Arial" panose="020B0604020202020204" pitchFamily="34" charset="0"/>
                </a:rPr>
                <a:t>Phân đoạn ảnh</a:t>
              </a:r>
            </a:p>
          </p:txBody>
        </p:sp>
        <p:sp>
          <p:nvSpPr>
            <p:cNvPr id="22" name="文本框 21"/>
            <p:cNvSpPr txBox="1"/>
            <p:nvPr>
              <p:custDataLst>
                <p:tags r:id="rId9"/>
              </p:custDataLst>
            </p:nvPr>
          </p:nvSpPr>
          <p:spPr>
            <a:xfrm>
              <a:off x="13090" y="10241"/>
              <a:ext cx="3698" cy="442"/>
            </a:xfrm>
            <a:prstGeom prst="rect">
              <a:avLst/>
            </a:prstGeom>
            <a:noFill/>
          </p:spPr>
          <p:txBody>
            <a:bodyPr wrap="square" rtlCol="0">
              <a:spAutoFit/>
            </a:bodyPr>
            <a:lstStyle/>
            <a:p>
              <a:r>
                <a:rPr lang="zh-CN" altLang="en-US" sz="1400" dirty="0">
                  <a:latin typeface="Arial" panose="020B0604020202020204" pitchFamily="34" charset="0"/>
                  <a:cs typeface="Arial" panose="020B0604020202020204" pitchFamily="34" charset="0"/>
                </a:rPr>
                <a:t>Khớp tham số đường cong</a:t>
              </a:r>
            </a:p>
          </p:txBody>
        </p:sp>
        <p:sp>
          <p:nvSpPr>
            <p:cNvPr id="23" name="文本框 22"/>
            <p:cNvSpPr txBox="1"/>
            <p:nvPr>
              <p:custDataLst>
                <p:tags r:id="rId10"/>
              </p:custDataLst>
            </p:nvPr>
          </p:nvSpPr>
          <p:spPr>
            <a:xfrm>
              <a:off x="4337" y="10241"/>
              <a:ext cx="2961" cy="442"/>
            </a:xfrm>
            <a:prstGeom prst="rect">
              <a:avLst/>
            </a:prstGeom>
            <a:noFill/>
          </p:spPr>
          <p:txBody>
            <a:bodyPr wrap="square" rtlCol="0">
              <a:spAutoFit/>
            </a:bodyPr>
            <a:lstStyle/>
            <a:p>
              <a:r>
                <a:rPr lang="zh-CN" altLang="en-US" sz="1400" dirty="0">
                  <a:latin typeface="Arial" panose="020B0604020202020204" pitchFamily="34" charset="0"/>
                  <a:cs typeface="Arial" panose="020B0604020202020204" pitchFamily="34" charset="0"/>
                </a:rPr>
                <a:t>Phát hiện đối tượng</a:t>
              </a:r>
            </a:p>
          </p:txBody>
        </p:sp>
      </p:grpSp>
    </p:spTree>
    <p:extLst>
      <p:ext uri="{BB962C8B-B14F-4D97-AF65-F5344CB8AC3E}">
        <p14:creationId xmlns:p14="http://schemas.microsoft.com/office/powerpoint/2010/main" val="354271015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46</a:t>
            </a:fld>
            <a:endParaRPr lang="zh-CN" altLang="en-US">
              <a:latin typeface="Calibri"/>
              <a:cs typeface="Calibri"/>
            </a:endParaRPr>
          </a:p>
        </p:txBody>
      </p:sp>
      <p:sp>
        <p:nvSpPr>
          <p:cNvPr id="4" name="Text Placeholder 3">
            <a:extLst>
              <a:ext uri="{FF2B5EF4-FFF2-40B4-BE49-F238E27FC236}">
                <a16:creationId xmlns:a16="http://schemas.microsoft.com/office/drawing/2014/main" id="{C166EA69-408B-B383-18B2-C431A5807FD0}"/>
              </a:ext>
            </a:extLst>
          </p:cNvPr>
          <p:cNvSpPr>
            <a:spLocks noGrp="1"/>
          </p:cNvSpPr>
          <p:nvPr>
            <p:ph type="body" sz="quarter" idx="14"/>
          </p:nvPr>
        </p:nvSpPr>
        <p:spPr>
          <a:xfrm>
            <a:off x="515937" y="1005508"/>
            <a:ext cx="11160125" cy="5016500"/>
          </a:xfrm>
        </p:spPr>
        <p:txBody>
          <a:bodyPr/>
          <a:lstStyle/>
          <a:p>
            <a:pPr>
              <a:lnSpc>
                <a:spcPct val="130000"/>
              </a:lnSpc>
            </a:pPr>
            <a:r>
              <a:rPr lang="zh-CN" altLang="en-US" sz="2000" dirty="0">
                <a:latin typeface="Calibri"/>
                <a:cs typeface="Calibri"/>
              </a:rPr>
              <a:t>Loại phương pháp thứ nhất: mô hình hóa thành bài toán phân loại từng pixel</a:t>
            </a:r>
          </a:p>
          <a:p>
            <a:pPr>
              <a:lnSpc>
                <a:spcPct val="130000"/>
              </a:lnSpc>
            </a:pPr>
            <a:r>
              <a:rPr lang="zh-CN" altLang="en-US" sz="2000" dirty="0">
                <a:latin typeface="Calibri"/>
                <a:cs typeface="Calibri"/>
                <a:sym typeface="+mn-ea"/>
              </a:rPr>
              <a:t>Do chỉ dựa vào độ tin cậy phân loại để xác định sự tồn tại của vạch làn đường, các vạch làn đường dự đoán thường bị đứt quãng</a:t>
            </a:r>
          </a:p>
          <a:p>
            <a:pPr>
              <a:lnSpc>
                <a:spcPct val="130000"/>
              </a:lnSpc>
            </a:pPr>
            <a:r>
              <a:rPr lang="zh-CN" altLang="en-US" sz="2000" dirty="0">
                <a:latin typeface="Calibri"/>
                <a:cs typeface="Calibri"/>
                <a:sym typeface="+mn-ea"/>
              </a:rPr>
              <a:t>Mạng phân đoạn có nhiều tham số, tốc độ suy luận chậm</a:t>
            </a:r>
            <a:endParaRPr lang="zh-CN" altLang="en-US" sz="2000" dirty="0">
              <a:latin typeface="Calibri"/>
              <a:cs typeface="Calibri"/>
            </a:endParaRPr>
          </a:p>
          <a:p>
            <a:pPr>
              <a:lnSpc>
                <a:spcPct val="130000"/>
              </a:lnSpc>
            </a:pPr>
            <a:endParaRPr lang="zh-CN" altLang="en-US" sz="2000" dirty="0">
              <a:latin typeface="Calibri"/>
              <a:cs typeface="Calibri"/>
            </a:endParaRPr>
          </a:p>
          <a:p>
            <a:endParaRPr lang="en-US" sz="2000"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pic>
        <p:nvPicPr>
          <p:cNvPr id="5" name="图片 4"/>
          <p:cNvPicPr>
            <a:picLocks noChangeAspect="1"/>
          </p:cNvPicPr>
          <p:nvPr>
            <p:custDataLst>
              <p:tags r:id="rId1"/>
            </p:custDataLst>
          </p:nvPr>
        </p:nvPicPr>
        <p:blipFill>
          <a:blip r:embed="rId8"/>
          <a:stretch>
            <a:fillRect/>
          </a:stretch>
        </p:blipFill>
        <p:spPr>
          <a:xfrm>
            <a:off x="744109" y="2975947"/>
            <a:ext cx="4573325" cy="3492325"/>
          </a:xfrm>
          <a:prstGeom prst="rect">
            <a:avLst/>
          </a:prstGeom>
        </p:spPr>
      </p:pic>
      <p:pic>
        <p:nvPicPr>
          <p:cNvPr id="6" name="图片 5"/>
          <p:cNvPicPr>
            <a:picLocks noChangeAspect="1"/>
          </p:cNvPicPr>
          <p:nvPr>
            <p:custDataLst>
              <p:tags r:id="rId2"/>
            </p:custDataLst>
          </p:nvPr>
        </p:nvPicPr>
        <p:blipFill>
          <a:blip r:embed="rId9"/>
          <a:stretch>
            <a:fillRect/>
          </a:stretch>
        </p:blipFill>
        <p:spPr>
          <a:xfrm>
            <a:off x="6238184" y="2975947"/>
            <a:ext cx="5532148" cy="3336399"/>
          </a:xfrm>
          <a:prstGeom prst="rect">
            <a:avLst/>
          </a:prstGeom>
        </p:spPr>
      </p:pic>
      <p:sp>
        <p:nvSpPr>
          <p:cNvPr id="7" name="文本框 6"/>
          <p:cNvSpPr txBox="1"/>
          <p:nvPr>
            <p:custDataLst>
              <p:tags r:id="rId3"/>
            </p:custDataLst>
          </p:nvPr>
        </p:nvSpPr>
        <p:spPr>
          <a:xfrm>
            <a:off x="6238184" y="6312346"/>
            <a:ext cx="5339715" cy="368300"/>
          </a:xfrm>
          <a:prstGeom prst="rect">
            <a:avLst/>
          </a:prstGeom>
          <a:noFill/>
        </p:spPr>
        <p:txBody>
          <a:bodyPr wrap="square" rtlCol="0">
            <a:noAutofit/>
          </a:bodyPr>
          <a:lstStyle/>
          <a:p>
            <a:pPr algn="ctr"/>
            <a:r>
              <a:rPr lang="zh-CN" altLang="en-US" sz="1400" dirty="0">
                <a:latin typeface="Arial" panose="020B0604020202020204" pitchFamily="34" charset="0"/>
                <a:cs typeface="Arial" panose="020B0604020202020204" pitchFamily="34" charset="0"/>
              </a:rPr>
              <a:t>Độ bền vững kém khi xử lý các trường hợp như</a:t>
            </a:r>
            <a:endParaRPr lang="vi-VN" altLang="zh-CN" sz="1400" dirty="0">
              <a:latin typeface="Arial" panose="020B0604020202020204" pitchFamily="34" charset="0"/>
              <a:cs typeface="Arial" panose="020B0604020202020204" pitchFamily="34" charset="0"/>
            </a:endParaRPr>
          </a:p>
          <a:p>
            <a:pPr algn="ctr"/>
            <a:r>
              <a:rPr lang="zh-CN" altLang="en-US" sz="1400" dirty="0">
                <a:latin typeface="Arial" panose="020B0604020202020204" pitchFamily="34" charset="0"/>
                <a:cs typeface="Arial" panose="020B0604020202020204" pitchFamily="34" charset="0"/>
              </a:rPr>
              <a:t> che khuất nghiêm trọng và kết cấu yếu</a:t>
            </a:r>
          </a:p>
        </p:txBody>
      </p:sp>
      <p:sp>
        <p:nvSpPr>
          <p:cNvPr id="8" name="文本框 7"/>
          <p:cNvSpPr txBox="1"/>
          <p:nvPr>
            <p:custDataLst>
              <p:tags r:id="rId4"/>
            </p:custDataLst>
          </p:nvPr>
        </p:nvSpPr>
        <p:spPr>
          <a:xfrm>
            <a:off x="810247" y="6456813"/>
            <a:ext cx="2618753" cy="368300"/>
          </a:xfrm>
          <a:prstGeom prst="rect">
            <a:avLst/>
          </a:prstGeom>
          <a:noFill/>
        </p:spPr>
        <p:txBody>
          <a:bodyPr wrap="square" rtlCol="0">
            <a:noAutofit/>
          </a:bodyPr>
          <a:lstStyle/>
          <a:p>
            <a:pPr algn="ctr"/>
            <a:r>
              <a:rPr lang="zh-CN" altLang="en-US" sz="1400" dirty="0">
                <a:latin typeface="Arial" panose="020B0604020202020204" pitchFamily="34" charset="0"/>
                <a:cs typeface="Arial" panose="020B0604020202020204" pitchFamily="34" charset="0"/>
              </a:rPr>
              <a:t>Quy trình phương pháp</a:t>
            </a:r>
          </a:p>
        </p:txBody>
      </p:sp>
      <p:sp>
        <p:nvSpPr>
          <p:cNvPr id="10" name="文本框 9"/>
          <p:cNvSpPr txBox="1"/>
          <p:nvPr>
            <p:custDataLst>
              <p:tags r:id="rId5"/>
            </p:custDataLst>
          </p:nvPr>
        </p:nvSpPr>
        <p:spPr>
          <a:xfrm>
            <a:off x="3835083" y="6468272"/>
            <a:ext cx="1226185" cy="368300"/>
          </a:xfrm>
          <a:prstGeom prst="rect">
            <a:avLst/>
          </a:prstGeom>
          <a:noFill/>
        </p:spPr>
        <p:txBody>
          <a:bodyPr wrap="square" rtlCol="0">
            <a:normAutofit/>
          </a:bodyPr>
          <a:lstStyle/>
          <a:p>
            <a:pPr algn="ctr"/>
            <a:r>
              <a:rPr lang="zh-CN" altLang="en-US" sz="1400" dirty="0">
                <a:latin typeface="Arial" panose="020B0604020202020204" pitchFamily="34" charset="0"/>
                <a:cs typeface="Arial" panose="020B0604020202020204" pitchFamily="34" charset="0"/>
              </a:rPr>
              <a:t>Hậu xử lý</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47</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FA9714FA-1279-D025-E376-CF0F72F11987}"/>
                  </a:ext>
                </a:extLst>
              </p:cNvPr>
              <p:cNvSpPr>
                <a:spLocks noGrp="1"/>
              </p:cNvSpPr>
              <p:nvPr>
                <p:ph type="body" sz="quarter" idx="14"/>
              </p:nvPr>
            </p:nvSpPr>
            <p:spPr>
              <a:xfrm>
                <a:off x="451821" y="1000461"/>
                <a:ext cx="11224241" cy="5120939"/>
              </a:xfrm>
            </p:spPr>
            <p:txBody>
              <a:bodyPr/>
              <a:lstStyle/>
              <a:p>
                <a:pPr lvl="0" algn="just"/>
                <a:r>
                  <a:rPr lang="zh-CN" altLang="en-US" sz="2000" dirty="0">
                    <a:latin typeface="Calibri"/>
                    <a:cs typeface="Calibri"/>
                  </a:rPr>
                  <a:t>Loại phương pháp thứ hai: mô hình hóa thành bài toán phát hiện đối tượng</a:t>
                </a:r>
              </a:p>
              <a:p>
                <a:pPr lvl="1" algn="just"/>
                <a:r>
                  <a:rPr lang="zh-CN" altLang="en-US" sz="2000" dirty="0">
                    <a:latin typeface="Calibri"/>
                    <a:cs typeface="Calibri"/>
                    <a:sym typeface="+mn-ea"/>
                  </a:rPr>
                  <a:t>Định nghĩa trước điểm neo (anchor) của vạch làn đường, thường là đường thẳng; hồi quy tọa độ điểm đầu</a:t>
                </a:r>
                <a:r>
                  <a:rPr lang="en-US" altLang="zh-CN" sz="2000" dirty="0">
                    <a:latin typeface="Calibri"/>
                    <a:cs typeface="Calibri"/>
                    <a:sym typeface="+mn-ea"/>
                  </a:rPr>
                  <a:t> </a:t>
                </a:r>
                <a14:m>
                  <m:oMath xmlns:m="http://schemas.openxmlformats.org/officeDocument/2006/math">
                    <m:r>
                      <a:rPr lang="en-US" altLang="zh-CN" sz="2000" dirty="0">
                        <a:latin typeface="Cambria Math" panose="02040503050406030204" pitchFamily="18" charset="0"/>
                        <a:sym typeface="+mn-ea"/>
                      </a:rPr>
                      <m:t>𝑶</m:t>
                    </m:r>
                  </m:oMath>
                </a14:m>
                <a:r>
                  <a:rPr lang="en-US" altLang="zh-CN" sz="2000" dirty="0">
                    <a:latin typeface="Calibri"/>
                    <a:cs typeface="Calibri"/>
                    <a:sym typeface="+mn-ea"/>
                  </a:rPr>
                  <a:t> + góc của đường thẳng </a:t>
                </a:r>
                <a14:m>
                  <m:oMath xmlns:m="http://schemas.openxmlformats.org/officeDocument/2006/math">
                    <m:r>
                      <a:rPr lang="en-US" altLang="zh-CN" sz="2000" dirty="0">
                        <a:latin typeface="Cambria Math" panose="02040503050406030204" pitchFamily="18" charset="0"/>
                        <a:sym typeface="+mn-ea"/>
                      </a:rPr>
                      <m:t>𝜽</m:t>
                    </m:r>
                  </m:oMath>
                </a14:m>
                <a:endParaRPr lang="en-US" altLang="zh-CN" sz="2000" dirty="0">
                  <a:latin typeface="Calibri"/>
                  <a:cs typeface="Calibri"/>
                  <a:sym typeface="+mn-ea"/>
                </a:endParaRPr>
              </a:p>
              <a:p>
                <a:pPr lvl="1" algn="just"/>
                <a:r>
                  <a:rPr lang="zh-CN" altLang="en-US" sz="2000" dirty="0">
                    <a:latin typeface="Calibri"/>
                    <a:cs typeface="Calibri"/>
                    <a:sym typeface="+mn-ea"/>
                  </a:rPr>
                  <a:t>Tốc độ nhanh nhưng khó mô tả cấu trúc </a:t>
                </a:r>
                <a:r>
                  <a:rPr lang="en-US" altLang="zh-CN" sz="2000" dirty="0">
                    <a:latin typeface="Calibri"/>
                    <a:cs typeface="Calibri"/>
                    <a:sym typeface="+mn-ea"/>
                  </a:rPr>
                  <a:t>topo</a:t>
                </a:r>
                <a:r>
                  <a:rPr lang="zh-CN" altLang="en-US" sz="2000" dirty="0">
                    <a:latin typeface="Calibri"/>
                    <a:cs typeface="Calibri"/>
                    <a:sym typeface="+mn-ea"/>
                  </a:rPr>
                  <a:t> phức tạp, chẳng hạn vạch làn đường cong</a:t>
                </a:r>
              </a:p>
              <a:p>
                <a:pPr lvl="1" algn="just"/>
                <a:endParaRPr lang="zh-CN" altLang="en-US" sz="2000" dirty="0">
                  <a:latin typeface="Calibri"/>
                  <a:cs typeface="Calibri"/>
                </a:endParaRPr>
              </a:p>
              <a:p>
                <a:endParaRPr lang="en-US" dirty="0"/>
              </a:p>
            </p:txBody>
          </p:sp>
        </mc:Choice>
        <mc:Fallback xmlns="">
          <p:sp>
            <p:nvSpPr>
              <p:cNvPr id="5" name="Text Placeholder 4">
                <a:extLst>
                  <a:ext uri="{FF2B5EF4-FFF2-40B4-BE49-F238E27FC236}">
                    <a16:creationId xmlns:a16="http://schemas.microsoft.com/office/drawing/2014/main" id="{FA9714FA-1279-D025-E376-CF0F72F11987}"/>
                  </a:ext>
                </a:extLst>
              </p:cNvPr>
              <p:cNvSpPr>
                <a:spLocks noGrp="1" noRot="1" noChangeAspect="1" noMove="1" noResize="1" noEditPoints="1" noAdjustHandles="1" noChangeArrowheads="1" noChangeShapeType="1" noTextEdit="1"/>
              </p:cNvSpPr>
              <p:nvPr>
                <p:ph type="body" sz="quarter" idx="14"/>
              </p:nvPr>
            </p:nvSpPr>
            <p:spPr>
              <a:xfrm>
                <a:off x="451821" y="1000461"/>
                <a:ext cx="11224241" cy="5120939"/>
              </a:xfrm>
              <a:blipFill>
                <a:blip r:embed="rId6"/>
                <a:stretch>
                  <a:fillRect l="-452" t="-248" r="-565"/>
                </a:stretch>
              </a:blipFill>
            </p:spPr>
            <p:txBody>
              <a:bodyPr/>
              <a:lstStyle/>
              <a:p>
                <a:r>
                  <a:rPr lang="en-VN">
                    <a:noFill/>
                  </a:rPr>
                  <a:t> </a:t>
                </a:r>
              </a:p>
            </p:txBody>
          </p:sp>
        </mc:Fallback>
      </mc:AlternateContent>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pic>
        <p:nvPicPr>
          <p:cNvPr id="4" name="图片 3"/>
          <p:cNvPicPr>
            <a:picLocks noChangeAspect="1"/>
          </p:cNvPicPr>
          <p:nvPr>
            <p:custDataLst>
              <p:tags r:id="rId1"/>
            </p:custDataLst>
          </p:nvPr>
        </p:nvPicPr>
        <p:blipFill>
          <a:blip r:embed="rId7"/>
          <a:stretch>
            <a:fillRect/>
          </a:stretch>
        </p:blipFill>
        <p:spPr>
          <a:xfrm>
            <a:off x="1061085" y="2695575"/>
            <a:ext cx="10218420" cy="3882390"/>
          </a:xfrm>
          <a:prstGeom prst="rect">
            <a:avLst/>
          </a:prstGeom>
        </p:spPr>
      </p:pic>
      <mc:AlternateContent xmlns:mc="http://schemas.openxmlformats.org/markup-compatibility/2006" xmlns:a14="http://schemas.microsoft.com/office/drawing/2010/main">
        <mc:Choice Requires="a14">
          <p:sp>
            <p:nvSpPr>
              <p:cNvPr id="12" name="文本框 11"/>
              <p:cNvSpPr txBox="1"/>
              <p:nvPr>
                <p:custDataLst>
                  <p:tags r:id="rId2"/>
                </p:custDataLst>
              </p:nvPr>
            </p:nvSpPr>
            <p:spPr>
              <a:xfrm>
                <a:off x="9467215" y="5578475"/>
                <a:ext cx="1560830" cy="368300"/>
              </a:xfrm>
              <a:prstGeom prst="rect">
                <a:avLst/>
              </a:prstGeom>
              <a:noFill/>
            </p:spPr>
            <p:txBody>
              <a:bodyPr wrap="square" rtlCol="0">
                <a:normAutofit fontScale="77500" lnSpcReduction="20000"/>
              </a:bodyPr>
              <a:lstStyle/>
              <a:p>
                <a:pPr algn="ctr"/>
                <a:r>
                  <a:rPr lang="zh-CN" altLang="en-US" b="1" dirty="0">
                    <a:solidFill>
                      <a:srgbClr val="FF0000"/>
                    </a:solidFill>
                    <a:latin typeface="Calibri"/>
                    <a:cs typeface="Calibri"/>
                    <a:sym typeface="+mn-ea"/>
                  </a:rPr>
                  <a:t>Tọa độ điểm đầu</a:t>
                </a:r>
                <a14:m>
                  <m:oMath xmlns:m="http://schemas.openxmlformats.org/officeDocument/2006/math">
                    <m:r>
                      <a:rPr lang="en-US" altLang="zh-CN" b="1" i="1" dirty="0">
                        <a:solidFill>
                          <a:srgbClr val="FF0000"/>
                        </a:solidFill>
                        <a:latin typeface="Cambria Math" panose="02040503050406030204" pitchFamily="18" charset="0"/>
                        <a:cs typeface="Cambria Math" panose="02040503050406030204" pitchFamily="18" charset="0"/>
                        <a:sym typeface="+mn-ea"/>
                      </a:rPr>
                      <m:t>𝑶</m:t>
                    </m:r>
                  </m:oMath>
                </a14:m>
                <a:endParaRPr lang="zh-CN" altLang="en-US" b="1">
                  <a:latin typeface="Calibri"/>
                  <a:cs typeface="Calibri"/>
                </a:endParaRPr>
              </a:p>
            </p:txBody>
          </p:sp>
        </mc:Choice>
        <mc:Fallback xmlns="">
          <p:sp>
            <p:nvSpPr>
              <p:cNvPr id="12" name="文本框 11"/>
              <p:cNvSpPr txBox="1">
                <a:spLocks noRot="1" noChangeAspect="1" noMove="1" noResize="1" noEditPoints="1" noAdjustHandles="1" noChangeArrowheads="1" noChangeShapeType="1" noTextEdit="1"/>
              </p:cNvSpPr>
              <p:nvPr>
                <p:custDataLst>
                  <p:tags r:id="rId8"/>
                </p:custDataLst>
              </p:nvPr>
            </p:nvSpPr>
            <p:spPr>
              <a:xfrm>
                <a:off x="9467215" y="5578475"/>
                <a:ext cx="1560830" cy="368300"/>
              </a:xfrm>
              <a:prstGeom prst="rect">
                <a:avLst/>
              </a:prstGeom>
              <a:blipFill>
                <a:blip r:embed="rId9"/>
                <a:stretch>
                  <a:fillRect l="-781" t="-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custDataLst>
                  <p:tags r:id="rId3"/>
                </p:custDataLst>
              </p:nvPr>
            </p:nvSpPr>
            <p:spPr>
              <a:xfrm>
                <a:off x="9467215" y="3592195"/>
                <a:ext cx="1464945" cy="368300"/>
              </a:xfrm>
              <a:prstGeom prst="rect">
                <a:avLst/>
              </a:prstGeom>
              <a:noFill/>
            </p:spPr>
            <p:txBody>
              <a:bodyPr wrap="square" rtlCol="0">
                <a:normAutofit fontScale="62500" lnSpcReduction="20000"/>
              </a:bodyPr>
              <a:lstStyle/>
              <a:p>
                <a:pPr algn="ctr"/>
                <a:r>
                  <a:rPr lang="zh-CN" altLang="en-US" b="1" dirty="0">
                    <a:solidFill>
                      <a:srgbClr val="FF0000"/>
                    </a:solidFill>
                    <a:latin typeface="Calibri"/>
                    <a:cs typeface="Calibri"/>
                    <a:sym typeface="+mn-ea"/>
                  </a:rPr>
                  <a:t>Góc của đường thẳng</a:t>
                </a:r>
                <a14:m>
                  <m:oMath xmlns:m="http://schemas.openxmlformats.org/officeDocument/2006/math">
                    <m:r>
                      <a:rPr lang="en-US" altLang="zh-CN" b="1" i="1" dirty="0">
                        <a:solidFill>
                          <a:srgbClr val="FF0000"/>
                        </a:solidFill>
                        <a:latin typeface="Cambria Math" panose="02040503050406030204" pitchFamily="18" charset="0"/>
                        <a:cs typeface="Cambria Math" panose="02040503050406030204" pitchFamily="18" charset="0"/>
                        <a:sym typeface="+mn-ea"/>
                      </a:rPr>
                      <m:t>𝜽</m:t>
                    </m:r>
                  </m:oMath>
                </a14:m>
                <a:endParaRPr lang="zh-CN" altLang="en-US" b="1">
                  <a:latin typeface="Calibri"/>
                  <a:cs typeface="Calibri"/>
                </a:endParaRPr>
              </a:p>
            </p:txBody>
          </p:sp>
        </mc:Choice>
        <mc:Fallback xmlns="">
          <p:sp>
            <p:nvSpPr>
              <p:cNvPr id="14" name="文本框 13"/>
              <p:cNvSpPr txBox="1">
                <a:spLocks noRot="1" noChangeAspect="1" noMove="1" noResize="1" noEditPoints="1" noAdjustHandles="1" noChangeArrowheads="1" noChangeShapeType="1" noTextEdit="1"/>
              </p:cNvSpPr>
              <p:nvPr>
                <p:custDataLst>
                  <p:tags r:id="rId10"/>
                </p:custDataLst>
              </p:nvPr>
            </p:nvSpPr>
            <p:spPr>
              <a:xfrm>
                <a:off x="9467215" y="3592195"/>
                <a:ext cx="1464945" cy="368300"/>
              </a:xfrm>
              <a:prstGeom prst="rect">
                <a:avLst/>
              </a:prstGeom>
              <a:blipFill>
                <a:blip r:embed="rId11"/>
                <a:stretch>
                  <a:fillRect t="-8197" b="-9836"/>
                </a:stretch>
              </a:blipFill>
            </p:spPr>
            <p:txBody>
              <a:bodyPr/>
              <a:lstStyle/>
              <a:p>
                <a:r>
                  <a:rPr lang="en-US">
                    <a:noFill/>
                  </a:rPr>
                  <a:t> </a:t>
                </a:r>
              </a:p>
            </p:txBody>
          </p:sp>
        </mc:Fallback>
      </mc:AlternateContent>
      <p:sp>
        <p:nvSpPr>
          <p:cNvPr id="15" name="矩形 14"/>
          <p:cNvSpPr/>
          <p:nvPr/>
        </p:nvSpPr>
        <p:spPr>
          <a:xfrm>
            <a:off x="2542540" y="2804904"/>
            <a:ext cx="1870710" cy="1449044"/>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48</a:t>
            </a:fld>
            <a:endParaRPr lang="zh-CN" altLang="en-US">
              <a:latin typeface="Calibri"/>
              <a:cs typeface="Calibri"/>
            </a:endParaRPr>
          </a:p>
        </p:txBody>
      </p:sp>
      <p:sp>
        <p:nvSpPr>
          <p:cNvPr id="8" name="Text Placeholder 7">
            <a:extLst>
              <a:ext uri="{FF2B5EF4-FFF2-40B4-BE49-F238E27FC236}">
                <a16:creationId xmlns:a16="http://schemas.microsoft.com/office/drawing/2014/main" id="{E5F6D03E-F8EC-203A-EA92-D443765E4873}"/>
              </a:ext>
            </a:extLst>
          </p:cNvPr>
          <p:cNvSpPr>
            <a:spLocks noGrp="1"/>
          </p:cNvSpPr>
          <p:nvPr>
            <p:ph type="body" sz="quarter" idx="14"/>
          </p:nvPr>
        </p:nvSpPr>
        <p:spPr/>
        <p:txBody>
          <a:bodyPr/>
          <a:lstStyle/>
          <a:p>
            <a:pPr lvl="0"/>
            <a:r>
              <a:rPr lang="zh-CN" altLang="en-US" sz="2000" dirty="0">
                <a:latin typeface="Calibri"/>
                <a:cs typeface="Calibri"/>
              </a:rPr>
              <a:t>Loại phương pháp thứ ba: mô hình hóa thành bài toán khớp đường cong</a:t>
            </a:r>
          </a:p>
          <a:p>
            <a:pPr lvl="1"/>
            <a:r>
              <a:rPr lang="zh-CN" altLang="en-US" sz="2000" dirty="0">
                <a:latin typeface="Calibri"/>
                <a:cs typeface="Calibri"/>
                <a:sym typeface="+mn-ea"/>
              </a:rPr>
              <a:t>Định nghĩa trước vạch làn đường dưới dạng hàm đa thức hoặc đường cong Bézier, có thể biểu diễn đường cong với hình dạng bất kỳ</a:t>
            </a:r>
          </a:p>
          <a:p>
            <a:pPr lvl="1"/>
            <a:r>
              <a:rPr lang="zh-CN" altLang="en-US" sz="2000" dirty="0">
                <a:latin typeface="Calibri"/>
                <a:cs typeface="Calibri"/>
                <a:sym typeface="+mn-ea"/>
              </a:rPr>
              <a:t>Hồi quy các tham số đa thức hoặc tọa độ nút Bézier</a:t>
            </a:r>
          </a:p>
          <a:p>
            <a:pPr lvl="1"/>
            <a:r>
              <a:rPr lang="zh-CN" altLang="en-US" sz="2000" dirty="0">
                <a:latin typeface="Calibri"/>
                <a:cs typeface="Calibri"/>
                <a:sym typeface="+mn-ea"/>
              </a:rPr>
              <a:t>Bậc tự do của tham số quá lớn, việc khớp khó và hiệu năng tổng thể thấp</a:t>
            </a:r>
          </a:p>
          <a:p>
            <a:endParaRPr lang="en-US"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sp>
        <p:nvSpPr>
          <p:cNvPr id="9" name="文本占位符 2"/>
          <p:cNvSpPr>
            <a:spLocks noGrp="1"/>
          </p:cNvSpPr>
          <p:nvPr>
            <p:custDataLst>
              <p:tags r:id="rId1"/>
            </p:custDataLst>
          </p:nvPr>
        </p:nvSpPr>
        <p:spPr>
          <a:xfrm>
            <a:off x="515937" y="1104900"/>
            <a:ext cx="11160125" cy="5016500"/>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Calibri" panose="02010609060101010101" pitchFamily="49" charset="-122"/>
                <a:ea typeface="Calibri"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1"/>
            <a:endParaRPr lang="zh-CN" altLang="en-US" dirty="0">
              <a:latin typeface="Calibri"/>
              <a:cs typeface="Calibri"/>
            </a:endParaRPr>
          </a:p>
          <a:p>
            <a:pPr lvl="1"/>
            <a:endParaRPr lang="zh-CN" altLang="en-US" sz="2000" dirty="0">
              <a:solidFill>
                <a:srgbClr val="FF0000"/>
              </a:solidFill>
              <a:latin typeface="Calibri"/>
              <a:cs typeface="Calibri"/>
            </a:endParaRPr>
          </a:p>
        </p:txBody>
      </p:sp>
      <p:pic>
        <p:nvPicPr>
          <p:cNvPr id="17" name="Picture 16">
            <a:extLst>
              <a:ext uri="{FF2B5EF4-FFF2-40B4-BE49-F238E27FC236}">
                <a16:creationId xmlns:a16="http://schemas.microsoft.com/office/drawing/2014/main" id="{4FF21872-3935-19DA-7ADA-F213996EE1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799" y="3311211"/>
            <a:ext cx="7772400" cy="2651163"/>
          </a:xfrm>
          <a:prstGeom prst="rect">
            <a:avLst/>
          </a:prstGeom>
        </p:spPr>
      </p:pic>
    </p:spTree>
    <p:extLst>
      <p:ext uri="{BB962C8B-B14F-4D97-AF65-F5344CB8AC3E}">
        <p14:creationId xmlns:p14="http://schemas.microsoft.com/office/powerpoint/2010/main" val="15984740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49</a:t>
            </a:fld>
            <a:endParaRPr lang="zh-CN" altLang="en-US">
              <a:latin typeface="Calibri"/>
              <a:cs typeface="Calibri"/>
            </a:endParaRPr>
          </a:p>
        </p:txBody>
      </p:sp>
      <p:sp>
        <p:nvSpPr>
          <p:cNvPr id="9" name="Text Placeholder 8">
            <a:extLst>
              <a:ext uri="{FF2B5EF4-FFF2-40B4-BE49-F238E27FC236}">
                <a16:creationId xmlns:a16="http://schemas.microsoft.com/office/drawing/2014/main" id="{4F4C978A-F050-0B1C-FBB9-2406B5C3D43A}"/>
              </a:ext>
            </a:extLst>
          </p:cNvPr>
          <p:cNvSpPr>
            <a:spLocks noGrp="1"/>
          </p:cNvSpPr>
          <p:nvPr>
            <p:ph type="body" sz="quarter" idx="14"/>
          </p:nvPr>
        </p:nvSpPr>
        <p:spPr>
          <a:xfrm>
            <a:off x="511088" y="995570"/>
            <a:ext cx="11160125" cy="5016500"/>
          </a:xfrm>
        </p:spPr>
        <p:txBody>
          <a:bodyPr/>
          <a:lstStyle/>
          <a:p>
            <a:r>
              <a:rPr lang="en-VN" sz="2000" dirty="0"/>
              <a:t>Xây dựng hàm mục tiêu tối ưu hóa riêng cho từng đường làn ứng viên theo ba tiêu chí: độ hợp lý về vị trí, tính đa dạng về hình dạng và khả năng phân biệt của đặc trưng. Trên cơ sở đó, mô hình thực hiện tinh chỉnh dày đặc toàn bộ các đường làn ứng viên, nhằm nâng cao độ chính xác và tính ổn định của kết quả dự đoán.</a:t>
            </a:r>
            <a:endParaRPr lang="en-US" sz="2000"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sp>
        <p:nvSpPr>
          <p:cNvPr id="4" name="文本框 3"/>
          <p:cNvSpPr txBox="1"/>
          <p:nvPr/>
        </p:nvSpPr>
        <p:spPr>
          <a:xfrm>
            <a:off x="435150" y="6437420"/>
            <a:ext cx="10931613" cy="645160"/>
          </a:xfrm>
          <a:prstGeom prst="rect">
            <a:avLst/>
          </a:prstGeom>
          <a:noFill/>
        </p:spPr>
        <p:txBody>
          <a:bodyPr wrap="square" rtlCol="0" anchor="t">
            <a:normAutofit/>
          </a:bodyPr>
          <a:lstStyle/>
          <a:p>
            <a:r>
              <a:rPr lang="en-US" altLang="zh-CN" sz="1100" dirty="0" err="1">
                <a:solidFill>
                  <a:schemeClr val="tx1">
                    <a:lumMod val="50000"/>
                    <a:lumOff val="50000"/>
                  </a:schemeClr>
                </a:solidFill>
                <a:latin typeface="Arial" panose="020B0604020202020204" pitchFamily="34" charset="0"/>
                <a:cs typeface="Arial" panose="020B0604020202020204" pitchFamily="34" charset="0"/>
              </a:rPr>
              <a:t>Yuejian</a:t>
            </a:r>
            <a:r>
              <a:rPr lang="en-US" altLang="zh-CN" sz="1100" dirty="0">
                <a:solidFill>
                  <a:schemeClr val="tx1">
                    <a:lumMod val="50000"/>
                    <a:lumOff val="50000"/>
                  </a:schemeClr>
                </a:solidFill>
                <a:latin typeface="Arial" panose="020B0604020202020204" pitchFamily="34" charset="0"/>
                <a:cs typeface="Arial" panose="020B0604020202020204" pitchFamily="34" charset="0"/>
              </a:rPr>
              <a:t> Wu</a:t>
            </a:r>
            <a:r>
              <a:rPr lang="zh-CN" altLang="en-US" sz="1100" dirty="0">
                <a:solidFill>
                  <a:schemeClr val="tx1">
                    <a:lumMod val="50000"/>
                    <a:lumOff val="50000"/>
                  </a:schemeClr>
                </a:solidFill>
                <a:latin typeface="Arial" panose="020B0604020202020204" pitchFamily="34" charset="0"/>
                <a:cs typeface="Arial" panose="020B0604020202020204" pitchFamily="34" charset="0"/>
              </a:rPr>
              <a:t>, L</a:t>
            </a:r>
            <a:r>
              <a:rPr lang="en-US" altLang="zh-CN" sz="1100" dirty="0" err="1">
                <a:solidFill>
                  <a:schemeClr val="tx1">
                    <a:lumMod val="50000"/>
                    <a:lumOff val="50000"/>
                  </a:schemeClr>
                </a:solidFill>
                <a:latin typeface="Arial" panose="020B0604020202020204" pitchFamily="34" charset="0"/>
                <a:cs typeface="Arial" panose="020B0604020202020204" pitchFamily="34" charset="0"/>
              </a:rPr>
              <a:t>inqing</a:t>
            </a:r>
            <a:r>
              <a:rPr lang="en-US" altLang="zh-CN" sz="1100" dirty="0">
                <a:solidFill>
                  <a:schemeClr val="tx1">
                    <a:lumMod val="50000"/>
                    <a:lumOff val="50000"/>
                  </a:schemeClr>
                </a:solidFill>
                <a:latin typeface="Arial" panose="020B0604020202020204" pitchFamily="34" charset="0"/>
                <a:cs typeface="Arial" panose="020B0604020202020204" pitchFamily="34" charset="0"/>
              </a:rPr>
              <a:t> </a:t>
            </a:r>
            <a:r>
              <a:rPr lang="zh-CN" altLang="en-US" sz="1100" dirty="0">
                <a:solidFill>
                  <a:schemeClr val="tx1">
                    <a:lumMod val="50000"/>
                    <a:lumOff val="50000"/>
                  </a:schemeClr>
                </a:solidFill>
                <a:latin typeface="Arial" panose="020B0604020202020204" pitchFamily="34" charset="0"/>
                <a:cs typeface="Arial" panose="020B0604020202020204" pitchFamily="34" charset="0"/>
              </a:rPr>
              <a:t>Zhao, J</a:t>
            </a:r>
            <a:r>
              <a:rPr lang="en-US" altLang="zh-CN" sz="1100" dirty="0" err="1">
                <a:solidFill>
                  <a:schemeClr val="tx1">
                    <a:lumMod val="50000"/>
                    <a:lumOff val="50000"/>
                  </a:schemeClr>
                </a:solidFill>
                <a:latin typeface="Arial" panose="020B0604020202020204" pitchFamily="34" charset="0"/>
                <a:cs typeface="Arial" panose="020B0604020202020204" pitchFamily="34" charset="0"/>
              </a:rPr>
              <a:t>iwen</a:t>
            </a:r>
            <a:r>
              <a:rPr lang="en-US" altLang="zh-CN" sz="1100" dirty="0">
                <a:solidFill>
                  <a:schemeClr val="tx1">
                    <a:lumMod val="50000"/>
                    <a:lumOff val="50000"/>
                  </a:schemeClr>
                </a:solidFill>
                <a:latin typeface="Arial" panose="020B0604020202020204" pitchFamily="34" charset="0"/>
                <a:cs typeface="Arial" panose="020B0604020202020204" pitchFamily="34" charset="0"/>
              </a:rPr>
              <a:t> Lu</a:t>
            </a:r>
            <a:r>
              <a:rPr lang="zh-CN" altLang="en-US" sz="1100" dirty="0">
                <a:solidFill>
                  <a:schemeClr val="tx1">
                    <a:lumMod val="50000"/>
                    <a:lumOff val="50000"/>
                  </a:schemeClr>
                </a:solidFill>
                <a:latin typeface="Arial" panose="020B0604020202020204" pitchFamily="34" charset="0"/>
                <a:cs typeface="Arial" panose="020B0604020202020204" pitchFamily="34" charset="0"/>
              </a:rPr>
              <a:t> and H</a:t>
            </a:r>
            <a:r>
              <a:rPr lang="en-US" altLang="zh-CN" sz="1100" dirty="0" err="1">
                <a:solidFill>
                  <a:schemeClr val="tx1">
                    <a:lumMod val="50000"/>
                    <a:lumOff val="50000"/>
                  </a:schemeClr>
                </a:solidFill>
                <a:latin typeface="Arial" panose="020B0604020202020204" pitchFamily="34" charset="0"/>
                <a:cs typeface="Arial" panose="020B0604020202020204" pitchFamily="34" charset="0"/>
              </a:rPr>
              <a:t>aibin</a:t>
            </a:r>
            <a:r>
              <a:rPr lang="zh-CN" altLang="en-US" sz="1100" dirty="0">
                <a:solidFill>
                  <a:schemeClr val="tx1">
                    <a:lumMod val="50000"/>
                    <a:lumOff val="50000"/>
                  </a:schemeClr>
                </a:solidFill>
                <a:latin typeface="Arial" panose="020B0604020202020204" pitchFamily="34" charset="0"/>
                <a:cs typeface="Arial" panose="020B0604020202020204" pitchFamily="34" charset="0"/>
              </a:rPr>
              <a:t> Yan, Dense Hybrid Proposal Modulation for Lane Detection</a:t>
            </a:r>
            <a:r>
              <a:rPr lang="en-US" altLang="zh-CN" sz="1100" dirty="0">
                <a:solidFill>
                  <a:schemeClr val="tx1">
                    <a:lumMod val="50000"/>
                    <a:lumOff val="50000"/>
                  </a:schemeClr>
                </a:solidFill>
                <a:latin typeface="Arial" panose="020B0604020202020204" pitchFamily="34" charset="0"/>
                <a:cs typeface="Arial" panose="020B0604020202020204" pitchFamily="34" charset="0"/>
              </a:rPr>
              <a:t>, </a:t>
            </a:r>
            <a:r>
              <a:rPr lang="zh-CN" altLang="en-US" sz="1100" dirty="0">
                <a:solidFill>
                  <a:schemeClr val="tx1">
                    <a:lumMod val="50000"/>
                    <a:lumOff val="50000"/>
                  </a:schemeClr>
                </a:solidFill>
                <a:latin typeface="Arial" panose="020B0604020202020204" pitchFamily="34" charset="0"/>
                <a:cs typeface="Arial" panose="020B0604020202020204" pitchFamily="34" charset="0"/>
              </a:rPr>
              <a:t>IEEE Trans</a:t>
            </a:r>
            <a:r>
              <a:rPr lang="en-US" altLang="zh-CN" sz="1100" dirty="0">
                <a:solidFill>
                  <a:schemeClr val="tx1">
                    <a:lumMod val="50000"/>
                    <a:lumOff val="50000"/>
                  </a:schemeClr>
                </a:solidFill>
                <a:latin typeface="Arial" panose="020B0604020202020204" pitchFamily="34" charset="0"/>
                <a:cs typeface="Arial" panose="020B0604020202020204" pitchFamily="34" charset="0"/>
              </a:rPr>
              <a:t>.</a:t>
            </a:r>
            <a:r>
              <a:rPr lang="zh-CN" altLang="en-US" sz="1100" dirty="0">
                <a:solidFill>
                  <a:schemeClr val="tx1">
                    <a:lumMod val="50000"/>
                    <a:lumOff val="50000"/>
                  </a:schemeClr>
                </a:solidFill>
                <a:latin typeface="Arial" panose="020B0604020202020204" pitchFamily="34" charset="0"/>
                <a:cs typeface="Arial" panose="020B0604020202020204" pitchFamily="34" charset="0"/>
              </a:rPr>
              <a:t> on Circuits and Systems for Video Technology, pp. 6845-6859, Nov. 2023</a:t>
            </a:r>
            <a:r>
              <a:rPr lang="en-US" altLang="zh-CN" sz="1100" dirty="0">
                <a:solidFill>
                  <a:schemeClr val="tx1">
                    <a:lumMod val="50000"/>
                    <a:lumOff val="50000"/>
                  </a:schemeClr>
                </a:solidFill>
                <a:latin typeface="Arial" panose="020B0604020202020204" pitchFamily="34" charset="0"/>
                <a:cs typeface="Arial" panose="020B0604020202020204" pitchFamily="34" charset="0"/>
              </a:rPr>
              <a:t>.</a:t>
            </a:r>
            <a:endParaRPr lang="zh-CN" altLang="en-US" sz="1100"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6" name="图片 5"/>
          <p:cNvPicPr>
            <a:picLocks noChangeAspect="1"/>
          </p:cNvPicPr>
          <p:nvPr>
            <p:custDataLst>
              <p:tags r:id="rId1"/>
            </p:custDataLst>
          </p:nvPr>
        </p:nvPicPr>
        <p:blipFill>
          <a:blip r:embed="rId6"/>
          <a:stretch>
            <a:fillRect/>
          </a:stretch>
        </p:blipFill>
        <p:spPr>
          <a:xfrm>
            <a:off x="153579" y="2398874"/>
            <a:ext cx="5897245" cy="1319530"/>
          </a:xfrm>
          <a:prstGeom prst="rect">
            <a:avLst/>
          </a:prstGeom>
        </p:spPr>
      </p:pic>
      <p:pic>
        <p:nvPicPr>
          <p:cNvPr id="7" name="图片 6"/>
          <p:cNvPicPr>
            <a:picLocks noChangeAspect="1"/>
          </p:cNvPicPr>
          <p:nvPr>
            <p:custDataLst>
              <p:tags r:id="rId2"/>
            </p:custDataLst>
          </p:nvPr>
        </p:nvPicPr>
        <p:blipFill>
          <a:blip r:embed="rId7"/>
          <a:stretch>
            <a:fillRect/>
          </a:stretch>
        </p:blipFill>
        <p:spPr>
          <a:xfrm>
            <a:off x="6055539" y="2398874"/>
            <a:ext cx="5872673" cy="1321200"/>
          </a:xfrm>
          <a:prstGeom prst="rect">
            <a:avLst/>
          </a:prstGeom>
        </p:spPr>
      </p:pic>
      <p:pic>
        <p:nvPicPr>
          <p:cNvPr id="8" name="图片 7"/>
          <p:cNvPicPr>
            <a:picLocks noChangeAspect="1"/>
          </p:cNvPicPr>
          <p:nvPr>
            <p:custDataLst>
              <p:tags r:id="rId3"/>
            </p:custDataLst>
          </p:nvPr>
        </p:nvPicPr>
        <p:blipFill>
          <a:blip r:embed="rId8"/>
          <a:stretch>
            <a:fillRect/>
          </a:stretch>
        </p:blipFill>
        <p:spPr>
          <a:xfrm>
            <a:off x="435150" y="3718404"/>
            <a:ext cx="11130704" cy="268847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50</a:t>
            </a:fld>
            <a:endParaRPr lang="zh-CN" altLang="en-US">
              <a:latin typeface="Calibri"/>
              <a:cs typeface="Calibri"/>
            </a:endParaRPr>
          </a:p>
        </p:txBody>
      </p:sp>
      <p:sp>
        <p:nvSpPr>
          <p:cNvPr id="4" name="Text Placeholder 3">
            <a:extLst>
              <a:ext uri="{FF2B5EF4-FFF2-40B4-BE49-F238E27FC236}">
                <a16:creationId xmlns:a16="http://schemas.microsoft.com/office/drawing/2014/main" id="{5B01814B-FEB9-9FCA-B733-DD4470F2A5B9}"/>
              </a:ext>
            </a:extLst>
          </p:cNvPr>
          <p:cNvSpPr>
            <a:spLocks noGrp="1"/>
          </p:cNvSpPr>
          <p:nvPr>
            <p:ph type="body" sz="quarter" idx="14"/>
          </p:nvPr>
        </p:nvSpPr>
        <p:spPr/>
        <p:txBody>
          <a:bodyPr/>
          <a:lstStyle/>
          <a:p>
            <a:r>
              <a:rPr lang="zh-CN" altLang="en-US" sz="2000" dirty="0">
                <a:latin typeface="Calibri"/>
                <a:cs typeface="Calibri"/>
              </a:rPr>
              <a:t>Để giải quyết vấn đề khó kiểm soát độ cong của đường ứng viên, đề xuất phương pháp xấp xỉ độ cong nhanh dựa trên lấy mẫu dày đặc, qua đó tính song song độ cong và hình dạng của nhiều đường ứng viên</a:t>
            </a:r>
          </a:p>
          <a:p>
            <a:r>
              <a:rPr lang="zh-CN" altLang="en-US" sz="2000" dirty="0">
                <a:latin typeface="Calibri"/>
                <a:cs typeface="Calibri"/>
                <a:sym typeface="+mn-ea"/>
              </a:rPr>
              <a:t>Bằng cách mô hình hóa quan hệ độ cong giữa nhiều đường, có thể tăng khả năng khái quát của mô hình khi xử lý nhiều tình huống</a:t>
            </a:r>
          </a:p>
          <a:p>
            <a:endParaRPr lang="zh-CN" altLang="en-US" sz="2000" dirty="0">
              <a:latin typeface="Calibri"/>
              <a:cs typeface="Calibri"/>
              <a:sym typeface="+mn-ea"/>
            </a:endParaRPr>
          </a:p>
          <a:p>
            <a:endParaRPr lang="zh-CN" altLang="en-US" dirty="0">
              <a:latin typeface="Calibri"/>
              <a:cs typeface="Calibri"/>
            </a:endParaRPr>
          </a:p>
          <a:p>
            <a:endParaRPr lang="en-US"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grpSp>
        <p:nvGrpSpPr>
          <p:cNvPr id="12" name="组合 11"/>
          <p:cNvGrpSpPr/>
          <p:nvPr/>
        </p:nvGrpSpPr>
        <p:grpSpPr>
          <a:xfrm>
            <a:off x="724046" y="3094138"/>
            <a:ext cx="5187487" cy="3395562"/>
            <a:chOff x="873" y="4564"/>
            <a:chExt cx="7891" cy="5578"/>
          </a:xfrm>
        </p:grpSpPr>
        <p:pic>
          <p:nvPicPr>
            <p:cNvPr id="9" name="图片 8"/>
            <p:cNvPicPr>
              <a:picLocks noChangeAspect="1"/>
            </p:cNvPicPr>
            <p:nvPr>
              <p:custDataLst>
                <p:tags r:id="rId4"/>
              </p:custDataLst>
            </p:nvPr>
          </p:nvPicPr>
          <p:blipFill>
            <a:blip r:embed="rId8"/>
            <a:stretch>
              <a:fillRect/>
            </a:stretch>
          </p:blipFill>
          <p:spPr>
            <a:xfrm>
              <a:off x="874" y="4564"/>
              <a:ext cx="7890" cy="2730"/>
            </a:xfrm>
            <a:prstGeom prst="rect">
              <a:avLst/>
            </a:prstGeom>
          </p:spPr>
        </p:pic>
        <p:pic>
          <p:nvPicPr>
            <p:cNvPr id="10" name="图片 9"/>
            <p:cNvPicPr>
              <a:picLocks noChangeAspect="1"/>
            </p:cNvPicPr>
            <p:nvPr>
              <p:custDataLst>
                <p:tags r:id="rId5"/>
              </p:custDataLst>
            </p:nvPr>
          </p:nvPicPr>
          <p:blipFill>
            <a:blip r:embed="rId9"/>
            <a:stretch>
              <a:fillRect/>
            </a:stretch>
          </p:blipFill>
          <p:spPr>
            <a:xfrm>
              <a:off x="873" y="7174"/>
              <a:ext cx="7890" cy="2969"/>
            </a:xfrm>
            <a:prstGeom prst="rect">
              <a:avLst/>
            </a:prstGeom>
          </p:spPr>
        </p:pic>
      </p:grpSp>
      <p:pic>
        <p:nvPicPr>
          <p:cNvPr id="13" name="图片 12"/>
          <p:cNvPicPr>
            <a:picLocks noChangeAspect="1"/>
          </p:cNvPicPr>
          <p:nvPr>
            <p:custDataLst>
              <p:tags r:id="rId1"/>
            </p:custDataLst>
          </p:nvPr>
        </p:nvPicPr>
        <p:blipFill>
          <a:blip r:embed="rId10"/>
          <a:stretch>
            <a:fillRect/>
          </a:stretch>
        </p:blipFill>
        <p:spPr>
          <a:xfrm>
            <a:off x="6141085" y="2991678"/>
            <a:ext cx="5305425" cy="3371657"/>
          </a:xfrm>
          <a:prstGeom prst="rect">
            <a:avLst/>
          </a:prstGeom>
        </p:spPr>
      </p:pic>
      <p:sp>
        <p:nvSpPr>
          <p:cNvPr id="14" name="文本框 13"/>
          <p:cNvSpPr txBox="1"/>
          <p:nvPr>
            <p:custDataLst>
              <p:tags r:id="rId2"/>
            </p:custDataLst>
          </p:nvPr>
        </p:nvSpPr>
        <p:spPr>
          <a:xfrm>
            <a:off x="1829266" y="6590926"/>
            <a:ext cx="2797810" cy="368300"/>
          </a:xfrm>
          <a:prstGeom prst="rect">
            <a:avLst/>
          </a:prstGeom>
          <a:noFill/>
        </p:spPr>
        <p:txBody>
          <a:bodyPr wrap="square" rtlCol="0">
            <a:normAutofit/>
          </a:bodyPr>
          <a:lstStyle/>
          <a:p>
            <a:pPr algn="ctr"/>
            <a:r>
              <a:rPr lang="zh-CN" sz="1200" dirty="0">
                <a:latin typeface="Arial" panose="020B0604020202020204" pitchFamily="34" charset="0"/>
                <a:cs typeface="Arial" panose="020B0604020202020204" pitchFamily="34" charset="0"/>
              </a:rPr>
              <a:t>Tính xấp xỉ độ cong</a:t>
            </a:r>
          </a:p>
        </p:txBody>
      </p:sp>
      <p:sp>
        <p:nvSpPr>
          <p:cNvPr id="15" name="文本框 14"/>
          <p:cNvSpPr txBox="1"/>
          <p:nvPr>
            <p:custDataLst>
              <p:tags r:id="rId3"/>
            </p:custDataLst>
          </p:nvPr>
        </p:nvSpPr>
        <p:spPr>
          <a:xfrm>
            <a:off x="7395210" y="6489700"/>
            <a:ext cx="4051300" cy="368300"/>
          </a:xfrm>
          <a:prstGeom prst="rect">
            <a:avLst/>
          </a:prstGeom>
          <a:noFill/>
        </p:spPr>
        <p:txBody>
          <a:bodyPr wrap="square" rtlCol="0">
            <a:noAutofit/>
          </a:bodyPr>
          <a:lstStyle/>
          <a:p>
            <a:pPr algn="ctr"/>
            <a:r>
              <a:rPr lang="en-US" altLang="zh-CN" sz="1200" dirty="0">
                <a:latin typeface="Arial" panose="020B0604020202020204" pitchFamily="34" charset="0"/>
                <a:cs typeface="Arial" panose="020B0604020202020204" pitchFamily="34" charset="0"/>
              </a:rPr>
              <a:t>So sánh các đường ứng viên trước và sau khi điều biến</a:t>
            </a:r>
          </a:p>
        </p:txBody>
      </p:sp>
    </p:spTree>
    <p:extLst>
      <p:ext uri="{BB962C8B-B14F-4D97-AF65-F5344CB8AC3E}">
        <p14:creationId xmlns:p14="http://schemas.microsoft.com/office/powerpoint/2010/main" val="98639020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51</a:t>
            </a:fld>
            <a:endParaRPr lang="zh-CN" altLang="en-US">
              <a:latin typeface="Calibri"/>
              <a:cs typeface="Calibri"/>
            </a:endParaRPr>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sp>
        <p:nvSpPr>
          <p:cNvPr id="4" name="文本占位符 2"/>
          <p:cNvSpPr>
            <a:spLocks noGrp="1"/>
          </p:cNvSpPr>
          <p:nvPr>
            <p:custDataLst>
              <p:tags r:id="rId1"/>
            </p:custDataLst>
          </p:nvPr>
        </p:nvSpPr>
        <p:spPr>
          <a:xfrm>
            <a:off x="515937" y="1104900"/>
            <a:ext cx="11160125" cy="5016500"/>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1"/>
            <a:endParaRPr lang="zh-CN" altLang="en-US" sz="2000" dirty="0">
              <a:latin typeface="Calibri"/>
              <a:cs typeface="Calibri"/>
            </a:endParaRPr>
          </a:p>
          <a:p>
            <a:pPr lvl="1"/>
            <a:endParaRPr lang="en-US" altLang="zh-CN" dirty="0">
              <a:latin typeface="Calibri"/>
              <a:cs typeface="Calibri"/>
            </a:endParaRPr>
          </a:p>
        </p:txBody>
      </p:sp>
      <p:sp>
        <p:nvSpPr>
          <p:cNvPr id="5" name="圆角矩形 3"/>
          <p:cNvSpPr/>
          <p:nvPr/>
        </p:nvSpPr>
        <p:spPr>
          <a:xfrm>
            <a:off x="1289050" y="1225550"/>
            <a:ext cx="2066290" cy="483870"/>
          </a:xfrm>
          <a:prstGeom prst="roundRect">
            <a:avLst/>
          </a:prstGeom>
          <a:solidFill>
            <a:schemeClr val="accent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ormAutofit fontScale="70000" lnSpcReduction="20000"/>
          </a:bodyPr>
          <a:lstStyle/>
          <a:p>
            <a:pPr algn="ctr"/>
            <a:r>
              <a:rPr lang="zh-CN" altLang="en-US" sz="2000" dirty="0">
                <a:solidFill>
                  <a:schemeClr val="tx1"/>
                </a:solidFill>
                <a:latin typeface="Arial" panose="020B0604020202020204" pitchFamily="34" charset="0"/>
                <a:cs typeface="Arial" panose="020B0604020202020204" pitchFamily="34" charset="0"/>
              </a:rPr>
              <a:t>Tính hợp lý của vị trí và hình dạng</a:t>
            </a:r>
          </a:p>
        </p:txBody>
      </p:sp>
      <p:pic>
        <p:nvPicPr>
          <p:cNvPr id="6" name="图片 5"/>
          <p:cNvPicPr>
            <a:picLocks noChangeAspect="1"/>
          </p:cNvPicPr>
          <p:nvPr>
            <p:custDataLst>
              <p:tags r:id="rId2"/>
            </p:custDataLst>
          </p:nvPr>
        </p:nvPicPr>
        <p:blipFill>
          <a:blip r:embed="rId16"/>
          <a:stretch>
            <a:fillRect/>
          </a:stretch>
        </p:blipFill>
        <p:spPr>
          <a:xfrm>
            <a:off x="916940" y="1776095"/>
            <a:ext cx="2940685" cy="4777105"/>
          </a:xfrm>
          <a:prstGeom prst="rect">
            <a:avLst/>
          </a:prstGeom>
        </p:spPr>
      </p:pic>
      <p:sp>
        <p:nvSpPr>
          <p:cNvPr id="7" name="圆角矩形 6"/>
          <p:cNvSpPr/>
          <p:nvPr>
            <p:custDataLst>
              <p:tags r:id="rId3"/>
            </p:custDataLst>
          </p:nvPr>
        </p:nvSpPr>
        <p:spPr>
          <a:xfrm>
            <a:off x="4883150" y="1225550"/>
            <a:ext cx="2066290" cy="483870"/>
          </a:xfrm>
          <a:prstGeom prst="roundRect">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ormAutofit fontScale="70000" lnSpcReduction="20000"/>
          </a:bodyPr>
          <a:lstStyle/>
          <a:p>
            <a:pPr algn="ctr"/>
            <a:r>
              <a:rPr lang="zh-CN" altLang="en-US" sz="2000" dirty="0">
                <a:solidFill>
                  <a:schemeClr val="tx1"/>
                </a:solidFill>
                <a:latin typeface="Arial" panose="020B0604020202020204" pitchFamily="34" charset="0"/>
                <a:cs typeface="Arial" panose="020B0604020202020204" pitchFamily="34" charset="0"/>
              </a:rPr>
              <a:t>Tính đa dạng về</a:t>
            </a:r>
            <a:endParaRPr lang="vi-VN" altLang="zh-CN" sz="2000" dirty="0">
              <a:solidFill>
                <a:schemeClr val="tx1"/>
              </a:solidFill>
              <a:latin typeface="Arial" panose="020B0604020202020204" pitchFamily="34" charset="0"/>
              <a:cs typeface="Arial" panose="020B0604020202020204" pitchFamily="34" charset="0"/>
            </a:endParaRPr>
          </a:p>
          <a:p>
            <a:pPr algn="ctr"/>
            <a:r>
              <a:rPr lang="zh-CN" altLang="en-US" sz="2000" dirty="0">
                <a:solidFill>
                  <a:schemeClr val="tx1"/>
                </a:solidFill>
                <a:latin typeface="Arial" panose="020B0604020202020204" pitchFamily="34" charset="0"/>
                <a:cs typeface="Arial" panose="020B0604020202020204" pitchFamily="34" charset="0"/>
              </a:rPr>
              <a:t> hình dạng</a:t>
            </a:r>
          </a:p>
        </p:txBody>
      </p:sp>
      <p:pic>
        <p:nvPicPr>
          <p:cNvPr id="8" name="图片 7"/>
          <p:cNvPicPr>
            <a:picLocks noChangeAspect="1"/>
          </p:cNvPicPr>
          <p:nvPr>
            <p:custDataLst>
              <p:tags r:id="rId4"/>
            </p:custDataLst>
          </p:nvPr>
        </p:nvPicPr>
        <p:blipFill>
          <a:blip r:embed="rId17"/>
          <a:stretch>
            <a:fillRect/>
          </a:stretch>
        </p:blipFill>
        <p:spPr>
          <a:xfrm>
            <a:off x="4448810" y="1776095"/>
            <a:ext cx="2934970" cy="2390775"/>
          </a:xfrm>
          <a:prstGeom prst="rect">
            <a:avLst/>
          </a:prstGeom>
        </p:spPr>
      </p:pic>
      <p:pic>
        <p:nvPicPr>
          <p:cNvPr id="9" name="图片 8"/>
          <p:cNvPicPr>
            <a:picLocks noChangeAspect="1"/>
          </p:cNvPicPr>
          <p:nvPr>
            <p:custDataLst>
              <p:tags r:id="rId5"/>
            </p:custDataLst>
          </p:nvPr>
        </p:nvPicPr>
        <p:blipFill>
          <a:blip r:embed="rId18"/>
          <a:stretch>
            <a:fillRect/>
          </a:stretch>
        </p:blipFill>
        <p:spPr>
          <a:xfrm>
            <a:off x="4448810" y="4166870"/>
            <a:ext cx="2950845" cy="2386965"/>
          </a:xfrm>
          <a:prstGeom prst="rect">
            <a:avLst/>
          </a:prstGeom>
        </p:spPr>
      </p:pic>
      <p:sp>
        <p:nvSpPr>
          <p:cNvPr id="10" name="圆角矩形 9"/>
          <p:cNvSpPr/>
          <p:nvPr>
            <p:custDataLst>
              <p:tags r:id="rId6"/>
            </p:custDataLst>
          </p:nvPr>
        </p:nvSpPr>
        <p:spPr>
          <a:xfrm>
            <a:off x="8639175" y="1208458"/>
            <a:ext cx="2066290" cy="483870"/>
          </a:xfrm>
          <a:prstGeom prst="roundRect">
            <a:avLst/>
          </a:prstGeom>
          <a:solidFill>
            <a:schemeClr val="accent3">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lstStyle/>
          <a:p>
            <a:pPr algn="ctr"/>
            <a:r>
              <a:rPr lang="zh-CN" altLang="en-US" sz="1400" dirty="0">
                <a:solidFill>
                  <a:schemeClr val="tx1"/>
                </a:solidFill>
                <a:latin typeface="Arial" panose="020B0604020202020204" pitchFamily="34" charset="0"/>
                <a:cs typeface="Arial" panose="020B0604020202020204" pitchFamily="34" charset="0"/>
              </a:rPr>
              <a:t>Khả năng phân biệt của đặc trưng</a:t>
            </a:r>
          </a:p>
        </p:txBody>
      </p:sp>
      <p:pic>
        <p:nvPicPr>
          <p:cNvPr id="11" name="图片 10"/>
          <p:cNvPicPr>
            <a:picLocks noChangeAspect="1"/>
          </p:cNvPicPr>
          <p:nvPr>
            <p:custDataLst>
              <p:tags r:id="rId7"/>
            </p:custDataLst>
          </p:nvPr>
        </p:nvPicPr>
        <p:blipFill>
          <a:blip r:embed="rId19"/>
          <a:stretch>
            <a:fillRect/>
          </a:stretch>
        </p:blipFill>
        <p:spPr>
          <a:xfrm>
            <a:off x="7974965" y="1755775"/>
            <a:ext cx="3394710" cy="1285875"/>
          </a:xfrm>
          <a:prstGeom prst="rect">
            <a:avLst/>
          </a:prstGeom>
        </p:spPr>
      </p:pic>
      <p:pic>
        <p:nvPicPr>
          <p:cNvPr id="12" name="图片 11"/>
          <p:cNvPicPr>
            <a:picLocks noChangeAspect="1"/>
          </p:cNvPicPr>
          <p:nvPr>
            <p:custDataLst>
              <p:tags r:id="rId8"/>
            </p:custDataLst>
          </p:nvPr>
        </p:nvPicPr>
        <p:blipFill>
          <a:blip r:embed="rId20"/>
          <a:stretch>
            <a:fillRect/>
          </a:stretch>
        </p:blipFill>
        <p:spPr>
          <a:xfrm>
            <a:off x="7755255" y="3334385"/>
            <a:ext cx="3790950" cy="1019175"/>
          </a:xfrm>
          <a:prstGeom prst="rect">
            <a:avLst/>
          </a:prstGeom>
          <a:ln w="28575" cmpd="sng">
            <a:solidFill>
              <a:schemeClr val="accent3">
                <a:lumMod val="40000"/>
                <a:lumOff val="60000"/>
              </a:schemeClr>
            </a:solidFill>
            <a:prstDash val="solid"/>
          </a:ln>
        </p:spPr>
      </p:pic>
      <p:pic>
        <p:nvPicPr>
          <p:cNvPr id="13" name="图片 12"/>
          <p:cNvPicPr>
            <a:picLocks noChangeAspect="1"/>
          </p:cNvPicPr>
          <p:nvPr>
            <p:custDataLst>
              <p:tags r:id="rId9"/>
            </p:custDataLst>
          </p:nvPr>
        </p:nvPicPr>
        <p:blipFill>
          <a:blip r:embed="rId21"/>
          <a:stretch>
            <a:fillRect/>
          </a:stretch>
        </p:blipFill>
        <p:spPr>
          <a:xfrm>
            <a:off x="7990840" y="4760595"/>
            <a:ext cx="3373120" cy="1243965"/>
          </a:xfrm>
          <a:prstGeom prst="rect">
            <a:avLst/>
          </a:prstGeom>
        </p:spPr>
      </p:pic>
      <p:cxnSp>
        <p:nvCxnSpPr>
          <p:cNvPr id="14" name="直接箭头连接符 13"/>
          <p:cNvCxnSpPr/>
          <p:nvPr>
            <p:custDataLst>
              <p:tags r:id="rId10"/>
            </p:custDataLst>
          </p:nvPr>
        </p:nvCxnSpPr>
        <p:spPr>
          <a:xfrm>
            <a:off x="9655175" y="4389120"/>
            <a:ext cx="4445" cy="336550"/>
          </a:xfrm>
          <a:prstGeom prst="straightConnector1">
            <a:avLst/>
          </a:prstGeom>
          <a:ln w="38100">
            <a:solidFill>
              <a:schemeClr val="bg2">
                <a:lumMod val="75000"/>
              </a:schemeClr>
            </a:solidFill>
            <a:tailEnd type="arrow"/>
          </a:ln>
        </p:spPr>
        <p:style>
          <a:lnRef idx="2">
            <a:schemeClr val="accent1"/>
          </a:lnRef>
          <a:fillRef idx="0">
            <a:srgbClr val="FFFFFF"/>
          </a:fillRef>
          <a:effectRef idx="0">
            <a:srgbClr val="FFFFFF"/>
          </a:effectRef>
          <a:fontRef idx="minor">
            <a:schemeClr val="tx1"/>
          </a:fontRef>
        </p:style>
      </p:cxnSp>
      <p:sp>
        <p:nvSpPr>
          <p:cNvPr id="15" name="文本框 14"/>
          <p:cNvSpPr txBox="1"/>
          <p:nvPr>
            <p:custDataLst>
              <p:tags r:id="rId11"/>
            </p:custDataLst>
          </p:nvPr>
        </p:nvSpPr>
        <p:spPr>
          <a:xfrm>
            <a:off x="9869170" y="3016885"/>
            <a:ext cx="1581785" cy="368300"/>
          </a:xfrm>
          <a:prstGeom prst="rect">
            <a:avLst/>
          </a:prstGeom>
          <a:noFill/>
        </p:spPr>
        <p:txBody>
          <a:bodyPr wrap="square" rtlCol="0">
            <a:normAutofit fontScale="62500" lnSpcReduction="20000"/>
          </a:bodyPr>
          <a:lstStyle/>
          <a:p>
            <a:r>
              <a:rPr lang="zh-CN" altLang="en-US" b="1">
                <a:latin typeface="Calibri"/>
                <a:cs typeface="Calibri"/>
              </a:rPr>
              <a:t>Giám sát không có tính phân biệt</a:t>
            </a:r>
          </a:p>
        </p:txBody>
      </p:sp>
      <p:sp>
        <p:nvSpPr>
          <p:cNvPr id="16" name="文本框 15"/>
          <p:cNvSpPr txBox="1"/>
          <p:nvPr>
            <p:custDataLst>
              <p:tags r:id="rId12"/>
            </p:custDataLst>
          </p:nvPr>
        </p:nvSpPr>
        <p:spPr>
          <a:xfrm>
            <a:off x="9869170" y="5970905"/>
            <a:ext cx="1581785" cy="368300"/>
          </a:xfrm>
          <a:prstGeom prst="rect">
            <a:avLst/>
          </a:prstGeom>
          <a:noFill/>
        </p:spPr>
        <p:txBody>
          <a:bodyPr wrap="square" rtlCol="0">
            <a:normAutofit fontScale="62500" lnSpcReduction="20000"/>
          </a:bodyPr>
          <a:lstStyle/>
          <a:p>
            <a:r>
              <a:rPr lang="zh-CN" altLang="en-US" b="1">
                <a:latin typeface="Calibri"/>
                <a:cs typeface="Calibri"/>
              </a:rPr>
              <a:t>Giám sát có tính phân biệt</a:t>
            </a:r>
          </a:p>
        </p:txBody>
      </p:sp>
      <p:sp>
        <p:nvSpPr>
          <p:cNvPr id="17" name="文本框 16"/>
          <p:cNvSpPr txBox="1"/>
          <p:nvPr>
            <p:custDataLst>
              <p:tags r:id="rId13"/>
            </p:custDataLst>
          </p:nvPr>
        </p:nvSpPr>
        <p:spPr>
          <a:xfrm>
            <a:off x="7900035" y="6304280"/>
            <a:ext cx="3646170" cy="306705"/>
          </a:xfrm>
          <a:prstGeom prst="rect">
            <a:avLst/>
          </a:prstGeom>
          <a:noFill/>
        </p:spPr>
        <p:txBody>
          <a:bodyPr wrap="square" rtlCol="0">
            <a:noAutofit/>
          </a:bodyPr>
          <a:lstStyle/>
          <a:p>
            <a:pPr algn="ctr"/>
            <a:r>
              <a:rPr lang="zh-CN" altLang="en-US" sz="1200" dirty="0">
                <a:latin typeface="Arial" panose="020B0604020202020204" pitchFamily="34" charset="0"/>
                <a:cs typeface="Arial" panose="020B0604020202020204" pitchFamily="34" charset="0"/>
              </a:rPr>
              <a:t>Độ tin cậy của dự đoán sai giảm, </a:t>
            </a:r>
            <a:endParaRPr lang="vi-VN" altLang="zh-CN" sz="1200" dirty="0">
              <a:latin typeface="Arial" panose="020B0604020202020204" pitchFamily="34" charset="0"/>
              <a:cs typeface="Arial" panose="020B0604020202020204" pitchFamily="34" charset="0"/>
            </a:endParaRPr>
          </a:p>
          <a:p>
            <a:pPr algn="ctr"/>
            <a:r>
              <a:rPr lang="zh-CN" altLang="en-US" sz="1200" dirty="0">
                <a:latin typeface="Arial" panose="020B0604020202020204" pitchFamily="34" charset="0"/>
                <a:cs typeface="Arial" panose="020B0604020202020204" pitchFamily="34" charset="0"/>
              </a:rPr>
              <a:t>độ tin cậy của dự đoán đúng tăng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52</a:t>
            </a:fld>
            <a:endParaRPr lang="zh-CN" altLang="en-US">
              <a:latin typeface="Calibri"/>
              <a:cs typeface="Calibri"/>
            </a:endParaRPr>
          </a:p>
        </p:txBody>
      </p:sp>
      <p:sp>
        <p:nvSpPr>
          <p:cNvPr id="14" name="Text Placeholder 13">
            <a:extLst>
              <a:ext uri="{FF2B5EF4-FFF2-40B4-BE49-F238E27FC236}">
                <a16:creationId xmlns:a16="http://schemas.microsoft.com/office/drawing/2014/main" id="{7001645C-2662-8A4A-68C3-23F995587D0E}"/>
              </a:ext>
            </a:extLst>
          </p:cNvPr>
          <p:cNvSpPr>
            <a:spLocks noGrp="1"/>
          </p:cNvSpPr>
          <p:nvPr>
            <p:ph type="body" sz="quarter" idx="14"/>
          </p:nvPr>
        </p:nvSpPr>
        <p:spPr>
          <a:xfrm>
            <a:off x="515937" y="1006002"/>
            <a:ext cx="11202535" cy="5016500"/>
          </a:xfrm>
        </p:spPr>
        <p:txBody>
          <a:bodyPr/>
          <a:lstStyle/>
          <a:p>
            <a:r>
              <a:rPr lang="zh-CN" altLang="en-US" sz="2000" dirty="0">
                <a:latin typeface="Calibri"/>
                <a:cs typeface="Calibri"/>
              </a:rPr>
              <a:t>Do ảnh thiếu các manh mối thị giác đáng tin cậy, tức thiếu mẫu dạng đường rõ ràng, các phương pháp hiện tại không thể tạo ra các vạch làn đường ứng viên có độ tin cậy cao, dẫn đến bỏ sót. Vì vậy, cần mô hình hóa tường minh tiên nghiệm cấu trúc giữa các làn đường, đồng thời suy ra khả năng tồn tại vạch làn đường ở những vùng khác dựa trên các manh mối nhìn thấy được một phần</a:t>
            </a:r>
          </a:p>
          <a:p>
            <a:endParaRPr lang="en-US"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pic>
        <p:nvPicPr>
          <p:cNvPr id="5" name="图片 4"/>
          <p:cNvPicPr/>
          <p:nvPr>
            <p:custDataLst>
              <p:tags r:id="rId1"/>
            </p:custDataLst>
          </p:nvPr>
        </p:nvPicPr>
        <p:blipFill>
          <a:blip r:embed="rId11"/>
          <a:stretch>
            <a:fillRect/>
          </a:stretch>
        </p:blipFill>
        <p:spPr>
          <a:xfrm>
            <a:off x="473528" y="2530637"/>
            <a:ext cx="3741420" cy="1690370"/>
          </a:xfrm>
          <a:prstGeom prst="rect">
            <a:avLst/>
          </a:prstGeom>
        </p:spPr>
      </p:pic>
      <p:pic>
        <p:nvPicPr>
          <p:cNvPr id="6" name="图片 5"/>
          <p:cNvPicPr/>
          <p:nvPr>
            <p:custDataLst>
              <p:tags r:id="rId2"/>
            </p:custDataLst>
          </p:nvPr>
        </p:nvPicPr>
        <p:blipFill>
          <a:blip r:embed="rId12"/>
          <a:stretch>
            <a:fillRect/>
          </a:stretch>
        </p:blipFill>
        <p:spPr>
          <a:xfrm>
            <a:off x="473528" y="4274982"/>
            <a:ext cx="3741420" cy="1697355"/>
          </a:xfrm>
          <a:prstGeom prst="rect">
            <a:avLst/>
          </a:prstGeom>
        </p:spPr>
      </p:pic>
      <p:pic>
        <p:nvPicPr>
          <p:cNvPr id="7" name="图片 6"/>
          <p:cNvPicPr/>
          <p:nvPr>
            <p:custDataLst>
              <p:tags r:id="rId3"/>
            </p:custDataLst>
          </p:nvPr>
        </p:nvPicPr>
        <p:blipFill>
          <a:blip r:embed="rId13"/>
          <a:stretch>
            <a:fillRect/>
          </a:stretch>
        </p:blipFill>
        <p:spPr>
          <a:xfrm>
            <a:off x="4350203" y="2535717"/>
            <a:ext cx="3740150" cy="1684655"/>
          </a:xfrm>
          <a:prstGeom prst="rect">
            <a:avLst/>
          </a:prstGeom>
        </p:spPr>
      </p:pic>
      <p:pic>
        <p:nvPicPr>
          <p:cNvPr id="8" name="图片 7"/>
          <p:cNvPicPr>
            <a:picLocks noChangeAspect="1"/>
          </p:cNvPicPr>
          <p:nvPr>
            <p:custDataLst>
              <p:tags r:id="rId4"/>
            </p:custDataLst>
          </p:nvPr>
        </p:nvPicPr>
        <p:blipFill>
          <a:blip r:embed="rId14"/>
          <a:stretch>
            <a:fillRect/>
          </a:stretch>
        </p:blipFill>
        <p:spPr>
          <a:xfrm>
            <a:off x="4350203" y="4274982"/>
            <a:ext cx="3740150" cy="1697355"/>
          </a:xfrm>
          <a:prstGeom prst="rect">
            <a:avLst/>
          </a:prstGeom>
        </p:spPr>
      </p:pic>
      <p:pic>
        <p:nvPicPr>
          <p:cNvPr id="9" name="图片 8"/>
          <p:cNvPicPr>
            <a:picLocks noChangeAspect="1"/>
          </p:cNvPicPr>
          <p:nvPr>
            <p:custDataLst>
              <p:tags r:id="rId5"/>
            </p:custDataLst>
          </p:nvPr>
        </p:nvPicPr>
        <p:blipFill>
          <a:blip r:embed="rId15"/>
          <a:stretch>
            <a:fillRect/>
          </a:stretch>
        </p:blipFill>
        <p:spPr>
          <a:xfrm>
            <a:off x="8225608" y="2535717"/>
            <a:ext cx="3757295" cy="1684655"/>
          </a:xfrm>
          <a:prstGeom prst="rect">
            <a:avLst/>
          </a:prstGeom>
        </p:spPr>
      </p:pic>
      <p:pic>
        <p:nvPicPr>
          <p:cNvPr id="10" name="图片 9"/>
          <p:cNvPicPr>
            <a:picLocks noChangeAspect="1"/>
          </p:cNvPicPr>
          <p:nvPr>
            <p:custDataLst>
              <p:tags r:id="rId6"/>
            </p:custDataLst>
          </p:nvPr>
        </p:nvPicPr>
        <p:blipFill>
          <a:blip r:embed="rId16"/>
          <a:stretch>
            <a:fillRect/>
          </a:stretch>
        </p:blipFill>
        <p:spPr>
          <a:xfrm>
            <a:off x="8225608" y="4295937"/>
            <a:ext cx="3770630" cy="1677035"/>
          </a:xfrm>
          <a:prstGeom prst="rect">
            <a:avLst/>
          </a:prstGeom>
        </p:spPr>
      </p:pic>
      <p:sp>
        <p:nvSpPr>
          <p:cNvPr id="12" name="文本框 11"/>
          <p:cNvSpPr txBox="1"/>
          <p:nvPr>
            <p:custDataLst>
              <p:tags r:id="rId7"/>
            </p:custDataLst>
          </p:nvPr>
        </p:nvSpPr>
        <p:spPr>
          <a:xfrm>
            <a:off x="5597978" y="6026947"/>
            <a:ext cx="2334894" cy="368300"/>
          </a:xfrm>
          <a:prstGeom prst="rect">
            <a:avLst/>
          </a:prstGeom>
          <a:noFill/>
        </p:spPr>
        <p:txBody>
          <a:bodyPr wrap="square" rtlCol="0">
            <a:noAutofit/>
          </a:bodyPr>
          <a:lstStyle/>
          <a:p>
            <a:r>
              <a:rPr lang="zh-CN" altLang="en-US" sz="1400" dirty="0">
                <a:latin typeface="Arial" panose="020B0604020202020204" pitchFamily="34" charset="0"/>
                <a:cs typeface="Arial" panose="020B0604020202020204" pitchFamily="34" charset="0"/>
              </a:rPr>
              <a:t>Che khuất nghiêm trọng</a:t>
            </a:r>
          </a:p>
        </p:txBody>
      </p:sp>
      <p:sp>
        <p:nvSpPr>
          <p:cNvPr id="13" name="文本框 12"/>
          <p:cNvSpPr txBox="1"/>
          <p:nvPr>
            <p:custDataLst>
              <p:tags r:id="rId8"/>
            </p:custDataLst>
          </p:nvPr>
        </p:nvSpPr>
        <p:spPr>
          <a:xfrm>
            <a:off x="8973003" y="6022502"/>
            <a:ext cx="2787878" cy="645160"/>
          </a:xfrm>
          <a:prstGeom prst="rect">
            <a:avLst/>
          </a:prstGeom>
          <a:noFill/>
        </p:spPr>
        <p:txBody>
          <a:bodyPr wrap="square" rtlCol="0">
            <a:noAutofit/>
          </a:bodyPr>
          <a:lstStyle/>
          <a:p>
            <a:pPr algn="ctr"/>
            <a:r>
              <a:rPr lang="zh-CN" altLang="en-US" sz="1400" dirty="0">
                <a:latin typeface="Arial" panose="020B0604020202020204" pitchFamily="34" charset="0"/>
                <a:cs typeface="Arial" panose="020B0604020202020204" pitchFamily="34" charset="0"/>
              </a:rPr>
              <a:t>Vạch làn đường tồn tại nhưng không nhìn thấy</a:t>
            </a:r>
          </a:p>
          <a:p>
            <a:pPr algn="ctr"/>
            <a:r>
              <a:rPr lang="zh-CN" altLang="en-US" sz="1400" dirty="0">
                <a:latin typeface="Arial" panose="020B0604020202020204" pitchFamily="34" charset="0"/>
                <a:cs typeface="Arial" panose="020B0604020202020204" pitchFamily="34" charset="0"/>
              </a:rPr>
              <a:t>(chẳng hạn bị mài mòn quá mức)</a:t>
            </a:r>
          </a:p>
        </p:txBody>
      </p:sp>
      <p:sp>
        <p:nvSpPr>
          <p:cNvPr id="15" name="TextBox 14">
            <a:extLst>
              <a:ext uri="{FF2B5EF4-FFF2-40B4-BE49-F238E27FC236}">
                <a16:creationId xmlns:a16="http://schemas.microsoft.com/office/drawing/2014/main" id="{4108A22A-9A0C-E3F5-B334-D78FD54AE272}"/>
              </a:ext>
            </a:extLst>
          </p:cNvPr>
          <p:cNvSpPr txBox="1"/>
          <p:nvPr/>
        </p:nvSpPr>
        <p:spPr>
          <a:xfrm>
            <a:off x="889352" y="6052694"/>
            <a:ext cx="2909771" cy="584775"/>
          </a:xfrm>
          <a:prstGeom prst="rect">
            <a:avLst/>
          </a:prstGeom>
          <a:noFill/>
        </p:spPr>
        <p:txBody>
          <a:bodyPr wrap="none" rtlCol="0">
            <a:spAutoFit/>
          </a:bodyPr>
          <a:lstStyle/>
          <a:p>
            <a:r>
              <a:rPr lang="zh-CN" altLang="en-US" sz="1400" dirty="0">
                <a:latin typeface="Arial" panose="020B0604020202020204" pitchFamily="34" charset="0"/>
                <a:cs typeface="Arial" panose="020B0604020202020204" pitchFamily="34" charset="0"/>
              </a:rPr>
              <a:t>Ánh sáng quá mạnh hoặc quá yếu</a:t>
            </a:r>
          </a:p>
          <a:p>
            <a:endParaRPr lang="en-VN" dirty="0"/>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53</a:t>
            </a:fld>
            <a:endParaRPr lang="zh-CN" altLang="en-US">
              <a:latin typeface="Calibri"/>
              <a:cs typeface="Calibri"/>
            </a:endParaRPr>
          </a:p>
        </p:txBody>
      </p:sp>
      <p:sp>
        <p:nvSpPr>
          <p:cNvPr id="7" name="Text Placeholder 6">
            <a:extLst>
              <a:ext uri="{FF2B5EF4-FFF2-40B4-BE49-F238E27FC236}">
                <a16:creationId xmlns:a16="http://schemas.microsoft.com/office/drawing/2014/main" id="{8B775D6B-9009-3661-45CA-9741E82FCC88}"/>
              </a:ext>
            </a:extLst>
          </p:cNvPr>
          <p:cNvSpPr>
            <a:spLocks noGrp="1"/>
          </p:cNvSpPr>
          <p:nvPr>
            <p:ph type="body" sz="quarter" idx="14"/>
          </p:nvPr>
        </p:nvSpPr>
        <p:spPr/>
        <p:txBody>
          <a:bodyPr/>
          <a:lstStyle/>
          <a:p>
            <a:pPr algn="just"/>
            <a:r>
              <a:rPr lang="zh-CN" altLang="en-US" sz="1800" dirty="0">
                <a:latin typeface="Calibri"/>
                <a:cs typeface="Calibri"/>
              </a:rPr>
              <a:t>Phần lớn các phương pháp phát hiện làn đường hiện có tập trung dự đoán độc lập vị trí và hình dạng của từng làn đường (mô hình hóa một đường), nhưng bỏ qua tiên nghiệm về quan hệ cấu trúc giữa các làn đường. StructLane mã hóa tường minh bố cục làn đường vào không gian biểu diễn nhúng cấu trúc (mô hình hóa nhiều đường), đồng thời sử dụng không gian này làm tri thức toàn cục để hỗ trợ phát hiện làn đường</a:t>
            </a:r>
          </a:p>
          <a:p>
            <a:endParaRPr lang="en-US"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pic>
        <p:nvPicPr>
          <p:cNvPr id="5" name="图片 4"/>
          <p:cNvPicPr>
            <a:picLocks noChangeAspect="1"/>
          </p:cNvPicPr>
          <p:nvPr>
            <p:custDataLst>
              <p:tags r:id="rId1"/>
            </p:custDataLst>
          </p:nvPr>
        </p:nvPicPr>
        <p:blipFill>
          <a:blip r:embed="rId5"/>
          <a:stretch>
            <a:fillRect/>
          </a:stretch>
        </p:blipFill>
        <p:spPr>
          <a:xfrm>
            <a:off x="490855" y="2523490"/>
            <a:ext cx="5297170" cy="3788410"/>
          </a:xfrm>
          <a:prstGeom prst="rect">
            <a:avLst/>
          </a:prstGeom>
        </p:spPr>
      </p:pic>
      <p:pic>
        <p:nvPicPr>
          <p:cNvPr id="6" name="图片 5"/>
          <p:cNvPicPr>
            <a:picLocks noChangeAspect="1"/>
          </p:cNvPicPr>
          <p:nvPr>
            <p:custDataLst>
              <p:tags r:id="rId2"/>
            </p:custDataLst>
          </p:nvPr>
        </p:nvPicPr>
        <p:blipFill>
          <a:blip r:embed="rId6"/>
          <a:stretch>
            <a:fillRect/>
          </a:stretch>
        </p:blipFill>
        <p:spPr>
          <a:xfrm>
            <a:off x="5972175" y="2523490"/>
            <a:ext cx="6219825" cy="35095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54</a:t>
            </a:fld>
            <a:endParaRPr lang="zh-CN" altLang="en-US">
              <a:latin typeface="Calibri"/>
              <a:cs typeface="Calibri"/>
            </a:endParaRPr>
          </a:p>
        </p:txBody>
      </p:sp>
      <p:sp>
        <p:nvSpPr>
          <p:cNvPr id="2" name="文本占位符 1"/>
          <p:cNvSpPr>
            <a:spLocks noGrp="1"/>
          </p:cNvSpPr>
          <p:nvPr>
            <p:ph type="body" sz="quarter" idx="13"/>
          </p:nvPr>
        </p:nvSpPr>
        <p:spPr/>
        <p:txBody>
          <a:bodyPr>
            <a:normAutofit/>
          </a:bodyPr>
          <a:lstStyle/>
          <a:p>
            <a:r>
              <a:rPr lang="zh-CN" altLang="en-US" dirty="0">
                <a:latin typeface="Calibri"/>
                <a:cs typeface="Calibri"/>
                <a:sym typeface="+mn-ea"/>
              </a:rPr>
              <a:t>Ví dụ ứng dụng: phát hiện vạch làn đường</a:t>
            </a:r>
            <a:endParaRPr lang="zh-CN" altLang="en-US" dirty="0">
              <a:latin typeface="Calibri"/>
              <a:cs typeface="Calibri"/>
            </a:endParaRPr>
          </a:p>
        </p:txBody>
      </p:sp>
      <p:sp>
        <p:nvSpPr>
          <p:cNvPr id="8" name="文本占位符 2"/>
          <p:cNvSpPr>
            <a:spLocks noGrp="1"/>
          </p:cNvSpPr>
          <p:nvPr>
            <p:custDataLst>
              <p:tags r:id="rId1"/>
            </p:custDataLst>
          </p:nvPr>
        </p:nvSpPr>
        <p:spPr>
          <a:xfrm>
            <a:off x="515937" y="996976"/>
            <a:ext cx="11160125" cy="863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Calibri" panose="02010609060101010101" pitchFamily="49" charset="-122"/>
                <a:ea typeface="Calibri"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sz="2000" b="0" dirty="0">
                <a:latin typeface="Arial" panose="020B0604020202020204" pitchFamily="34" charset="0"/>
                <a:cs typeface="Arial" panose="020B0604020202020204" pitchFamily="34" charset="0"/>
              </a:rPr>
              <a:t>Tách rời tri thức tiên nghiệm của tập huấn luyện và phân cụm thành các mẫu bố cục và mẫu hình dạng; sử dụng ảnh nhị phân để biểu diễn thông tin bố cục không gian giữa các làn đường, đồng thời sử dụng v</a:t>
            </a:r>
            <a:r>
              <a:rPr lang="en-US" altLang="zh-CN" sz="2000" b="0" dirty="0" err="1">
                <a:latin typeface="Arial" panose="020B0604020202020204" pitchFamily="34" charset="0"/>
                <a:cs typeface="Arial" panose="020B0604020202020204" pitchFamily="34" charset="0"/>
              </a:rPr>
              <a:t>ector</a:t>
            </a:r>
            <a:r>
              <a:rPr lang="zh-CN" altLang="en-US" sz="2000" b="0" dirty="0">
                <a:latin typeface="Arial" panose="020B0604020202020204" pitchFamily="34" charset="0"/>
                <a:cs typeface="Arial" panose="020B0604020202020204" pitchFamily="34" charset="0"/>
              </a:rPr>
              <a:t> sai phân bậc hai để nắm bắt độ cong cục bộ và sự thay đổi hình dạng của làn đường</a:t>
            </a:r>
          </a:p>
        </p:txBody>
      </p:sp>
      <p:grpSp>
        <p:nvGrpSpPr>
          <p:cNvPr id="12" name="组合 11"/>
          <p:cNvGrpSpPr/>
          <p:nvPr/>
        </p:nvGrpSpPr>
        <p:grpSpPr>
          <a:xfrm>
            <a:off x="429260" y="2056130"/>
            <a:ext cx="11553190" cy="4414770"/>
            <a:chOff x="676" y="4098"/>
            <a:chExt cx="18194" cy="6315"/>
          </a:xfrm>
        </p:grpSpPr>
        <p:pic>
          <p:nvPicPr>
            <p:cNvPr id="4" name="图片 3"/>
            <p:cNvPicPr>
              <a:picLocks noChangeAspect="1"/>
            </p:cNvPicPr>
            <p:nvPr>
              <p:custDataLst>
                <p:tags r:id="rId2"/>
              </p:custDataLst>
            </p:nvPr>
          </p:nvPicPr>
          <p:blipFill>
            <a:blip r:embed="rId9"/>
            <a:stretch>
              <a:fillRect/>
            </a:stretch>
          </p:blipFill>
          <p:spPr>
            <a:xfrm>
              <a:off x="676" y="4098"/>
              <a:ext cx="8547" cy="5815"/>
            </a:xfrm>
            <a:prstGeom prst="rect">
              <a:avLst/>
            </a:prstGeom>
          </p:spPr>
        </p:pic>
        <p:pic>
          <p:nvPicPr>
            <p:cNvPr id="5" name="图片 4"/>
            <p:cNvPicPr>
              <a:picLocks noChangeAspect="1"/>
            </p:cNvPicPr>
            <p:nvPr>
              <p:custDataLst>
                <p:tags r:id="rId3"/>
              </p:custDataLst>
            </p:nvPr>
          </p:nvPicPr>
          <p:blipFill>
            <a:blip r:embed="rId10"/>
            <a:stretch>
              <a:fillRect/>
            </a:stretch>
          </p:blipFill>
          <p:spPr>
            <a:xfrm>
              <a:off x="9373" y="4098"/>
              <a:ext cx="9497" cy="2414"/>
            </a:xfrm>
            <a:prstGeom prst="rect">
              <a:avLst/>
            </a:prstGeom>
          </p:spPr>
        </p:pic>
        <p:pic>
          <p:nvPicPr>
            <p:cNvPr id="7" name="图片 6"/>
            <p:cNvPicPr>
              <a:picLocks noChangeAspect="1"/>
            </p:cNvPicPr>
            <p:nvPr>
              <p:custDataLst>
                <p:tags r:id="rId4"/>
              </p:custDataLst>
            </p:nvPr>
          </p:nvPicPr>
          <p:blipFill>
            <a:blip r:embed="rId11"/>
            <a:stretch>
              <a:fillRect/>
            </a:stretch>
          </p:blipFill>
          <p:spPr>
            <a:xfrm>
              <a:off x="9373" y="7030"/>
              <a:ext cx="9361" cy="2883"/>
            </a:xfrm>
            <a:prstGeom prst="rect">
              <a:avLst/>
            </a:prstGeom>
          </p:spPr>
        </p:pic>
        <p:sp>
          <p:nvSpPr>
            <p:cNvPr id="11" name="文本框 10"/>
            <p:cNvSpPr txBox="1"/>
            <p:nvPr>
              <p:custDataLst>
                <p:tags r:id="rId5"/>
              </p:custDataLst>
            </p:nvPr>
          </p:nvSpPr>
          <p:spPr>
            <a:xfrm>
              <a:off x="2023" y="9973"/>
              <a:ext cx="6453" cy="440"/>
            </a:xfrm>
            <a:prstGeom prst="rect">
              <a:avLst/>
            </a:prstGeom>
            <a:noFill/>
          </p:spPr>
          <p:txBody>
            <a:bodyPr wrap="square" rtlCol="0">
              <a:spAutoFit/>
            </a:bodyPr>
            <a:lstStyle/>
            <a:p>
              <a:r>
                <a:rPr lang="zh-CN" altLang="en-US" sz="1400" dirty="0"/>
                <a:t>Tách rời thông tin tiên nghiệm của tập huấn luyện</a:t>
              </a:r>
            </a:p>
          </p:txBody>
        </p:sp>
        <p:sp>
          <p:nvSpPr>
            <p:cNvPr id="9" name="文本框 8"/>
            <p:cNvSpPr txBox="1"/>
            <p:nvPr>
              <p:custDataLst>
                <p:tags r:id="rId6"/>
              </p:custDataLst>
            </p:nvPr>
          </p:nvSpPr>
          <p:spPr>
            <a:xfrm>
              <a:off x="12161" y="6450"/>
              <a:ext cx="5260" cy="440"/>
            </a:xfrm>
            <a:prstGeom prst="rect">
              <a:avLst/>
            </a:prstGeom>
            <a:noFill/>
          </p:spPr>
          <p:txBody>
            <a:bodyPr wrap="square" rtlCol="0">
              <a:spAutoFit/>
            </a:bodyPr>
            <a:lstStyle/>
            <a:p>
              <a:r>
                <a:rPr lang="zh-CN" altLang="en-US" sz="1400" dirty="0"/>
                <a:t>Mẫu bố cục (ảnh nhị phân)</a:t>
              </a:r>
            </a:p>
          </p:txBody>
        </p:sp>
        <p:sp>
          <p:nvSpPr>
            <p:cNvPr id="10" name="文本框 9"/>
            <p:cNvSpPr txBox="1"/>
            <p:nvPr>
              <p:custDataLst>
                <p:tags r:id="rId7"/>
              </p:custDataLst>
            </p:nvPr>
          </p:nvSpPr>
          <p:spPr>
            <a:xfrm>
              <a:off x="12361" y="9913"/>
              <a:ext cx="5248" cy="440"/>
            </a:xfrm>
            <a:prstGeom prst="rect">
              <a:avLst/>
            </a:prstGeom>
            <a:noFill/>
          </p:spPr>
          <p:txBody>
            <a:bodyPr wrap="square" rtlCol="0">
              <a:spAutoFit/>
            </a:bodyPr>
            <a:lstStyle/>
            <a:p>
              <a:r>
                <a:rPr lang="zh-CN" altLang="en-US" sz="1400" dirty="0"/>
                <a:t>Mẫu hình dạng (v</a:t>
              </a:r>
              <a:r>
                <a:rPr lang="en-US" altLang="zh-CN" sz="1400" dirty="0" err="1"/>
                <a:t>ector</a:t>
              </a:r>
              <a:r>
                <a:rPr lang="zh-CN" altLang="en-US" sz="1400" dirty="0"/>
                <a:t> sai phân bậc hai)</a:t>
              </a:r>
            </a:p>
          </p:txBody>
        </p:sp>
      </p:grpSp>
    </p:spTree>
    <p:extLst>
      <p:ext uri="{BB962C8B-B14F-4D97-AF65-F5344CB8AC3E}">
        <p14:creationId xmlns:p14="http://schemas.microsoft.com/office/powerpoint/2010/main" val="319509164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55</a:t>
            </a:fld>
            <a:endParaRPr lang="zh-CN" altLang="en-US">
              <a:latin typeface="Calibri"/>
              <a:cs typeface="Calibri"/>
            </a:endParaRPr>
          </a:p>
        </p:txBody>
      </p:sp>
      <p:sp>
        <p:nvSpPr>
          <p:cNvPr id="9" name="Text Placeholder 8">
            <a:extLst>
              <a:ext uri="{FF2B5EF4-FFF2-40B4-BE49-F238E27FC236}">
                <a16:creationId xmlns:a16="http://schemas.microsoft.com/office/drawing/2014/main" id="{7D0DD187-D080-A113-ABE5-48579D1433F8}"/>
              </a:ext>
            </a:extLst>
          </p:cNvPr>
          <p:cNvSpPr>
            <a:spLocks noGrp="1"/>
          </p:cNvSpPr>
          <p:nvPr>
            <p:ph type="body" sz="quarter" idx="14"/>
          </p:nvPr>
        </p:nvSpPr>
        <p:spPr>
          <a:xfrm>
            <a:off x="515937" y="920750"/>
            <a:ext cx="11160125" cy="5016500"/>
          </a:xfrm>
        </p:spPr>
        <p:txBody>
          <a:bodyPr/>
          <a:lstStyle/>
          <a:p>
            <a:r>
              <a:rPr lang="zh-CN" altLang="en-US" sz="2000" dirty="0">
                <a:latin typeface="Calibri"/>
                <a:cs typeface="Calibri"/>
                <a:sym typeface="+mn-ea"/>
              </a:rPr>
              <a:t>StructLane </a:t>
            </a:r>
            <a:r>
              <a:rPr lang="en-US" altLang="zh-CN" sz="2000" dirty="0">
                <a:latin typeface="Calibri"/>
                <a:cs typeface="Calibri"/>
                <a:sym typeface="+mn-ea"/>
              </a:rPr>
              <a:t>l</a:t>
            </a:r>
            <a:r>
              <a:rPr lang="zh-CN" altLang="en-US" sz="2000" dirty="0">
                <a:latin typeface="Calibri"/>
                <a:cs typeface="Calibri"/>
                <a:sym typeface="+mn-ea"/>
              </a:rPr>
              <a:t>à một </a:t>
            </a:r>
            <a:r>
              <a:rPr lang="en-US" altLang="zh-CN" sz="2000" dirty="0">
                <a:latin typeface="Calibri"/>
                <a:cs typeface="Calibri"/>
                <a:sym typeface="+mn-ea"/>
              </a:rPr>
              <a:t>module</a:t>
            </a:r>
            <a:r>
              <a:rPr lang="zh-CN" altLang="en-US" sz="2000" dirty="0">
                <a:latin typeface="Calibri"/>
                <a:cs typeface="Calibri"/>
                <a:sym typeface="+mn-ea"/>
              </a:rPr>
              <a:t> dạng </a:t>
            </a:r>
            <a:r>
              <a:rPr lang="en-US" altLang="zh-CN" sz="2000" dirty="0" err="1">
                <a:latin typeface="Calibri"/>
                <a:cs typeface="Calibri"/>
                <a:sym typeface="+mn-ea"/>
              </a:rPr>
              <a:t>thêm</a:t>
            </a:r>
            <a:r>
              <a:rPr lang="en-US" altLang="zh-CN" sz="2000" dirty="0">
                <a:latin typeface="Calibri"/>
                <a:cs typeface="Calibri"/>
                <a:sym typeface="+mn-ea"/>
              </a:rPr>
              <a:t> </a:t>
            </a:r>
            <a:r>
              <a:rPr lang="en-US" altLang="zh-CN" sz="2000" dirty="0" err="1">
                <a:latin typeface="Calibri"/>
                <a:cs typeface="Calibri"/>
                <a:sym typeface="+mn-ea"/>
              </a:rPr>
              <a:t>trực</a:t>
            </a:r>
            <a:r>
              <a:rPr lang="en-US" altLang="zh-CN" sz="2000" dirty="0">
                <a:latin typeface="Calibri"/>
                <a:cs typeface="Calibri"/>
                <a:sym typeface="+mn-ea"/>
              </a:rPr>
              <a:t> </a:t>
            </a:r>
            <a:r>
              <a:rPr lang="en-US" altLang="zh-CN" sz="2000" dirty="0" err="1">
                <a:latin typeface="Calibri"/>
                <a:cs typeface="Calibri"/>
                <a:sym typeface="+mn-ea"/>
              </a:rPr>
              <a:t>tiếp</a:t>
            </a:r>
            <a:r>
              <a:rPr lang="en-US" altLang="zh-CN" sz="2000" dirty="0">
                <a:latin typeface="Calibri"/>
                <a:cs typeface="Calibri"/>
                <a:sym typeface="+mn-ea"/>
              </a:rPr>
              <a:t> </a:t>
            </a:r>
            <a:r>
              <a:rPr lang="en-US" altLang="zh-CN" sz="2000" dirty="0" err="1">
                <a:latin typeface="Calibri"/>
                <a:cs typeface="Calibri"/>
                <a:sym typeface="+mn-ea"/>
              </a:rPr>
              <a:t>vào</a:t>
            </a:r>
            <a:r>
              <a:rPr lang="en-US" altLang="zh-CN" sz="2000" dirty="0">
                <a:latin typeface="Calibri"/>
                <a:cs typeface="Calibri"/>
                <a:sym typeface="+mn-ea"/>
              </a:rPr>
              <a:t> </a:t>
            </a:r>
            <a:r>
              <a:rPr lang="en-US" altLang="zh-CN" sz="2000" dirty="0" err="1">
                <a:latin typeface="Calibri"/>
                <a:cs typeface="Calibri"/>
                <a:sym typeface="+mn-ea"/>
              </a:rPr>
              <a:t>hệ</a:t>
            </a:r>
            <a:r>
              <a:rPr lang="en-US" altLang="zh-CN" sz="2000" dirty="0">
                <a:latin typeface="Calibri"/>
                <a:cs typeface="Calibri"/>
                <a:sym typeface="+mn-ea"/>
              </a:rPr>
              <a:t> </a:t>
            </a:r>
            <a:r>
              <a:rPr lang="en-US" altLang="zh-CN" sz="2000" dirty="0" err="1">
                <a:latin typeface="Calibri"/>
                <a:cs typeface="Calibri"/>
                <a:sym typeface="+mn-ea"/>
              </a:rPr>
              <a:t>thống</a:t>
            </a:r>
            <a:r>
              <a:rPr lang="en-US" altLang="zh-CN" sz="2000" dirty="0">
                <a:latin typeface="Calibri"/>
                <a:cs typeface="Calibri"/>
                <a:sym typeface="+mn-ea"/>
              </a:rPr>
              <a:t> (</a:t>
            </a:r>
            <a:r>
              <a:rPr lang="zh-CN" altLang="en-US" sz="2000" dirty="0">
                <a:latin typeface="Calibri"/>
                <a:cs typeface="Calibri"/>
                <a:sym typeface="+mn-ea"/>
              </a:rPr>
              <a:t>plug-and-play</a:t>
            </a:r>
            <a:r>
              <a:rPr lang="vi-VN" altLang="zh-CN" sz="2000" dirty="0">
                <a:latin typeface="Calibri"/>
                <a:cs typeface="Calibri"/>
                <a:sym typeface="+mn-ea"/>
              </a:rPr>
              <a:t>).</a:t>
            </a:r>
          </a:p>
          <a:p>
            <a:r>
              <a:rPr lang="en-US" altLang="zh-CN" sz="2000" dirty="0" err="1">
                <a:latin typeface="Calibri"/>
                <a:cs typeface="Calibri"/>
                <a:sym typeface="+mn-ea"/>
              </a:rPr>
              <a:t>StructLane</a:t>
            </a:r>
            <a:r>
              <a:rPr lang="en-US" altLang="zh-CN" sz="2000" dirty="0">
                <a:latin typeface="Calibri"/>
                <a:cs typeface="Calibri"/>
                <a:sym typeface="+mn-ea"/>
              </a:rPr>
              <a:t> c</a:t>
            </a:r>
            <a:r>
              <a:rPr lang="zh-CN" altLang="en-US" sz="2000" dirty="0">
                <a:latin typeface="Calibri"/>
                <a:cs typeface="Calibri"/>
                <a:sym typeface="+mn-ea"/>
              </a:rPr>
              <a:t>ó thể được nhúng vào bất kỳ phương pháp nào để bổ sung cho mô hình thông tin tiên nghiệm toàn cục về bố cục giữa các đường (layout) và hình dạng trong từng đường (shape), qua đó nâng cao hiệu năng mô hình</a:t>
            </a:r>
            <a:endParaRPr lang="zh-CN" altLang="en-US" sz="2000" dirty="0">
              <a:latin typeface="Calibri"/>
              <a:cs typeface="Calibri"/>
            </a:endParaRPr>
          </a:p>
          <a:p>
            <a:pPr lvl="1"/>
            <a:endParaRPr lang="zh-CN" altLang="en-US" sz="2000" dirty="0">
              <a:latin typeface="Calibri"/>
              <a:cs typeface="Calibri"/>
            </a:endParaRPr>
          </a:p>
          <a:p>
            <a:endParaRPr lang="en-US"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pic>
        <p:nvPicPr>
          <p:cNvPr id="5" name="图片 4"/>
          <p:cNvPicPr>
            <a:picLocks noChangeAspect="1"/>
          </p:cNvPicPr>
          <p:nvPr>
            <p:custDataLst>
              <p:tags r:id="rId1"/>
            </p:custDataLst>
          </p:nvPr>
        </p:nvPicPr>
        <p:blipFill>
          <a:blip r:embed="rId7"/>
          <a:stretch>
            <a:fillRect/>
          </a:stretch>
        </p:blipFill>
        <p:spPr>
          <a:xfrm>
            <a:off x="638810" y="2496820"/>
            <a:ext cx="5614670" cy="3532505"/>
          </a:xfrm>
          <a:prstGeom prst="rect">
            <a:avLst/>
          </a:prstGeom>
        </p:spPr>
      </p:pic>
      <p:sp>
        <p:nvSpPr>
          <p:cNvPr id="6" name="文本框 5"/>
          <p:cNvSpPr txBox="1"/>
          <p:nvPr>
            <p:custDataLst>
              <p:tags r:id="rId2"/>
            </p:custDataLst>
          </p:nvPr>
        </p:nvSpPr>
        <p:spPr>
          <a:xfrm>
            <a:off x="1595438" y="6015659"/>
            <a:ext cx="3164205" cy="368300"/>
          </a:xfrm>
          <a:prstGeom prst="rect">
            <a:avLst/>
          </a:prstGeom>
          <a:noFill/>
        </p:spPr>
        <p:txBody>
          <a:bodyPr wrap="square" rtlCol="0">
            <a:normAutofit/>
          </a:bodyPr>
          <a:lstStyle/>
          <a:p>
            <a:r>
              <a:rPr lang="en-US" altLang="zh-CN" sz="1400" dirty="0">
                <a:latin typeface="Arial" panose="020B0604020202020204" pitchFamily="34" charset="0"/>
                <a:cs typeface="Arial" panose="020B0604020202020204" pitchFamily="34" charset="0"/>
              </a:rPr>
              <a:t>Layout-Specific </a:t>
            </a:r>
            <a:r>
              <a:rPr lang="en-US" altLang="zh-CN" sz="1400" dirty="0" err="1">
                <a:latin typeface="Arial" panose="020B0604020202020204" pitchFamily="34" charset="0"/>
                <a:cs typeface="Arial" panose="020B0604020202020204" pitchFamily="34" charset="0"/>
              </a:rPr>
              <a:t>StructLane</a:t>
            </a:r>
            <a:endParaRPr lang="en-US" altLang="zh-CN" sz="1400" dirty="0">
              <a:latin typeface="Arial" panose="020B0604020202020204" pitchFamily="34" charset="0"/>
              <a:cs typeface="Arial" panose="020B0604020202020204" pitchFamily="34" charset="0"/>
            </a:endParaRPr>
          </a:p>
        </p:txBody>
      </p:sp>
      <p:pic>
        <p:nvPicPr>
          <p:cNvPr id="7" name="图片 6"/>
          <p:cNvPicPr>
            <a:picLocks noChangeAspect="1"/>
          </p:cNvPicPr>
          <p:nvPr>
            <p:custDataLst>
              <p:tags r:id="rId3"/>
            </p:custDataLst>
          </p:nvPr>
        </p:nvPicPr>
        <p:blipFill>
          <a:blip r:embed="rId8"/>
          <a:stretch>
            <a:fillRect/>
          </a:stretch>
        </p:blipFill>
        <p:spPr>
          <a:xfrm>
            <a:off x="6095999" y="2572068"/>
            <a:ext cx="5297805" cy="3411220"/>
          </a:xfrm>
          <a:prstGeom prst="rect">
            <a:avLst/>
          </a:prstGeom>
        </p:spPr>
      </p:pic>
      <p:sp>
        <p:nvSpPr>
          <p:cNvPr id="8" name="文本框 7"/>
          <p:cNvSpPr txBox="1"/>
          <p:nvPr>
            <p:custDataLst>
              <p:tags r:id="rId4"/>
            </p:custDataLst>
          </p:nvPr>
        </p:nvSpPr>
        <p:spPr>
          <a:xfrm>
            <a:off x="6999825" y="6015659"/>
            <a:ext cx="3164205" cy="368300"/>
          </a:xfrm>
          <a:prstGeom prst="rect">
            <a:avLst/>
          </a:prstGeom>
          <a:noFill/>
        </p:spPr>
        <p:txBody>
          <a:bodyPr wrap="square" rtlCol="0">
            <a:normAutofit/>
          </a:bodyPr>
          <a:lstStyle/>
          <a:p>
            <a:r>
              <a:rPr lang="en-US" altLang="zh-CN" sz="1400" dirty="0">
                <a:latin typeface="Arial" panose="020B0604020202020204" pitchFamily="34" charset="0"/>
                <a:cs typeface="Arial" panose="020B0604020202020204" pitchFamily="34" charset="0"/>
              </a:rPr>
              <a:t>Shape-Specific </a:t>
            </a:r>
            <a:r>
              <a:rPr lang="en-US" altLang="zh-CN" sz="1400" dirty="0" err="1">
                <a:latin typeface="Arial" panose="020B0604020202020204" pitchFamily="34" charset="0"/>
                <a:cs typeface="Arial" panose="020B0604020202020204" pitchFamily="34" charset="0"/>
              </a:rPr>
              <a:t>StructLane</a:t>
            </a:r>
            <a:endParaRPr lang="en-US" altLang="zh-CN" sz="14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89C15322-548E-F81F-1297-3AF3C3451F8D}"/>
                  </a:ext>
                </a:extLst>
              </p:cNvPr>
              <p:cNvSpPr>
                <a:spLocks noGrp="1"/>
              </p:cNvSpPr>
              <p:nvPr>
                <p:ph type="body" sz="quarter" idx="14"/>
              </p:nvPr>
            </p:nvSpPr>
            <p:spPr/>
            <p:txBody>
              <a:bodyPr/>
              <a:lstStyle/>
              <a:p>
                <a:r>
                  <a:rPr lang="zh-CN" altLang="en-US" sz="2000" dirty="0">
                    <a:latin typeface="Calibri"/>
                    <a:cs typeface="Calibri"/>
                    <a:sym typeface="+mn-ea"/>
                  </a:rPr>
                  <a:t>StructLane có thể đưa tri thức tiên nghiệm vào các đặc trưng ảnh ban đầu</a:t>
                </a:r>
                <a:r>
                  <a:rPr lang="en-US" altLang="zh-CN" sz="2000" dirty="0">
                    <a:latin typeface="Calibri"/>
                    <a:cs typeface="Calibri"/>
                    <a:sym typeface="+mn-ea"/>
                  </a:rPr>
                  <a:t> </a:t>
                </a:r>
                <a14:m>
                  <m:oMath xmlns:m="http://schemas.openxmlformats.org/officeDocument/2006/math">
                    <m:sSub>
                      <m:sSubPr>
                        <m:ctrlPr>
                          <a:rPr lang="en-US" altLang="zh-CN" sz="2000" i="1" dirty="0">
                            <a:latin typeface="Cambria Math" panose="02040503050406030204" pitchFamily="18" charset="0"/>
                            <a:cs typeface="Cambria Math" panose="02040503050406030204" pitchFamily="18" charset="0"/>
                            <a:sym typeface="+mn-ea"/>
                          </a:rPr>
                        </m:ctrlPr>
                      </m:sSubPr>
                      <m:e>
                        <m:r>
                          <a:rPr lang="en-US" altLang="zh-CN" sz="2000" i="1" dirty="0">
                            <a:latin typeface="Cambria Math" panose="02040503050406030204" pitchFamily="18" charset="0"/>
                            <a:cs typeface="Cambria Math" panose="02040503050406030204" pitchFamily="18" charset="0"/>
                            <a:sym typeface="+mn-ea"/>
                          </a:rPr>
                          <m:t>𝑰</m:t>
                        </m:r>
                      </m:e>
                      <m:sub>
                        <m:r>
                          <a:rPr lang="en-US" altLang="zh-CN" sz="2000" i="1" dirty="0">
                            <a:latin typeface="Cambria Math" panose="02040503050406030204" pitchFamily="18" charset="0"/>
                            <a:cs typeface="Cambria Math" panose="02040503050406030204" pitchFamily="18" charset="0"/>
                            <a:sym typeface="+mn-ea"/>
                          </a:rPr>
                          <m:t>𝒆</m:t>
                        </m:r>
                      </m:sub>
                    </m:sSub>
                  </m:oMath>
                </a14:m>
                <a:r>
                  <a:rPr lang="zh-CN" altLang="en-US" sz="2000" dirty="0">
                    <a:latin typeface="Calibri"/>
                    <a:cs typeface="Calibri"/>
                    <a:sym typeface="+mn-ea"/>
                  </a:rPr>
                  <a:t>; các đặc trưng sau cập nhật</a:t>
                </a:r>
                <a:r>
                  <a:rPr lang="en-US" altLang="zh-CN" sz="2000" dirty="0">
                    <a:latin typeface="Calibri"/>
                    <a:cs typeface="Calibri"/>
                    <a:sym typeface="+mn-ea"/>
                  </a:rPr>
                  <a:t> </a:t>
                </a:r>
                <a14:m>
                  <m:oMath xmlns:m="http://schemas.openxmlformats.org/officeDocument/2006/math">
                    <m:sSub>
                      <m:sSubPr>
                        <m:ctrlPr>
                          <a:rPr lang="en-US" altLang="zh-CN" sz="2000" b="1" i="1" dirty="0">
                            <a:latin typeface="Cambria Math" panose="02040503050406030204" pitchFamily="18" charset="0"/>
                            <a:cs typeface="Cambria Math" panose="02040503050406030204" pitchFamily="18" charset="0"/>
                            <a:sym typeface="+mn-ea"/>
                          </a:rPr>
                        </m:ctrlPr>
                      </m:sSubPr>
                      <m:e>
                        <m:r>
                          <a:rPr lang="en-US" altLang="zh-CN" sz="2000" b="1" i="1" dirty="0">
                            <a:latin typeface="Cambria Math" panose="02040503050406030204" pitchFamily="18" charset="0"/>
                            <a:cs typeface="Cambria Math" panose="02040503050406030204" pitchFamily="18" charset="0"/>
                            <a:sym typeface="+mn-ea"/>
                          </a:rPr>
                          <m:t>𝑰</m:t>
                        </m:r>
                      </m:e>
                      <m:sub>
                        <m:r>
                          <a:rPr lang="en-US" altLang="zh-CN" sz="2000" b="1" i="1" dirty="0">
                            <a:latin typeface="Cambria Math" panose="02040503050406030204" pitchFamily="18" charset="0"/>
                            <a:cs typeface="Cambria Math" panose="02040503050406030204" pitchFamily="18" charset="0"/>
                            <a:sym typeface="+mn-ea"/>
                          </a:rPr>
                          <m:t>𝒖</m:t>
                        </m:r>
                      </m:sub>
                    </m:sSub>
                  </m:oMath>
                </a14:m>
                <a:r>
                  <a:rPr lang="zh-CN" altLang="en-US" sz="2000" dirty="0">
                    <a:latin typeface="Calibri"/>
                    <a:cs typeface="Calibri"/>
                    <a:sym typeface="+mn-ea"/>
                  </a:rPr>
                  <a:t> có độ bền vững cao hơn trước những mẫu khó như che khuất, đường nét đứt và đường cong, đồng thời vẫn có thể dự đoán bố cục làn đường hợp lý ngay cả trong các trường hợp thất bại</a:t>
                </a:r>
                <a:endParaRPr lang="zh-CN" altLang="en-US" sz="2000" dirty="0">
                  <a:latin typeface="Calibri"/>
                  <a:cs typeface="Calibri"/>
                </a:endParaRPr>
              </a:p>
              <a:p>
                <a:endParaRPr lang="zh-CN" altLang="en-US" sz="2000" dirty="0">
                  <a:latin typeface="Calibri"/>
                  <a:cs typeface="Calibri"/>
                </a:endParaRPr>
              </a:p>
              <a:p>
                <a:pPr lvl="1"/>
                <a:endParaRPr lang="zh-CN" altLang="en-US" sz="2000" dirty="0">
                  <a:latin typeface="Calibri"/>
                  <a:cs typeface="Calibri"/>
                </a:endParaRPr>
              </a:p>
              <a:p>
                <a:endParaRPr lang="en-US" dirty="0"/>
              </a:p>
            </p:txBody>
          </p:sp>
        </mc:Choice>
        <mc:Fallback xmlns="">
          <p:sp>
            <p:nvSpPr>
              <p:cNvPr id="5" name="Text Placeholder 4">
                <a:extLst>
                  <a:ext uri="{FF2B5EF4-FFF2-40B4-BE49-F238E27FC236}">
                    <a16:creationId xmlns:a16="http://schemas.microsoft.com/office/drawing/2014/main" id="{89C15322-548E-F81F-1297-3AF3C3451F8D}"/>
                  </a:ext>
                </a:extLst>
              </p:cNvPr>
              <p:cNvSpPr>
                <a:spLocks noGrp="1" noRot="1" noChangeAspect="1" noMove="1" noResize="1" noEditPoints="1" noAdjustHandles="1" noChangeArrowheads="1" noChangeShapeType="1" noTextEdit="1"/>
              </p:cNvSpPr>
              <p:nvPr>
                <p:ph type="body" sz="quarter" idx="14"/>
              </p:nvPr>
            </p:nvSpPr>
            <p:spPr>
              <a:blipFill>
                <a:blip r:embed="rId5"/>
                <a:stretch>
                  <a:fillRect l="-455" t="-253" r="-682"/>
                </a:stretch>
              </a:blipFill>
            </p:spPr>
            <p:txBody>
              <a:bodyPr/>
              <a:lstStyle/>
              <a:p>
                <a:r>
                  <a:rPr lang="en-VN">
                    <a:noFill/>
                  </a:rPr>
                  <a:t> </a:t>
                </a:r>
              </a:p>
            </p:txBody>
          </p:sp>
        </mc:Fallback>
      </mc:AlternateContent>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sp>
        <p:nvSpPr>
          <p:cNvPr id="4" name="文本占位符 2"/>
          <p:cNvSpPr>
            <a:spLocks noGrp="1"/>
          </p:cNvSpPr>
          <p:nvPr>
            <p:custDataLst>
              <p:tags r:id="rId1"/>
            </p:custDataLst>
          </p:nvPr>
        </p:nvSpPr>
        <p:spPr>
          <a:xfrm>
            <a:off x="515937" y="1104900"/>
            <a:ext cx="11160125" cy="5016500"/>
          </a:xfrm>
          <a:prstGeom prst="rect">
            <a:avLst/>
          </a:prstGeom>
        </p:spPr>
        <p:txBody>
          <a:bodyPr>
            <a:norm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1"/>
            <a:endParaRPr lang="zh-CN" altLang="en-US" dirty="0">
              <a:latin typeface="Calibri"/>
              <a:cs typeface="Calibri"/>
            </a:endParaRPr>
          </a:p>
        </p:txBody>
      </p:sp>
      <p:pic>
        <p:nvPicPr>
          <p:cNvPr id="9" name="图片 8"/>
          <p:cNvPicPr>
            <a:picLocks noChangeAspect="1"/>
          </p:cNvPicPr>
          <p:nvPr>
            <p:custDataLst>
              <p:tags r:id="rId2"/>
            </p:custDataLst>
          </p:nvPr>
        </p:nvPicPr>
        <p:blipFill>
          <a:blip r:embed="rId6"/>
          <a:stretch>
            <a:fillRect/>
          </a:stretch>
        </p:blipFill>
        <p:spPr>
          <a:xfrm>
            <a:off x="669289" y="2233559"/>
            <a:ext cx="10853420" cy="449135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57</a:t>
            </a:fld>
            <a:endParaRPr lang="zh-CN" altLang="en-US">
              <a:latin typeface="Calibri"/>
              <a:cs typeface="Calibri"/>
            </a:endParaRPr>
          </a:p>
        </p:txBody>
      </p:sp>
      <p:sp>
        <p:nvSpPr>
          <p:cNvPr id="5" name="Text Placeholder 4">
            <a:extLst>
              <a:ext uri="{FF2B5EF4-FFF2-40B4-BE49-F238E27FC236}">
                <a16:creationId xmlns:a16="http://schemas.microsoft.com/office/drawing/2014/main" id="{C8767F6F-EC40-B7FF-49C1-BCCBF60B18AF}"/>
              </a:ext>
            </a:extLst>
          </p:cNvPr>
          <p:cNvSpPr>
            <a:spLocks noGrp="1"/>
          </p:cNvSpPr>
          <p:nvPr>
            <p:ph type="body" sz="quarter" idx="14"/>
          </p:nvPr>
        </p:nvSpPr>
        <p:spPr/>
        <p:txBody>
          <a:bodyPr/>
          <a:lstStyle/>
          <a:p>
            <a:pPr algn="just"/>
            <a:r>
              <a:rPr lang="zh-CN" altLang="en-US" sz="2000" dirty="0">
                <a:latin typeface="Calibri"/>
                <a:cs typeface="Calibri"/>
              </a:rPr>
              <a:t>Các phương pháp hiện có thường dự đoán đường thẳng ở vùng xa, trong khi StructLane sử dụng tiên nghiệm hình dạng ở cấp tập dữ liệu để cập nhật biểu diễn nhúng hình dạng ban đầu, bổ sung độ cong và chi tiết hình dạng chân thực hơn</a:t>
            </a:r>
          </a:p>
          <a:p>
            <a:endParaRPr lang="en-US" dirty="0"/>
          </a:p>
        </p:txBody>
      </p:sp>
      <p:sp>
        <p:nvSpPr>
          <p:cNvPr id="3" name="文本占位符 3"/>
          <p:cNvSpPr>
            <a:spLocks noGrp="1"/>
          </p:cNvSpPr>
          <p:nvPr>
            <p:ph type="body" sz="quarter" idx="13"/>
          </p:nvPr>
        </p:nvSpPr>
        <p:spPr/>
        <p:txBody>
          <a:bodyPr>
            <a:normAutofit/>
          </a:bodyPr>
          <a:lstStyle/>
          <a:p>
            <a:r>
              <a:rPr lang="zh-CN" altLang="en-US" dirty="0">
                <a:latin typeface="Calibri"/>
                <a:cs typeface="Calibri"/>
              </a:rPr>
              <a:t>Ví dụ ứng dụng: phát hiện vạch làn đường</a:t>
            </a:r>
          </a:p>
        </p:txBody>
      </p:sp>
      <p:pic>
        <p:nvPicPr>
          <p:cNvPr id="6" name="图片 5"/>
          <p:cNvPicPr>
            <a:picLocks noChangeAspect="1"/>
          </p:cNvPicPr>
          <p:nvPr>
            <p:custDataLst>
              <p:tags r:id="rId1"/>
            </p:custDataLst>
          </p:nvPr>
        </p:nvPicPr>
        <p:blipFill>
          <a:blip r:embed="rId4"/>
          <a:stretch>
            <a:fillRect/>
          </a:stretch>
        </p:blipFill>
        <p:spPr>
          <a:xfrm>
            <a:off x="962439" y="2191649"/>
            <a:ext cx="10094595" cy="453326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58</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§4.3 Trích xuất đặc trưng hình dạng</a:t>
            </a:r>
          </a:p>
        </p:txBody>
      </p:sp>
      <p:sp>
        <p:nvSpPr>
          <p:cNvPr id="7" name="TextBox 6">
            <a:extLst>
              <a:ext uri="{FF2B5EF4-FFF2-40B4-BE49-F238E27FC236}">
                <a16:creationId xmlns:a16="http://schemas.microsoft.com/office/drawing/2014/main" id="{96A9BCC9-4E3A-8C01-89AF-905592CFD325}"/>
              </a:ext>
            </a:extLst>
          </p:cNvPr>
          <p:cNvSpPr txBox="1"/>
          <p:nvPr/>
        </p:nvSpPr>
        <p:spPr>
          <a:xfrm>
            <a:off x="904460" y="1202635"/>
            <a:ext cx="9293087" cy="2585323"/>
          </a:xfrm>
          <a:prstGeom prst="rect">
            <a:avLst/>
          </a:prstGeom>
          <a:noFill/>
        </p:spPr>
        <p:txBody>
          <a:bodyPr wrap="square" rtlCol="0">
            <a:spAutoFit/>
          </a:bodyPr>
          <a:lstStyle/>
          <a:p>
            <a:pPr>
              <a:lnSpc>
                <a:spcPct val="150000"/>
              </a:lnSpc>
            </a:pPr>
            <a:r>
              <a:rPr lang="zh-CN" altLang="en-US" sz="3200" dirty="0">
                <a:solidFill>
                  <a:srgbClr val="4D4D4D"/>
                </a:solidFill>
                <a:latin typeface="Arial" panose="020B0604020202020204" pitchFamily="34" charset="0"/>
                <a:cs typeface="Arial" panose="020B0604020202020204" pitchFamily="34" charset="0"/>
              </a:rPr>
              <a:t>1. Biến đổi Hough</a:t>
            </a:r>
            <a:endParaRPr lang="en-US" altLang="zh-CN" sz="3200" dirty="0">
              <a:solidFill>
                <a:srgbClr val="4D4D4D"/>
              </a:solidFill>
              <a:latin typeface="Arial" panose="020B0604020202020204" pitchFamily="34" charset="0"/>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cs typeface="Arial" panose="020B0604020202020204" pitchFamily="34" charset="0"/>
              </a:rPr>
              <a:t>2. Điểm tụ và phát hiện hình chữ nhật</a:t>
            </a:r>
            <a:endParaRPr lang="en-US" altLang="zh-CN" sz="3200" dirty="0">
              <a:solidFill>
                <a:srgbClr val="4D4D4D"/>
              </a:solidFill>
              <a:latin typeface="Arial" panose="020B0604020202020204" pitchFamily="34" charset="0"/>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cs typeface="Arial" panose="020B0604020202020204" pitchFamily="34" charset="0"/>
              </a:rPr>
              <a:t>3. Phát hiện đường tròn</a:t>
            </a:r>
            <a:endParaRPr lang="en-US" altLang="zh-CN" sz="3200" dirty="0">
              <a:solidFill>
                <a:srgbClr val="4D4D4D"/>
              </a:solidFill>
              <a:latin typeface="Arial" panose="020B0604020202020204" pitchFamily="34" charset="0"/>
              <a:cs typeface="Arial" panose="020B0604020202020204" pitchFamily="34" charset="0"/>
            </a:endParaRPr>
          </a:p>
          <a:p>
            <a:endParaRPr lang="en-VN" dirty="0"/>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59</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160125" cy="2324100"/>
          </a:xfrm>
        </p:spPr>
        <p:txBody>
          <a:bodyPr>
            <a:normAutofit fontScale="47500" lnSpcReduction="20000"/>
          </a:bodyPr>
          <a:lstStyle/>
          <a:p>
            <a:pPr algn="just"/>
            <a:r>
              <a:rPr lang="en-VN" sz="3600" dirty="0"/>
              <a:t>Ban đầu, biến đổi Hough được sử dụng để phát hiện các đường thẳng trong ảnh.</a:t>
            </a:r>
          </a:p>
          <a:p>
            <a:pPr algn="just"/>
            <a:r>
              <a:rPr lang="en-VN" sz="3600" dirty="0"/>
              <a:t>Phương pháp này có khả năng liên kết các điểm biên thành đoạn thẳng, ngay cả khi đường biên bị gián đoạn hoặc che khuất một phần.</a:t>
            </a:r>
          </a:p>
          <a:p>
            <a:pPr algn="just"/>
            <a:r>
              <a:rPr lang="en-VN" sz="3600" dirty="0"/>
              <a:t>Thông qua việc xác định điểm tụ, biến đổi Hough có thể hỗ trợ phát hiện các cấu trúc hình chữ nhật.</a:t>
            </a:r>
          </a:p>
          <a:p>
            <a:pPr algn="just"/>
            <a:r>
              <a:rPr lang="en-VN" sz="3600" dirty="0"/>
              <a:t>Các ứng dụng tiêu biểu gồm phát hiện vạch làn đường và hiệu chuẩn tham số nội tại, ngoại tại của camera.</a:t>
            </a:r>
          </a:p>
          <a:p>
            <a:pPr algn="just"/>
            <a:r>
              <a:rPr lang="en-VN" sz="3600" dirty="0"/>
              <a:t>Với các biến thể mở rộng, biến đổi Hough còn được sử dụng để phát hiện đường tròn.</a:t>
            </a:r>
          </a:p>
          <a:p>
            <a:endParaRPr lang="zh-CN" altLang="en-US" sz="28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Hough</a:t>
            </a: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142" r="10099" b="17714"/>
          <a:stretch>
            <a:fillRect/>
          </a:stretch>
        </p:blipFill>
        <p:spPr bwMode="auto">
          <a:xfrm>
            <a:off x="611377" y="3732475"/>
            <a:ext cx="3482342" cy="2347385"/>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754019" y="6155167"/>
            <a:ext cx="3006177" cy="461665"/>
          </a:xfrm>
          <a:prstGeom prst="rect">
            <a:avLst/>
          </a:prstGeom>
          <a:noFill/>
        </p:spPr>
        <p:txBody>
          <a:bodyPr wrap="square">
            <a:normAutofit/>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Phát hiện đường thẳng</a:t>
            </a:r>
          </a:p>
        </p:txBody>
      </p:sp>
      <p:pic>
        <p:nvPicPr>
          <p:cNvPr id="7" name="Picture 4" descr="消失点计算&amp;逆透视变换（IPM）_消失点估计转鸟瞰-CSDN博客"/>
          <p:cNvPicPr>
            <a:picLocks noChangeAspect="1" noChangeArrowheads="1"/>
          </p:cNvPicPr>
          <p:nvPr/>
        </p:nvPicPr>
        <p:blipFill rotWithShape="1">
          <a:blip r:embed="rId4">
            <a:extLst>
              <a:ext uri="{28A0092B-C50C-407E-A947-70E740481C1C}">
                <a14:useLocalDpi xmlns:a14="http://schemas.microsoft.com/office/drawing/2010/main" val="0"/>
              </a:ext>
            </a:extLst>
          </a:blip>
          <a:srcRect l="2897" t="8322" r="317" b="10740"/>
          <a:stretch>
            <a:fillRect/>
          </a:stretch>
        </p:blipFill>
        <p:spPr bwMode="auto">
          <a:xfrm>
            <a:off x="4266666" y="3720203"/>
            <a:ext cx="4037744" cy="2347384"/>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p:cNvSpPr txBox="1"/>
          <p:nvPr/>
        </p:nvSpPr>
        <p:spPr>
          <a:xfrm>
            <a:off x="4687009" y="6156026"/>
            <a:ext cx="3006177" cy="461665"/>
          </a:xfrm>
          <a:prstGeom prst="rect">
            <a:avLst/>
          </a:prstGeom>
          <a:noFill/>
        </p:spPr>
        <p:txBody>
          <a:bodyPr wrap="square">
            <a:normAutofit/>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Phát hiện điểm tụ</a:t>
            </a:r>
          </a:p>
        </p:txBody>
      </p:sp>
      <p:pic>
        <p:nvPicPr>
          <p:cNvPr id="9" name="Picture 6" descr="从零学习OpenCV 4】圆形检测- 知乎"/>
          <p:cNvPicPr>
            <a:picLocks noChangeAspect="1" noChangeArrowheads="1"/>
          </p:cNvPicPr>
          <p:nvPr/>
        </p:nvPicPr>
        <p:blipFill rotWithShape="1">
          <a:blip r:embed="rId5">
            <a:extLst>
              <a:ext uri="{28A0092B-C50C-407E-A947-70E740481C1C}">
                <a14:useLocalDpi xmlns:a14="http://schemas.microsoft.com/office/drawing/2010/main" val="0"/>
              </a:ext>
            </a:extLst>
          </a:blip>
          <a:srcRect l="57844" t="18162" r="6010" b="15792"/>
          <a:stretch>
            <a:fillRect/>
          </a:stretch>
        </p:blipFill>
        <p:spPr bwMode="auto">
          <a:xfrm>
            <a:off x="8477357" y="3720203"/>
            <a:ext cx="3197058" cy="2351319"/>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p:cNvSpPr txBox="1"/>
          <p:nvPr/>
        </p:nvSpPr>
        <p:spPr>
          <a:xfrm>
            <a:off x="8477357" y="6155166"/>
            <a:ext cx="3006177" cy="461665"/>
          </a:xfrm>
          <a:prstGeom prst="rect">
            <a:avLst/>
          </a:prstGeom>
          <a:noFill/>
        </p:spPr>
        <p:txBody>
          <a:bodyPr wrap="square">
            <a:normAutofit/>
          </a:bodyPr>
          <a:lstStyle/>
          <a:p>
            <a:pPr algn="ctr"/>
            <a:r>
              <a:rPr lang="zh-CN" altLang="en-US" sz="1400" dirty="0">
                <a:latin typeface="Arial" panose="020B0604020202020204" pitchFamily="34" charset="0"/>
                <a:ea typeface="黑体" panose="02010609060101010101" pitchFamily="49" charset="-122"/>
                <a:cs typeface="Arial" panose="020B0604020202020204" pitchFamily="34" charset="0"/>
              </a:rPr>
              <a:t>Phát hiện đường tròn</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261933" cy="2895600"/>
              </a:xfrm>
            </p:spPr>
            <p:txBody>
              <a:bodyPr>
                <a:normAutofit fontScale="70000" lnSpcReduction="20000"/>
              </a:bodyPr>
              <a:lstStyle/>
              <a:p>
                <a:r>
                  <a:rPr lang="zh-CN" altLang="en-US" sz="2800" dirty="0"/>
                  <a:t>Biến đổi Hough(Hough Transform) được dùng để phát hiện đặc trưng hình dạng đường thẳng</a:t>
                </a:r>
                <a:endParaRPr lang="en-US" altLang="zh-CN" sz="2800" dirty="0"/>
              </a:p>
              <a:p>
                <a:r>
                  <a:rPr lang="zh-CN" altLang="en-US" sz="2800" dirty="0"/>
                  <a:t>Tư tưởng cơ bản: bỏ phiếu trong không gian tham số sau biến đổi để phát hiện hình dạng cụ thể</a:t>
                </a:r>
                <a:endParaRPr lang="en-US" altLang="zh-CN" sz="2800" dirty="0"/>
              </a:p>
              <a:p>
                <a:pPr lvl="1"/>
                <a:r>
                  <a:rPr lang="zh-CN" altLang="en-US" sz="2400" dirty="0"/>
                  <a:t>Không gian Hough: đường thẳng trong tọa độ Descartes nói chung có thể được dùng</a:t>
                </a:r>
                <a14:m>
                  <m:oMath xmlns:m="http://schemas.openxmlformats.org/officeDocument/2006/math">
                    <m:r>
                      <m:rPr>
                        <m:sty m:val="p"/>
                      </m:rPr>
                      <a:rPr lang="en-US" altLang="zh-CN" sz="2400" b="0" i="0" smtClean="0">
                        <a:latin typeface="Cambria Math" panose="02040503050406030204" pitchFamily="18" charset="0"/>
                      </a:rPr>
                      <m:t>y</m:t>
                    </m:r>
                    <m:r>
                      <a:rPr lang="en-US" altLang="zh-CN" sz="2400" b="0" i="0" smtClean="0">
                        <a:latin typeface="Cambria Math" panose="02040503050406030204" pitchFamily="18" charset="0"/>
                      </a:rPr>
                      <m:t>=</m:t>
                    </m:r>
                    <m:r>
                      <m:rPr>
                        <m:sty m:val="p"/>
                      </m:rPr>
                      <a:rPr lang="en-US" altLang="zh-CN" sz="2400" b="0" i="0" smtClean="0">
                        <a:latin typeface="Cambria Math" panose="02040503050406030204" pitchFamily="18" charset="0"/>
                      </a:rPr>
                      <m:t>kx</m:t>
                    </m:r>
                    <m:r>
                      <a:rPr lang="en-US" altLang="zh-CN" sz="2400" b="0" i="0" smtClean="0">
                        <a:latin typeface="Cambria Math" panose="02040503050406030204" pitchFamily="18" charset="0"/>
                      </a:rPr>
                      <m:t>+</m:t>
                    </m:r>
                    <m:r>
                      <m:rPr>
                        <m:sty m:val="p"/>
                      </m:rPr>
                      <a:rPr lang="en-US" altLang="zh-CN" sz="2400" b="0" i="0" smtClean="0">
                        <a:latin typeface="Cambria Math" panose="02040503050406030204" pitchFamily="18" charset="0"/>
                      </a:rPr>
                      <m:t>q</m:t>
                    </m:r>
                    <m:r>
                      <a:rPr lang="zh-CN" altLang="en-US" sz="2400" b="0" i="0" smtClean="0">
                        <a:latin typeface="Cambria Math" panose="02040503050406030204" pitchFamily="18" charset="0"/>
                      </a:rPr>
                      <m:t>，</m:t>
                    </m:r>
                  </m:oMath>
                </a14:m>
                <a:r>
                  <a:rPr lang="zh-CN" altLang="en-US" sz="2400" dirty="0"/>
                  <a:t> đồng thời cũng được xem là hàm của (k,q), tương ứng với phép biến đổi như hình bên trái. Không gian sau biến đổi được gọi là không gian Hough</a:t>
                </a:r>
                <a:endParaRPr lang="zh-CN" altLang="zh-CN" sz="2400" dirty="0"/>
              </a:p>
              <a:p>
                <a:pPr lvl="1" algn="just"/>
                <a:r>
                  <a:rPr lang="zh-CN" altLang="en-US" sz="2400" dirty="0"/>
                  <a:t>Sau biến đổi, một điểm trong không gian Descartes tương ứng với một điểm trong không gian Hough. Nếu hai điểm thẳng hàng trong không gian Descartes, các đường thẳng tương ứng trong không gian Hough sẽ giao nhau tại một điểm, như hình bên phải</a:t>
                </a:r>
                <a:endParaRPr lang="en-US" altLang="zh-CN" sz="2400"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261933" cy="2895600"/>
              </a:xfrm>
              <a:blipFill>
                <a:blip r:embed="rId3"/>
                <a:stretch>
                  <a:fillRect l="-450" t="-1747" r="-33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Hough</a:t>
            </a:r>
          </a:p>
        </p:txBody>
      </p:sp>
      <p:pic>
        <p:nvPicPr>
          <p:cNvPr id="10" name="图片 9" descr="C:\Users\14900\AppData\Local\Packages\Microsoft.Windows.Photos_8wekyb3d8bbwe\TempState\ShareServiceTempFolder\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130" y="4131108"/>
            <a:ext cx="4740967" cy="2266471"/>
          </a:xfrm>
          <a:prstGeom prst="rect">
            <a:avLst/>
          </a:prstGeom>
          <a:noFill/>
          <a:ln>
            <a:noFill/>
          </a:ln>
        </p:spPr>
      </p:pic>
      <p:pic>
        <p:nvPicPr>
          <p:cNvPr id="11" name="图片 10"/>
          <p:cNvPicPr/>
          <p:nvPr/>
        </p:nvPicPr>
        <p:blipFill>
          <a:blip r:embed="rId5">
            <a:extLst>
              <a:ext uri="{28A0092B-C50C-407E-A947-70E740481C1C}">
                <a14:useLocalDpi xmlns:a14="http://schemas.microsoft.com/office/drawing/2010/main" val="0"/>
              </a:ext>
            </a:extLst>
          </a:blip>
          <a:stretch>
            <a:fillRect/>
          </a:stretch>
        </p:blipFill>
        <p:spPr>
          <a:xfrm>
            <a:off x="5973651" y="4131108"/>
            <a:ext cx="4818846" cy="226647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61</a:t>
            </a:fld>
            <a:endParaRPr lang="zh-CN" altLang="en-US">
              <a:latin typeface="Calibri"/>
              <a:cs typeface="Calibri"/>
            </a:endParaRPr>
          </a:p>
        </p:txBody>
      </p:sp>
      <p:sp>
        <p:nvSpPr>
          <p:cNvPr id="9" name="文本占位符 4"/>
          <p:cNvSpPr>
            <a:spLocks noGrp="1"/>
          </p:cNvSpPr>
          <p:nvPr>
            <p:ph type="body" sz="quarter" idx="14"/>
          </p:nvPr>
        </p:nvSpPr>
        <p:spPr>
          <a:xfrm>
            <a:off x="515937" y="1002751"/>
            <a:ext cx="11160125" cy="3187700"/>
          </a:xfrm>
        </p:spPr>
        <p:txBody>
          <a:bodyPr>
            <a:noAutofit/>
          </a:bodyPr>
          <a:lstStyle/>
          <a:p>
            <a:pPr algn="just"/>
            <a:r>
              <a:rPr lang="zh-CN" altLang="en-US" sz="1700" dirty="0"/>
              <a:t>Biến đổi Hough</a:t>
            </a:r>
            <a:r>
              <a:rPr lang="en-US" altLang="zh-CN" sz="1700" dirty="0"/>
              <a:t> </a:t>
            </a:r>
            <a:r>
              <a:rPr lang="zh-CN" altLang="en-US" sz="1700" dirty="0"/>
              <a:t>(Hough Transform) được dùng để phát hiện đặc trưng hình dạng đường thẳng</a:t>
            </a:r>
            <a:endParaRPr lang="en-US" altLang="zh-CN" sz="1700" dirty="0"/>
          </a:p>
          <a:p>
            <a:pPr algn="just"/>
            <a:r>
              <a:rPr lang="zh-CN" altLang="en-US" sz="1700" dirty="0"/>
              <a:t>Tư tưởng cơ bản: bỏ phiếu trong không gian tham số sau biến đổi để phát hiện hình dạng cụ thể</a:t>
            </a:r>
            <a:endParaRPr lang="en-US" altLang="zh-CN" sz="1700" dirty="0"/>
          </a:p>
          <a:p>
            <a:pPr lvl="1" algn="just"/>
            <a:r>
              <a:rPr lang="zh-CN" altLang="en-US" sz="1700" dirty="0"/>
              <a:t>Bỏ phiếu: nhiều điểm trong không gian Descartes tương ứng với nhiều đường thẳng trong không gian Hough, do đó tạo ra nhiều giao điểm. Vì vậy, trong không gian Hough, càng nhiều đường thẳng đi qua một giao điểm thì càng có nhiều điểm nằm trên đường thẳng tương ứng trong không gian Descartes. Qua đó, có thể sử dụng thuật toán bỏ phiếu để tìm đường thẳng đi qua nhiều điểm nhất trong không gian Descartes</a:t>
            </a:r>
            <a:endParaRPr lang="zh-CN" altLang="zh-CN" sz="1700" dirty="0"/>
          </a:p>
          <a:p>
            <a:pPr lvl="1" algn="just"/>
            <a:r>
              <a:rPr lang="zh-CN" altLang="en-US" sz="1700" dirty="0"/>
              <a:t>Trường hợp tổng quát: đối với đường thẳng không tồn tại hệ số góc, có thể sử dụng biểu thức tọa độ cực để xây dựng không gian Hough của (ρ và θ). Cần lưu ý rằng lúc này một điểm trong không gian Descartes tương ứng với một đường cong trong không gian Hough</a:t>
            </a:r>
            <a:endParaRPr lang="en-US" altLang="zh-CN" sz="17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Hough</a:t>
            </a:r>
          </a:p>
        </p:txBody>
      </p:sp>
      <p:grpSp>
        <p:nvGrpSpPr>
          <p:cNvPr id="5" name="组合 4"/>
          <p:cNvGrpSpPr/>
          <p:nvPr/>
        </p:nvGrpSpPr>
        <p:grpSpPr>
          <a:xfrm>
            <a:off x="6191840" y="4190451"/>
            <a:ext cx="3995652" cy="2534463"/>
            <a:chOff x="6204719" y="4315849"/>
            <a:chExt cx="3712013" cy="2299146"/>
          </a:xfrm>
        </p:grpSpPr>
        <p:pic>
          <p:nvPicPr>
            <p:cNvPr id="8" name="图片 7" descr="https://img2018.cnblogs.com/blog/1032751/201904/1032751-20190402204856866-1041229673.jpg"/>
            <p:cNvPicPr/>
            <p:nvPr/>
          </p:nvPicPr>
          <p:blipFill rotWithShape="1">
            <a:blip r:embed="rId3">
              <a:extLst>
                <a:ext uri="{28A0092B-C50C-407E-A947-70E740481C1C}">
                  <a14:useLocalDpi xmlns:a14="http://schemas.microsoft.com/office/drawing/2010/main" val="0"/>
                </a:ext>
              </a:extLst>
            </a:blip>
            <a:srcRect l="-1" r="-211" b="4678"/>
            <a:stretch>
              <a:fillRect/>
            </a:stretch>
          </p:blipFill>
          <p:spPr>
            <a:xfrm>
              <a:off x="6204719" y="4315849"/>
              <a:ext cx="3712013" cy="1866011"/>
            </a:xfrm>
            <a:prstGeom prst="rect">
              <a:avLst/>
            </a:prstGeom>
            <a:noFill/>
            <a:ln>
              <a:noFill/>
            </a:ln>
          </p:spPr>
        </p:pic>
        <p:pic>
          <p:nvPicPr>
            <p:cNvPr id="3" name="图片 2"/>
            <p:cNvPicPr>
              <a:picLocks noChangeAspect="1"/>
            </p:cNvPicPr>
            <p:nvPr/>
          </p:nvPicPr>
          <p:blipFill>
            <a:blip r:embed="rId4"/>
            <a:stretch>
              <a:fillRect/>
            </a:stretch>
          </p:blipFill>
          <p:spPr>
            <a:xfrm>
              <a:off x="8987241" y="6111027"/>
              <a:ext cx="929491" cy="503968"/>
            </a:xfrm>
            <a:prstGeom prst="rect">
              <a:avLst/>
            </a:prstGeom>
          </p:spPr>
        </p:pic>
      </p:grpSp>
      <p:pic>
        <p:nvPicPr>
          <p:cNvPr id="10" name="Picture 9">
            <a:extLst>
              <a:ext uri="{FF2B5EF4-FFF2-40B4-BE49-F238E27FC236}">
                <a16:creationId xmlns:a16="http://schemas.microsoft.com/office/drawing/2014/main" id="{D8D1E3A5-1976-DD42-CADF-002DA2D8A1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4269" y="4190451"/>
            <a:ext cx="4191000" cy="2336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487018" y="1114839"/>
                <a:ext cx="11377888" cy="5016500"/>
              </a:xfrm>
            </p:spPr>
            <p:txBody>
              <a:bodyPr>
                <a:normAutofit/>
              </a:bodyPr>
              <a:lstStyle/>
              <a:p>
                <a:pPr algn="just"/>
                <a:r>
                  <a:rPr lang="zh-CN" altLang="en-US" dirty="0"/>
                  <a:t>Biến đổi Hough</a:t>
                </a:r>
                <a:r>
                  <a:rPr lang="vi-VN" altLang="zh-CN" dirty="0"/>
                  <a:t> </a:t>
                </a:r>
                <a:r>
                  <a:rPr lang="zh-CN" altLang="en-US" dirty="0"/>
                  <a:t>được dùng để phát hiện đặc trưng hình dạng đường thẳng</a:t>
                </a:r>
                <a:endParaRPr lang="en-US" altLang="zh-CN" dirty="0"/>
              </a:p>
              <a:p>
                <a:pPr algn="just"/>
                <a:r>
                  <a:rPr lang="zh-CN" altLang="en-US" dirty="0"/>
                  <a:t>Tư tưởng cơ bản: bỏ phiếu trong không gian tham số sau biến đổi để phát hiện hình dạng cụ thể</a:t>
                </a:r>
                <a:endParaRPr lang="en-US" altLang="zh-CN" dirty="0"/>
              </a:p>
              <a:p>
                <a:pPr lvl="1" algn="just"/>
                <a:r>
                  <a:rPr lang="zh-CN" altLang="en-US" sz="2000" dirty="0"/>
                  <a:t>Quy trình ứng dụng thực tế của thuật toán biến đổi Hough được tóm tắt như sau:</a:t>
                </a:r>
                <a:endParaRPr lang="en-US" altLang="zh-CN" sz="2000" dirty="0"/>
              </a:p>
              <a:p>
                <a:pPr lvl="2" algn="just"/>
                <a:r>
                  <a:rPr lang="zh-CN" altLang="en-US" sz="2000" dirty="0"/>
                  <a:t>Khởi tạo không gian tham số</a:t>
                </a:r>
                <a:r>
                  <a:rPr lang="en-US" altLang="zh-CN" sz="2000" dirty="0"/>
                  <a:t> </a:t>
                </a:r>
                <a14:m>
                  <m:oMath xmlns:m="http://schemas.openxmlformats.org/officeDocument/2006/math">
                    <m:r>
                      <a:rPr lang="en-US" altLang="zh-CN" sz="2000" dirty="0">
                        <a:latin typeface="Cambria Math" panose="02040503050406030204" pitchFamily="18" charset="0"/>
                      </a:rPr>
                      <m:t>𝑵</m:t>
                    </m:r>
                    <m:d>
                      <m:dPr>
                        <m:ctrlPr>
                          <a:rPr lang="en-US" altLang="zh-CN" sz="2000" dirty="0">
                            <a:latin typeface="Cambria Math" panose="02040503050406030204" pitchFamily="18" charset="0"/>
                          </a:rPr>
                        </m:ctrlPr>
                      </m:dPr>
                      <m:e>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𝝆</m:t>
                        </m:r>
                      </m:e>
                    </m:d>
                    <m:r>
                      <a:rPr lang="en-US" altLang="zh-CN" sz="2000" dirty="0">
                        <a:latin typeface="Cambria Math" panose="02040503050406030204" pitchFamily="18" charset="0"/>
                      </a:rPr>
                      <m:t>=</m:t>
                    </m:r>
                    <m:r>
                      <a:rPr lang="en-US" altLang="zh-CN" sz="2000" dirty="0">
                        <a:latin typeface="Cambria Math" panose="02040503050406030204" pitchFamily="18" charset="0"/>
                      </a:rPr>
                      <m:t>𝟎</m:t>
                    </m:r>
                  </m:oMath>
                </a14:m>
                <a:r>
                  <a:rPr lang="zh-CN" altLang="en-US" sz="2000" dirty="0"/>
                  <a:t>, trong đó</a:t>
                </a:r>
                <a14:m>
                  <m:oMath xmlns:m="http://schemas.openxmlformats.org/officeDocument/2006/math">
                    <m:r>
                      <a:rPr lang="vi-VN" altLang="zh-CN" sz="2000" b="0" i="0" dirty="0" smtClean="0">
                        <a:latin typeface="Cambria Math" panose="02040503050406030204" pitchFamily="18" charset="0"/>
                      </a:rPr>
                      <m:t> </m:t>
                    </m:r>
                    <m:r>
                      <a:rPr lang="en-US" altLang="zh-CN" sz="2000" dirty="0">
                        <a:latin typeface="Cambria Math" panose="02040503050406030204" pitchFamily="18" charset="0"/>
                      </a:rPr>
                      <m:t>𝑵</m:t>
                    </m:r>
                    <m:d>
                      <m:dPr>
                        <m:ctrlPr>
                          <a:rPr lang="en-US" altLang="zh-CN" sz="2000" dirty="0">
                            <a:latin typeface="Cambria Math" panose="02040503050406030204" pitchFamily="18" charset="0"/>
                          </a:rPr>
                        </m:ctrlPr>
                      </m:dPr>
                      <m:e>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𝝆</m:t>
                        </m:r>
                      </m:e>
                    </m:d>
                  </m:oMath>
                </a14:m>
                <a:r>
                  <a:rPr lang="zh-CN" altLang="en-US" sz="2000" dirty="0"/>
                  <a:t> biểu thị số pixel trên đường thẳng được biểu diễn bởi tham số này</a:t>
                </a:r>
                <a:endParaRPr lang="en-US" altLang="zh-CN" sz="2000" dirty="0"/>
              </a:p>
              <a:p>
                <a:pPr lvl="2" algn="just"/>
                <a:r>
                  <a:rPr lang="zh-CN" altLang="en-US" sz="2000" dirty="0"/>
                  <a:t>Đối với mỗi pixel</a:t>
                </a:r>
                <a:r>
                  <a:rPr lang="en-US" altLang="zh-CN" sz="2000" dirty="0"/>
                  <a:t> (</a:t>
                </a:r>
                <a:r>
                  <a:rPr lang="en-US" altLang="zh-CN" sz="2000" dirty="0" err="1"/>
                  <a:t>x,y</a:t>
                </a:r>
                <a:r>
                  <a:rPr lang="en-US" altLang="zh-CN" sz="2000" dirty="0"/>
                  <a:t>)</a:t>
                </a:r>
                <a:r>
                  <a:rPr lang="zh-CN" altLang="en-US" sz="2000" dirty="0"/>
                  <a:t> trong ảnh, tìm các cặp</a:t>
                </a:r>
                <a:r>
                  <a:rPr lang="en-US" altLang="zh-CN" sz="2000" dirty="0"/>
                  <a:t> </a:t>
                </a:r>
                <a14:m>
                  <m:oMath xmlns:m="http://schemas.openxmlformats.org/officeDocument/2006/math">
                    <m:d>
                      <m:dPr>
                        <m:ctrlPr>
                          <a:rPr lang="en-US" altLang="zh-CN" sz="2000" dirty="0">
                            <a:latin typeface="Cambria Math" panose="02040503050406030204" pitchFamily="18" charset="0"/>
                          </a:rPr>
                        </m:ctrlPr>
                      </m:dPr>
                      <m:e>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𝝆</m:t>
                        </m:r>
                      </m:e>
                    </m:d>
                  </m:oMath>
                </a14:m>
                <a:r>
                  <a:rPr lang="zh-CN" altLang="en-US" sz="2000" dirty="0"/>
                  <a:t> thỏa mãn trong không gian tham số</a:t>
                </a:r>
                <a14:m>
                  <m:oMath xmlns:m="http://schemas.openxmlformats.org/officeDocument/2006/math">
                    <m:r>
                      <a:rPr lang="en-US" altLang="zh-CN" sz="2000" dirty="0" smtClean="0">
                        <a:latin typeface="Cambria Math" panose="02040503050406030204" pitchFamily="18" charset="0"/>
                      </a:rPr>
                      <m:t> </m:t>
                    </m:r>
                    <m:r>
                      <a:rPr lang="en-US" altLang="zh-CN" sz="2000" dirty="0">
                        <a:latin typeface="Cambria Math" panose="02040503050406030204" pitchFamily="18" charset="0"/>
                      </a:rPr>
                      <m:t>𝝆</m:t>
                    </m:r>
                    <m:r>
                      <a:rPr lang="en-US" altLang="zh-CN" sz="2000" dirty="0">
                        <a:latin typeface="Cambria Math" panose="02040503050406030204" pitchFamily="18" charset="0"/>
                      </a:rPr>
                      <m:t>(</m:t>
                    </m:r>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𝝆</m:t>
                    </m:r>
                    <m:r>
                      <a:rPr lang="en-US" altLang="zh-CN" sz="2000" dirty="0">
                        <a:latin typeface="Cambria Math" panose="02040503050406030204" pitchFamily="18" charset="0"/>
                      </a:rPr>
                      <m:t>) =</m:t>
                    </m:r>
                    <m:r>
                      <a:rPr lang="en-US" altLang="zh-CN" sz="2000" dirty="0">
                        <a:latin typeface="Cambria Math" panose="02040503050406030204" pitchFamily="18" charset="0"/>
                      </a:rPr>
                      <m:t>𝒙𝒄𝒐𝒔</m:t>
                    </m:r>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𝒚𝒔𝒊𝒏</m:t>
                    </m:r>
                    <m:r>
                      <a:rPr lang="en-US" altLang="zh-CN" sz="2000" dirty="0">
                        <a:latin typeface="Cambria Math" panose="02040503050406030204" pitchFamily="18" charset="0"/>
                      </a:rPr>
                      <m:t>𝜽</m:t>
                    </m:r>
                    <m:r>
                      <a:rPr lang="vi-VN" altLang="zh-CN" sz="2000" b="0" i="0" dirty="0" smtClean="0">
                        <a:latin typeface="Cambria Math" panose="02040503050406030204" pitchFamily="18" charset="0"/>
                      </a:rPr>
                      <m:t>. </m:t>
                    </m:r>
                  </m:oMath>
                </a14:m>
                <a:r>
                  <a:rPr lang="en-US" altLang="zh-CN" sz="2000" dirty="0" err="1"/>
                  <a:t>Và</a:t>
                </a:r>
                <a:r>
                  <a:rPr lang="en-US" altLang="zh-CN" sz="2000" dirty="0"/>
                  <a:t> </a:t>
                </a:r>
                <a:r>
                  <a:rPr lang="en-US" altLang="zh-CN" sz="2000" dirty="0" err="1"/>
                  <a:t>với</a:t>
                </a:r>
                <a:r>
                  <a:rPr lang="en-US" altLang="zh-CN" sz="2000" dirty="0"/>
                  <a:t> </a:t>
                </a:r>
                <a:r>
                  <a:rPr lang="en-US" altLang="zh-CN" sz="2000" dirty="0" err="1"/>
                  <a:t>mỗi</a:t>
                </a:r>
                <a:r>
                  <a:rPr lang="en-US" altLang="zh-CN" sz="2000" dirty="0"/>
                  <a:t> </a:t>
                </a:r>
                <a:r>
                  <a:rPr lang="en-US" altLang="zh-CN" sz="2000" dirty="0" err="1"/>
                  <a:t>cặp</a:t>
                </a:r>
                <a:r>
                  <a:rPr lang="en-US" altLang="zh-CN" sz="2000" dirty="0"/>
                  <a:t> </a:t>
                </a:r>
                <a14:m>
                  <m:oMath xmlns:m="http://schemas.openxmlformats.org/officeDocument/2006/math">
                    <m:d>
                      <m:dPr>
                        <m:ctrlPr>
                          <a:rPr lang="en-US" altLang="zh-CN" sz="2000" dirty="0">
                            <a:latin typeface="Cambria Math" panose="02040503050406030204" pitchFamily="18" charset="0"/>
                          </a:rPr>
                        </m:ctrlPr>
                      </m:dPr>
                      <m:e>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𝝆</m:t>
                        </m:r>
                      </m:e>
                    </m:d>
                  </m:oMath>
                </a14:m>
                <a:r>
                  <a:rPr lang="en-US" altLang="zh-CN" sz="2000" dirty="0"/>
                  <a:t> </a:t>
                </a:r>
                <a:r>
                  <a:rPr lang="en-US" altLang="zh-CN" sz="2000" dirty="0" err="1"/>
                  <a:t>tìm</a:t>
                </a:r>
                <a:r>
                  <a:rPr lang="en-US" altLang="zh-CN" sz="2000" dirty="0"/>
                  <a:t> </a:t>
                </a:r>
                <a:r>
                  <a:rPr lang="en-US" altLang="zh-CN" sz="2000" dirty="0" err="1"/>
                  <a:t>được</a:t>
                </a:r>
                <a:r>
                  <a:rPr lang="en-US" altLang="zh-CN" sz="2000" dirty="0"/>
                  <a:t> ta </a:t>
                </a:r>
                <a:r>
                  <a:rPr lang="en-US" altLang="zh-CN" sz="2000" dirty="0" err="1"/>
                  <a:t>có</a:t>
                </a:r>
                <a:r>
                  <a:rPr lang="en-US" altLang="zh-CN" sz="2000" dirty="0"/>
                  <a:t> </a:t>
                </a:r>
                <a14:m>
                  <m:oMath xmlns:m="http://schemas.openxmlformats.org/officeDocument/2006/math">
                    <m:r>
                      <a:rPr lang="en-US" altLang="zh-CN" sz="2000" dirty="0">
                        <a:latin typeface="Cambria Math" panose="02040503050406030204" pitchFamily="18" charset="0"/>
                      </a:rPr>
                      <m:t>𝑵</m:t>
                    </m:r>
                    <m:d>
                      <m:dPr>
                        <m:ctrlPr>
                          <a:rPr lang="en-US" altLang="zh-CN" sz="2000" dirty="0">
                            <a:latin typeface="Cambria Math" panose="02040503050406030204" pitchFamily="18" charset="0"/>
                          </a:rPr>
                        </m:ctrlPr>
                      </m:dPr>
                      <m:e>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𝝆</m:t>
                        </m:r>
                      </m:e>
                    </m:d>
                    <m:r>
                      <a:rPr lang="en-US" altLang="zh-CN" sz="2000" dirty="0">
                        <a:latin typeface="Cambria Math" panose="02040503050406030204" pitchFamily="18" charset="0"/>
                      </a:rPr>
                      <m:t>=</m:t>
                    </m:r>
                    <m:r>
                      <a:rPr lang="en-US" altLang="zh-CN" sz="2000" dirty="0">
                        <a:latin typeface="Cambria Math" panose="02040503050406030204" pitchFamily="18" charset="0"/>
                      </a:rPr>
                      <m:t>𝑵</m:t>
                    </m:r>
                    <m:d>
                      <m:dPr>
                        <m:ctrlPr>
                          <a:rPr lang="en-US" altLang="zh-CN" sz="2000" dirty="0">
                            <a:latin typeface="Cambria Math" panose="02040503050406030204" pitchFamily="18" charset="0"/>
                          </a:rPr>
                        </m:ctrlPr>
                      </m:dPr>
                      <m:e>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𝝆</m:t>
                        </m:r>
                      </m:e>
                    </m:d>
                    <m:r>
                      <a:rPr lang="en-US" altLang="zh-CN" sz="2000" dirty="0">
                        <a:latin typeface="Cambria Math" panose="02040503050406030204" pitchFamily="18" charset="0"/>
                      </a:rPr>
                      <m:t>+</m:t>
                    </m:r>
                    <m:r>
                      <a:rPr lang="en-US" altLang="zh-CN" sz="2000" dirty="0">
                        <a:latin typeface="Cambria Math" panose="02040503050406030204" pitchFamily="18" charset="0"/>
                      </a:rPr>
                      <m:t>𝟏</m:t>
                    </m:r>
                  </m:oMath>
                </a14:m>
                <a:r>
                  <a:rPr lang="en-US" altLang="zh-CN" sz="2000" dirty="0"/>
                  <a:t> </a:t>
                </a:r>
              </a:p>
              <a:p>
                <a:pPr lvl="2" algn="just"/>
                <a:r>
                  <a:rPr lang="zh-CN" altLang="en-US" sz="2000" dirty="0"/>
                  <a:t>Thống kê độ lớn của tất cả</a:t>
                </a:r>
                <a:r>
                  <a:rPr lang="en-US" altLang="zh-CN" sz="2000" dirty="0"/>
                  <a:t> </a:t>
                </a:r>
                <a14:m>
                  <m:oMath xmlns:m="http://schemas.openxmlformats.org/officeDocument/2006/math">
                    <m:r>
                      <a:rPr lang="en-US" altLang="zh-CN" sz="2000" dirty="0">
                        <a:latin typeface="Cambria Math" panose="02040503050406030204" pitchFamily="18" charset="0"/>
                      </a:rPr>
                      <m:t>𝑵</m:t>
                    </m:r>
                    <m:d>
                      <m:dPr>
                        <m:ctrlPr>
                          <a:rPr lang="en-US" altLang="zh-CN" sz="2000" dirty="0">
                            <a:latin typeface="Cambria Math" panose="02040503050406030204" pitchFamily="18" charset="0"/>
                          </a:rPr>
                        </m:ctrlPr>
                      </m:dPr>
                      <m:e>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𝝆</m:t>
                        </m:r>
                      </m:e>
                    </m:d>
                  </m:oMath>
                </a14:m>
                <a:r>
                  <a:rPr lang="zh-CN" altLang="en-US" sz="2000" dirty="0"/>
                  <a:t>, lấy ra tham số</a:t>
                </a:r>
                <a:r>
                  <a:rPr lang="en-US" altLang="zh-CN" sz="2000" dirty="0"/>
                  <a:t> </a:t>
                </a:r>
                <a14:m>
                  <m:oMath xmlns:m="http://schemas.openxmlformats.org/officeDocument/2006/math">
                    <m:r>
                      <a:rPr lang="en-US" altLang="zh-CN" sz="2000" dirty="0">
                        <a:latin typeface="Cambria Math" panose="02040503050406030204" pitchFamily="18" charset="0"/>
                      </a:rPr>
                      <m:t>𝑵</m:t>
                    </m:r>
                    <m:d>
                      <m:dPr>
                        <m:ctrlPr>
                          <a:rPr lang="en-US" altLang="zh-CN" sz="2000" dirty="0">
                            <a:latin typeface="Cambria Math" panose="02040503050406030204" pitchFamily="18" charset="0"/>
                          </a:rPr>
                        </m:ctrlPr>
                      </m:dPr>
                      <m:e>
                        <m:r>
                          <a:rPr lang="en-US" altLang="zh-CN" sz="2000" dirty="0">
                            <a:latin typeface="Cambria Math" panose="02040503050406030204" pitchFamily="18" charset="0"/>
                          </a:rPr>
                          <m:t>𝜽</m:t>
                        </m:r>
                        <m:r>
                          <a:rPr lang="en-US" altLang="zh-CN" sz="2000" dirty="0">
                            <a:latin typeface="Cambria Math" panose="02040503050406030204" pitchFamily="18" charset="0"/>
                          </a:rPr>
                          <m:t>,</m:t>
                        </m:r>
                        <m:r>
                          <a:rPr lang="en-US" altLang="zh-CN" sz="2000" dirty="0">
                            <a:latin typeface="Cambria Math" panose="02040503050406030204" pitchFamily="18" charset="0"/>
                          </a:rPr>
                          <m:t>𝝆</m:t>
                        </m:r>
                      </m:e>
                    </m:d>
                    <m:r>
                      <a:rPr lang="en-US" altLang="zh-CN" sz="2000" dirty="0">
                        <a:latin typeface="Cambria Math" panose="02040503050406030204" pitchFamily="18" charset="0"/>
                      </a:rPr>
                      <m:t>&gt;</m:t>
                    </m:r>
                    <m:r>
                      <a:rPr lang="en-US" altLang="zh-CN" sz="2000" dirty="0">
                        <a:latin typeface="Cambria Math" panose="02040503050406030204" pitchFamily="18" charset="0"/>
                      </a:rPr>
                      <m:t>𝜷</m:t>
                    </m:r>
                  </m:oMath>
                </a14:m>
                <a:r>
                  <a:rPr lang="zh-CN" altLang="en-US" sz="2000" dirty="0"/>
                  <a:t>, đó chính là đường thẳng được phát hiện (</a:t>
                </a:r>
                <a14:m>
                  <m:oMath xmlns:m="http://schemas.openxmlformats.org/officeDocument/2006/math">
                    <m:r>
                      <a:rPr lang="en-US" altLang="zh-CN" sz="2000" dirty="0">
                        <a:latin typeface="Cambria Math" panose="02040503050406030204" pitchFamily="18" charset="0"/>
                      </a:rPr>
                      <m:t>𝜷</m:t>
                    </m:r>
                  </m:oMath>
                </a14:m>
                <a:r>
                  <a:rPr lang="en-US" altLang="zh-CN" sz="2000" dirty="0"/>
                  <a:t> </a:t>
                </a:r>
                <a:r>
                  <a:rPr lang="zh-CN" altLang="en-US" sz="2000" dirty="0"/>
                  <a:t>là ngưỡng đặt trước)</a:t>
                </a:r>
                <a:endParaRPr lang="zh-CN" altLang="zh-CN" sz="2000" dirty="0"/>
              </a:p>
              <a:p>
                <a:pPr lvl="1" algn="just"/>
                <a:endParaRPr lang="en-US" altLang="zh-CN" sz="2400"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487018" y="1114839"/>
                <a:ext cx="11377888" cy="5016500"/>
              </a:xfrm>
              <a:blipFill>
                <a:blip r:embed="rId3"/>
                <a:stretch>
                  <a:fillRect l="-780" t="-758" r="-780"/>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Hough</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63</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1638300"/>
          </a:xfrm>
        </p:spPr>
        <p:txBody>
          <a:bodyPr>
            <a:normAutofit fontScale="77500" lnSpcReduction="20000"/>
          </a:bodyPr>
          <a:lstStyle/>
          <a:p>
            <a:r>
              <a:rPr lang="zh-CN" altLang="en-US" sz="3100" dirty="0"/>
              <a:t>Biến đổi Hough</a:t>
            </a:r>
            <a:r>
              <a:rPr lang="en-US" altLang="zh-CN" sz="3100" dirty="0"/>
              <a:t> </a:t>
            </a:r>
            <a:r>
              <a:rPr lang="zh-CN" altLang="en-US" sz="3100" dirty="0"/>
              <a:t>được dùng để phát hiện đặc trưng hình dạng đường thẳng</a:t>
            </a:r>
            <a:endParaRPr lang="en-US" altLang="zh-CN" sz="3100" dirty="0"/>
          </a:p>
          <a:p>
            <a:r>
              <a:rPr lang="zh-CN" altLang="en-US" sz="3100" dirty="0"/>
              <a:t>Tư tưởng cơ bản: bỏ phiếu trong không gian tham số sau biến đổi để phát hiện hình dạng cụ thể</a:t>
            </a:r>
            <a:endParaRPr lang="en-US" altLang="zh-CN" sz="3100" dirty="0"/>
          </a:p>
          <a:p>
            <a:pPr lvl="1"/>
            <a:r>
              <a:rPr lang="zh-CN" altLang="en-US" sz="2600" dirty="0"/>
              <a:t>Ví dụ ứng dụng thực tế của thuật toán biến đổi Hough như sau:</a:t>
            </a:r>
            <a:endParaRPr lang="en-US" altLang="zh-CN" sz="2600" dirty="0"/>
          </a:p>
          <a:p>
            <a:pPr lvl="1" algn="just"/>
            <a:endParaRPr lang="en-US" altLang="zh-CN" sz="24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Biến đổi Hough</a:t>
            </a:r>
          </a:p>
        </p:txBody>
      </p:sp>
      <p:grpSp>
        <p:nvGrpSpPr>
          <p:cNvPr id="7" name="组合 6"/>
          <p:cNvGrpSpPr/>
          <p:nvPr/>
        </p:nvGrpSpPr>
        <p:grpSpPr>
          <a:xfrm>
            <a:off x="6138804" y="3145700"/>
            <a:ext cx="1891233" cy="502264"/>
            <a:chOff x="5722374" y="2862399"/>
            <a:chExt cx="862781" cy="790651"/>
          </a:xfrm>
        </p:grpSpPr>
        <p:sp>
          <p:nvSpPr>
            <p:cNvPr id="3" name="文本框 2"/>
            <p:cNvSpPr txBox="1"/>
            <p:nvPr/>
          </p:nvSpPr>
          <p:spPr>
            <a:xfrm>
              <a:off x="5722374" y="2862399"/>
              <a:ext cx="862781" cy="699335"/>
            </a:xfrm>
            <a:prstGeom prst="rect">
              <a:avLst/>
            </a:prstGeom>
            <a:noFill/>
            <a:ln w="19050">
              <a:solidFill>
                <a:schemeClr val="tx1"/>
              </a:solidFill>
              <a:prstDash val="sysDash"/>
            </a:ln>
          </p:spPr>
          <p:txBody>
            <a:bodyPr wrap="square" rtlCol="0">
              <a:spAutoFit/>
            </a:bodyPr>
            <a:lstStyle/>
            <a:p>
              <a:endParaRPr lang="en-US" altLang="zh-CN" sz="1000" dirty="0"/>
            </a:p>
          </p:txBody>
        </p:sp>
        <p:sp>
          <p:nvSpPr>
            <p:cNvPr id="6" name="文本框 5"/>
            <p:cNvSpPr txBox="1"/>
            <p:nvPr/>
          </p:nvSpPr>
          <p:spPr>
            <a:xfrm>
              <a:off x="5832987" y="2926309"/>
              <a:ext cx="641555" cy="726741"/>
            </a:xfrm>
            <a:prstGeom prst="rect">
              <a:avLst/>
            </a:prstGeom>
            <a:noFill/>
          </p:spPr>
          <p:txBody>
            <a:bodyPr wrap="square" rtlCol="0">
              <a:spAutoFit/>
            </a:bodyPr>
            <a:lstStyle/>
            <a:p>
              <a:pPr algn="ctr"/>
              <a:r>
                <a:rPr lang="zh-CN" altLang="en-US" sz="1400" dirty="0">
                  <a:latin typeface="Arial" panose="020B0604020202020204" pitchFamily="34" charset="0"/>
                  <a:ea typeface="宋体" pitchFamily="2" charset="-122"/>
                  <a:cs typeface="Arial" panose="020B0604020202020204" pitchFamily="34" charset="0"/>
                </a:rPr>
                <a:t>Phát hiện biên</a:t>
              </a:r>
              <a:endParaRPr lang="en-US" altLang="zh-CN" sz="1400" dirty="0">
                <a:latin typeface="Arial" panose="020B0604020202020204" pitchFamily="34" charset="0"/>
                <a:ea typeface="宋体" pitchFamily="2" charset="-122"/>
                <a:cs typeface="Arial" panose="020B0604020202020204" pitchFamily="34" charset="0"/>
              </a:endParaRPr>
            </a:p>
            <a:p>
              <a:endParaRPr lang="zh-CN" altLang="en-US" sz="1000" dirty="0"/>
            </a:p>
          </p:txBody>
        </p:sp>
      </p:grpSp>
      <p:grpSp>
        <p:nvGrpSpPr>
          <p:cNvPr id="11" name="组合 10"/>
          <p:cNvGrpSpPr/>
          <p:nvPr/>
        </p:nvGrpSpPr>
        <p:grpSpPr>
          <a:xfrm>
            <a:off x="6141869" y="4723048"/>
            <a:ext cx="1891233" cy="858866"/>
            <a:chOff x="5722373" y="2862399"/>
            <a:chExt cx="862781" cy="699335"/>
          </a:xfrm>
        </p:grpSpPr>
        <p:sp>
          <p:nvSpPr>
            <p:cNvPr id="12" name="文本框 11"/>
            <p:cNvSpPr txBox="1"/>
            <p:nvPr/>
          </p:nvSpPr>
          <p:spPr>
            <a:xfrm>
              <a:off x="5722373" y="2862399"/>
              <a:ext cx="862781" cy="699335"/>
            </a:xfrm>
            <a:prstGeom prst="rect">
              <a:avLst/>
            </a:prstGeom>
            <a:noFill/>
            <a:ln w="19050">
              <a:solidFill>
                <a:schemeClr val="tx1"/>
              </a:solidFill>
              <a:prstDash val="sysDash"/>
            </a:ln>
          </p:spPr>
          <p:txBody>
            <a:bodyPr wrap="square" rtlCol="0">
              <a:spAutoFit/>
            </a:bodyPr>
            <a:lstStyle/>
            <a:p>
              <a:endParaRPr lang="en-US" altLang="zh-CN" sz="1000" dirty="0"/>
            </a:p>
          </p:txBody>
        </p:sp>
        <p:sp>
          <p:nvSpPr>
            <p:cNvPr id="13" name="文本框 12"/>
            <p:cNvSpPr txBox="1"/>
            <p:nvPr/>
          </p:nvSpPr>
          <p:spPr>
            <a:xfrm>
              <a:off x="5825208" y="2923101"/>
              <a:ext cx="673473" cy="601460"/>
            </a:xfrm>
            <a:prstGeom prst="rect">
              <a:avLst/>
            </a:prstGeom>
            <a:noFill/>
          </p:spPr>
          <p:txBody>
            <a:bodyPr wrap="square" rtlCol="0">
              <a:spAutoFit/>
            </a:bodyPr>
            <a:lstStyle/>
            <a:p>
              <a:pPr algn="ctr"/>
              <a:r>
                <a:rPr lang="zh-CN" altLang="en-US" sz="1400" dirty="0">
                  <a:latin typeface="Arial" panose="020B0604020202020204" pitchFamily="34" charset="0"/>
                  <a:ea typeface="宋体" pitchFamily="2" charset="-122"/>
                  <a:cs typeface="Arial" panose="020B0604020202020204" pitchFamily="34" charset="0"/>
                </a:rPr>
                <a:t>Nhị phân hóa và</a:t>
              </a:r>
              <a:endParaRPr lang="en-US" altLang="zh-CN" sz="1400" dirty="0">
                <a:latin typeface="Arial" panose="020B0604020202020204" pitchFamily="34" charset="0"/>
                <a:ea typeface="宋体" pitchFamily="2" charset="-122"/>
                <a:cs typeface="Arial" panose="020B0604020202020204" pitchFamily="34" charset="0"/>
              </a:endParaRPr>
            </a:p>
            <a:p>
              <a:pPr algn="ctr"/>
              <a:r>
                <a:rPr lang="zh-CN" altLang="en-US" sz="1400" dirty="0">
                  <a:latin typeface="Arial" panose="020B0604020202020204" pitchFamily="34" charset="0"/>
                  <a:ea typeface="宋体" pitchFamily="2" charset="-122"/>
                  <a:cs typeface="Arial" panose="020B0604020202020204" pitchFamily="34" charset="0"/>
                </a:rPr>
                <a:t>tìm các điểm khác 0</a:t>
              </a:r>
            </a:p>
          </p:txBody>
        </p:sp>
      </p:grpSp>
      <p:grpSp>
        <p:nvGrpSpPr>
          <p:cNvPr id="14" name="组合 13"/>
          <p:cNvGrpSpPr/>
          <p:nvPr/>
        </p:nvGrpSpPr>
        <p:grpSpPr>
          <a:xfrm>
            <a:off x="9186805" y="4722108"/>
            <a:ext cx="1976283" cy="858865"/>
            <a:chOff x="5722374" y="2862399"/>
            <a:chExt cx="862781" cy="699335"/>
          </a:xfrm>
        </p:grpSpPr>
        <p:sp>
          <p:nvSpPr>
            <p:cNvPr id="15" name="文本框 14"/>
            <p:cNvSpPr txBox="1"/>
            <p:nvPr/>
          </p:nvSpPr>
          <p:spPr>
            <a:xfrm>
              <a:off x="5722374" y="2862399"/>
              <a:ext cx="862781" cy="699335"/>
            </a:xfrm>
            <a:prstGeom prst="rect">
              <a:avLst/>
            </a:prstGeom>
            <a:noFill/>
            <a:ln w="19050">
              <a:solidFill>
                <a:schemeClr val="tx1"/>
              </a:solidFill>
              <a:prstDash val="sysDash"/>
            </a:ln>
          </p:spPr>
          <p:txBody>
            <a:bodyPr wrap="square" rtlCol="0">
              <a:spAutoFit/>
            </a:bodyPr>
            <a:lstStyle/>
            <a:p>
              <a:endParaRPr lang="en-US" altLang="zh-CN" sz="1000" dirty="0"/>
            </a:p>
          </p:txBody>
        </p:sp>
        <p:sp>
          <p:nvSpPr>
            <p:cNvPr id="16" name="文本框 15"/>
            <p:cNvSpPr txBox="1"/>
            <p:nvPr/>
          </p:nvSpPr>
          <p:spPr>
            <a:xfrm>
              <a:off x="5832986" y="2902111"/>
              <a:ext cx="641555" cy="601461"/>
            </a:xfrm>
            <a:prstGeom prst="rect">
              <a:avLst/>
            </a:prstGeom>
            <a:noFill/>
          </p:spPr>
          <p:txBody>
            <a:bodyPr wrap="square" rtlCol="0">
              <a:spAutoFit/>
            </a:bodyPr>
            <a:lstStyle/>
            <a:p>
              <a:pPr algn="ctr"/>
              <a:r>
                <a:rPr lang="zh-CN" altLang="en-US" sz="1400" dirty="0">
                  <a:latin typeface="Arial" panose="020B0604020202020204" pitchFamily="34" charset="0"/>
                  <a:ea typeface="宋体" pitchFamily="2" charset="-122"/>
                  <a:cs typeface="Arial" panose="020B0604020202020204" pitchFamily="34" charset="0"/>
                </a:rPr>
                <a:t>Biến đổi sang</a:t>
              </a:r>
              <a:endParaRPr lang="en-US" altLang="zh-CN" sz="1400" dirty="0">
                <a:latin typeface="Arial" panose="020B0604020202020204" pitchFamily="34" charset="0"/>
                <a:ea typeface="宋体" pitchFamily="2" charset="-122"/>
                <a:cs typeface="Arial" panose="020B0604020202020204" pitchFamily="34" charset="0"/>
              </a:endParaRPr>
            </a:p>
            <a:p>
              <a:pPr algn="ctr"/>
              <a:r>
                <a:rPr lang="zh-CN" altLang="en-US" sz="1400" dirty="0">
                  <a:latin typeface="Arial" panose="020B0604020202020204" pitchFamily="34" charset="0"/>
                  <a:ea typeface="宋体" pitchFamily="2" charset="-122"/>
                  <a:cs typeface="Arial" panose="020B0604020202020204" pitchFamily="34" charset="0"/>
                </a:rPr>
                <a:t>không gian Hough</a:t>
              </a:r>
            </a:p>
          </p:txBody>
        </p:sp>
      </p:grpSp>
      <p:grpSp>
        <p:nvGrpSpPr>
          <p:cNvPr id="17" name="组合 16"/>
          <p:cNvGrpSpPr/>
          <p:nvPr/>
        </p:nvGrpSpPr>
        <p:grpSpPr>
          <a:xfrm>
            <a:off x="9127810" y="3145700"/>
            <a:ext cx="1976283" cy="858865"/>
            <a:chOff x="5722374" y="2862399"/>
            <a:chExt cx="862781" cy="699335"/>
          </a:xfrm>
        </p:grpSpPr>
        <p:sp>
          <p:nvSpPr>
            <p:cNvPr id="18" name="文本框 17"/>
            <p:cNvSpPr txBox="1"/>
            <p:nvPr/>
          </p:nvSpPr>
          <p:spPr>
            <a:xfrm>
              <a:off x="5722374" y="2862399"/>
              <a:ext cx="862781" cy="699335"/>
            </a:xfrm>
            <a:prstGeom prst="rect">
              <a:avLst/>
            </a:prstGeom>
            <a:noFill/>
            <a:ln w="19050">
              <a:solidFill>
                <a:schemeClr val="tx1"/>
              </a:solidFill>
              <a:prstDash val="sysDash"/>
            </a:ln>
          </p:spPr>
          <p:txBody>
            <a:bodyPr wrap="square" rtlCol="0">
              <a:spAutoFit/>
            </a:bodyPr>
            <a:lstStyle/>
            <a:p>
              <a:endParaRPr lang="en-US" altLang="zh-CN" sz="1000" dirty="0"/>
            </a:p>
          </p:txBody>
        </p:sp>
        <p:sp>
          <p:nvSpPr>
            <p:cNvPr id="19" name="文本框 18"/>
            <p:cNvSpPr txBox="1"/>
            <p:nvPr/>
          </p:nvSpPr>
          <p:spPr>
            <a:xfrm>
              <a:off x="5883740" y="2914475"/>
              <a:ext cx="591559" cy="601461"/>
            </a:xfrm>
            <a:prstGeom prst="rect">
              <a:avLst/>
            </a:prstGeom>
            <a:noFill/>
          </p:spPr>
          <p:txBody>
            <a:bodyPr wrap="square" rtlCol="0">
              <a:spAutoFit/>
            </a:bodyPr>
            <a:lstStyle/>
            <a:p>
              <a:pPr algn="ctr"/>
              <a:r>
                <a:rPr lang="zh-CN" altLang="en-US" sz="1400" dirty="0">
                  <a:latin typeface="Arial" panose="020B0604020202020204" pitchFamily="34" charset="0"/>
                  <a:ea typeface="宋体" pitchFamily="2" charset="-122"/>
                  <a:cs typeface="Arial" panose="020B0604020202020204" pitchFamily="34" charset="0"/>
                </a:rPr>
                <a:t>Bỏ phiếu để phát hiện đường thẳng</a:t>
              </a:r>
            </a:p>
          </p:txBody>
        </p:sp>
      </p:grpSp>
      <p:cxnSp>
        <p:nvCxnSpPr>
          <p:cNvPr id="20" name="直接箭头连接符 19"/>
          <p:cNvCxnSpPr/>
          <p:nvPr/>
        </p:nvCxnSpPr>
        <p:spPr>
          <a:xfrm flipH="1">
            <a:off x="7084421" y="3712300"/>
            <a:ext cx="1" cy="823301"/>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8183915" y="5151541"/>
            <a:ext cx="690527"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flipV="1">
            <a:off x="10174947" y="4079116"/>
            <a:ext cx="0" cy="530646"/>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74C386D-74C1-F2BD-EA9D-B2B61E62D2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2080" y="3052454"/>
            <a:ext cx="4490831" cy="2993887"/>
          </a:xfrm>
          <a:prstGeom prst="rect">
            <a:avLst/>
          </a:prstGeom>
        </p:spPr>
      </p:pic>
    </p:spTree>
    <p:extLst>
      <p:ext uri="{BB962C8B-B14F-4D97-AF65-F5344CB8AC3E}">
        <p14:creationId xmlns:p14="http://schemas.microsoft.com/office/powerpoint/2010/main" val="2062038999"/>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64</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pPr algn="just"/>
            <a:r>
              <a:rPr lang="zh-CN" altLang="en-US" sz="2000" dirty="0">
                <a:latin typeface="Calibri"/>
                <a:cs typeface="Calibri"/>
              </a:rPr>
              <a:t>Trong nhiều bối cảnh, do phép chiếu phối cảnh, một số đường thẳng song song trong không gian ba chiều sẽ giao nhau tại một điểm tụ chung trong ảnh, chẳng hạn như vạch qua đường, cạnh công trình và đường ray. </a:t>
            </a:r>
            <a:endParaRPr lang="vi-VN" altLang="zh-CN" sz="2000" dirty="0">
              <a:latin typeface="Calibri"/>
              <a:cs typeface="Calibri"/>
            </a:endParaRPr>
          </a:p>
          <a:p>
            <a:pPr algn="just"/>
            <a:r>
              <a:rPr lang="zh-CN" altLang="en-US" sz="2000" dirty="0">
                <a:latin typeface="Calibri"/>
                <a:cs typeface="Calibri"/>
              </a:rPr>
              <a:t>Các tập hợp đường thẳng này có ý nghĩa quan trọng về cấu trúc; việc tìm điểm tụ chung của chúng giúp tối ưu vị trí của chúng trong ảnh, đồng thời xác định các tham số nội tại, ngoại tại của camera hoặc thực hiện phát hiện hình chữ nhật trong những bối cảnh cụ thể</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Điểm tụ và phát hiện hình chữ nhật</a:t>
            </a:r>
          </a:p>
        </p:txBody>
      </p:sp>
      <p:pic>
        <p:nvPicPr>
          <p:cNvPr id="3074" name="Picture 2" descr="CV】使用OpenCV进行消失点检测（附代码）-CSDN博客"/>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719" y="3429000"/>
            <a:ext cx="10824343" cy="30372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3213100"/>
              </a:xfrm>
            </p:spPr>
            <p:txBody>
              <a:bodyPr>
                <a:normAutofit fontScale="77500" lnSpcReduction="20000"/>
              </a:bodyPr>
              <a:lstStyle/>
              <a:p>
                <a:pPr algn="just"/>
                <a:r>
                  <a:rPr lang="zh-CN" altLang="en-US" sz="2800" dirty="0"/>
                  <a:t>Điểm tụ(Vanishing Point): do đặc tính của phép chiếu phối cảnh, hai đường thẳng song song trong thế giới thực có thể giao nhau tại một điểm trong ảnh, tức là điểm tụ</a:t>
                </a:r>
                <a:endParaRPr lang="en-US" altLang="zh-CN" sz="2800" dirty="0"/>
              </a:p>
              <a:p>
                <a:pPr algn="just"/>
                <a:r>
                  <a:rPr lang="zh-CN" altLang="en-US" sz="2800" dirty="0"/>
                  <a:t>Nguyên lý hình thành: phép chiếu phối cảnh</a:t>
                </a:r>
                <a:endParaRPr lang="en-US" altLang="zh-CN" sz="2800" dirty="0"/>
              </a:p>
              <a:p>
                <a:pPr lvl="1" algn="just"/>
                <a:r>
                  <a:rPr lang="zh-CN" altLang="en-US" sz="2600" dirty="0"/>
                  <a:t>Như thể hiện trong (a), các điểm</a:t>
                </a:r>
                <a:r>
                  <a:rPr lang="en-US" altLang="zh-CN" sz="2600" dirty="0"/>
                  <a:t> </a:t>
                </a:r>
                <a14:m>
                  <m:oMath xmlns:m="http://schemas.openxmlformats.org/officeDocument/2006/math">
                    <m:sSub>
                      <m:sSubPr>
                        <m:ctrlPr>
                          <a:rPr lang="en-US" altLang="zh-CN" sz="2600" b="0" i="0" dirty="0" smtClean="0">
                            <a:latin typeface="Cambria Math" panose="02040503050406030204" pitchFamily="18" charset="0"/>
                            <a:cs typeface="Calibri" panose="020F0502020204030204" pitchFamily="34" charset="0"/>
                          </a:rPr>
                        </m:ctrlPr>
                      </m:sSubPr>
                      <m:e>
                        <m:r>
                          <m:rPr>
                            <m:sty m:val="p"/>
                          </m:rPr>
                          <a:rPr lang="en-US" altLang="zh-CN" sz="2600" b="0" i="0" dirty="0" smtClean="0">
                            <a:latin typeface="Cambria Math" panose="02040503050406030204" pitchFamily="18" charset="0"/>
                            <a:cs typeface="Calibri" panose="020F0502020204030204" pitchFamily="34" charset="0"/>
                          </a:rPr>
                          <m:t>X</m:t>
                        </m:r>
                      </m:e>
                      <m:sub>
                        <m:r>
                          <m:rPr>
                            <m:sty m:val="p"/>
                          </m:rPr>
                          <a:rPr lang="en-US" altLang="zh-CN" sz="2600" b="0" i="0" dirty="0" smtClean="0">
                            <a:latin typeface="Cambria Math" panose="02040503050406030204" pitchFamily="18" charset="0"/>
                            <a:cs typeface="Calibri" panose="020F0502020204030204" pitchFamily="34" charset="0"/>
                          </a:rPr>
                          <m:t>i</m:t>
                        </m:r>
                      </m:sub>
                    </m:sSub>
                  </m:oMath>
                </a14:m>
                <a:r>
                  <a:rPr lang="zh-CN" altLang="en-US" sz="2600" dirty="0"/>
                  <a:t>, i=1, …, 4 cách đều nhau trong thế giới thực, nhưng khoảng cách giữa chúng trên mặt phẳng ảnh x’ của camera giảm đơn điệu. Khi X ở vô cực, điểm tương ứng trên mặt phẳng camera sẽ rơi vào giao điểm v’ giữa mặt phẳng ảnh và đường thẳng xuất phát từ camera C, song song với đường thẳng đó. </a:t>
                </a:r>
                <a:endParaRPr lang="vi-VN" altLang="zh-CN" sz="2600" dirty="0"/>
              </a:p>
              <a:p>
                <a:pPr lvl="1" algn="just"/>
                <a:r>
                  <a:rPr lang="zh-CN" altLang="en-US" sz="2600" dirty="0"/>
                  <a:t>Do vị trí của đường thẳng nói trên không được chỉ định, v’ trên thực tế chỉ liên quan đến hướng của đường thẳng, tức các đường thẳng song song sẽ giao nhau tại một điểm trên mặt phẳng camera</a:t>
                </a:r>
                <a:endParaRPr lang="zh-CN" altLang="zh-CN" sz="2600" dirty="0"/>
              </a:p>
              <a:p>
                <a:pPr marL="457200" lvl="1" indent="0" algn="just">
                  <a:buNone/>
                </a:pPr>
                <a:endParaRPr lang="en-US" altLang="zh-CN" sz="2400"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3213100"/>
              </a:xfrm>
              <a:blipFill>
                <a:blip r:embed="rId3"/>
                <a:stretch>
                  <a:fillRect l="-568" t="-1575" r="-682" b="-2362"/>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Điểm tụ và phát hiện hình chữ nhật</a:t>
            </a:r>
          </a:p>
        </p:txBody>
      </p:sp>
      <p:pic>
        <p:nvPicPr>
          <p:cNvPr id="13" name="图片 12"/>
          <p:cNvPicPr/>
          <p:nvPr/>
        </p:nvPicPr>
        <p:blipFill rotWithShape="1">
          <a:blip r:embed="rId4">
            <a:extLst>
              <a:ext uri="{28A0092B-C50C-407E-A947-70E740481C1C}">
                <a14:useLocalDpi xmlns:a14="http://schemas.microsoft.com/office/drawing/2010/main" val="0"/>
              </a:ext>
            </a:extLst>
          </a:blip>
          <a:srcRect l="9366" t="18" r="99" b="45916"/>
          <a:stretch>
            <a:fillRect/>
          </a:stretch>
        </p:blipFill>
        <p:spPr>
          <a:xfrm>
            <a:off x="1498601" y="4447888"/>
            <a:ext cx="4487678" cy="2204534"/>
          </a:xfrm>
          <a:prstGeom prst="rect">
            <a:avLst/>
          </a:prstGeom>
          <a:noFill/>
          <a:ln>
            <a:noFill/>
          </a:ln>
        </p:spPr>
      </p:pic>
      <p:pic>
        <p:nvPicPr>
          <p:cNvPr id="14" name="图片 13"/>
          <p:cNvPicPr/>
          <p:nvPr/>
        </p:nvPicPr>
        <p:blipFill rotWithShape="1">
          <a:blip r:embed="rId4">
            <a:extLst>
              <a:ext uri="{28A0092B-C50C-407E-A947-70E740481C1C}">
                <a14:useLocalDpi xmlns:a14="http://schemas.microsoft.com/office/drawing/2010/main" val="0"/>
              </a:ext>
            </a:extLst>
          </a:blip>
          <a:srcRect l="7821" t="55336" r="2139"/>
          <a:stretch>
            <a:fillRect/>
          </a:stretch>
        </p:blipFill>
        <p:spPr>
          <a:xfrm>
            <a:off x="6435962" y="4447888"/>
            <a:ext cx="4160601" cy="220453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66</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108200"/>
          </a:xfrm>
        </p:spPr>
        <p:txBody>
          <a:bodyPr>
            <a:normAutofit/>
          </a:bodyPr>
          <a:lstStyle/>
          <a:p>
            <a:pPr algn="just"/>
            <a:r>
              <a:rPr lang="zh-CN" altLang="en-US" sz="2000" dirty="0"/>
              <a:t>Đường tụ</a:t>
            </a:r>
            <a:r>
              <a:rPr lang="en-US" altLang="zh-CN" sz="2000" dirty="0"/>
              <a:t> </a:t>
            </a:r>
            <a:r>
              <a:rPr lang="zh-CN" altLang="en-US" sz="2000" dirty="0"/>
              <a:t>(Vanishing line): tương tự điểm tụ, do phép chiếu phối cảnh, các mặt phẳng song song trong không gian ba chiều cũng tạo thành đường tụ trong camera; đồng thời dễ dàng chứng minh rằng điểm tụ của đường thẳng song song với mặt phẳng cũng nằm trên đường tụ của mặt phẳng đó</a:t>
            </a:r>
            <a:endParaRPr lang="en-US" altLang="zh-CN" sz="2000" dirty="0"/>
          </a:p>
          <a:p>
            <a:pPr algn="just"/>
            <a:r>
              <a:rPr lang="zh-CN" altLang="en-US" sz="2000" dirty="0"/>
              <a:t>Nguyên lý hình thành: phép chiếu phối cảnh</a:t>
            </a:r>
            <a:endParaRPr lang="en-US" altLang="zh-CN" sz="2000" dirty="0"/>
          </a:p>
          <a:p>
            <a:pPr marL="457200" lvl="1" indent="0" algn="just">
              <a:buNone/>
            </a:pPr>
            <a:endParaRPr lang="en-US" altLang="zh-CN" sz="24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Điểm tụ và phát hiện hình chữ nhật</a:t>
            </a:r>
          </a:p>
        </p:txBody>
      </p:sp>
      <p:pic>
        <p:nvPicPr>
          <p:cNvPr id="3" name="图片 2"/>
          <p:cNvPicPr>
            <a:picLocks noChangeAspect="1"/>
          </p:cNvPicPr>
          <p:nvPr/>
        </p:nvPicPr>
        <p:blipFill rotWithShape="1">
          <a:blip r:embed="rId3"/>
          <a:srcRect l="3994" r="6953"/>
          <a:stretch>
            <a:fillRect/>
          </a:stretch>
        </p:blipFill>
        <p:spPr>
          <a:xfrm>
            <a:off x="515936" y="3337355"/>
            <a:ext cx="5122311" cy="2841023"/>
          </a:xfrm>
          <a:prstGeom prst="rect">
            <a:avLst/>
          </a:prstGeom>
        </p:spPr>
      </p:pic>
      <p:pic>
        <p:nvPicPr>
          <p:cNvPr id="5" name="图片 4"/>
          <p:cNvPicPr>
            <a:picLocks noChangeAspect="1"/>
          </p:cNvPicPr>
          <p:nvPr/>
        </p:nvPicPr>
        <p:blipFill rotWithShape="1">
          <a:blip r:embed="rId4"/>
          <a:srcRect r="7956"/>
          <a:stretch>
            <a:fillRect/>
          </a:stretch>
        </p:blipFill>
        <p:spPr>
          <a:xfrm>
            <a:off x="5514081" y="3337355"/>
            <a:ext cx="6423262" cy="28410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67</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5580063" cy="1600200"/>
          </a:xfrm>
        </p:spPr>
        <p:txBody>
          <a:bodyPr>
            <a:normAutofit fontScale="25000" lnSpcReduction="20000"/>
          </a:bodyPr>
          <a:lstStyle/>
          <a:p>
            <a:pPr algn="just">
              <a:lnSpc>
                <a:spcPct val="120000"/>
              </a:lnSpc>
            </a:pPr>
            <a:r>
              <a:rPr lang="en-US" altLang="zh-CN" sz="8000" dirty="0"/>
              <a:t>Phương pháp Hough phát hiện điểm tụ: bỏ phiếu cho vị trí điểm tụ dựa trên các đường thẳng hiện có, sau đó tìm điểm tụ bằng phép khớp bình phương tối thiểu</a:t>
            </a:r>
          </a:p>
          <a:p>
            <a:pPr lvl="1" algn="just">
              <a:lnSpc>
                <a:spcPct val="120000"/>
              </a:lnSpc>
            </a:pPr>
            <a:r>
              <a:rPr lang="zh-CN" altLang="en-US" sz="8000" dirty="0"/>
              <a:t>Trên thực tế, không biết hai đường thẳng bất kỳ trong ảnh có song song trong thực tế hay không; hơn nữa, các đường thẳng trong ảnh là tập hợp đoạn thẳng, vì vậy phương pháp khả dĩ</a:t>
            </a:r>
            <a:r>
              <a:rPr lang="en-US" altLang="zh-CN" sz="8000" dirty="0"/>
              <a:t> </a:t>
            </a:r>
            <a:r>
              <a:rPr lang="en-US" altLang="zh-CN" sz="8000" dirty="0" err="1"/>
              <a:t>là</a:t>
            </a:r>
            <a:r>
              <a:rPr lang="en-US" altLang="zh-CN" sz="8000" dirty="0"/>
              <a:t> để mỗi </a:t>
            </a:r>
            <a:r>
              <a:rPr lang="en-US" altLang="zh-CN" sz="8000" dirty="0" err="1"/>
              <a:t>đoạn</a:t>
            </a:r>
            <a:r>
              <a:rPr lang="en-US" altLang="zh-CN" sz="8000" dirty="0"/>
              <a:t> </a:t>
            </a:r>
            <a:r>
              <a:rPr lang="en-US" altLang="zh-CN" sz="8000" dirty="0" err="1"/>
              <a:t>thẳng</a:t>
            </a:r>
            <a:r>
              <a:rPr lang="en-US" altLang="zh-CN" sz="8000" dirty="0"/>
              <a:t> </a:t>
            </a:r>
            <a:r>
              <a:rPr lang="en-US" altLang="zh-CN" sz="8000" dirty="0" err="1"/>
              <a:t>bỏ</a:t>
            </a:r>
            <a:r>
              <a:rPr lang="en-US" altLang="zh-CN" sz="8000" dirty="0"/>
              <a:t> phiếu cho tất cả các </a:t>
            </a:r>
            <a:r>
              <a:rPr lang="en-US" altLang="zh-CN" sz="8000" dirty="0" err="1"/>
              <a:t>điểm</a:t>
            </a:r>
            <a:r>
              <a:rPr lang="en-US" altLang="zh-CN" sz="8000" dirty="0"/>
              <a:t> </a:t>
            </a:r>
            <a:r>
              <a:rPr lang="en-US" altLang="zh-CN" sz="8000" dirty="0" err="1"/>
              <a:t>tụ</a:t>
            </a:r>
            <a:r>
              <a:rPr lang="en-US" altLang="zh-CN" sz="8000" dirty="0"/>
              <a:t> </a:t>
            </a:r>
            <a:r>
              <a:rPr lang="en-US" altLang="zh-CN" sz="8000" dirty="0" err="1"/>
              <a:t>có</a:t>
            </a:r>
            <a:r>
              <a:rPr lang="en-US" altLang="zh-CN" sz="8000" dirty="0"/>
              <a:t> thể</a:t>
            </a:r>
          </a:p>
          <a:p>
            <a:pPr lvl="1" algn="just">
              <a:lnSpc>
                <a:spcPct val="120000"/>
              </a:lnSpc>
            </a:pPr>
            <a:r>
              <a:rPr lang="zh-CN" altLang="en-US" sz="8000" dirty="0"/>
              <a:t>Do đó, tư tưởng trực quan là: duyệt</a:t>
            </a:r>
            <a:r>
              <a:rPr lang="en-US" altLang="zh-CN" sz="8000" dirty="0"/>
              <a:t> </a:t>
            </a:r>
            <a:r>
              <a:rPr lang="en-US" altLang="zh-CN" sz="8000" dirty="0" err="1"/>
              <a:t>các</a:t>
            </a:r>
            <a:r>
              <a:rPr lang="en-US" altLang="zh-CN" sz="8000" dirty="0"/>
              <a:t> cặp đoạn thẳng, lần </a:t>
            </a:r>
            <a:r>
              <a:rPr lang="en-US" altLang="zh-CN" sz="8000" dirty="0" err="1"/>
              <a:t>lượt</a:t>
            </a:r>
            <a:r>
              <a:rPr lang="en-US" altLang="zh-CN" sz="8000" dirty="0"/>
              <a:t> </a:t>
            </a:r>
            <a:r>
              <a:rPr lang="en-US" altLang="zh-CN" sz="8000" dirty="0" err="1"/>
              <a:t>tính</a:t>
            </a:r>
            <a:r>
              <a:rPr lang="en-US" altLang="zh-CN" sz="8000" dirty="0"/>
              <a:t> </a:t>
            </a:r>
            <a:r>
              <a:rPr lang="en-US" altLang="zh-CN" sz="8000" dirty="0" err="1"/>
              <a:t>vị</a:t>
            </a:r>
            <a:r>
              <a:rPr lang="en-US" altLang="zh-CN" sz="8000" dirty="0"/>
              <a:t> trí có thể của điểm tụ </a:t>
            </a:r>
            <a:r>
              <a:rPr lang="en-US" altLang="zh-CN" sz="8000" dirty="0" err="1"/>
              <a:t>và</a:t>
            </a:r>
            <a:r>
              <a:rPr lang="en-US" altLang="zh-CN" sz="8000" dirty="0"/>
              <a:t> </a:t>
            </a:r>
            <a:r>
              <a:rPr lang="en-US" altLang="zh-CN" sz="8000" dirty="0" err="1"/>
              <a:t>gán</a:t>
            </a:r>
            <a:r>
              <a:rPr lang="en-US" altLang="zh-CN" sz="8000" dirty="0"/>
              <a:t> </a:t>
            </a:r>
            <a:r>
              <a:rPr lang="en-US" altLang="zh-CN" sz="8000" dirty="0" err="1"/>
              <a:t>trọng</a:t>
            </a:r>
            <a:r>
              <a:rPr lang="en-US" altLang="zh-CN" sz="8000" dirty="0"/>
              <a:t> số cho vị trí đó theo độ dài đoạn thẳng</a:t>
            </a:r>
          </a:p>
          <a:p>
            <a:pPr lvl="1"/>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Điểm tụ và phát hiện hình chữ nhật</a:t>
            </a:r>
          </a:p>
        </p:txBody>
      </p:sp>
      <p:pic>
        <p:nvPicPr>
          <p:cNvPr id="2050" name="Picture 2" descr="Vanishing Point Detection 消影点/消失点/灭点检测代码学习整理笔记_opencv求图像灭点-CSDN博客"/>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r="663" b="7174"/>
          <a:stretch>
            <a:fillRect/>
          </a:stretch>
        </p:blipFill>
        <p:spPr bwMode="auto">
          <a:xfrm>
            <a:off x="6442353" y="1437771"/>
            <a:ext cx="4924410" cy="29056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68</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p:txBody>
              <a:bodyPr>
                <a:normAutofit/>
              </a:bodyPr>
              <a:lstStyle/>
              <a:p>
                <a:r>
                  <a:rPr lang="en-US" altLang="zh-CN" sz="2184" dirty="0"/>
                  <a:t>Phương pháp Hough phát hiện điểm tụ: bỏ phiếu cho vị trí điểm tụ dựa trên các đường thẳng hiện có, sau đó tìm điểm tụ bằng phép khớp bình phương tối thiểu</a:t>
                </a:r>
              </a:p>
              <a:p>
                <a:pPr lvl="1"/>
                <a:r>
                  <a:rPr lang="zh-CN" altLang="en-US" sz="1872" dirty="0"/>
                  <a:t>Dùng</a:t>
                </a:r>
                <a14:m>
                  <m:oMath xmlns:m="http://schemas.openxmlformats.org/officeDocument/2006/math">
                    <m:sSub>
                      <m:sSubPr>
                        <m:ctrlPr>
                          <a:rPr lang="en-US" altLang="zh-CN" sz="1872" b="0" i="0" dirty="0" smtClean="0">
                            <a:latin typeface="Cambria Math" panose="02040503050406030204" pitchFamily="18" charset="0"/>
                            <a:cs typeface="Calibri" panose="020F0502020204030204" pitchFamily="34" charset="0"/>
                          </a:rPr>
                        </m:ctrlPr>
                      </m:sSubPr>
                      <m:e>
                        <m:r>
                          <a:rPr lang="en-US" altLang="zh-CN" sz="1872" b="0" i="0" dirty="0" smtClean="0">
                            <a:latin typeface="Cambria Math" panose="02040503050406030204" pitchFamily="18" charset="0"/>
                            <a:cs typeface="Calibri" panose="020F0502020204030204" pitchFamily="34" charset="0"/>
                          </a:rPr>
                          <m:t> </m:t>
                        </m:r>
                        <m:r>
                          <m:rPr>
                            <m:sty m:val="p"/>
                          </m:rPr>
                          <a:rPr lang="en-US" altLang="zh-CN" sz="1872" b="0" i="0" dirty="0" smtClean="0">
                            <a:latin typeface="Cambria Math" panose="02040503050406030204" pitchFamily="18" charset="0"/>
                            <a:cs typeface="Calibri" panose="020F0502020204030204" pitchFamily="34" charset="0"/>
                          </a:rPr>
                          <m:t>M</m:t>
                        </m:r>
                      </m:e>
                      <m:sub>
                        <m:r>
                          <a:rPr lang="en-US" altLang="zh-CN" sz="1872" b="0" i="0" dirty="0" smtClean="0">
                            <a:latin typeface="Cambria Math" panose="02040503050406030204" pitchFamily="18" charset="0"/>
                            <a:cs typeface="Calibri" panose="020F0502020204030204" pitchFamily="34" charset="0"/>
                          </a:rPr>
                          <m:t>1</m:t>
                        </m:r>
                      </m:sub>
                    </m:sSub>
                  </m:oMath>
                </a14:m>
                <a:r>
                  <a:rPr lang="en-US" altLang="zh-CN" sz="1872" dirty="0"/>
                  <a:t>,</a:t>
                </a:r>
                <a14:m>
                  <m:oMath xmlns:m="http://schemas.openxmlformats.org/officeDocument/2006/math">
                    <m:sSub>
                      <m:sSubPr>
                        <m:ctrlPr>
                          <a:rPr lang="en-US" altLang="zh-CN" sz="1872" b="0" i="0" dirty="0" smtClean="0">
                            <a:latin typeface="Cambria Math" panose="02040503050406030204" pitchFamily="18" charset="0"/>
                            <a:cs typeface="Calibri" panose="020F0502020204030204" pitchFamily="34" charset="0"/>
                          </a:rPr>
                        </m:ctrlPr>
                      </m:sSubPr>
                      <m:e>
                        <m:r>
                          <m:rPr>
                            <m:sty m:val="p"/>
                          </m:rPr>
                          <a:rPr lang="en-US" altLang="zh-CN" sz="1872" b="0" i="0" dirty="0" smtClean="0">
                            <a:latin typeface="Cambria Math" panose="02040503050406030204" pitchFamily="18" charset="0"/>
                            <a:cs typeface="Calibri" panose="020F0502020204030204" pitchFamily="34" charset="0"/>
                          </a:rPr>
                          <m:t>M</m:t>
                        </m:r>
                      </m:e>
                      <m:sub>
                        <m:r>
                          <a:rPr lang="en-US" altLang="zh-CN" sz="1872" b="0" i="0" dirty="0" smtClean="0">
                            <a:latin typeface="Cambria Math" panose="02040503050406030204" pitchFamily="18" charset="0"/>
                            <a:cs typeface="Calibri" panose="020F0502020204030204" pitchFamily="34" charset="0"/>
                          </a:rPr>
                          <m:t>2</m:t>
                        </m:r>
                      </m:sub>
                    </m:sSub>
                  </m:oMath>
                </a14:m>
                <a:r>
                  <a:rPr lang="zh-CN" altLang="en-US" sz="1872" dirty="0"/>
                  <a:t> để biểu diễn phương trình đường thẳng (pháp tuyến đơn vị) của một cặp đoạn thẳng, còn</a:t>
                </a:r>
                <a:r>
                  <a:rPr lang="en-US" altLang="zh-CN" sz="1872" dirty="0"/>
                  <a:t> </a:t>
                </a:r>
                <a14:m>
                  <m:oMath xmlns:m="http://schemas.openxmlformats.org/officeDocument/2006/math">
                    <m:sSub>
                      <m:sSubPr>
                        <m:ctrlPr>
                          <a:rPr lang="en-US" altLang="zh-CN" sz="1872" b="0" i="0" dirty="0" smtClean="0">
                            <a:latin typeface="Cambria Math" panose="02040503050406030204" pitchFamily="18" charset="0"/>
                            <a:cs typeface="Calibri" panose="020F0502020204030204" pitchFamily="34" charset="0"/>
                          </a:rPr>
                        </m:ctrlPr>
                      </m:sSubPr>
                      <m:e>
                        <m:r>
                          <m:rPr>
                            <m:sty m:val="p"/>
                          </m:rPr>
                          <a:rPr lang="en-US" altLang="zh-CN" sz="1872" b="0" i="0" dirty="0" smtClean="0">
                            <a:latin typeface="Cambria Math" panose="02040503050406030204" pitchFamily="18" charset="0"/>
                            <a:cs typeface="Calibri" panose="020F0502020204030204" pitchFamily="34" charset="0"/>
                          </a:rPr>
                          <m:t>l</m:t>
                        </m:r>
                      </m:e>
                      <m:sub>
                        <m:r>
                          <a:rPr lang="en-US" altLang="zh-CN" sz="1872" b="0" i="0" dirty="0" smtClean="0">
                            <a:latin typeface="Cambria Math" panose="02040503050406030204" pitchFamily="18" charset="0"/>
                            <a:cs typeface="Calibri" panose="020F0502020204030204" pitchFamily="34" charset="0"/>
                          </a:rPr>
                          <m:t>1</m:t>
                        </m:r>
                      </m:sub>
                    </m:sSub>
                  </m:oMath>
                </a14:m>
                <a:r>
                  <a:rPr lang="zh-CN" altLang="en-US" sz="1872" dirty="0"/>
                  <a:t> và</a:t>
                </a:r>
                <a:r>
                  <a:rPr lang="en-US" altLang="zh-CN" sz="1872" dirty="0"/>
                  <a:t> </a:t>
                </a:r>
                <a14:m>
                  <m:oMath xmlns:m="http://schemas.openxmlformats.org/officeDocument/2006/math">
                    <m:sSub>
                      <m:sSubPr>
                        <m:ctrlPr>
                          <a:rPr lang="en-US" altLang="zh-CN" sz="2000" b="0" i="0" dirty="0" smtClean="0">
                            <a:latin typeface="Cambria Math" panose="02040503050406030204" pitchFamily="18" charset="0"/>
                            <a:cs typeface="Calibri" panose="020F0502020204030204" pitchFamily="34" charset="0"/>
                          </a:rPr>
                        </m:ctrlPr>
                      </m:sSubPr>
                      <m:e>
                        <m:r>
                          <m:rPr>
                            <m:sty m:val="p"/>
                          </m:rPr>
                          <a:rPr lang="en-US" altLang="zh-CN" sz="2000" b="0" i="0" dirty="0" smtClean="0">
                            <a:latin typeface="Cambria Math" panose="02040503050406030204" pitchFamily="18" charset="0"/>
                            <a:cs typeface="Calibri" panose="020F0502020204030204" pitchFamily="34" charset="0"/>
                          </a:rPr>
                          <m:t>l</m:t>
                        </m:r>
                      </m:e>
                      <m:sub>
                        <m:r>
                          <a:rPr lang="en-US" altLang="zh-CN" sz="2000" b="0" i="0" dirty="0" smtClean="0">
                            <a:latin typeface="Cambria Math" panose="02040503050406030204" pitchFamily="18" charset="0"/>
                            <a:cs typeface="Calibri" panose="020F0502020204030204" pitchFamily="34" charset="0"/>
                          </a:rPr>
                          <m:t>2</m:t>
                        </m:r>
                      </m:sub>
                    </m:sSub>
                  </m:oMath>
                </a14:m>
                <a:r>
                  <a:rPr lang="zh-CN" altLang="en-US" sz="1872" dirty="0"/>
                  <a:t> là độ dài đoạn tương ứng; khi đó vị trí giả thuyết của điểm tụ tương ứng được tính như sau:</a:t>
                </a:r>
                <a:endParaRPr lang="vi-VN" altLang="zh-CN" sz="1872" dirty="0"/>
              </a:p>
              <a:p>
                <a:pPr lvl="1"/>
                <a:endParaRPr lang="en-US" altLang="zh-CN" sz="1872" dirty="0"/>
              </a:p>
              <a:p>
                <a:pPr lvl="1"/>
                <a:endParaRPr lang="en-US" altLang="zh-CN" sz="1872" dirty="0"/>
              </a:p>
              <a:p>
                <a:pPr lvl="1"/>
                <a:endParaRPr lang="en-US" altLang="zh-CN" sz="1872" dirty="0"/>
              </a:p>
              <a:p>
                <a:pPr lvl="1"/>
                <a:r>
                  <a:rPr lang="zh-CN" altLang="en-US" sz="1872" dirty="0"/>
                  <a:t>Đặt tập hợp trọng số tương ứng là: cách đặt trọng số này làm giảm trọng số của phán đoán đối với các đường thẳng (xấp xỉ) thẳng hàng hoặc các đường thẳng ngắn</a:t>
                </a:r>
                <a:endParaRPr lang="en-US" altLang="zh-CN" sz="1872" dirty="0"/>
              </a:p>
              <a:p>
                <a:pPr lvl="1"/>
                <a:r>
                  <a:rPr lang="zh-CN" altLang="en-US" sz="1872" dirty="0"/>
                  <a:t>Sử dụng phép bỏ phiếu nêu trên có thể thu được không gian bộ tích lũy Hough về điểm tụ và vị trí của nó; sau đó dùng phương pháp bình phương tối thiểu để ước lượng vị trí chính xác hơn cho từng điểm tụ</a:t>
                </a:r>
                <a:endParaRPr lang="en-US" altLang="zh-CN" sz="1872"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blipFill>
                <a:blip r:embed="rId3"/>
                <a:stretch>
                  <a:fillRect l="-568" t="-505"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Điểm tụ và phát hiện hình chữ nhật</a:t>
            </a:r>
          </a:p>
        </p:txBody>
      </p:sp>
      <mc:AlternateContent xmlns:mc="http://schemas.openxmlformats.org/markup-compatibility/2006" xmlns:a14="http://schemas.microsoft.com/office/drawing/2010/main">
        <mc:Choice Requires="a14">
          <p:sp>
            <p:nvSpPr>
              <p:cNvPr id="5" name="文本框 4"/>
              <p:cNvSpPr txBox="1"/>
              <p:nvPr/>
            </p:nvSpPr>
            <p:spPr>
              <a:xfrm>
                <a:off x="3840051" y="2816749"/>
                <a:ext cx="1721497" cy="336887"/>
              </a:xfrm>
              <a:prstGeom prst="rect">
                <a:avLst/>
              </a:prstGeom>
              <a:noFill/>
            </p:spPr>
            <p:txBody>
              <a:bodyPr wrap="none" lIns="0" tIns="0" rIns="0" bIns="0" rtlCol="0">
                <a:normAutofit/>
              </a:bodyPr>
              <a:lstStyle/>
              <a:p>
                <a:pPr/>
                <a14:m>
                  <m:oMathPara xmlns:m="http://schemas.openxmlformats.org/officeDocument/2006/math">
                    <m:oMath>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𝑣</m:t>
                          </m:r>
                        </m:e>
                        <m:sub>
                          <m:r>
                            <a:rPr lang="en-US" altLang="zh-CN" sz="2000" b="0" i="1">
                              <a:latin typeface="Cambria Math" panose="02040503050406030204" pitchFamily="18" charset="0"/>
                            </a:rPr>
                            <m:t>𝑖𝑗</m:t>
                          </m:r>
                        </m:sub>
                      </m:sSub>
                      <m:r>
                        <a:rPr lang="en-US" altLang="zh-CN" sz="2000" b="0" i="1">
                          <a:latin typeface="Cambria Math" panose="02040503050406030204" pitchFamily="18" charset="0"/>
                        </a:rPr>
                        <m:t>=</m:t>
                      </m:r>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𝑀</m:t>
                          </m:r>
                        </m:e>
                        <m:sub>
                          <m:r>
                            <a:rPr lang="en-US" altLang="zh-CN" sz="2000" b="0" i="1">
                              <a:latin typeface="Cambria Math" panose="02040503050406030204" pitchFamily="18" charset="0"/>
                            </a:rPr>
                            <m:t>1</m:t>
                          </m:r>
                        </m:sub>
                      </m:sSub>
                      <m:r>
                        <a:rPr lang="zh-CN" altLang="zh-CN" sz="2000" b="0" i="1">
                          <a:latin typeface="Cambria Math" panose="02040503050406030204" pitchFamily="18" charset="0"/>
                        </a:rPr>
                        <m:t>×</m:t>
                      </m:r>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𝑀</m:t>
                          </m:r>
                        </m:e>
                        <m:sub>
                          <m:r>
                            <a:rPr lang="en-US" altLang="zh-CN" sz="2000" b="0" i="1">
                              <a:latin typeface="Cambria Math" panose="02040503050406030204" pitchFamily="18" charset="0"/>
                            </a:rPr>
                            <m:t>2</m:t>
                          </m:r>
                        </m:sub>
                      </m:sSub>
                    </m:oMath>
                  </m:oMathPara>
                </a14:m>
                <a:endParaRPr lang="zh-CN" altLang="en-US" dirty="0">
                  <a:latin typeface="Calibri"/>
                  <a:cs typeface="Calibri"/>
                </a:endParaRPr>
              </a:p>
            </p:txBody>
          </p:sp>
        </mc:Choice>
        <mc:Fallback xmlns="">
          <p:sp>
            <p:nvSpPr>
              <p:cNvPr id="5" name="文本框 4"/>
              <p:cNvSpPr txBox="1">
                <a:spLocks noRot="1" noChangeAspect="1" noMove="1" noResize="1" noEditPoints="1" noAdjustHandles="1" noChangeArrowheads="1" noChangeShapeType="1" noTextEdit="1"/>
              </p:cNvSpPr>
              <p:nvPr/>
            </p:nvSpPr>
            <p:spPr>
              <a:xfrm>
                <a:off x="3840051" y="2816749"/>
                <a:ext cx="1721497" cy="336887"/>
              </a:xfrm>
              <a:prstGeom prst="rect">
                <a:avLst/>
              </a:prstGeom>
              <a:blipFill>
                <a:blip r:embed="rId4"/>
                <a:stretch>
                  <a:fillRect b="-21429"/>
                </a:stretch>
              </a:blipFill>
            </p:spPr>
            <p:txBody>
              <a:bodyPr/>
              <a:lstStyle/>
              <a:p>
                <a:r>
                  <a:rPr lang="en-VN">
                    <a:noFill/>
                  </a:rPr>
                  <a:t> </a:t>
                </a:r>
              </a:p>
            </p:txBody>
          </p:sp>
        </mc:Fallback>
      </mc:AlternateContent>
      <mc:AlternateContent xmlns:mc="http://schemas.openxmlformats.org/markup-compatibility/2006" xmlns:a14="http://schemas.microsoft.com/office/drawing/2010/main">
        <mc:Choice Requires="a14">
          <p:sp>
            <p:nvSpPr>
              <p:cNvPr id="6" name="矩形 5"/>
              <p:cNvSpPr/>
              <p:nvPr/>
            </p:nvSpPr>
            <p:spPr>
              <a:xfrm>
                <a:off x="3840051" y="3337786"/>
                <a:ext cx="2078902" cy="550728"/>
              </a:xfrm>
              <a:prstGeom prst="rect">
                <a:avLst/>
              </a:prstGeom>
            </p:spPr>
            <p:txBody>
              <a:bodyPr wrap="none">
                <a:normAutofit/>
              </a:bodyPr>
              <a:lstStyle/>
              <a:p>
                <a:pPr/>
                <a14:m>
                  <m:oMathPara xmlns:m="http://schemas.openxmlformats.org/officeDocument/2006/math">
                    <m:oMath>
                      <m:sSub>
                        <m:sSubPr>
                          <m:ctrlPr>
                            <a:rPr lang="zh-CN" altLang="en-US" sz="2000" i="1">
                              <a:latin typeface="Cambria Math" panose="02040503050406030204" pitchFamily="18" charset="0"/>
                            </a:rPr>
                          </m:ctrlPr>
                        </m:sSubPr>
                        <m:e>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𝑤</m:t>
                              </m:r>
                            </m:e>
                            <m:sub>
                              <m:r>
                                <a:rPr lang="en-US" altLang="zh-CN" sz="2000" b="0" i="1">
                                  <a:latin typeface="Cambria Math" panose="02040503050406030204" pitchFamily="18" charset="0"/>
                                </a:rPr>
                                <m:t>𝑖𝑗</m:t>
                              </m:r>
                            </m:sub>
                          </m:sSub>
                          <m:r>
                            <a:rPr lang="en-US" altLang="zh-CN" sz="2000" b="0" i="1">
                              <a:latin typeface="Cambria Math" panose="02040503050406030204" pitchFamily="18" charset="0"/>
                            </a:rPr>
                            <m:t>=</m:t>
                          </m:r>
                          <m:d>
                            <m:dPr>
                              <m:begChr m:val="|"/>
                              <m:endChr m:val="|"/>
                              <m:ctrlPr>
                                <a:rPr lang="zh-CN" altLang="en-US" sz="2000" i="1">
                                  <a:latin typeface="Cambria Math" panose="02040503050406030204" pitchFamily="18" charset="0"/>
                                </a:rPr>
                              </m:ctrlPr>
                            </m:dPr>
                            <m:e>
                              <m:d>
                                <m:dPr>
                                  <m:begChr m:val="|"/>
                                  <m:endChr m:val="|"/>
                                  <m:ctrlPr>
                                    <a:rPr lang="zh-CN" altLang="en-US" sz="2000" i="1">
                                      <a:latin typeface="Cambria Math" panose="02040503050406030204" pitchFamily="18" charset="0"/>
                                    </a:rPr>
                                  </m:ctrlPr>
                                </m:dPr>
                                <m:e>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𝑣</m:t>
                                      </m:r>
                                    </m:e>
                                    <m:sub>
                                      <m:r>
                                        <a:rPr lang="en-US" altLang="zh-CN" sz="2000" b="0" i="1">
                                          <a:latin typeface="Cambria Math" panose="02040503050406030204" pitchFamily="18" charset="0"/>
                                        </a:rPr>
                                        <m:t>𝑖𝑗</m:t>
                                      </m:r>
                                    </m:sub>
                                  </m:sSub>
                                </m:e>
                              </m:d>
                            </m:e>
                          </m:d>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𝑙</m:t>
                              </m:r>
                            </m:e>
                            <m:sub>
                              <m:r>
                                <a:rPr lang="en-US" altLang="zh-CN" sz="2000" b="0" i="1">
                                  <a:latin typeface="Cambria Math" panose="02040503050406030204" pitchFamily="18" charset="0"/>
                                </a:rPr>
                                <m:t>𝑖</m:t>
                              </m:r>
                            </m:sub>
                          </m:sSub>
                          <m:sSub>
                            <m:sSubPr>
                              <m:ctrlPr>
                                <a:rPr lang="en-US" altLang="zh-CN" sz="2000" b="0" i="1">
                                  <a:latin typeface="Cambria Math" panose="02040503050406030204" pitchFamily="18" charset="0"/>
                                </a:rPr>
                              </m:ctrlPr>
                            </m:sSubPr>
                            <m:e>
                              <m:r>
                                <a:rPr lang="en-US" altLang="zh-CN" sz="2000" b="0" i="1">
                                  <a:latin typeface="Cambria Math" panose="02040503050406030204" pitchFamily="18" charset="0"/>
                                </a:rPr>
                                <m:t>𝑙</m:t>
                              </m:r>
                            </m:e>
                            <m:sub>
                              <m:r>
                                <a:rPr lang="en-US" altLang="zh-CN" sz="2000" b="0" i="1">
                                  <a:latin typeface="Cambria Math" panose="02040503050406030204" pitchFamily="18" charset="0"/>
                                </a:rPr>
                                <m:t>𝑗</m:t>
                              </m:r>
                            </m:sub>
                          </m:sSub>
                          <m:r>
                            <a:rPr lang="en-US" altLang="zh-CN" sz="2000" b="0" i="1" smtClean="0">
                              <a:latin typeface="Cambria Math" panose="02040503050406030204" pitchFamily="18" charset="0"/>
                            </a:rPr>
                            <m:t> </m:t>
                          </m:r>
                        </m:e>
                        <m:sub>
                          <m:r>
                            <a:rPr lang="en-US" altLang="zh-CN" sz="2000" b="0" i="1" smtClean="0">
                              <a:latin typeface="Cambria Math" panose="02040503050406030204" pitchFamily="18" charset="0"/>
                            </a:rPr>
                            <m:t> </m:t>
                          </m:r>
                        </m:sub>
                      </m:sSub>
                    </m:oMath>
                  </m:oMathPara>
                </a14:m>
                <a:endParaRPr lang="zh-CN" altLang="en-US" dirty="0">
                  <a:latin typeface="Calibri"/>
                  <a:cs typeface="Calibri"/>
                </a:endParaRPr>
              </a:p>
            </p:txBody>
          </p:sp>
        </mc:Choice>
        <mc:Fallback xmlns="">
          <p:sp>
            <p:nvSpPr>
              <p:cNvPr id="6" name="矩形 5"/>
              <p:cNvSpPr>
                <a:spLocks noRot="1" noChangeAspect="1" noMove="1" noResize="1" noEditPoints="1" noAdjustHandles="1" noChangeArrowheads="1" noChangeShapeType="1" noTextEdit="1"/>
              </p:cNvSpPr>
              <p:nvPr/>
            </p:nvSpPr>
            <p:spPr>
              <a:xfrm>
                <a:off x="3840051" y="3337786"/>
                <a:ext cx="2078902" cy="550728"/>
              </a:xfrm>
              <a:prstGeom prst="rect">
                <a:avLst/>
              </a:prstGeom>
              <a:blipFill>
                <a:blip r:embed="rId5"/>
                <a:stretch>
                  <a:fillRect/>
                </a:stretch>
              </a:blipFill>
            </p:spPr>
            <p:txBody>
              <a:bodyPr/>
              <a:lstStyle/>
              <a:p>
                <a:r>
                  <a:rPr lang="en-VN">
                    <a:noFill/>
                  </a:rPr>
                  <a:t> </a:t>
                </a:r>
              </a:p>
            </p:txBody>
          </p:sp>
        </mc:Fallback>
      </mc:AlternateContent>
    </p:spTree>
    <p:extLst>
      <p:ext uri="{BB962C8B-B14F-4D97-AF65-F5344CB8AC3E}">
        <p14:creationId xmlns:p14="http://schemas.microsoft.com/office/powerpoint/2010/main" val="1684506900"/>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69</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sz="2800" dirty="0">
                <a:latin typeface="Calibri"/>
                <a:cs typeface="Calibri"/>
              </a:rPr>
              <a:t>Phát hiện điểm tụ</a:t>
            </a:r>
            <a:endParaRPr lang="en-US" altLang="zh-CN" sz="2800" dirty="0">
              <a:latin typeface="Calibri"/>
              <a:cs typeface="Calibri"/>
            </a:endParaRPr>
          </a:p>
          <a:p>
            <a:pPr lvl="1"/>
            <a:endParaRPr lang="en-US" alt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Điểm tụ và phát hiện hình chữ nhật</a:t>
            </a:r>
          </a:p>
        </p:txBody>
      </p:sp>
      <p:pic>
        <p:nvPicPr>
          <p:cNvPr id="7" name="图片 6"/>
          <p:cNvPicPr>
            <a:picLocks noChangeAspect="1"/>
          </p:cNvPicPr>
          <p:nvPr/>
        </p:nvPicPr>
        <p:blipFill>
          <a:blip r:embed="rId3"/>
          <a:stretch>
            <a:fillRect/>
          </a:stretch>
        </p:blipFill>
        <p:spPr>
          <a:xfrm>
            <a:off x="796022" y="1927361"/>
            <a:ext cx="7334651" cy="4152652"/>
          </a:xfrm>
          <a:prstGeom prst="rect">
            <a:avLst/>
          </a:prstGeom>
        </p:spPr>
      </p:pic>
      <p:grpSp>
        <p:nvGrpSpPr>
          <p:cNvPr id="6" name="组合 5"/>
          <p:cNvGrpSpPr/>
          <p:nvPr/>
        </p:nvGrpSpPr>
        <p:grpSpPr>
          <a:xfrm>
            <a:off x="8504425" y="2180984"/>
            <a:ext cx="2328332" cy="3456850"/>
            <a:chOff x="8555432" y="2223211"/>
            <a:chExt cx="2223696" cy="3334140"/>
          </a:xfrm>
        </p:grpSpPr>
        <p:grpSp>
          <p:nvGrpSpPr>
            <p:cNvPr id="10" name="组合 9"/>
            <p:cNvGrpSpPr/>
            <p:nvPr/>
          </p:nvGrpSpPr>
          <p:grpSpPr>
            <a:xfrm>
              <a:off x="8622061" y="2223211"/>
              <a:ext cx="2093967" cy="757846"/>
              <a:chOff x="5705270" y="2862399"/>
              <a:chExt cx="901579" cy="699335"/>
            </a:xfrm>
          </p:grpSpPr>
          <p:sp>
            <p:nvSpPr>
              <p:cNvPr id="11" name="文本框 10"/>
              <p:cNvSpPr txBox="1"/>
              <p:nvPr/>
            </p:nvSpPr>
            <p:spPr>
              <a:xfrm>
                <a:off x="5722374" y="2862399"/>
                <a:ext cx="862781" cy="699335"/>
              </a:xfrm>
              <a:prstGeom prst="rect">
                <a:avLst/>
              </a:prstGeom>
              <a:noFill/>
              <a:ln w="19050">
                <a:solidFill>
                  <a:schemeClr val="tx1"/>
                </a:solidFill>
                <a:prstDash val="sysDash"/>
              </a:ln>
            </p:spPr>
            <p:txBody>
              <a:bodyPr wrap="square" rtlCol="0">
                <a:spAutoFit/>
              </a:bodyPr>
              <a:lstStyle/>
              <a:p>
                <a:endParaRPr lang="en-US" altLang="zh-CN" dirty="0"/>
              </a:p>
            </p:txBody>
          </p:sp>
          <p:sp>
            <p:nvSpPr>
              <p:cNvPr id="12" name="文本框 11"/>
              <p:cNvSpPr txBox="1"/>
              <p:nvPr/>
            </p:nvSpPr>
            <p:spPr>
              <a:xfrm>
                <a:off x="5705270" y="2924437"/>
                <a:ext cx="901579" cy="575258"/>
              </a:xfrm>
              <a:prstGeom prst="rect">
                <a:avLst/>
              </a:prstGeom>
              <a:noFill/>
            </p:spPr>
            <p:txBody>
              <a:bodyPr wrap="square" rtlCol="0">
                <a:spAutoFit/>
              </a:bodyPr>
              <a:lstStyle/>
              <a:p>
                <a:pPr algn="ctr"/>
                <a:r>
                  <a:rPr lang="zh-CN" altLang="en-US" dirty="0">
                    <a:latin typeface="Arial" panose="020B0604020202020204" pitchFamily="34" charset="0"/>
                    <a:ea typeface="宋体" pitchFamily="2" charset="-122"/>
                    <a:cs typeface="Arial" panose="020B0604020202020204" pitchFamily="34" charset="0"/>
                  </a:rPr>
                  <a:t>Xác định vị trí</a:t>
                </a:r>
                <a:endParaRPr lang="en-US" altLang="zh-CN" dirty="0">
                  <a:latin typeface="Arial" panose="020B0604020202020204" pitchFamily="34" charset="0"/>
                  <a:ea typeface="宋体" pitchFamily="2" charset="-122"/>
                  <a:cs typeface="Arial" panose="020B0604020202020204" pitchFamily="34" charset="0"/>
                </a:endParaRPr>
              </a:p>
              <a:p>
                <a:pPr algn="ctr"/>
                <a:r>
                  <a:rPr lang="zh-CN" altLang="en-US" dirty="0">
                    <a:latin typeface="Arial" panose="020B0604020202020204" pitchFamily="34" charset="0"/>
                    <a:ea typeface="宋体" pitchFamily="2" charset="-122"/>
                    <a:cs typeface="Arial" panose="020B0604020202020204" pitchFamily="34" charset="0"/>
                  </a:rPr>
                  <a:t>điểm tụ có thể</a:t>
                </a:r>
              </a:p>
            </p:txBody>
          </p:sp>
        </p:grpSp>
        <p:grpSp>
          <p:nvGrpSpPr>
            <p:cNvPr id="13" name="组合 12"/>
            <p:cNvGrpSpPr/>
            <p:nvPr/>
          </p:nvGrpSpPr>
          <p:grpSpPr>
            <a:xfrm>
              <a:off x="8589009" y="3429000"/>
              <a:ext cx="2190119" cy="757846"/>
              <a:chOff x="5701138" y="2862399"/>
              <a:chExt cx="921108" cy="699335"/>
            </a:xfrm>
          </p:grpSpPr>
          <p:sp>
            <p:nvSpPr>
              <p:cNvPr id="14" name="文本框 13"/>
              <p:cNvSpPr txBox="1"/>
              <p:nvPr/>
            </p:nvSpPr>
            <p:spPr>
              <a:xfrm>
                <a:off x="5722373" y="2862399"/>
                <a:ext cx="862781" cy="699335"/>
              </a:xfrm>
              <a:prstGeom prst="rect">
                <a:avLst/>
              </a:prstGeom>
              <a:noFill/>
              <a:ln w="19050">
                <a:solidFill>
                  <a:schemeClr val="tx1"/>
                </a:solidFill>
                <a:prstDash val="sysDash"/>
              </a:ln>
            </p:spPr>
            <p:txBody>
              <a:bodyPr wrap="square" rtlCol="0">
                <a:spAutoFit/>
              </a:bodyPr>
              <a:lstStyle/>
              <a:p>
                <a:endParaRPr lang="en-US" altLang="zh-CN" dirty="0"/>
              </a:p>
            </p:txBody>
          </p:sp>
          <p:sp>
            <p:nvSpPr>
              <p:cNvPr id="15" name="文本框 14"/>
              <p:cNvSpPr txBox="1"/>
              <p:nvPr/>
            </p:nvSpPr>
            <p:spPr>
              <a:xfrm>
                <a:off x="5701138" y="2953917"/>
                <a:ext cx="921108" cy="575258"/>
              </a:xfrm>
              <a:prstGeom prst="rect">
                <a:avLst/>
              </a:prstGeom>
              <a:noFill/>
            </p:spPr>
            <p:txBody>
              <a:bodyPr wrap="square" rtlCol="0">
                <a:spAutoFit/>
              </a:bodyPr>
              <a:lstStyle/>
              <a:p>
                <a:pPr algn="ctr"/>
                <a:r>
                  <a:rPr lang="zh-CN" altLang="en-US" dirty="0">
                    <a:latin typeface="Arial" panose="020B0604020202020204" pitchFamily="34" charset="0"/>
                    <a:ea typeface="宋体" pitchFamily="2" charset="-122"/>
                    <a:cs typeface="Arial" panose="020B0604020202020204" pitchFamily="34" charset="0"/>
                  </a:rPr>
                  <a:t>Xác định trọng số điểm tụ</a:t>
                </a:r>
              </a:p>
            </p:txBody>
          </p:sp>
        </p:grpSp>
        <p:grpSp>
          <p:nvGrpSpPr>
            <p:cNvPr id="19" name="组合 18"/>
            <p:cNvGrpSpPr/>
            <p:nvPr/>
          </p:nvGrpSpPr>
          <p:grpSpPr>
            <a:xfrm>
              <a:off x="8555432" y="4666796"/>
              <a:ext cx="2149579" cy="890555"/>
              <a:chOff x="5688072" y="2740801"/>
              <a:chExt cx="902997" cy="724649"/>
            </a:xfrm>
          </p:grpSpPr>
          <p:sp>
            <p:nvSpPr>
              <p:cNvPr id="20" name="文本框 19"/>
              <p:cNvSpPr txBox="1"/>
              <p:nvPr/>
            </p:nvSpPr>
            <p:spPr>
              <a:xfrm>
                <a:off x="5722374" y="2740801"/>
                <a:ext cx="862781" cy="699335"/>
              </a:xfrm>
              <a:prstGeom prst="rect">
                <a:avLst/>
              </a:prstGeom>
              <a:noFill/>
              <a:ln w="19050">
                <a:solidFill>
                  <a:schemeClr val="tx1"/>
                </a:solidFill>
                <a:prstDash val="sysDash"/>
              </a:ln>
            </p:spPr>
            <p:txBody>
              <a:bodyPr wrap="square" rtlCol="0">
                <a:spAutoFit/>
              </a:bodyPr>
              <a:lstStyle/>
              <a:p>
                <a:endParaRPr lang="en-US" altLang="zh-CN" dirty="0"/>
              </a:p>
            </p:txBody>
          </p:sp>
          <p:sp>
            <p:nvSpPr>
              <p:cNvPr id="21" name="文本框 20"/>
              <p:cNvSpPr txBox="1"/>
              <p:nvPr/>
            </p:nvSpPr>
            <p:spPr>
              <a:xfrm>
                <a:off x="5688072" y="2740801"/>
                <a:ext cx="902997" cy="724649"/>
              </a:xfrm>
              <a:prstGeom prst="rect">
                <a:avLst/>
              </a:prstGeom>
              <a:noFill/>
            </p:spPr>
            <p:txBody>
              <a:bodyPr wrap="square" rtlCol="0">
                <a:spAutoFit/>
              </a:bodyPr>
              <a:lstStyle/>
              <a:p>
                <a:pPr algn="ctr"/>
                <a:r>
                  <a:rPr lang="zh-CN" altLang="en-US" dirty="0">
                    <a:latin typeface="Arial" panose="020B0604020202020204" pitchFamily="34" charset="0"/>
                    <a:ea typeface="宋体" pitchFamily="2" charset="-122"/>
                    <a:cs typeface="Arial" panose="020B0604020202020204" pitchFamily="34" charset="0"/>
                  </a:rPr>
                  <a:t>Phương pháp Hough</a:t>
                </a:r>
                <a:endParaRPr lang="en-US" altLang="zh-CN" dirty="0">
                  <a:latin typeface="Arial" panose="020B0604020202020204" pitchFamily="34" charset="0"/>
                  <a:ea typeface="宋体" pitchFamily="2" charset="-122"/>
                  <a:cs typeface="Arial" panose="020B0604020202020204" pitchFamily="34" charset="0"/>
                </a:endParaRPr>
              </a:p>
              <a:p>
                <a:pPr algn="ctr"/>
                <a:r>
                  <a:rPr lang="zh-CN" altLang="en-US" dirty="0">
                    <a:latin typeface="Arial" panose="020B0604020202020204" pitchFamily="34" charset="0"/>
                    <a:ea typeface="宋体" pitchFamily="2" charset="-122"/>
                    <a:cs typeface="Arial" panose="020B0604020202020204" pitchFamily="34" charset="0"/>
                  </a:rPr>
                  <a:t>thực hiện bỏ phiếu</a:t>
                </a:r>
              </a:p>
            </p:txBody>
          </p:sp>
        </p:grpSp>
        <p:cxnSp>
          <p:nvCxnSpPr>
            <p:cNvPr id="22" name="直接箭头连接符 21"/>
            <p:cNvCxnSpPr/>
            <p:nvPr/>
          </p:nvCxnSpPr>
          <p:spPr>
            <a:xfrm flipH="1">
              <a:off x="9684068" y="2990346"/>
              <a:ext cx="3" cy="403227"/>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a:off x="9684068" y="4193114"/>
              <a:ext cx="0" cy="451375"/>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52412465"/>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5547522"/>
          </a:xfrm>
        </p:spPr>
        <p:txBody>
          <a:bodyPr>
            <a:normAutofit/>
          </a:bodyPr>
          <a:lstStyle/>
          <a:p>
            <a:pPr algn="just"/>
            <a:r>
              <a:rPr lang="zh-CN" altLang="en-US" dirty="0"/>
              <a:t>Phát hiện hình chữ nhật: quy trình của một phương pháp sử dụng điểm tụ để phát hiện hình chữ nhật như sau</a:t>
            </a:r>
            <a:r>
              <a:rPr lang="vi-VN" altLang="zh-CN" dirty="0"/>
              <a:t>:</a:t>
            </a:r>
            <a:endParaRPr lang="en-US" altLang="zh-CN" dirty="0"/>
          </a:p>
          <a:p>
            <a:pPr lvl="1" algn="just"/>
            <a:r>
              <a:rPr lang="zh-CN" altLang="en-US" sz="2000" i="1" dirty="0"/>
              <a:t>Phát hiện hướng điểm tụ trực giao</a:t>
            </a:r>
            <a:r>
              <a:rPr lang="zh-CN" altLang="en-US" sz="2000" dirty="0"/>
              <a:t>: sử dụng các kỹ thuật như biến đổi Hough để phát hiện các hướng điểm tụ trực giao trong ảnh. Những hướng này tương ứng với giao điểm của các đường thẳng song song trong ảnh</a:t>
            </a:r>
            <a:endParaRPr lang="en-US" altLang="zh-CN" sz="2000" dirty="0"/>
          </a:p>
          <a:p>
            <a:pPr lvl="1" algn="just"/>
            <a:r>
              <a:rPr lang="zh-CN" altLang="en-US" sz="2000" i="1" dirty="0"/>
              <a:t>Tối ưu phương trình đường khớp</a:t>
            </a:r>
            <a:r>
              <a:rPr lang="zh-CN" altLang="en-US" sz="2000" dirty="0"/>
              <a:t>: tối ưu các đường thẳng được phát hiện để thu được phương trình đường thẳng chính xác hơn. Quá trình này có thể liên quan đến việc tối ưu tham số đường thẳng nhằm khớp tốt hơn với các đường thẳng trong ảnh thực tế</a:t>
            </a:r>
            <a:endParaRPr lang="en-US" altLang="zh-CN" sz="2000" dirty="0"/>
          </a:p>
          <a:p>
            <a:pPr lvl="1" algn="just"/>
            <a:r>
              <a:rPr lang="zh-CN" altLang="en-US" sz="2000" i="1" dirty="0"/>
              <a:t>Tìm kiếm điểm góc</a:t>
            </a:r>
            <a:r>
              <a:rPr lang="zh-CN" altLang="en-US" sz="2000" dirty="0"/>
              <a:t>: tìm các điểm góc khả dĩ gần các đường thẳng đã tối ưu. Có thể thực hiện bằng cách phát hiện giao điểm của các đường thẳng; những giao điểm này có thể là các góc của hình chữ nhật</a:t>
            </a:r>
            <a:endParaRPr lang="en-US" altLang="zh-CN" sz="2000" dirty="0"/>
          </a:p>
          <a:p>
            <a:pPr lvl="1" algn="just"/>
            <a:r>
              <a:rPr lang="zh-CN" altLang="en-US" sz="2000" i="1" dirty="0"/>
              <a:t>Xác minh giả thuyết hình chữ nhật</a:t>
            </a:r>
            <a:r>
              <a:rPr lang="zh-CN" altLang="en-US" sz="2000" dirty="0"/>
              <a:t>: điều chỉnh các khối ảnh tương ứng để kiểm tra xem xung quanh các điểm góc ứng viên có tồn tại các biên chiếm ưu thế theo hướng ngang và dọc hay không. Bước này nhằm xác nhận các điểm góc được phát hiện có thực sự tương ứng với hình chữ nhật trong ảnh hay không</a:t>
            </a:r>
            <a:endParaRPr lang="en-US" altLang="zh-CN" sz="200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Điểm tụ và phát hiện hình chữ nhật</a:t>
            </a:r>
          </a:p>
        </p:txBody>
      </p:sp>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71</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sz="2800" dirty="0">
                <a:latin typeface="Calibri"/>
                <a:cs typeface="Calibri"/>
              </a:rPr>
              <a:t>Phát hiện hình chữ nhật</a:t>
            </a:r>
            <a:endParaRPr lang="en-US" altLang="zh-CN" sz="28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Điểm tụ và phát hiện hình chữ nhật</a:t>
            </a:r>
          </a:p>
        </p:txBody>
      </p:sp>
      <p:grpSp>
        <p:nvGrpSpPr>
          <p:cNvPr id="11" name="组合 10"/>
          <p:cNvGrpSpPr/>
          <p:nvPr/>
        </p:nvGrpSpPr>
        <p:grpSpPr>
          <a:xfrm>
            <a:off x="815546" y="1798996"/>
            <a:ext cx="6722075" cy="4433119"/>
            <a:chOff x="889687" y="1563004"/>
            <a:chExt cx="7438767" cy="5063314"/>
          </a:xfrm>
        </p:grpSpPr>
        <p:pic>
          <p:nvPicPr>
            <p:cNvPr id="5" name="Picture 2" descr="基于纹理的复杂环境下道路消失点检测算法_快速局部投票lasv-CSDN博客"/>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 r="110" b="3100"/>
            <a:stretch>
              <a:fillRect/>
            </a:stretch>
          </p:blipFill>
          <p:spPr bwMode="auto">
            <a:xfrm>
              <a:off x="889687" y="1563004"/>
              <a:ext cx="7438767" cy="4796608"/>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4">
              <a:clrChange>
                <a:clrFrom>
                  <a:srgbClr val="FFFFFF"/>
                </a:clrFrom>
                <a:clrTo>
                  <a:srgbClr val="FFFFFF">
                    <a:alpha val="0"/>
                  </a:srgbClr>
                </a:clrTo>
              </a:clrChange>
            </a:blip>
            <a:stretch>
              <a:fillRect/>
            </a:stretch>
          </p:blipFill>
          <p:spPr>
            <a:xfrm>
              <a:off x="7288813" y="6217195"/>
              <a:ext cx="1039641" cy="284833"/>
            </a:xfrm>
            <a:prstGeom prst="rect">
              <a:avLst/>
            </a:prstGeom>
          </p:spPr>
        </p:pic>
        <p:pic>
          <p:nvPicPr>
            <p:cNvPr id="6" name="图片 5"/>
            <p:cNvPicPr>
              <a:picLocks noChangeAspect="1"/>
            </p:cNvPicPr>
            <p:nvPr/>
          </p:nvPicPr>
          <p:blipFill>
            <a:blip r:embed="rId5"/>
            <a:stretch>
              <a:fillRect/>
            </a:stretch>
          </p:blipFill>
          <p:spPr>
            <a:xfrm>
              <a:off x="5872162" y="3238500"/>
              <a:ext cx="447675" cy="381000"/>
            </a:xfrm>
            <a:prstGeom prst="rect">
              <a:avLst/>
            </a:prstGeom>
          </p:spPr>
        </p:pic>
        <p:pic>
          <p:nvPicPr>
            <p:cNvPr id="7" name="图片 6"/>
            <p:cNvPicPr>
              <a:picLocks noChangeAspect="1"/>
            </p:cNvPicPr>
            <p:nvPr/>
          </p:nvPicPr>
          <p:blipFill>
            <a:blip r:embed="rId5"/>
            <a:stretch>
              <a:fillRect/>
            </a:stretch>
          </p:blipFill>
          <p:spPr>
            <a:xfrm>
              <a:off x="6024562" y="3390900"/>
              <a:ext cx="447675" cy="381000"/>
            </a:xfrm>
            <a:prstGeom prst="rect">
              <a:avLst/>
            </a:prstGeom>
          </p:spPr>
        </p:pic>
        <p:pic>
          <p:nvPicPr>
            <p:cNvPr id="8" name="图片 7"/>
            <p:cNvPicPr>
              <a:picLocks noChangeAspect="1"/>
            </p:cNvPicPr>
            <p:nvPr/>
          </p:nvPicPr>
          <p:blipFill>
            <a:blip r:embed="rId5"/>
            <a:stretch>
              <a:fillRect/>
            </a:stretch>
          </p:blipFill>
          <p:spPr>
            <a:xfrm>
              <a:off x="7288813" y="6264055"/>
              <a:ext cx="1039641" cy="362263"/>
            </a:xfrm>
            <a:prstGeom prst="rect">
              <a:avLst/>
            </a:prstGeom>
          </p:spPr>
        </p:pic>
      </p:grpSp>
      <p:pic>
        <p:nvPicPr>
          <p:cNvPr id="10" name="图片 9"/>
          <p:cNvPicPr>
            <a:picLocks noChangeAspect="1"/>
          </p:cNvPicPr>
          <p:nvPr/>
        </p:nvPicPr>
        <p:blipFill>
          <a:blip r:embed="rId5"/>
          <a:stretch>
            <a:fillRect/>
          </a:stretch>
        </p:blipFill>
        <p:spPr>
          <a:xfrm>
            <a:off x="6768992" y="6359611"/>
            <a:ext cx="1039641" cy="362263"/>
          </a:xfrm>
          <a:prstGeom prst="rect">
            <a:avLst/>
          </a:prstGeom>
        </p:spPr>
      </p:pic>
      <p:grpSp>
        <p:nvGrpSpPr>
          <p:cNvPr id="12" name="组合 11"/>
          <p:cNvGrpSpPr/>
          <p:nvPr/>
        </p:nvGrpSpPr>
        <p:grpSpPr>
          <a:xfrm>
            <a:off x="8406429" y="1703209"/>
            <a:ext cx="2093967" cy="757846"/>
            <a:chOff x="5711740" y="2862399"/>
            <a:chExt cx="901579" cy="699335"/>
          </a:xfrm>
        </p:grpSpPr>
        <p:sp>
          <p:nvSpPr>
            <p:cNvPr id="13" name="文本框 12"/>
            <p:cNvSpPr txBox="1"/>
            <p:nvPr/>
          </p:nvSpPr>
          <p:spPr>
            <a:xfrm>
              <a:off x="5722374" y="2862399"/>
              <a:ext cx="862781" cy="699335"/>
            </a:xfrm>
            <a:prstGeom prst="rect">
              <a:avLst/>
            </a:prstGeom>
            <a:noFill/>
            <a:ln w="19050">
              <a:solidFill>
                <a:schemeClr val="tx1"/>
              </a:solidFill>
              <a:prstDash val="sysDash"/>
            </a:ln>
          </p:spPr>
          <p:txBody>
            <a:bodyPr wrap="square" rtlCol="0">
              <a:spAutoFit/>
            </a:bodyPr>
            <a:lstStyle/>
            <a:p>
              <a:endParaRPr lang="en-US" altLang="zh-CN" dirty="0"/>
            </a:p>
          </p:txBody>
        </p:sp>
        <p:sp>
          <p:nvSpPr>
            <p:cNvPr id="14" name="文本框 13"/>
            <p:cNvSpPr txBox="1"/>
            <p:nvPr/>
          </p:nvSpPr>
          <p:spPr>
            <a:xfrm>
              <a:off x="5711740" y="2917429"/>
              <a:ext cx="901579" cy="482824"/>
            </a:xfrm>
            <a:prstGeom prst="rect">
              <a:avLst/>
            </a:prstGeom>
            <a:noFill/>
          </p:spPr>
          <p:txBody>
            <a:bodyPr wrap="square" rtlCol="0">
              <a:spAutoFit/>
            </a:bodyPr>
            <a:lstStyle/>
            <a:p>
              <a:pPr algn="ctr"/>
              <a:r>
                <a:rPr lang="zh-CN" altLang="en-US" sz="1400" dirty="0">
                  <a:latin typeface="Arial" panose="020B0604020202020204" pitchFamily="34" charset="0"/>
                  <a:ea typeface="宋体" pitchFamily="2" charset="-122"/>
                  <a:cs typeface="Arial" panose="020B0604020202020204" pitchFamily="34" charset="0"/>
                </a:rPr>
                <a:t>Phát hiện</a:t>
              </a:r>
              <a:endParaRPr lang="en-US" altLang="zh-CN" sz="1400" dirty="0">
                <a:latin typeface="Arial" panose="020B0604020202020204" pitchFamily="34" charset="0"/>
                <a:ea typeface="宋体" pitchFamily="2" charset="-122"/>
                <a:cs typeface="Arial" panose="020B0604020202020204" pitchFamily="34" charset="0"/>
              </a:endParaRPr>
            </a:p>
            <a:p>
              <a:pPr algn="ctr"/>
              <a:r>
                <a:rPr lang="zh-CN" altLang="en-US" sz="1400" dirty="0">
                  <a:latin typeface="Arial" panose="020B0604020202020204" pitchFamily="34" charset="0"/>
                  <a:ea typeface="宋体" pitchFamily="2" charset="-122"/>
                  <a:cs typeface="Arial" panose="020B0604020202020204" pitchFamily="34" charset="0"/>
                </a:rPr>
                <a:t>hướng điểm tụ trực giao</a:t>
              </a:r>
            </a:p>
          </p:txBody>
        </p:sp>
      </p:grpSp>
      <p:grpSp>
        <p:nvGrpSpPr>
          <p:cNvPr id="15" name="组合 14"/>
          <p:cNvGrpSpPr/>
          <p:nvPr/>
        </p:nvGrpSpPr>
        <p:grpSpPr>
          <a:xfrm>
            <a:off x="8358350" y="2908998"/>
            <a:ext cx="2190119" cy="757846"/>
            <a:chOff x="5701138" y="2862399"/>
            <a:chExt cx="921108" cy="699335"/>
          </a:xfrm>
        </p:grpSpPr>
        <p:sp>
          <p:nvSpPr>
            <p:cNvPr id="16" name="文本框 15"/>
            <p:cNvSpPr txBox="1"/>
            <p:nvPr/>
          </p:nvSpPr>
          <p:spPr>
            <a:xfrm>
              <a:off x="5722373" y="2862399"/>
              <a:ext cx="862781" cy="699335"/>
            </a:xfrm>
            <a:prstGeom prst="rect">
              <a:avLst/>
            </a:prstGeom>
            <a:noFill/>
            <a:ln w="19050">
              <a:solidFill>
                <a:schemeClr val="tx1"/>
              </a:solidFill>
              <a:prstDash val="sysDash"/>
            </a:ln>
          </p:spPr>
          <p:txBody>
            <a:bodyPr wrap="square" rtlCol="0">
              <a:spAutoFit/>
            </a:bodyPr>
            <a:lstStyle/>
            <a:p>
              <a:endParaRPr lang="en-US" altLang="zh-CN" dirty="0"/>
            </a:p>
          </p:txBody>
        </p:sp>
        <p:sp>
          <p:nvSpPr>
            <p:cNvPr id="17" name="文本框 16"/>
            <p:cNvSpPr txBox="1"/>
            <p:nvPr/>
          </p:nvSpPr>
          <p:spPr>
            <a:xfrm>
              <a:off x="5701138" y="2983586"/>
              <a:ext cx="921108" cy="482824"/>
            </a:xfrm>
            <a:prstGeom prst="rect">
              <a:avLst/>
            </a:prstGeom>
            <a:noFill/>
          </p:spPr>
          <p:txBody>
            <a:bodyPr wrap="square" rtlCol="0">
              <a:spAutoFit/>
            </a:bodyPr>
            <a:lstStyle/>
            <a:p>
              <a:pPr algn="ctr"/>
              <a:r>
                <a:rPr lang="zh-CN" altLang="en-US" sz="1400" dirty="0">
                  <a:latin typeface="Arial" panose="020B0604020202020204" pitchFamily="34" charset="0"/>
                  <a:ea typeface="宋体" pitchFamily="2" charset="-122"/>
                  <a:cs typeface="Arial" panose="020B0604020202020204" pitchFamily="34" charset="0"/>
                </a:rPr>
                <a:t>Tối ưu phương trình đường khớp</a:t>
              </a:r>
            </a:p>
          </p:txBody>
        </p:sp>
      </p:grpSp>
      <p:grpSp>
        <p:nvGrpSpPr>
          <p:cNvPr id="18" name="组合 17"/>
          <p:cNvGrpSpPr/>
          <p:nvPr/>
        </p:nvGrpSpPr>
        <p:grpSpPr>
          <a:xfrm>
            <a:off x="8386379" y="5305333"/>
            <a:ext cx="2114007" cy="707886"/>
            <a:chOff x="5722374" y="2862399"/>
            <a:chExt cx="862781" cy="699335"/>
          </a:xfrm>
        </p:grpSpPr>
        <p:sp>
          <p:nvSpPr>
            <p:cNvPr id="19" name="文本框 18"/>
            <p:cNvSpPr txBox="1"/>
            <p:nvPr/>
          </p:nvSpPr>
          <p:spPr>
            <a:xfrm>
              <a:off x="5722374" y="2862399"/>
              <a:ext cx="862781" cy="699335"/>
            </a:xfrm>
            <a:prstGeom prst="rect">
              <a:avLst/>
            </a:prstGeom>
            <a:noFill/>
            <a:ln w="19050">
              <a:solidFill>
                <a:schemeClr val="tx1"/>
              </a:solidFill>
              <a:prstDash val="sysDash"/>
            </a:ln>
          </p:spPr>
          <p:txBody>
            <a:bodyPr wrap="square" rtlCol="0">
              <a:spAutoFit/>
            </a:bodyPr>
            <a:lstStyle/>
            <a:p>
              <a:endParaRPr lang="en-US" altLang="zh-CN" dirty="0"/>
            </a:p>
          </p:txBody>
        </p:sp>
        <p:sp>
          <p:nvSpPr>
            <p:cNvPr id="20" name="文本框 19"/>
            <p:cNvSpPr txBox="1"/>
            <p:nvPr/>
          </p:nvSpPr>
          <p:spPr>
            <a:xfrm>
              <a:off x="5781773" y="2973430"/>
              <a:ext cx="752168" cy="516900"/>
            </a:xfrm>
            <a:prstGeom prst="rect">
              <a:avLst/>
            </a:prstGeom>
            <a:noFill/>
          </p:spPr>
          <p:txBody>
            <a:bodyPr wrap="square" rtlCol="0">
              <a:spAutoFit/>
            </a:bodyPr>
            <a:lstStyle/>
            <a:p>
              <a:pPr algn="ctr"/>
              <a:r>
                <a:rPr lang="zh-CN" altLang="en-US" sz="1400" dirty="0">
                  <a:latin typeface="Arial" panose="020B0604020202020204" pitchFamily="34" charset="0"/>
                  <a:ea typeface="宋体" pitchFamily="2" charset="-122"/>
                  <a:cs typeface="Arial" panose="020B0604020202020204" pitchFamily="34" charset="0"/>
                </a:rPr>
                <a:t>Xác minh giả thuyết hình chữ nhật</a:t>
              </a:r>
            </a:p>
          </p:txBody>
        </p:sp>
      </p:grpSp>
      <p:grpSp>
        <p:nvGrpSpPr>
          <p:cNvPr id="21" name="组合 20"/>
          <p:cNvGrpSpPr/>
          <p:nvPr/>
        </p:nvGrpSpPr>
        <p:grpSpPr>
          <a:xfrm>
            <a:off x="8386379" y="4146795"/>
            <a:ext cx="2114007" cy="707886"/>
            <a:chOff x="5722374" y="2740801"/>
            <a:chExt cx="862781" cy="699335"/>
          </a:xfrm>
        </p:grpSpPr>
        <p:sp>
          <p:nvSpPr>
            <p:cNvPr id="22" name="文本框 21"/>
            <p:cNvSpPr txBox="1"/>
            <p:nvPr/>
          </p:nvSpPr>
          <p:spPr>
            <a:xfrm>
              <a:off x="5722374" y="2740801"/>
              <a:ext cx="862781" cy="699335"/>
            </a:xfrm>
            <a:prstGeom prst="rect">
              <a:avLst/>
            </a:prstGeom>
            <a:noFill/>
            <a:ln w="19050">
              <a:solidFill>
                <a:schemeClr val="tx1"/>
              </a:solidFill>
              <a:prstDash val="sysDash"/>
            </a:ln>
          </p:spPr>
          <p:txBody>
            <a:bodyPr wrap="square" rtlCol="0">
              <a:spAutoFit/>
            </a:bodyPr>
            <a:lstStyle/>
            <a:p>
              <a:endParaRPr lang="en-US" altLang="zh-CN" dirty="0"/>
            </a:p>
          </p:txBody>
        </p:sp>
        <p:sp>
          <p:nvSpPr>
            <p:cNvPr id="23" name="文本框 22"/>
            <p:cNvSpPr txBox="1"/>
            <p:nvPr/>
          </p:nvSpPr>
          <p:spPr>
            <a:xfrm>
              <a:off x="5881699" y="2828002"/>
              <a:ext cx="591559" cy="516900"/>
            </a:xfrm>
            <a:prstGeom prst="rect">
              <a:avLst/>
            </a:prstGeom>
            <a:noFill/>
          </p:spPr>
          <p:txBody>
            <a:bodyPr wrap="square" rtlCol="0">
              <a:spAutoFit/>
            </a:bodyPr>
            <a:lstStyle/>
            <a:p>
              <a:pPr algn="ctr"/>
              <a:r>
                <a:rPr lang="zh-CN" altLang="en-US" sz="1400" dirty="0">
                  <a:latin typeface="Arial" panose="020B0604020202020204" pitchFamily="34" charset="0"/>
                  <a:ea typeface="宋体" pitchFamily="2" charset="-122"/>
                  <a:cs typeface="Arial" panose="020B0604020202020204" pitchFamily="34" charset="0"/>
                </a:rPr>
                <a:t>Tìm kiếm</a:t>
              </a:r>
              <a:endParaRPr lang="vi-VN" altLang="zh-CN" sz="1400" dirty="0">
                <a:latin typeface="Arial" panose="020B0604020202020204" pitchFamily="34" charset="0"/>
                <a:ea typeface="宋体" pitchFamily="2" charset="-122"/>
                <a:cs typeface="Arial" panose="020B0604020202020204" pitchFamily="34" charset="0"/>
              </a:endParaRPr>
            </a:p>
            <a:p>
              <a:pPr algn="ctr"/>
              <a:r>
                <a:rPr lang="zh-CN" altLang="en-US" sz="1400" dirty="0">
                  <a:latin typeface="Arial" panose="020B0604020202020204" pitchFamily="34" charset="0"/>
                  <a:ea typeface="宋体" pitchFamily="2" charset="-122"/>
                  <a:cs typeface="Arial" panose="020B0604020202020204" pitchFamily="34" charset="0"/>
                </a:rPr>
                <a:t> điểm góc</a:t>
              </a:r>
            </a:p>
          </p:txBody>
        </p:sp>
      </p:grpSp>
      <p:cxnSp>
        <p:nvCxnSpPr>
          <p:cNvPr id="24" name="直接箭头连接符 23"/>
          <p:cNvCxnSpPr/>
          <p:nvPr/>
        </p:nvCxnSpPr>
        <p:spPr>
          <a:xfrm flipH="1">
            <a:off x="9453409" y="2470344"/>
            <a:ext cx="3" cy="403227"/>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9453409" y="3673112"/>
            <a:ext cx="0" cy="451375"/>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9454106" y="4854681"/>
            <a:ext cx="0" cy="451375"/>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3481150"/>
      </p:ext>
    </p:extLst>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72</a:t>
            </a:fld>
            <a:endParaRPr lang="zh-CN" altLang="en-US">
              <a:latin typeface="Calibri"/>
              <a:cs typeface="Calibri"/>
            </a:endParaRPr>
          </a:p>
        </p:txBody>
      </p:sp>
      <p:sp>
        <p:nvSpPr>
          <p:cNvPr id="3" name="文本占位符 2"/>
          <p:cNvSpPr>
            <a:spLocks noGrp="1"/>
          </p:cNvSpPr>
          <p:nvPr>
            <p:ph type="body" sz="quarter" idx="14"/>
          </p:nvPr>
        </p:nvSpPr>
        <p:spPr>
          <a:xfrm>
            <a:off x="515937" y="1104900"/>
            <a:ext cx="11160125" cy="1955800"/>
          </a:xfrm>
        </p:spPr>
        <p:txBody>
          <a:bodyPr>
            <a:noAutofit/>
          </a:bodyPr>
          <a:lstStyle/>
          <a:p>
            <a:r>
              <a:rPr lang="zh-CN" altLang="en-US" dirty="0">
                <a:latin typeface="Calibri"/>
                <a:cs typeface="Calibri"/>
              </a:rPr>
              <a:t>Phần trước nghiên cứu việc phát hiện đường thẳng và các hình dạng được tạo thành từ đường thẳng, đều sử dụng thuật toán Hough với tư tưởng cốt lõi là xây dựng không gian tham số. </a:t>
            </a:r>
            <a:endParaRPr lang="vi-VN" altLang="zh-CN" dirty="0">
              <a:latin typeface="Calibri"/>
              <a:cs typeface="Calibri"/>
            </a:endParaRPr>
          </a:p>
          <a:p>
            <a:r>
              <a:rPr lang="zh-CN" altLang="en-US" dirty="0">
                <a:latin typeface="Calibri"/>
                <a:cs typeface="Calibri"/>
              </a:rPr>
              <a:t>Dựa trên tư tưởng này, có thể thử dùng phương pháp tương tự để phát hiện các cấu trúc hình học có thể tham số hóa. Phần này giới thiệu cách cải tiến thuật toán Hough để phát hiện đường tròn</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đường tròn</a:t>
            </a:r>
          </a:p>
        </p:txBody>
      </p:sp>
      <p:pic>
        <p:nvPicPr>
          <p:cNvPr id="4098" name="Picture 2" descr="opencv-061-二值图像分析(霍夫圆检测) | 范范"/>
          <p:cNvPicPr>
            <a:picLocks noChangeAspect="1" noChangeArrowheads="1"/>
          </p:cNvPicPr>
          <p:nvPr/>
        </p:nvPicPr>
        <p:blipFill rotWithShape="1">
          <a:blip r:embed="rId3">
            <a:extLst>
              <a:ext uri="{28A0092B-C50C-407E-A947-70E740481C1C}">
                <a14:useLocalDpi xmlns:a14="http://schemas.microsoft.com/office/drawing/2010/main" val="0"/>
              </a:ext>
            </a:extLst>
          </a:blip>
          <a:srcRect t="34947"/>
          <a:stretch>
            <a:fillRect/>
          </a:stretch>
        </p:blipFill>
        <p:spPr bwMode="auto">
          <a:xfrm>
            <a:off x="3492948" y="3727174"/>
            <a:ext cx="7488169" cy="29977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2576182"/>
              </a:xfrm>
            </p:spPr>
            <p:txBody>
              <a:bodyPr>
                <a:normAutofit lnSpcReduction="10000"/>
              </a:bodyPr>
              <a:lstStyle/>
              <a:p>
                <a:r>
                  <a:rPr lang="en-VN" sz="2000" dirty="0"/>
                  <a:t>Tư tưởng cơ bản:</a:t>
                </a:r>
              </a:p>
              <a:p>
                <a:pPr lvl="1"/>
                <a:r>
                  <a:rPr lang="en-VN" sz="2000" dirty="0"/>
                  <a:t>Biến đổi Hough biểu diễn mỗi đối tượng hình học trong một không gian tham số.</a:t>
                </a:r>
              </a:p>
              <a:p>
                <a:pPr lvl="1"/>
                <a:r>
                  <a:rPr lang="en-VN" sz="2000" dirty="0"/>
                  <a:t>Với đường thẳng, các điểm biên sẽ bỏ phiếu cho các cặp tham số</a:t>
                </a:r>
                <a:r>
                  <a:rPr lang="en-US" altLang="zh-CN" sz="2000" dirty="0">
                    <a:solidFill>
                      <a:schemeClr val="tx1"/>
                    </a:solidFill>
                  </a:rPr>
                  <a:t> (</a:t>
                </a:r>
                <a14:m>
                  <m:oMath xmlns:m="http://schemas.openxmlformats.org/officeDocument/2006/math">
                    <m:r>
                      <m:rPr>
                        <m:sty m:val="p"/>
                      </m:rPr>
                      <a:rPr lang="en-US" altLang="zh-CN" sz="2000" i="1">
                        <a:solidFill>
                          <a:schemeClr val="tx1"/>
                        </a:solidFill>
                        <a:latin typeface="Cambria Math" panose="02040503050406030204" pitchFamily="18" charset="0"/>
                      </a:rPr>
                      <m:t>ρ</m:t>
                    </m:r>
                    <m:r>
                      <a:rPr lang="en-US" altLang="zh-CN" sz="2000" i="1">
                        <a:solidFill>
                          <a:schemeClr val="tx1"/>
                        </a:solidFill>
                        <a:latin typeface="Cambria Math" panose="02040503050406030204" pitchFamily="18" charset="0"/>
                      </a:rPr>
                      <m:t>,</m:t>
                    </m:r>
                    <m:r>
                      <m:rPr>
                        <m:sty m:val="p"/>
                      </m:rPr>
                      <a:rPr lang="en-US" altLang="zh-CN" sz="2000" i="1">
                        <a:solidFill>
                          <a:schemeClr val="tx1"/>
                        </a:solidFill>
                        <a:latin typeface="Cambria Math" panose="02040503050406030204" pitchFamily="18" charset="0"/>
                      </a:rPr>
                      <m:t>θ</m:t>
                    </m:r>
                  </m:oMath>
                </a14:m>
                <a:r>
                  <a:rPr lang="en-VN" sz="2000" dirty="0"/>
                  <a:t>). Vị trí nhận nhiều phiếu nhất tương ứng với đường thẳng cần phát hiện.</a:t>
                </a:r>
              </a:p>
              <a:p>
                <a:r>
                  <a:rPr lang="en-VN" sz="2000" dirty="0"/>
                  <a:t>Tương tự, một đường tròn được xác định bởi ba tham số: tâm (a,b) và bán kính (r). Vì vậy, phát hiện đường tròn bằng biến đổi Hough được thực hiện trong không gian tham số ba chiều (a,b,r).</a:t>
                </a:r>
              </a:p>
              <a:p>
                <a:pPr lvl="1"/>
                <a:endParaRPr lang="en-US" altLang="zh-CN" dirty="0">
                  <a:latin typeface="Calibri"/>
                  <a:cs typeface="Calibri"/>
                </a:endParaRPr>
              </a:p>
              <a:p>
                <a:pPr marL="457200" lvl="1" indent="0">
                  <a:buNone/>
                </a:pPr>
                <a:endParaRPr lang="en-US" altLang="zh-CN" sz="2000" b="1" dirty="0">
                  <a:latin typeface="Calibri"/>
                  <a:cs typeface="Calibri"/>
                </a:endParaRPr>
              </a:p>
              <a:p>
                <a:pPr lvl="1" algn="just"/>
                <a:endParaRPr lang="en-US" altLang="zh-CN" sz="2000"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2576182"/>
              </a:xfrm>
              <a:blipFill>
                <a:blip r:embed="rId3"/>
                <a:stretch>
                  <a:fillRect l="-455" t="-980" r="-568" b="-490"/>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đường tròn</a:t>
            </a:r>
          </a:p>
        </p:txBody>
      </p:sp>
      <mc:AlternateContent xmlns:mc="http://schemas.openxmlformats.org/markup-compatibility/2006" xmlns:a14="http://schemas.microsoft.com/office/drawing/2010/main">
        <mc:Choice Requires="a14">
          <p:sp>
            <p:nvSpPr>
              <p:cNvPr id="7" name="文本框 6"/>
              <p:cNvSpPr txBox="1"/>
              <p:nvPr/>
            </p:nvSpPr>
            <p:spPr>
              <a:xfrm>
                <a:off x="6096000" y="3681082"/>
                <a:ext cx="4097079" cy="707886"/>
              </a:xfrm>
              <a:prstGeom prst="rect">
                <a:avLst/>
              </a:prstGeom>
              <a:noFill/>
              <a:ln w="19050">
                <a:prstDash val="sysDot"/>
              </a:ln>
            </p:spPr>
            <p:style>
              <a:lnRef idx="2">
                <a:schemeClr val="dk1"/>
              </a:lnRef>
              <a:fillRef idx="1">
                <a:schemeClr val="lt1"/>
              </a:fillRef>
              <a:effectRef idx="0">
                <a:schemeClr val="dk1"/>
              </a:effectRef>
              <a:fontRef idx="minor">
                <a:schemeClr val="dk1"/>
              </a:fontRef>
            </p:style>
            <p:txBody>
              <a:bodyPr wrap="square" rtlCol="0">
                <a:normAutofit/>
              </a:bodyPr>
              <a:lstStyle/>
              <a:p>
                <a:pPr/>
                <a14:m>
                  <m:oMathPara xmlns:m="http://schemas.openxmlformats.org/officeDocument/2006/math">
                    <m:oMath>
                      <m:sSup>
                        <m:sSupPr>
                          <m:ctrlPr>
                            <a:rPr lang="zh-CN" altLang="zh-CN" sz="2000" i="1" smtClean="0">
                              <a:latin typeface="Cambria Math" panose="02040503050406030204" pitchFamily="18" charset="0"/>
                            </a:rPr>
                          </m:ctrlPr>
                        </m:sSupPr>
                        <m:e>
                          <m:d>
                            <m:dPr>
                              <m:ctrlPr>
                                <a:rPr lang="en-US" altLang="zh-CN" sz="2000" i="1">
                                  <a:latin typeface="Cambria Math" panose="02040503050406030204" pitchFamily="18" charset="0"/>
                                </a:rPr>
                              </m:ctrlPr>
                            </m:dPr>
                            <m:e>
                              <m:r>
                                <a:rPr lang="en-US" altLang="zh-CN" sz="2000" i="1">
                                  <a:latin typeface="Cambria Math" panose="02040503050406030204" pitchFamily="18" charset="0"/>
                                </a:rPr>
                                <m:t>𝑥</m:t>
                              </m:r>
                              <m:r>
                                <a:rPr lang="en-US" altLang="zh-CN" sz="2000" i="1">
                                  <a:latin typeface="Cambria Math" panose="02040503050406030204" pitchFamily="18" charset="0"/>
                                </a:rPr>
                                <m:t>−</m:t>
                              </m:r>
                              <m:r>
                                <a:rPr lang="en-US" altLang="zh-CN" sz="2000" i="1">
                                  <a:latin typeface="Cambria Math" panose="02040503050406030204" pitchFamily="18" charset="0"/>
                                </a:rPr>
                                <m:t>𝑎</m:t>
                              </m:r>
                            </m:e>
                          </m:d>
                        </m:e>
                        <m:sup>
                          <m:r>
                            <a:rPr lang="en-US" altLang="zh-CN" sz="2000" i="1">
                              <a:latin typeface="Cambria Math" panose="02040503050406030204" pitchFamily="18" charset="0"/>
                            </a:rPr>
                            <m:t>2</m:t>
                          </m:r>
                        </m:sup>
                      </m:sSup>
                      <m:r>
                        <a:rPr lang="en-US" altLang="zh-CN" sz="2000" i="1">
                          <a:latin typeface="Cambria Math" panose="02040503050406030204" pitchFamily="18" charset="0"/>
                        </a:rPr>
                        <m:t>+</m:t>
                      </m:r>
                      <m:sSup>
                        <m:sSupPr>
                          <m:ctrlPr>
                            <a:rPr lang="zh-CN" altLang="zh-CN" sz="2000" i="1">
                              <a:latin typeface="Cambria Math" panose="02040503050406030204" pitchFamily="18" charset="0"/>
                            </a:rPr>
                          </m:ctrlPr>
                        </m:sSupPr>
                        <m:e>
                          <m:d>
                            <m:dPr>
                              <m:ctrlPr>
                                <a:rPr lang="en-US" altLang="zh-CN" sz="2000" i="1">
                                  <a:latin typeface="Cambria Math" panose="02040503050406030204" pitchFamily="18" charset="0"/>
                                </a:rPr>
                              </m:ctrlPr>
                            </m:dPr>
                            <m:e>
                              <m:r>
                                <a:rPr lang="en-US" altLang="zh-CN" sz="2000" i="1">
                                  <a:latin typeface="Cambria Math" panose="02040503050406030204" pitchFamily="18" charset="0"/>
                                </a:rPr>
                                <m:t>𝑦</m:t>
                              </m:r>
                              <m:r>
                                <a:rPr lang="en-US" altLang="zh-CN" sz="2000" i="1">
                                  <a:latin typeface="Cambria Math" panose="02040503050406030204" pitchFamily="18" charset="0"/>
                                </a:rPr>
                                <m:t>−</m:t>
                              </m:r>
                              <m:r>
                                <a:rPr lang="en-US" altLang="zh-CN" sz="2000" i="1">
                                  <a:latin typeface="Cambria Math" panose="02040503050406030204" pitchFamily="18" charset="0"/>
                                </a:rPr>
                                <m:t>𝑏</m:t>
                              </m:r>
                            </m:e>
                          </m:d>
                        </m:e>
                        <m:sup>
                          <m:r>
                            <a:rPr lang="en-US" altLang="zh-CN" sz="2000" i="1">
                              <a:latin typeface="Cambria Math" panose="02040503050406030204" pitchFamily="18" charset="0"/>
                            </a:rPr>
                            <m:t>2</m:t>
                          </m:r>
                        </m:sup>
                      </m:sSup>
                      <m:r>
                        <a:rPr lang="en-US" altLang="zh-CN" sz="2000" i="1">
                          <a:latin typeface="Cambria Math" panose="02040503050406030204" pitchFamily="18" charset="0"/>
                        </a:rPr>
                        <m:t>=</m:t>
                      </m:r>
                      <m:sSup>
                        <m:sSupPr>
                          <m:ctrlPr>
                            <a:rPr lang="en-US" altLang="zh-CN" sz="2000" i="1">
                              <a:latin typeface="Cambria Math" panose="02040503050406030204" pitchFamily="18" charset="0"/>
                            </a:rPr>
                          </m:ctrlPr>
                        </m:sSupPr>
                        <m:e>
                          <m:r>
                            <a:rPr lang="en-US" altLang="zh-CN" sz="2000" i="1">
                              <a:latin typeface="Cambria Math" panose="02040503050406030204" pitchFamily="18" charset="0"/>
                            </a:rPr>
                            <m:t>𝑟</m:t>
                          </m:r>
                        </m:e>
                        <m:sup>
                          <m:r>
                            <a:rPr lang="en-US" altLang="zh-CN" sz="2000" i="1">
                              <a:latin typeface="Cambria Math" panose="02040503050406030204" pitchFamily="18" charset="0"/>
                            </a:rPr>
                            <m:t>2</m:t>
                          </m:r>
                        </m:sup>
                      </m:sSup>
                    </m:oMath>
                  </m:oMathPara>
                </a14:m>
                <a:endParaRPr lang="en-US" altLang="zh-CN" dirty="0">
                  <a:latin typeface="Calibri"/>
                  <a:cs typeface="Calibri"/>
                </a:endParaRPr>
              </a:p>
              <a:p>
                <a:pPr/>
                <a14:m>
                  <m:oMathPara xmlns:m="http://schemas.openxmlformats.org/officeDocument/2006/math">
                    <m:oMath>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𝑥</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𝑦</m:t>
                          </m:r>
                        </m:e>
                      </m:d>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𝑎</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𝑏</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𝑟</m:t>
                      </m:r>
                      <m:r>
                        <a:rPr lang="en-US" altLang="zh-CN" sz="2000" b="0" i="1" smtClean="0">
                          <a:latin typeface="Cambria Math" panose="02040503050406030204" pitchFamily="18" charset="0"/>
                        </a:rPr>
                        <m:t>)</m:t>
                      </m:r>
                    </m:oMath>
                  </m:oMathPara>
                </a14:m>
                <a:endParaRPr lang="zh-CN" altLang="en-US" dirty="0">
                  <a:latin typeface="Calibri"/>
                  <a:cs typeface="Calibri"/>
                </a:endParaRPr>
              </a:p>
            </p:txBody>
          </p:sp>
        </mc:Choice>
        <mc:Fallback xmlns="">
          <p:sp>
            <p:nvSpPr>
              <p:cNvPr id="7" name="文本框 6"/>
              <p:cNvSpPr txBox="1">
                <a:spLocks noRot="1" noChangeAspect="1" noMove="1" noResize="1" noEditPoints="1" noAdjustHandles="1" noChangeArrowheads="1" noChangeShapeType="1" noTextEdit="1"/>
              </p:cNvSpPr>
              <p:nvPr/>
            </p:nvSpPr>
            <p:spPr>
              <a:xfrm>
                <a:off x="6096000" y="3681082"/>
                <a:ext cx="4097079" cy="707886"/>
              </a:xfrm>
              <a:prstGeom prst="rect">
                <a:avLst/>
              </a:prstGeom>
              <a:blipFill>
                <a:blip r:embed="rId4"/>
                <a:stretch>
                  <a:fillRect b="-5172"/>
                </a:stretch>
              </a:blipFill>
              <a:ln w="19050">
                <a:prstDash val="sysDot"/>
              </a:ln>
            </p:spPr>
            <p:txBody>
              <a:bodyPr/>
              <a:lstStyle/>
              <a:p>
                <a:r>
                  <a:rPr lang="en-VN">
                    <a:noFill/>
                  </a:rPr>
                  <a:t> </a:t>
                </a:r>
              </a:p>
            </p:txBody>
          </p:sp>
        </mc:Fallback>
      </mc:AlternateContent>
      <mc:AlternateContent xmlns:mc="http://schemas.openxmlformats.org/markup-compatibility/2006" xmlns:a14="http://schemas.microsoft.com/office/drawing/2010/main">
        <mc:Choice Requires="a14">
          <p:sp>
            <p:nvSpPr>
              <p:cNvPr id="10" name="文本框 9"/>
              <p:cNvSpPr txBox="1"/>
              <p:nvPr/>
            </p:nvSpPr>
            <p:spPr>
              <a:xfrm>
                <a:off x="1531089" y="3681082"/>
                <a:ext cx="4097079" cy="707886"/>
              </a:xfrm>
              <a:prstGeom prst="rect">
                <a:avLst/>
              </a:prstGeom>
              <a:noFill/>
              <a:ln w="19050">
                <a:prstDash val="sysDot"/>
              </a:ln>
            </p:spPr>
            <p:style>
              <a:lnRef idx="2">
                <a:schemeClr val="dk1"/>
              </a:lnRef>
              <a:fillRef idx="1">
                <a:schemeClr val="lt1"/>
              </a:fillRef>
              <a:effectRef idx="0">
                <a:schemeClr val="dk1"/>
              </a:effectRef>
              <a:fontRef idx="minor">
                <a:schemeClr val="dk1"/>
              </a:fontRef>
            </p:style>
            <p:txBody>
              <a:bodyPr wrap="square" rtlCol="0">
                <a:normAutofit/>
              </a:bodyPr>
              <a:lstStyle/>
              <a:p>
                <a:pPr/>
                <a14:m>
                  <m:oMathPara xmlns:m="http://schemas.openxmlformats.org/officeDocument/2006/math">
                    <m:oMath>
                      <m:r>
                        <m:rPr>
                          <m:sty m:val="p"/>
                        </m:rPr>
                        <a:rPr lang="en-US" altLang="zh-CN" sz="2000" i="1" dirty="0" smtClean="0">
                          <a:solidFill>
                            <a:schemeClr val="tx1"/>
                          </a:solidFill>
                          <a:latin typeface="Cambria Math" panose="02040503050406030204" pitchFamily="18" charset="0"/>
                        </a:rPr>
                        <m:t>ρ</m:t>
                      </m:r>
                      <m:r>
                        <a:rPr lang="en-US" altLang="zh-CN" sz="2000" b="0" i="1" dirty="0" smtClean="0">
                          <a:solidFill>
                            <a:schemeClr val="tx1"/>
                          </a:solidFill>
                          <a:latin typeface="Cambria Math" panose="02040503050406030204" pitchFamily="18" charset="0"/>
                        </a:rPr>
                        <m:t>=</m:t>
                      </m:r>
                      <m:r>
                        <a:rPr lang="en-US" altLang="zh-CN" sz="2000" b="0" i="1" dirty="0" smtClean="0">
                          <a:solidFill>
                            <a:schemeClr val="tx1"/>
                          </a:solidFill>
                          <a:latin typeface="Cambria Math" panose="02040503050406030204" pitchFamily="18" charset="0"/>
                        </a:rPr>
                        <m:t>𝑥𝑐𝑜𝑠</m:t>
                      </m:r>
                      <m:r>
                        <m:rPr>
                          <m:sty m:val="p"/>
                        </m:rPr>
                        <a:rPr lang="en-US" altLang="zh-CN" sz="2000" i="1" dirty="0">
                          <a:solidFill>
                            <a:schemeClr val="tx1"/>
                          </a:solidFill>
                          <a:latin typeface="Cambria Math" panose="02040503050406030204" pitchFamily="18" charset="0"/>
                        </a:rPr>
                        <m:t>θ</m:t>
                      </m:r>
                      <m:r>
                        <a:rPr lang="en-US" altLang="zh-CN" sz="2000" b="0" i="1" dirty="0" smtClean="0">
                          <a:solidFill>
                            <a:schemeClr val="tx1"/>
                          </a:solidFill>
                          <a:latin typeface="Cambria Math" panose="02040503050406030204" pitchFamily="18" charset="0"/>
                        </a:rPr>
                        <m:t>+</m:t>
                      </m:r>
                      <m:r>
                        <a:rPr lang="en-US" altLang="zh-CN" sz="2000" b="0" i="1" dirty="0" smtClean="0">
                          <a:solidFill>
                            <a:schemeClr val="tx1"/>
                          </a:solidFill>
                          <a:latin typeface="Cambria Math" panose="02040503050406030204" pitchFamily="18" charset="0"/>
                        </a:rPr>
                        <m:t>𝑦𝑠𝑖𝑛</m:t>
                      </m:r>
                      <m:r>
                        <m:rPr>
                          <m:sty m:val="p"/>
                        </m:rPr>
                        <a:rPr lang="en-US" altLang="zh-CN" sz="2000" i="1" dirty="0">
                          <a:solidFill>
                            <a:schemeClr val="tx1"/>
                          </a:solidFill>
                          <a:latin typeface="Cambria Math" panose="02040503050406030204" pitchFamily="18" charset="0"/>
                        </a:rPr>
                        <m:t>θ</m:t>
                      </m:r>
                    </m:oMath>
                  </m:oMathPara>
                </a14:m>
                <a:endParaRPr lang="en-US" altLang="zh-CN" sz="2000" i="1" dirty="0">
                  <a:solidFill>
                    <a:schemeClr val="tx1"/>
                  </a:solidFill>
                  <a:latin typeface="Calibri"/>
                  <a:cs typeface="Calibri"/>
                </a:endParaRPr>
              </a:p>
              <a:p>
                <a:pPr/>
                <a14:m>
                  <m:oMathPara xmlns:m="http://schemas.openxmlformats.org/officeDocument/2006/math">
                    <m:oMath>
                      <m:d>
                        <m:dPr>
                          <m:ctrlPr>
                            <a:rPr lang="en-US" altLang="zh-CN" sz="2000" b="0" i="1" smtClean="0">
                              <a:solidFill>
                                <a:schemeClr val="tx1"/>
                              </a:solidFill>
                              <a:latin typeface="Cambria Math" panose="02040503050406030204" pitchFamily="18" charset="0"/>
                            </a:rPr>
                          </m:ctrlPr>
                        </m:dPr>
                        <m:e>
                          <m:r>
                            <a:rPr lang="en-US" altLang="zh-CN" sz="2000" b="0" i="1" smtClean="0">
                              <a:solidFill>
                                <a:schemeClr val="tx1"/>
                              </a:solidFill>
                              <a:latin typeface="Cambria Math" panose="02040503050406030204" pitchFamily="18" charset="0"/>
                            </a:rPr>
                            <m:t>𝑥</m:t>
                          </m:r>
                          <m:r>
                            <a:rPr lang="en-US" altLang="zh-CN" sz="2000" b="0" i="1" smtClean="0">
                              <a:solidFill>
                                <a:schemeClr val="tx1"/>
                              </a:solidFill>
                              <a:latin typeface="Cambria Math" panose="02040503050406030204" pitchFamily="18" charset="0"/>
                            </a:rPr>
                            <m:t>,</m:t>
                          </m:r>
                          <m:r>
                            <a:rPr lang="en-US" altLang="zh-CN" sz="2000" b="0" i="1" smtClean="0">
                              <a:solidFill>
                                <a:schemeClr val="tx1"/>
                              </a:solidFill>
                              <a:latin typeface="Cambria Math" panose="02040503050406030204" pitchFamily="18" charset="0"/>
                            </a:rPr>
                            <m:t>𝑦</m:t>
                          </m:r>
                        </m:e>
                      </m:d>
                      <m:r>
                        <a:rPr lang="en-US" altLang="zh-CN" sz="2000" b="0" i="1" smtClean="0">
                          <a:solidFill>
                            <a:schemeClr val="tx1"/>
                          </a:solidFill>
                          <a:latin typeface="Cambria Math" panose="02040503050406030204" pitchFamily="18" charset="0"/>
                        </a:rPr>
                        <m:t>→(</m:t>
                      </m:r>
                      <m:r>
                        <m:rPr>
                          <m:sty m:val="p"/>
                        </m:rPr>
                        <a:rPr lang="en-US" altLang="zh-CN" sz="2000" i="1">
                          <a:solidFill>
                            <a:schemeClr val="tx1"/>
                          </a:solidFill>
                          <a:latin typeface="Cambria Math" panose="02040503050406030204" pitchFamily="18" charset="0"/>
                        </a:rPr>
                        <m:t>ρ</m:t>
                      </m:r>
                      <m:r>
                        <a:rPr lang="en-US" altLang="zh-CN" sz="2000" b="0" i="1" smtClean="0">
                          <a:solidFill>
                            <a:schemeClr val="tx1"/>
                          </a:solidFill>
                          <a:latin typeface="Cambria Math" panose="02040503050406030204" pitchFamily="18" charset="0"/>
                        </a:rPr>
                        <m:t>,</m:t>
                      </m:r>
                      <m:r>
                        <m:rPr>
                          <m:sty m:val="p"/>
                        </m:rPr>
                        <a:rPr lang="en-US" altLang="zh-CN" sz="2000" i="1">
                          <a:solidFill>
                            <a:schemeClr val="tx1"/>
                          </a:solidFill>
                          <a:latin typeface="Cambria Math" panose="02040503050406030204" pitchFamily="18" charset="0"/>
                        </a:rPr>
                        <m:t>θ</m:t>
                      </m:r>
                      <m:r>
                        <a:rPr lang="zh-CN" altLang="en-US" sz="2000" i="1" smtClean="0">
                          <a:solidFill>
                            <a:schemeClr val="tx1"/>
                          </a:solidFill>
                          <a:latin typeface="Cambria Math" panose="02040503050406030204" pitchFamily="18" charset="0"/>
                        </a:rPr>
                        <m:t>）</m:t>
                      </m:r>
                    </m:oMath>
                  </m:oMathPara>
                </a14:m>
                <a:endParaRPr lang="en-US" altLang="zh-CN" sz="2000" i="1" dirty="0">
                  <a:solidFill>
                    <a:schemeClr val="tx1"/>
                  </a:solidFill>
                  <a:latin typeface="Calibri"/>
                  <a:cs typeface="Calibri"/>
                </a:endParaRPr>
              </a:p>
            </p:txBody>
          </p:sp>
        </mc:Choice>
        <mc:Fallback xmlns="">
          <p:sp>
            <p:nvSpPr>
              <p:cNvPr id="10" name="文本框 9"/>
              <p:cNvSpPr txBox="1">
                <a:spLocks noRot="1" noChangeAspect="1" noMove="1" noResize="1" noEditPoints="1" noAdjustHandles="1" noChangeArrowheads="1" noChangeShapeType="1" noTextEdit="1"/>
              </p:cNvSpPr>
              <p:nvPr/>
            </p:nvSpPr>
            <p:spPr>
              <a:xfrm>
                <a:off x="1531089" y="3681082"/>
                <a:ext cx="4097079" cy="707886"/>
              </a:xfrm>
              <a:prstGeom prst="rect">
                <a:avLst/>
              </a:prstGeom>
              <a:blipFill>
                <a:blip r:embed="rId5"/>
                <a:stretch>
                  <a:fillRect b="-5172"/>
                </a:stretch>
              </a:blipFill>
              <a:ln w="19050">
                <a:prstDash val="sysDot"/>
              </a:ln>
            </p:spPr>
            <p:txBody>
              <a:bodyPr/>
              <a:lstStyle/>
              <a:p>
                <a:r>
                  <a:rPr lang="en-VN">
                    <a:noFill/>
                  </a:rPr>
                  <a:t> </a:t>
                </a:r>
              </a:p>
            </p:txBody>
          </p:sp>
        </mc:Fallback>
      </mc:AlternateContent>
      <p:pic>
        <p:nvPicPr>
          <p:cNvPr id="8" name="图片 7"/>
          <p:cNvPicPr>
            <a:picLocks noChangeAspect="1"/>
          </p:cNvPicPr>
          <p:nvPr/>
        </p:nvPicPr>
        <p:blipFill>
          <a:blip r:embed="rId6">
            <a:extLst>
              <a:ext uri="{BEBA8EAE-BF5A-486C-A8C5-ECC9F3942E4B}">
                <a14:imgProps xmlns:a14="http://schemas.microsoft.com/office/drawing/2010/main">
                  <a14:imgLayer r:embed="rId7">
                    <a14:imgEffect>
                      <a14:saturation sat="33000"/>
                    </a14:imgEffect>
                  </a14:imgLayer>
                </a14:imgProps>
              </a:ext>
            </a:extLst>
          </a:blip>
          <a:stretch>
            <a:fillRect/>
          </a:stretch>
        </p:blipFill>
        <p:spPr>
          <a:xfrm>
            <a:off x="1390650" y="4523077"/>
            <a:ext cx="4705350" cy="2105025"/>
          </a:xfrm>
          <a:prstGeom prst="rect">
            <a:avLst/>
          </a:prstGeom>
        </p:spPr>
      </p:pic>
      <p:sp>
        <p:nvSpPr>
          <p:cNvPr id="11" name="AutoShape 2" descr="圆形图e"/>
          <p:cNvSpPr>
            <a:spLocks noChangeAspect="1" noChangeArrowheads="1"/>
          </p:cNvSpPr>
          <p:nvPr/>
        </p:nvSpPr>
        <p:spPr bwMode="auto">
          <a:xfrm>
            <a:off x="5943601" y="380704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12" name="图片 11"/>
          <p:cNvPicPr>
            <a:picLocks noChangeAspect="1"/>
          </p:cNvPicPr>
          <p:nvPr/>
        </p:nvPicPr>
        <p:blipFill>
          <a:blip r:embed="rId8">
            <a:extLst>
              <a:ext uri="{BEBA8EAE-BF5A-486C-A8C5-ECC9F3942E4B}">
                <a14:imgProps xmlns:a14="http://schemas.microsoft.com/office/drawing/2010/main">
                  <a14:imgLayer r:embed="rId9">
                    <a14:imgEffect>
                      <a14:saturation sat="33000"/>
                    </a14:imgEffect>
                  </a14:imgLayer>
                </a14:imgProps>
              </a:ext>
            </a:extLst>
          </a:blip>
          <a:stretch>
            <a:fillRect/>
          </a:stretch>
        </p:blipFill>
        <p:spPr>
          <a:xfrm>
            <a:off x="6811927" y="4523077"/>
            <a:ext cx="2348074" cy="19261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6938411" cy="5216387"/>
              </a:xfrm>
            </p:spPr>
            <p:txBody>
              <a:bodyPr>
                <a:noAutofit/>
              </a:bodyPr>
              <a:lstStyle/>
              <a:p>
                <a:r>
                  <a:rPr lang="zh-CN" altLang="en-US" dirty="0"/>
                  <a:t>Tư tưởng cơ bản: </a:t>
                </a:r>
                <a:endParaRPr lang="vi-VN" altLang="zh-CN" dirty="0"/>
              </a:p>
              <a:p>
                <a:pPr lvl="1"/>
                <a14:m>
                  <m:oMath xmlns:m="http://schemas.openxmlformats.org/officeDocument/2006/math">
                    <m:r>
                      <m:rPr>
                        <m:nor/>
                      </m:rPr>
                      <a:rPr lang="en-VN" sz="1800" i="0"/>
                      <m:t>Biến đổi Hough phát hiện đối tượng bằng cách biểu diễn chúng trong không gian tham số và thực hiện bỏ phiếu tích lũy.</m:t>
                    </m:r>
                  </m:oMath>
                </a14:m>
                <a:endParaRPr lang="en-VN" sz="1800" dirty="0"/>
              </a:p>
              <a:p>
                <a:pPr lvl="1"/>
                <a14:m>
                  <m:oMath xmlns:m="http://schemas.openxmlformats.org/officeDocument/2006/math">
                    <m:r>
                      <m:rPr>
                        <m:nor/>
                      </m:rPr>
                      <a:rPr lang="en-VN" sz="1800" i="0"/>
                      <m:t>Với đường tròn có phương trình:</m:t>
                    </m:r>
                  </m:oMath>
                </a14:m>
                <a:endParaRPr lang="en-VN" sz="1800" dirty="0"/>
              </a:p>
              <a:p>
                <a:pPr marL="457200" lvl="1" indent="0">
                  <a:buNone/>
                </a:pPr>
                <a14:m>
                  <m:oMathPara xmlns:m="http://schemas.openxmlformats.org/officeDocument/2006/math">
                    <m:oMath>
                      <m:sSup>
                        <m:sSupPr>
                          <m:ctrlPr>
                            <a:rPr lang="zh-CN" altLang="zh-CN" sz="1800" i="1">
                              <a:latin typeface="Cambria Math" panose="02040503050406030204" pitchFamily="18" charset="0"/>
                            </a:rPr>
                          </m:ctrlPr>
                        </m:sSupPr>
                        <m:e>
                          <m:d>
                            <m:dPr>
                              <m:ctrlPr>
                                <a:rPr lang="en-US" altLang="zh-CN" sz="1800">
                                  <a:latin typeface="Cambria Math" panose="02040503050406030204" pitchFamily="18" charset="0"/>
                                </a:rPr>
                              </m:ctrlPr>
                            </m:dPr>
                            <m:e>
                              <m:r>
                                <a:rPr lang="en-US" altLang="zh-CN" sz="1800">
                                  <a:latin typeface="Cambria Math" panose="02040503050406030204" pitchFamily="18" charset="0"/>
                                </a:rPr>
                                <m:t>𝒙</m:t>
                              </m:r>
                              <m:r>
                                <a:rPr lang="en-US" altLang="zh-CN" sz="1800">
                                  <a:latin typeface="Cambria Math" panose="02040503050406030204" pitchFamily="18" charset="0"/>
                                </a:rPr>
                                <m:t>−</m:t>
                              </m:r>
                              <m:r>
                                <a:rPr lang="en-US" altLang="zh-CN" sz="1800">
                                  <a:latin typeface="Cambria Math" panose="02040503050406030204" pitchFamily="18" charset="0"/>
                                </a:rPr>
                                <m:t>𝒂</m:t>
                              </m:r>
                            </m:e>
                          </m:d>
                        </m:e>
                        <m:sup>
                          <m:r>
                            <a:rPr lang="en-US" altLang="zh-CN" sz="1800">
                              <a:latin typeface="Cambria Math" panose="02040503050406030204" pitchFamily="18" charset="0"/>
                            </a:rPr>
                            <m:t>𝟐</m:t>
                          </m:r>
                        </m:sup>
                      </m:sSup>
                      <m:r>
                        <a:rPr lang="en-US" altLang="zh-CN" sz="1800">
                          <a:latin typeface="Cambria Math" panose="02040503050406030204" pitchFamily="18" charset="0"/>
                        </a:rPr>
                        <m:t>+</m:t>
                      </m:r>
                      <m:sSup>
                        <m:sSupPr>
                          <m:ctrlPr>
                            <a:rPr lang="zh-CN" altLang="zh-CN" sz="1800" i="1">
                              <a:latin typeface="Cambria Math" panose="02040503050406030204" pitchFamily="18" charset="0"/>
                            </a:rPr>
                          </m:ctrlPr>
                        </m:sSupPr>
                        <m:e>
                          <m:d>
                            <m:dPr>
                              <m:ctrlPr>
                                <a:rPr lang="en-US" altLang="zh-CN" sz="1800">
                                  <a:latin typeface="Cambria Math" panose="02040503050406030204" pitchFamily="18" charset="0"/>
                                </a:rPr>
                              </m:ctrlPr>
                            </m:dPr>
                            <m:e>
                              <m:r>
                                <a:rPr lang="en-US" altLang="zh-CN" sz="1800">
                                  <a:latin typeface="Cambria Math" panose="02040503050406030204" pitchFamily="18" charset="0"/>
                                </a:rPr>
                                <m:t>𝒚</m:t>
                              </m:r>
                              <m:r>
                                <a:rPr lang="en-US" altLang="zh-CN" sz="1800">
                                  <a:latin typeface="Cambria Math" panose="02040503050406030204" pitchFamily="18" charset="0"/>
                                </a:rPr>
                                <m:t>−</m:t>
                              </m:r>
                              <m:r>
                                <a:rPr lang="en-US" altLang="zh-CN" sz="1800">
                                  <a:latin typeface="Cambria Math" panose="02040503050406030204" pitchFamily="18" charset="0"/>
                                </a:rPr>
                                <m:t>𝒃</m:t>
                              </m:r>
                            </m:e>
                          </m:d>
                        </m:e>
                        <m:sup>
                          <m:r>
                            <a:rPr lang="en-US" altLang="zh-CN" sz="1800">
                              <a:latin typeface="Cambria Math" panose="02040503050406030204" pitchFamily="18" charset="0"/>
                            </a:rPr>
                            <m:t>𝟐</m:t>
                          </m:r>
                        </m:sup>
                      </m:sSup>
                      <m:r>
                        <a:rPr lang="en-US" altLang="zh-CN" sz="1800">
                          <a:latin typeface="Cambria Math" panose="02040503050406030204" pitchFamily="18" charset="0"/>
                        </a:rPr>
                        <m:t>=</m:t>
                      </m:r>
                      <m:sSup>
                        <m:sSupPr>
                          <m:ctrlPr>
                            <a:rPr lang="en-US" altLang="zh-CN" sz="1800">
                              <a:latin typeface="Cambria Math" panose="02040503050406030204" pitchFamily="18" charset="0"/>
                            </a:rPr>
                          </m:ctrlPr>
                        </m:sSupPr>
                        <m:e>
                          <m:r>
                            <a:rPr lang="en-US" altLang="zh-CN" sz="1800">
                              <a:latin typeface="Cambria Math" panose="02040503050406030204" pitchFamily="18" charset="0"/>
                            </a:rPr>
                            <m:t>𝒓</m:t>
                          </m:r>
                        </m:e>
                        <m:sup>
                          <m:r>
                            <a:rPr lang="en-US" altLang="zh-CN" sz="1800">
                              <a:latin typeface="Cambria Math" panose="02040503050406030204" pitchFamily="18" charset="0"/>
                            </a:rPr>
                            <m:t>𝟐</m:t>
                          </m:r>
                        </m:sup>
                      </m:sSup>
                      <m:r>
                        <a:rPr lang="zh-CN" altLang="en-US" sz="1800">
                          <a:latin typeface="Cambria Math" panose="02040503050406030204" pitchFamily="18" charset="0"/>
                        </a:rPr>
                        <m:t>，</m:t>
                      </m:r>
                    </m:oMath>
                  </m:oMathPara>
                </a14:m>
                <a:br>
                  <a:rPr lang="vi-VN" altLang="zh-CN" sz="1800" dirty="0"/>
                </a:br>
                <a:endParaRPr lang="en-US" altLang="zh-CN" sz="1800" dirty="0"/>
              </a:p>
              <a:p>
                <a:pPr lvl="1"/>
                <a:r>
                  <a:rPr lang="en-VN" sz="1800" dirty="0"/>
                  <a:t>Ba tham số ((a,b,r)) tạo thành không gian Hough ba chiều.</a:t>
                </a:r>
              </a:p>
              <a:p>
                <a:pPr lvl="1"/>
                <a:r>
                  <a:rPr lang="en-VN" sz="1800" dirty="0"/>
                  <a:t>Một đường tròn trong ảnh tương ứng với một điểm ((a,b,r)) trong không gian tham số.</a:t>
                </a:r>
              </a:p>
              <a:p>
                <a:pPr lvl="1"/>
                <a:r>
                  <a:rPr lang="en-VN" sz="1800" dirty="0"/>
                  <a:t>Ngược lại, mỗi điểm biên ((x,y)) tạo thành một bề mặt hình nón trong không gian Hough. Giao điểm của nhiều bề mặt xác định tham số của đường tròn.</a:t>
                </a:r>
              </a:p>
              <a:p>
                <a:pPr lvl="1"/>
                <a:r>
                  <a:rPr lang="en-VN" sz="1800" dirty="0"/>
                  <a:t>Do không gian tìm kiếm ba chiều có chi phí tính toán lớn, phương pháp Hough dựa trên gradient thường được sử dụng để tăng tốc độ phát hiện.</a:t>
                </a:r>
              </a:p>
              <a:p>
                <a:pPr lvl="1"/>
                <a:endParaRPr lang="en-US" altLang="zh-CN" sz="1800" dirty="0">
                  <a:latin typeface="Calibri"/>
                  <a:cs typeface="Calibri"/>
                </a:endParaRPr>
              </a:p>
              <a:p>
                <a:pPr lvl="1"/>
                <a:endParaRPr lang="en-US" altLang="zh-CN" sz="1800" dirty="0">
                  <a:latin typeface="Calibri"/>
                  <a:cs typeface="Calibri"/>
                </a:endParaRPr>
              </a:p>
              <a:p>
                <a:pPr marL="457200" lvl="1" indent="0">
                  <a:buNone/>
                </a:pPr>
                <a:r>
                  <a:rPr lang="en-US" altLang="zh-CN" sz="1800" dirty="0">
                    <a:latin typeface="Calibri"/>
                    <a:cs typeface="Calibri"/>
                  </a:rPr>
                  <a:t>	</a:t>
                </a:r>
                <a:endParaRPr lang="en-US" altLang="zh-CN" sz="1800" b="1" dirty="0">
                  <a:latin typeface="Calibri"/>
                  <a:cs typeface="Calibri"/>
                </a:endParaRPr>
              </a:p>
              <a:p>
                <a:pPr lvl="1" algn="just"/>
                <a:endParaRPr lang="en-US" altLang="zh-CN" sz="1800"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6938411" cy="5216387"/>
              </a:xfrm>
              <a:blipFill>
                <a:blip r:embed="rId3"/>
                <a:stretch>
                  <a:fillRect l="-1095" t="-485" r="-365" b="-5583"/>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đường tròn</a:t>
            </a:r>
          </a:p>
        </p:txBody>
      </p:sp>
      <p:pic>
        <p:nvPicPr>
          <p:cNvPr id="5" name="图片 4"/>
          <p:cNvPicPr/>
          <p:nvPr/>
        </p:nvPicPr>
        <p:blipFill>
          <a:blip r:embed="rId4" cstate="print">
            <a:extLst>
              <a:ext uri="{28A0092B-C50C-407E-A947-70E740481C1C}">
                <a14:useLocalDpi xmlns:a14="http://schemas.microsoft.com/office/drawing/2010/main" val="0"/>
              </a:ext>
            </a:extLst>
          </a:blip>
          <a:srcRect r="1301" b="3855"/>
          <a:stretch>
            <a:fillRect/>
          </a:stretch>
        </p:blipFill>
        <p:spPr>
          <a:xfrm>
            <a:off x="7454348" y="1548579"/>
            <a:ext cx="4333461" cy="267555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999"/>
    </mc:Choice>
    <mc:Fallback xmlns="">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75</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584200"/>
          </a:xfrm>
        </p:spPr>
        <p:txBody>
          <a:bodyPr>
            <a:noAutofit/>
          </a:bodyPr>
          <a:lstStyle/>
          <a:p>
            <a:r>
              <a:rPr lang="zh-CN" altLang="en-US" sz="2000" dirty="0">
                <a:latin typeface="Calibri"/>
                <a:cs typeface="Calibri"/>
              </a:rPr>
              <a:t>Hãy thử sử dụng phương pháp trích xuất đặc trưng đường và mặt để mô hình hóa cảnh ba chiều từ video độ sâu</a:t>
            </a:r>
            <a:endParaRPr lang="en-US" altLang="zh-CN" sz="20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Câu hỏi suy ngẫm</a:t>
            </a:r>
          </a:p>
        </p:txBody>
      </p:sp>
      <p:pic>
        <p:nvPicPr>
          <p:cNvPr id="3" name="图片 2"/>
          <p:cNvPicPr>
            <a:picLocks noChangeAspect="1"/>
          </p:cNvPicPr>
          <p:nvPr/>
        </p:nvPicPr>
        <p:blipFill>
          <a:blip r:embed="rId3"/>
          <a:stretch>
            <a:fillRect/>
          </a:stretch>
        </p:blipFill>
        <p:spPr>
          <a:xfrm>
            <a:off x="581745" y="1992577"/>
            <a:ext cx="11094317" cy="451572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76</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sz="2000" dirty="0">
                <a:latin typeface="Calibri"/>
                <a:cs typeface="Calibri"/>
              </a:rPr>
              <a:t>Tham khảo lộ trình kỹ thuật</a:t>
            </a:r>
            <a:endParaRPr lang="en-US" altLang="zh-CN" sz="20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Câu hỏi suy ngẫm</a:t>
            </a:r>
          </a:p>
        </p:txBody>
      </p:sp>
      <p:pic>
        <p:nvPicPr>
          <p:cNvPr id="5" name="图片 4"/>
          <p:cNvPicPr>
            <a:picLocks noChangeAspect="1"/>
          </p:cNvPicPr>
          <p:nvPr/>
        </p:nvPicPr>
        <p:blipFill>
          <a:blip r:embed="rId3"/>
          <a:stretch>
            <a:fillRect/>
          </a:stretch>
        </p:blipFill>
        <p:spPr>
          <a:xfrm>
            <a:off x="621035" y="1659594"/>
            <a:ext cx="11151421" cy="44511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jZjMGJlYmU5OGNiNGM0ODY5Y2I3YWQwYjMxN2RmNDUifQ=="/>
  <p:tag name="KSO_WPP_MARK_KEY" val="53c653a7-e10f-449f-b396-1327ce40a981"/>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178433520468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63"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275201F-6AB1-4394-94C2-B747EAD3C92C}">
  <we:reference id="wa200010001" version="1.0.0.1" store="en-US" storeType="OMEX"/>
  <we:alternateReferences>
    <we:reference id="wa200010001" version="1.0.0.1" store="wa200010001" storeType="OMEX"/>
  </we:alternateReferences>
  <we:properties>
    <we:property name="claude.fileId" value="&quot;09ec05f5-1511-4697-89de-9bfaf93b80ca&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228</TotalTime>
  <Words>16130</Words>
  <Application>Microsoft Office PowerPoint</Application>
  <PresentationFormat>Widescreen</PresentationFormat>
  <Paragraphs>657</Paragraphs>
  <Slides>76</Slides>
  <Notes>73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76</vt:i4>
      </vt:variant>
    </vt:vector>
  </HeadingPairs>
  <TitlesOfParts>
    <vt:vector size="83" baseType="lpstr">
      <vt:lpstr>等线</vt:lpstr>
      <vt:lpstr>Arial</vt:lpstr>
      <vt:lpstr>Calibri</vt:lpstr>
      <vt:lpstr>Cambria Math</vt:lpstr>
      <vt:lpstr>Courier New</vt:lpstr>
      <vt:lpstr>Wingdings</vt:lpstr>
      <vt:lpstr>Office 主题​​ [1784335204680]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B370 - Đỗ Thị Thanh Bình Phone</cp:lastModifiedBy>
  <cp:revision>4258</cp:revision>
  <cp:lastPrinted>2025-12-30T06:59:03Z</cp:lastPrinted>
  <dcterms:created xsi:type="dcterms:W3CDTF">2025-12-30T06:59:03Z</dcterms:created>
  <dcterms:modified xsi:type="dcterms:W3CDTF">2026-08-17T03:00:35Z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2052-12.1.23540.23540</vt:lpwstr>
  </property>
  <property fmtid="{D5CDD505-2E9C-101B-9397-08002B2CF9AE}" pid="3" name="ICV">
    <vt:lpwstr>9D4D00B583A856235148D965D03C56FF_42</vt:lpwstr>
  </property>
</Properties>
</file>