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9.xml" ContentType="application/vnd.openxmlformats-officedocument.presentationml.tags+xml"/>
  <Override PartName="/ppt/notesSlides/notesSlide7.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notesSlides/notesSlide8.xml" ContentType="application/vnd.openxmlformats-officedocument.presentationml.notesSlide+xml"/>
  <Override PartName="/ppt/tags/tag62.xml" ContentType="application/vnd.openxmlformats-officedocument.presentationml.tags+xml"/>
  <Override PartName="/ppt/notesSlides/notesSlide9.xml" ContentType="application/vnd.openxmlformats-officedocument.presentationml.notesSlide+xml"/>
  <Override PartName="/ppt/tags/tag63.xml" ContentType="application/vnd.openxmlformats-officedocument.presentationml.tags+xml"/>
  <Override PartName="/ppt/notesSlides/notesSlide10.xml" ContentType="application/vnd.openxmlformats-officedocument.presentationml.notesSlide+xml"/>
  <Override PartName="/ppt/tags/tag6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5.xml" ContentType="application/vnd.openxmlformats-officedocument.presentationml.tags+xml"/>
  <Override PartName="/ppt/notesSlides/notesSlide16.xml" ContentType="application/vnd.openxmlformats-officedocument.presentationml.notesSlide+xml"/>
  <Override PartName="/ppt/tags/tag6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2"/>
  </p:sldMasterIdLst>
  <p:notesMasterIdLst>
    <p:notesMasterId r:id="rId56"/>
  </p:notesMasterIdLst>
  <p:sldIdLst>
    <p:sldId id="2297" r:id="rId3"/>
    <p:sldId id="2301" r:id="rId4"/>
    <p:sldId id="448" r:id="rId5"/>
    <p:sldId id="2279" r:id="rId6"/>
    <p:sldId id="2280" r:id="rId7"/>
    <p:sldId id="365" r:id="rId8"/>
    <p:sldId id="2281" r:id="rId9"/>
    <p:sldId id="2282" r:id="rId10"/>
    <p:sldId id="2285" r:id="rId11"/>
    <p:sldId id="2283" r:id="rId12"/>
    <p:sldId id="2316" r:id="rId13"/>
    <p:sldId id="1947" r:id="rId14"/>
    <p:sldId id="1992" r:id="rId15"/>
    <p:sldId id="2303" r:id="rId16"/>
    <p:sldId id="2304" r:id="rId17"/>
    <p:sldId id="2141" r:id="rId18"/>
    <p:sldId id="1990" r:id="rId19"/>
    <p:sldId id="2305" r:id="rId20"/>
    <p:sldId id="1903" r:id="rId21"/>
    <p:sldId id="2278" r:id="rId22"/>
    <p:sldId id="2142" r:id="rId23"/>
    <p:sldId id="1948" r:id="rId24"/>
    <p:sldId id="2306" r:id="rId25"/>
    <p:sldId id="2144" r:id="rId26"/>
    <p:sldId id="2145" r:id="rId27"/>
    <p:sldId id="2302" r:id="rId28"/>
    <p:sldId id="2288" r:id="rId29"/>
    <p:sldId id="2289" r:id="rId30"/>
    <p:sldId id="2307" r:id="rId31"/>
    <p:sldId id="2308" r:id="rId32"/>
    <p:sldId id="2310" r:id="rId33"/>
    <p:sldId id="2309" r:id="rId34"/>
    <p:sldId id="2160" r:id="rId35"/>
    <p:sldId id="2162" r:id="rId36"/>
    <p:sldId id="2163" r:id="rId37"/>
    <p:sldId id="2311" r:id="rId38"/>
    <p:sldId id="2312" r:id="rId39"/>
    <p:sldId id="2313" r:id="rId40"/>
    <p:sldId id="2168" r:id="rId41"/>
    <p:sldId id="2169" r:id="rId42"/>
    <p:sldId id="2314" r:id="rId43"/>
    <p:sldId id="2315" r:id="rId44"/>
    <p:sldId id="2170" r:id="rId45"/>
    <p:sldId id="2172" r:id="rId46"/>
    <p:sldId id="2150" r:id="rId47"/>
    <p:sldId id="2317" r:id="rId48"/>
    <p:sldId id="2146" r:id="rId49"/>
    <p:sldId id="2293" r:id="rId50"/>
    <p:sldId id="2318" r:id="rId51"/>
    <p:sldId id="2319" r:id="rId52"/>
    <p:sldId id="2154" r:id="rId53"/>
    <p:sldId id="2296" r:id="rId54"/>
    <p:sldId id="432" r:id="rId55"/>
  </p:sldIdLst>
  <p:sldSz cx="12192000" cy="6858000"/>
  <p:notesSz cx="7099300" cy="10234613"/>
  <p:custDataLst>
    <p:tags r:id="rId5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00000"/>
    <a:srgbClr val="4D4D4D"/>
    <a:srgbClr val="D22828"/>
    <a:srgbClr val="BEBEBE"/>
    <a:srgbClr val="D0D0D0"/>
    <a:srgbClr val="FFFFFF"/>
    <a:srgbClr val="3C9735"/>
    <a:srgbClr val="E2F0D9"/>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21" autoAdjust="0"/>
    <p:restoredTop sz="92068" autoAdjust="0"/>
  </p:normalViewPr>
  <p:slideViewPr>
    <p:cSldViewPr snapToGrid="0">
      <p:cViewPr varScale="1">
        <p:scale>
          <a:sx n="112" d="100"/>
          <a:sy n="112" d="100"/>
        </p:scale>
        <p:origin x="1176" y="200"/>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gs" Target="tags/tag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extLst>
      <p:ext uri="{BB962C8B-B14F-4D97-AF65-F5344CB8AC3E}">
        <p14:creationId xmlns:p14="http://schemas.microsoft.com/office/powerpoint/2010/main" val="384008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extLst>
      <p:ext uri="{BB962C8B-B14F-4D97-AF65-F5344CB8AC3E}">
        <p14:creationId xmlns:p14="http://schemas.microsoft.com/office/powerpoint/2010/main" val="2932300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sym typeface="+mn-ea"/>
              </a:rPr>
              <a:t>Mục 3.1 I. Biến đổi hình thái học Giáo trình tham khảo Thị giác máy tính - Thuật toán và ứng dụng của Richard Szeliski Chương 3, phần 3.3 Các toán tử lân cận khác, mục 3.3.2 Hình thái học</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sym typeface="+mn-ea"/>
              </a:rPr>
              <a:t>Mục 3.1 I. Biến đổi hình thái học Giáo trình tham khảo Thị giác máy tính - Thuật toán và ứng dụng của Richard Szeliski Chương 3, phần 3.3 Các toán tử lân cận khác, mục 3.3.2 Hình thái học</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sym typeface="+mn-ea"/>
              </a:rPr>
              <a:t>Mục 3.1 I. Biến đổi hình thái học Giáo trình tham khảo Thị giác máy tính - Thuật toán và ứng dụng của Richard Szeliski Chương 3, phần 3.3 Các toán tử lân cận khác, mục 3.3.2 Hình thái học</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sym typeface="+mn-ea"/>
              </a:rPr>
              <a:t>Mục 3.1 I. Biến đổi hình thái học Giáo trình tham khảo Thị giác máy tính - Thuật toán và ứng dụng của Richard Szeliski Chương 3, phần 3.3 Các toán tử lân cận khác, mục 3.3.2 Hình thái học</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9</a:t>
            </a:fld>
            <a:endParaRPr lang="zh-CN" altLang="en-US"/>
          </a:p>
        </p:txBody>
      </p:sp>
    </p:spTree>
    <p:extLst>
      <p:ext uri="{BB962C8B-B14F-4D97-AF65-F5344CB8AC3E}">
        <p14:creationId xmlns:p14="http://schemas.microsoft.com/office/powerpoint/2010/main" val="3723253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 Bộ lọc tuyến tính Giáo trình tham khảo Xử lý ảnh số (ấn bản thứ ba) của Gonzalez 3.4 Cơ sở lọc không gian</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 Bộ lọc tuyến tính Giáo trình tham khảo Xử lý ảnh số (ấn bản thứ ba) của Gonzalez 3.4 Cơ sở lọc không gian</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 Bộ lọc tuyến tính Giáo trình tham khảo Xử lý ảnh số (ấn bản thứ ba) của Gonzalez 3.4 Cơ sở lọc không gian</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III. Làm sắc nét và làm mờ ảnh Giáo trình tham khảo Xử lý ảnh số (ấn bản thứ ba) của Gonzalez 3.5.1 Bộ lọc không gian làm trơn 3.6 Bộ lọc không gian làm sắc nét (3.6.1&amp;3.6.2)</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III. Làm sắc nét và làm mờ ảnh Giáo trình tham khảo Xử lý ảnh số (ấn bản thứ ba) của Gonzalez 3.5.1 Bộ lọc không gian làm trơn 3.6 Bộ lọc không gian làm sắc nét (3.6.1&amp;3.6.2)</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III. Làm sắc nét và làm mờ ảnh Giáo trình tham khảo Xử lý ảnh số (ấn bản thứ ba) của Gonzalez 3.5.1 Bộ lọc không gian làm trơn 3.6 Bộ lọc không gian làm sắc nét (3.6.1&amp;3.6.2)</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III. Làm sắc nét và làm mờ ảnh Giáo trình tham khảo Xử lý ảnh số (ấn bản thứ ba) của Gonzalez 3.5.1 Bộ lọc không gian làm trơn 3.6 Bộ lọc không gian làm sắc nét (3.6.1&amp;3.6.2)</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III. Làm sắc nét và làm mờ ảnh Giáo trình tham khảo Xử lý ảnh số (ấn bản thứ ba) của Gonzalez 3.5.1 Bộ lọc không gian làm trơn 3.6 Bộ lọc không gian làm sắc nét (3.6.1&amp;3.6.2)</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III. Làm sắc nét và làm mờ ảnh Giáo trình tham khảo Xử lý ảnh số (ấn bản thứ ba) của Gonzalez 3.5.1 Bộ lọc không gian làm trơn 3.6 Bộ lọc không gian làm sắc nét (3.6.1&amp;3.6.2)</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IV. Biến đổi khoảng cách Giáo trình tham khảo Thị giác máy tính - Thuật toán và ứng dụng của Richard Szeliski Chương 3, phần 3.3 Các toán tử lân cận khác, mục 3.3.3 Biến đổi khoảng cách</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IV. Biến đổi khoảng cách Giáo trình tham khảo Thị giác máy tính - Thuật toán và ứng dụng của Richard Szeliski Chương 3, phần 3.3 Các toán tử lân cận khác, mục 3.3.3 Biến đổi khoảng cách</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extLst>
      <p:ext uri="{BB962C8B-B14F-4D97-AF65-F5344CB8AC3E}">
        <p14:creationId xmlns:p14="http://schemas.microsoft.com/office/powerpoint/2010/main" val="1674990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IV. Biến đổi khoảng cách Giáo trình tham khảo Thị giác máy tính - Thuật toán và ứng dụng của Richard Szeliski Chương 3, phần 3.3 Các toán tử lân cận khác, mục 3.3.3 Biến đổi khoảng cách</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IV. Biến đổi khoảng cách Giáo trình tham khảo Thị giác máy tính - Thuật toán và ứng dụng của Richard Szeliski Chương 3, phần 3.3 Các toán tử lân cận khác, mục 3.3.3 Biến đổi khoảng cách</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IV. Biến đổi khoảng cách Giáo trình tham khảo Thị giác máy tính - Thuật toán và ứng dụng của Richard Szeliski Chương 3, phần 3.3 Các toán tử lân cận khác, mục 3.3.3 Biến đổi khoảng cách</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sym typeface="+mn-ea"/>
              </a:rPr>
              <a:t>IV. Biến đổi khoảng cách Giáo trình tham khảo Thị giác máy tính - Thuật toán và ứng dụng của Richard Szeliski Chương 3, phần 3.3 Các toán tử lân cận khác, mục 3.3.3 Biến đổi khoảng cách</a:t>
            </a:r>
            <a:endParaRPr kumimoji="1"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sym typeface="+mn-ea"/>
              </a:rPr>
              <a:t>“Xử lý ảnh số (Gonzalez) ”4.2 Lọc trong miền tần số - Các khái niệm cơ bản</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3.4 Biến đổi Fourier</a:t>
            </a:r>
            <a:endParaRPr lang="zh-CN" altLang="en-US" dirty="0"/>
          </a:p>
          <a:p>
            <a:r>
              <a:rPr lang="zh-CN" altLang="en-US" dirty="0"/>
              <a:t>“Xử lý ảnh số (Gonzalez) ”4.2 Lọc trong miền tần số - Các khái niệm cơ bản</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3.5.1 Nội suy</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3.5.1 Nội suy</a:t>
            </a:r>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3.5.1 Nội suy</a:t>
            </a:r>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3.6 Biến đổi hình học</a:t>
            </a:r>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3.6 Biến đổi hình học</a:t>
            </a:r>
            <a:endParaRPr lang="zh-CN" altLang="en-US" dirty="0"/>
          </a:p>
          <a:p>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3.6 Biến đổi hình học</a:t>
            </a:r>
            <a:endParaRPr lang="zh-CN" altLang="en-US" dirty="0"/>
          </a:p>
          <a:p>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3.1.2 Biến đổi màu</a:t>
            </a:r>
          </a:p>
          <a:p>
            <a:r>
              <a:rPr lang="zh-CN" altLang="en-US" dirty="0">
                <a:sym typeface="+mn-ea"/>
              </a:rPr>
              <a:t>“Xử lý ảnh số (Gonzalez) ” 6.2 Mô hình màu</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3.1.2 Biến đổi màu</a:t>
            </a:r>
          </a:p>
          <a:p>
            <a:r>
              <a:rPr lang="zh-CN" altLang="en-US" dirty="0">
                <a:sym typeface="+mn-ea"/>
              </a:rPr>
              <a:t>“Xử lý ảnh số (Gonzalez) ” 6.2 Mô hình màu</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“Thị giác máy tính——Thuật toán và ứng dụng” 3.1.4 Cân bằng histogram</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47</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48</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“Deep Learning”Goodfellow 7.4 Tăng cường tập dữ liệu</a:t>
            </a:r>
          </a:p>
          <a:p>
            <a:r>
              <a:rPr lang="zh-CN" altLang="en-US" dirty="0"/>
              <a:t>Chuyên mục Zhihu: https://zhuanlan.zhihu.com/p/634253859, https://zhuanlan.zhihu.com/p/402511359?utm_id=0</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49</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“Deep Learning”Goodfellow 7.4 Tăng cường tập dữ liệu</a:t>
            </a:r>
            <a:endParaRPr lang="zh-CN" altLang="en-US" dirty="0"/>
          </a:p>
          <a:p>
            <a:r>
              <a:rPr lang="zh-CN" altLang="en-US" dirty="0">
                <a:sym typeface="+mn-ea"/>
              </a:rPr>
              <a:t>Chuyên mục Zhihu: https://zhuanlan.zhihu.com/p/634253859, https://zhuanlan.zhihu.com/p/402511359?utm_id=0</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50</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“Deep Learning”Goodfellow 7.4 Tăng cường tập dữ liệu</a:t>
            </a:r>
            <a:endParaRPr lang="zh-CN" altLang="en-US" dirty="0"/>
          </a:p>
          <a:p>
            <a:r>
              <a:rPr lang="zh-CN" altLang="en-US" dirty="0">
                <a:sym typeface="+mn-ea"/>
              </a:rPr>
              <a:t>Chuyên mục Zhihu: https://zhuanlan.zhihu.com/p/634253859, https://zhuanlan.zhihu.com/p/402511359?utm_id=0</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“Deep Learning”Goodfellow 7.4 Tăng cường tập dữ liệu</a:t>
            </a:r>
            <a:endParaRPr lang="zh-CN" altLang="en-US" dirty="0"/>
          </a:p>
          <a:p>
            <a:r>
              <a:rPr lang="zh-CN" altLang="en-US" dirty="0">
                <a:sym typeface="+mn-ea"/>
              </a:rPr>
              <a:t>Chuyên mục Zhihu: https://zhuanlan.zhihu.com/p/634253859, https://zhuanlan.zhihu.com/p/402511359?utm_id=0</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52</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53</a:t>
            </a:fld>
            <a:endParaRPr lang="zh-CN" altLang="en-US"/>
          </a:p>
        </p:txBody>
      </p:sp>
    </p:spTree>
    <p:extLst>
      <p:ext uri="{BB962C8B-B14F-4D97-AF65-F5344CB8AC3E}">
        <p14:creationId xmlns:p14="http://schemas.microsoft.com/office/powerpoint/2010/main" val="912905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32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8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0" i="0"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7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tags" Target="../tags/tag40.xml"/><Relationship Id="rId21" Type="http://schemas.openxmlformats.org/officeDocument/2006/relationships/tags" Target="../tags/tag22.xml"/><Relationship Id="rId34" Type="http://schemas.openxmlformats.org/officeDocument/2006/relationships/tags" Target="../tags/tag35.xml"/><Relationship Id="rId42" Type="http://schemas.openxmlformats.org/officeDocument/2006/relationships/tags" Target="../tags/tag43.xml"/><Relationship Id="rId47" Type="http://schemas.openxmlformats.org/officeDocument/2006/relationships/tags" Target="../tags/tag48.xml"/><Relationship Id="rId50" Type="http://schemas.openxmlformats.org/officeDocument/2006/relationships/tags" Target="../tags/tag51.xml"/><Relationship Id="rId55" Type="http://schemas.openxmlformats.org/officeDocument/2006/relationships/tags" Target="../tags/tag56.xml"/><Relationship Id="rId7" Type="http://schemas.openxmlformats.org/officeDocument/2006/relationships/tags" Target="../tags/tag8.xml"/><Relationship Id="rId2" Type="http://schemas.openxmlformats.org/officeDocument/2006/relationships/tags" Target="../tags/tag3.xml"/><Relationship Id="rId16" Type="http://schemas.openxmlformats.org/officeDocument/2006/relationships/tags" Target="../tags/tag17.xml"/><Relationship Id="rId29" Type="http://schemas.openxmlformats.org/officeDocument/2006/relationships/tags" Target="../tags/tag30.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tags" Target="../tags/tag41.xml"/><Relationship Id="rId45" Type="http://schemas.openxmlformats.org/officeDocument/2006/relationships/tags" Target="../tags/tag46.xml"/><Relationship Id="rId53" Type="http://schemas.openxmlformats.org/officeDocument/2006/relationships/tags" Target="../tags/tag54.xml"/><Relationship Id="rId58" Type="http://schemas.openxmlformats.org/officeDocument/2006/relationships/notesSlide" Target="../notesSlides/notesSlide2.xml"/><Relationship Id="rId5" Type="http://schemas.openxmlformats.org/officeDocument/2006/relationships/tags" Target="../tags/tag6.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43" Type="http://schemas.openxmlformats.org/officeDocument/2006/relationships/tags" Target="../tags/tag44.xml"/><Relationship Id="rId48" Type="http://schemas.openxmlformats.org/officeDocument/2006/relationships/tags" Target="../tags/tag49.xml"/><Relationship Id="rId56" Type="http://schemas.openxmlformats.org/officeDocument/2006/relationships/tags" Target="../tags/tag57.xml"/><Relationship Id="rId8" Type="http://schemas.openxmlformats.org/officeDocument/2006/relationships/tags" Target="../tags/tag9.xml"/><Relationship Id="rId51" Type="http://schemas.openxmlformats.org/officeDocument/2006/relationships/tags" Target="../tags/tag52.xml"/><Relationship Id="rId3" Type="http://schemas.openxmlformats.org/officeDocument/2006/relationships/tags" Target="../tags/tag4.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tags" Target="../tags/tag39.xml"/><Relationship Id="rId46" Type="http://schemas.openxmlformats.org/officeDocument/2006/relationships/tags" Target="../tags/tag47.xml"/><Relationship Id="rId20" Type="http://schemas.openxmlformats.org/officeDocument/2006/relationships/tags" Target="../tags/tag21.xml"/><Relationship Id="rId41" Type="http://schemas.openxmlformats.org/officeDocument/2006/relationships/tags" Target="../tags/tag42.xml"/><Relationship Id="rId54" Type="http://schemas.openxmlformats.org/officeDocument/2006/relationships/tags" Target="../tags/tag55.xml"/><Relationship Id="rId1" Type="http://schemas.openxmlformats.org/officeDocument/2006/relationships/tags" Target="../tags/tag2.xml"/><Relationship Id="rId6" Type="http://schemas.openxmlformats.org/officeDocument/2006/relationships/tags" Target="../tags/tag7.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49" Type="http://schemas.openxmlformats.org/officeDocument/2006/relationships/tags" Target="../tags/tag50.xml"/><Relationship Id="rId57" Type="http://schemas.openxmlformats.org/officeDocument/2006/relationships/slideLayout" Target="../slideLayouts/slideLayout1.xml"/><Relationship Id="rId10" Type="http://schemas.openxmlformats.org/officeDocument/2006/relationships/tags" Target="../tags/tag11.xml"/><Relationship Id="rId31" Type="http://schemas.openxmlformats.org/officeDocument/2006/relationships/tags" Target="../tags/tag32.xml"/><Relationship Id="rId44" Type="http://schemas.openxmlformats.org/officeDocument/2006/relationships/tags" Target="../tags/tag45.xml"/><Relationship Id="rId52" Type="http://schemas.openxmlformats.org/officeDocument/2006/relationships/tags" Target="../tags/tag5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8.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3.xml"/><Relationship Id="rId5" Type="http://schemas.openxmlformats.org/officeDocument/2006/relationships/image" Target="../media/image12.jp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11.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6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tags" Target="../tags/tag64.xml"/><Relationship Id="rId9"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5.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66.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67.xml"/><Relationship Id="rId5" Type="http://schemas.openxmlformats.org/officeDocument/2006/relationships/image" Target="../media/image31.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1.GIF"/></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595437" y="205578"/>
            <a:ext cx="9001125" cy="833212"/>
          </a:xfrm>
        </p:spPr>
        <p:txBody>
          <a:bodyPr>
            <a:normAutofit/>
          </a:bodyPr>
          <a:lstStyle/>
          <a:p>
            <a:r>
              <a:rPr lang="zh-CN" altLang="en-US" sz="4400" dirty="0">
                <a:latin typeface="Calibri"/>
                <a:cs typeface="Calibri"/>
              </a:rPr>
              <a:t>Chương 3 Xử lý hình ảnh và video</a:t>
            </a:r>
            <a:endParaRPr lang="en-US" altLang="zh-CN" dirty="0">
              <a:latin typeface="Calibri"/>
              <a:cs typeface="Calibri"/>
            </a:endParaRPr>
          </a:p>
        </p:txBody>
      </p:sp>
      <p:grpSp>
        <p:nvGrpSpPr>
          <p:cNvPr id="10" name="组合 9"/>
          <p:cNvGrpSpPr/>
          <p:nvPr/>
        </p:nvGrpSpPr>
        <p:grpSpPr>
          <a:xfrm>
            <a:off x="1162049" y="1178663"/>
            <a:ext cx="9651538" cy="2048937"/>
            <a:chOff x="1585349" y="1208814"/>
            <a:chExt cx="4901342" cy="2048937"/>
          </a:xfrm>
        </p:grpSpPr>
        <p:sp>
          <p:nvSpPr>
            <p:cNvPr id="6" name="Rectangle 4">
              <a:hlinkClick r:id="" action="ppaction://noaction"/>
            </p:cNvPr>
            <p:cNvSpPr>
              <a:spLocks noChangeArrowheads="1"/>
            </p:cNvSpPr>
            <p:nvPr/>
          </p:nvSpPr>
          <p:spPr bwMode="auto">
            <a:xfrm>
              <a:off x="1593381" y="1208814"/>
              <a:ext cx="4893310" cy="7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2400" dirty="0">
                  <a:solidFill>
                    <a:srgbClr val="4D4D4D"/>
                  </a:solidFill>
                  <a:latin typeface="Arial" panose="020B0604020202020204" pitchFamily="34" charset="0"/>
                  <a:ea typeface="Calibri" panose="02010609060101010101" pitchFamily="49" charset="-122"/>
                  <a:cs typeface="Arial" panose="020B0604020202020204" pitchFamily="34" charset="0"/>
                </a:rPr>
                <a:t>§3.1 Toán tử xử lý ảnh cục bộ</a:t>
              </a:r>
            </a:p>
          </p:txBody>
        </p:sp>
        <p:sp>
          <p:nvSpPr>
            <p:cNvPr id="8" name="Rectangle 5">
              <a:hlinkClick r:id="" action="ppaction://noaction"/>
            </p:cNvPr>
            <p:cNvSpPr>
              <a:spLocks noChangeArrowheads="1"/>
            </p:cNvSpPr>
            <p:nvPr/>
          </p:nvSpPr>
          <p:spPr bwMode="auto">
            <a:xfrm>
              <a:off x="1585349" y="2497751"/>
              <a:ext cx="4848860" cy="7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2400" dirty="0">
                  <a:solidFill>
                    <a:srgbClr val="4D4D4D"/>
                  </a:solidFill>
                  <a:latin typeface="Arial" panose="020B0604020202020204" pitchFamily="34" charset="0"/>
                  <a:ea typeface="Calibri" panose="02010609060101010101" pitchFamily="49" charset="-122"/>
                  <a:cs typeface="Arial" panose="020B0604020202020204" pitchFamily="34" charset="0"/>
                </a:rPr>
                <a:t>§3.3 Các phương pháp tăng cường dữ liệu ảnh điển hình</a:t>
              </a:r>
            </a:p>
          </p:txBody>
        </p:sp>
        <p:sp>
          <p:nvSpPr>
            <p:cNvPr id="9" name="Rectangle 6">
              <a:hlinkClick r:id="" action="ppaction://noaction"/>
            </p:cNvPr>
            <p:cNvSpPr>
              <a:spLocks noChangeArrowheads="1"/>
            </p:cNvSpPr>
            <p:nvPr/>
          </p:nvSpPr>
          <p:spPr bwMode="auto">
            <a:xfrm>
              <a:off x="1593381" y="1816774"/>
              <a:ext cx="4767580" cy="7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2400" dirty="0">
                  <a:solidFill>
                    <a:srgbClr val="4D4D4D"/>
                  </a:solidFill>
                  <a:latin typeface="Arial" panose="020B0604020202020204" pitchFamily="34" charset="0"/>
                  <a:ea typeface="Calibri" panose="02010609060101010101" pitchFamily="49" charset="-122"/>
                  <a:cs typeface="Arial" panose="020B0604020202020204" pitchFamily="34" charset="0"/>
                </a:rPr>
                <a:t>§3.2 Toán tử xử lý ảnh toàn cục</a:t>
              </a:r>
            </a:p>
          </p:txBody>
        </p:sp>
      </p:grpSp>
    </p:spTree>
    <p:extLst>
      <p:ext uri="{BB962C8B-B14F-4D97-AF65-F5344CB8AC3E}">
        <p14:creationId xmlns:p14="http://schemas.microsoft.com/office/powerpoint/2010/main" val="34473619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26" name="文本占位符 25"/>
          <p:cNvSpPr>
            <a:spLocks noGrp="1"/>
          </p:cNvSpPr>
          <p:nvPr>
            <p:ph type="body" sz="quarter" idx="13"/>
          </p:nvPr>
        </p:nvSpPr>
        <p:spPr/>
        <p:txBody>
          <a:bodyPr wrap="none">
            <a:normAutofit fontScale="99500"/>
          </a:bodyPr>
          <a:lstStyle/>
          <a:p>
            <a:r>
              <a:rPr lang="zh-CN" altLang="en-US" sz="4000" dirty="0">
                <a:latin typeface="Calibri"/>
                <a:cs typeface="Calibri"/>
              </a:rPr>
              <a:t>Mạch nội dung của chương</a:t>
            </a:r>
          </a:p>
        </p:txBody>
      </p:sp>
      <p:grpSp>
        <p:nvGrpSpPr>
          <p:cNvPr id="7" name="组合 6"/>
          <p:cNvGrpSpPr/>
          <p:nvPr/>
        </p:nvGrpSpPr>
        <p:grpSpPr>
          <a:xfrm>
            <a:off x="2831607" y="2391432"/>
            <a:ext cx="2302944" cy="474242"/>
            <a:chOff x="1999396" y="1914116"/>
            <a:chExt cx="2096068" cy="474242"/>
          </a:xfrm>
        </p:grpSpPr>
        <p:sp>
          <p:nvSpPr>
            <p:cNvPr id="3" name="矩形: 圆角 2"/>
            <p:cNvSpPr/>
            <p:nvPr>
              <p:custDataLst>
                <p:tags r:id="rId55"/>
              </p:custDataLst>
            </p:nvPr>
          </p:nvSpPr>
          <p:spPr>
            <a:xfrm>
              <a:off x="1999396" y="1914116"/>
              <a:ext cx="2031325"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5" name="文本框 4"/>
            <p:cNvSpPr txBox="1"/>
            <p:nvPr>
              <p:custDataLst>
                <p:tags r:id="rId56"/>
              </p:custDataLst>
            </p:nvPr>
          </p:nvSpPr>
          <p:spPr>
            <a:xfrm>
              <a:off x="2064139" y="1966571"/>
              <a:ext cx="2031325"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Toán tử xử lý ảnh cục bộ</a:t>
              </a:r>
            </a:p>
          </p:txBody>
        </p:sp>
      </p:grpSp>
      <p:sp>
        <p:nvSpPr>
          <p:cNvPr id="23" name="左大括号 22"/>
          <p:cNvSpPr/>
          <p:nvPr>
            <p:custDataLst>
              <p:tags r:id="rId1"/>
            </p:custDataLst>
          </p:nvPr>
        </p:nvSpPr>
        <p:spPr>
          <a:xfrm>
            <a:off x="2547207" y="2642084"/>
            <a:ext cx="298912" cy="3688394"/>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47" name="组合 46"/>
          <p:cNvGrpSpPr/>
          <p:nvPr/>
        </p:nvGrpSpPr>
        <p:grpSpPr>
          <a:xfrm>
            <a:off x="360241" y="3847648"/>
            <a:ext cx="2142157" cy="579152"/>
            <a:chOff x="1999397" y="1809206"/>
            <a:chExt cx="1569660" cy="579152"/>
          </a:xfrm>
        </p:grpSpPr>
        <p:sp>
          <p:nvSpPr>
            <p:cNvPr id="48" name="矩形: 圆角 47"/>
            <p:cNvSpPr/>
            <p:nvPr>
              <p:custDataLst>
                <p:tags r:id="rId53"/>
              </p:custDataLst>
            </p:nvPr>
          </p:nvSpPr>
          <p:spPr>
            <a:xfrm>
              <a:off x="1999397" y="1809206"/>
              <a:ext cx="1569660" cy="57915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49" name="文本框 48"/>
            <p:cNvSpPr txBox="1"/>
            <p:nvPr>
              <p:custDataLst>
                <p:tags r:id="rId54"/>
              </p:custDataLst>
            </p:nvPr>
          </p:nvSpPr>
          <p:spPr>
            <a:xfrm>
              <a:off x="1999397" y="1914116"/>
              <a:ext cx="1569660"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Xử lý hình ảnh và video</a:t>
              </a:r>
            </a:p>
          </p:txBody>
        </p:sp>
      </p:grpSp>
      <p:grpSp>
        <p:nvGrpSpPr>
          <p:cNvPr id="11" name="组合 10"/>
          <p:cNvGrpSpPr/>
          <p:nvPr/>
        </p:nvGrpSpPr>
        <p:grpSpPr>
          <a:xfrm>
            <a:off x="5402794" y="1489722"/>
            <a:ext cx="2110158" cy="474242"/>
            <a:chOff x="1999397" y="1914116"/>
            <a:chExt cx="1540625" cy="474242"/>
          </a:xfrm>
        </p:grpSpPr>
        <p:sp>
          <p:nvSpPr>
            <p:cNvPr id="12" name="矩形: 圆角 4"/>
            <p:cNvSpPr/>
            <p:nvPr>
              <p:custDataLst>
                <p:tags r:id="rId51"/>
              </p:custDataLst>
            </p:nvPr>
          </p:nvSpPr>
          <p:spPr>
            <a:xfrm>
              <a:off x="1999397" y="1914116"/>
              <a:ext cx="1411038"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3" name="文本框 12"/>
            <p:cNvSpPr txBox="1"/>
            <p:nvPr>
              <p:custDataLst>
                <p:tags r:id="rId52"/>
              </p:custDataLst>
            </p:nvPr>
          </p:nvSpPr>
          <p:spPr>
            <a:xfrm>
              <a:off x="2064138" y="1966571"/>
              <a:ext cx="1475884"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hình thái học</a:t>
              </a:r>
            </a:p>
          </p:txBody>
        </p:sp>
      </p:grpSp>
      <p:grpSp>
        <p:nvGrpSpPr>
          <p:cNvPr id="14" name="组合 13"/>
          <p:cNvGrpSpPr/>
          <p:nvPr/>
        </p:nvGrpSpPr>
        <p:grpSpPr>
          <a:xfrm>
            <a:off x="7623400" y="1937992"/>
            <a:ext cx="1075788" cy="474242"/>
            <a:chOff x="1999397" y="1914116"/>
            <a:chExt cx="711073" cy="474242"/>
          </a:xfrm>
        </p:grpSpPr>
        <p:sp>
          <p:nvSpPr>
            <p:cNvPr id="15" name="矩形: 圆角 11"/>
            <p:cNvSpPr/>
            <p:nvPr>
              <p:custDataLst>
                <p:tags r:id="rId49"/>
              </p:custDataLst>
            </p:nvPr>
          </p:nvSpPr>
          <p:spPr>
            <a:xfrm>
              <a:off x="1999397" y="1914116"/>
              <a:ext cx="711073"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6" name="文本框 15"/>
            <p:cNvSpPr txBox="1"/>
            <p:nvPr>
              <p:custDataLst>
                <p:tags r:id="rId50"/>
              </p:custDataLst>
            </p:nvPr>
          </p:nvSpPr>
          <p:spPr>
            <a:xfrm>
              <a:off x="2064139" y="1966571"/>
              <a:ext cx="646331"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Giãn nở</a:t>
              </a:r>
            </a:p>
          </p:txBody>
        </p:sp>
      </p:grpSp>
      <p:grpSp>
        <p:nvGrpSpPr>
          <p:cNvPr id="17" name="组合 16"/>
          <p:cNvGrpSpPr/>
          <p:nvPr/>
        </p:nvGrpSpPr>
        <p:grpSpPr>
          <a:xfrm>
            <a:off x="9568276" y="1944928"/>
            <a:ext cx="1284907" cy="474242"/>
            <a:chOff x="1999397" y="1914116"/>
            <a:chExt cx="711073" cy="474242"/>
          </a:xfrm>
        </p:grpSpPr>
        <p:sp>
          <p:nvSpPr>
            <p:cNvPr id="18" name="矩形: 圆角 15"/>
            <p:cNvSpPr/>
            <p:nvPr>
              <p:custDataLst>
                <p:tags r:id="rId47"/>
              </p:custDataLst>
            </p:nvPr>
          </p:nvSpPr>
          <p:spPr>
            <a:xfrm>
              <a:off x="1999397" y="1914116"/>
              <a:ext cx="711073"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9" name="文本框 18"/>
            <p:cNvSpPr txBox="1"/>
            <p:nvPr>
              <p:custDataLst>
                <p:tags r:id="rId48"/>
              </p:custDataLst>
            </p:nvPr>
          </p:nvSpPr>
          <p:spPr>
            <a:xfrm>
              <a:off x="2064139" y="1966571"/>
              <a:ext cx="646331"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Phép đa số</a:t>
              </a:r>
            </a:p>
          </p:txBody>
        </p:sp>
      </p:grpSp>
      <p:grpSp>
        <p:nvGrpSpPr>
          <p:cNvPr id="20" name="组合 19"/>
          <p:cNvGrpSpPr/>
          <p:nvPr/>
        </p:nvGrpSpPr>
        <p:grpSpPr>
          <a:xfrm>
            <a:off x="8808581" y="1944928"/>
            <a:ext cx="711073" cy="474242"/>
            <a:chOff x="1999397" y="1914116"/>
            <a:chExt cx="711073" cy="474242"/>
          </a:xfrm>
        </p:grpSpPr>
        <p:sp>
          <p:nvSpPr>
            <p:cNvPr id="21" name="矩形: 圆角 18"/>
            <p:cNvSpPr/>
            <p:nvPr>
              <p:custDataLst>
                <p:tags r:id="rId45"/>
              </p:custDataLst>
            </p:nvPr>
          </p:nvSpPr>
          <p:spPr>
            <a:xfrm>
              <a:off x="1999397" y="1914116"/>
              <a:ext cx="711073"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22" name="文本框 21"/>
            <p:cNvSpPr txBox="1"/>
            <p:nvPr>
              <p:custDataLst>
                <p:tags r:id="rId46"/>
              </p:custDataLst>
            </p:nvPr>
          </p:nvSpPr>
          <p:spPr>
            <a:xfrm>
              <a:off x="2006265" y="1966571"/>
              <a:ext cx="646331"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Co mòn</a:t>
              </a:r>
            </a:p>
          </p:txBody>
        </p:sp>
      </p:grpSp>
      <p:grpSp>
        <p:nvGrpSpPr>
          <p:cNvPr id="24" name="组合 23"/>
          <p:cNvGrpSpPr/>
          <p:nvPr/>
        </p:nvGrpSpPr>
        <p:grpSpPr>
          <a:xfrm>
            <a:off x="7522172" y="1028042"/>
            <a:ext cx="941905" cy="474242"/>
            <a:chOff x="1999397" y="1914116"/>
            <a:chExt cx="941905" cy="474242"/>
          </a:xfrm>
        </p:grpSpPr>
        <p:sp>
          <p:nvSpPr>
            <p:cNvPr id="25" name="矩形: 圆角 21"/>
            <p:cNvSpPr/>
            <p:nvPr>
              <p:custDataLst>
                <p:tags r:id="rId43"/>
              </p:custDataLst>
            </p:nvPr>
          </p:nvSpPr>
          <p:spPr>
            <a:xfrm>
              <a:off x="1999397" y="1914116"/>
              <a:ext cx="941905"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27" name="文本框 26"/>
            <p:cNvSpPr txBox="1"/>
            <p:nvPr>
              <p:custDataLst>
                <p:tags r:id="rId44"/>
              </p:custDataLst>
            </p:nvPr>
          </p:nvSpPr>
          <p:spPr>
            <a:xfrm>
              <a:off x="2064139" y="1966571"/>
              <a:ext cx="877163"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Phép mở</a:t>
              </a:r>
            </a:p>
          </p:txBody>
        </p:sp>
      </p:grpSp>
      <p:grpSp>
        <p:nvGrpSpPr>
          <p:cNvPr id="34" name="组合 33"/>
          <p:cNvGrpSpPr/>
          <p:nvPr/>
        </p:nvGrpSpPr>
        <p:grpSpPr>
          <a:xfrm>
            <a:off x="8528175" y="1028042"/>
            <a:ext cx="941905" cy="474242"/>
            <a:chOff x="1999397" y="1914116"/>
            <a:chExt cx="941905" cy="474242"/>
          </a:xfrm>
        </p:grpSpPr>
        <p:sp>
          <p:nvSpPr>
            <p:cNvPr id="35" name="矩形: 圆角 34"/>
            <p:cNvSpPr/>
            <p:nvPr>
              <p:custDataLst>
                <p:tags r:id="rId41"/>
              </p:custDataLst>
            </p:nvPr>
          </p:nvSpPr>
          <p:spPr>
            <a:xfrm>
              <a:off x="1999397" y="1914116"/>
              <a:ext cx="941905"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52" name="文本框 51"/>
            <p:cNvSpPr txBox="1"/>
            <p:nvPr>
              <p:custDataLst>
                <p:tags r:id="rId42"/>
              </p:custDataLst>
            </p:nvPr>
          </p:nvSpPr>
          <p:spPr>
            <a:xfrm>
              <a:off x="2064139" y="1966571"/>
              <a:ext cx="877163"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Phép đóng</a:t>
              </a:r>
            </a:p>
          </p:txBody>
        </p:sp>
      </p:grpSp>
      <p:sp>
        <p:nvSpPr>
          <p:cNvPr id="61" name="左大括号 60"/>
          <p:cNvSpPr/>
          <p:nvPr>
            <p:custDataLst>
              <p:tags r:id="rId2"/>
            </p:custDataLst>
          </p:nvPr>
        </p:nvSpPr>
        <p:spPr>
          <a:xfrm>
            <a:off x="7373348" y="1277710"/>
            <a:ext cx="198979" cy="941746"/>
          </a:xfrm>
          <a:prstGeom prst="leftBrace">
            <a:avLst>
              <a:gd name="adj1" fmla="val 56944"/>
              <a:gd name="adj2" fmla="val 4777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86" name="组合 85"/>
          <p:cNvGrpSpPr/>
          <p:nvPr/>
        </p:nvGrpSpPr>
        <p:grpSpPr>
          <a:xfrm>
            <a:off x="5436210" y="2087838"/>
            <a:ext cx="1684099" cy="474242"/>
            <a:chOff x="1999397" y="1914116"/>
            <a:chExt cx="1411038" cy="474242"/>
          </a:xfrm>
        </p:grpSpPr>
        <p:sp>
          <p:nvSpPr>
            <p:cNvPr id="90" name="矩形: 圆角 89"/>
            <p:cNvSpPr/>
            <p:nvPr>
              <p:custDataLst>
                <p:tags r:id="rId39"/>
              </p:custDataLst>
            </p:nvPr>
          </p:nvSpPr>
          <p:spPr>
            <a:xfrm>
              <a:off x="1999397" y="1914116"/>
              <a:ext cx="1411038"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91" name="文本框 90"/>
            <p:cNvSpPr txBox="1"/>
            <p:nvPr>
              <p:custDataLst>
                <p:tags r:id="rId40"/>
              </p:custDataLst>
            </p:nvPr>
          </p:nvSpPr>
          <p:spPr>
            <a:xfrm>
              <a:off x="2064139" y="1966571"/>
              <a:ext cx="1338828"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Bộ lọc tuyến tính</a:t>
              </a:r>
            </a:p>
          </p:txBody>
        </p:sp>
      </p:grpSp>
      <p:grpSp>
        <p:nvGrpSpPr>
          <p:cNvPr id="92" name="组合 91"/>
          <p:cNvGrpSpPr/>
          <p:nvPr/>
        </p:nvGrpSpPr>
        <p:grpSpPr>
          <a:xfrm>
            <a:off x="5429790" y="2724277"/>
            <a:ext cx="2166086" cy="474242"/>
            <a:chOff x="1999397" y="1914116"/>
            <a:chExt cx="1634402" cy="474242"/>
          </a:xfrm>
        </p:grpSpPr>
        <p:sp>
          <p:nvSpPr>
            <p:cNvPr id="93" name="矩形: 圆角 92"/>
            <p:cNvSpPr/>
            <p:nvPr>
              <p:custDataLst>
                <p:tags r:id="rId37"/>
              </p:custDataLst>
            </p:nvPr>
          </p:nvSpPr>
          <p:spPr>
            <a:xfrm>
              <a:off x="1999397" y="1914116"/>
              <a:ext cx="1634402"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94" name="文本框 93"/>
            <p:cNvSpPr txBox="1"/>
            <p:nvPr>
              <p:custDataLst>
                <p:tags r:id="rId38"/>
              </p:custDataLst>
            </p:nvPr>
          </p:nvSpPr>
          <p:spPr>
            <a:xfrm>
              <a:off x="2064139" y="1966571"/>
              <a:ext cx="1569660"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Làm sắc nét và làm mờ ảnh</a:t>
              </a:r>
            </a:p>
          </p:txBody>
        </p:sp>
      </p:grpSp>
      <p:grpSp>
        <p:nvGrpSpPr>
          <p:cNvPr id="100" name="组合 99"/>
          <p:cNvGrpSpPr/>
          <p:nvPr/>
        </p:nvGrpSpPr>
        <p:grpSpPr>
          <a:xfrm>
            <a:off x="5449224" y="3594942"/>
            <a:ext cx="1741978" cy="474242"/>
            <a:chOff x="6149112" y="4583127"/>
            <a:chExt cx="1130306" cy="474242"/>
          </a:xfrm>
        </p:grpSpPr>
        <p:sp>
          <p:nvSpPr>
            <p:cNvPr id="98" name="矩形: 圆角 97"/>
            <p:cNvSpPr/>
            <p:nvPr>
              <p:custDataLst>
                <p:tags r:id="rId35"/>
              </p:custDataLst>
            </p:nvPr>
          </p:nvSpPr>
          <p:spPr>
            <a:xfrm>
              <a:off x="6149112" y="4583127"/>
              <a:ext cx="113030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99" name="文本框 98"/>
            <p:cNvSpPr txBox="1"/>
            <p:nvPr>
              <p:custDataLst>
                <p:tags r:id="rId36"/>
              </p:custDataLst>
            </p:nvPr>
          </p:nvSpPr>
          <p:spPr>
            <a:xfrm>
              <a:off x="6160267" y="4635582"/>
              <a:ext cx="1107996"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khoảng cách</a:t>
              </a:r>
            </a:p>
          </p:txBody>
        </p:sp>
      </p:grpSp>
      <p:grpSp>
        <p:nvGrpSpPr>
          <p:cNvPr id="103" name="组合 102"/>
          <p:cNvGrpSpPr/>
          <p:nvPr/>
        </p:nvGrpSpPr>
        <p:grpSpPr>
          <a:xfrm>
            <a:off x="7563068" y="3303212"/>
            <a:ext cx="1636379" cy="474242"/>
            <a:chOff x="8509760" y="3708198"/>
            <a:chExt cx="1130306" cy="474242"/>
          </a:xfrm>
        </p:grpSpPr>
        <p:sp>
          <p:nvSpPr>
            <p:cNvPr id="101" name="矩形: 圆角 100"/>
            <p:cNvSpPr/>
            <p:nvPr>
              <p:custDataLst>
                <p:tags r:id="rId33"/>
              </p:custDataLst>
            </p:nvPr>
          </p:nvSpPr>
          <p:spPr>
            <a:xfrm>
              <a:off x="8509760" y="3708198"/>
              <a:ext cx="113030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02" name="文本框 101"/>
            <p:cNvSpPr txBox="1"/>
            <p:nvPr>
              <p:custDataLst>
                <p:tags r:id="rId34"/>
              </p:custDataLst>
            </p:nvPr>
          </p:nvSpPr>
          <p:spPr>
            <a:xfrm>
              <a:off x="8520915" y="3760653"/>
              <a:ext cx="1107996"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Khoảng cách Euclid</a:t>
              </a:r>
            </a:p>
          </p:txBody>
        </p:sp>
      </p:grpSp>
      <p:grpSp>
        <p:nvGrpSpPr>
          <p:cNvPr id="109" name="组合 108"/>
          <p:cNvGrpSpPr/>
          <p:nvPr/>
        </p:nvGrpSpPr>
        <p:grpSpPr>
          <a:xfrm>
            <a:off x="9234658" y="3316240"/>
            <a:ext cx="2491486" cy="474242"/>
            <a:chOff x="9959007" y="4583127"/>
            <a:chExt cx="1569660" cy="474242"/>
          </a:xfrm>
        </p:grpSpPr>
        <p:sp>
          <p:nvSpPr>
            <p:cNvPr id="107" name="矩形: 圆角 106"/>
            <p:cNvSpPr/>
            <p:nvPr>
              <p:custDataLst>
                <p:tags r:id="rId31"/>
              </p:custDataLst>
            </p:nvPr>
          </p:nvSpPr>
          <p:spPr>
            <a:xfrm>
              <a:off x="9959007" y="4583127"/>
              <a:ext cx="156966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08" name="文本框 107"/>
            <p:cNvSpPr txBox="1"/>
            <p:nvPr>
              <p:custDataLst>
                <p:tags r:id="rId32"/>
              </p:custDataLst>
            </p:nvPr>
          </p:nvSpPr>
          <p:spPr>
            <a:xfrm>
              <a:off x="9959007" y="4635582"/>
              <a:ext cx="1569660"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Khoảng cách Manhattan</a:t>
              </a:r>
            </a:p>
          </p:txBody>
        </p:sp>
      </p:grpSp>
      <p:grpSp>
        <p:nvGrpSpPr>
          <p:cNvPr id="104" name="组合 103"/>
          <p:cNvGrpSpPr/>
          <p:nvPr/>
        </p:nvGrpSpPr>
        <p:grpSpPr>
          <a:xfrm>
            <a:off x="7527856" y="3886945"/>
            <a:ext cx="1642173" cy="474242"/>
            <a:chOff x="8509760" y="3708198"/>
            <a:chExt cx="1130306" cy="474242"/>
          </a:xfrm>
        </p:grpSpPr>
        <p:sp>
          <p:nvSpPr>
            <p:cNvPr id="105" name="矩形: 圆角 104"/>
            <p:cNvSpPr/>
            <p:nvPr>
              <p:custDataLst>
                <p:tags r:id="rId29"/>
              </p:custDataLst>
            </p:nvPr>
          </p:nvSpPr>
          <p:spPr>
            <a:xfrm>
              <a:off x="8509760" y="3708198"/>
              <a:ext cx="113030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06" name="文本框 105"/>
            <p:cNvSpPr txBox="1"/>
            <p:nvPr>
              <p:custDataLst>
                <p:tags r:id="rId30"/>
              </p:custDataLst>
            </p:nvPr>
          </p:nvSpPr>
          <p:spPr>
            <a:xfrm>
              <a:off x="8520915" y="3760653"/>
              <a:ext cx="1107996"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Khoảng cách bàn cờ</a:t>
              </a:r>
            </a:p>
          </p:txBody>
        </p:sp>
      </p:grpSp>
      <p:grpSp>
        <p:nvGrpSpPr>
          <p:cNvPr id="110" name="组合 109"/>
          <p:cNvGrpSpPr/>
          <p:nvPr/>
        </p:nvGrpSpPr>
        <p:grpSpPr>
          <a:xfrm>
            <a:off x="9246695" y="3886945"/>
            <a:ext cx="2479449" cy="474242"/>
            <a:chOff x="8509760" y="3708198"/>
            <a:chExt cx="1130306" cy="474242"/>
          </a:xfrm>
        </p:grpSpPr>
        <p:sp>
          <p:nvSpPr>
            <p:cNvPr id="111" name="矩形: 圆角 110"/>
            <p:cNvSpPr/>
            <p:nvPr>
              <p:custDataLst>
                <p:tags r:id="rId27"/>
              </p:custDataLst>
            </p:nvPr>
          </p:nvSpPr>
          <p:spPr>
            <a:xfrm>
              <a:off x="8509760" y="3708198"/>
              <a:ext cx="113030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12" name="文本框 111"/>
            <p:cNvSpPr txBox="1"/>
            <p:nvPr>
              <p:custDataLst>
                <p:tags r:id="rId28"/>
              </p:custDataLst>
            </p:nvPr>
          </p:nvSpPr>
          <p:spPr>
            <a:xfrm>
              <a:off x="8520915" y="3760653"/>
              <a:ext cx="1107996"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khoảng cách</a:t>
              </a:r>
            </a:p>
          </p:txBody>
        </p:sp>
      </p:grpSp>
      <p:sp>
        <p:nvSpPr>
          <p:cNvPr id="115" name="左大括号 114"/>
          <p:cNvSpPr/>
          <p:nvPr>
            <p:custDataLst>
              <p:tags r:id="rId3"/>
            </p:custDataLst>
          </p:nvPr>
        </p:nvSpPr>
        <p:spPr>
          <a:xfrm>
            <a:off x="7195050" y="3509141"/>
            <a:ext cx="332807" cy="736318"/>
          </a:xfrm>
          <a:prstGeom prst="leftBrace">
            <a:avLst>
              <a:gd name="adj1" fmla="val 35741"/>
              <a:gd name="adj2" fmla="val 6793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116" name="组合 115"/>
          <p:cNvGrpSpPr/>
          <p:nvPr/>
        </p:nvGrpSpPr>
        <p:grpSpPr>
          <a:xfrm>
            <a:off x="3021970" y="4816104"/>
            <a:ext cx="2414541" cy="569806"/>
            <a:chOff x="1999396" y="1914116"/>
            <a:chExt cx="2057588" cy="501232"/>
          </a:xfrm>
        </p:grpSpPr>
        <p:sp>
          <p:nvSpPr>
            <p:cNvPr id="117" name="矩形: 圆角 116"/>
            <p:cNvSpPr/>
            <p:nvPr>
              <p:custDataLst>
                <p:tags r:id="rId25"/>
              </p:custDataLst>
            </p:nvPr>
          </p:nvSpPr>
          <p:spPr>
            <a:xfrm>
              <a:off x="1999396" y="1914116"/>
              <a:ext cx="2031325"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18" name="文本框 117"/>
            <p:cNvSpPr txBox="1"/>
            <p:nvPr>
              <p:custDataLst>
                <p:tags r:id="rId26"/>
              </p:custDataLst>
            </p:nvPr>
          </p:nvSpPr>
          <p:spPr>
            <a:xfrm>
              <a:off x="2025659" y="2046016"/>
              <a:ext cx="2031325"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Toán tử xử lý ảnh toàn cục</a:t>
              </a:r>
            </a:p>
          </p:txBody>
        </p:sp>
      </p:grpSp>
      <p:grpSp>
        <p:nvGrpSpPr>
          <p:cNvPr id="131" name="组合 130"/>
          <p:cNvGrpSpPr/>
          <p:nvPr/>
        </p:nvGrpSpPr>
        <p:grpSpPr>
          <a:xfrm>
            <a:off x="5759663" y="4545471"/>
            <a:ext cx="1338828" cy="474242"/>
            <a:chOff x="5274501" y="4583127"/>
            <a:chExt cx="1338828" cy="474242"/>
          </a:xfrm>
        </p:grpSpPr>
        <p:sp>
          <p:nvSpPr>
            <p:cNvPr id="119" name="矩形: 圆角 118"/>
            <p:cNvSpPr/>
            <p:nvPr>
              <p:custDataLst>
                <p:tags r:id="rId23"/>
              </p:custDataLst>
            </p:nvPr>
          </p:nvSpPr>
          <p:spPr>
            <a:xfrm>
              <a:off x="5274501" y="4583127"/>
              <a:ext cx="1338828"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20" name="文本框 119"/>
            <p:cNvSpPr txBox="1"/>
            <p:nvPr>
              <p:custDataLst>
                <p:tags r:id="rId24"/>
              </p:custDataLst>
            </p:nvPr>
          </p:nvSpPr>
          <p:spPr>
            <a:xfrm>
              <a:off x="5274501" y="4635582"/>
              <a:ext cx="1338828"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Fourier</a:t>
              </a:r>
            </a:p>
          </p:txBody>
        </p:sp>
      </p:grpSp>
      <p:grpSp>
        <p:nvGrpSpPr>
          <p:cNvPr id="123" name="组合 122"/>
          <p:cNvGrpSpPr/>
          <p:nvPr/>
        </p:nvGrpSpPr>
        <p:grpSpPr>
          <a:xfrm>
            <a:off x="7167497" y="4545471"/>
            <a:ext cx="2002533" cy="474242"/>
            <a:chOff x="7450645" y="4583127"/>
            <a:chExt cx="1569660" cy="474242"/>
          </a:xfrm>
        </p:grpSpPr>
        <p:sp>
          <p:nvSpPr>
            <p:cNvPr id="121" name="矩形: 圆角 120"/>
            <p:cNvSpPr/>
            <p:nvPr>
              <p:custDataLst>
                <p:tags r:id="rId21"/>
              </p:custDataLst>
            </p:nvPr>
          </p:nvSpPr>
          <p:spPr>
            <a:xfrm>
              <a:off x="7450645" y="4583127"/>
              <a:ext cx="156966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22" name="文本框 121"/>
            <p:cNvSpPr txBox="1"/>
            <p:nvPr>
              <p:custDataLst>
                <p:tags r:id="rId22"/>
              </p:custDataLst>
            </p:nvPr>
          </p:nvSpPr>
          <p:spPr>
            <a:xfrm>
              <a:off x="7450645" y="4635582"/>
              <a:ext cx="1569660"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Phương pháp nội suy ảnh</a:t>
              </a:r>
            </a:p>
          </p:txBody>
        </p:sp>
      </p:grpSp>
      <p:grpSp>
        <p:nvGrpSpPr>
          <p:cNvPr id="129" name="组合 128"/>
          <p:cNvGrpSpPr/>
          <p:nvPr/>
        </p:nvGrpSpPr>
        <p:grpSpPr>
          <a:xfrm>
            <a:off x="7369667" y="5064360"/>
            <a:ext cx="2700608" cy="474242"/>
            <a:chOff x="6870755" y="5484064"/>
            <a:chExt cx="2151966" cy="474242"/>
          </a:xfrm>
        </p:grpSpPr>
        <p:sp>
          <p:nvSpPr>
            <p:cNvPr id="124" name="矩形: 圆角 123"/>
            <p:cNvSpPr/>
            <p:nvPr>
              <p:custDataLst>
                <p:tags r:id="rId19"/>
              </p:custDataLst>
            </p:nvPr>
          </p:nvSpPr>
          <p:spPr>
            <a:xfrm>
              <a:off x="6870755" y="5484064"/>
              <a:ext cx="215196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25" name="文本框 124"/>
            <p:cNvSpPr txBox="1"/>
            <p:nvPr>
              <p:custDataLst>
                <p:tags r:id="rId20"/>
              </p:custDataLst>
            </p:nvPr>
          </p:nvSpPr>
          <p:spPr>
            <a:xfrm>
              <a:off x="6931076" y="5536519"/>
              <a:ext cx="2031325"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không gian màu của ảnh</a:t>
              </a:r>
            </a:p>
          </p:txBody>
        </p:sp>
      </p:grpSp>
      <p:grpSp>
        <p:nvGrpSpPr>
          <p:cNvPr id="126" name="组合 125"/>
          <p:cNvGrpSpPr/>
          <p:nvPr/>
        </p:nvGrpSpPr>
        <p:grpSpPr>
          <a:xfrm>
            <a:off x="9246695" y="4537663"/>
            <a:ext cx="2281972" cy="474242"/>
            <a:chOff x="7450645" y="4583127"/>
            <a:chExt cx="1569660" cy="474242"/>
          </a:xfrm>
        </p:grpSpPr>
        <p:sp>
          <p:nvSpPr>
            <p:cNvPr id="127" name="矩形: 圆角 126"/>
            <p:cNvSpPr/>
            <p:nvPr>
              <p:custDataLst>
                <p:tags r:id="rId17"/>
              </p:custDataLst>
            </p:nvPr>
          </p:nvSpPr>
          <p:spPr>
            <a:xfrm>
              <a:off x="7450645" y="4583127"/>
              <a:ext cx="156966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28" name="文本框 127"/>
            <p:cNvSpPr txBox="1"/>
            <p:nvPr>
              <p:custDataLst>
                <p:tags r:id="rId18"/>
              </p:custDataLst>
            </p:nvPr>
          </p:nvSpPr>
          <p:spPr>
            <a:xfrm>
              <a:off x="7450645" y="4635582"/>
              <a:ext cx="1569660"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hình học ảnh</a:t>
              </a:r>
            </a:p>
          </p:txBody>
        </p:sp>
      </p:grpSp>
      <p:grpSp>
        <p:nvGrpSpPr>
          <p:cNvPr id="132" name="组合 131"/>
          <p:cNvGrpSpPr/>
          <p:nvPr/>
        </p:nvGrpSpPr>
        <p:grpSpPr>
          <a:xfrm>
            <a:off x="5746729" y="5058225"/>
            <a:ext cx="1569660" cy="474242"/>
            <a:chOff x="7450645" y="4583127"/>
            <a:chExt cx="1569660" cy="474242"/>
          </a:xfrm>
        </p:grpSpPr>
        <p:sp>
          <p:nvSpPr>
            <p:cNvPr id="133" name="矩形: 圆角 132"/>
            <p:cNvSpPr/>
            <p:nvPr>
              <p:custDataLst>
                <p:tags r:id="rId15"/>
              </p:custDataLst>
            </p:nvPr>
          </p:nvSpPr>
          <p:spPr>
            <a:xfrm>
              <a:off x="7450645" y="4583127"/>
              <a:ext cx="156966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34" name="文本框 133"/>
            <p:cNvSpPr txBox="1"/>
            <p:nvPr>
              <p:custDataLst>
                <p:tags r:id="rId16"/>
              </p:custDataLst>
            </p:nvPr>
          </p:nvSpPr>
          <p:spPr>
            <a:xfrm>
              <a:off x="7450645" y="4635582"/>
              <a:ext cx="1569660"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Cân bằng histogram</a:t>
              </a:r>
            </a:p>
          </p:txBody>
        </p:sp>
      </p:grpSp>
      <p:grpSp>
        <p:nvGrpSpPr>
          <p:cNvPr id="135" name="组合 134"/>
          <p:cNvGrpSpPr/>
          <p:nvPr/>
        </p:nvGrpSpPr>
        <p:grpSpPr>
          <a:xfrm>
            <a:off x="2851294" y="5984162"/>
            <a:ext cx="2975547" cy="474242"/>
            <a:chOff x="1999396" y="1914116"/>
            <a:chExt cx="2096068" cy="474242"/>
          </a:xfrm>
        </p:grpSpPr>
        <p:sp>
          <p:nvSpPr>
            <p:cNvPr id="136" name="矩形: 圆角 135"/>
            <p:cNvSpPr/>
            <p:nvPr>
              <p:custDataLst>
                <p:tags r:id="rId13"/>
              </p:custDataLst>
            </p:nvPr>
          </p:nvSpPr>
          <p:spPr>
            <a:xfrm>
              <a:off x="1999396" y="1914116"/>
              <a:ext cx="2031325"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37" name="文本框 136"/>
            <p:cNvSpPr txBox="1"/>
            <p:nvPr>
              <p:custDataLst>
                <p:tags r:id="rId14"/>
              </p:custDataLst>
            </p:nvPr>
          </p:nvSpPr>
          <p:spPr>
            <a:xfrm>
              <a:off x="2064139" y="1943993"/>
              <a:ext cx="2031325" cy="369332"/>
            </a:xfrm>
            <a:prstGeom prst="rect">
              <a:avLst/>
            </a:prstGeom>
            <a:noFill/>
          </p:spPr>
          <p:txBody>
            <a:bodyPr wrap="none" rtlCol="0">
              <a:noAutofit/>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Các phương pháp tăng cường </a:t>
              </a:r>
              <a:br>
                <a:rPr lang="vi-VN" altLang="zh-CN" sz="1200" dirty="0">
                  <a:latin typeface="Arial" panose="020B0604020202020204" pitchFamily="34" charset="0"/>
                  <a:ea typeface="宋体" panose="02010600030101010101" pitchFamily="2" charset="-122"/>
                  <a:cs typeface="Arial" panose="020B0604020202020204" pitchFamily="34" charset="0"/>
                </a:rPr>
              </a:br>
              <a:r>
                <a:rPr lang="zh-CN" altLang="en-US" sz="1200" dirty="0">
                  <a:latin typeface="Arial" panose="020B0604020202020204" pitchFamily="34" charset="0"/>
                  <a:ea typeface="宋体" panose="02010600030101010101" pitchFamily="2" charset="-122"/>
                  <a:cs typeface="Arial" panose="020B0604020202020204" pitchFamily="34" charset="0"/>
                </a:rPr>
                <a:t>dữ liệu ảnh điển hình</a:t>
              </a:r>
            </a:p>
          </p:txBody>
        </p:sp>
      </p:grpSp>
      <p:grpSp>
        <p:nvGrpSpPr>
          <p:cNvPr id="140" name="组合 139"/>
          <p:cNvGrpSpPr/>
          <p:nvPr/>
        </p:nvGrpSpPr>
        <p:grpSpPr>
          <a:xfrm>
            <a:off x="6064754" y="5759086"/>
            <a:ext cx="2501559" cy="474242"/>
            <a:chOff x="6759120" y="5352939"/>
            <a:chExt cx="1591970" cy="474242"/>
          </a:xfrm>
        </p:grpSpPr>
        <p:sp>
          <p:nvSpPr>
            <p:cNvPr id="138" name="矩形: 圆角 137"/>
            <p:cNvSpPr/>
            <p:nvPr>
              <p:custDataLst>
                <p:tags r:id="rId11"/>
              </p:custDataLst>
            </p:nvPr>
          </p:nvSpPr>
          <p:spPr>
            <a:xfrm>
              <a:off x="6759120" y="5352939"/>
              <a:ext cx="159197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39" name="文本框 138"/>
            <p:cNvSpPr txBox="1"/>
            <p:nvPr>
              <p:custDataLst>
                <p:tags r:id="rId12"/>
              </p:custDataLst>
            </p:nvPr>
          </p:nvSpPr>
          <p:spPr>
            <a:xfrm>
              <a:off x="6770275" y="5405394"/>
              <a:ext cx="1569660"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affine ngẫu nhiên</a:t>
              </a:r>
            </a:p>
          </p:txBody>
        </p:sp>
      </p:grpSp>
      <p:grpSp>
        <p:nvGrpSpPr>
          <p:cNvPr id="143" name="组合 142"/>
          <p:cNvGrpSpPr/>
          <p:nvPr/>
        </p:nvGrpSpPr>
        <p:grpSpPr>
          <a:xfrm>
            <a:off x="6096000" y="6341852"/>
            <a:ext cx="4807476" cy="474242"/>
            <a:chOff x="9194508" y="5658040"/>
            <a:chExt cx="2997491" cy="474242"/>
          </a:xfrm>
        </p:grpSpPr>
        <p:sp>
          <p:nvSpPr>
            <p:cNvPr id="141" name="矩形: 圆角 140"/>
            <p:cNvSpPr/>
            <p:nvPr>
              <p:custDataLst>
                <p:tags r:id="rId9"/>
              </p:custDataLst>
            </p:nvPr>
          </p:nvSpPr>
          <p:spPr>
            <a:xfrm>
              <a:off x="9194508" y="5658040"/>
              <a:ext cx="2997491"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42" name="文本框 141"/>
            <p:cNvSpPr txBox="1"/>
            <p:nvPr>
              <p:custDataLst>
                <p:tags r:id="rId10"/>
              </p:custDataLst>
            </p:nvPr>
          </p:nvSpPr>
          <p:spPr>
            <a:xfrm>
              <a:off x="9215926" y="5710495"/>
              <a:ext cx="2954655"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Biến đổi độ sáng/sắc thái/độ bão hòa ngẫu nhiên</a:t>
              </a:r>
            </a:p>
          </p:txBody>
        </p:sp>
      </p:grpSp>
      <p:grpSp>
        <p:nvGrpSpPr>
          <p:cNvPr id="146" name="组合 145"/>
          <p:cNvGrpSpPr/>
          <p:nvPr/>
        </p:nvGrpSpPr>
        <p:grpSpPr>
          <a:xfrm>
            <a:off x="8666155" y="5722886"/>
            <a:ext cx="2700608" cy="474242"/>
            <a:chOff x="6593223" y="6994555"/>
            <a:chExt cx="1845112" cy="474242"/>
          </a:xfrm>
        </p:grpSpPr>
        <p:sp>
          <p:nvSpPr>
            <p:cNvPr id="144" name="矩形: 圆角 143"/>
            <p:cNvSpPr/>
            <p:nvPr>
              <p:custDataLst>
                <p:tags r:id="rId7"/>
              </p:custDataLst>
            </p:nvPr>
          </p:nvSpPr>
          <p:spPr>
            <a:xfrm>
              <a:off x="6593223" y="6994555"/>
              <a:ext cx="1845112"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145" name="文本框 144"/>
            <p:cNvSpPr txBox="1"/>
            <p:nvPr>
              <p:custDataLst>
                <p:tags r:id="rId8"/>
              </p:custDataLst>
            </p:nvPr>
          </p:nvSpPr>
          <p:spPr>
            <a:xfrm>
              <a:off x="6615533" y="7047010"/>
              <a:ext cx="1800493" cy="369332"/>
            </a:xfrm>
            <a:prstGeom prst="rect">
              <a:avLst/>
            </a:prstGeom>
            <a:noFill/>
          </p:spPr>
          <p:txBody>
            <a:bodyPr wrap="none" rtlCol="0">
              <a:normAutofit fontScale="99500"/>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Cắt xén và ghép nối ngẫu nhiên</a:t>
              </a:r>
            </a:p>
          </p:txBody>
        </p:sp>
      </p:grpSp>
      <p:sp>
        <p:nvSpPr>
          <p:cNvPr id="147" name="左大括号 146"/>
          <p:cNvSpPr/>
          <p:nvPr>
            <p:custDataLst>
              <p:tags r:id="rId4"/>
            </p:custDataLst>
          </p:nvPr>
        </p:nvSpPr>
        <p:spPr>
          <a:xfrm>
            <a:off x="5106197" y="1695751"/>
            <a:ext cx="281392" cy="2137541"/>
          </a:xfrm>
          <a:prstGeom prst="leftBrace">
            <a:avLst>
              <a:gd name="adj1" fmla="val 52989"/>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48" name="左大括号 147"/>
          <p:cNvSpPr/>
          <p:nvPr>
            <p:custDataLst>
              <p:tags r:id="rId5"/>
            </p:custDataLst>
          </p:nvPr>
        </p:nvSpPr>
        <p:spPr>
          <a:xfrm>
            <a:off x="5402794" y="4801042"/>
            <a:ext cx="300248" cy="556483"/>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49" name="左大括号 148"/>
          <p:cNvSpPr/>
          <p:nvPr>
            <p:custDataLst>
              <p:tags r:id="rId6"/>
            </p:custDataLst>
          </p:nvPr>
        </p:nvSpPr>
        <p:spPr>
          <a:xfrm>
            <a:off x="5759663" y="5956299"/>
            <a:ext cx="301985" cy="547186"/>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87070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§3.1 Toán tử xử lý ảnh cục bộ</a:t>
            </a:r>
          </a:p>
        </p:txBody>
      </p:sp>
      <p:sp>
        <p:nvSpPr>
          <p:cNvPr id="5" name="Rectangle 4"/>
          <p:cNvSpPr>
            <a:spLocks noChangeArrowheads="1"/>
          </p:cNvSpPr>
          <p:nvPr/>
        </p:nvSpPr>
        <p:spPr bwMode="auto">
          <a:xfrm>
            <a:off x="651462" y="1415584"/>
            <a:ext cx="6942517" cy="2235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 Biến đổi hình thái học</a:t>
            </a:r>
            <a:endParaRPr lang="en-US" altLang="zh-CN" sz="28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II. Bộ lọc tuyến tính</a:t>
            </a:r>
            <a:endParaRPr lang="en-US" altLang="zh-CN" sz="28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III. Làm sắc nét và làm mờ ảnh</a:t>
            </a:r>
          </a:p>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IV. Biến đổi khoảng cách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304356" cy="1496228"/>
          </a:xfrm>
        </p:spPr>
        <p:txBody>
          <a:bodyPr>
            <a:normAutofit lnSpcReduction="10000"/>
          </a:bodyPr>
          <a:lstStyle/>
          <a:p>
            <a:pPr algn="just"/>
            <a:r>
              <a:rPr lang="zh-CN" altLang="en-US" sz="2200" dirty="0">
                <a:latin typeface="Calibri"/>
                <a:cs typeface="Calibri"/>
              </a:rPr>
              <a:t>Toán tử xử lý ảnh cục bộ là phương pháp cơ bản để thao tác và phân tích ảnh số, được dùng để xử lý các vùng cụ thể trong ảnh, qua đó có thể trích xuất hiệu quả thông tin hữu ích, cải thiện hiệu ứng thị giác hoặc thực hiện các nhiệm vụ cụ thể như khử nhiễu ảnh, phát hiện biên ảnh, v.v.</a:t>
            </a:r>
            <a:endParaRPr lang="en-US" altLang="zh-CN" sz="22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xử lý ảnh cục bộ</a:t>
            </a:r>
          </a:p>
        </p:txBody>
      </p:sp>
      <p:sp>
        <p:nvSpPr>
          <p:cNvPr id="5" name="文本框 4">
            <a:extLst>
              <a:ext uri="{FF2B5EF4-FFF2-40B4-BE49-F238E27FC236}">
                <a16:creationId xmlns:a16="http://schemas.microsoft.com/office/drawing/2014/main" id="{B333D4B1-006E-698C-B2C6-1A02943BEF76}"/>
              </a:ext>
            </a:extLst>
          </p:cNvPr>
          <p:cNvSpPr txBox="1"/>
          <p:nvPr/>
        </p:nvSpPr>
        <p:spPr>
          <a:xfrm>
            <a:off x="1794023" y="5797536"/>
            <a:ext cx="2514600" cy="523220"/>
          </a:xfrm>
          <a:prstGeom prst="rect">
            <a:avLst/>
          </a:prstGeom>
          <a:noFill/>
        </p:spPr>
        <p:txBody>
          <a:bodyPr wrap="square">
            <a:normAutofit/>
          </a:bodyPr>
          <a:lstStyle/>
          <a:p>
            <a:pPr algn="ctr"/>
            <a:r>
              <a:rPr kumimoji="0" lang="zh-CN" altLang="en-US" sz="200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a:t>Khử nhiễu ảnh</a:t>
            </a:r>
            <a:endParaRPr lang="zh-CN" altLang="en-US" sz="2000" dirty="0">
              <a:latin typeface="Arial" panose="020B0604020202020204" pitchFamily="34" charset="0"/>
              <a:cs typeface="Arial" panose="020B0604020202020204" pitchFamily="34" charset="0"/>
            </a:endParaRPr>
          </a:p>
        </p:txBody>
      </p:sp>
      <p:pic>
        <p:nvPicPr>
          <p:cNvPr id="2050" name="Picture 2" descr="Canny边缘检测算法（C++实现） | GuoYi的博客">
            <a:extLst>
              <a:ext uri="{FF2B5EF4-FFF2-40B4-BE49-F238E27FC236}">
                <a16:creationId xmlns:a16="http://schemas.microsoft.com/office/drawing/2014/main" id="{DA38669A-78CB-5840-4D80-9357E779E2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2492" y="2684535"/>
            <a:ext cx="5674507" cy="285129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组合 6">
            <a:extLst>
              <a:ext uri="{FF2B5EF4-FFF2-40B4-BE49-F238E27FC236}">
                <a16:creationId xmlns:a16="http://schemas.microsoft.com/office/drawing/2014/main" id="{E7E605FD-56E1-BFD7-B8F8-1A8670BC9394}"/>
              </a:ext>
            </a:extLst>
          </p:cNvPr>
          <p:cNvGrpSpPr/>
          <p:nvPr/>
        </p:nvGrpSpPr>
        <p:grpSpPr>
          <a:xfrm>
            <a:off x="100969" y="2642831"/>
            <a:ext cx="5798541" cy="2960818"/>
            <a:chOff x="593996" y="3427161"/>
            <a:chExt cx="5409331" cy="2774533"/>
          </a:xfrm>
        </p:grpSpPr>
        <p:pic>
          <p:nvPicPr>
            <p:cNvPr id="1026" name="Picture 2" descr="基于映射函数收缩算法的图像去噪方法-电子发烧友网">
              <a:extLst>
                <a:ext uri="{FF2B5EF4-FFF2-40B4-BE49-F238E27FC236}">
                  <a16:creationId xmlns:a16="http://schemas.microsoft.com/office/drawing/2014/main" id="{DE2C0213-8472-0FAD-5D97-83B4C12481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94" t="7938" r="52112" b="28771"/>
            <a:stretch/>
          </p:blipFill>
          <p:spPr bwMode="auto">
            <a:xfrm>
              <a:off x="593996" y="3427161"/>
              <a:ext cx="2752320" cy="2774533"/>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117CA131-87EF-4B42-059F-E72C843131D0}"/>
                </a:ext>
              </a:extLst>
            </p:cNvPr>
            <p:cNvPicPr>
              <a:picLocks noChangeAspect="1"/>
            </p:cNvPicPr>
            <p:nvPr/>
          </p:nvPicPr>
          <p:blipFill>
            <a:blip r:embed="rId5"/>
            <a:stretch>
              <a:fillRect/>
            </a:stretch>
          </p:blipFill>
          <p:spPr>
            <a:xfrm>
              <a:off x="3346316" y="3466241"/>
              <a:ext cx="2657011" cy="2696374"/>
            </a:xfrm>
            <a:prstGeom prst="rect">
              <a:avLst/>
            </a:prstGeom>
          </p:spPr>
        </p:pic>
      </p:grpSp>
      <p:sp>
        <p:nvSpPr>
          <p:cNvPr id="8" name="文本框 7">
            <a:extLst>
              <a:ext uri="{FF2B5EF4-FFF2-40B4-BE49-F238E27FC236}">
                <a16:creationId xmlns:a16="http://schemas.microsoft.com/office/drawing/2014/main" id="{5CE46A95-5B5D-5086-3F83-0621D6A86CEF}"/>
              </a:ext>
            </a:extLst>
          </p:cNvPr>
          <p:cNvSpPr txBox="1"/>
          <p:nvPr/>
        </p:nvSpPr>
        <p:spPr>
          <a:xfrm>
            <a:off x="7872445" y="5778355"/>
            <a:ext cx="2514600" cy="523220"/>
          </a:xfrm>
          <a:prstGeom prst="rect">
            <a:avLst/>
          </a:prstGeom>
          <a:noFill/>
        </p:spPr>
        <p:txBody>
          <a:bodyPr wrap="square">
            <a:normAutofit/>
          </a:bodyPr>
          <a:lstStyle/>
          <a:p>
            <a:pPr algn="ctr"/>
            <a:r>
              <a:rPr kumimoji="0" lang="zh-CN" altLang="en-US" sz="2000" u="none" strike="noStrike" kern="1200" cap="none" spc="0" normalizeH="0" baseline="0" noProof="0" dirty="0">
                <a:ln>
                  <a:noFill/>
                </a:ln>
                <a:solidFill>
                  <a:srgbClr val="4D4D4D"/>
                </a:solidFill>
                <a:effectLst/>
                <a:uLnTx/>
                <a:uFillTx/>
                <a:latin typeface="Arial" panose="020B0604020202020204" pitchFamily="34" charset="0"/>
                <a:ea typeface="黑体" panose="02010609060101010101" pitchFamily="49" charset="-122"/>
                <a:cs typeface="Arial" panose="020B0604020202020204" pitchFamily="34" charset="0"/>
              </a:rPr>
              <a:t>Phát hiện biên ảnh</a:t>
            </a:r>
            <a:endParaRPr lang="zh-CN"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12378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a:xfrm>
            <a:off x="515937" y="1027081"/>
            <a:ext cx="11160125" cy="2019300"/>
          </a:xfrm>
        </p:spPr>
        <p:txBody>
          <a:bodyPr>
            <a:normAutofit/>
          </a:bodyPr>
          <a:lstStyle/>
          <a:p>
            <a:r>
              <a:rPr lang="zh-CN" altLang="en-US" dirty="0">
                <a:latin typeface="Calibri"/>
                <a:cs typeface="Calibri"/>
              </a:rPr>
              <a:t>Các toán tử xử lý ảnh cục bộ thường gặp bao gồm: biến đổi hình thái học, bộ lọc không gian, làm sắc nét và làm mờ ảnh, biến đổi khoảng cách, v.v.</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xử lý ảnh cục bộ</a:t>
            </a:r>
          </a:p>
        </p:txBody>
      </p:sp>
      <p:pic>
        <p:nvPicPr>
          <p:cNvPr id="3" name="图片 4">
            <a:extLst>
              <a:ext uri="{FF2B5EF4-FFF2-40B4-BE49-F238E27FC236}">
                <a16:creationId xmlns:a16="http://schemas.microsoft.com/office/drawing/2014/main" id="{BF834783-E02B-B025-AFAB-FD28628D4588}"/>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l="4306" t="9255" r="3198" b="3624"/>
          <a:stretch/>
        </p:blipFill>
        <p:spPr>
          <a:xfrm>
            <a:off x="309875" y="2114942"/>
            <a:ext cx="6194739" cy="1678463"/>
          </a:xfrm>
          <a:prstGeom prst="rect">
            <a:avLst/>
          </a:prstGeom>
          <a:noFill/>
          <a:ln>
            <a:noFill/>
          </a:ln>
        </p:spPr>
      </p:pic>
      <p:sp>
        <p:nvSpPr>
          <p:cNvPr id="5" name="文本框 4">
            <a:extLst>
              <a:ext uri="{FF2B5EF4-FFF2-40B4-BE49-F238E27FC236}">
                <a16:creationId xmlns:a16="http://schemas.microsoft.com/office/drawing/2014/main" id="{B5351C77-E057-4411-92A1-A07FAC5A6743}"/>
              </a:ext>
            </a:extLst>
          </p:cNvPr>
          <p:cNvSpPr txBox="1"/>
          <p:nvPr/>
        </p:nvSpPr>
        <p:spPr>
          <a:xfrm>
            <a:off x="1815507" y="3929696"/>
            <a:ext cx="2514600" cy="523220"/>
          </a:xfrm>
          <a:prstGeom prst="rect">
            <a:avLst/>
          </a:prstGeom>
          <a:noFill/>
        </p:spPr>
        <p:txBody>
          <a:bodyPr wrap="square">
            <a:normAutofit fontScale="62500" lnSpcReduction="20000"/>
          </a:bodyPr>
          <a:lstStyle/>
          <a:p>
            <a:pPr algn="ctr"/>
            <a:r>
              <a:rPr lang="zh-CN" altLang="en-US" sz="2800" dirty="0">
                <a:solidFill>
                  <a:srgbClr val="4D4D4D"/>
                </a:solidFill>
                <a:latin typeface="Arial" panose="020B0604020202020204" pitchFamily="34" charset="0"/>
                <a:cs typeface="Arial" panose="020B0604020202020204" pitchFamily="34" charset="0"/>
              </a:rPr>
              <a:t>Biến đổi hình thái học</a:t>
            </a:r>
          </a:p>
        </p:txBody>
      </p:sp>
      <p:pic>
        <p:nvPicPr>
          <p:cNvPr id="3076" name="Picture 4" descr="高斯光束通过空间滤波器的传输特性8月16日上海- 常熟黉论教育咨询有限公司">
            <a:extLst>
              <a:ext uri="{FF2B5EF4-FFF2-40B4-BE49-F238E27FC236}">
                <a16:creationId xmlns:a16="http://schemas.microsoft.com/office/drawing/2014/main" id="{53464C9A-4B4D-601D-2498-A44BF4B05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9087" y="2114942"/>
            <a:ext cx="5153038" cy="4108642"/>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6A9251F5-96EE-666D-689D-776BE350093F}"/>
              </a:ext>
            </a:extLst>
          </p:cNvPr>
          <p:cNvSpPr txBox="1"/>
          <p:nvPr/>
        </p:nvSpPr>
        <p:spPr>
          <a:xfrm>
            <a:off x="8048306" y="6223584"/>
            <a:ext cx="2514600" cy="523220"/>
          </a:xfrm>
          <a:prstGeom prst="rect">
            <a:avLst/>
          </a:prstGeom>
          <a:noFill/>
        </p:spPr>
        <p:txBody>
          <a:bodyPr wrap="square">
            <a:normAutofit/>
          </a:bodyPr>
          <a:lstStyle/>
          <a:p>
            <a:pPr algn="ctr"/>
            <a:r>
              <a:rPr lang="zh-CN" altLang="en-US" dirty="0">
                <a:solidFill>
                  <a:srgbClr val="4D4D4D"/>
                </a:solidFill>
                <a:latin typeface="Arial" panose="020B0604020202020204" pitchFamily="34" charset="0"/>
                <a:cs typeface="Arial" panose="020B0604020202020204" pitchFamily="34" charset="0"/>
              </a:rPr>
              <a:t>Bộ lọc không gian</a:t>
            </a:r>
          </a:p>
        </p:txBody>
      </p:sp>
      <p:pic>
        <p:nvPicPr>
          <p:cNvPr id="7" name="图片 6">
            <a:extLst>
              <a:ext uri="{FF2B5EF4-FFF2-40B4-BE49-F238E27FC236}">
                <a16:creationId xmlns:a16="http://schemas.microsoft.com/office/drawing/2014/main" id="{9F0A7B62-66E8-8A89-0B99-878BAB859EB9}"/>
              </a:ext>
            </a:extLst>
          </p:cNvPr>
          <p:cNvPicPr/>
          <p:nvPr/>
        </p:nvPicPr>
        <p:blipFill>
          <a:blip r:embed="rId6"/>
          <a:stretch>
            <a:fillRect/>
          </a:stretch>
        </p:blipFill>
        <p:spPr>
          <a:xfrm>
            <a:off x="309875" y="4341720"/>
            <a:ext cx="6194739" cy="1856769"/>
          </a:xfrm>
          <a:prstGeom prst="rect">
            <a:avLst/>
          </a:prstGeom>
          <a:noFill/>
          <a:ln w="9525">
            <a:noFill/>
          </a:ln>
        </p:spPr>
      </p:pic>
      <p:sp>
        <p:nvSpPr>
          <p:cNvPr id="8" name="文本框 7">
            <a:extLst>
              <a:ext uri="{FF2B5EF4-FFF2-40B4-BE49-F238E27FC236}">
                <a16:creationId xmlns:a16="http://schemas.microsoft.com/office/drawing/2014/main" id="{64571B14-DEA8-9DD0-B0E9-AB5F271CA2B5}"/>
              </a:ext>
            </a:extLst>
          </p:cNvPr>
          <p:cNvSpPr txBox="1"/>
          <p:nvPr/>
        </p:nvSpPr>
        <p:spPr>
          <a:xfrm>
            <a:off x="1815507" y="6334780"/>
            <a:ext cx="3183474" cy="523220"/>
          </a:xfrm>
          <a:prstGeom prst="rect">
            <a:avLst/>
          </a:prstGeom>
          <a:noFill/>
        </p:spPr>
        <p:txBody>
          <a:bodyPr wrap="square">
            <a:normAutofit/>
          </a:bodyPr>
          <a:lstStyle/>
          <a:p>
            <a:pPr algn="ctr"/>
            <a:r>
              <a:rPr lang="zh-CN" altLang="en-US" dirty="0">
                <a:solidFill>
                  <a:srgbClr val="4D4D4D"/>
                </a:solidFill>
                <a:latin typeface="Arial" panose="020B0604020202020204" pitchFamily="34" charset="0"/>
                <a:cs typeface="Arial" panose="020B0604020202020204" pitchFamily="34" charset="0"/>
              </a:rPr>
              <a:t>Làm sắc nét và làm mờ ảnh</a:t>
            </a:r>
          </a:p>
        </p:txBody>
      </p:sp>
    </p:spTree>
    <p:extLst>
      <p:ext uri="{BB962C8B-B14F-4D97-AF65-F5344CB8AC3E}">
        <p14:creationId xmlns:p14="http://schemas.microsoft.com/office/powerpoint/2010/main" val="14293186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fontScale="85000" lnSpcReduction="10000"/>
              </a:bodyPr>
              <a:lstStyle/>
              <a:p>
                <a:r>
                  <a:rPr lang="zh-CN" altLang="en-US" sz="2800" dirty="0">
                    <a:latin typeface="Calibri"/>
                    <a:cs typeface="Calibri"/>
                  </a:rPr>
                  <a:t>Biến đổi hình thái học ảnh</a:t>
                </a:r>
                <a:endParaRPr lang="en-US" altLang="zh-CN" sz="2800" dirty="0">
                  <a:latin typeface="Calibri"/>
                  <a:cs typeface="Calibri"/>
                </a:endParaRPr>
              </a:p>
              <a:p>
                <a:pPr lvl="1" algn="just"/>
                <a:r>
                  <a:rPr lang="zh-CN" altLang="zh-CN" sz="2400" dirty="0">
                    <a:latin typeface="Calibri"/>
                    <a:cs typeface="Calibri"/>
                  </a:rPr>
                  <a:t>Có thể thực hiện các thao tác đối với hình dạng và cấu trúc của ảnh, qua đó cung cấp các công cụ và phương pháp quan trọng cho những nhiệm vụ như phân tích ảnh, trích xuất đặc trưng và nhận dạng đối tượng</a:t>
                </a:r>
              </a:p>
              <a:p>
                <a:pPr lvl="1" algn="just"/>
                <a:r>
                  <a:rPr lang="en-US" altLang="zh-CN" sz="2400" dirty="0">
                    <a:latin typeface="Calibri"/>
                    <a:cs typeface="Calibri"/>
                  </a:rPr>
                  <a:t>Chủ yếu được dùng để xử lý ảnh nhị phân và thuộc một loại toán tử lọc phi tuyến. Ảnh nhị phân thường thu được sau khi thực hiện thao tác phân ngưỡng đối với ảnh gốc,</a:t>
                </a:r>
              </a:p>
              <a:p>
                <a:pPr marL="457200" lvl="1" indent="0" algn="just">
                  <a:buNone/>
                </a:pPr>
                <a14:m>
                  <m:oMathPara xmlns:m="http://schemas.openxmlformats.org/officeDocument/2006/math">
                    <m:oMathParaPr>
                      <m:jc m:val="centerGroup"/>
                    </m:oMathParaPr>
                    <m:oMath xmlns:m="http://schemas.openxmlformats.org/officeDocument/2006/math">
                      <m:r>
                        <a:rPr lang="en-US" altLang="zh-CN" sz="2400" b="0" i="1" smtClean="0">
                          <a:solidFill>
                            <a:srgbClr val="C00000"/>
                          </a:solidFill>
                          <a:latin typeface="Cambria Math" panose="02040503050406030204" pitchFamily="18" charset="0"/>
                          <a:cs typeface="Cambria Math" panose="02040503050406030204" pitchFamily="18" charset="0"/>
                        </a:rPr>
                        <m:t>𝜃</m:t>
                      </m:r>
                      <m:d>
                        <m:dPr>
                          <m:ctrlPr>
                            <a:rPr lang="en-US" altLang="zh-CN" sz="2400" i="1">
                              <a:solidFill>
                                <a:srgbClr val="C00000"/>
                              </a:solidFill>
                              <a:latin typeface="Cambria Math" panose="02040503050406030204" pitchFamily="18" charset="0"/>
                              <a:cs typeface="Cambria Math" panose="02040503050406030204" pitchFamily="18" charset="0"/>
                            </a:rPr>
                          </m:ctrlPr>
                        </m:dPr>
                        <m:e>
                          <m:r>
                            <a:rPr lang="en-US" altLang="zh-CN" sz="2400" b="0" i="1" smtClean="0">
                              <a:solidFill>
                                <a:srgbClr val="C00000"/>
                              </a:solidFill>
                              <a:latin typeface="Cambria Math" panose="02040503050406030204" pitchFamily="18" charset="0"/>
                              <a:cs typeface="Cambria Math" panose="02040503050406030204" pitchFamily="18" charset="0"/>
                            </a:rPr>
                            <m:t>𝑓</m:t>
                          </m:r>
                          <m:r>
                            <a:rPr lang="en-US" altLang="zh-CN" sz="2400" b="0" i="1" smtClean="0">
                              <a:solidFill>
                                <a:srgbClr val="C00000"/>
                              </a:solidFill>
                              <a:latin typeface="Cambria Math" panose="02040503050406030204" pitchFamily="18" charset="0"/>
                              <a:cs typeface="Cambria Math" panose="02040503050406030204" pitchFamily="18" charset="0"/>
                            </a:rPr>
                            <m:t>,</m:t>
                          </m:r>
                          <m:r>
                            <a:rPr lang="en-US" altLang="zh-CN" sz="2400" b="0" i="1" smtClean="0">
                              <a:solidFill>
                                <a:srgbClr val="C00000"/>
                              </a:solidFill>
                              <a:latin typeface="Cambria Math" panose="02040503050406030204" pitchFamily="18" charset="0"/>
                              <a:cs typeface="Cambria Math" panose="02040503050406030204" pitchFamily="18" charset="0"/>
                            </a:rPr>
                            <m:t>𝑡</m:t>
                          </m:r>
                        </m:e>
                      </m:d>
                      <m:r>
                        <a:rPr lang="en-US" altLang="zh-CN" sz="2400" b="0" i="1" smtClean="0">
                          <a:solidFill>
                            <a:srgbClr val="C00000"/>
                          </a:solidFill>
                          <a:latin typeface="Cambria Math" panose="02040503050406030204" pitchFamily="18" charset="0"/>
                        </a:rPr>
                        <m:t>=</m:t>
                      </m:r>
                      <m:d>
                        <m:dPr>
                          <m:begChr m:val="{"/>
                          <m:endChr m:val=""/>
                          <m:ctrlPr>
                            <a:rPr lang="en-US" altLang="zh-CN" sz="2400" i="1">
                              <a:solidFill>
                                <a:srgbClr val="C00000"/>
                              </a:solidFill>
                              <a:latin typeface="Cambria Math" panose="02040503050406030204" pitchFamily="18" charset="0"/>
                              <a:cs typeface="Cambria Math" panose="02040503050406030204" pitchFamily="18" charset="0"/>
                            </a:rPr>
                          </m:ctrlPr>
                        </m:dPr>
                        <m:e>
                          <m:eqArr>
                            <m:eqArrPr>
                              <m:ctrlPr>
                                <a:rPr lang="en-US" altLang="zh-CN" sz="2400" i="1">
                                  <a:solidFill>
                                    <a:srgbClr val="C00000"/>
                                  </a:solidFill>
                                  <a:latin typeface="Cambria Math" panose="02040503050406030204" pitchFamily="18" charset="0"/>
                                  <a:cs typeface="Cambria Math" panose="02040503050406030204" pitchFamily="18" charset="0"/>
                                </a:rPr>
                              </m:ctrlPr>
                            </m:eqArrPr>
                            <m:e>
                              <m:r>
                                <a:rPr lang="vi-VN" altLang="zh-CN" sz="2400" b="0" i="1" smtClean="0">
                                  <a:solidFill>
                                    <a:srgbClr val="C00000"/>
                                  </a:solidFill>
                                  <a:latin typeface="Cambria Math" panose="02040503050406030204" pitchFamily="18" charset="0"/>
                                  <a:cs typeface="Cambria Math" panose="02040503050406030204" pitchFamily="18" charset="0"/>
                                </a:rPr>
                                <m:t>   </m:t>
                              </m:r>
                              <m:r>
                                <a:rPr lang="en-US" altLang="zh-CN" sz="2400" b="0" i="1" smtClean="0">
                                  <a:solidFill>
                                    <a:srgbClr val="C00000"/>
                                  </a:solidFill>
                                  <a:latin typeface="Cambria Math" panose="02040503050406030204" pitchFamily="18" charset="0"/>
                                  <a:cs typeface="Cambria Math" panose="02040503050406030204" pitchFamily="18" charset="0"/>
                                </a:rPr>
                                <m:t>1, </m:t>
                              </m:r>
                              <m:r>
                                <a:rPr lang="en-US" altLang="zh-CN" sz="2400" b="0" i="1" smtClean="0">
                                  <a:solidFill>
                                    <a:srgbClr val="C00000"/>
                                  </a:solidFill>
                                  <a:latin typeface="Cambria Math" panose="02040503050406030204" pitchFamily="18" charset="0"/>
                                  <a:cs typeface="Cambria Math" panose="02040503050406030204" pitchFamily="18" charset="0"/>
                                </a:rPr>
                                <m:t>𝑖𝑓</m:t>
                              </m:r>
                              <m:r>
                                <a:rPr lang="en-US" altLang="zh-CN" sz="2400" b="0" i="1" smtClean="0">
                                  <a:solidFill>
                                    <a:srgbClr val="C00000"/>
                                  </a:solidFill>
                                  <a:latin typeface="Cambria Math" panose="02040503050406030204" pitchFamily="18" charset="0"/>
                                  <a:cs typeface="Cambria Math" panose="02040503050406030204" pitchFamily="18" charset="0"/>
                                </a:rPr>
                                <m:t> </m:t>
                              </m:r>
                              <m:r>
                                <a:rPr lang="en-US" altLang="zh-CN" sz="2400" b="0" i="1" smtClean="0">
                                  <a:solidFill>
                                    <a:srgbClr val="C00000"/>
                                  </a:solidFill>
                                  <a:latin typeface="Cambria Math" panose="02040503050406030204" pitchFamily="18" charset="0"/>
                                  <a:cs typeface="Cambria Math" panose="02040503050406030204" pitchFamily="18" charset="0"/>
                                </a:rPr>
                                <m:t>𝑓</m:t>
                              </m:r>
                              <m:r>
                                <a:rPr lang="en-US" altLang="zh-CN" sz="2400" b="0" i="1" smtClean="0">
                                  <a:solidFill>
                                    <a:srgbClr val="C00000"/>
                                  </a:solidFill>
                                  <a:latin typeface="Cambria Math" panose="02040503050406030204" pitchFamily="18" charset="0"/>
                                  <a:cs typeface="Cambria Math" panose="02040503050406030204" pitchFamily="18" charset="0"/>
                                </a:rPr>
                                <m:t>≥</m:t>
                              </m:r>
                              <m:r>
                                <a:rPr lang="en-US" altLang="zh-CN" sz="2400" b="0" i="1" smtClean="0">
                                  <a:solidFill>
                                    <a:srgbClr val="C00000"/>
                                  </a:solidFill>
                                  <a:latin typeface="Cambria Math" panose="02040503050406030204" pitchFamily="18" charset="0"/>
                                  <a:cs typeface="Cambria Math" panose="02040503050406030204" pitchFamily="18" charset="0"/>
                                </a:rPr>
                                <m:t>𝑡</m:t>
                              </m:r>
                            </m:e>
                            <m:e>
                              <m:r>
                                <a:rPr lang="en-US" altLang="zh-CN" sz="2400" b="0" i="1" smtClean="0">
                                  <a:solidFill>
                                    <a:srgbClr val="C00000"/>
                                  </a:solidFill>
                                  <a:latin typeface="Cambria Math" panose="02040503050406030204" pitchFamily="18" charset="0"/>
                                  <a:cs typeface="Cambria Math" panose="02040503050406030204" pitchFamily="18" charset="0"/>
                                </a:rPr>
                                <m:t>0,</m:t>
                              </m:r>
                              <m:r>
                                <a:rPr lang="en-US" altLang="zh-CN" sz="2400" b="0" i="1" smtClean="0">
                                  <a:solidFill>
                                    <a:srgbClr val="C00000"/>
                                  </a:solidFill>
                                  <a:latin typeface="Cambria Math" panose="02040503050406030204" pitchFamily="18" charset="0"/>
                                  <a:cs typeface="Cambria Math" panose="02040503050406030204" pitchFamily="18" charset="0"/>
                                </a:rPr>
                                <m:t>𝑒𝑙𝑠𝑒</m:t>
                              </m:r>
                            </m:e>
                          </m:eqArr>
                        </m:e>
                      </m:d>
                    </m:oMath>
                  </m:oMathPara>
                </a14:m>
                <a:endParaRPr lang="en-US" altLang="zh-CN" sz="2400" i="1" dirty="0">
                  <a:solidFill>
                    <a:srgbClr val="C00000"/>
                  </a:solidFill>
                  <a:latin typeface="Calibri"/>
                  <a:cs typeface="Calibri"/>
                </a:endParaRPr>
              </a:p>
              <a:p>
                <a:pPr marL="897255" lvl="1" indent="-440055" algn="just">
                  <a:buFont typeface="Wingdings" panose="05000000000000000000" charset="0"/>
                  <a:buChar char="n"/>
                </a:pPr>
                <a:r>
                  <a:rPr lang="en-US" altLang="zh-CN" sz="2400" dirty="0">
                    <a:latin typeface="Calibri"/>
                    <a:cs typeface="Calibri"/>
                  </a:rPr>
                  <a:t>Ví dụ, trong nhận dạng ký tự quang học (OCR), ảnh thang xám đã quét trước hết được chuyển thành ảnh nhị phân, sau đó mới tiến hành xử lý tiếp theo.</a:t>
                </a:r>
              </a:p>
              <a:p>
                <a:pPr marL="449580" lvl="0" indent="-449580" algn="just">
                  <a:buFont typeface="Wingdings" panose="05000000000000000000" charset="0"/>
                  <a:buChar char="p"/>
                </a:pPr>
                <a:r>
                  <a:rPr lang="zh-CN" altLang="en-US" sz="2800" dirty="0">
                    <a:latin typeface="Calibri"/>
                    <a:cs typeface="Calibri"/>
                  </a:rPr>
                  <a:t>Toán tử hình thái học</a:t>
                </a:r>
              </a:p>
              <a:p>
                <a:pPr marL="897255" lvl="1" indent="-440055" algn="just">
                  <a:buFont typeface="Wingdings" panose="05000000000000000000" charset="0"/>
                  <a:buChar char="n"/>
                </a:pPr>
                <a:r>
                  <a:rPr lang="zh-CN" altLang="en-US" sz="2400" dirty="0">
                    <a:solidFill>
                      <a:srgbClr val="4D4D4D"/>
                    </a:solidFill>
                    <a:latin typeface="Calibri"/>
                    <a:cs typeface="Calibri"/>
                  </a:rPr>
                  <a:t>Là một thuật toán dựa trên phần tử cấu trúc, trong đó phần tử cấu trúc (một ảnh nhị phân nhỏ) được đối sánh với các pixel trong ảnh, rồi giá trị pixel được thay đổi theo kết quả đối sánh</a:t>
                </a: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758" r="-568" b="-151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hình thái học</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9" name="文本占位符 4"/>
          <p:cNvSpPr>
            <a:spLocks noGrp="1"/>
          </p:cNvSpPr>
          <p:nvPr>
            <p:ph type="body" sz="quarter" idx="14"/>
            <p:custDataLst>
              <p:tags r:id="rId1"/>
            </p:custDataLst>
          </p:nvPr>
        </p:nvSpPr>
        <p:spPr>
          <a:xfrm>
            <a:off x="515937" y="1104900"/>
            <a:ext cx="11160125" cy="3149600"/>
          </a:xfrm>
        </p:spPr>
        <p:txBody>
          <a:bodyPr>
            <a:normAutofit/>
          </a:bodyPr>
          <a:lstStyle/>
          <a:p>
            <a:r>
              <a:rPr lang="zh-CN" altLang="en-US" sz="2800" dirty="0">
                <a:latin typeface="Calibri"/>
                <a:cs typeface="Calibri"/>
              </a:rPr>
              <a:t>Các phép toán hình thái học nhị phân tiêu chuẩn</a:t>
            </a:r>
            <a:endParaRPr lang="en-US" altLang="zh-CN" sz="2800" dirty="0">
              <a:latin typeface="Calibri"/>
              <a:cs typeface="Calibri"/>
            </a:endParaRPr>
          </a:p>
          <a:p>
            <a:pPr lvl="1" algn="just">
              <a:buFont typeface="Wingdings" panose="05000000000000000000" charset="0"/>
              <a:buChar char="n"/>
            </a:pPr>
            <a:r>
              <a:rPr lang="zh-CN" altLang="en-US" sz="2400" dirty="0">
                <a:latin typeface="Calibri"/>
                <a:cs typeface="Calibri"/>
                <a:sym typeface="+mn-ea"/>
              </a:rPr>
              <a:t>Co mòn: dùng để loại bỏ các đối tượng nhỏ và chi tiết trong ảnh</a:t>
            </a:r>
            <a:endParaRPr lang="en-US" altLang="zh-CN" sz="2400" dirty="0">
              <a:latin typeface="Calibri"/>
              <a:cs typeface="Calibri"/>
            </a:endParaRPr>
          </a:p>
          <a:p>
            <a:pPr marL="897255" lvl="1" indent="-440055" algn="just">
              <a:buFont typeface="Wingdings" panose="05000000000000000000" charset="0"/>
              <a:buChar char="n"/>
            </a:pPr>
            <a:r>
              <a:rPr lang="zh-CN" altLang="en-US" sz="2400" dirty="0">
                <a:latin typeface="Calibri"/>
                <a:cs typeface="Calibri"/>
              </a:rPr>
              <a:t>Giãn nở: dùng để tăng cường các đối tượng và biên trong ảnh</a:t>
            </a:r>
            <a:endParaRPr lang="en-US" altLang="zh-CN" sz="2400" dirty="0">
              <a:latin typeface="Calibri"/>
              <a:cs typeface="Calibri"/>
            </a:endParaRPr>
          </a:p>
          <a:p>
            <a:pPr marL="897255" lvl="1" indent="-440055" algn="just">
              <a:buFont typeface="Wingdings" panose="05000000000000000000" charset="0"/>
              <a:buChar char="n"/>
            </a:pPr>
            <a:r>
              <a:rPr lang="zh-CN" altLang="en-US" sz="2400" dirty="0">
                <a:latin typeface="Calibri"/>
                <a:cs typeface="Calibri"/>
                <a:sym typeface="+mn-ea"/>
              </a:rPr>
              <a:t>Phép đa số: dùng để loại bỏ các góc sắc trong ảnh, giúp chúng trở nên trơn nhẵn</a:t>
            </a:r>
            <a:endParaRPr lang="zh-CN" altLang="en-US" sz="2400" dirty="0">
              <a:latin typeface="Calibri"/>
              <a:cs typeface="Calibri"/>
            </a:endParaRPr>
          </a:p>
          <a:p>
            <a:pPr marL="457200" lvl="1" indent="0" algn="just">
              <a:buFont typeface="Wingdings" panose="05000000000000000000" charset="0"/>
              <a:buNone/>
            </a:pPr>
            <a:endParaRPr lang="en-US" altLang="zh-CN" sz="2400" b="1" i="1"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hình thái học</a:t>
            </a:r>
          </a:p>
        </p:txBody>
      </p:sp>
      <p:pic>
        <p:nvPicPr>
          <p:cNvPr id="6" name="图片 5">
            <a:extLst>
              <a:ext uri="{FF2B5EF4-FFF2-40B4-BE49-F238E27FC236}">
                <a16:creationId xmlns:a16="http://schemas.microsoft.com/office/drawing/2014/main" id="{09CCC97F-E006-B088-6375-AFA3B8932972}"/>
              </a:ext>
            </a:extLst>
          </p:cNvPr>
          <p:cNvPicPr>
            <a:picLocks noChangeAspect="1"/>
          </p:cNvPicPr>
          <p:nvPr/>
        </p:nvPicPr>
        <p:blipFill rotWithShape="1">
          <a:blip r:embed="rId4"/>
          <a:srcRect b="12145"/>
          <a:stretch/>
        </p:blipFill>
        <p:spPr>
          <a:xfrm>
            <a:off x="1425934" y="3253082"/>
            <a:ext cx="2706106" cy="2500017"/>
          </a:xfrm>
          <a:prstGeom prst="rect">
            <a:avLst/>
          </a:prstGeom>
        </p:spPr>
      </p:pic>
      <p:sp>
        <p:nvSpPr>
          <p:cNvPr id="8" name="文本框 7">
            <a:extLst>
              <a:ext uri="{FF2B5EF4-FFF2-40B4-BE49-F238E27FC236}">
                <a16:creationId xmlns:a16="http://schemas.microsoft.com/office/drawing/2014/main" id="{8392D283-0196-CEFC-96EE-7BACE9E2D8B2}"/>
              </a:ext>
            </a:extLst>
          </p:cNvPr>
          <p:cNvSpPr txBox="1"/>
          <p:nvPr/>
        </p:nvSpPr>
        <p:spPr>
          <a:xfrm>
            <a:off x="1850099" y="5941017"/>
            <a:ext cx="1857777" cy="461665"/>
          </a:xfrm>
          <a:prstGeom prst="rect">
            <a:avLst/>
          </a:prstGeom>
          <a:noFill/>
        </p:spPr>
        <p:txBody>
          <a:bodyPr wrap="square">
            <a:normAutofit/>
          </a:bodyPr>
          <a:lstStyle/>
          <a:p>
            <a:pPr algn="ct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Ảnh gốc</a:t>
            </a:r>
            <a:endParaRPr lang="zh-CN" altLang="en-US" sz="2000" dirty="0">
              <a:latin typeface="Arial" panose="020B0604020202020204" pitchFamily="34" charset="0"/>
              <a:cs typeface="Arial" panose="020B0604020202020204" pitchFamily="34" charset="0"/>
            </a:endParaRPr>
          </a:p>
        </p:txBody>
      </p:sp>
      <p:pic>
        <p:nvPicPr>
          <p:cNvPr id="10" name="图片 9">
            <a:extLst>
              <a:ext uri="{FF2B5EF4-FFF2-40B4-BE49-F238E27FC236}">
                <a16:creationId xmlns:a16="http://schemas.microsoft.com/office/drawing/2014/main" id="{707A4D52-30A1-22D6-C9FB-DFE19D41CB13}"/>
              </a:ext>
            </a:extLst>
          </p:cNvPr>
          <p:cNvPicPr>
            <a:picLocks noChangeAspect="1"/>
          </p:cNvPicPr>
          <p:nvPr/>
        </p:nvPicPr>
        <p:blipFill rotWithShape="1">
          <a:blip r:embed="rId5"/>
          <a:srcRect r="2707" b="13898"/>
          <a:stretch/>
        </p:blipFill>
        <p:spPr>
          <a:xfrm>
            <a:off x="4857428" y="3253083"/>
            <a:ext cx="2706106" cy="2500017"/>
          </a:xfrm>
          <a:prstGeom prst="rect">
            <a:avLst/>
          </a:prstGeom>
        </p:spPr>
      </p:pic>
      <p:sp>
        <p:nvSpPr>
          <p:cNvPr id="11" name="文本框 10">
            <a:extLst>
              <a:ext uri="{FF2B5EF4-FFF2-40B4-BE49-F238E27FC236}">
                <a16:creationId xmlns:a16="http://schemas.microsoft.com/office/drawing/2014/main" id="{B2C665E5-7505-CBF8-BF86-888FE9DB10F1}"/>
              </a:ext>
            </a:extLst>
          </p:cNvPr>
          <p:cNvSpPr txBox="1"/>
          <p:nvPr/>
        </p:nvSpPr>
        <p:spPr>
          <a:xfrm>
            <a:off x="4857428" y="5941017"/>
            <a:ext cx="1857777" cy="461665"/>
          </a:xfrm>
          <a:prstGeom prst="rect">
            <a:avLst/>
          </a:prstGeom>
          <a:noFill/>
        </p:spPr>
        <p:txBody>
          <a:bodyPr wrap="square">
            <a:normAutofit/>
          </a:bodyPr>
          <a:lstStyle/>
          <a:p>
            <a:pPr algn="ct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Co mòn</a:t>
            </a:r>
          </a:p>
        </p:txBody>
      </p:sp>
      <p:pic>
        <p:nvPicPr>
          <p:cNvPr id="12" name="图片 11">
            <a:extLst>
              <a:ext uri="{FF2B5EF4-FFF2-40B4-BE49-F238E27FC236}">
                <a16:creationId xmlns:a16="http://schemas.microsoft.com/office/drawing/2014/main" id="{D5E78110-F658-D655-D95C-E74C2F9F8199}"/>
              </a:ext>
            </a:extLst>
          </p:cNvPr>
          <p:cNvPicPr>
            <a:picLocks noChangeAspect="1"/>
          </p:cNvPicPr>
          <p:nvPr/>
        </p:nvPicPr>
        <p:blipFill rotWithShape="1">
          <a:blip r:embed="rId6"/>
          <a:srcRect b="2201"/>
          <a:stretch/>
        </p:blipFill>
        <p:spPr>
          <a:xfrm>
            <a:off x="7890457" y="3253083"/>
            <a:ext cx="2706106" cy="2500017"/>
          </a:xfrm>
          <a:prstGeom prst="rect">
            <a:avLst/>
          </a:prstGeom>
        </p:spPr>
      </p:pic>
      <p:sp>
        <p:nvSpPr>
          <p:cNvPr id="13" name="文本框 12">
            <a:extLst>
              <a:ext uri="{FF2B5EF4-FFF2-40B4-BE49-F238E27FC236}">
                <a16:creationId xmlns:a16="http://schemas.microsoft.com/office/drawing/2014/main" id="{DCE0E594-B343-1CA8-4D13-3832AD69AFD0}"/>
              </a:ext>
            </a:extLst>
          </p:cNvPr>
          <p:cNvSpPr txBox="1"/>
          <p:nvPr/>
        </p:nvSpPr>
        <p:spPr>
          <a:xfrm>
            <a:off x="7890457" y="5941017"/>
            <a:ext cx="1857777" cy="461665"/>
          </a:xfrm>
          <a:prstGeom prst="rect">
            <a:avLst/>
          </a:prstGeom>
          <a:noFill/>
        </p:spPr>
        <p:txBody>
          <a:bodyPr wrap="square">
            <a:normAutofit/>
          </a:bodyPr>
          <a:lstStyle/>
          <a:p>
            <a:pPr algn="ct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Giãn nở</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9" name="文本占位符 4"/>
          <p:cNvSpPr>
            <a:spLocks noGrp="1"/>
          </p:cNvSpPr>
          <p:nvPr>
            <p:ph type="body" sz="quarter" idx="14"/>
            <p:custDataLst>
              <p:tags r:id="rId1"/>
            </p:custDataLst>
          </p:nvPr>
        </p:nvSpPr>
        <p:spPr>
          <a:xfrm>
            <a:off x="515937" y="1104899"/>
            <a:ext cx="11160125" cy="2612065"/>
          </a:xfrm>
        </p:spPr>
        <p:txBody>
          <a:bodyPr>
            <a:normAutofit fontScale="70000" lnSpcReduction="20000"/>
          </a:bodyPr>
          <a:lstStyle/>
          <a:p>
            <a:r>
              <a:rPr lang="zh-CN" altLang="en-US" sz="3600" dirty="0">
                <a:latin typeface="Calibri"/>
                <a:cs typeface="Calibri"/>
              </a:rPr>
              <a:t>Các phép toán hình thái học nhị phân tiêu chuẩn</a:t>
            </a:r>
            <a:endParaRPr lang="en-US" altLang="zh-CN" sz="3600" i="1" dirty="0">
              <a:solidFill>
                <a:srgbClr val="C00000"/>
              </a:solidFill>
              <a:latin typeface="Calibri"/>
              <a:ea typeface="MS Mincho" charset="0"/>
              <a:cs typeface="Calibri"/>
            </a:endParaRPr>
          </a:p>
          <a:p>
            <a:pPr marL="897255" lvl="1" indent="-440055" algn="just">
              <a:buFont typeface="Wingdings" panose="05000000000000000000" charset="0"/>
              <a:buChar char="n"/>
            </a:pPr>
            <a:r>
              <a:rPr lang="zh-CN" altLang="en-US" sz="3100" dirty="0">
                <a:latin typeface="Calibri"/>
                <a:cs typeface="Calibri"/>
              </a:rPr>
              <a:t>Phép mở: phép toán kết hợp, trước tiên co mòn rồi giãn nở</a:t>
            </a:r>
            <a:endParaRPr lang="en-US" altLang="zh-CN" sz="3100" dirty="0">
              <a:latin typeface="Calibri"/>
              <a:cs typeface="Calibri"/>
            </a:endParaRPr>
          </a:p>
          <a:p>
            <a:pPr marL="812800" lvl="2" indent="0" algn="just">
              <a:buNone/>
            </a:pPr>
            <a:r>
              <a:rPr lang="vi-VN" altLang="zh-CN" sz="3100" dirty="0">
                <a:latin typeface="Calibri"/>
                <a:cs typeface="Calibri"/>
              </a:rPr>
              <a:t>=&gt; </a:t>
            </a:r>
            <a:r>
              <a:rPr lang="zh-CN" altLang="en-US" sz="3100" dirty="0">
                <a:latin typeface="Calibri"/>
                <a:cs typeface="Calibri"/>
              </a:rPr>
              <a:t>Dùng để loại bỏ các đối tượng nhỏ và chi tiết trong ảnh, đồng thời giữ lại các đối tượng và biên lớn</a:t>
            </a:r>
            <a:endParaRPr lang="en-US" altLang="zh-CN" sz="3100" dirty="0">
              <a:latin typeface="Calibri"/>
              <a:cs typeface="Calibri"/>
            </a:endParaRPr>
          </a:p>
          <a:p>
            <a:pPr marL="897255" lvl="1" indent="-440055" algn="just">
              <a:buFont typeface="Wingdings" panose="05000000000000000000" charset="0"/>
              <a:buChar char="n"/>
            </a:pPr>
            <a:r>
              <a:rPr lang="zh-CN" altLang="en-US" sz="3100" dirty="0">
                <a:latin typeface="Calibri"/>
                <a:cs typeface="Calibri"/>
                <a:sym typeface="+mn-ea"/>
              </a:rPr>
              <a:t>Phép đóng: phép toán kết hợp, trước tiên giãn nở rồi co mòn</a:t>
            </a:r>
            <a:endParaRPr lang="en-US" altLang="zh-CN" sz="3100" dirty="0">
              <a:latin typeface="Calibri"/>
              <a:cs typeface="Calibri"/>
            </a:endParaRPr>
          </a:p>
          <a:p>
            <a:pPr marL="812800" lvl="2" indent="0" algn="just">
              <a:buNone/>
            </a:pPr>
            <a:r>
              <a:rPr lang="vi-VN" altLang="zh-CN" sz="3100" dirty="0">
                <a:latin typeface="Calibri"/>
                <a:cs typeface="Calibri"/>
                <a:sym typeface="+mn-ea"/>
              </a:rPr>
              <a:t>=&gt; </a:t>
            </a:r>
            <a:r>
              <a:rPr lang="zh-CN" altLang="en-US" sz="3100" dirty="0">
                <a:latin typeface="Calibri"/>
                <a:cs typeface="Calibri"/>
                <a:sym typeface="+mn-ea"/>
              </a:rPr>
              <a:t>Dùng để lấp các lỗ nhỏ và khe nứt trong ảnh, đồng thời giữ lại các đối tượng và biên lớn</a:t>
            </a:r>
            <a:endParaRPr lang="en-US" altLang="zh-CN" sz="31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hình thái học</a:t>
            </a:r>
          </a:p>
        </p:txBody>
      </p:sp>
      <p:pic>
        <p:nvPicPr>
          <p:cNvPr id="3" name="图片 4"/>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515937" y="3594302"/>
            <a:ext cx="8422758" cy="2422930"/>
          </a:xfrm>
          <a:prstGeom prst="rect">
            <a:avLst/>
          </a:prstGeom>
          <a:noFill/>
          <a:ln>
            <a:noFill/>
          </a:ln>
        </p:spPr>
      </p:pic>
      <p:sp>
        <p:nvSpPr>
          <p:cNvPr id="100" name="文本框 99"/>
          <p:cNvSpPr txBox="1"/>
          <p:nvPr/>
        </p:nvSpPr>
        <p:spPr>
          <a:xfrm>
            <a:off x="9107355" y="4020440"/>
            <a:ext cx="2709748" cy="3007259"/>
          </a:xfrm>
          <a:prstGeom prst="rect">
            <a:avLst/>
          </a:prstGeom>
          <a:noFill/>
          <a:ln w="9525">
            <a:noFill/>
          </a:ln>
        </p:spPr>
        <p:txBody>
          <a:bodyPr wrap="square">
            <a:normAutofit/>
          </a:bodyPr>
          <a:lstStyle/>
          <a:p>
            <a:pPr marL="457200" indent="-457200">
              <a:buAutoNum type="alphaLcParenBoth"/>
            </a:pPr>
            <a:r>
              <a:rPr lang="en-US" altLang="zh-CN" sz="2000" dirty="0" err="1">
                <a:solidFill>
                  <a:srgbClr val="4D4D4D"/>
                </a:solidFill>
                <a:latin typeface="Arial" panose="020B0604020202020204" pitchFamily="34" charset="0"/>
                <a:ea typeface="黑体" panose="02010609060101010101" pitchFamily="49" charset="-122"/>
                <a:cs typeface="Arial" panose="020B0604020202020204" pitchFamily="34" charset="0"/>
              </a:rPr>
              <a:t>Ảnh</a:t>
            </a:r>
            <a:r>
              <a:rPr lang="en-US" altLang="zh-CN" sz="2000" dirty="0">
                <a:solidFill>
                  <a:srgbClr val="4D4D4D"/>
                </a:solidFill>
                <a:latin typeface="Arial" panose="020B0604020202020204" pitchFamily="34" charset="0"/>
                <a:ea typeface="黑体" panose="02010609060101010101" pitchFamily="49" charset="-122"/>
                <a:cs typeface="Arial" panose="020B0604020202020204" pitchFamily="34" charset="0"/>
              </a:rPr>
              <a:t> </a:t>
            </a:r>
            <a:r>
              <a:rPr lang="en-US" altLang="zh-CN" sz="2000" dirty="0" err="1">
                <a:solidFill>
                  <a:srgbClr val="4D4D4D"/>
                </a:solidFill>
                <a:latin typeface="Arial" panose="020B0604020202020204" pitchFamily="34" charset="0"/>
                <a:ea typeface="黑体" panose="02010609060101010101" pitchFamily="49" charset="-122"/>
                <a:cs typeface="Arial" panose="020B0604020202020204" pitchFamily="34" charset="0"/>
              </a:rPr>
              <a:t>gốc</a:t>
            </a: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 </a:t>
            </a:r>
            <a:r>
              <a:rPr lang="en-US" altLang="zh-CN" sz="2000" dirty="0">
                <a:solidFill>
                  <a:srgbClr val="4D4D4D"/>
                </a:solidFill>
                <a:latin typeface="Arial" panose="020B0604020202020204" pitchFamily="34" charset="0"/>
                <a:ea typeface="黑体" panose="02010609060101010101" pitchFamily="49" charset="-122"/>
                <a:cs typeface="Arial" panose="020B0604020202020204" pitchFamily="34" charset="0"/>
              </a:rPr>
              <a:t>       </a:t>
            </a:r>
          </a:p>
          <a:p>
            <a:pPr marL="457200" indent="-457200">
              <a:buAutoNum type="alphaLcParenBoth"/>
            </a:pP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Giãn nở </a:t>
            </a:r>
            <a:r>
              <a:rPr lang="en-US" altLang="zh-CN" sz="2000" dirty="0">
                <a:solidFill>
                  <a:srgbClr val="4D4D4D"/>
                </a:solidFill>
                <a:latin typeface="Arial" panose="020B0604020202020204" pitchFamily="34" charset="0"/>
                <a:ea typeface="黑体" panose="02010609060101010101" pitchFamily="49" charset="-122"/>
                <a:cs typeface="Arial" panose="020B0604020202020204" pitchFamily="34" charset="0"/>
              </a:rPr>
              <a:t>    </a:t>
            </a:r>
            <a:endParaRPr lang="vi-VN" altLang="zh-CN" sz="20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marL="457200" indent="-457200">
              <a:buAutoNum type="alphaLcParenBoth"/>
            </a:pP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Co mòn </a:t>
            </a:r>
            <a:r>
              <a:rPr lang="en-US" altLang="zh-CN" sz="2000" dirty="0">
                <a:solidFill>
                  <a:srgbClr val="4D4D4D"/>
                </a:solidFill>
                <a:latin typeface="Arial" panose="020B0604020202020204" pitchFamily="34" charset="0"/>
                <a:ea typeface="黑体" panose="02010609060101010101" pitchFamily="49" charset="-122"/>
                <a:cs typeface="Arial" panose="020B0604020202020204" pitchFamily="34" charset="0"/>
              </a:rPr>
              <a:t>  </a:t>
            </a:r>
          </a:p>
          <a:p>
            <a:pPr marL="457200" indent="-457200">
              <a:buAutoNum type="alphaLcParenBoth"/>
            </a:pP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Phép mở </a:t>
            </a:r>
            <a:endParaRPr lang="en-US" altLang="zh-CN" sz="20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marL="457200" indent="-457200">
              <a:buAutoNum type="alphaLcParenBoth"/>
            </a:pPr>
            <a:r>
              <a:rPr lang="zh-CN" altLang="en-US" sz="2000" dirty="0">
                <a:solidFill>
                  <a:srgbClr val="4D4D4D"/>
                </a:solidFill>
                <a:latin typeface="Arial" panose="020B0604020202020204" pitchFamily="34" charset="0"/>
                <a:ea typeface="黑体" panose="02010609060101010101" pitchFamily="49" charset="-122"/>
                <a:cs typeface="Arial" panose="020B0604020202020204" pitchFamily="34" charset="0"/>
              </a:rPr>
              <a:t>Phép đóng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9" name="文本占位符 4"/>
          <p:cNvSpPr>
            <a:spLocks noGrp="1"/>
          </p:cNvSpPr>
          <p:nvPr>
            <p:ph type="body" sz="quarter" idx="14"/>
            <p:custDataLst>
              <p:tags r:id="rId1"/>
            </p:custDataLst>
          </p:nvPr>
        </p:nvSpPr>
        <p:spPr/>
        <p:txBody>
          <a:bodyPr>
            <a:normAutofit/>
          </a:bodyPr>
          <a:lstStyle/>
          <a:p>
            <a:r>
              <a:rPr lang="zh-CN" altLang="en-US" sz="2800" dirty="0">
                <a:latin typeface="Calibri"/>
                <a:cs typeface="Calibri"/>
              </a:rPr>
              <a:t>Ví dụ về biến đổi hình thái học</a:t>
            </a:r>
            <a:endParaRPr lang="en-US" altLang="zh-CN" sz="2400" i="1" dirty="0">
              <a:solidFill>
                <a:srgbClr val="C00000"/>
              </a:solidFill>
              <a:latin typeface="Calibri"/>
              <a:ea typeface="MS Mincho" charset="0"/>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hình thái học</a:t>
            </a:r>
          </a:p>
        </p:txBody>
      </p:sp>
      <p:pic>
        <p:nvPicPr>
          <p:cNvPr id="5" name="图片 4">
            <a:extLst>
              <a:ext uri="{FF2B5EF4-FFF2-40B4-BE49-F238E27FC236}">
                <a16:creationId xmlns:a16="http://schemas.microsoft.com/office/drawing/2014/main" id="{403DD5C4-3754-4315-9B37-A3A913F3707C}"/>
              </a:ext>
            </a:extLst>
          </p:cNvPr>
          <p:cNvPicPr>
            <a:picLocks noChangeAspect="1"/>
          </p:cNvPicPr>
          <p:nvPr/>
        </p:nvPicPr>
        <p:blipFill>
          <a:blip r:embed="rId4"/>
          <a:stretch>
            <a:fillRect/>
          </a:stretch>
        </p:blipFill>
        <p:spPr>
          <a:xfrm>
            <a:off x="1390561" y="1671500"/>
            <a:ext cx="9906703" cy="5100228"/>
          </a:xfrm>
          <a:prstGeom prst="rect">
            <a:avLst/>
          </a:prstGeom>
        </p:spPr>
      </p:pic>
    </p:spTree>
    <p:extLst>
      <p:ext uri="{BB962C8B-B14F-4D97-AF65-F5344CB8AC3E}">
        <p14:creationId xmlns:p14="http://schemas.microsoft.com/office/powerpoint/2010/main" val="30996245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p:cNvSpPr>
            <a:spLocks noGrp="1"/>
          </p:cNvSpPr>
          <p:nvPr>
            <p:ph type="body" sz="quarter" idx="14"/>
            <p:custDataLst>
              <p:tags r:id="rId1"/>
            </p:custDataLst>
          </p:nvPr>
        </p:nvSpPr>
        <p:spPr>
          <a:xfrm>
            <a:off x="515937" y="1018022"/>
            <a:ext cx="11160125" cy="5016500"/>
          </a:xfrm>
        </p:spPr>
        <p:txBody>
          <a:bodyPr>
            <a:normAutofit/>
          </a:bodyPr>
          <a:lstStyle/>
          <a:p>
            <a:r>
              <a:rPr lang="zh-CN" altLang="en-US" sz="2800" dirty="0">
                <a:latin typeface="Calibri"/>
                <a:cs typeface="Calibri"/>
              </a:rPr>
              <a:t>Bộ lọc không gian</a:t>
            </a:r>
          </a:p>
          <a:p>
            <a:pPr lvl="1" algn="just"/>
            <a:r>
              <a:rPr lang="zh-CN" altLang="en-US" sz="2400" dirty="0">
                <a:latin typeface="Calibri"/>
                <a:cs typeface="Calibri"/>
              </a:rPr>
              <a:t>Gồm một lân cận (thường là một hình chữ nhật nhỏ) và một thao tác được xác định trước, thực hiện trên các pixel ảnh nằm trong lân cận đó. Khi tâm của bộ lọc lần lượt duyệt qua từng pixel trong ảnh đầu vào, ảnh đã xử lý (đã lọc) sẽ được tạo ra</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Bộ lọc tuyến tính</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39599422-9070-B338-EFE9-88965DA464CF}"/>
                  </a:ext>
                </a:extLst>
              </p:cNvPr>
              <p:cNvSpPr txBox="1"/>
              <p:nvPr/>
            </p:nvSpPr>
            <p:spPr>
              <a:xfrm>
                <a:off x="1415750" y="4597659"/>
                <a:ext cx="5591140" cy="1691104"/>
              </a:xfrm>
              <a:prstGeom prst="rect">
                <a:avLst/>
              </a:prstGeom>
              <a:noFill/>
            </p:spPr>
            <p:txBody>
              <a:bodyPr wrap="square">
                <a:normAutofit/>
              </a:bodyPr>
              <a:lstStyle/>
              <a:p>
                <a:pPr marL="457200" lvl="1" indent="0" algn="just">
                  <a:buNone/>
                </a:pPr>
                <a14:m>
                  <m:oMathPara xmlns:m="http://schemas.openxmlformats.org/officeDocument/2006/math">
                    <m:oMathParaPr>
                      <m:jc m:val="left"/>
                    </m:oMathParaPr>
                    <m:oMath xmlns:m="http://schemas.openxmlformats.org/officeDocument/2006/math">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𝒈</m:t>
                      </m:r>
                      <m:d>
                        <m:dPr>
                          <m:ctrlP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ctrlPr>
                        </m:dPr>
                        <m:e>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𝒙</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𝒚</m:t>
                          </m:r>
                        </m:e>
                      </m:d>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𝒘</m:t>
                      </m:r>
                      <m:d>
                        <m:dPr>
                          <m:ctrlP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ctrlPr>
                        </m:dPr>
                        <m:e>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e>
                      </m:d>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𝒇</m:t>
                      </m:r>
                      <m:d>
                        <m:dPr>
                          <m:ctrlP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ctrlPr>
                        </m:dPr>
                        <m:e>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𝒙</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𝒚</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e>
                      </m:d>
                    </m:oMath>
                  </m:oMathPara>
                </a14:m>
                <a:endParaRPr lang="en-US" altLang="zh-CN" sz="2400" b="1" i="1" dirty="0">
                  <a:solidFill>
                    <a:srgbClr val="C00000"/>
                  </a:solidFill>
                  <a:latin typeface="Calibri"/>
                  <a:ea typeface="MS Mincho" charset="0"/>
                  <a:cs typeface="Calibri"/>
                </a:endParaRPr>
              </a:p>
              <a:p>
                <a:pPr marL="457200" lvl="1" indent="0" algn="just">
                  <a:buNone/>
                </a:pPr>
                <a:r>
                  <a:rPr lang="en-US" altLang="zh-CN" sz="2400" b="1" dirty="0">
                    <a:solidFill>
                      <a:srgbClr val="C00000"/>
                    </a:solidFill>
                    <a:latin typeface="Calibri"/>
                    <a:ea typeface="MS Mincho" charset="0"/>
                    <a:cs typeface="Calibri"/>
                  </a:rPr>
                  <a:t>	</a:t>
                </a:r>
                <a:r>
                  <a:rPr lang="zh-CN" altLang="en-US" sz="2400" b="1" dirty="0">
                    <a:solidFill>
                      <a:srgbClr val="C00000"/>
                    </a:solidFill>
                    <a:latin typeface="Calibri"/>
                    <a:ea typeface="MS Mincho" charset="0"/>
                    <a:cs typeface="Calibri"/>
                  </a:rPr>
                  <a:t>      </a:t>
                </a:r>
                <a:r>
                  <a:rPr lang="zh-CN" altLang="en-US" sz="1200" b="1" dirty="0">
                    <a:solidFill>
                      <a:srgbClr val="C00000"/>
                    </a:solidFill>
                    <a:latin typeface="Calibri"/>
                    <a:ea typeface="MS Mincho" charset="0"/>
                    <a:cs typeface="Calibri"/>
                  </a:rPr>
                  <a:t> </a:t>
                </a:r>
                <a14:m>
                  <m:oMath xmlns:m="http://schemas.openxmlformats.org/officeDocument/2006/math">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𝒘</m:t>
                    </m:r>
                    <m:d>
                      <m:dPr>
                        <m:ctrlP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ctrlPr>
                      </m:dPr>
                      <m:e>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𝟎</m:t>
                        </m:r>
                      </m:e>
                    </m:d>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𝒇</m:t>
                    </m:r>
                    <m:d>
                      <m:dPr>
                        <m:ctrlP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ctrlPr>
                      </m:dPr>
                      <m:e>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𝒙</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𝒚</m:t>
                        </m:r>
                      </m:e>
                    </m:d>
                  </m:oMath>
                </a14:m>
                <a:endParaRPr lang="en-US" altLang="zh-CN" sz="2400" b="1" i="1" dirty="0">
                  <a:solidFill>
                    <a:srgbClr val="C00000"/>
                  </a:solidFill>
                  <a:latin typeface="Calibri"/>
                  <a:ea typeface="MS Mincho" charset="0"/>
                  <a:cs typeface="Calibri"/>
                </a:endParaRPr>
              </a:p>
              <a:p>
                <a:pPr marL="457200" lvl="1" indent="0" algn="just">
                  <a:buNone/>
                </a:pPr>
                <a:r>
                  <a:rPr lang="zh-CN" altLang="en-US" sz="2400" b="1" dirty="0">
                    <a:solidFill>
                      <a:srgbClr val="C00000"/>
                    </a:solidFill>
                    <a:latin typeface="Calibri"/>
                    <a:ea typeface="MS Mincho" charset="0"/>
                    <a:cs typeface="Calibri"/>
                  </a:rPr>
                  <a:t>            </a:t>
                </a:r>
                <a14:m>
                  <m:oMath xmlns:m="http://schemas.openxmlformats.org/officeDocument/2006/math">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𝒘</m:t>
                    </m:r>
                    <m:d>
                      <m:dPr>
                        <m:ctrlP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ctrlPr>
                      </m:dPr>
                      <m:e>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𝟎</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𝟎</m:t>
                        </m:r>
                      </m:e>
                    </m:d>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𝒇</m:t>
                    </m:r>
                    <m:d>
                      <m:dPr>
                        <m:ctrlP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ctrlPr>
                      </m:dPr>
                      <m:e>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𝒙</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𝒚</m:t>
                        </m:r>
                      </m:e>
                    </m:d>
                  </m:oMath>
                </a14:m>
                <a:endParaRPr lang="en-US" altLang="zh-CN" sz="2400" b="1" i="1" dirty="0">
                  <a:solidFill>
                    <a:srgbClr val="C00000"/>
                  </a:solidFill>
                  <a:latin typeface="Calibri"/>
                  <a:ea typeface="MS Mincho" charset="0"/>
                  <a:cs typeface="Calibri"/>
                </a:endParaRPr>
              </a:p>
              <a:p>
                <a:pPr marL="457200" lvl="1" indent="0" algn="just">
                  <a:buNone/>
                </a:pPr>
                <a:r>
                  <a:rPr lang="zh-CN" altLang="en-US" sz="2400" b="1" dirty="0">
                    <a:solidFill>
                      <a:srgbClr val="C00000"/>
                    </a:solidFill>
                    <a:latin typeface="Calibri"/>
                    <a:ea typeface="MS Mincho" charset="0"/>
                    <a:cs typeface="Calibri"/>
                  </a:rPr>
                  <a:t>            </a:t>
                </a:r>
                <a14:m>
                  <m:oMath xmlns:m="http://schemas.openxmlformats.org/officeDocument/2006/math">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𝒘</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𝒇</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𝒙</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𝒚</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𝟏</m:t>
                    </m:r>
                    <m:r>
                      <a:rPr lang="en-US" altLang="zh-CN" sz="2400" b="1" i="1" smtClean="0">
                        <a:solidFill>
                          <a:srgbClr val="C00000"/>
                        </a:solidFill>
                        <a:latin typeface="Cambria Math" panose="02040503050406030204" pitchFamily="18" charset="0"/>
                        <a:ea typeface="MS Mincho" charset="0"/>
                        <a:cs typeface="Cambria Math" panose="02040503050406030204" pitchFamily="18" charset="0"/>
                      </a:rPr>
                      <m:t>)</m:t>
                    </m:r>
                  </m:oMath>
                </a14:m>
                <a:endParaRPr lang="en-US" altLang="zh-CN" sz="2400" b="1" i="1" dirty="0">
                  <a:solidFill>
                    <a:srgbClr val="C00000"/>
                  </a:solidFill>
                  <a:latin typeface="Calibri"/>
                  <a:ea typeface="MS Mincho" charset="0"/>
                  <a:cs typeface="Calibri"/>
                </a:endParaRPr>
              </a:p>
              <a:p>
                <a:pPr marL="0" lvl="1" indent="457200" algn="just">
                  <a:buNone/>
                </a:pPr>
                <a:endParaRPr lang="en-US" altLang="zh-CN" sz="1800" b="0" i="1" dirty="0">
                  <a:solidFill>
                    <a:srgbClr val="C00000"/>
                  </a:solidFill>
                  <a:latin typeface="Calibri"/>
                  <a:ea typeface="MS Mincho" charset="0"/>
                  <a:cs typeface="Calibri"/>
                </a:endParaRPr>
              </a:p>
            </p:txBody>
          </p:sp>
        </mc:Choice>
        <mc:Fallback xmlns="">
          <p:sp>
            <p:nvSpPr>
              <p:cNvPr id="8" name="文本框 7">
                <a:extLst>
                  <a:ext uri="{FF2B5EF4-FFF2-40B4-BE49-F238E27FC236}">
                    <a16:creationId xmlns:a16="http://schemas.microsoft.com/office/drawing/2014/main" id="{39599422-9070-B338-EFE9-88965DA464CF}"/>
                  </a:ext>
                </a:extLst>
              </p:cNvPr>
              <p:cNvSpPr txBox="1">
                <a:spLocks noRot="1" noChangeAspect="1" noMove="1" noResize="1" noEditPoints="1" noAdjustHandles="1" noChangeArrowheads="1" noChangeShapeType="1" noTextEdit="1"/>
              </p:cNvSpPr>
              <p:nvPr/>
            </p:nvSpPr>
            <p:spPr>
              <a:xfrm>
                <a:off x="1415750" y="4597659"/>
                <a:ext cx="5591140" cy="1691104"/>
              </a:xfrm>
              <a:prstGeom prst="rect">
                <a:avLst/>
              </a:prstGeom>
              <a:blipFill>
                <a:blip r:embed="rId4"/>
                <a:stretch>
                  <a:fillRect/>
                </a:stretch>
              </a:blipFill>
            </p:spPr>
            <p:txBody>
              <a:bodyPr/>
              <a:lstStyle/>
              <a:p>
                <a:r>
                  <a:rPr lang="en-VN">
                    <a:noFill/>
                  </a:rPr>
                  <a:t> </a:t>
                </a:r>
              </a:p>
            </p:txBody>
          </p:sp>
        </mc:Fallback>
      </mc:AlternateContent>
      <p:sp>
        <p:nvSpPr>
          <p:cNvPr id="11" name="文本框 10">
            <a:extLst>
              <a:ext uri="{FF2B5EF4-FFF2-40B4-BE49-F238E27FC236}">
                <a16:creationId xmlns:a16="http://schemas.microsoft.com/office/drawing/2014/main" id="{A1F3712A-4066-E269-07A7-9861E5E54181}"/>
              </a:ext>
            </a:extLst>
          </p:cNvPr>
          <p:cNvSpPr txBox="1"/>
          <p:nvPr/>
        </p:nvSpPr>
        <p:spPr>
          <a:xfrm>
            <a:off x="426729" y="3160796"/>
            <a:ext cx="11524190" cy="1691104"/>
          </a:xfrm>
          <a:prstGeom prst="rect">
            <a:avLst/>
          </a:prstGeom>
          <a:noFill/>
        </p:spPr>
        <p:txBody>
          <a:bodyPr wrap="square">
            <a:noAutofit/>
          </a:bodyPr>
          <a:lstStyle/>
          <a:p>
            <a:pPr marL="897255" marR="0" lvl="1" indent="-440055" algn="just" defTabSz="914400" rtl="0" eaLnBrk="1" fontAlgn="auto" latinLnBrk="0" hangingPunct="1">
              <a:lnSpc>
                <a:spcPct val="110000"/>
              </a:lnSpc>
              <a:spcBef>
                <a:spcPts val="500"/>
              </a:spcBef>
              <a:spcAft>
                <a:spcPts val="0"/>
              </a:spcAft>
              <a:buClr>
                <a:srgbClr val="883F92"/>
              </a:buClr>
              <a:buSzTx/>
              <a:buFont typeface="Wingdings" panose="05000000000000000000" pitchFamily="2" charset="2"/>
              <a:buChar char="n"/>
              <a:tabLst/>
              <a:defRPr/>
            </a:pPr>
            <a:r>
              <a:rPr lang="zh-CN" altLang="en-US" sz="2400" dirty="0">
                <a:solidFill>
                  <a:srgbClr val="4D4D4D"/>
                </a:solidFill>
                <a:latin typeface="Calibri"/>
                <a:cs typeface="Calibri"/>
              </a:rPr>
              <a:t>Hình bên </a:t>
            </a:r>
            <a:r>
              <a:rPr lang="en-US" altLang="zh-CN" sz="2400" dirty="0" err="1">
                <a:solidFill>
                  <a:srgbClr val="4D4D4D"/>
                </a:solidFill>
                <a:latin typeface="Calibri"/>
                <a:cs typeface="Calibri"/>
              </a:rPr>
              <a:t>dưới</a:t>
            </a:r>
            <a:r>
              <a:rPr lang="zh-CN" altLang="en-US" sz="2400" dirty="0">
                <a:solidFill>
                  <a:srgbClr val="4D4D4D"/>
                </a:solidFill>
                <a:latin typeface="Calibri"/>
                <a:cs typeface="Calibri"/>
              </a:rPr>
              <a:t> minh họa cơ chế lọc không gian tuyến tính sử dụng lân cận 3x3. Tại một điểm bất kỳ (x,y) trong ảnh, đáp ứng g(x,y) của bộ lọc là tổng các tích giữa hệ số bộ lọc và các pixel ảnh nằm trong phạm vi bộ lọc:</a:t>
            </a:r>
          </a:p>
        </p:txBody>
      </p:sp>
      <p:pic>
        <p:nvPicPr>
          <p:cNvPr id="5" name="Picture 4">
            <a:extLst>
              <a:ext uri="{FF2B5EF4-FFF2-40B4-BE49-F238E27FC236}">
                <a16:creationId xmlns:a16="http://schemas.microsoft.com/office/drawing/2014/main" id="{B43A7088-19E2-29B8-E087-D0D62ED58B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8709" y="4315295"/>
            <a:ext cx="4187353" cy="233712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custDataLst>
                  <p:tags r:id="rId1"/>
                </p:custDataLst>
              </p:nvPr>
            </p:nvSpPr>
            <p:spPr>
              <a:xfrm>
                <a:off x="515937" y="1104900"/>
                <a:ext cx="11160125" cy="4470400"/>
              </a:xfrm>
            </p:spPr>
            <p:txBody>
              <a:bodyPr>
                <a:normAutofit/>
              </a:bodyPr>
              <a:lstStyle/>
              <a:p>
                <a:pPr>
                  <a:lnSpc>
                    <a:spcPct val="88000"/>
                  </a:lnSpc>
                </a:pPr>
                <a:r>
                  <a:rPr lang="zh-CN" altLang="en-US" dirty="0">
                    <a:latin typeface="Calibri"/>
                    <a:cs typeface="Calibri"/>
                  </a:rPr>
                  <a:t>Bộ lọc không gian</a:t>
                </a:r>
              </a:p>
              <a:p>
                <a:pPr lvl="1" algn="just">
                  <a:lnSpc>
                    <a:spcPct val="88000"/>
                  </a:lnSpc>
                </a:pPr>
                <a:r>
                  <a:rPr lang="zh-CN" altLang="en-US" dirty="0"/>
                  <a:t>Nói chung, đối với một mẫu lọc (template) có kích thước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m</m:t>
                    </m:r>
                    <m:r>
                      <a:rPr lang="en-US" altLang="zh-CN" b="0" i="0" dirty="0">
                        <a:latin typeface="Cambria Math" panose="02040503050406030204" pitchFamily="18" charset="0"/>
                        <a:cs typeface="Cambria Math" panose="02040503050406030204" pitchFamily="18" charset="0"/>
                      </a:rPr>
                      <m:t>×</m:t>
                    </m:r>
                    <m:r>
                      <m:rPr>
                        <m:sty m:val="p"/>
                      </m:rPr>
                      <a:rPr lang="en-US" altLang="zh-CN" b="0" i="0" dirty="0">
                        <a:latin typeface="Cambria Math" panose="02040503050406030204" pitchFamily="18" charset="0"/>
                        <a:cs typeface="Cambria Math" panose="02040503050406030204" pitchFamily="18" charset="0"/>
                      </a:rPr>
                      <m:t>n</m:t>
                    </m:r>
                  </m:oMath>
                </a14:m>
                <a:r>
                  <a:rPr lang="zh-CN" altLang="en-US" dirty="0"/>
                  <a:t>, giả sử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m</m:t>
                    </m:r>
                    <m:r>
                      <a:rPr lang="en-US" altLang="zh-CN" b="0" i="0" dirty="0">
                        <a:latin typeface="Cambria Math" panose="02040503050406030204" pitchFamily="18" charset="0"/>
                        <a:cs typeface="Cambria Math" panose="02040503050406030204" pitchFamily="18" charset="0"/>
                      </a:rPr>
                      <m:t>=2</m:t>
                    </m:r>
                    <m:r>
                      <m:rPr>
                        <m:sty m:val="p"/>
                      </m:rPr>
                      <a:rPr lang="en-US" altLang="zh-CN" b="0" i="0" dirty="0">
                        <a:latin typeface="Cambria Math" panose="02040503050406030204" pitchFamily="18" charset="0"/>
                        <a:cs typeface="Cambria Math" panose="02040503050406030204" pitchFamily="18" charset="0"/>
                      </a:rPr>
                      <m:t>a</m:t>
                    </m:r>
                    <m:r>
                      <a:rPr lang="en-US" altLang="zh-CN" b="0" i="0" dirty="0">
                        <a:latin typeface="Cambria Math" panose="02040503050406030204" pitchFamily="18" charset="0"/>
                        <a:cs typeface="Cambria Math" panose="02040503050406030204" pitchFamily="18" charset="0"/>
                      </a:rPr>
                      <m:t>+1</m:t>
                    </m:r>
                  </m:oMath>
                </a14:m>
                <a:r>
                  <a:rPr lang="zh-CN" altLang="en-US" dirty="0"/>
                  <a:t> và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n</m:t>
                    </m:r>
                    <m:r>
                      <a:rPr lang="en-US" altLang="zh-CN" b="0" i="0" dirty="0">
                        <a:latin typeface="Cambria Math" panose="02040503050406030204" pitchFamily="18" charset="0"/>
                        <a:cs typeface="Cambria Math" panose="02040503050406030204" pitchFamily="18" charset="0"/>
                      </a:rPr>
                      <m:t>=2</m:t>
                    </m:r>
                    <m:r>
                      <m:rPr>
                        <m:sty m:val="p"/>
                      </m:rPr>
                      <a:rPr lang="en-US" altLang="zh-CN" b="0" i="0" dirty="0">
                        <a:latin typeface="Cambria Math" panose="02040503050406030204" pitchFamily="18" charset="0"/>
                        <a:cs typeface="Cambria Math" panose="02040503050406030204" pitchFamily="18" charset="0"/>
                      </a:rPr>
                      <m:t>b</m:t>
                    </m:r>
                    <m:r>
                      <a:rPr lang="en-US" altLang="zh-CN" b="0" i="0" dirty="0">
                        <a:latin typeface="Cambria Math" panose="02040503050406030204" pitchFamily="18" charset="0"/>
                        <a:cs typeface="Cambria Math" panose="02040503050406030204" pitchFamily="18" charset="0"/>
                      </a:rPr>
                      <m:t>+1</m:t>
                    </m:r>
                  </m:oMath>
                </a14:m>
                <a:r>
                  <a:rPr lang="zh-CN" altLang="en-US" dirty="0"/>
                  <a:t>, trong đó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a</m:t>
                    </m:r>
                    <m:r>
                      <a:rPr lang="en-US" altLang="zh-CN" b="0" i="0" dirty="0">
                        <a:latin typeface="Cambria Math" panose="02040503050406030204" pitchFamily="18" charset="0"/>
                        <a:cs typeface="Cambria Math" panose="02040503050406030204" pitchFamily="18" charset="0"/>
                      </a:rPr>
                      <m:t>,</m:t>
                    </m:r>
                    <m:r>
                      <m:rPr>
                        <m:sty m:val="p"/>
                      </m:rPr>
                      <a:rPr lang="en-US" altLang="zh-CN" b="0" i="0" dirty="0">
                        <a:latin typeface="Cambria Math" panose="02040503050406030204" pitchFamily="18" charset="0"/>
                        <a:cs typeface="Cambria Math" panose="02040503050406030204" pitchFamily="18" charset="0"/>
                      </a:rPr>
                      <m:t>b</m:t>
                    </m:r>
                  </m:oMath>
                </a14:m>
                <a:r>
                  <a:rPr lang="zh-CN" altLang="en-US" dirty="0"/>
                  <a:t> là số nguyên dương. Thông thường, việc sử dụng bộ lọc có kích thước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m</m:t>
                    </m:r>
                    <m:r>
                      <a:rPr lang="en-US" altLang="zh-CN" b="0" i="0" dirty="0">
                        <a:latin typeface="Cambria Math" panose="02040503050406030204" pitchFamily="18" charset="0"/>
                        <a:cs typeface="Cambria Math" panose="02040503050406030204" pitchFamily="18" charset="0"/>
                      </a:rPr>
                      <m:t>×</m:t>
                    </m:r>
                    <m:r>
                      <m:rPr>
                        <m:sty m:val="p"/>
                      </m:rPr>
                      <a:rPr lang="en-US" altLang="zh-CN" b="0" i="0" dirty="0">
                        <a:latin typeface="Cambria Math" panose="02040503050406030204" pitchFamily="18" charset="0"/>
                        <a:cs typeface="Cambria Math" panose="02040503050406030204" pitchFamily="18" charset="0"/>
                      </a:rPr>
                      <m:t>n</m:t>
                    </m:r>
                  </m:oMath>
                </a14:m>
                <a:r>
                  <a:rPr lang="zh-CN" altLang="en-US" dirty="0"/>
                  <a:t> để thực hiện lọc không gian tuyến tính cho ảnh có kích thước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M</m:t>
                    </m:r>
                    <m:r>
                      <a:rPr lang="en-US" altLang="zh-CN" b="0" i="0" dirty="0">
                        <a:latin typeface="Cambria Math" panose="02040503050406030204" pitchFamily="18" charset="0"/>
                        <a:cs typeface="Cambria Math" panose="02040503050406030204" pitchFamily="18" charset="0"/>
                      </a:rPr>
                      <m:t>×</m:t>
                    </m:r>
                    <m:r>
                      <m:rPr>
                        <m:sty m:val="p"/>
                      </m:rPr>
                      <a:rPr lang="en-US" altLang="zh-CN" b="0" i="0" dirty="0">
                        <a:latin typeface="Cambria Math" panose="02040503050406030204" pitchFamily="18" charset="0"/>
                        <a:cs typeface="Cambria Math" panose="02040503050406030204" pitchFamily="18" charset="0"/>
                      </a:rPr>
                      <m:t>N</m:t>
                    </m:r>
                  </m:oMath>
                </a14:m>
                <a:r>
                  <a:rPr lang="zh-CN" altLang="en-US" dirty="0"/>
                  <a:t> có thể được biểu diễn bằng công thức sau</a:t>
                </a:r>
                <a:endParaRPr lang="en-US" altLang="zh-CN" dirty="0"/>
              </a:p>
              <a:p>
                <a:pPr marL="457200" lvl="1" indent="0" algn="just">
                  <a:lnSpc>
                    <a:spcPct val="88000"/>
                  </a:lnSpc>
                  <a:buNone/>
                </a:pPr>
                <a14:m>
                  <m:oMathPara xmlns:m="http://schemas.openxmlformats.org/officeDocument/2006/math">
                    <m:oMathParaPr>
                      <m:jc m:val="centerGroup"/>
                    </m:oMathParaPr>
                    <m:oMath xmlns:m="http://schemas.openxmlformats.org/officeDocument/2006/math">
                      <m:r>
                        <m:rPr>
                          <m:sty m:val="p"/>
                        </m:rPr>
                        <a:rPr lang="en-US" altLang="zh-CN" b="0" i="0" dirty="0" smtClean="0">
                          <a:solidFill>
                            <a:srgbClr val="C00000"/>
                          </a:solidFill>
                          <a:latin typeface="Cambria Math" panose="02040503050406030204" pitchFamily="18" charset="0"/>
                          <a:cs typeface="Cambria Math" panose="02040503050406030204" pitchFamily="18" charset="0"/>
                        </a:rPr>
                        <m:t>g</m:t>
                      </m:r>
                      <m:r>
                        <a:rPr lang="en-US" altLang="zh-CN"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b="0" i="0" dirty="0" smtClean="0">
                          <a:solidFill>
                            <a:srgbClr val="C00000"/>
                          </a:solidFill>
                          <a:latin typeface="Cambria Math" panose="02040503050406030204" pitchFamily="18" charset="0"/>
                          <a:cs typeface="Cambria Math" panose="02040503050406030204" pitchFamily="18" charset="0"/>
                        </a:rPr>
                        <m:t>x</m:t>
                      </m:r>
                      <m:r>
                        <a:rPr lang="en-US" altLang="zh-CN"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b="0" i="0" dirty="0" smtClean="0">
                          <a:solidFill>
                            <a:srgbClr val="C00000"/>
                          </a:solidFill>
                          <a:latin typeface="Cambria Math" panose="02040503050406030204" pitchFamily="18" charset="0"/>
                          <a:cs typeface="Cambria Math" panose="02040503050406030204" pitchFamily="18" charset="0"/>
                        </a:rPr>
                        <m:t>y</m:t>
                      </m:r>
                      <m:r>
                        <a:rPr lang="en-US" altLang="zh-CN" b="0" i="0" dirty="0" smtClean="0">
                          <a:solidFill>
                            <a:srgbClr val="C00000"/>
                          </a:solidFill>
                          <a:latin typeface="Cambria Math" panose="02040503050406030204" pitchFamily="18" charset="0"/>
                          <a:cs typeface="Cambria Math" panose="02040503050406030204" pitchFamily="18" charset="0"/>
                        </a:rPr>
                        <m:t>)=</m:t>
                      </m:r>
                      <m:nary>
                        <m:naryPr>
                          <m:chr m:val="∑"/>
                          <m:limLoc m:val="undOvr"/>
                          <m:ctrlPr>
                            <a:rPr lang="en-US" altLang="zh-CN" i="1" dirty="0">
                              <a:solidFill>
                                <a:srgbClr val="C00000"/>
                              </a:solidFill>
                              <a:latin typeface="Cambria Math" panose="02040503050406030204" pitchFamily="18" charset="0"/>
                              <a:cs typeface="Cambria Math" panose="02040503050406030204" pitchFamily="18" charset="0"/>
                            </a:rPr>
                          </m:ctrlPr>
                        </m:naryPr>
                        <m:sub>
                          <m:r>
                            <m:rPr>
                              <m:sty m:val="p"/>
                            </m:rPr>
                            <a:rPr lang="en-US" altLang="zh-CN" b="0" i="0" dirty="0">
                              <a:solidFill>
                                <a:srgbClr val="C00000"/>
                              </a:solidFill>
                              <a:latin typeface="Cambria Math" panose="02040503050406030204" pitchFamily="18" charset="0"/>
                              <a:cs typeface="Cambria Math" panose="02040503050406030204" pitchFamily="18" charset="0"/>
                            </a:rPr>
                            <m:t>s</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a</m:t>
                          </m:r>
                        </m:sub>
                        <m:sup>
                          <m:r>
                            <m:rPr>
                              <m:sty m:val="p"/>
                            </m:rPr>
                            <a:rPr lang="en-US" altLang="zh-CN" b="0" i="0" dirty="0">
                              <a:solidFill>
                                <a:srgbClr val="C00000"/>
                              </a:solidFill>
                              <a:latin typeface="Cambria Math" panose="02040503050406030204" pitchFamily="18" charset="0"/>
                              <a:cs typeface="Cambria Math" panose="02040503050406030204" pitchFamily="18" charset="0"/>
                            </a:rPr>
                            <m:t>a</m:t>
                          </m:r>
                        </m:sup>
                        <m:e>
                          <m:nary>
                            <m:naryPr>
                              <m:chr m:val="∑"/>
                              <m:limLoc m:val="undOvr"/>
                              <m:ctrlPr>
                                <a:rPr lang="en-US" altLang="zh-CN" i="1" dirty="0">
                                  <a:solidFill>
                                    <a:srgbClr val="C00000"/>
                                  </a:solidFill>
                                  <a:latin typeface="Cambria Math" panose="02040503050406030204" pitchFamily="18" charset="0"/>
                                  <a:cs typeface="Cambria Math" panose="02040503050406030204" pitchFamily="18" charset="0"/>
                                </a:rPr>
                              </m:ctrlPr>
                            </m:naryPr>
                            <m:sub>
                              <m:r>
                                <m:rPr>
                                  <m:sty m:val="p"/>
                                </m:rPr>
                                <a:rPr lang="en-US" altLang="zh-CN" b="0" i="0" dirty="0">
                                  <a:solidFill>
                                    <a:srgbClr val="C00000"/>
                                  </a:solidFill>
                                  <a:latin typeface="Cambria Math" panose="02040503050406030204" pitchFamily="18" charset="0"/>
                                  <a:cs typeface="Cambria Math" panose="02040503050406030204" pitchFamily="18" charset="0"/>
                                </a:rPr>
                                <m:t>t</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b</m:t>
                              </m:r>
                            </m:sub>
                            <m:sup>
                              <m:r>
                                <m:rPr>
                                  <m:sty m:val="p"/>
                                </m:rPr>
                                <a:rPr lang="en-US" altLang="zh-CN" b="0" i="0" dirty="0">
                                  <a:solidFill>
                                    <a:srgbClr val="C00000"/>
                                  </a:solidFill>
                                  <a:latin typeface="Cambria Math" panose="02040503050406030204" pitchFamily="18" charset="0"/>
                                  <a:cs typeface="Cambria Math" panose="02040503050406030204" pitchFamily="18" charset="0"/>
                                </a:rPr>
                                <m:t>b</m:t>
                              </m:r>
                            </m:sup>
                            <m:e>
                              <m:r>
                                <m:rPr>
                                  <m:sty m:val="p"/>
                                </m:rPr>
                                <a:rPr lang="en-US" altLang="zh-CN" b="0" i="0" dirty="0">
                                  <a:solidFill>
                                    <a:srgbClr val="C00000"/>
                                  </a:solidFill>
                                  <a:latin typeface="Cambria Math" panose="02040503050406030204" pitchFamily="18" charset="0"/>
                                  <a:cs typeface="Cambria Math" panose="02040503050406030204" pitchFamily="18" charset="0"/>
                                </a:rPr>
                                <m:t>w</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s</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t</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f</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x</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s</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y</m:t>
                              </m:r>
                              <m:r>
                                <a:rPr lang="en-US" altLang="zh-CN" b="0" i="0" dirty="0">
                                  <a:solidFill>
                                    <a:srgbClr val="C00000"/>
                                  </a:solidFill>
                                  <a:latin typeface="Cambria Math" panose="02040503050406030204" pitchFamily="18" charset="0"/>
                                  <a:cs typeface="Cambria Math" panose="02040503050406030204" pitchFamily="18" charset="0"/>
                                </a:rPr>
                                <m:t>+</m:t>
                              </m:r>
                              <m:r>
                                <m:rPr>
                                  <m:sty m:val="p"/>
                                </m:rPr>
                                <a:rPr lang="en-US" altLang="zh-CN" b="0" i="0" dirty="0">
                                  <a:solidFill>
                                    <a:srgbClr val="C00000"/>
                                  </a:solidFill>
                                  <a:latin typeface="Cambria Math" panose="02040503050406030204" pitchFamily="18" charset="0"/>
                                  <a:cs typeface="Cambria Math" panose="02040503050406030204" pitchFamily="18" charset="0"/>
                                </a:rPr>
                                <m:t>t</m:t>
                              </m:r>
                              <m:r>
                                <a:rPr lang="en-US" altLang="zh-CN" b="0" i="0" dirty="0">
                                  <a:solidFill>
                                    <a:srgbClr val="C00000"/>
                                  </a:solidFill>
                                  <a:latin typeface="Cambria Math" panose="02040503050406030204" pitchFamily="18" charset="0"/>
                                  <a:cs typeface="Cambria Math" panose="02040503050406030204" pitchFamily="18" charset="0"/>
                                </a:rPr>
                                <m:t>)</m:t>
                              </m:r>
                            </m:e>
                          </m:nary>
                        </m:e>
                      </m:nary>
                    </m:oMath>
                  </m:oMathPara>
                </a14:m>
                <a:endParaRPr lang="en-US" altLang="zh-CN" dirty="0"/>
              </a:p>
              <a:p>
                <a:pPr lvl="1" algn="just">
                  <a:lnSpc>
                    <a:spcPct val="88000"/>
                  </a:lnSpc>
                </a:pPr>
                <a:endParaRPr lang="vi-VN" altLang="zh-CN" dirty="0"/>
              </a:p>
              <a:p>
                <a:pPr lvl="1" algn="just">
                  <a:lnSpc>
                    <a:spcPct val="88000"/>
                  </a:lnSpc>
                </a:pPr>
                <a:r>
                  <a:rPr lang="zh-CN" altLang="en-US" dirty="0"/>
                  <a:t>Trong đó,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x</m:t>
                    </m:r>
                  </m:oMath>
                </a14:m>
                <a:r>
                  <a:rPr lang="zh-CN" altLang="en-US" dirty="0"/>
                  <a:t> và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y</m:t>
                    </m:r>
                  </m:oMath>
                </a14:m>
                <a:r>
                  <a:rPr lang="zh-CN" altLang="en-US" dirty="0"/>
                  <a:t> có thể thay đổi để mỗi pixel trong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w</m:t>
                    </m:r>
                  </m:oMath>
                </a14:m>
                <a:r>
                  <a:rPr lang="zh-CN" altLang="en-US" dirty="0"/>
                  <a:t> có thể truy cập từng pixel trong </a:t>
                </a:r>
                <a14:m>
                  <m:oMath xmlns:m="http://schemas.openxmlformats.org/officeDocument/2006/math">
                    <m:r>
                      <m:rPr>
                        <m:sty m:val="p"/>
                      </m:rPr>
                      <a:rPr lang="en-US" altLang="zh-CN" b="0" i="0" dirty="0">
                        <a:latin typeface="Cambria Math" panose="02040503050406030204" pitchFamily="18" charset="0"/>
                        <a:cs typeface="Cambria Math" panose="02040503050406030204" pitchFamily="18" charset="0"/>
                      </a:rPr>
                      <m:t>f</m:t>
                    </m:r>
                  </m:oMath>
                </a14:m>
                <a:endParaRPr lang="zh-CN" altLang="en-US" dirty="0"/>
              </a:p>
              <a:p>
                <a:pPr marL="457200" lvl="1" indent="0" algn="just">
                  <a:lnSpc>
                    <a:spcPct val="88000"/>
                  </a:lnSpc>
                  <a:buNone/>
                </a:pPr>
                <a:endParaRPr lang="zh-CN" altLang="en-US" dirty="0"/>
              </a:p>
              <a:p>
                <a:pPr marL="0" lvl="1" indent="457200" algn="just">
                  <a:lnSpc>
                    <a:spcPct val="88000"/>
                  </a:lnSpc>
                  <a:buNone/>
                </a:pPr>
                <a:endParaRPr lang="en-US" altLang="zh-CN" sz="1728" b="0" i="1" dirty="0">
                  <a:solidFill>
                    <a:srgbClr val="C00000"/>
                  </a:solidFill>
                  <a:latin typeface="Calibri"/>
                  <a:ea typeface="MS Mincho" charset="0"/>
                  <a:cs typeface="Calibri"/>
                </a:endParaRPr>
              </a:p>
              <a:p>
                <a:pPr marL="0" lvl="1" indent="457200" algn="just">
                  <a:lnSpc>
                    <a:spcPct val="88000"/>
                  </a:lnSpc>
                  <a:buNone/>
                </a:pPr>
                <a:endParaRPr lang="en-US" altLang="zh-CN" sz="1728" b="0" i="1" dirty="0">
                  <a:solidFill>
                    <a:srgbClr val="C00000"/>
                  </a:solidFill>
                  <a:latin typeface="Calibri"/>
                  <a:ea typeface="MS Mincho" charset="0"/>
                  <a:cs typeface="Calibri"/>
                </a:endParaRPr>
              </a:p>
              <a:p>
                <a:pPr marL="457200" lvl="1" indent="0" algn="just">
                  <a:lnSpc>
                    <a:spcPct val="88000"/>
                  </a:lnSpc>
                  <a:buNone/>
                </a:pPr>
                <a:endParaRPr lang="en-US" altLang="zh-CN" sz="1728" b="0" i="1" dirty="0">
                  <a:solidFill>
                    <a:srgbClr val="C00000"/>
                  </a:solidFill>
                  <a:latin typeface="Calibri"/>
                  <a:ea typeface="MS Mincho" charset="0"/>
                  <a:cs typeface="Calibri"/>
                </a:endParaRPr>
              </a:p>
              <a:p>
                <a:pPr marL="457200" lvl="1" indent="0" algn="just">
                  <a:lnSpc>
                    <a:spcPct val="88000"/>
                  </a:lnSpc>
                  <a:buNone/>
                </a:pPr>
                <a:endParaRPr lang="en-US" altLang="zh-CN" sz="1728" b="0" i="1" dirty="0">
                  <a:solidFill>
                    <a:srgbClr val="C00000"/>
                  </a:solidFill>
                  <a:latin typeface="Calibri"/>
                  <a:ea typeface="MS Mincho" charset="0"/>
                  <a:cs typeface="Calibri"/>
                </a:endParaRPr>
              </a:p>
              <a:p>
                <a:pPr marL="457200" lvl="1" indent="0" algn="just">
                  <a:lnSpc>
                    <a:spcPct val="88000"/>
                  </a:lnSpc>
                  <a:buNone/>
                </a:pPr>
                <a:endParaRPr lang="en-US" altLang="zh-CN" sz="1728" b="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custDataLst>
                  <p:tags r:id="rId4"/>
                </p:custDataLst>
              </p:nvPr>
            </p:nvSpPr>
            <p:spPr>
              <a:xfrm>
                <a:off x="515937" y="1104900"/>
                <a:ext cx="11160125" cy="4470400"/>
              </a:xfrm>
              <a:blipFill>
                <a:blip r:embed="rId5"/>
                <a:stretch>
                  <a:fillRect l="-682" t="-169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Bộ lọc tuyến tính</a:t>
            </a:r>
          </a:p>
        </p:txBody>
      </p:sp>
      <p:pic>
        <p:nvPicPr>
          <p:cNvPr id="3" name="图片 2">
            <a:extLst>
              <a:ext uri="{FF2B5EF4-FFF2-40B4-BE49-F238E27FC236}">
                <a16:creationId xmlns:a16="http://schemas.microsoft.com/office/drawing/2014/main" id="{5C8661A4-0030-1190-8202-1849FF8CB337}"/>
              </a:ext>
            </a:extLst>
          </p:cNvPr>
          <p:cNvPicPr>
            <a:picLocks noChangeAspect="1"/>
          </p:cNvPicPr>
          <p:nvPr/>
        </p:nvPicPr>
        <p:blipFill>
          <a:blip r:embed="rId6"/>
          <a:stretch>
            <a:fillRect/>
          </a:stretch>
        </p:blipFill>
        <p:spPr>
          <a:xfrm>
            <a:off x="2250582" y="4576641"/>
            <a:ext cx="2063181" cy="2134325"/>
          </a:xfrm>
          <a:prstGeom prst="rect">
            <a:avLst/>
          </a:prstGeom>
        </p:spPr>
      </p:pic>
      <p:pic>
        <p:nvPicPr>
          <p:cNvPr id="5" name="图片 4">
            <a:extLst>
              <a:ext uri="{FF2B5EF4-FFF2-40B4-BE49-F238E27FC236}">
                <a16:creationId xmlns:a16="http://schemas.microsoft.com/office/drawing/2014/main" id="{A534C94E-86DB-41E1-5AA9-F27ED9927958}"/>
              </a:ext>
            </a:extLst>
          </p:cNvPr>
          <p:cNvPicPr>
            <a:picLocks noChangeAspect="1"/>
          </p:cNvPicPr>
          <p:nvPr/>
        </p:nvPicPr>
        <p:blipFill>
          <a:blip r:embed="rId7"/>
          <a:stretch>
            <a:fillRect/>
          </a:stretch>
        </p:blipFill>
        <p:spPr>
          <a:xfrm>
            <a:off x="4385791" y="4587863"/>
            <a:ext cx="1886219" cy="2113966"/>
          </a:xfrm>
          <a:prstGeom prst="rect">
            <a:avLst/>
          </a:prstGeom>
        </p:spPr>
      </p:pic>
      <p:pic>
        <p:nvPicPr>
          <p:cNvPr id="6" name="图片 5">
            <a:extLst>
              <a:ext uri="{FF2B5EF4-FFF2-40B4-BE49-F238E27FC236}">
                <a16:creationId xmlns:a16="http://schemas.microsoft.com/office/drawing/2014/main" id="{30057C65-BCAA-4976-8F71-0D2C1A836502}"/>
              </a:ext>
            </a:extLst>
          </p:cNvPr>
          <p:cNvPicPr>
            <a:picLocks noChangeAspect="1"/>
          </p:cNvPicPr>
          <p:nvPr/>
        </p:nvPicPr>
        <p:blipFill>
          <a:blip r:embed="rId8"/>
          <a:stretch>
            <a:fillRect/>
          </a:stretch>
        </p:blipFill>
        <p:spPr>
          <a:xfrm>
            <a:off x="6362163" y="4590588"/>
            <a:ext cx="1869042" cy="2134326"/>
          </a:xfrm>
          <a:prstGeom prst="rect">
            <a:avLst/>
          </a:prstGeom>
        </p:spPr>
      </p:pic>
      <p:pic>
        <p:nvPicPr>
          <p:cNvPr id="4098" name="Picture 2" descr="空间滤波-CSDN博客">
            <a:extLst>
              <a:ext uri="{FF2B5EF4-FFF2-40B4-BE49-F238E27FC236}">
                <a16:creationId xmlns:a16="http://schemas.microsoft.com/office/drawing/2014/main" id="{F69D6C11-9327-0AE0-83EA-B6277431CD3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50000" b="7843"/>
          <a:stretch/>
        </p:blipFill>
        <p:spPr bwMode="auto">
          <a:xfrm>
            <a:off x="8323115" y="4575049"/>
            <a:ext cx="1926251" cy="2149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6425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sz="2800" dirty="0"/>
                  <a:t>Tương quan và tích chập</a:t>
                </a:r>
                <a:endParaRPr lang="en-US" altLang="zh-CN" sz="2800" dirty="0"/>
              </a:p>
              <a:p>
                <a:pPr lvl="1" algn="just"/>
                <a:r>
                  <a:rPr lang="zh-CN" altLang="en-US" sz="2400" dirty="0"/>
                  <a:t>Công thức tính tổng quát của phép tương quan đã được trình bày ở trên; công thức tính tổng quát của phép tích chập được cho bởi công thức sau: (trong đó, dấu trừ ở vế phải của đẳng thức biểu thị việc xoay bộ lọc)</a:t>
                </a:r>
                <a:endParaRPr lang="en-US" altLang="zh-CN" sz="2400" dirty="0">
                  <a:solidFill>
                    <a:srgbClr val="C00000"/>
                  </a:solidFill>
                </a:endParaRPr>
              </a:p>
              <a:p>
                <a:pPr marL="118745" lvl="2" indent="0" algn="just">
                  <a:buNone/>
                </a:pPr>
                <a:r>
                  <a:rPr lang="en-US" altLang="zh-CN" sz="2400" b="0" dirty="0">
                    <a:solidFill>
                      <a:srgbClr val="C00000"/>
                    </a:solidFill>
                    <a:cs typeface="Cambria Math" panose="02040503050406030204" pitchFamily="18" charset="0"/>
                  </a:rPr>
                  <a:t>     </a:t>
                </a:r>
                <a14:m>
                  <m:oMath xmlns:m="http://schemas.openxmlformats.org/officeDocument/2006/math">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g</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x</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y</m:t>
                    </m:r>
                    <m:r>
                      <a:rPr lang="en-US" altLang="zh-CN" sz="2400" b="0" i="0" dirty="0" smtClean="0">
                        <a:solidFill>
                          <a:srgbClr val="C00000"/>
                        </a:solidFill>
                        <a:latin typeface="Cambria Math" panose="02040503050406030204" pitchFamily="18" charset="0"/>
                        <a:cs typeface="Cambria Math" panose="02040503050406030204" pitchFamily="18" charset="0"/>
                      </a:rPr>
                      <m:t>)=</m:t>
                    </m:r>
                    <m:nary>
                      <m:naryPr>
                        <m:chr m:val="∑"/>
                        <m:limLoc m:val="undOvr"/>
                        <m:ctrlPr>
                          <a:rPr lang="en-US" altLang="zh-CN" sz="2400" i="1" dirty="0">
                            <a:solidFill>
                              <a:srgbClr val="C00000"/>
                            </a:solidFill>
                            <a:latin typeface="Cambria Math" panose="02040503050406030204" pitchFamily="18" charset="0"/>
                            <a:cs typeface="Cambria Math" panose="02040503050406030204" pitchFamily="18" charset="0"/>
                          </a:rPr>
                        </m:ctrlPr>
                      </m:naryPr>
                      <m:sub>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s</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a</m:t>
                        </m:r>
                      </m:sub>
                      <m:sup>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a</m:t>
                        </m:r>
                      </m:sup>
                      <m:e>
                        <m:nary>
                          <m:naryPr>
                            <m:chr m:val="∑"/>
                            <m:limLoc m:val="undOvr"/>
                            <m:ctrlPr>
                              <a:rPr lang="en-US" altLang="zh-CN" sz="2400" i="1" dirty="0">
                                <a:solidFill>
                                  <a:srgbClr val="C00000"/>
                                </a:solidFill>
                                <a:latin typeface="Cambria Math" panose="02040503050406030204" pitchFamily="18" charset="0"/>
                                <a:cs typeface="Cambria Math" panose="02040503050406030204" pitchFamily="18" charset="0"/>
                              </a:rPr>
                            </m:ctrlPr>
                          </m:naryPr>
                          <m:sub>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t</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b</m:t>
                            </m:r>
                          </m:sub>
                          <m:sup>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b</m:t>
                            </m:r>
                          </m:sup>
                          <m:e>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w</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s</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t</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f</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x</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s</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y</m:t>
                            </m:r>
                            <m:r>
                              <a:rPr lang="en-US" altLang="zh-CN" sz="2400" b="0" i="0" dirty="0" smtClean="0">
                                <a:solidFill>
                                  <a:srgbClr val="C00000"/>
                                </a:solidFill>
                                <a:latin typeface="Cambria Math" panose="02040503050406030204" pitchFamily="18" charset="0"/>
                                <a:cs typeface="Cambria Math" panose="02040503050406030204" pitchFamily="18" charset="0"/>
                              </a:rPr>
                              <m:t>−</m:t>
                            </m:r>
                            <m:r>
                              <m:rPr>
                                <m:sty m:val="p"/>
                              </m:rPr>
                              <a:rPr lang="en-US" altLang="zh-CN" sz="2400" b="0" i="0" dirty="0" smtClean="0">
                                <a:solidFill>
                                  <a:srgbClr val="C00000"/>
                                </a:solidFill>
                                <a:latin typeface="Cambria Math" panose="02040503050406030204" pitchFamily="18" charset="0"/>
                                <a:cs typeface="Cambria Math" panose="02040503050406030204" pitchFamily="18" charset="0"/>
                              </a:rPr>
                              <m:t>t</m:t>
                            </m:r>
                            <m:r>
                              <a:rPr lang="en-US" altLang="zh-CN" sz="2400" b="0" i="0" dirty="0" smtClean="0">
                                <a:solidFill>
                                  <a:srgbClr val="C00000"/>
                                </a:solidFill>
                                <a:latin typeface="Cambria Math" panose="02040503050406030204" pitchFamily="18" charset="0"/>
                                <a:cs typeface="Cambria Math" panose="02040503050406030204" pitchFamily="18" charset="0"/>
                              </a:rPr>
                              <m:t>)</m:t>
                            </m:r>
                          </m:e>
                        </m:nary>
                      </m:e>
                    </m:nary>
                  </m:oMath>
                </a14:m>
                <a:endParaRPr lang="en-US" altLang="zh-CN" sz="2400" dirty="0">
                  <a:solidFill>
                    <a:srgbClr val="C00000"/>
                  </a:solidFill>
                </a:endParaRPr>
              </a:p>
              <a:p>
                <a:pPr marL="118745" lvl="2" indent="0" algn="just">
                  <a:buNone/>
                </a:pPr>
                <a:endParaRPr lang="en-US" altLang="zh-CN" sz="2400" dirty="0">
                  <a:solidFill>
                    <a:srgbClr val="C00000"/>
                  </a:solidFill>
                </a:endParaRPr>
              </a:p>
              <a:p>
                <a:pPr marL="118745" lvl="2" indent="0" algn="just">
                  <a:buNone/>
                </a:pPr>
                <a:endParaRPr lang="en-US" altLang="zh-CN" sz="2400" dirty="0">
                  <a:solidFill>
                    <a:srgbClr val="C00000"/>
                  </a:solidFill>
                </a:endParaRPr>
              </a:p>
              <a:p>
                <a:pPr marL="897255" lvl="1" indent="-440055" algn="just">
                  <a:buFont typeface="Wingdings" panose="05000000000000000000" charset="0"/>
                  <a:buChar char="n"/>
                </a:pPr>
                <a:endParaRPr lang="vi-VN" altLang="zh-CN" sz="2400" dirty="0"/>
              </a:p>
              <a:p>
                <a:pPr marL="897255" lvl="1" indent="-440055" algn="just">
                  <a:buFont typeface="Wingdings" panose="05000000000000000000" charset="0"/>
                  <a:buChar char="n"/>
                </a:pPr>
                <a:r>
                  <a:rPr lang="zh-CN" altLang="en-US" sz="2400" dirty="0"/>
                  <a:t>Sử dụng phép tương quan hoặc tích chập để thực hiện lọc không gian tuyến tính là phương pháp được ưu tiên, bởi cả hai đều có thể thực hiện chức năng lọc không gian thông qua các phép xoay và tịnh tiến đơn giản</a:t>
                </a:r>
              </a:p>
              <a:p>
                <a:pPr marL="457200" lvl="1" indent="0" algn="just">
                  <a:buNone/>
                </a:pPr>
                <a:endParaRPr lang="en-US" altLang="zh-CN" sz="2400" dirty="0"/>
              </a:p>
              <a:p>
                <a:pPr marL="457200" lvl="1" indent="0" algn="just">
                  <a:buNone/>
                </a:pPr>
                <a:endParaRPr lang="en-US" altLang="zh-CN" sz="2400" dirty="0">
                  <a:solidFill>
                    <a:srgbClr val="C00000"/>
                  </a:solidFill>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909" t="-758" r="-795" b="-2273"/>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Bộ lọc tuyến tính</a:t>
            </a:r>
          </a:p>
        </p:txBody>
      </p:sp>
      <p:pic>
        <p:nvPicPr>
          <p:cNvPr id="5" name="Picture 4">
            <a:extLst>
              <a:ext uri="{FF2B5EF4-FFF2-40B4-BE49-F238E27FC236}">
                <a16:creationId xmlns:a16="http://schemas.microsoft.com/office/drawing/2014/main" id="{1945E88F-5C49-86C2-F3D0-8ACCA3150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4200" y="2893452"/>
            <a:ext cx="3915208" cy="197427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9" name="文本占位符 4"/>
          <p:cNvSpPr>
            <a:spLocks noGrp="1"/>
          </p:cNvSpPr>
          <p:nvPr>
            <p:ph type="body" sz="quarter" idx="14"/>
          </p:nvPr>
        </p:nvSpPr>
        <p:spPr>
          <a:xfrm>
            <a:off x="515937" y="1227563"/>
            <a:ext cx="11122907" cy="4834570"/>
          </a:xfrm>
        </p:spPr>
        <p:txBody>
          <a:bodyPr>
            <a:normAutofit/>
          </a:bodyPr>
          <a:lstStyle/>
          <a:p>
            <a:pPr algn="just"/>
            <a:r>
              <a:rPr lang="en-VN" dirty="0"/>
              <a:t>Làm sắc nét ảnh (Image Sharpening)</a:t>
            </a:r>
          </a:p>
          <a:p>
            <a:pPr lvl="1" algn="just"/>
            <a:r>
              <a:rPr lang="en-VN" dirty="0"/>
              <a:t>Mục đích chính của xử lý làm sắc nét ảnh là làm nổi bật các vùng chuyển tiếp mức xám trong ảnh. Phương pháp này được ứng dụng rộng rãi trong in ấn điện tử, tạo ảnh y khoa, kiểm tra công nghiệp và dẫn đường cho các hệ thống quân sự, v.v.</a:t>
            </a:r>
          </a:p>
          <a:p>
            <a:pPr lvl="1" algn="just"/>
            <a:r>
              <a:rPr lang="en-VN" dirty="0"/>
              <a:t>Có thể thực hiện làm sắc nét ảnh bằng các phép vi phân trong miền không gian (</a:t>
            </a:r>
            <a:r>
              <a:rPr lang="en-VN" b="1" dirty="0"/>
              <a:t>spatial differentiation</a:t>
            </a:r>
            <a:r>
              <a:rPr lang="en-VN" dirty="0"/>
              <a:t>). Về cơ bản, đáp ứng của toán tử vi phân tỉ lệ với mức độ biến đổi đột ngột của cường độ ảnh tại vị trí mà toán tử tác động. Vì vậy, phép vi phân giúp tăng cường biên và các biến đổi đột ngột khác, bao gồm cả nhiễu, đồng thời làm suy giảm các vùng có mức xám biến đổi chậm.</a:t>
            </a:r>
          </a:p>
          <a:p>
            <a:endParaRPr lang="zh-CN" altLang="en-US" sz="24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Làm sắc nét và làm mờ ảnh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251655"/>
                <a:ext cx="11160125" cy="5016500"/>
              </a:xfrm>
            </p:spPr>
            <p:txBody>
              <a:bodyPr>
                <a:normAutofit/>
              </a:bodyPr>
              <a:lstStyle/>
              <a:p>
                <a:r>
                  <a:rPr lang="zh-CN" altLang="en-US" dirty="0">
                    <a:latin typeface="Calibri"/>
                    <a:cs typeface="Calibri"/>
                  </a:rPr>
                  <a:t>Bộ lọc vi phân</a:t>
                </a:r>
                <a:endParaRPr lang="en-US" altLang="zh-CN" dirty="0">
                  <a:latin typeface="Calibri"/>
                  <a:cs typeface="Calibri"/>
                </a:endParaRPr>
              </a:p>
              <a:p>
                <a:pPr lvl="1" algn="just"/>
                <a:r>
                  <a:rPr lang="zh-CN" altLang="en-US" dirty="0">
                    <a:latin typeface="Calibri"/>
                    <a:cs typeface="Calibri"/>
                  </a:rPr>
                  <a:t>Đối với hàm một chiều </a:t>
                </a:r>
                <a14:m>
                  <m:oMath xmlns:m="http://schemas.openxmlformats.org/officeDocument/2006/math">
                    <m:r>
                      <a:rPr lang="zh-CN" altLang="en-US" b="0" i="1" dirty="0" smtClean="0">
                        <a:latin typeface="Cambria Math" panose="02040503050406030204" pitchFamily="18" charset="0"/>
                        <a:cs typeface="Calibri" panose="020F0502020204030204" pitchFamily="34" charset="0"/>
                      </a:rPr>
                      <m:t>𝑓</m:t>
                    </m:r>
                    <m:r>
                      <a:rPr lang="zh-CN" altLang="en-US" b="0" dirty="0" smtClean="0">
                        <a:latin typeface="Cambria Math" panose="02040503050406030204" pitchFamily="18" charset="0"/>
                        <a:cs typeface="Calibri" panose="020F0502020204030204" pitchFamily="34" charset="0"/>
                      </a:rPr>
                      <m:t>(</m:t>
                    </m:r>
                    <m:r>
                      <a:rPr lang="zh-CN" altLang="en-US" b="0" i="1" dirty="0" smtClean="0">
                        <a:latin typeface="Cambria Math" panose="02040503050406030204" pitchFamily="18" charset="0"/>
                        <a:cs typeface="Calibri" panose="020F0502020204030204" pitchFamily="34" charset="0"/>
                      </a:rPr>
                      <m:t>𝑥</m:t>
                    </m:r>
                    <m:r>
                      <a:rPr lang="zh-CN" altLang="en-US" b="0" dirty="0" smtClean="0">
                        <a:latin typeface="Cambria Math" panose="02040503050406030204" pitchFamily="18" charset="0"/>
                        <a:cs typeface="Calibri" panose="020F0502020204030204" pitchFamily="34" charset="0"/>
                      </a:rPr>
                      <m:t>)</m:t>
                    </m:r>
                  </m:oMath>
                </a14:m>
                <a:r>
                  <a:rPr lang="zh-CN" altLang="en-US" dirty="0">
                    <a:latin typeface="Calibri"/>
                    <a:cs typeface="Calibri"/>
                  </a:rPr>
                  <a:t>, định nghĩa cơ bản của vi phân bậc nhất là hiệu:</a:t>
                </a:r>
              </a:p>
              <a:p>
                <a:pPr marL="457200" lvl="1" indent="0" algn="just">
                  <a:buNone/>
                </a:pPr>
                <a14:m>
                  <m:oMathPara xmlns:m="http://schemas.openxmlformats.org/officeDocument/2006/math">
                    <m:oMathParaPr>
                      <m:jc m:val="centerGroup"/>
                    </m:oMathParaPr>
                    <m:oMath xmlns:m="http://schemas.openxmlformats.org/officeDocument/2006/math">
                      <m:f>
                        <m:fPr>
                          <m:ctrlPr>
                            <a:rPr lang="en-US" altLang="zh-CN" i="1" dirty="0">
                              <a:latin typeface="Cambria Math" panose="02040503050406030204" pitchFamily="18" charset="0"/>
                              <a:ea typeface="MS Mincho" charset="0"/>
                              <a:cs typeface="Cambria Math" panose="02040503050406030204" pitchFamily="18" charset="0"/>
                            </a:rPr>
                          </m:ctrlPr>
                        </m:fPr>
                        <m:num>
                          <m:r>
                            <a:rPr lang="en-US" altLang="zh-CN" b="0" i="1" dirty="0" smtClean="0">
                              <a:latin typeface="Cambria Math" panose="02040503050406030204" pitchFamily="18" charset="0"/>
                              <a:ea typeface="MS Mincho" charset="0"/>
                              <a:cs typeface="Cambria Math" panose="02040503050406030204" pitchFamily="18" charset="0"/>
                            </a:rPr>
                            <m:t>𝜕</m:t>
                          </m:r>
                          <m:r>
                            <a:rPr lang="en-US" altLang="zh-CN" b="0" i="1" dirty="0" smtClean="0">
                              <a:latin typeface="Cambria Math" panose="02040503050406030204" pitchFamily="18" charset="0"/>
                              <a:ea typeface="MS Mincho" charset="0"/>
                              <a:cs typeface="Cambria Math" panose="02040503050406030204" pitchFamily="18" charset="0"/>
                            </a:rPr>
                            <m:t>𝑓</m:t>
                          </m:r>
                        </m:num>
                        <m:den>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den>
                      </m:f>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+1)−(</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m:t>
                      </m:r>
                    </m:oMath>
                  </m:oMathPara>
                </a14:m>
                <a:endParaRPr lang="en-US" altLang="zh-CN" i="1" dirty="0">
                  <a:latin typeface="Calibri"/>
                  <a:cs typeface="Calibri"/>
                </a:endParaRPr>
              </a:p>
              <a:p>
                <a:pPr lvl="1" algn="just"/>
                <a:r>
                  <a:rPr lang="zh-CN" altLang="en-US" dirty="0">
                    <a:latin typeface="Calibri"/>
                    <a:cs typeface="Calibri"/>
                    <a:sym typeface="+mn-ea"/>
                  </a:rPr>
                  <a:t>Vi phân bậc hai của hàm có thể được định nghĩa bằng sai phân sau:</a:t>
                </a:r>
                <a:endParaRPr lang="zh-CN" altLang="en-US"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f>
                        <m:fPr>
                          <m:ctrlPr>
                            <a:rPr lang="en-US" altLang="zh-CN" i="1" dirty="0">
                              <a:latin typeface="Cambria Math" panose="02040503050406030204" pitchFamily="18" charset="0"/>
                              <a:ea typeface="MS Mincho" charset="0"/>
                              <a:cs typeface="Cambria Math" panose="02040503050406030204" pitchFamily="18" charset="0"/>
                            </a:rPr>
                          </m:ctrlPr>
                        </m:fPr>
                        <m:num>
                          <m:sSup>
                            <m:sSupPr>
                              <m:ctrlPr>
                                <a:rPr lang="en-US" altLang="zh-CN" i="1" dirty="0">
                                  <a:latin typeface="Cambria Math" panose="02040503050406030204" pitchFamily="18" charset="0"/>
                                  <a:ea typeface="MS Mincho" charset="0"/>
                                  <a:cs typeface="Cambria Math" panose="02040503050406030204" pitchFamily="18" charset="0"/>
                                </a:rPr>
                              </m:ctrlPr>
                            </m:sSupPr>
                            <m:e>
                              <m:r>
                                <a:rPr lang="en-US" altLang="zh-CN" b="0" i="1" dirty="0" smtClean="0">
                                  <a:latin typeface="Cambria Math" panose="02040503050406030204" pitchFamily="18" charset="0"/>
                                  <a:ea typeface="MS Mincho" charset="0"/>
                                  <a:cs typeface="Cambria Math" panose="02040503050406030204" pitchFamily="18" charset="0"/>
                                </a:rPr>
                                <m:t>𝜕</m:t>
                              </m:r>
                            </m:e>
                            <m:sup>
                              <m:r>
                                <a:rPr lang="en-US" altLang="zh-CN" b="0" i="1" dirty="0" smtClean="0">
                                  <a:latin typeface="Cambria Math" panose="02040503050406030204" pitchFamily="18" charset="0"/>
                                  <a:ea typeface="MS Mincho" charset="0"/>
                                  <a:cs typeface="Cambria Math" panose="02040503050406030204" pitchFamily="18" charset="0"/>
                                </a:rPr>
                                <m:t>2</m:t>
                              </m:r>
                            </m:sup>
                          </m:sSup>
                          <m:r>
                            <a:rPr lang="en-US" altLang="zh-CN" b="0" i="1" dirty="0" smtClean="0">
                              <a:latin typeface="Cambria Math" panose="02040503050406030204" pitchFamily="18" charset="0"/>
                              <a:ea typeface="MS Mincho" charset="0"/>
                              <a:cs typeface="Cambria Math" panose="02040503050406030204" pitchFamily="18" charset="0"/>
                            </a:rPr>
                            <m:t>𝑓</m:t>
                          </m:r>
                        </m:num>
                        <m:den>
                          <m:r>
                            <a:rPr lang="en-US" altLang="zh-CN" b="0" i="1" dirty="0" smtClean="0">
                              <a:latin typeface="Cambria Math" panose="02040503050406030204" pitchFamily="18" charset="0"/>
                              <a:cs typeface="Cambria Math" panose="02040503050406030204" pitchFamily="18" charset="0"/>
                            </a:rPr>
                            <m:t>𝜕</m:t>
                          </m:r>
                          <m:sSup>
                            <m:sSupPr>
                              <m:ctrlPr>
                                <a:rPr lang="en-US" altLang="zh-CN" i="1" dirty="0">
                                  <a:latin typeface="Cambria Math" panose="02040503050406030204" pitchFamily="18" charset="0"/>
                                  <a:cs typeface="Cambria Math" panose="02040503050406030204" pitchFamily="18" charset="0"/>
                                </a:rPr>
                              </m:ctrlPr>
                            </m:sSupPr>
                            <m:e>
                              <m:r>
                                <a:rPr lang="en-US" altLang="zh-CN" b="0" i="1" dirty="0" smtClean="0">
                                  <a:latin typeface="Cambria Math" panose="02040503050406030204" pitchFamily="18" charset="0"/>
                                  <a:cs typeface="Cambria Math" panose="02040503050406030204" pitchFamily="18" charset="0"/>
                                </a:rPr>
                                <m:t>𝑥</m:t>
                              </m:r>
                            </m:e>
                            <m:sup>
                              <m:r>
                                <a:rPr lang="en-US" altLang="zh-CN" b="0" i="1" dirty="0" smtClean="0">
                                  <a:latin typeface="Cambria Math" panose="02040503050406030204" pitchFamily="18" charset="0"/>
                                  <a:cs typeface="Cambria Math" panose="02040503050406030204" pitchFamily="18" charset="0"/>
                                </a:rPr>
                                <m:t>2</m:t>
                              </m:r>
                            </m:sup>
                          </m:sSup>
                        </m:den>
                      </m:f>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+1)+</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−1)−2</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m:t>
                      </m:r>
                    </m:oMath>
                  </m:oMathPara>
                </a14:m>
                <a:endParaRPr lang="en-US" altLang="zh-CN" i="1" dirty="0">
                  <a:latin typeface="Calibri"/>
                  <a:cs typeface="Calibri"/>
                </a:endParaRPr>
              </a:p>
              <a:p>
                <a:pPr lvl="1" algn="just"/>
                <a:r>
                  <a:rPr lang="zh-CN" altLang="en-US" dirty="0">
                    <a:latin typeface="Calibri"/>
                    <a:cs typeface="Calibri"/>
                    <a:sym typeface="+mn-ea"/>
                  </a:rPr>
                  <a:t>Có thể chứng minh rằng toán tử vi phân đẳng hướng đơn giản nhất là toán tử Laplace. Toán tử Laplace của một hàm ảnh hai chiều được định nghĩa là:</a:t>
                </a:r>
                <a:endParaRPr lang="zh-CN" altLang="en-US"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sSup>
                        <m:sSupPr>
                          <m:ctrlPr>
                            <a:rPr lang="en-US" altLang="zh-CN" i="1" dirty="0">
                              <a:latin typeface="Cambria Math" panose="02040503050406030204" pitchFamily="18" charset="0"/>
                              <a:cs typeface="Cambria Math" panose="02040503050406030204" pitchFamily="18" charset="0"/>
                            </a:rPr>
                          </m:ctrlPr>
                        </m:sSupPr>
                        <m:e>
                          <m:r>
                            <a:rPr lang="en-US" altLang="zh-CN" i="1" dirty="0">
                              <a:latin typeface="Cambria Math" panose="02040503050406030204" pitchFamily="18" charset="0"/>
                              <a:cs typeface="Cambria Math" panose="02040503050406030204" pitchFamily="18" charset="0"/>
                            </a:rPr>
                            <m:t>𝛻</m:t>
                          </m:r>
                        </m:e>
                        <m:sup>
                          <m:r>
                            <a:rPr lang="en-US" altLang="zh-CN" i="1" dirty="0">
                              <a:latin typeface="Cambria Math" panose="02040503050406030204" pitchFamily="18" charset="0"/>
                              <a:cs typeface="Cambria Math" panose="02040503050406030204" pitchFamily="18" charset="0"/>
                            </a:rPr>
                            <m:t>2</m:t>
                          </m:r>
                        </m:sup>
                      </m:sSup>
                      <m:r>
                        <a:rPr lang="en-US" altLang="zh-CN" i="1" dirty="0">
                          <a:latin typeface="Cambria Math" panose="02040503050406030204" pitchFamily="18" charset="0"/>
                          <a:cs typeface="Cambria Math" panose="02040503050406030204" pitchFamily="18" charset="0"/>
                        </a:rPr>
                        <m:t>𝑓</m:t>
                      </m:r>
                      <m:r>
                        <a:rPr lang="en-US" altLang="zh-CN" i="1" dirty="0">
                          <a:latin typeface="Cambria Math" panose="02040503050406030204" pitchFamily="18" charset="0"/>
                          <a:cs typeface="Cambria Math" panose="02040503050406030204" pitchFamily="18" charset="0"/>
                        </a:rPr>
                        <m:t>=</m:t>
                      </m:r>
                      <m:f>
                        <m:fPr>
                          <m:ctrlPr>
                            <a:rPr lang="en-US" altLang="zh-CN" i="1" dirty="0">
                              <a:latin typeface="Cambria Math" panose="02040503050406030204" pitchFamily="18" charset="0"/>
                              <a:cs typeface="Cambria Math" panose="02040503050406030204" pitchFamily="18" charset="0"/>
                            </a:rPr>
                          </m:ctrlPr>
                        </m:fPr>
                        <m:num>
                          <m:sSup>
                            <m:sSupPr>
                              <m:ctrlPr>
                                <a:rPr lang="en-US" altLang="zh-CN" i="1" dirty="0">
                                  <a:latin typeface="Cambria Math" panose="02040503050406030204" pitchFamily="18" charset="0"/>
                                  <a:cs typeface="Cambria Math" panose="02040503050406030204" pitchFamily="18" charset="0"/>
                                </a:rPr>
                              </m:ctrlPr>
                            </m:sSupPr>
                            <m:e>
                              <m:r>
                                <a:rPr lang="en-US" altLang="zh-CN" i="1" dirty="0">
                                  <a:latin typeface="Cambria Math" panose="02040503050406030204" pitchFamily="18" charset="0"/>
                                  <a:cs typeface="Cambria Math" panose="02040503050406030204" pitchFamily="18" charset="0"/>
                                </a:rPr>
                                <m:t>𝜕</m:t>
                              </m:r>
                            </m:e>
                            <m:sup>
                              <m:r>
                                <a:rPr lang="en-US" altLang="zh-CN" i="1" dirty="0">
                                  <a:latin typeface="Cambria Math" panose="02040503050406030204" pitchFamily="18" charset="0"/>
                                  <a:cs typeface="Cambria Math" panose="02040503050406030204" pitchFamily="18" charset="0"/>
                                </a:rPr>
                                <m:t>2</m:t>
                              </m:r>
                            </m:sup>
                          </m:sSup>
                          <m:r>
                            <a:rPr lang="en-US" altLang="zh-CN" i="1" dirty="0">
                              <a:latin typeface="Cambria Math" panose="02040503050406030204" pitchFamily="18" charset="0"/>
                              <a:cs typeface="Cambria Math" panose="02040503050406030204" pitchFamily="18" charset="0"/>
                            </a:rPr>
                            <m:t>𝑓</m:t>
                          </m:r>
                        </m:num>
                        <m:den>
                          <m:r>
                            <a:rPr lang="en-US" altLang="zh-CN" i="1" dirty="0">
                              <a:latin typeface="Cambria Math" panose="02040503050406030204" pitchFamily="18" charset="0"/>
                              <a:cs typeface="Cambria Math" panose="02040503050406030204" pitchFamily="18" charset="0"/>
                            </a:rPr>
                            <m:t>𝜕</m:t>
                          </m:r>
                          <m:sSup>
                            <m:sSupPr>
                              <m:ctrlPr>
                                <a:rPr lang="en-US" altLang="zh-CN" i="1" dirty="0">
                                  <a:latin typeface="Cambria Math" panose="02040503050406030204" pitchFamily="18" charset="0"/>
                                  <a:cs typeface="Cambria Math" panose="02040503050406030204" pitchFamily="18" charset="0"/>
                                </a:rPr>
                              </m:ctrlPr>
                            </m:sSupPr>
                            <m:e>
                              <m:r>
                                <a:rPr lang="en-US" altLang="zh-CN" i="1" dirty="0">
                                  <a:latin typeface="Cambria Math" panose="02040503050406030204" pitchFamily="18" charset="0"/>
                                  <a:cs typeface="Cambria Math" panose="02040503050406030204" pitchFamily="18" charset="0"/>
                                </a:rPr>
                                <m:t>𝑥</m:t>
                              </m:r>
                            </m:e>
                            <m:sup>
                              <m:r>
                                <a:rPr lang="en-US" altLang="zh-CN" i="1" dirty="0">
                                  <a:latin typeface="Cambria Math" panose="02040503050406030204" pitchFamily="18" charset="0"/>
                                  <a:cs typeface="Cambria Math" panose="02040503050406030204" pitchFamily="18" charset="0"/>
                                </a:rPr>
                                <m:t>2</m:t>
                              </m:r>
                            </m:sup>
                          </m:sSup>
                        </m:den>
                      </m:f>
                      <m:r>
                        <a:rPr lang="en-US" altLang="zh-CN" i="1" dirty="0">
                          <a:latin typeface="Cambria Math" panose="02040503050406030204" pitchFamily="18" charset="0"/>
                          <a:cs typeface="Cambria Math" panose="02040503050406030204" pitchFamily="18" charset="0"/>
                        </a:rPr>
                        <m:t>+</m:t>
                      </m:r>
                      <m:f>
                        <m:fPr>
                          <m:ctrlPr>
                            <a:rPr lang="en-US" altLang="zh-CN" i="1" dirty="0">
                              <a:latin typeface="Cambria Math" panose="02040503050406030204" pitchFamily="18" charset="0"/>
                              <a:cs typeface="Cambria Math" panose="02040503050406030204" pitchFamily="18" charset="0"/>
                            </a:rPr>
                          </m:ctrlPr>
                        </m:fPr>
                        <m:num>
                          <m:sSup>
                            <m:sSupPr>
                              <m:ctrlPr>
                                <a:rPr lang="en-US" altLang="zh-CN" i="1" dirty="0">
                                  <a:latin typeface="Cambria Math" panose="02040503050406030204" pitchFamily="18" charset="0"/>
                                  <a:cs typeface="Cambria Math" panose="02040503050406030204" pitchFamily="18" charset="0"/>
                                </a:rPr>
                              </m:ctrlPr>
                            </m:sSupPr>
                            <m:e>
                              <m:r>
                                <a:rPr lang="en-US" altLang="zh-CN" i="1" dirty="0">
                                  <a:latin typeface="Cambria Math" panose="02040503050406030204" pitchFamily="18" charset="0"/>
                                  <a:cs typeface="Cambria Math" panose="02040503050406030204" pitchFamily="18" charset="0"/>
                                </a:rPr>
                                <m:t>𝜕</m:t>
                              </m:r>
                            </m:e>
                            <m:sup>
                              <m:r>
                                <a:rPr lang="en-US" altLang="zh-CN" i="1" dirty="0">
                                  <a:latin typeface="Cambria Math" panose="02040503050406030204" pitchFamily="18" charset="0"/>
                                  <a:cs typeface="Cambria Math" panose="02040503050406030204" pitchFamily="18" charset="0"/>
                                </a:rPr>
                                <m:t>2</m:t>
                              </m:r>
                            </m:sup>
                          </m:sSup>
                          <m:r>
                            <a:rPr lang="en-US" altLang="zh-CN" i="1" dirty="0">
                              <a:latin typeface="Cambria Math" panose="02040503050406030204" pitchFamily="18" charset="0"/>
                              <a:cs typeface="Cambria Math" panose="02040503050406030204" pitchFamily="18" charset="0"/>
                            </a:rPr>
                            <m:t>𝑓</m:t>
                          </m:r>
                        </m:num>
                        <m:den>
                          <m:r>
                            <a:rPr lang="en-US" altLang="zh-CN" i="1" dirty="0">
                              <a:latin typeface="Cambria Math" panose="02040503050406030204" pitchFamily="18" charset="0"/>
                              <a:cs typeface="Cambria Math" panose="02040503050406030204" pitchFamily="18" charset="0"/>
                            </a:rPr>
                            <m:t>𝜕</m:t>
                          </m:r>
                          <m:sSup>
                            <m:sSupPr>
                              <m:ctrlPr>
                                <a:rPr lang="en-US" altLang="zh-CN" i="1" dirty="0">
                                  <a:latin typeface="Cambria Math" panose="02040503050406030204" pitchFamily="18" charset="0"/>
                                  <a:cs typeface="Cambria Math" panose="02040503050406030204" pitchFamily="18" charset="0"/>
                                </a:rPr>
                              </m:ctrlPr>
                            </m:sSupPr>
                            <m:e>
                              <m:r>
                                <a:rPr lang="en-US" altLang="zh-CN" i="1" dirty="0">
                                  <a:latin typeface="Cambria Math" panose="02040503050406030204" pitchFamily="18" charset="0"/>
                                  <a:cs typeface="Cambria Math" panose="02040503050406030204" pitchFamily="18" charset="0"/>
                                </a:rPr>
                                <m:t>𝑦</m:t>
                              </m:r>
                            </m:e>
                            <m:sup>
                              <m:r>
                                <a:rPr lang="en-US" altLang="zh-CN" i="1" dirty="0">
                                  <a:latin typeface="Cambria Math" panose="02040503050406030204" pitchFamily="18" charset="0"/>
                                  <a:cs typeface="Cambria Math" panose="02040503050406030204" pitchFamily="18" charset="0"/>
                                </a:rPr>
                                <m:t>2</m:t>
                              </m:r>
                            </m:sup>
                          </m:sSup>
                        </m:den>
                      </m:f>
                    </m:oMath>
                  </m:oMathPara>
                </a14:m>
                <a:endParaRPr lang="en-US" altLang="zh-CN" sz="2400" b="1" dirty="0">
                  <a:latin typeface="Calibri"/>
                  <a:cs typeface="Calibri"/>
                </a:endParaRPr>
              </a:p>
              <a:p>
                <a:pPr marL="457200" lvl="1" indent="0" algn="just">
                  <a:buNone/>
                </a:pPr>
                <a:endParaRPr lang="en-US" altLang="zh-CN" sz="2400" b="1" dirty="0">
                  <a:latin typeface="Calibri"/>
                  <a:cs typeface="Calibri"/>
                </a:endParaRPr>
              </a:p>
              <a:p>
                <a:pPr marL="457200" lvl="1" indent="0" algn="just">
                  <a:buNone/>
                </a:pPr>
                <a:endParaRPr lang="en-US" altLang="zh-CN" sz="240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251655"/>
                <a:ext cx="11160125" cy="5016500"/>
              </a:xfrm>
              <a:blipFill>
                <a:blip r:embed="rId3"/>
                <a:stretch>
                  <a:fillRect l="-682"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Làm sắc nét và làm mờ ảnh</a:t>
            </a:r>
          </a:p>
        </p:txBody>
      </p:sp>
    </p:spTree>
    <p:extLst>
      <p:ext uri="{BB962C8B-B14F-4D97-AF65-F5344CB8AC3E}">
        <p14:creationId xmlns:p14="http://schemas.microsoft.com/office/powerpoint/2010/main" val="6914412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285522"/>
                <a:ext cx="11160125" cy="5016500"/>
              </a:xfrm>
            </p:spPr>
            <p:txBody>
              <a:bodyPr>
                <a:normAutofit/>
              </a:bodyPr>
              <a:lstStyle/>
              <a:p>
                <a:r>
                  <a:rPr lang="zh-CN" altLang="en-US" dirty="0">
                    <a:latin typeface="Calibri"/>
                    <a:cs typeface="Calibri"/>
                  </a:rPr>
                  <a:t>Bộ lọc vi phân</a:t>
                </a:r>
                <a:endParaRPr lang="en-US" altLang="zh-CN" dirty="0">
                  <a:latin typeface="Calibri"/>
                  <a:cs typeface="Calibri"/>
                </a:endParaRPr>
              </a:p>
              <a:p>
                <a:pPr lvl="1" algn="just"/>
                <a:r>
                  <a:rPr lang="zh-CN" altLang="en-US" dirty="0">
                    <a:latin typeface="Calibri"/>
                    <a:cs typeface="Calibri"/>
                  </a:rPr>
                  <a:t>Biểu diễn công thức này ở dạng rời rạc để xây dựng bộ lọc số, do đó theo hướng </a:t>
                </a:r>
                <a14:m>
                  <m:oMath xmlns:m="http://schemas.openxmlformats.org/officeDocument/2006/math">
                    <m:r>
                      <a:rPr lang="zh-CN" altLang="en-US" b="0" i="1" dirty="0" smtClean="0">
                        <a:latin typeface="Cambria Math" panose="02040503050406030204" pitchFamily="18" charset="0"/>
                        <a:cs typeface="Calibri" panose="020F0502020204030204" pitchFamily="34" charset="0"/>
                      </a:rPr>
                      <m:t>𝑥</m:t>
                    </m:r>
                  </m:oMath>
                </a14:m>
                <a:r>
                  <a:rPr lang="zh-CN" altLang="en-US" dirty="0">
                    <a:latin typeface="Calibri"/>
                    <a:cs typeface="Calibri"/>
                  </a:rPr>
                  <a:t> ta có:</a:t>
                </a:r>
                <a:endParaRPr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f>
                        <m:fPr>
                          <m:ctrlPr>
                            <a:rPr lang="en-US" altLang="zh-CN" i="1" dirty="0">
                              <a:latin typeface="Cambria Math" panose="02040503050406030204" pitchFamily="18" charset="0"/>
                              <a:cs typeface="Cambria Math" panose="02040503050406030204" pitchFamily="18" charset="0"/>
                            </a:rPr>
                          </m:ctrlPr>
                        </m:fPr>
                        <m:num>
                          <m:sSup>
                            <m:sSupPr>
                              <m:ctrlPr>
                                <a:rPr lang="en-US" altLang="zh-CN" i="1" dirty="0">
                                  <a:latin typeface="Cambria Math" panose="02040503050406030204" pitchFamily="18" charset="0"/>
                                  <a:cs typeface="Cambria Math" panose="02040503050406030204" pitchFamily="18" charset="0"/>
                                </a:rPr>
                              </m:ctrlPr>
                            </m:sSupPr>
                            <m:e>
                              <m:r>
                                <a:rPr lang="en-US" altLang="zh-CN" b="0" i="1" dirty="0" smtClean="0">
                                  <a:latin typeface="Cambria Math" panose="02040503050406030204" pitchFamily="18" charset="0"/>
                                  <a:cs typeface="Cambria Math" panose="02040503050406030204" pitchFamily="18" charset="0"/>
                                </a:rPr>
                                <m:t>𝜕</m:t>
                              </m:r>
                            </m:e>
                            <m:sup>
                              <m:r>
                                <a:rPr lang="en-US" altLang="zh-CN" b="0" i="1" dirty="0" smtClean="0">
                                  <a:latin typeface="Cambria Math" panose="02040503050406030204" pitchFamily="18" charset="0"/>
                                  <a:cs typeface="Cambria Math" panose="02040503050406030204" pitchFamily="18" charset="0"/>
                                </a:rPr>
                                <m:t>2</m:t>
                              </m:r>
                            </m:sup>
                          </m:sSup>
                          <m:r>
                            <a:rPr lang="en-US" altLang="zh-CN" b="0" i="1" dirty="0" smtClean="0">
                              <a:latin typeface="Cambria Math" panose="02040503050406030204" pitchFamily="18" charset="0"/>
                              <a:ea typeface="MS Mincho" charset="0"/>
                              <a:cs typeface="Cambria Math" panose="02040503050406030204" pitchFamily="18" charset="0"/>
                            </a:rPr>
                            <m:t>𝑓</m:t>
                          </m:r>
                        </m:num>
                        <m:den>
                          <m:r>
                            <a:rPr lang="en-US" altLang="zh-CN" b="0" i="1" dirty="0" smtClean="0">
                              <a:latin typeface="Cambria Math" panose="02040503050406030204" pitchFamily="18" charset="0"/>
                              <a:cs typeface="Cambria Math" panose="02040503050406030204" pitchFamily="18" charset="0"/>
                            </a:rPr>
                            <m:t>𝜕</m:t>
                          </m:r>
                          <m:sSup>
                            <m:sSupPr>
                              <m:ctrlPr>
                                <a:rPr lang="en-US" altLang="zh-CN" i="1" dirty="0">
                                  <a:latin typeface="Cambria Math" panose="02040503050406030204" pitchFamily="18" charset="0"/>
                                  <a:cs typeface="Cambria Math" panose="02040503050406030204" pitchFamily="18" charset="0"/>
                                </a:rPr>
                              </m:ctrlPr>
                            </m:sSupPr>
                            <m:e>
                              <m:r>
                                <a:rPr lang="en-US" altLang="zh-CN" b="0" i="1" dirty="0" smtClean="0">
                                  <a:latin typeface="Cambria Math" panose="02040503050406030204" pitchFamily="18" charset="0"/>
                                  <a:cs typeface="Cambria Math" panose="02040503050406030204" pitchFamily="18" charset="0"/>
                                </a:rPr>
                                <m:t>𝑥</m:t>
                              </m:r>
                            </m:e>
                            <m:sup>
                              <m:r>
                                <a:rPr lang="en-US" altLang="zh-CN" b="0" i="1" dirty="0" smtClean="0">
                                  <a:latin typeface="Cambria Math" panose="02040503050406030204" pitchFamily="18" charset="0"/>
                                  <a:cs typeface="Cambria Math" panose="02040503050406030204" pitchFamily="18" charset="0"/>
                                </a:rPr>
                                <m:t>2</m:t>
                              </m:r>
                            </m:sup>
                          </m:sSup>
                        </m:den>
                      </m:f>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+1,</m:t>
                      </m:r>
                      <m:r>
                        <a:rPr lang="en-US" altLang="zh-CN" b="0" i="1" dirty="0" smtClean="0">
                          <a:latin typeface="Cambria Math" panose="02040503050406030204" pitchFamily="18" charset="0"/>
                          <a:cs typeface="Cambria Math" panose="02040503050406030204" pitchFamily="18" charset="0"/>
                        </a:rPr>
                        <m:t>𝑦</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−1,</m:t>
                      </m:r>
                      <m:r>
                        <a:rPr lang="en-US" altLang="zh-CN" b="0" i="1" dirty="0" smtClean="0">
                          <a:latin typeface="Cambria Math" panose="02040503050406030204" pitchFamily="18" charset="0"/>
                          <a:cs typeface="Cambria Math" panose="02040503050406030204" pitchFamily="18" charset="0"/>
                        </a:rPr>
                        <m:t>𝑦</m:t>
                      </m:r>
                      <m:r>
                        <a:rPr lang="en-US" altLang="zh-CN" b="0" i="1" dirty="0" smtClean="0">
                          <a:latin typeface="Cambria Math" panose="02040503050406030204" pitchFamily="18" charset="0"/>
                          <a:cs typeface="Cambria Math" panose="02040503050406030204" pitchFamily="18" charset="0"/>
                        </a:rPr>
                        <m:t>)−2</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𝑦</m:t>
                      </m:r>
                      <m:r>
                        <a:rPr lang="en-US" altLang="zh-CN" b="0" i="1" dirty="0" smtClean="0">
                          <a:latin typeface="Cambria Math" panose="02040503050406030204" pitchFamily="18" charset="0"/>
                          <a:cs typeface="Cambria Math" panose="02040503050406030204" pitchFamily="18" charset="0"/>
                        </a:rPr>
                        <m:t>)</m:t>
                      </m:r>
                    </m:oMath>
                  </m:oMathPara>
                </a14:m>
                <a:endParaRPr lang="en-US" altLang="zh-CN" i="1" dirty="0">
                  <a:latin typeface="Calibri"/>
                  <a:cs typeface="Calibri"/>
                </a:endParaRPr>
              </a:p>
              <a:p>
                <a:pPr lvl="1" algn="just"/>
                <a:r>
                  <a:rPr lang="zh-CN" altLang="en-US" dirty="0">
                    <a:latin typeface="Calibri"/>
                    <a:cs typeface="Calibri"/>
                    <a:sym typeface="+mn-ea"/>
                  </a:rPr>
                  <a:t>Tương tự, theo hướng </a:t>
                </a:r>
                <a14:m>
                  <m:oMath xmlns:m="http://schemas.openxmlformats.org/officeDocument/2006/math">
                    <m:r>
                      <a:rPr lang="zh-CN" altLang="en-US" b="0" i="1" dirty="0" smtClean="0">
                        <a:latin typeface="Cambria Math" panose="02040503050406030204" pitchFamily="18" charset="0"/>
                        <a:cs typeface="Calibri" panose="020F0502020204030204" pitchFamily="34" charset="0"/>
                        <a:sym typeface="+mn-ea"/>
                      </a:rPr>
                      <m:t>𝑦</m:t>
                    </m:r>
                  </m:oMath>
                </a14:m>
                <a:r>
                  <a:rPr lang="zh-CN" altLang="en-US" dirty="0">
                    <a:latin typeface="Calibri"/>
                    <a:cs typeface="Calibri"/>
                    <a:sym typeface="+mn-ea"/>
                  </a:rPr>
                  <a:t> ta có:</a:t>
                </a:r>
              </a:p>
              <a:p>
                <a:pPr marL="457200" lvl="1" indent="0" algn="just">
                  <a:buNone/>
                </a:pPr>
                <a14:m>
                  <m:oMathPara xmlns:m="http://schemas.openxmlformats.org/officeDocument/2006/math">
                    <m:oMathParaPr>
                      <m:jc m:val="centerGroup"/>
                    </m:oMathParaPr>
                    <m:oMath xmlns:m="http://schemas.openxmlformats.org/officeDocument/2006/math">
                      <m:f>
                        <m:fPr>
                          <m:ctrlPr>
                            <a:rPr lang="en-US" altLang="zh-CN" i="1" dirty="0">
                              <a:latin typeface="Cambria Math" panose="02040503050406030204" pitchFamily="18" charset="0"/>
                              <a:cs typeface="Cambria Math" panose="02040503050406030204" pitchFamily="18" charset="0"/>
                            </a:rPr>
                          </m:ctrlPr>
                        </m:fPr>
                        <m:num>
                          <m:sSup>
                            <m:sSupPr>
                              <m:ctrlPr>
                                <a:rPr lang="en-US" altLang="zh-CN" i="1" dirty="0">
                                  <a:latin typeface="Cambria Math" panose="02040503050406030204" pitchFamily="18" charset="0"/>
                                  <a:cs typeface="Cambria Math" panose="02040503050406030204" pitchFamily="18" charset="0"/>
                                </a:rPr>
                              </m:ctrlPr>
                            </m:sSupPr>
                            <m:e>
                              <m:r>
                                <a:rPr lang="en-US" altLang="zh-CN" b="0" i="1" dirty="0" smtClean="0">
                                  <a:latin typeface="Cambria Math" panose="02040503050406030204" pitchFamily="18" charset="0"/>
                                  <a:cs typeface="Cambria Math" panose="02040503050406030204" pitchFamily="18" charset="0"/>
                                </a:rPr>
                                <m:t>𝜕</m:t>
                              </m:r>
                            </m:e>
                            <m:sup>
                              <m:r>
                                <a:rPr lang="en-US" altLang="zh-CN" b="0" i="1" dirty="0" smtClean="0">
                                  <a:latin typeface="Cambria Math" panose="02040503050406030204" pitchFamily="18" charset="0"/>
                                  <a:cs typeface="Cambria Math" panose="02040503050406030204" pitchFamily="18" charset="0"/>
                                </a:rPr>
                                <m:t>2</m:t>
                              </m:r>
                            </m:sup>
                          </m:sSup>
                          <m:r>
                            <a:rPr lang="en-US" altLang="zh-CN" b="0" i="1" dirty="0" smtClean="0">
                              <a:latin typeface="Cambria Math" panose="02040503050406030204" pitchFamily="18" charset="0"/>
                              <a:ea typeface="MS Mincho" charset="0"/>
                              <a:cs typeface="Cambria Math" panose="02040503050406030204" pitchFamily="18" charset="0"/>
                            </a:rPr>
                            <m:t>𝑓</m:t>
                          </m:r>
                        </m:num>
                        <m:den>
                          <m:r>
                            <a:rPr lang="en-US" altLang="zh-CN" b="0" i="1" dirty="0" smtClean="0">
                              <a:latin typeface="Cambria Math" panose="02040503050406030204" pitchFamily="18" charset="0"/>
                              <a:cs typeface="Cambria Math" panose="02040503050406030204" pitchFamily="18" charset="0"/>
                            </a:rPr>
                            <m:t>𝜕</m:t>
                          </m:r>
                          <m:sSup>
                            <m:sSupPr>
                              <m:ctrlPr>
                                <a:rPr lang="en-US" altLang="zh-CN" i="1" dirty="0">
                                  <a:latin typeface="Cambria Math" panose="02040503050406030204" pitchFamily="18" charset="0"/>
                                  <a:cs typeface="Cambria Math" panose="02040503050406030204" pitchFamily="18" charset="0"/>
                                </a:rPr>
                              </m:ctrlPr>
                            </m:sSupPr>
                            <m:e>
                              <m:r>
                                <a:rPr lang="en-US" altLang="zh-CN" b="0" i="1" dirty="0" smtClean="0">
                                  <a:latin typeface="Cambria Math" panose="02040503050406030204" pitchFamily="18" charset="0"/>
                                  <a:cs typeface="Cambria Math" panose="02040503050406030204" pitchFamily="18" charset="0"/>
                                </a:rPr>
                                <m:t>𝑦</m:t>
                              </m:r>
                            </m:e>
                            <m:sup>
                              <m:r>
                                <a:rPr lang="en-US" altLang="zh-CN" b="0" i="1" dirty="0" smtClean="0">
                                  <a:latin typeface="Cambria Math" panose="02040503050406030204" pitchFamily="18" charset="0"/>
                                  <a:cs typeface="Cambria Math" panose="02040503050406030204" pitchFamily="18" charset="0"/>
                                </a:rPr>
                                <m:t>2</m:t>
                              </m:r>
                            </m:sup>
                          </m:sSup>
                        </m:den>
                      </m:f>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𝑦</m:t>
                      </m:r>
                      <m:r>
                        <a:rPr lang="en-US" altLang="zh-CN" b="0" i="1" dirty="0" smtClean="0">
                          <a:latin typeface="Cambria Math" panose="02040503050406030204" pitchFamily="18" charset="0"/>
                          <a:cs typeface="Cambria Math" panose="02040503050406030204" pitchFamily="18" charset="0"/>
                        </a:rPr>
                        <m:t>+1)+</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𝑦</m:t>
                      </m:r>
                      <m:r>
                        <a:rPr lang="en-US" altLang="zh-CN" b="0" i="1" dirty="0" smtClean="0">
                          <a:latin typeface="Cambria Math" panose="02040503050406030204" pitchFamily="18" charset="0"/>
                          <a:cs typeface="Cambria Math" panose="02040503050406030204" pitchFamily="18" charset="0"/>
                        </a:rPr>
                        <m:t>−1)−2</m:t>
                      </m:r>
                      <m:r>
                        <a:rPr lang="en-US" altLang="zh-CN" b="0" i="1" dirty="0" smtClean="0">
                          <a:latin typeface="Cambria Math" panose="02040503050406030204" pitchFamily="18" charset="0"/>
                          <a:cs typeface="Cambria Math" panose="02040503050406030204" pitchFamily="18" charset="0"/>
                        </a:rPr>
                        <m:t>𝑓</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𝑥</m:t>
                      </m:r>
                      <m:r>
                        <a:rPr lang="en-US" altLang="zh-CN" b="0" i="1" dirty="0" smtClean="0">
                          <a:latin typeface="Cambria Math" panose="02040503050406030204" pitchFamily="18" charset="0"/>
                          <a:cs typeface="Cambria Math" panose="02040503050406030204" pitchFamily="18" charset="0"/>
                        </a:rPr>
                        <m:t>,</m:t>
                      </m:r>
                      <m:r>
                        <a:rPr lang="en-US" altLang="zh-CN" b="0" i="1" dirty="0" smtClean="0">
                          <a:latin typeface="Cambria Math" panose="02040503050406030204" pitchFamily="18" charset="0"/>
                          <a:cs typeface="Cambria Math" panose="02040503050406030204" pitchFamily="18" charset="0"/>
                        </a:rPr>
                        <m:t>𝑦</m:t>
                      </m:r>
                      <m:r>
                        <a:rPr lang="en-US" altLang="zh-CN" b="0" i="1" dirty="0" smtClean="0">
                          <a:latin typeface="Cambria Math" panose="02040503050406030204" pitchFamily="18" charset="0"/>
                          <a:cs typeface="Cambria Math" panose="02040503050406030204" pitchFamily="18" charset="0"/>
                        </a:rPr>
                        <m:t>)</m:t>
                      </m:r>
                    </m:oMath>
                  </m:oMathPara>
                </a14:m>
                <a:endParaRPr lang="en-US" altLang="zh-CN" i="1" dirty="0">
                  <a:latin typeface="Calibri"/>
                  <a:cs typeface="Calibri"/>
                </a:endParaRPr>
              </a:p>
              <a:p>
                <a:pPr lvl="1" algn="just">
                  <a:lnSpc>
                    <a:spcPct val="150000"/>
                  </a:lnSpc>
                </a:pPr>
                <a:r>
                  <a:rPr lang="zh-CN" altLang="en-US" dirty="0">
                    <a:latin typeface="Calibri"/>
                    <a:cs typeface="Calibri"/>
                    <a:sym typeface="+mn-ea"/>
                  </a:rPr>
                  <a:t>Vì vậy, theo ba công thức này, toán tử Laplace rời rạc của hai biến là:</a:t>
                </a:r>
                <a:endParaRPr lang="zh-CN" altLang="en-US" dirty="0">
                  <a:latin typeface="Calibri"/>
                  <a:cs typeface="Calibri"/>
                </a:endParaRPr>
              </a:p>
              <a:p>
                <a:pPr marL="457200" lvl="1" indent="0" algn="just">
                  <a:lnSpc>
                    <a:spcPct val="150000"/>
                  </a:lnSpc>
                  <a:buNone/>
                </a:pPr>
                <a14:m>
                  <m:oMathPara xmlns:m="http://schemas.openxmlformats.org/officeDocument/2006/math">
                    <m:oMathParaPr>
                      <m:jc m:val="centerGroup"/>
                    </m:oMathParaPr>
                    <m:oMath xmlns:m="http://schemas.openxmlformats.org/officeDocument/2006/math">
                      <m:sSup>
                        <m:sSupPr>
                          <m:ctrlPr>
                            <a:rPr lang="en-US" altLang="zh-CN" i="1" dirty="0">
                              <a:latin typeface="Cambria Math" panose="02040503050406030204" pitchFamily="18" charset="0"/>
                              <a:cs typeface="Cambria Math" panose="02040503050406030204" pitchFamily="18" charset="0"/>
                            </a:rPr>
                          </m:ctrlPr>
                        </m:sSupPr>
                        <m:e>
                          <m:r>
                            <a:rPr lang="en-US" altLang="zh-CN" i="1" dirty="0">
                              <a:latin typeface="Cambria Math" panose="02040503050406030204" pitchFamily="18" charset="0"/>
                              <a:cs typeface="Cambria Math" panose="02040503050406030204" pitchFamily="18" charset="0"/>
                            </a:rPr>
                            <m:t>𝛻</m:t>
                          </m:r>
                        </m:e>
                        <m:sup>
                          <m:r>
                            <a:rPr lang="en-US" altLang="zh-CN" i="1" dirty="0">
                              <a:latin typeface="Cambria Math" panose="02040503050406030204" pitchFamily="18" charset="0"/>
                              <a:cs typeface="Cambria Math" panose="02040503050406030204" pitchFamily="18" charset="0"/>
                            </a:rPr>
                            <m:t>2</m:t>
                          </m:r>
                        </m:sup>
                      </m:sSup>
                      <m:r>
                        <a:rPr lang="en-US" altLang="zh-CN" i="1" dirty="0">
                          <a:latin typeface="Cambria Math" panose="02040503050406030204" pitchFamily="18" charset="0"/>
                          <a:cs typeface="Cambria Math" panose="02040503050406030204" pitchFamily="18" charset="0"/>
                        </a:rPr>
                        <m:t>𝑓</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𝑓</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𝑥</m:t>
                      </m:r>
                      <m:r>
                        <a:rPr lang="en-US" altLang="zh-CN" i="1" dirty="0">
                          <a:latin typeface="Cambria Math" panose="02040503050406030204" pitchFamily="18" charset="0"/>
                          <a:cs typeface="Cambria Math" panose="02040503050406030204" pitchFamily="18" charset="0"/>
                        </a:rPr>
                        <m:t>+1,</m:t>
                      </m:r>
                      <m:r>
                        <a:rPr lang="en-US" altLang="zh-CN" i="1" dirty="0">
                          <a:latin typeface="Cambria Math" panose="02040503050406030204" pitchFamily="18" charset="0"/>
                          <a:cs typeface="Cambria Math" panose="02040503050406030204" pitchFamily="18" charset="0"/>
                        </a:rPr>
                        <m:t>𝑦</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𝑓</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𝑥</m:t>
                      </m:r>
                      <m:r>
                        <a:rPr lang="en-US" altLang="zh-CN" i="1" dirty="0">
                          <a:latin typeface="Cambria Math" panose="02040503050406030204" pitchFamily="18" charset="0"/>
                          <a:cs typeface="Cambria Math" panose="02040503050406030204" pitchFamily="18" charset="0"/>
                        </a:rPr>
                        <m:t>−1,</m:t>
                      </m:r>
                      <m:r>
                        <a:rPr lang="en-US" altLang="zh-CN" i="1" dirty="0">
                          <a:latin typeface="Cambria Math" panose="02040503050406030204" pitchFamily="18" charset="0"/>
                          <a:cs typeface="Cambria Math" panose="02040503050406030204" pitchFamily="18" charset="0"/>
                        </a:rPr>
                        <m:t>𝑦</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𝑓</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𝑥</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𝑦</m:t>
                      </m:r>
                      <m:r>
                        <a:rPr lang="en-US" altLang="zh-CN" i="1" dirty="0">
                          <a:latin typeface="Cambria Math" panose="02040503050406030204" pitchFamily="18" charset="0"/>
                          <a:cs typeface="Cambria Math" panose="02040503050406030204" pitchFamily="18" charset="0"/>
                        </a:rPr>
                        <m:t>+1)+</m:t>
                      </m:r>
                      <m:r>
                        <a:rPr lang="en-US" altLang="zh-CN" i="1" dirty="0">
                          <a:latin typeface="Cambria Math" panose="02040503050406030204" pitchFamily="18" charset="0"/>
                          <a:cs typeface="Cambria Math" panose="02040503050406030204" pitchFamily="18" charset="0"/>
                        </a:rPr>
                        <m:t>𝑓</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𝑥</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𝑦</m:t>
                      </m:r>
                      <m:r>
                        <a:rPr lang="en-US" altLang="zh-CN" i="1" dirty="0">
                          <a:latin typeface="Cambria Math" panose="02040503050406030204" pitchFamily="18" charset="0"/>
                          <a:cs typeface="Cambria Math" panose="02040503050406030204" pitchFamily="18" charset="0"/>
                        </a:rPr>
                        <m:t>−1)−4</m:t>
                      </m:r>
                      <m:r>
                        <a:rPr lang="en-US" altLang="zh-CN" i="1" dirty="0">
                          <a:latin typeface="Cambria Math" panose="02040503050406030204" pitchFamily="18" charset="0"/>
                          <a:cs typeface="Cambria Math" panose="02040503050406030204" pitchFamily="18" charset="0"/>
                        </a:rPr>
                        <m:t>𝑓</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𝑥</m:t>
                      </m:r>
                      <m:r>
                        <a:rPr lang="en-US" altLang="zh-CN" i="1" dirty="0">
                          <a:latin typeface="Cambria Math" panose="02040503050406030204" pitchFamily="18" charset="0"/>
                          <a:cs typeface="Cambria Math" panose="02040503050406030204" pitchFamily="18" charset="0"/>
                        </a:rPr>
                        <m:t>,</m:t>
                      </m:r>
                      <m:r>
                        <a:rPr lang="en-US" altLang="zh-CN" i="1" dirty="0">
                          <a:latin typeface="Cambria Math" panose="02040503050406030204" pitchFamily="18" charset="0"/>
                          <a:cs typeface="Cambria Math" panose="02040503050406030204" pitchFamily="18" charset="0"/>
                        </a:rPr>
                        <m:t>𝑦</m:t>
                      </m:r>
                      <m:r>
                        <a:rPr lang="en-US" altLang="zh-CN" i="1" dirty="0">
                          <a:latin typeface="Cambria Math" panose="02040503050406030204" pitchFamily="18" charset="0"/>
                          <a:cs typeface="Cambria Math" panose="02040503050406030204" pitchFamily="18" charset="0"/>
                        </a:rPr>
                        <m:t>)</m:t>
                      </m:r>
                    </m:oMath>
                  </m:oMathPara>
                </a14:m>
                <a:endParaRPr lang="en-US" altLang="zh-CN" i="1" dirty="0">
                  <a:latin typeface="Cambria Math" panose="02040503050406030204" pitchFamily="18" charset="0"/>
                  <a:cs typeface="Cambria Math" panose="02040503050406030204" pitchFamily="18" charset="0"/>
                </a:endParaRPr>
              </a:p>
              <a:p>
                <a:pPr marL="457200" lvl="1" indent="0" algn="just">
                  <a:buNone/>
                </a:pPr>
                <a:endParaRPr lang="en-US" altLang="zh-CN" sz="2400" b="1"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285522"/>
                <a:ext cx="11160125" cy="5016500"/>
              </a:xfrm>
              <a:blipFill>
                <a:blip r:embed="rId3"/>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Làm sắc nét và làm mờ ảnh</a:t>
            </a:r>
          </a:p>
        </p:txBody>
      </p:sp>
    </p:spTree>
    <p:extLst>
      <p:ext uri="{BB962C8B-B14F-4D97-AF65-F5344CB8AC3E}">
        <p14:creationId xmlns:p14="http://schemas.microsoft.com/office/powerpoint/2010/main" val="563140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20700" y="1104900"/>
                <a:ext cx="11143476" cy="5547522"/>
              </a:xfrm>
            </p:spPr>
            <p:txBody>
              <a:bodyPr>
                <a:normAutofit fontScale="77500" lnSpcReduction="20000"/>
              </a:bodyPr>
              <a:lstStyle/>
              <a:p>
                <a:r>
                  <a:rPr lang="zh-CN" altLang="en-US" sz="3600" dirty="0">
                    <a:latin typeface="Calibri"/>
                    <a:cs typeface="Calibri"/>
                  </a:rPr>
                  <a:t>Bộ lọc vi phân</a:t>
                </a:r>
              </a:p>
              <a:p>
                <a:pPr lvl="1" algn="just">
                  <a:buFont typeface="Wingdings" panose="05000000000000000000" charset="0"/>
                  <a:buChar char="n"/>
                </a:pPr>
                <a:r>
                  <a:rPr lang="en-VN" sz="2400" dirty="0"/>
                  <a:t>Như đã trình bày, toán tử Laplace (Laplacian operator) có thể được triển khai bằng mẫu lọc trong hình bên phải; cách thực hiện tương tự như đối với bộ lọc làm trơn tuyến tính.</a:t>
                </a:r>
              </a:p>
              <a:p>
                <a:pPr lvl="1" algn="just">
                  <a:buFont typeface="Wingdings" panose="05000000000000000000" charset="0"/>
                  <a:buChar char="n"/>
                </a:pPr>
                <a:r>
                  <a:rPr lang="en-VN" sz="2400" dirty="0"/>
                  <a:t>Toán tử này nhấn mạnh các biến đổi đột ngột của mức xám, làm suy yếu các vùng có mức xám thay đổi chậm, đồng thời tạo ra các đáp ứng mạnh tại biên và tại những điểm có biến đổi cường độ đột ngột.</a:t>
                </a:r>
              </a:p>
              <a:p>
                <a:pPr marL="897255" lvl="1" indent="-440055" algn="just">
                  <a:buFont typeface="Wingdings" panose="05000000000000000000" charset="0"/>
                  <a:buChar char="n"/>
                </a:pPr>
                <a:endParaRPr lang="zh-CN" altLang="en-US" sz="2400" dirty="0">
                  <a:latin typeface="Calibri"/>
                  <a:cs typeface="Calibri"/>
                </a:endParaRPr>
              </a:p>
              <a:p>
                <a:pPr marL="457200" lvl="1" indent="0" algn="just">
                  <a:buNone/>
                </a:pPr>
                <a:endParaRPr lang="zh-CN" altLang="en-US" sz="2400" dirty="0">
                  <a:latin typeface="Calibri"/>
                  <a:cs typeface="Calibri"/>
                </a:endParaRPr>
              </a:p>
              <a:p>
                <a:pPr marL="457200" lvl="1" indent="0" algn="just">
                  <a:buNone/>
                </a:pPr>
                <a:endParaRPr lang="en-US" altLang="zh-CN" sz="2330" dirty="0">
                  <a:latin typeface="Calibri"/>
                  <a:cs typeface="Calibri"/>
                </a:endParaRPr>
              </a:p>
              <a:p>
                <a:pPr marL="457200" lvl="1" indent="0" algn="just">
                  <a:buNone/>
                </a:pPr>
                <a:endParaRPr lang="en-US" altLang="zh-CN" sz="2330" dirty="0">
                  <a:latin typeface="Calibri"/>
                  <a:cs typeface="Calibri"/>
                </a:endParaRPr>
              </a:p>
              <a:p>
                <a:pPr marL="457200" lvl="1" indent="0" algn="just">
                  <a:buNone/>
                </a:pPr>
                <a:endParaRPr lang="en-US" altLang="zh-CN" sz="2330" dirty="0">
                  <a:latin typeface="Calibri"/>
                  <a:cs typeface="Calibri"/>
                </a:endParaRPr>
              </a:p>
              <a:p>
                <a:pPr marL="457200" lvl="1" indent="0" algn="just">
                  <a:buNone/>
                </a:pPr>
                <a:endParaRPr lang="en-US" altLang="zh-CN" sz="2330" dirty="0">
                  <a:latin typeface="Calibri"/>
                  <a:cs typeface="Calibri"/>
                </a:endParaRPr>
              </a:p>
              <a:p>
                <a:pPr marL="457200" lvl="1" indent="0" algn="just">
                  <a:buNone/>
                </a:pPr>
                <a:endParaRPr lang="en-US" altLang="zh-CN" sz="2330" dirty="0">
                  <a:latin typeface="Calibri"/>
                  <a:cs typeface="Calibri"/>
                </a:endParaRPr>
              </a:p>
              <a:p>
                <a:pPr lvl="1" algn="just"/>
                <a:r>
                  <a:rPr lang="en-VN" sz="2400" dirty="0"/>
                  <a:t>Để khôi phục thành phần nền của ảnh mà vẫn duy trì hiệu quả làm sắc nét của </a:t>
                </a:r>
                <a:r>
                  <a:rPr lang="en-VN" sz="2400" b="1" dirty="0"/>
                  <a:t>toán tử Laplace, </a:t>
                </a:r>
                <a:r>
                  <a:rPr lang="en-VN" sz="2400" dirty="0"/>
                  <a:t>phương pháp đơn giản nhất là kết hợp ảnh gốc với ảnh Laplace. Công thức làm sắc nét cơ bản được biểu diễn như sau:</a:t>
                </a:r>
                <a:endParaRPr lang="zh-CN" altLang="en-US" sz="2400"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sz="2400" i="1" dirty="0" smtClean="0">
                          <a:solidFill>
                            <a:schemeClr val="tx1"/>
                          </a:solidFill>
                          <a:latin typeface="Cambria Math" panose="02040503050406030204" pitchFamily="18" charset="0"/>
                          <a:cs typeface="Cambria Math" panose="02040503050406030204" pitchFamily="18" charset="0"/>
                        </a:rPr>
                        <m:t>𝑔</m:t>
                      </m:r>
                      <m:r>
                        <a:rPr lang="en-US" altLang="zh-CN" sz="2400" i="1" dirty="0" smtClean="0">
                          <a:solidFill>
                            <a:schemeClr val="tx1"/>
                          </a:solidFill>
                          <a:latin typeface="Cambria Math" panose="02040503050406030204" pitchFamily="18" charset="0"/>
                          <a:cs typeface="Cambria Math" panose="02040503050406030204" pitchFamily="18" charset="0"/>
                        </a:rPr>
                        <m:t>(</m:t>
                      </m:r>
                      <m:r>
                        <a:rPr lang="en-US" altLang="zh-CN" sz="2400" i="1" dirty="0" smtClean="0">
                          <a:solidFill>
                            <a:schemeClr val="tx1"/>
                          </a:solidFill>
                          <a:latin typeface="Cambria Math" panose="02040503050406030204" pitchFamily="18" charset="0"/>
                          <a:cs typeface="Cambria Math" panose="02040503050406030204" pitchFamily="18" charset="0"/>
                        </a:rPr>
                        <m:t>𝑥</m:t>
                      </m:r>
                      <m:r>
                        <a:rPr lang="en-US" altLang="zh-CN" sz="2400" i="1" dirty="0" smtClean="0">
                          <a:solidFill>
                            <a:schemeClr val="tx1"/>
                          </a:solidFill>
                          <a:latin typeface="Cambria Math" panose="02040503050406030204" pitchFamily="18" charset="0"/>
                          <a:cs typeface="Cambria Math" panose="02040503050406030204" pitchFamily="18" charset="0"/>
                        </a:rPr>
                        <m:t>,</m:t>
                      </m:r>
                      <m:r>
                        <a:rPr lang="en-US" altLang="zh-CN" sz="2400" i="1" dirty="0" smtClean="0">
                          <a:solidFill>
                            <a:schemeClr val="tx1"/>
                          </a:solidFill>
                          <a:latin typeface="Cambria Math" panose="02040503050406030204" pitchFamily="18" charset="0"/>
                          <a:cs typeface="Cambria Math" panose="02040503050406030204" pitchFamily="18" charset="0"/>
                        </a:rPr>
                        <m:t>𝑦</m:t>
                      </m:r>
                      <m:r>
                        <a:rPr lang="en-US" altLang="zh-CN" sz="2400" i="1" dirty="0" smtClean="0">
                          <a:solidFill>
                            <a:schemeClr val="tx1"/>
                          </a:solidFill>
                          <a:latin typeface="Cambria Math" panose="02040503050406030204" pitchFamily="18" charset="0"/>
                          <a:cs typeface="Cambria Math" panose="02040503050406030204" pitchFamily="18" charset="0"/>
                        </a:rPr>
                        <m:t>)=</m:t>
                      </m:r>
                      <m:r>
                        <a:rPr lang="en-US" altLang="zh-CN" sz="2400" i="1" dirty="0" smtClean="0">
                          <a:solidFill>
                            <a:schemeClr val="tx1"/>
                          </a:solidFill>
                          <a:latin typeface="Cambria Math" panose="02040503050406030204" pitchFamily="18" charset="0"/>
                          <a:cs typeface="Cambria Math" panose="02040503050406030204" pitchFamily="18" charset="0"/>
                        </a:rPr>
                        <m:t>𝑓</m:t>
                      </m:r>
                      <m:r>
                        <a:rPr lang="en-US" altLang="zh-CN" sz="2400" i="1" dirty="0" smtClean="0">
                          <a:solidFill>
                            <a:schemeClr val="tx1"/>
                          </a:solidFill>
                          <a:latin typeface="Cambria Math" panose="02040503050406030204" pitchFamily="18" charset="0"/>
                          <a:cs typeface="Cambria Math" panose="02040503050406030204" pitchFamily="18" charset="0"/>
                        </a:rPr>
                        <m:t>(</m:t>
                      </m:r>
                      <m:r>
                        <a:rPr lang="en-US" altLang="zh-CN" sz="2400" i="1" dirty="0" smtClean="0">
                          <a:solidFill>
                            <a:schemeClr val="tx1"/>
                          </a:solidFill>
                          <a:latin typeface="Cambria Math" panose="02040503050406030204" pitchFamily="18" charset="0"/>
                          <a:cs typeface="Cambria Math" panose="02040503050406030204" pitchFamily="18" charset="0"/>
                        </a:rPr>
                        <m:t>𝑥</m:t>
                      </m:r>
                      <m:r>
                        <a:rPr lang="en-US" altLang="zh-CN" sz="2400" i="1" dirty="0" smtClean="0">
                          <a:solidFill>
                            <a:schemeClr val="tx1"/>
                          </a:solidFill>
                          <a:latin typeface="Cambria Math" panose="02040503050406030204" pitchFamily="18" charset="0"/>
                          <a:cs typeface="Cambria Math" panose="02040503050406030204" pitchFamily="18" charset="0"/>
                        </a:rPr>
                        <m:t>,</m:t>
                      </m:r>
                      <m:r>
                        <a:rPr lang="en-US" altLang="zh-CN" sz="2400" i="1" dirty="0" smtClean="0">
                          <a:solidFill>
                            <a:schemeClr val="tx1"/>
                          </a:solidFill>
                          <a:latin typeface="Cambria Math" panose="02040503050406030204" pitchFamily="18" charset="0"/>
                          <a:cs typeface="Cambria Math" panose="02040503050406030204" pitchFamily="18" charset="0"/>
                        </a:rPr>
                        <m:t>𝑦</m:t>
                      </m:r>
                      <m:r>
                        <a:rPr lang="en-US" altLang="zh-CN" sz="2400" i="1" dirty="0" smtClean="0">
                          <a:solidFill>
                            <a:schemeClr val="tx1"/>
                          </a:solidFill>
                          <a:latin typeface="Cambria Math" panose="02040503050406030204" pitchFamily="18" charset="0"/>
                          <a:cs typeface="Cambria Math" panose="02040503050406030204" pitchFamily="18" charset="0"/>
                        </a:rPr>
                        <m:t>)+</m:t>
                      </m:r>
                      <m:r>
                        <a:rPr lang="en-US" altLang="zh-CN" sz="2400" i="1" dirty="0" smtClean="0">
                          <a:solidFill>
                            <a:schemeClr val="tx1"/>
                          </a:solidFill>
                          <a:latin typeface="Cambria Math" panose="02040503050406030204" pitchFamily="18" charset="0"/>
                          <a:cs typeface="Cambria Math" panose="02040503050406030204" pitchFamily="18" charset="0"/>
                        </a:rPr>
                        <m:t>𝑐</m:t>
                      </m:r>
                      <m:r>
                        <a:rPr lang="en-US" altLang="zh-CN" sz="2400" i="1" dirty="0" smtClean="0">
                          <a:solidFill>
                            <a:schemeClr val="tx1"/>
                          </a:solidFill>
                          <a:latin typeface="Cambria Math" panose="02040503050406030204" pitchFamily="18" charset="0"/>
                          <a:cs typeface="Cambria Math" panose="02040503050406030204" pitchFamily="18" charset="0"/>
                        </a:rPr>
                        <m:t>[</m:t>
                      </m:r>
                      <m:sSup>
                        <m:sSupPr>
                          <m:ctrlPr>
                            <a:rPr lang="en-US" altLang="zh-CN" sz="2400" i="1" dirty="0">
                              <a:solidFill>
                                <a:schemeClr val="tx1"/>
                              </a:solidFill>
                              <a:latin typeface="Cambria Math" panose="02040503050406030204" pitchFamily="18" charset="0"/>
                              <a:cs typeface="Cambria Math" panose="02040503050406030204" pitchFamily="18" charset="0"/>
                            </a:rPr>
                          </m:ctrlPr>
                        </m:sSupPr>
                        <m:e>
                          <m:r>
                            <a:rPr lang="en-US" altLang="zh-CN" sz="2400" i="1" dirty="0">
                              <a:solidFill>
                                <a:schemeClr val="tx1"/>
                              </a:solidFill>
                              <a:latin typeface="Cambria Math" panose="02040503050406030204" pitchFamily="18" charset="0"/>
                              <a:cs typeface="Cambria Math" panose="02040503050406030204" pitchFamily="18" charset="0"/>
                            </a:rPr>
                            <m:t>𝛻</m:t>
                          </m:r>
                        </m:e>
                        <m:sup>
                          <m:r>
                            <a:rPr lang="en-US" altLang="zh-CN" sz="2400" i="1" dirty="0">
                              <a:solidFill>
                                <a:schemeClr val="tx1"/>
                              </a:solidFill>
                              <a:latin typeface="Cambria Math" panose="02040503050406030204" pitchFamily="18" charset="0"/>
                              <a:cs typeface="Cambria Math" panose="02040503050406030204" pitchFamily="18" charset="0"/>
                            </a:rPr>
                            <m:t>2</m:t>
                          </m:r>
                        </m:sup>
                      </m:sSup>
                      <m:r>
                        <a:rPr lang="en-US" altLang="zh-CN" sz="2400" i="1" dirty="0">
                          <a:solidFill>
                            <a:schemeClr val="tx1"/>
                          </a:solidFill>
                          <a:latin typeface="Cambria Math" panose="02040503050406030204" pitchFamily="18" charset="0"/>
                          <a:cs typeface="Cambria Math" panose="02040503050406030204" pitchFamily="18" charset="0"/>
                        </a:rPr>
                        <m:t>𝑓</m:t>
                      </m:r>
                      <m:r>
                        <a:rPr lang="en-US" altLang="zh-CN" sz="2400" i="1" dirty="0">
                          <a:solidFill>
                            <a:schemeClr val="tx1"/>
                          </a:solidFill>
                          <a:latin typeface="Cambria Math" panose="02040503050406030204" pitchFamily="18" charset="0"/>
                          <a:cs typeface="Cambria Math" panose="02040503050406030204" pitchFamily="18" charset="0"/>
                        </a:rPr>
                        <m:t>(</m:t>
                      </m:r>
                      <m:r>
                        <a:rPr lang="en-US" altLang="zh-CN" sz="2400" i="1" dirty="0">
                          <a:solidFill>
                            <a:schemeClr val="tx1"/>
                          </a:solidFill>
                          <a:latin typeface="Cambria Math" panose="02040503050406030204" pitchFamily="18" charset="0"/>
                          <a:cs typeface="Cambria Math" panose="02040503050406030204" pitchFamily="18" charset="0"/>
                        </a:rPr>
                        <m:t>𝑥</m:t>
                      </m:r>
                      <m:r>
                        <a:rPr lang="en-US" altLang="zh-CN" sz="2400" i="1" dirty="0">
                          <a:solidFill>
                            <a:schemeClr val="tx1"/>
                          </a:solidFill>
                          <a:latin typeface="Cambria Math" panose="02040503050406030204" pitchFamily="18" charset="0"/>
                          <a:cs typeface="Cambria Math" panose="02040503050406030204" pitchFamily="18" charset="0"/>
                        </a:rPr>
                        <m:t>,</m:t>
                      </m:r>
                      <m:r>
                        <a:rPr lang="en-US" altLang="zh-CN" sz="2400" i="1" dirty="0">
                          <a:solidFill>
                            <a:schemeClr val="tx1"/>
                          </a:solidFill>
                          <a:latin typeface="Cambria Math" panose="02040503050406030204" pitchFamily="18" charset="0"/>
                          <a:cs typeface="Cambria Math" panose="02040503050406030204" pitchFamily="18" charset="0"/>
                        </a:rPr>
                        <m:t>𝑦</m:t>
                      </m:r>
                      <m:r>
                        <a:rPr lang="en-US" altLang="zh-CN" sz="2400" i="1" dirty="0">
                          <a:solidFill>
                            <a:schemeClr val="tx1"/>
                          </a:solidFill>
                          <a:latin typeface="Cambria Math" panose="02040503050406030204" pitchFamily="18" charset="0"/>
                          <a:cs typeface="Cambria Math" panose="02040503050406030204" pitchFamily="18" charset="0"/>
                        </a:rPr>
                        <m:t>)]</m:t>
                      </m:r>
                    </m:oMath>
                  </m:oMathPara>
                </a14:m>
                <a:endParaRPr lang="en-US" altLang="zh-CN" sz="2400" b="1" dirty="0">
                  <a:solidFill>
                    <a:schemeClr val="tx1"/>
                  </a:solidFill>
                  <a:latin typeface="Calibri"/>
                  <a:cs typeface="Calibri"/>
                </a:endParaRPr>
              </a:p>
              <a:p>
                <a:pPr marL="457200" lvl="1" indent="0" algn="just">
                  <a:buNone/>
                </a:pPr>
                <a:endParaRPr lang="en-US" altLang="zh-CN" sz="2400" b="1" dirty="0">
                  <a:latin typeface="Calibri"/>
                  <a:cs typeface="Calibri"/>
                </a:endParaRPr>
              </a:p>
              <a:p>
                <a:pPr marL="457200" lvl="1" indent="0" algn="just">
                  <a:buNone/>
                </a:pPr>
                <a:endParaRPr lang="en-US" altLang="zh-CN" sz="240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20700" y="1104900"/>
                <a:ext cx="11143476" cy="5547522"/>
              </a:xfrm>
              <a:blipFill>
                <a:blip r:embed="rId4"/>
                <a:stretch>
                  <a:fillRect l="-910" t="-1826" r="-569"/>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Làm sắc nét và làm mờ ảnh</a:t>
            </a:r>
          </a:p>
        </p:txBody>
      </p:sp>
      <p:pic>
        <p:nvPicPr>
          <p:cNvPr id="3" name="图片 1"/>
          <p:cNvPicPr>
            <a:picLocks noChangeAspect="1"/>
          </p:cNvPicPr>
          <p:nvPr>
            <p:custDataLst>
              <p:tags r:id="rId1"/>
            </p:custDataLst>
          </p:nvPr>
        </p:nvPicPr>
        <p:blipFill>
          <a:blip r:embed="rId5"/>
          <a:srcRect r="1291"/>
          <a:stretch>
            <a:fillRect/>
          </a:stretch>
        </p:blipFill>
        <p:spPr>
          <a:xfrm>
            <a:off x="5140158" y="3091770"/>
            <a:ext cx="2395214" cy="201983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657600"/>
          </a:xfrm>
        </p:spPr>
        <p:txBody>
          <a:bodyPr>
            <a:normAutofit/>
          </a:bodyPr>
          <a:lstStyle/>
          <a:p>
            <a:r>
              <a:rPr lang="zh-CN" altLang="en-US" dirty="0">
                <a:latin typeface="Calibri"/>
                <a:cs typeface="Calibri"/>
              </a:rPr>
              <a:t>Làm mờ ảnh</a:t>
            </a:r>
            <a:r>
              <a:rPr lang="en-VN" dirty="0"/>
              <a:t> (Image Blurring)</a:t>
            </a:r>
          </a:p>
          <a:p>
            <a:pPr lvl="1" algn="just"/>
            <a:r>
              <a:rPr lang="en-VN" dirty="0"/>
              <a:t>Làm mờ ảnh chủ yếu được sử dụng để giảm nhiễu và thường được áp dụng trong giai đoạn tiền xử lý bằng bộ lọc làm trơn (smoothing filter).</a:t>
            </a:r>
          </a:p>
          <a:p>
            <a:pPr lvl="1" algn="just"/>
            <a:r>
              <a:rPr lang="en-VN" dirty="0"/>
              <a:t>Bộ lọc làm trơn thay giá trị của mỗi điểm ảnh bằng giá trị mức xám trung bình của các điểm ảnh trong vùng lân cận được xác định bởi mẫu lọc. Quá trình này làm giảm các biến đổi đột ngột của mức xám; vì vậy, các bộ lọc này còn được gọi là bộ lọc thông thấp (low-pass filter).			</a:t>
            </a:r>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Làm sắc nét và làm mờ ảnh</a:t>
            </a:r>
          </a:p>
        </p:txBody>
      </p:sp>
      <p:pic>
        <p:nvPicPr>
          <p:cNvPr id="6" name="图片 2"/>
          <p:cNvPicPr>
            <a:picLocks noChangeAspect="1"/>
          </p:cNvPicPr>
          <p:nvPr>
            <p:custDataLst>
              <p:tags r:id="rId1"/>
            </p:custDataLst>
          </p:nvPr>
        </p:nvPicPr>
        <p:blipFill>
          <a:blip r:embed="rId4"/>
          <a:stretch>
            <a:fillRect/>
          </a:stretch>
        </p:blipFill>
        <p:spPr>
          <a:xfrm>
            <a:off x="1836048" y="4269389"/>
            <a:ext cx="8519901" cy="2370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5753100"/>
              </a:xfrm>
            </p:spPr>
            <p:txBody>
              <a:bodyPr>
                <a:normAutofit/>
              </a:bodyPr>
              <a:lstStyle/>
              <a:p>
                <a:r>
                  <a:rPr lang="zh-CN" altLang="en-US" dirty="0">
                    <a:latin typeface="Calibri"/>
                    <a:cs typeface="Calibri"/>
                  </a:rPr>
                  <a:t>Bộ lọc làm trơn</a:t>
                </a:r>
                <a:endParaRPr lang="en-US" altLang="zh-CN" dirty="0">
                  <a:latin typeface="Calibri"/>
                  <a:cs typeface="Calibri"/>
                </a:endParaRPr>
              </a:p>
              <a:p>
                <a:pPr lvl="1"/>
                <a:r>
                  <a:rPr lang="en-VN" dirty="0"/>
                  <a:t>Nói chung, quá trình lọc một ảnh kích thước </a:t>
                </a:r>
                <a14:m>
                  <m:oMath xmlns:m="http://schemas.openxmlformats.org/officeDocument/2006/math">
                    <m:r>
                      <a:rPr lang="en-VN" i="1">
                        <a:latin typeface="Cambria Math" panose="02040503050406030204" pitchFamily="18" charset="0"/>
                      </a:rPr>
                      <m:t>𝑀</m:t>
                    </m:r>
                    <m:r>
                      <a:rPr lang="en-VN">
                        <a:latin typeface="Cambria Math" panose="02040503050406030204" pitchFamily="18" charset="0"/>
                      </a:rPr>
                      <m:t>×</m:t>
                    </m:r>
                    <m:r>
                      <a:rPr lang="en-VN" i="1">
                        <a:latin typeface="Cambria Math" panose="02040503050406030204" pitchFamily="18" charset="0"/>
                      </a:rPr>
                      <m:t>𝑁</m:t>
                    </m:r>
                    <m:r>
                      <a:rPr lang="vi-VN" b="0" i="1" smtClean="0">
                        <a:latin typeface="Cambria Math" panose="02040503050406030204" pitchFamily="18" charset="0"/>
                      </a:rPr>
                      <m:t> </m:t>
                    </m:r>
                  </m:oMath>
                </a14:m>
                <a:r>
                  <a:rPr lang="en-VN" dirty="0"/>
                  <a:t>bằng bộ lọc trung bình có trọng số (weighted averaging filter) kích thước </a:t>
                </a:r>
                <a14:m>
                  <m:oMath xmlns:m="http://schemas.openxmlformats.org/officeDocument/2006/math">
                    <m:r>
                      <a:rPr lang="en-VN" i="1">
                        <a:latin typeface="Cambria Math" panose="02040503050406030204" pitchFamily="18" charset="0"/>
                      </a:rPr>
                      <m:t>𝑚</m:t>
                    </m:r>
                    <m:r>
                      <a:rPr lang="en-VN">
                        <a:latin typeface="Cambria Math" panose="02040503050406030204" pitchFamily="18" charset="0"/>
                      </a:rPr>
                      <m:t>×</m:t>
                    </m:r>
                    <m:r>
                      <a:rPr lang="en-VN" i="1">
                        <a:latin typeface="Cambria Math" panose="02040503050406030204" pitchFamily="18" charset="0"/>
                      </a:rPr>
                      <m:t>𝑛</m:t>
                    </m:r>
                  </m:oMath>
                </a14:m>
                <a:r>
                  <a:rPr lang="en-VN" dirty="0"/>
                  <a:t>, với </a:t>
                </a:r>
                <a14:m>
                  <m:oMath xmlns:m="http://schemas.openxmlformats.org/officeDocument/2006/math">
                    <m:r>
                      <a:rPr lang="en-VN" i="1">
                        <a:latin typeface="Cambria Math" panose="02040503050406030204" pitchFamily="18" charset="0"/>
                      </a:rPr>
                      <m:t>𝑚</m:t>
                    </m:r>
                  </m:oMath>
                </a14:m>
                <a:r>
                  <a:rPr lang="en-VN" dirty="0"/>
                  <a:t> và </a:t>
                </a:r>
                <a14:m>
                  <m:oMath xmlns:m="http://schemas.openxmlformats.org/officeDocument/2006/math">
                    <m:r>
                      <a:rPr lang="en-VN" i="1">
                        <a:latin typeface="Cambria Math" panose="02040503050406030204" pitchFamily="18" charset="0"/>
                      </a:rPr>
                      <m:t>𝑛</m:t>
                    </m:r>
                  </m:oMath>
                </a14:m>
                <a:r>
                  <a:rPr lang="en-VN" dirty="0"/>
                  <a:t> là các số lẻ, có thể được biểu diễn như sau:</a:t>
                </a:r>
                <a:endParaRPr lang="zh-CN" altLang="en-US" sz="2400" b="1"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m:rPr>
                          <m:sty m:val="p"/>
                        </m:rPr>
                        <a:rPr lang="en-US" altLang="zh-CN" sz="2400" b="0" i="0" smtClean="0">
                          <a:solidFill>
                            <a:schemeClr val="tx1"/>
                          </a:solidFill>
                          <a:latin typeface="Cambria Math" panose="02040503050406030204" pitchFamily="18" charset="0"/>
                          <a:cs typeface="Cambria Math" panose="02040503050406030204" pitchFamily="18" charset="0"/>
                        </a:rPr>
                        <m:t>g</m:t>
                      </m:r>
                      <m:r>
                        <a:rPr lang="en-US" altLang="zh-CN" sz="2400" b="0" i="0" smtClean="0">
                          <a:solidFill>
                            <a:schemeClr val="tx1"/>
                          </a:solidFill>
                          <a:latin typeface="Cambria Math" panose="02040503050406030204" pitchFamily="18" charset="0"/>
                          <a:cs typeface="Cambria Math" panose="02040503050406030204" pitchFamily="18" charset="0"/>
                        </a:rPr>
                        <m:t>(</m:t>
                      </m:r>
                      <m:r>
                        <m:rPr>
                          <m:sty m:val="p"/>
                        </m:rPr>
                        <a:rPr lang="en-US" altLang="zh-CN" sz="2400" b="0" i="0" smtClean="0">
                          <a:solidFill>
                            <a:schemeClr val="tx1"/>
                          </a:solidFill>
                          <a:latin typeface="Cambria Math" panose="02040503050406030204" pitchFamily="18" charset="0"/>
                          <a:cs typeface="Cambria Math" panose="02040503050406030204" pitchFamily="18" charset="0"/>
                        </a:rPr>
                        <m:t>x</m:t>
                      </m:r>
                      <m:r>
                        <a:rPr lang="en-US" altLang="zh-CN" sz="2400" b="0" i="0" smtClean="0">
                          <a:solidFill>
                            <a:schemeClr val="tx1"/>
                          </a:solidFill>
                          <a:latin typeface="Cambria Math" panose="02040503050406030204" pitchFamily="18" charset="0"/>
                          <a:cs typeface="Cambria Math" panose="02040503050406030204" pitchFamily="18" charset="0"/>
                        </a:rPr>
                        <m:t>,</m:t>
                      </m:r>
                      <m:r>
                        <m:rPr>
                          <m:sty m:val="p"/>
                        </m:rPr>
                        <a:rPr lang="en-US" altLang="zh-CN" sz="2400" b="0" i="0" smtClean="0">
                          <a:solidFill>
                            <a:schemeClr val="tx1"/>
                          </a:solidFill>
                          <a:latin typeface="Cambria Math" panose="02040503050406030204" pitchFamily="18" charset="0"/>
                          <a:cs typeface="Cambria Math" panose="02040503050406030204" pitchFamily="18" charset="0"/>
                        </a:rPr>
                        <m:t>y</m:t>
                      </m:r>
                      <m:r>
                        <a:rPr lang="en-US" altLang="zh-CN" sz="2400" b="0" i="0" smtClean="0">
                          <a:solidFill>
                            <a:schemeClr val="tx1"/>
                          </a:solidFill>
                          <a:latin typeface="Cambria Math" panose="02040503050406030204" pitchFamily="18" charset="0"/>
                          <a:cs typeface="Cambria Math" panose="02040503050406030204" pitchFamily="18" charset="0"/>
                        </a:rPr>
                        <m:t>)=</m:t>
                      </m:r>
                      <m:f>
                        <m:fPr>
                          <m:ctrlPr>
                            <a:rPr lang="en-US" altLang="zh-CN" sz="2400" i="1">
                              <a:solidFill>
                                <a:schemeClr val="tx1"/>
                              </a:solidFill>
                              <a:latin typeface="Cambria Math" panose="02040503050406030204" pitchFamily="18" charset="0"/>
                              <a:cs typeface="Cambria Math" panose="02040503050406030204" pitchFamily="18" charset="0"/>
                            </a:rPr>
                          </m:ctrlPr>
                        </m:fPr>
                        <m:num>
                          <m:nary>
                            <m:naryPr>
                              <m:chr m:val="∑"/>
                              <m:limLoc m:val="undOvr"/>
                              <m:ctrlPr>
                                <a:rPr lang="en-US" altLang="zh-CN" sz="2400" i="1">
                                  <a:solidFill>
                                    <a:schemeClr val="tx1"/>
                                  </a:solidFill>
                                  <a:latin typeface="Cambria Math" panose="02040503050406030204" pitchFamily="18" charset="0"/>
                                  <a:cs typeface="Cambria Math" panose="02040503050406030204" pitchFamily="18" charset="0"/>
                                </a:rPr>
                              </m:ctrlPr>
                            </m:naryPr>
                            <m:sub>
                              <m:r>
                                <m:rPr>
                                  <m:sty m:val="p"/>
                                </m:rPr>
                                <a:rPr lang="en-US" altLang="zh-CN" sz="2400" b="0" i="0">
                                  <a:solidFill>
                                    <a:schemeClr val="tx1"/>
                                  </a:solidFill>
                                  <a:latin typeface="Cambria Math" panose="02040503050406030204" pitchFamily="18" charset="0"/>
                                  <a:cs typeface="Cambria Math" panose="02040503050406030204" pitchFamily="18" charset="0"/>
                                </a:rPr>
                                <m:t>s</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a</m:t>
                              </m:r>
                            </m:sub>
                            <m:sup>
                              <m:r>
                                <m:rPr>
                                  <m:sty m:val="p"/>
                                </m:rPr>
                                <a:rPr lang="en-US" altLang="zh-CN" sz="2400" b="0" i="0">
                                  <a:solidFill>
                                    <a:schemeClr val="tx1"/>
                                  </a:solidFill>
                                  <a:latin typeface="Cambria Math" panose="02040503050406030204" pitchFamily="18" charset="0"/>
                                  <a:cs typeface="Cambria Math" panose="02040503050406030204" pitchFamily="18" charset="0"/>
                                </a:rPr>
                                <m:t>a</m:t>
                              </m:r>
                            </m:sup>
                            <m:e>
                              <m:nary>
                                <m:naryPr>
                                  <m:chr m:val="∑"/>
                                  <m:limLoc m:val="undOvr"/>
                                  <m:ctrlPr>
                                    <a:rPr lang="en-US" altLang="zh-CN" sz="2400" i="1">
                                      <a:solidFill>
                                        <a:schemeClr val="tx1"/>
                                      </a:solidFill>
                                      <a:latin typeface="Cambria Math" panose="02040503050406030204" pitchFamily="18" charset="0"/>
                                      <a:cs typeface="Cambria Math" panose="02040503050406030204" pitchFamily="18" charset="0"/>
                                    </a:rPr>
                                  </m:ctrlPr>
                                </m:naryPr>
                                <m:sub>
                                  <m:r>
                                    <m:rPr>
                                      <m:sty m:val="p"/>
                                    </m:rPr>
                                    <a:rPr lang="en-US" altLang="zh-CN" sz="2400" b="0" i="0">
                                      <a:solidFill>
                                        <a:schemeClr val="tx1"/>
                                      </a:solidFill>
                                      <a:latin typeface="Cambria Math" panose="02040503050406030204" pitchFamily="18" charset="0"/>
                                      <a:cs typeface="Cambria Math" panose="02040503050406030204" pitchFamily="18" charset="0"/>
                                    </a:rPr>
                                    <m:t>t</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b</m:t>
                                  </m:r>
                                </m:sub>
                                <m:sup>
                                  <m:r>
                                    <m:rPr>
                                      <m:sty m:val="p"/>
                                    </m:rPr>
                                    <a:rPr lang="en-US" altLang="zh-CN" sz="2400" b="0" i="0">
                                      <a:solidFill>
                                        <a:schemeClr val="tx1"/>
                                      </a:solidFill>
                                      <a:latin typeface="Cambria Math" panose="02040503050406030204" pitchFamily="18" charset="0"/>
                                      <a:cs typeface="Cambria Math" panose="02040503050406030204" pitchFamily="18" charset="0"/>
                                    </a:rPr>
                                    <m:t>b</m:t>
                                  </m:r>
                                </m:sup>
                                <m:e>
                                  <m:r>
                                    <m:rPr>
                                      <m:sty m:val="p"/>
                                    </m:rPr>
                                    <a:rPr lang="en-US" altLang="zh-CN" sz="2400" b="0" i="0">
                                      <a:solidFill>
                                        <a:schemeClr val="tx1"/>
                                      </a:solidFill>
                                      <a:latin typeface="Cambria Math" panose="02040503050406030204" pitchFamily="18" charset="0"/>
                                      <a:cs typeface="Cambria Math" panose="02040503050406030204" pitchFamily="18" charset="0"/>
                                    </a:rPr>
                                    <m:t>w</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s</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t</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f</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x</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s</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y</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t</m:t>
                                  </m:r>
                                  <m:r>
                                    <a:rPr lang="en-US" altLang="zh-CN" sz="2400" b="0" i="0">
                                      <a:solidFill>
                                        <a:schemeClr val="tx1"/>
                                      </a:solidFill>
                                      <a:latin typeface="Cambria Math" panose="02040503050406030204" pitchFamily="18" charset="0"/>
                                      <a:cs typeface="Cambria Math" panose="02040503050406030204" pitchFamily="18" charset="0"/>
                                    </a:rPr>
                                    <m:t>)</m:t>
                                  </m:r>
                                </m:e>
                              </m:nary>
                            </m:e>
                          </m:nary>
                        </m:num>
                        <m:den>
                          <m:nary>
                            <m:naryPr>
                              <m:chr m:val="∑"/>
                              <m:limLoc m:val="undOvr"/>
                              <m:ctrlPr>
                                <a:rPr lang="en-US" altLang="zh-CN" sz="2400" i="1">
                                  <a:solidFill>
                                    <a:schemeClr val="tx1"/>
                                  </a:solidFill>
                                  <a:latin typeface="Cambria Math" panose="02040503050406030204" pitchFamily="18" charset="0"/>
                                  <a:cs typeface="Cambria Math" panose="02040503050406030204" pitchFamily="18" charset="0"/>
                                </a:rPr>
                              </m:ctrlPr>
                            </m:naryPr>
                            <m:sub>
                              <m:r>
                                <m:rPr>
                                  <m:sty m:val="p"/>
                                </m:rPr>
                                <a:rPr lang="en-US" altLang="zh-CN" sz="2400" b="0" i="0">
                                  <a:solidFill>
                                    <a:schemeClr val="tx1"/>
                                  </a:solidFill>
                                  <a:latin typeface="Cambria Math" panose="02040503050406030204" pitchFamily="18" charset="0"/>
                                  <a:cs typeface="Cambria Math" panose="02040503050406030204" pitchFamily="18" charset="0"/>
                                </a:rPr>
                                <m:t>s</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a</m:t>
                              </m:r>
                            </m:sub>
                            <m:sup>
                              <m:r>
                                <m:rPr>
                                  <m:sty m:val="p"/>
                                </m:rPr>
                                <a:rPr lang="en-US" altLang="zh-CN" sz="2400" b="0" i="0">
                                  <a:solidFill>
                                    <a:schemeClr val="tx1"/>
                                  </a:solidFill>
                                  <a:latin typeface="Cambria Math" panose="02040503050406030204" pitchFamily="18" charset="0"/>
                                  <a:cs typeface="Cambria Math" panose="02040503050406030204" pitchFamily="18" charset="0"/>
                                </a:rPr>
                                <m:t>a</m:t>
                              </m:r>
                            </m:sup>
                            <m:e>
                              <m:nary>
                                <m:naryPr>
                                  <m:chr m:val="∑"/>
                                  <m:limLoc m:val="undOvr"/>
                                  <m:ctrlPr>
                                    <a:rPr lang="en-US" altLang="zh-CN" sz="2400" i="1">
                                      <a:solidFill>
                                        <a:schemeClr val="tx1"/>
                                      </a:solidFill>
                                      <a:latin typeface="Cambria Math" panose="02040503050406030204" pitchFamily="18" charset="0"/>
                                      <a:cs typeface="Cambria Math" panose="02040503050406030204" pitchFamily="18" charset="0"/>
                                    </a:rPr>
                                  </m:ctrlPr>
                                </m:naryPr>
                                <m:sub>
                                  <m:r>
                                    <m:rPr>
                                      <m:sty m:val="p"/>
                                    </m:rPr>
                                    <a:rPr lang="en-US" altLang="zh-CN" sz="2400" b="0" i="0">
                                      <a:solidFill>
                                        <a:schemeClr val="tx1"/>
                                      </a:solidFill>
                                      <a:latin typeface="Cambria Math" panose="02040503050406030204" pitchFamily="18" charset="0"/>
                                      <a:cs typeface="Cambria Math" panose="02040503050406030204" pitchFamily="18" charset="0"/>
                                    </a:rPr>
                                    <m:t>t</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b</m:t>
                                  </m:r>
                                </m:sub>
                                <m:sup>
                                  <m:r>
                                    <m:rPr>
                                      <m:sty m:val="p"/>
                                    </m:rPr>
                                    <a:rPr lang="en-US" altLang="zh-CN" sz="2400" b="0" i="0">
                                      <a:solidFill>
                                        <a:schemeClr val="tx1"/>
                                      </a:solidFill>
                                      <a:latin typeface="Cambria Math" panose="02040503050406030204" pitchFamily="18" charset="0"/>
                                      <a:cs typeface="Cambria Math" panose="02040503050406030204" pitchFamily="18" charset="0"/>
                                    </a:rPr>
                                    <m:t>b</m:t>
                                  </m:r>
                                </m:sup>
                                <m:e>
                                  <m:r>
                                    <m:rPr>
                                      <m:sty m:val="p"/>
                                    </m:rPr>
                                    <a:rPr lang="en-US" altLang="zh-CN" sz="2400" b="0" i="0">
                                      <a:solidFill>
                                        <a:schemeClr val="tx1"/>
                                      </a:solidFill>
                                      <a:latin typeface="Cambria Math" panose="02040503050406030204" pitchFamily="18" charset="0"/>
                                      <a:cs typeface="Cambria Math" panose="02040503050406030204" pitchFamily="18" charset="0"/>
                                    </a:rPr>
                                    <m:t>w</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s</m:t>
                                  </m:r>
                                  <m:r>
                                    <a:rPr lang="en-US" altLang="zh-CN" sz="2400" b="0" i="0">
                                      <a:solidFill>
                                        <a:schemeClr val="tx1"/>
                                      </a:solidFill>
                                      <a:latin typeface="Cambria Math" panose="02040503050406030204" pitchFamily="18" charset="0"/>
                                      <a:cs typeface="Cambria Math" panose="02040503050406030204" pitchFamily="18" charset="0"/>
                                    </a:rPr>
                                    <m:t>,</m:t>
                                  </m:r>
                                  <m:r>
                                    <m:rPr>
                                      <m:sty m:val="p"/>
                                    </m:rPr>
                                    <a:rPr lang="en-US" altLang="zh-CN" sz="2400" b="0" i="0">
                                      <a:solidFill>
                                        <a:schemeClr val="tx1"/>
                                      </a:solidFill>
                                      <a:latin typeface="Cambria Math" panose="02040503050406030204" pitchFamily="18" charset="0"/>
                                      <a:cs typeface="Cambria Math" panose="02040503050406030204" pitchFamily="18" charset="0"/>
                                    </a:rPr>
                                    <m:t>t</m:t>
                                  </m:r>
                                  <m:r>
                                    <a:rPr lang="en-US" altLang="zh-CN" sz="2400" b="0" i="0">
                                      <a:solidFill>
                                        <a:schemeClr val="tx1"/>
                                      </a:solidFill>
                                      <a:latin typeface="Cambria Math" panose="02040503050406030204" pitchFamily="18" charset="0"/>
                                      <a:cs typeface="Cambria Math" panose="02040503050406030204" pitchFamily="18" charset="0"/>
                                    </a:rPr>
                                    <m:t>)</m:t>
                                  </m:r>
                                </m:e>
                              </m:nary>
                            </m:e>
                          </m:nary>
                        </m:den>
                      </m:f>
                    </m:oMath>
                  </m:oMathPara>
                </a14:m>
                <a:endParaRPr lang="en-US" altLang="zh-CN" sz="2400" dirty="0">
                  <a:solidFill>
                    <a:srgbClr val="C00000"/>
                  </a:solidFill>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5753100"/>
              </a:xfrm>
              <a:blipFill>
                <a:blip r:embed="rId3"/>
                <a:stretch>
                  <a:fillRect l="-682" t="-441"/>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Làm sắc nét và làm mờ ảnh</a:t>
            </a:r>
          </a:p>
        </p:txBody>
      </p:sp>
      <p:pic>
        <p:nvPicPr>
          <p:cNvPr id="100" name="图片 99"/>
          <p:cNvPicPr/>
          <p:nvPr/>
        </p:nvPicPr>
        <p:blipFill>
          <a:blip r:embed="rId4"/>
          <a:stretch>
            <a:fillRect/>
          </a:stretch>
        </p:blipFill>
        <p:spPr>
          <a:xfrm>
            <a:off x="2594032" y="3981450"/>
            <a:ext cx="7249160" cy="2209165"/>
          </a:xfrm>
          <a:prstGeom prst="rect">
            <a:avLst/>
          </a:prstGeom>
          <a:noFill/>
          <a:ln w="9525">
            <a:noFill/>
          </a:ln>
        </p:spPr>
      </p:pic>
    </p:spTree>
    <p:extLst>
      <p:ext uri="{BB962C8B-B14F-4D97-AF65-F5344CB8AC3E}">
        <p14:creationId xmlns:p14="http://schemas.microsoft.com/office/powerpoint/2010/main" val="20602404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479964"/>
          </a:xfrm>
        </p:spPr>
        <p:txBody>
          <a:bodyPr>
            <a:normAutofit/>
          </a:bodyPr>
          <a:lstStyle/>
          <a:p>
            <a:r>
              <a:rPr lang="zh-CN" altLang="en-US" dirty="0">
                <a:latin typeface="Calibri"/>
                <a:cs typeface="Calibri"/>
              </a:rPr>
              <a:t>Biến đổi khoảng cách</a:t>
            </a:r>
            <a:endParaRPr lang="vi-VN" altLang="zh-CN" dirty="0">
              <a:latin typeface="Calibri"/>
              <a:cs typeface="Calibri"/>
            </a:endParaRPr>
          </a:p>
          <a:p>
            <a:pPr lvl="1" algn="just"/>
            <a:r>
              <a:rPr lang="en-VN" dirty="0"/>
              <a:t>Phép biến đổi này còn được gọi là biến đổi khoảng cách (distance transform); một cách xấp xỉ phổ biến là thuật toán Chamfer (Chamfer distance transform). </a:t>
            </a:r>
          </a:p>
          <a:p>
            <a:pPr lvl="1" algn="just"/>
            <a:r>
              <a:rPr lang="en-VN" dirty="0"/>
              <a:t>Đây là một kỹ thuật xử lý ảnh cơ bản, được ứng dụng trong đăng ký ảnh nhị phân, ghép ảnh, làm mềm đường biên khi trộn ảnh và xác định sự tương ứng giữa các điểm lân cận.	</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khoảng cách</a:t>
            </a:r>
          </a:p>
        </p:txBody>
      </p:sp>
      <p:pic>
        <p:nvPicPr>
          <p:cNvPr id="5" name="图片 4">
            <a:extLst>
              <a:ext uri="{FF2B5EF4-FFF2-40B4-BE49-F238E27FC236}">
                <a16:creationId xmlns:a16="http://schemas.microsoft.com/office/drawing/2014/main" id="{EFEFFB6F-E6CD-45F5-D0F9-BB07E0EAE9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5859" y="3584864"/>
            <a:ext cx="2174134" cy="3017252"/>
          </a:xfrm>
          <a:prstGeom prst="rect">
            <a:avLst/>
          </a:prstGeom>
        </p:spPr>
      </p:pic>
      <p:pic>
        <p:nvPicPr>
          <p:cNvPr id="7" name="图片 6">
            <a:extLst>
              <a:ext uri="{FF2B5EF4-FFF2-40B4-BE49-F238E27FC236}">
                <a16:creationId xmlns:a16="http://schemas.microsoft.com/office/drawing/2014/main" id="{1D028AE8-EC1B-25F8-23D1-3D4656231E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632" y="3584864"/>
            <a:ext cx="2258566" cy="311855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pPr marL="449580" lvl="0" indent="-449580" algn="just">
                  <a:lnSpc>
                    <a:spcPct val="150000"/>
                  </a:lnSpc>
                  <a:buFont typeface="Wingdings" panose="05000000000000000000" charset="0"/>
                  <a:buChar char="p"/>
                </a:pPr>
                <a:r>
                  <a:rPr lang="zh-CN" altLang="en-US" sz="2600" dirty="0">
                    <a:solidFill>
                      <a:srgbClr val="4D4D4D"/>
                    </a:solidFill>
                    <a:latin typeface="Calibri"/>
                    <a:cs typeface="Calibri"/>
                  </a:rPr>
                  <a:t>Khoảng cách</a:t>
                </a:r>
              </a:p>
              <a:p>
                <a:pPr marL="897255" lvl="1" indent="-440055" algn="just">
                  <a:lnSpc>
                    <a:spcPct val="150000"/>
                  </a:lnSpc>
                  <a:buFont typeface="Wingdings" panose="05000000000000000000" charset="0"/>
                  <a:buChar char="n"/>
                </a:pPr>
                <a:r>
                  <a:rPr lang="zh-CN" altLang="en-US" sz="2200" dirty="0">
                    <a:solidFill>
                      <a:srgbClr val="4D4D4D"/>
                    </a:solidFill>
                    <a:latin typeface="Calibri"/>
                    <a:cs typeface="Calibri"/>
                  </a:rPr>
                  <a:t>Trước hết cần định nghĩa khái niệm khoảng cách. Trong toán học, nói chung, một hàm D thỏa mãn ba điều kiện sau có thể được gọi là khoảng cách:</a:t>
                </a:r>
              </a:p>
              <a:p>
                <a:pPr marL="897255" lvl="1" indent="-440055" algn="just">
                  <a:lnSpc>
                    <a:spcPct val="150000"/>
                  </a:lnSpc>
                  <a:buSzTx/>
                  <a:buFont typeface="Wingdings" panose="05000000000000000000" charset="0"/>
                  <a:buChar char="n"/>
                </a:pPr>
                <a:r>
                  <a:rPr lang="zh-CN" altLang="en-US" sz="2200" i="1" dirty="0">
                    <a:latin typeface="Calibri"/>
                    <a:cs typeface="Calibri"/>
                  </a:rPr>
                  <a:t>Tính đồng nhất:</a:t>
                </a:r>
              </a:p>
              <a:p>
                <a:pPr marL="457200" lvl="1" indent="0" algn="just">
                  <a:lnSpc>
                    <a:spcPct val="150000"/>
                  </a:lnSpc>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sz="2200" b="0" i="1" dirty="0" smtClean="0">
                          <a:solidFill>
                            <a:srgbClr val="4D4D4D"/>
                          </a:solidFill>
                          <a:latin typeface="Cambria Math" panose="02040503050406030204" pitchFamily="18" charset="0"/>
                          <a:cs typeface="Cambria Math" panose="02040503050406030204" pitchFamily="18" charset="0"/>
                        </a:rPr>
                        <m:t>𝐷</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𝑝</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𝑞</m:t>
                      </m:r>
                      <m:r>
                        <a:rPr lang="en-US" altLang="zh-CN" sz="2200" b="0" i="1" dirty="0" smtClean="0">
                          <a:solidFill>
                            <a:srgbClr val="4D4D4D"/>
                          </a:solidFill>
                          <a:latin typeface="Cambria Math" panose="02040503050406030204" pitchFamily="18" charset="0"/>
                          <a:cs typeface="Cambria Math" panose="02040503050406030204" pitchFamily="18" charset="0"/>
                        </a:rPr>
                        <m:t>)≥0,</m:t>
                      </m:r>
                      <m:r>
                        <a:rPr lang="en-US" altLang="zh-CN" sz="2200" b="0" i="1" dirty="0" smtClean="0">
                          <a:solidFill>
                            <a:srgbClr val="4D4D4D"/>
                          </a:solidFill>
                          <a:latin typeface="Cambria Math" panose="02040503050406030204" pitchFamily="18" charset="0"/>
                          <a:cs typeface="Cambria Math" panose="02040503050406030204" pitchFamily="18" charset="0"/>
                        </a:rPr>
                        <m:t>𝑖𝑓</m:t>
                      </m:r>
                      <m:r>
                        <a:rPr lang="en-US" altLang="zh-CN" sz="2200" b="0" i="1" dirty="0" smtClean="0">
                          <a:solidFill>
                            <a:srgbClr val="4D4D4D"/>
                          </a:solidFill>
                          <a:latin typeface="Cambria Math" panose="02040503050406030204" pitchFamily="18" charset="0"/>
                          <a:cs typeface="Cambria Math" panose="02040503050406030204" pitchFamily="18" charset="0"/>
                        </a:rPr>
                        <m:t> </m:t>
                      </m:r>
                      <m:r>
                        <a:rPr lang="en-US" altLang="zh-CN" sz="2200" b="0" i="1" dirty="0" smtClean="0">
                          <a:solidFill>
                            <a:srgbClr val="4D4D4D"/>
                          </a:solidFill>
                          <a:latin typeface="Cambria Math" panose="02040503050406030204" pitchFamily="18" charset="0"/>
                          <a:cs typeface="Cambria Math" panose="02040503050406030204" pitchFamily="18" charset="0"/>
                        </a:rPr>
                        <m:t>𝑎𝑛𝑑</m:t>
                      </m:r>
                      <m:r>
                        <a:rPr lang="en-US" altLang="zh-CN" sz="2200" b="0" i="1" dirty="0" smtClean="0">
                          <a:solidFill>
                            <a:srgbClr val="4D4D4D"/>
                          </a:solidFill>
                          <a:latin typeface="Cambria Math" panose="02040503050406030204" pitchFamily="18" charset="0"/>
                          <a:cs typeface="Cambria Math" panose="02040503050406030204" pitchFamily="18" charset="0"/>
                        </a:rPr>
                        <m:t> </m:t>
                      </m:r>
                      <m:r>
                        <a:rPr lang="en-US" altLang="zh-CN" sz="2200" b="0" i="1" dirty="0" smtClean="0">
                          <a:solidFill>
                            <a:srgbClr val="4D4D4D"/>
                          </a:solidFill>
                          <a:latin typeface="Cambria Math" panose="02040503050406030204" pitchFamily="18" charset="0"/>
                          <a:cs typeface="Cambria Math" panose="02040503050406030204" pitchFamily="18" charset="0"/>
                        </a:rPr>
                        <m:t>𝑜𝑛𝑙𝑦</m:t>
                      </m:r>
                      <m:r>
                        <a:rPr lang="en-US" altLang="zh-CN" sz="2200" b="0" i="1" dirty="0" smtClean="0">
                          <a:solidFill>
                            <a:srgbClr val="4D4D4D"/>
                          </a:solidFill>
                          <a:latin typeface="Cambria Math" panose="02040503050406030204" pitchFamily="18" charset="0"/>
                          <a:cs typeface="Cambria Math" panose="02040503050406030204" pitchFamily="18" charset="0"/>
                        </a:rPr>
                        <m:t> </m:t>
                      </m:r>
                      <m:r>
                        <a:rPr lang="en-US" altLang="zh-CN" sz="2200" b="0" i="1" dirty="0" smtClean="0">
                          <a:solidFill>
                            <a:srgbClr val="4D4D4D"/>
                          </a:solidFill>
                          <a:latin typeface="Cambria Math" panose="02040503050406030204" pitchFamily="18" charset="0"/>
                          <a:cs typeface="Cambria Math" panose="02040503050406030204" pitchFamily="18" charset="0"/>
                        </a:rPr>
                        <m:t>𝑖𝑓</m:t>
                      </m:r>
                      <m:r>
                        <a:rPr lang="en-US" altLang="zh-CN" sz="2200" b="0" i="1" dirty="0" smtClean="0">
                          <a:solidFill>
                            <a:srgbClr val="4D4D4D"/>
                          </a:solidFill>
                          <a:latin typeface="Cambria Math" panose="02040503050406030204" pitchFamily="18" charset="0"/>
                          <a:cs typeface="Cambria Math" panose="02040503050406030204" pitchFamily="18" charset="0"/>
                        </a:rPr>
                        <m:t> </m:t>
                      </m:r>
                      <m:r>
                        <a:rPr lang="en-US" altLang="zh-CN" sz="2200" b="0" i="1" dirty="0" smtClean="0">
                          <a:solidFill>
                            <a:srgbClr val="4D4D4D"/>
                          </a:solidFill>
                          <a:latin typeface="Cambria Math" panose="02040503050406030204" pitchFamily="18" charset="0"/>
                          <a:cs typeface="Cambria Math" panose="02040503050406030204" pitchFamily="18" charset="0"/>
                        </a:rPr>
                        <m:t>𝑤h𝑒𝑛</m:t>
                      </m:r>
                      <m:r>
                        <a:rPr lang="en-US" altLang="zh-CN" sz="2200" b="0" i="1" dirty="0" smtClean="0">
                          <a:solidFill>
                            <a:srgbClr val="4D4D4D"/>
                          </a:solidFill>
                          <a:latin typeface="Cambria Math" panose="02040503050406030204" pitchFamily="18" charset="0"/>
                          <a:cs typeface="Cambria Math" panose="02040503050406030204" pitchFamily="18" charset="0"/>
                        </a:rPr>
                        <m:t> </m:t>
                      </m:r>
                      <m:r>
                        <a:rPr lang="en-US" altLang="zh-CN" sz="2200" b="0" i="1" dirty="0" smtClean="0">
                          <a:solidFill>
                            <a:srgbClr val="4D4D4D"/>
                          </a:solidFill>
                          <a:latin typeface="Cambria Math" panose="02040503050406030204" pitchFamily="18" charset="0"/>
                          <a:cs typeface="Cambria Math" panose="02040503050406030204" pitchFamily="18" charset="0"/>
                        </a:rPr>
                        <m:t>𝑝</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𝑞</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𝐷</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𝑝</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𝑞</m:t>
                      </m:r>
                      <m:r>
                        <a:rPr lang="en-US" altLang="zh-CN" sz="2200" b="0" i="1" dirty="0" smtClean="0">
                          <a:solidFill>
                            <a:srgbClr val="4D4D4D"/>
                          </a:solidFill>
                          <a:latin typeface="Cambria Math" panose="02040503050406030204" pitchFamily="18" charset="0"/>
                          <a:cs typeface="Cambria Math" panose="02040503050406030204" pitchFamily="18" charset="0"/>
                        </a:rPr>
                        <m:t>)=0</m:t>
                      </m:r>
                    </m:oMath>
                  </m:oMathPara>
                </a14:m>
                <a:endParaRPr lang="en-US" altLang="zh-CN" sz="2200" i="1" dirty="0">
                  <a:solidFill>
                    <a:srgbClr val="4D4D4D"/>
                  </a:solidFill>
                  <a:latin typeface="Calibri"/>
                  <a:cs typeface="Calibri"/>
                </a:endParaRPr>
              </a:p>
              <a:p>
                <a:pPr marL="897255" lvl="1" indent="-440055" algn="just">
                  <a:lnSpc>
                    <a:spcPct val="150000"/>
                  </a:lnSpc>
                  <a:buSzTx/>
                  <a:buFont typeface="Wingdings" panose="05000000000000000000" charset="0"/>
                  <a:buChar char="n"/>
                </a:pPr>
                <a:r>
                  <a:rPr lang="zh-CN" altLang="en-US" sz="2200" i="1" dirty="0">
                    <a:latin typeface="Calibri"/>
                    <a:cs typeface="Calibri"/>
                  </a:rPr>
                  <a:t>Tính đối xứng:</a:t>
                </a:r>
              </a:p>
              <a:p>
                <a:pPr marL="457200" lvl="1" indent="0" algn="just">
                  <a:lnSpc>
                    <a:spcPct val="150000"/>
                  </a:lnSpc>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sz="2200" b="0" i="1" dirty="0" smtClean="0">
                          <a:solidFill>
                            <a:srgbClr val="4D4D4D"/>
                          </a:solidFill>
                          <a:latin typeface="Cambria Math" panose="02040503050406030204" pitchFamily="18" charset="0"/>
                          <a:cs typeface="Cambria Math" panose="02040503050406030204" pitchFamily="18" charset="0"/>
                        </a:rPr>
                        <m:t>𝐷</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𝑝</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𝑞</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𝐷</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𝑞</m:t>
                      </m:r>
                      <m:r>
                        <a:rPr lang="en-US" altLang="zh-CN" sz="2200" b="0" i="1" dirty="0" smtClean="0">
                          <a:solidFill>
                            <a:srgbClr val="4D4D4D"/>
                          </a:solidFill>
                          <a:latin typeface="Cambria Math" panose="02040503050406030204" pitchFamily="18" charset="0"/>
                          <a:cs typeface="Cambria Math" panose="02040503050406030204" pitchFamily="18" charset="0"/>
                        </a:rPr>
                        <m:t>,</m:t>
                      </m:r>
                      <m:r>
                        <a:rPr lang="en-US" altLang="zh-CN" sz="2200" b="0" i="1" dirty="0" smtClean="0">
                          <a:solidFill>
                            <a:srgbClr val="4D4D4D"/>
                          </a:solidFill>
                          <a:latin typeface="Cambria Math" panose="02040503050406030204" pitchFamily="18" charset="0"/>
                          <a:cs typeface="Cambria Math" panose="02040503050406030204" pitchFamily="18" charset="0"/>
                        </a:rPr>
                        <m:t>𝑝</m:t>
                      </m:r>
                      <m:r>
                        <a:rPr lang="en-US" altLang="zh-CN" sz="2200" b="0" i="1" dirty="0" smtClean="0">
                          <a:solidFill>
                            <a:srgbClr val="4D4D4D"/>
                          </a:solidFill>
                          <a:latin typeface="Cambria Math" panose="02040503050406030204" pitchFamily="18" charset="0"/>
                          <a:cs typeface="Cambria Math" panose="02040503050406030204" pitchFamily="18" charset="0"/>
                        </a:rPr>
                        <m:t>)</m:t>
                      </m:r>
                    </m:oMath>
                  </m:oMathPara>
                </a14:m>
                <a:endParaRPr lang="zh-CN" altLang="en-US" sz="2200" dirty="0">
                  <a:solidFill>
                    <a:srgbClr val="4D4D4D"/>
                  </a:solidFill>
                  <a:latin typeface="Calibri"/>
                  <a:cs typeface="Calibri"/>
                </a:endParaRPr>
              </a:p>
              <a:p>
                <a:pPr lvl="1" algn="just">
                  <a:lnSpc>
                    <a:spcPct val="150000"/>
                  </a:lnSpc>
                  <a:buFont typeface="Wingdings" panose="05000000000000000000" charset="0"/>
                  <a:buChar char="n"/>
                </a:pPr>
                <a:r>
                  <a:rPr lang="zh-CN" altLang="en-US" sz="2200" i="1" dirty="0">
                    <a:latin typeface="Calibri"/>
                    <a:cs typeface="Calibri"/>
                  </a:rPr>
                  <a:t>Bất đẳng thức tam giác:</a:t>
                </a:r>
              </a:p>
              <a:p>
                <a:pPr marL="457200" lvl="1" indent="0" algn="just">
                  <a:lnSpc>
                    <a:spcPct val="150000"/>
                  </a:lnSpc>
                  <a:buFont typeface="Wingdings" panose="05000000000000000000" charset="0"/>
                  <a:buNone/>
                </a:pPr>
                <a14:m>
                  <m:oMathPara xmlns:m="http://schemas.openxmlformats.org/officeDocument/2006/math">
                    <m:oMathParaPr>
                      <m:jc m:val="centerGroup"/>
                    </m:oMathParaPr>
                    <m:oMath xmlns:m="http://schemas.openxmlformats.org/officeDocument/2006/math">
                      <m:r>
                        <a:rPr lang="en-US" altLang="zh-CN" sz="2200" i="1" dirty="0">
                          <a:solidFill>
                            <a:srgbClr val="4D4D4D"/>
                          </a:solidFill>
                          <a:latin typeface="Cambria Math" panose="02040503050406030204" pitchFamily="18" charset="0"/>
                          <a:cs typeface="Cambria Math" panose="02040503050406030204" pitchFamily="18" charset="0"/>
                        </a:rPr>
                        <m:t>𝐷</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𝑝</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𝑟</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𝐷</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𝑝</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𝑞</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𝐷</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𝑞</m:t>
                      </m:r>
                      <m:r>
                        <a:rPr lang="en-US" altLang="zh-CN" sz="2200" i="1" dirty="0">
                          <a:solidFill>
                            <a:srgbClr val="4D4D4D"/>
                          </a:solidFill>
                          <a:latin typeface="Cambria Math" panose="02040503050406030204" pitchFamily="18" charset="0"/>
                          <a:cs typeface="Cambria Math" panose="02040503050406030204" pitchFamily="18" charset="0"/>
                        </a:rPr>
                        <m:t>,</m:t>
                      </m:r>
                      <m:r>
                        <a:rPr lang="en-US" altLang="zh-CN" sz="2200" i="1" dirty="0">
                          <a:solidFill>
                            <a:srgbClr val="4D4D4D"/>
                          </a:solidFill>
                          <a:latin typeface="Cambria Math" panose="02040503050406030204" pitchFamily="18" charset="0"/>
                          <a:cs typeface="Cambria Math" panose="02040503050406030204" pitchFamily="18" charset="0"/>
                        </a:rPr>
                        <m:t>𝑟</m:t>
                      </m:r>
                      <m:r>
                        <a:rPr lang="en-US" altLang="zh-CN" sz="2200" i="1" dirty="0">
                          <a:solidFill>
                            <a:srgbClr val="4D4D4D"/>
                          </a:solidFill>
                          <a:latin typeface="Cambria Math" panose="02040503050406030204" pitchFamily="18" charset="0"/>
                          <a:cs typeface="Cambria Math" panose="02040503050406030204" pitchFamily="18" charset="0"/>
                        </a:rPr>
                        <m:t>)</m:t>
                      </m:r>
                    </m:oMath>
                  </m:oMathPara>
                </a14:m>
                <a:endParaRPr lang="zh-CN" altLang="en-US" sz="2200" dirty="0">
                  <a:solidFill>
                    <a:srgbClr val="4D4D4D"/>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795" r="-68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khoảng cách</a:t>
            </a:r>
          </a:p>
        </p:txBody>
      </p:sp>
    </p:spTree>
    <p:extLst>
      <p:ext uri="{BB962C8B-B14F-4D97-AF65-F5344CB8AC3E}">
        <p14:creationId xmlns:p14="http://schemas.microsoft.com/office/powerpoint/2010/main" val="263346924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fontScale="85000" lnSpcReduction="10000"/>
              </a:bodyPr>
              <a:lstStyle/>
              <a:p>
                <a:r>
                  <a:rPr lang="zh-CN" altLang="en-US" sz="2800" dirty="0">
                    <a:latin typeface="Calibri"/>
                    <a:cs typeface="Calibri"/>
                  </a:rPr>
                  <a:t>Hàm khoảng cách</a:t>
                </a:r>
                <a:endParaRPr lang="en-US" altLang="zh-CN" sz="2800" dirty="0">
                  <a:latin typeface="Calibri"/>
                  <a:cs typeface="Calibri"/>
                </a:endParaRPr>
              </a:p>
              <a:p>
                <a:pPr lvl="1" algn="just"/>
                <a:r>
                  <a:rPr lang="zh-CN" altLang="en-US" sz="2400" dirty="0">
                    <a:latin typeface="Calibri"/>
                    <a:cs typeface="Calibri"/>
                  </a:rPr>
                  <a:t>Đối với ảnh số, có nhiều cách tính hàm khoảng cách, bao gồm khoảng cách Euclid, khoảng cách Manhattan (còn gọi là khoảng cách khối thành phố, city-block) và khoảng cách bàn cờ, v.v.</a:t>
                </a:r>
              </a:p>
              <a:p>
                <a:pPr marL="897255" lvl="1" indent="-440055" algn="just">
                  <a:buFont typeface="Wingdings" panose="05000000000000000000" charset="0"/>
                  <a:buChar char="n"/>
                </a:pPr>
                <a:r>
                  <a:rPr lang="zh-CN" altLang="en-US" sz="2400" i="1" dirty="0">
                    <a:latin typeface="Calibri"/>
                    <a:cs typeface="Calibri"/>
                  </a:rPr>
                  <a:t>Khoảng cách Euclid:</a:t>
                </a:r>
              </a:p>
              <a:p>
                <a:pPr marL="457200" lvl="1" indent="0" algn="just">
                  <a:buFont typeface="Wingdings" panose="05000000000000000000" charset="0"/>
                  <a:buNone/>
                </a:pPr>
                <a14:m>
                  <m:oMathPara xmlns:m="http://schemas.openxmlformats.org/officeDocument/2006/math">
                    <m:oMathParaPr>
                      <m:jc m:val="centerGroup"/>
                    </m:oMathParaPr>
                    <m:oMath xmlns:m="http://schemas.openxmlformats.org/officeDocument/2006/math">
                      <m:sSub>
                        <m:sSubPr>
                          <m:ctrlPr>
                            <a:rPr lang="en-US" altLang="zh-CN" sz="2400" i="1" dirty="0">
                              <a:solidFill>
                                <a:srgbClr val="4D4D4D"/>
                              </a:solidFill>
                              <a:latin typeface="Cambria Math" panose="02040503050406030204" pitchFamily="18" charset="0"/>
                              <a:cs typeface="Cambria Math" panose="02040503050406030204" pitchFamily="18" charset="0"/>
                            </a:rPr>
                          </m:ctrlPr>
                        </m:sSubPr>
                        <m:e>
                          <m:r>
                            <a:rPr lang="en-US" altLang="zh-CN" sz="2400" b="0" i="1" dirty="0" smtClean="0">
                              <a:solidFill>
                                <a:srgbClr val="4D4D4D"/>
                              </a:solidFill>
                              <a:latin typeface="Cambria Math" panose="02040503050406030204" pitchFamily="18" charset="0"/>
                              <a:cs typeface="Cambria Math" panose="02040503050406030204" pitchFamily="18" charset="0"/>
                            </a:rPr>
                            <m:t>𝐷</m:t>
                          </m:r>
                        </m:e>
                        <m:sub>
                          <m:r>
                            <a:rPr lang="en-US" altLang="zh-CN" sz="2400" b="0" i="1" dirty="0" smtClean="0">
                              <a:solidFill>
                                <a:srgbClr val="4D4D4D"/>
                              </a:solidFill>
                              <a:latin typeface="Cambria Math" panose="02040503050406030204" pitchFamily="18" charset="0"/>
                              <a:cs typeface="Cambria Math" panose="02040503050406030204" pitchFamily="18" charset="0"/>
                            </a:rPr>
                            <m:t>𝐸</m:t>
                          </m:r>
                        </m:sub>
                      </m:sSub>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𝑎</m:t>
                      </m:r>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𝑏</m:t>
                      </m:r>
                      <m:r>
                        <a:rPr lang="en-US" altLang="zh-CN" sz="2400" b="0" i="1" dirty="0" smtClean="0">
                          <a:solidFill>
                            <a:srgbClr val="4D4D4D"/>
                          </a:solidFill>
                          <a:latin typeface="Cambria Math" panose="02040503050406030204" pitchFamily="18" charset="0"/>
                          <a:cs typeface="Cambria Math" panose="02040503050406030204" pitchFamily="18" charset="0"/>
                        </a:rPr>
                        <m:t>)=</m:t>
                      </m:r>
                      <m:rad>
                        <m:radPr>
                          <m:degHide m:val="on"/>
                          <m:ctrlPr>
                            <a:rPr lang="en-US" altLang="zh-CN" sz="2400" i="1" dirty="0">
                              <a:solidFill>
                                <a:srgbClr val="4D4D4D"/>
                              </a:solidFill>
                              <a:latin typeface="Cambria Math" panose="02040503050406030204" pitchFamily="18" charset="0"/>
                              <a:cs typeface="Cambria Math" panose="02040503050406030204" pitchFamily="18" charset="0"/>
                            </a:rPr>
                          </m:ctrlPr>
                        </m:radPr>
                        <m:deg/>
                        <m:e>
                          <m:sSup>
                            <m:sSupPr>
                              <m:ctrlPr>
                                <a:rPr lang="en-US" altLang="zh-CN" sz="2400" i="1" dirty="0">
                                  <a:solidFill>
                                    <a:srgbClr val="4D4D4D"/>
                                  </a:solidFill>
                                  <a:latin typeface="Cambria Math" panose="02040503050406030204" pitchFamily="18" charset="0"/>
                                  <a:cs typeface="Cambria Math" panose="02040503050406030204" pitchFamily="18" charset="0"/>
                                </a:rPr>
                              </m:ctrlPr>
                            </m:sSupPr>
                            <m:e>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𝑖</m:t>
                              </m:r>
                              <m:r>
                                <a:rPr lang="en-US" altLang="zh-CN" sz="2400" b="0" i="1" dirty="0" smtClean="0">
                                  <a:solidFill>
                                    <a:srgbClr val="4D4D4D"/>
                                  </a:solidFill>
                                  <a:latin typeface="Cambria Math" panose="02040503050406030204" pitchFamily="18" charset="0"/>
                                  <a:cs typeface="Cambria Math" panose="02040503050406030204" pitchFamily="18" charset="0"/>
                                </a:rPr>
                                <m:t>−)</m:t>
                              </m:r>
                            </m:e>
                            <m:sup>
                              <m:r>
                                <a:rPr lang="en-US" altLang="zh-CN" sz="2400" b="0" i="1" dirty="0" smtClean="0">
                                  <a:solidFill>
                                    <a:srgbClr val="4D4D4D"/>
                                  </a:solidFill>
                                  <a:latin typeface="Cambria Math" panose="02040503050406030204" pitchFamily="18" charset="0"/>
                                  <a:cs typeface="Cambria Math" panose="02040503050406030204" pitchFamily="18" charset="0"/>
                                </a:rPr>
                                <m:t>2</m:t>
                              </m:r>
                            </m:sup>
                          </m:sSup>
                          <m:r>
                            <a:rPr lang="en-US" altLang="zh-CN" sz="2400" b="0" i="1" dirty="0" smtClean="0">
                              <a:solidFill>
                                <a:srgbClr val="4D4D4D"/>
                              </a:solidFill>
                              <a:latin typeface="Cambria Math" panose="02040503050406030204" pitchFamily="18" charset="0"/>
                              <a:cs typeface="Cambria Math" panose="02040503050406030204" pitchFamily="18" charset="0"/>
                            </a:rPr>
                            <m:t>+</m:t>
                          </m:r>
                          <m:sSup>
                            <m:sSupPr>
                              <m:ctrlPr>
                                <a:rPr lang="en-US" altLang="zh-CN" sz="2400" i="1" dirty="0">
                                  <a:solidFill>
                                    <a:srgbClr val="4D4D4D"/>
                                  </a:solidFill>
                                  <a:latin typeface="Cambria Math" panose="02040503050406030204" pitchFamily="18" charset="0"/>
                                  <a:cs typeface="Cambria Math" panose="02040503050406030204" pitchFamily="18" charset="0"/>
                                </a:rPr>
                              </m:ctrlPr>
                            </m:sSupPr>
                            <m:e>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𝑗</m:t>
                              </m:r>
                              <m:r>
                                <a:rPr lang="en-US" altLang="zh-CN" sz="2400" b="0" i="1" dirty="0" smtClean="0">
                                  <a:solidFill>
                                    <a:srgbClr val="4D4D4D"/>
                                  </a:solidFill>
                                  <a:latin typeface="Cambria Math" panose="02040503050406030204" pitchFamily="18" charset="0"/>
                                  <a:cs typeface="Cambria Math" panose="02040503050406030204" pitchFamily="18" charset="0"/>
                                </a:rPr>
                                <m:t>−)</m:t>
                              </m:r>
                            </m:e>
                            <m:sup>
                              <m:r>
                                <a:rPr lang="en-US" altLang="zh-CN" sz="2400" b="0" i="1" dirty="0" smtClean="0">
                                  <a:solidFill>
                                    <a:srgbClr val="4D4D4D"/>
                                  </a:solidFill>
                                  <a:latin typeface="Cambria Math" panose="02040503050406030204" pitchFamily="18" charset="0"/>
                                  <a:cs typeface="Cambria Math" panose="02040503050406030204" pitchFamily="18" charset="0"/>
                                </a:rPr>
                                <m:t>2</m:t>
                              </m:r>
                            </m:sup>
                          </m:sSup>
                        </m:e>
                      </m:rad>
                    </m:oMath>
                  </m:oMathPara>
                </a14:m>
                <a:endParaRPr lang="en-US" altLang="zh-CN" sz="2400" i="1" dirty="0">
                  <a:solidFill>
                    <a:srgbClr val="4D4D4D"/>
                  </a:solidFill>
                  <a:latin typeface="Calibri"/>
                  <a:cs typeface="Calibri"/>
                </a:endParaRPr>
              </a:p>
              <a:p>
                <a:pPr lvl="1" algn="just">
                  <a:buFont typeface="Wingdings" panose="05000000000000000000" charset="0"/>
                  <a:buChar char="n"/>
                </a:pPr>
                <a:r>
                  <a:rPr lang="zh-CN" altLang="en-US" sz="2400" i="1" dirty="0">
                    <a:latin typeface="Calibri"/>
                    <a:cs typeface="Calibri"/>
                  </a:rPr>
                  <a:t>Khoảng cách Manhattan:</a:t>
                </a:r>
              </a:p>
              <a:p>
                <a:pPr marL="457200" lvl="1" indent="0" algn="just">
                  <a:buFont typeface="Wingdings" panose="05000000000000000000" charset="0"/>
                  <a:buNone/>
                </a:pPr>
                <a14:m>
                  <m:oMathPara xmlns:m="http://schemas.openxmlformats.org/officeDocument/2006/math">
                    <m:oMathParaPr>
                      <m:jc m:val="centerGroup"/>
                    </m:oMathParaPr>
                    <m:oMath xmlns:m="http://schemas.openxmlformats.org/officeDocument/2006/math">
                      <m:sSub>
                        <m:sSubPr>
                          <m:ctrlPr>
                            <a:rPr lang="en-US" altLang="zh-CN" sz="2400" i="1" dirty="0">
                              <a:solidFill>
                                <a:srgbClr val="4D4D4D"/>
                              </a:solidFill>
                              <a:latin typeface="Cambria Math" panose="02040503050406030204" pitchFamily="18" charset="0"/>
                              <a:cs typeface="Cambria Math" panose="02040503050406030204" pitchFamily="18" charset="0"/>
                            </a:rPr>
                          </m:ctrlPr>
                        </m:sSubPr>
                        <m:e>
                          <m:r>
                            <a:rPr lang="en-US" altLang="zh-CN" sz="2400" b="0" i="1" dirty="0" smtClean="0">
                              <a:solidFill>
                                <a:srgbClr val="4D4D4D"/>
                              </a:solidFill>
                              <a:latin typeface="Cambria Math" panose="02040503050406030204" pitchFamily="18" charset="0"/>
                              <a:cs typeface="Cambria Math" panose="02040503050406030204" pitchFamily="18" charset="0"/>
                            </a:rPr>
                            <m:t>𝐷</m:t>
                          </m:r>
                        </m:e>
                        <m:sub>
                          <m:r>
                            <a:rPr lang="en-US" altLang="zh-CN" sz="2400" b="0" i="1" dirty="0" smtClean="0">
                              <a:solidFill>
                                <a:srgbClr val="4D4D4D"/>
                              </a:solidFill>
                              <a:latin typeface="Cambria Math" panose="02040503050406030204" pitchFamily="18" charset="0"/>
                              <a:cs typeface="Cambria Math" panose="02040503050406030204" pitchFamily="18" charset="0"/>
                            </a:rPr>
                            <m:t>4</m:t>
                          </m:r>
                        </m:sub>
                      </m:sSub>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𝑎</m:t>
                      </m:r>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𝑏</m:t>
                      </m:r>
                      <m:r>
                        <a:rPr lang="en-US" altLang="zh-CN" sz="2400" b="0" i="1" dirty="0" smtClean="0">
                          <a:solidFill>
                            <a:srgbClr val="4D4D4D"/>
                          </a:solidFill>
                          <a:latin typeface="Cambria Math" panose="02040503050406030204" pitchFamily="18" charset="0"/>
                          <a:cs typeface="Cambria Math" panose="02040503050406030204" pitchFamily="18" charset="0"/>
                        </a:rPr>
                        <m:t>)=</m:t>
                      </m:r>
                      <m:d>
                        <m:dPr>
                          <m:begChr m:val="|"/>
                          <m:endChr m:val="|"/>
                          <m:ctrlPr>
                            <a:rPr lang="en-US" altLang="zh-CN" sz="2400" i="1" dirty="0">
                              <a:solidFill>
                                <a:srgbClr val="4D4D4D"/>
                              </a:solidFill>
                              <a:latin typeface="Cambria Math" panose="02040503050406030204" pitchFamily="18" charset="0"/>
                              <a:cs typeface="Cambria Math" panose="02040503050406030204" pitchFamily="18" charset="0"/>
                            </a:rPr>
                          </m:ctrlPr>
                        </m:dPr>
                        <m:e>
                          <m:r>
                            <a:rPr lang="en-US" altLang="zh-CN" sz="2400" b="0" i="1" dirty="0" smtClean="0">
                              <a:solidFill>
                                <a:srgbClr val="4D4D4D"/>
                              </a:solidFill>
                              <a:latin typeface="Cambria Math" panose="02040503050406030204" pitchFamily="18" charset="0"/>
                              <a:cs typeface="Cambria Math" panose="02040503050406030204" pitchFamily="18" charset="0"/>
                            </a:rPr>
                            <m:t>𝑖</m:t>
                          </m:r>
                          <m:r>
                            <a:rPr lang="en-US" altLang="zh-CN" sz="2400" b="0" i="1" dirty="0" smtClean="0">
                              <a:solidFill>
                                <a:srgbClr val="4D4D4D"/>
                              </a:solidFill>
                              <a:latin typeface="Cambria Math" panose="02040503050406030204" pitchFamily="18" charset="0"/>
                              <a:cs typeface="Cambria Math" panose="02040503050406030204" pitchFamily="18" charset="0"/>
                            </a:rPr>
                            <m:t>−</m:t>
                          </m:r>
                        </m:e>
                      </m:d>
                      <m:r>
                        <a:rPr lang="en-US" altLang="zh-CN" sz="2400" b="0" i="1" dirty="0" smtClean="0">
                          <a:solidFill>
                            <a:srgbClr val="4D4D4D"/>
                          </a:solidFill>
                          <a:latin typeface="Cambria Math" panose="02040503050406030204" pitchFamily="18" charset="0"/>
                          <a:cs typeface="Cambria Math" panose="02040503050406030204" pitchFamily="18" charset="0"/>
                        </a:rPr>
                        <m:t>+</m:t>
                      </m:r>
                      <m:d>
                        <m:dPr>
                          <m:begChr m:val="|"/>
                          <m:endChr m:val="|"/>
                          <m:ctrlPr>
                            <a:rPr lang="en-US" altLang="zh-CN" sz="2400" i="1" dirty="0">
                              <a:solidFill>
                                <a:srgbClr val="4D4D4D"/>
                              </a:solidFill>
                              <a:latin typeface="Cambria Math" panose="02040503050406030204" pitchFamily="18" charset="0"/>
                              <a:cs typeface="Cambria Math" panose="02040503050406030204" pitchFamily="18" charset="0"/>
                            </a:rPr>
                          </m:ctrlPr>
                        </m:dPr>
                        <m:e>
                          <m:r>
                            <a:rPr lang="en-US" altLang="zh-CN" sz="2400" b="0" i="1" dirty="0" smtClean="0">
                              <a:solidFill>
                                <a:srgbClr val="4D4D4D"/>
                              </a:solidFill>
                              <a:latin typeface="Cambria Math" panose="02040503050406030204" pitchFamily="18" charset="0"/>
                              <a:cs typeface="Cambria Math" panose="02040503050406030204" pitchFamily="18" charset="0"/>
                            </a:rPr>
                            <m:t>𝑗</m:t>
                          </m:r>
                          <m:r>
                            <a:rPr lang="en-US" altLang="zh-CN" sz="2400" b="0" i="1" dirty="0" smtClean="0">
                              <a:solidFill>
                                <a:srgbClr val="4D4D4D"/>
                              </a:solidFill>
                              <a:latin typeface="Cambria Math" panose="02040503050406030204" pitchFamily="18" charset="0"/>
                              <a:cs typeface="Cambria Math" panose="02040503050406030204" pitchFamily="18" charset="0"/>
                            </a:rPr>
                            <m:t>−</m:t>
                          </m:r>
                        </m:e>
                      </m:d>
                    </m:oMath>
                  </m:oMathPara>
                </a14:m>
                <a:endParaRPr lang="en-US" altLang="zh-CN" sz="2400" i="1" dirty="0">
                  <a:solidFill>
                    <a:srgbClr val="4D4D4D"/>
                  </a:solidFill>
                  <a:latin typeface="Calibri"/>
                  <a:cs typeface="Calibri"/>
                </a:endParaRPr>
              </a:p>
              <a:p>
                <a:pPr marL="457200" lvl="1" indent="0" algn="just">
                  <a:buFont typeface="Wingdings" panose="05000000000000000000" charset="0"/>
                  <a:buNone/>
                </a:pPr>
                <a:r>
                  <a:rPr lang="zh-CN" altLang="en-US" sz="2400" dirty="0">
                    <a:solidFill>
                      <a:srgbClr val="4D4D4D"/>
                    </a:solidFill>
                    <a:latin typeface="Calibri"/>
                    <a:cs typeface="Calibri"/>
                  </a:rPr>
                  <a:t>Khoảng cách này chỉ cho phép di chuyển theo chiều ngang và chiều dọc; mỗi pixel kề với bốn điểm ở phía trên, dưới, trái và phải.</a:t>
                </a:r>
              </a:p>
              <a:p>
                <a:pPr lvl="1" algn="just">
                  <a:buFont typeface="Wingdings" panose="05000000000000000000" charset="0"/>
                  <a:buChar char="n"/>
                </a:pPr>
                <a:r>
                  <a:rPr lang="zh-CN" altLang="en-US" sz="2400" i="1" dirty="0">
                    <a:latin typeface="Calibri"/>
                    <a:cs typeface="Calibri"/>
                    <a:sym typeface="+mn-ea"/>
                  </a:rPr>
                  <a:t>Khoảng cách bàn cờ:</a:t>
                </a:r>
                <a:endParaRPr lang="zh-CN" altLang="en-US" sz="2400" i="1" dirty="0">
                  <a:latin typeface="Calibri"/>
                  <a:cs typeface="Calibri"/>
                </a:endParaRPr>
              </a:p>
              <a:p>
                <a:pPr marL="457200" lvl="1" indent="0" algn="just">
                  <a:buFont typeface="Wingdings" panose="05000000000000000000" charset="0"/>
                  <a:buNone/>
                </a:pPr>
                <a14:m>
                  <m:oMathPara xmlns:m="http://schemas.openxmlformats.org/officeDocument/2006/math">
                    <m:oMathParaPr>
                      <m:jc m:val="centerGroup"/>
                    </m:oMathParaPr>
                    <m:oMath xmlns:m="http://schemas.openxmlformats.org/officeDocument/2006/math">
                      <m:sSub>
                        <m:sSubPr>
                          <m:ctrlPr>
                            <a:rPr lang="en-US" altLang="zh-CN" sz="2400" i="1" dirty="0">
                              <a:solidFill>
                                <a:srgbClr val="4D4D4D"/>
                              </a:solidFill>
                              <a:latin typeface="Cambria Math" panose="02040503050406030204" pitchFamily="18" charset="0"/>
                              <a:cs typeface="Cambria Math" panose="02040503050406030204" pitchFamily="18" charset="0"/>
                            </a:rPr>
                          </m:ctrlPr>
                        </m:sSubPr>
                        <m:e>
                          <m:r>
                            <a:rPr lang="en-US" altLang="zh-CN" sz="2400" b="0" i="1" dirty="0" smtClean="0">
                              <a:solidFill>
                                <a:srgbClr val="4D4D4D"/>
                              </a:solidFill>
                              <a:latin typeface="Cambria Math" panose="02040503050406030204" pitchFamily="18" charset="0"/>
                              <a:cs typeface="Cambria Math" panose="02040503050406030204" pitchFamily="18" charset="0"/>
                            </a:rPr>
                            <m:t>𝐷</m:t>
                          </m:r>
                        </m:e>
                        <m:sub>
                          <m:r>
                            <a:rPr lang="en-US" altLang="zh-CN" sz="2400" b="0" i="1" dirty="0" smtClean="0">
                              <a:solidFill>
                                <a:srgbClr val="4D4D4D"/>
                              </a:solidFill>
                              <a:latin typeface="Cambria Math" panose="02040503050406030204" pitchFamily="18" charset="0"/>
                              <a:cs typeface="Cambria Math" panose="02040503050406030204" pitchFamily="18" charset="0"/>
                            </a:rPr>
                            <m:t>8</m:t>
                          </m:r>
                        </m:sub>
                      </m:sSub>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𝑎</m:t>
                      </m:r>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𝑏</m:t>
                      </m:r>
                      <m:r>
                        <a:rPr lang="en-US" altLang="zh-CN" sz="2400" b="0" i="1" dirty="0" smtClean="0">
                          <a:solidFill>
                            <a:srgbClr val="4D4D4D"/>
                          </a:solidFill>
                          <a:latin typeface="Cambria Math" panose="02040503050406030204" pitchFamily="18" charset="0"/>
                          <a:ea typeface="MS Mincho" charset="0"/>
                          <a:cs typeface="Cambria Math" panose="02040503050406030204" pitchFamily="18" charset="0"/>
                        </a:rPr>
                        <m:t>)=</m:t>
                      </m:r>
                      <m:r>
                        <a:rPr lang="en-US" altLang="zh-CN" sz="2400" b="0" i="1" dirty="0" smtClean="0">
                          <a:solidFill>
                            <a:srgbClr val="4D4D4D"/>
                          </a:solidFill>
                          <a:latin typeface="Cambria Math" panose="02040503050406030204" pitchFamily="18" charset="0"/>
                          <a:ea typeface="MS Mincho" charset="0"/>
                          <a:cs typeface="Cambria Math" panose="02040503050406030204" pitchFamily="18" charset="0"/>
                        </a:rPr>
                        <m:t>𝑚𝑎𝑥</m:t>
                      </m:r>
                      <m:d>
                        <m:dPr>
                          <m:begChr m:val="{"/>
                          <m:endChr m:val="}"/>
                          <m:ctrlPr>
                            <a:rPr lang="en-US" altLang="zh-CN" sz="2400" i="1" dirty="0">
                              <a:solidFill>
                                <a:srgbClr val="4D4D4D"/>
                              </a:solidFill>
                              <a:latin typeface="Cambria Math" panose="02040503050406030204" pitchFamily="18" charset="0"/>
                              <a:cs typeface="Cambria Math" panose="02040503050406030204" pitchFamily="18" charset="0"/>
                            </a:rPr>
                          </m:ctrlPr>
                        </m:dPr>
                        <m:e>
                          <m:d>
                            <m:dPr>
                              <m:begChr m:val="|"/>
                              <m:endChr m:val="|"/>
                              <m:ctrlPr>
                                <a:rPr lang="en-US" altLang="zh-CN" sz="2400" i="1" dirty="0">
                                  <a:solidFill>
                                    <a:srgbClr val="4D4D4D"/>
                                  </a:solidFill>
                                  <a:latin typeface="Cambria Math" panose="02040503050406030204" pitchFamily="18" charset="0"/>
                                  <a:cs typeface="Cambria Math" panose="02040503050406030204" pitchFamily="18" charset="0"/>
                                </a:rPr>
                              </m:ctrlPr>
                            </m:dPr>
                            <m:e>
                              <m:r>
                                <a:rPr lang="en-US" altLang="zh-CN" sz="2400" b="0" i="1" dirty="0" smtClean="0">
                                  <a:solidFill>
                                    <a:srgbClr val="4D4D4D"/>
                                  </a:solidFill>
                                  <a:latin typeface="Cambria Math" panose="02040503050406030204" pitchFamily="18" charset="0"/>
                                  <a:cs typeface="Cambria Math" panose="02040503050406030204" pitchFamily="18" charset="0"/>
                                </a:rPr>
                                <m:t>𝑖</m:t>
                              </m:r>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𝑘</m:t>
                              </m:r>
                            </m:e>
                          </m:d>
                          <m:r>
                            <a:rPr lang="en-US" altLang="zh-CN" sz="2400" b="0" i="1" dirty="0" smtClean="0">
                              <a:solidFill>
                                <a:srgbClr val="4D4D4D"/>
                              </a:solidFill>
                              <a:latin typeface="Cambria Math" panose="02040503050406030204" pitchFamily="18" charset="0"/>
                              <a:cs typeface="Cambria Math" panose="02040503050406030204" pitchFamily="18" charset="0"/>
                            </a:rPr>
                            <m:t>,</m:t>
                          </m:r>
                          <m:d>
                            <m:dPr>
                              <m:begChr m:val="|"/>
                              <m:endChr m:val="|"/>
                              <m:ctrlPr>
                                <a:rPr lang="en-US" altLang="zh-CN" sz="2400" i="1" dirty="0">
                                  <a:solidFill>
                                    <a:srgbClr val="4D4D4D"/>
                                  </a:solidFill>
                                  <a:latin typeface="Cambria Math" panose="02040503050406030204" pitchFamily="18" charset="0"/>
                                  <a:cs typeface="Cambria Math" panose="02040503050406030204" pitchFamily="18" charset="0"/>
                                </a:rPr>
                              </m:ctrlPr>
                            </m:dPr>
                            <m:e>
                              <m:r>
                                <a:rPr lang="en-US" altLang="zh-CN" sz="2400" b="0" i="1" dirty="0" smtClean="0">
                                  <a:solidFill>
                                    <a:srgbClr val="4D4D4D"/>
                                  </a:solidFill>
                                  <a:latin typeface="Cambria Math" panose="02040503050406030204" pitchFamily="18" charset="0"/>
                                  <a:cs typeface="Cambria Math" panose="02040503050406030204" pitchFamily="18" charset="0"/>
                                </a:rPr>
                                <m:t>𝑗</m:t>
                              </m:r>
                              <m:r>
                                <a:rPr lang="en-US" altLang="zh-CN" sz="2400" b="0" i="1" dirty="0" smtClean="0">
                                  <a:solidFill>
                                    <a:srgbClr val="4D4D4D"/>
                                  </a:solidFill>
                                  <a:latin typeface="Cambria Math" panose="02040503050406030204" pitchFamily="18" charset="0"/>
                                  <a:cs typeface="Cambria Math" panose="02040503050406030204" pitchFamily="18" charset="0"/>
                                </a:rPr>
                                <m:t>−</m:t>
                              </m:r>
                              <m:r>
                                <a:rPr lang="en-US" altLang="zh-CN" sz="2400" b="0" i="1" dirty="0" smtClean="0">
                                  <a:solidFill>
                                    <a:srgbClr val="4D4D4D"/>
                                  </a:solidFill>
                                  <a:latin typeface="Cambria Math" panose="02040503050406030204" pitchFamily="18" charset="0"/>
                                  <a:cs typeface="Cambria Math" panose="02040503050406030204" pitchFamily="18" charset="0"/>
                                </a:rPr>
                                <m:t>𝑙</m:t>
                              </m:r>
                            </m:e>
                          </m:d>
                        </m:e>
                      </m:d>
                    </m:oMath>
                  </m:oMathPara>
                </a14:m>
                <a:endParaRPr lang="en-US" altLang="zh-CN" sz="2400" i="1" dirty="0">
                  <a:solidFill>
                    <a:srgbClr val="4D4D4D"/>
                  </a:solidFill>
                  <a:latin typeface="Calibri"/>
                  <a:cs typeface="Calibri"/>
                </a:endParaRPr>
              </a:p>
              <a:p>
                <a:pPr marL="457200" lvl="1" indent="0" algn="just">
                  <a:buFont typeface="Wingdings" panose="05000000000000000000" charset="0"/>
                  <a:buNone/>
                </a:pPr>
                <a:r>
                  <a:rPr lang="zh-CN" altLang="en-US" sz="2400" dirty="0">
                    <a:latin typeface="Calibri"/>
                    <a:cs typeface="Calibri"/>
                    <a:sym typeface="+mn-ea"/>
                  </a:rPr>
                  <a:t>Khoảng cách này cho phép di chuyển theo chiều ngang, chiều dọc và đường chéo; mỗi pixel kề với tám điểm gồm trên, dưới, trái, phải và bốn điểm theo đường chéo</a:t>
                </a:r>
                <a:endParaRPr lang="zh-CN" altLang="en-US" sz="2400" dirty="0">
                  <a:solidFill>
                    <a:srgbClr val="4D4D4D"/>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758"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khoảng cách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3020291"/>
              </a:xfrm>
            </p:spPr>
            <p:txBody>
              <a:bodyPr>
                <a:normAutofit fontScale="85000" lnSpcReduction="20000"/>
              </a:bodyPr>
              <a:lstStyle/>
              <a:p>
                <a:r>
                  <a:rPr lang="zh-CN" altLang="en-US" sz="2800" dirty="0">
                    <a:latin typeface="Calibri"/>
                    <a:cs typeface="Calibri"/>
                  </a:rPr>
                  <a:t>Biến đổi khoảng cách</a:t>
                </a:r>
                <a:endParaRPr lang="vi-VN" altLang="zh-CN" sz="2800" dirty="0">
                  <a:latin typeface="Calibri"/>
                  <a:cs typeface="Calibri"/>
                </a:endParaRPr>
              </a:p>
              <a:p>
                <a:pPr lvl="1" algn="just"/>
                <a:r>
                  <a:rPr lang="en-VN" sz="2400" dirty="0"/>
                  <a:t>Lấy ảnh nhị phân làm ví dụ, trong đó các điểm ảnh thuộc vùng đối tượng có giá trị 1, còn các điểm ảnh nền có giá trị 0. </a:t>
                </a:r>
              </a:p>
              <a:p>
                <a:pPr lvl="1" algn="just"/>
                <a:r>
                  <a:rPr lang="en-VN" sz="2400" dirty="0"/>
                  <a:t>Biến đổi khoảng cách (distance transform) xác định khoảng cách từ mỗi điểm ảnh thuộc vùng đối tượng đến điểm ảnh nền hoặc biên đối tượng gần nhất. Do đó, giá trị tại biên bằng 0 hoặc đạt giá trị nhỏ nhất, còn các điểm ảnh nằm sâu bên trong vùng có giá trị lớn hơn.</a:t>
                </a:r>
              </a:p>
              <a:p>
                <a:pPr lvl="1" algn="just"/>
                <a:r>
                  <a:rPr lang="en-VN" sz="2400" dirty="0"/>
                  <a:t>Ảnh đầu vào được thể hiện trong Hình (a), còn kết quả biến đổi khoảng cách sử dụng khoảng cách </a:t>
                </a:r>
                <a14:m>
                  <m:oMath xmlns:m="http://schemas.openxmlformats.org/officeDocument/2006/math">
                    <m:sSub>
                      <m:sSubPr>
                        <m:ctrlPr>
                          <a:rPr lang="en-VN" i="1">
                            <a:latin typeface="Cambria Math" panose="02040503050406030204" pitchFamily="18" charset="0"/>
                          </a:rPr>
                        </m:ctrlPr>
                      </m:sSubPr>
                      <m:e>
                        <m:r>
                          <a:rPr lang="en-VN" b="0" i="1" smtClean="0">
                            <a:latin typeface="Cambria Math" panose="02040503050406030204" pitchFamily="18" charset="0"/>
                          </a:rPr>
                          <m:t>𝐷</m:t>
                        </m:r>
                      </m:e>
                      <m:sub>
                        <m:r>
                          <a:rPr lang="en-VN" b="0" i="1" smtClean="0">
                            <a:latin typeface="Cambria Math" panose="02040503050406030204" pitchFamily="18" charset="0"/>
                          </a:rPr>
                          <m:t>4</m:t>
                        </m:r>
                      </m:sub>
                    </m:sSub>
                  </m:oMath>
                </a14:m>
                <a:r>
                  <a:rPr lang="en-VN" sz="2400" dirty="0"/>
                  <a:t>(city-block distance/Manhattan distance) được thể hiện trong Hình (b).</a:t>
                </a:r>
              </a:p>
              <a:p>
                <a:endParaRPr lang="en-US" altLang="zh-CN" sz="2800"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3020291"/>
              </a:xfrm>
              <a:blipFill>
                <a:blip r:embed="rId4"/>
                <a:stretch>
                  <a:fillRect l="-682" t="-2092"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khoảng cách</a:t>
            </a:r>
          </a:p>
        </p:txBody>
      </p:sp>
      <p:pic>
        <p:nvPicPr>
          <p:cNvPr id="7" name="图片 7" descr="1702199053036"/>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3667991" y="4061650"/>
            <a:ext cx="5346698" cy="279635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dirty="0">
                    <a:latin typeface="Calibri"/>
                    <a:cs typeface="Calibri"/>
                  </a:rPr>
                  <a:t>Biến đổi khoảng cách</a:t>
                </a:r>
                <a:endParaRPr lang="en-US" altLang="zh-CN" dirty="0">
                  <a:latin typeface="Calibri"/>
                  <a:cs typeface="Calibri"/>
                </a:endParaRPr>
              </a:p>
              <a:p>
                <a:pPr lvl="1"/>
                <a:r>
                  <a:rPr lang="en-VN" dirty="0"/>
                  <a:t>Việc tính biến đổi khoảng cách (distance transform) có thể được thực hiện bằng thuật toán quét raster hai lượt (two-pass raster-scan algorithm), giúp tính nhanh ảnh khoảng cách. Cốt lõi của thuật toán là sử dụng hai mặt nạ cục bộ nhỏ để lần lượt quét ảnh theo hai hướng.</a:t>
                </a:r>
              </a:p>
              <a:p>
                <a:pPr lvl="1"/>
                <a:endParaRPr lang="en-VN" dirty="0"/>
              </a:p>
              <a:p>
                <a:pPr lvl="1"/>
                <a:endParaRPr lang="en-VN" dirty="0"/>
              </a:p>
              <a:p>
                <a:pPr lvl="1"/>
                <a:endParaRPr lang="en-VN" dirty="0"/>
              </a:p>
              <a:p>
                <a:pPr lvl="1"/>
                <a:endParaRPr lang="en-VN" dirty="0"/>
              </a:p>
              <a:p>
                <a:r>
                  <a:rPr lang="en-VN" dirty="0"/>
                  <a:t>Quy trình cụ thể như sau:</a:t>
                </a:r>
              </a:p>
              <a:p>
                <a:pPr lvl="1"/>
                <a:r>
                  <a:rPr lang="en-VN" b="1" dirty="0"/>
                  <a:t>(1)</a:t>
                </a:r>
                <a:r>
                  <a:rPr lang="en-VN" dirty="0"/>
                  <a:t> Tạo một mảng kích thước </a:t>
                </a:r>
                <a14:m>
                  <m:oMath xmlns:m="http://schemas.openxmlformats.org/officeDocument/2006/math">
                    <m:r>
                      <a:rPr lang="en-VN" i="1">
                        <a:latin typeface="Cambria Math" panose="02040503050406030204" pitchFamily="18" charset="0"/>
                      </a:rPr>
                      <m:t>𝑀</m:t>
                    </m:r>
                    <m:r>
                      <a:rPr lang="en-VN">
                        <a:latin typeface="Cambria Math" panose="02040503050406030204" pitchFamily="18" charset="0"/>
                      </a:rPr>
                      <m:t>×</m:t>
                    </m:r>
                    <m:r>
                      <a:rPr lang="en-VN" i="1">
                        <a:latin typeface="Cambria Math" panose="02040503050406030204" pitchFamily="18" charset="0"/>
                      </a:rPr>
                      <m:t>𝑁</m:t>
                    </m:r>
                  </m:oMath>
                </a14:m>
                <a:r>
                  <a:rPr lang="en-VN" dirty="0"/>
                  <a:t>và khởi tạo: các điểm ảnh nền có giá trị 0 được gán khoảng cách bằng 0; các điểm ảnh thuộc vùng đối tượng được gán giá trị vô cùng.</a:t>
                </a:r>
              </a:p>
              <a:p>
                <a:pPr marL="457200" lvl="1" indent="0" algn="just">
                  <a:buNone/>
                </a:pPr>
                <a:endParaRPr lang="en-US" altLang="zh-CN" sz="240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khoảng cách</a:t>
            </a:r>
          </a:p>
        </p:txBody>
      </p:sp>
      <p:pic>
        <p:nvPicPr>
          <p:cNvPr id="6" name="Picture 5">
            <a:extLst>
              <a:ext uri="{FF2B5EF4-FFF2-40B4-BE49-F238E27FC236}">
                <a16:creationId xmlns:a16="http://schemas.microsoft.com/office/drawing/2014/main" id="{A0626F1F-4D8D-665C-06E6-12C40E4825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5611" y="2865514"/>
            <a:ext cx="2863144" cy="1596420"/>
          </a:xfrm>
          <a:prstGeom prst="rect">
            <a:avLst/>
          </a:prstGeom>
        </p:spPr>
      </p:pic>
    </p:spTree>
    <p:extLst>
      <p:ext uri="{BB962C8B-B14F-4D97-AF65-F5344CB8AC3E}">
        <p14:creationId xmlns:p14="http://schemas.microsoft.com/office/powerpoint/2010/main" val="3793541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899"/>
                <a:ext cx="11160125" cy="5620015"/>
              </a:xfrm>
            </p:spPr>
            <p:txBody>
              <a:bodyPr>
                <a:normAutofit fontScale="92500"/>
              </a:bodyPr>
              <a:lstStyle/>
              <a:p>
                <a:pPr algn="just">
                  <a:lnSpc>
                    <a:spcPct val="150000"/>
                  </a:lnSpc>
                </a:pPr>
                <a:r>
                  <a:rPr lang="zh-CN" altLang="en-US" dirty="0">
                    <a:latin typeface="Calibri"/>
                    <a:cs typeface="Calibri"/>
                  </a:rPr>
                  <a:t>Biến đổi khoảng cách</a:t>
                </a:r>
              </a:p>
              <a:p>
                <a:pPr marL="457200" lvl="1" indent="0" algn="just">
                  <a:lnSpc>
                    <a:spcPct val="150000"/>
                  </a:lnSpc>
                  <a:buNone/>
                </a:pPr>
                <a:r>
                  <a:rPr lang="zh-CN" altLang="en-US" sz="2400" dirty="0">
                    <a:latin typeface="Calibri"/>
                    <a:cs typeface="Calibri"/>
                  </a:rPr>
                  <a:t>(2) Sử dụng mặt nạ 1, bắt đầu từ góc trên bên trái, duyệt mảng từ trái sang phải và từ trên xuống dưới, rồi cập nhật giá trị của phần tử tương ứng với điểm P trong mặt nạ như sau:</a:t>
                </a:r>
              </a:p>
              <a:p>
                <a:pPr marL="457200" lvl="1" indent="0" algn="just">
                  <a:lnSpc>
                    <a:spcPct val="150000"/>
                  </a:lnSpc>
                  <a:buNone/>
                </a:pPr>
                <a14:m>
                  <m:oMathPara xmlns:m="http://schemas.openxmlformats.org/officeDocument/2006/math">
                    <m:oMathParaPr>
                      <m:jc m:val="centerGroup"/>
                    </m:oMathParaPr>
                    <m:oMath xmlns:m="http://schemas.openxmlformats.org/officeDocument/2006/math">
                      <m:r>
                        <a:rPr lang="en-US" altLang="zh-CN" sz="1800" b="0" i="1" dirty="0" smtClean="0">
                          <a:solidFill>
                            <a:srgbClr val="C00000"/>
                          </a:solidFill>
                          <a:latin typeface="Cambria Math" panose="02040503050406030204" pitchFamily="18" charset="0"/>
                          <a:cs typeface="Cambria Math" panose="02040503050406030204" pitchFamily="18" charset="0"/>
                        </a:rPr>
                        <m:t>𝐹</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𝑃</m:t>
                      </m:r>
                      <m:r>
                        <a:rPr lang="en-US" altLang="zh-CN" sz="1800" b="0" i="1" dirty="0" smtClean="0">
                          <a:solidFill>
                            <a:srgbClr val="C00000"/>
                          </a:solidFill>
                          <a:latin typeface="Cambria Math" panose="02040503050406030204" pitchFamily="18" charset="0"/>
                          <a:cs typeface="Cambria Math" panose="02040503050406030204" pitchFamily="18" charset="0"/>
                        </a:rPr>
                        <m:t>)=</m:t>
                      </m:r>
                      <m:func>
                        <m:funcPr>
                          <m:ctrlPr>
                            <a:rPr lang="en-US" altLang="zh-CN" sz="1800" i="1" dirty="0">
                              <a:solidFill>
                                <a:srgbClr val="C00000"/>
                              </a:solidFill>
                              <a:latin typeface="Cambria Math" panose="02040503050406030204" pitchFamily="18" charset="0"/>
                              <a:cs typeface="Cambria Math" panose="02040503050406030204" pitchFamily="18" charset="0"/>
                            </a:rPr>
                          </m:ctrlPr>
                        </m:funcPr>
                        <m:fName>
                          <m:limLow>
                            <m:limLowPr>
                              <m:ctrlPr>
                                <a:rPr lang="en-US" altLang="zh-CN" sz="1800" i="1" dirty="0">
                                  <a:solidFill>
                                    <a:srgbClr val="C00000"/>
                                  </a:solidFill>
                                  <a:latin typeface="Cambria Math" panose="02040503050406030204" pitchFamily="18" charset="0"/>
                                  <a:cs typeface="Cambria Math" panose="02040503050406030204" pitchFamily="18" charset="0"/>
                                </a:rPr>
                              </m:ctrlPr>
                            </m:limLowPr>
                            <m:e>
                              <m:r>
                                <m:rPr>
                                  <m:sty m:val="p"/>
                                </m:rPr>
                                <a:rPr lang="en-US" altLang="zh-CN" sz="1800" b="0" i="1" dirty="0" smtClean="0">
                                  <a:solidFill>
                                    <a:srgbClr val="C00000"/>
                                  </a:solidFill>
                                  <a:latin typeface="Cambria Math" panose="02040503050406030204" pitchFamily="18" charset="0"/>
                                  <a:cs typeface="Cambria Math" panose="02040503050406030204" pitchFamily="18" charset="0"/>
                                </a:rPr>
                                <m:t>min</m:t>
                              </m:r>
                            </m:e>
                            <m:lim>
                              <m:r>
                                <a:rPr lang="en-US" altLang="zh-CN" sz="1800" b="0" i="1" dirty="0" smtClean="0">
                                  <a:solidFill>
                                    <a:srgbClr val="C00000"/>
                                  </a:solidFill>
                                  <a:latin typeface="Cambria Math" panose="02040503050406030204" pitchFamily="18" charset="0"/>
                                  <a:cs typeface="Cambria Math" panose="02040503050406030204" pitchFamily="18" charset="0"/>
                                </a:rPr>
                                <m:t>𝑞</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𝑚𝑎𝑠𝑘</m:t>
                              </m:r>
                            </m:lim>
                          </m:limLow>
                        </m:fName>
                        <m:e>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𝐹</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𝑃</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𝐷</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𝑃</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𝑞</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𝐹</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𝑞</m:t>
                          </m:r>
                          <m:r>
                            <a:rPr lang="en-US" altLang="zh-CN" sz="1800" b="0" i="1" dirty="0" smtClean="0">
                              <a:solidFill>
                                <a:srgbClr val="C00000"/>
                              </a:solidFill>
                              <a:latin typeface="Cambria Math" panose="02040503050406030204" pitchFamily="18" charset="0"/>
                              <a:cs typeface="Cambria Math" panose="02040503050406030204" pitchFamily="18" charset="0"/>
                            </a:rPr>
                            <m:t>)}</m:t>
                          </m:r>
                        </m:e>
                      </m:func>
                    </m:oMath>
                  </m:oMathPara>
                </a14:m>
                <a:endParaRPr lang="zh-CN" altLang="en-US" sz="1800" dirty="0">
                  <a:latin typeface="Calibri"/>
                  <a:cs typeface="Calibri"/>
                </a:endParaRPr>
              </a:p>
              <a:p>
                <a:pPr marL="457200" lvl="1" indent="0" algn="just">
                  <a:lnSpc>
                    <a:spcPct val="150000"/>
                  </a:lnSpc>
                  <a:buNone/>
                </a:pPr>
                <a:r>
                  <a:rPr lang="zh-CN" altLang="en-US" sz="2400" dirty="0">
                    <a:latin typeface="Calibri"/>
                    <a:cs typeface="Calibri"/>
                  </a:rPr>
                  <a:t>(3) Sử dụng mặt nạ 2, bắt đầu từ góc dưới bên phải, duyệt mảng từ phải sang trái và từ dưới lên trên, rồi cập nhật giá trị của phần tử tương ứng với điểm P trong mặt nạ như sau:</a:t>
                </a:r>
                <a:endParaRPr lang="zh-CN" altLang="en-US" sz="1800" dirty="0">
                  <a:latin typeface="Calibri"/>
                  <a:cs typeface="Calibri"/>
                </a:endParaRPr>
              </a:p>
              <a:p>
                <a:pPr marL="457200" lvl="1" indent="0" algn="just">
                  <a:lnSpc>
                    <a:spcPct val="150000"/>
                  </a:lnSpc>
                  <a:buNone/>
                </a:pPr>
                <a14:m>
                  <m:oMathPara xmlns:m="http://schemas.openxmlformats.org/officeDocument/2006/math">
                    <m:oMathParaPr>
                      <m:jc m:val="centerGroup"/>
                    </m:oMathParaPr>
                    <m:oMath xmlns:m="http://schemas.openxmlformats.org/officeDocument/2006/math">
                      <m:r>
                        <a:rPr lang="en-US" altLang="zh-CN" sz="1800" b="0" i="1" dirty="0" smtClean="0">
                          <a:solidFill>
                            <a:srgbClr val="C00000"/>
                          </a:solidFill>
                          <a:latin typeface="Cambria Math" panose="02040503050406030204" pitchFamily="18" charset="0"/>
                          <a:cs typeface="Cambria Math" panose="02040503050406030204" pitchFamily="18" charset="0"/>
                        </a:rPr>
                        <m:t>𝐹</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𝑃</m:t>
                      </m:r>
                      <m:r>
                        <a:rPr lang="en-US" altLang="zh-CN" sz="1800" b="0" i="1" dirty="0" smtClean="0">
                          <a:solidFill>
                            <a:srgbClr val="C00000"/>
                          </a:solidFill>
                          <a:latin typeface="Cambria Math" panose="02040503050406030204" pitchFamily="18" charset="0"/>
                          <a:cs typeface="Cambria Math" panose="02040503050406030204" pitchFamily="18" charset="0"/>
                        </a:rPr>
                        <m:t>)=</m:t>
                      </m:r>
                      <m:func>
                        <m:funcPr>
                          <m:ctrlPr>
                            <a:rPr lang="en-US" altLang="zh-CN" sz="1800" i="1" dirty="0">
                              <a:solidFill>
                                <a:srgbClr val="C00000"/>
                              </a:solidFill>
                              <a:latin typeface="Cambria Math" panose="02040503050406030204" pitchFamily="18" charset="0"/>
                              <a:cs typeface="Cambria Math" panose="02040503050406030204" pitchFamily="18" charset="0"/>
                            </a:rPr>
                          </m:ctrlPr>
                        </m:funcPr>
                        <m:fName>
                          <m:limLow>
                            <m:limLowPr>
                              <m:ctrlPr>
                                <a:rPr lang="en-US" altLang="zh-CN" sz="1800" i="1" dirty="0">
                                  <a:solidFill>
                                    <a:srgbClr val="C00000"/>
                                  </a:solidFill>
                                  <a:latin typeface="Cambria Math" panose="02040503050406030204" pitchFamily="18" charset="0"/>
                                  <a:cs typeface="Cambria Math" panose="02040503050406030204" pitchFamily="18" charset="0"/>
                                </a:rPr>
                              </m:ctrlPr>
                            </m:limLowPr>
                            <m:e>
                              <m:r>
                                <m:rPr>
                                  <m:sty m:val="p"/>
                                </m:rPr>
                                <a:rPr lang="en-US" altLang="zh-CN" sz="1800" b="0" i="1" dirty="0" smtClean="0">
                                  <a:solidFill>
                                    <a:srgbClr val="C00000"/>
                                  </a:solidFill>
                                  <a:latin typeface="Cambria Math" panose="02040503050406030204" pitchFamily="18" charset="0"/>
                                  <a:cs typeface="Cambria Math" panose="02040503050406030204" pitchFamily="18" charset="0"/>
                                </a:rPr>
                                <m:t>min</m:t>
                              </m:r>
                            </m:e>
                            <m:lim>
                              <m:r>
                                <a:rPr lang="en-US" altLang="zh-CN" sz="1800" b="0" i="1" dirty="0" smtClean="0">
                                  <a:solidFill>
                                    <a:srgbClr val="C00000"/>
                                  </a:solidFill>
                                  <a:latin typeface="Cambria Math" panose="02040503050406030204" pitchFamily="18" charset="0"/>
                                  <a:cs typeface="Cambria Math" panose="02040503050406030204" pitchFamily="18" charset="0"/>
                                </a:rPr>
                                <m:t>𝑞</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𝑚𝑎𝑠𝑘</m:t>
                              </m:r>
                            </m:lim>
                          </m:limLow>
                        </m:fName>
                        <m:e>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𝐹</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𝑃</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𝐷</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𝑃</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𝑞</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𝐹</m:t>
                          </m:r>
                          <m:r>
                            <a:rPr lang="en-US" altLang="zh-CN" sz="1800" b="0" i="1" dirty="0" smtClean="0">
                              <a:solidFill>
                                <a:srgbClr val="C00000"/>
                              </a:solidFill>
                              <a:latin typeface="Cambria Math" panose="02040503050406030204" pitchFamily="18" charset="0"/>
                              <a:cs typeface="Cambria Math" panose="02040503050406030204" pitchFamily="18" charset="0"/>
                            </a:rPr>
                            <m:t>(</m:t>
                          </m:r>
                          <m:r>
                            <a:rPr lang="en-US" altLang="zh-CN" sz="1800" b="0" i="1" dirty="0" smtClean="0">
                              <a:solidFill>
                                <a:srgbClr val="C00000"/>
                              </a:solidFill>
                              <a:latin typeface="Cambria Math" panose="02040503050406030204" pitchFamily="18" charset="0"/>
                              <a:cs typeface="Cambria Math" panose="02040503050406030204" pitchFamily="18" charset="0"/>
                            </a:rPr>
                            <m:t>𝑞</m:t>
                          </m:r>
                          <m:r>
                            <a:rPr lang="en-US" altLang="zh-CN" sz="1800" b="0" i="1" dirty="0" smtClean="0">
                              <a:solidFill>
                                <a:srgbClr val="C00000"/>
                              </a:solidFill>
                              <a:latin typeface="Cambria Math" panose="02040503050406030204" pitchFamily="18" charset="0"/>
                              <a:cs typeface="Cambria Math" panose="02040503050406030204" pitchFamily="18" charset="0"/>
                            </a:rPr>
                            <m:t>)}</m:t>
                          </m:r>
                        </m:e>
                      </m:func>
                    </m:oMath>
                  </m:oMathPara>
                </a14:m>
                <a:endParaRPr lang="zh-CN" altLang="en-US" sz="1800" dirty="0">
                  <a:latin typeface="Calibri"/>
                  <a:cs typeface="Calibri"/>
                </a:endParaRPr>
              </a:p>
              <a:p>
                <a:pPr marL="457200" lvl="1" indent="457200" algn="just">
                  <a:lnSpc>
                    <a:spcPct val="150000"/>
                  </a:lnSpc>
                  <a:buNone/>
                </a:pPr>
                <a:r>
                  <a:rPr lang="zh-CN" altLang="en-US" sz="2400" dirty="0">
                    <a:latin typeface="Calibri"/>
                    <a:cs typeface="Calibri"/>
                  </a:rPr>
                  <a:t>Mảng đã cập nhật cuối cùng chính là kết quả của biến đổi khoảng cách. Quy trình thuật toán này cần được điều chỉnh tại biên ảnh, vì ở đó mặt nạ không thể phủ hoàn toàn ảnh; khi đó, có thể coi giá trị tại những vị trí trong mặt nạ không có phần tử tương ứng là 0</a:t>
                </a:r>
                <a:endParaRPr lang="en-US" altLang="zh-CN" sz="240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899"/>
                <a:ext cx="11160125" cy="5620015"/>
              </a:xfrm>
              <a:blipFill>
                <a:blip r:embed="rId3"/>
                <a:stretch>
                  <a:fillRect l="-568" r="-68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khoảng cách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§3.2 Toán tử xử lý ảnh toàn cục</a:t>
            </a:r>
          </a:p>
        </p:txBody>
      </p:sp>
      <p:sp>
        <p:nvSpPr>
          <p:cNvPr id="5" name="Rectangle 4"/>
          <p:cNvSpPr>
            <a:spLocks noChangeArrowheads="1"/>
          </p:cNvSpPr>
          <p:nvPr/>
        </p:nvSpPr>
        <p:spPr bwMode="auto">
          <a:xfrm>
            <a:off x="1217642" y="1757218"/>
            <a:ext cx="6575540" cy="2235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 Biến đổi Fourier</a:t>
            </a:r>
            <a:endParaRPr lang="en-US" altLang="zh-CN" sz="28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II. Phương pháp nội suy ảnh</a:t>
            </a:r>
            <a:endParaRPr lang="en-US" altLang="zh-CN" sz="28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III. Biến đổi hình học ảnh</a:t>
            </a:r>
          </a:p>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IV. Biến đổi không gian màu của ảnh</a:t>
            </a:r>
            <a:endParaRPr lang="en-US" altLang="zh-CN" sz="28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2800" dirty="0">
                <a:solidFill>
                  <a:srgbClr val="4D4D4D"/>
                </a:solidFill>
                <a:latin typeface="Arial" panose="020B0604020202020204" pitchFamily="34" charset="0"/>
                <a:ea typeface="黑体" panose="02010609060101010101" pitchFamily="49" charset="-122"/>
                <a:cs typeface="Arial" panose="020B0604020202020204" pitchFamily="34" charset="0"/>
              </a:rPr>
              <a:t>V. Cân bằng histogram</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9" name="文本占位符 4"/>
          <p:cNvSpPr>
            <a:spLocks noGrp="1"/>
          </p:cNvSpPr>
          <p:nvPr>
            <p:ph type="body" sz="quarter" idx="14"/>
          </p:nvPr>
        </p:nvSpPr>
        <p:spPr>
          <a:xfrm>
            <a:off x="354575" y="1040403"/>
            <a:ext cx="11321487" cy="5080997"/>
          </a:xfrm>
        </p:spPr>
        <p:txBody>
          <a:bodyPr>
            <a:normAutofit/>
          </a:bodyPr>
          <a:lstStyle/>
          <a:p>
            <a:r>
              <a:rPr lang="en-VN" sz="1800" dirty="0"/>
              <a:t>Các toán tử xử lý ảnh toàn cục (Global Image Processing Operators) bao gồm biến đổi Fourier (Fourier transform), nội suy ảnh (image interpolation), biến đổi hình học (geometric transformation), chuyển đổi không gian màu (color-space transformation) và cân bằng biểu đồ mức xám (histogram equalization). Các toán tử này tác động trên toàn bộ ảnh để thực hiện các thao tác như thay đổi kích thước, xoay ảnh, hiệu chỉnh hình học và chuyển đổi màu sắc.</a:t>
            </a:r>
          </a:p>
          <a:p>
            <a:pPr>
              <a:lnSpc>
                <a:spcPct val="86000"/>
              </a:lnSpc>
            </a:pPr>
            <a:endParaRPr lang="en-US" altLang="zh-CN" sz="1736"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xử lý ảnh toàn cục</a:t>
            </a:r>
          </a:p>
        </p:txBody>
      </p:sp>
      <p:grpSp>
        <p:nvGrpSpPr>
          <p:cNvPr id="14" name="组合 13">
            <a:extLst>
              <a:ext uri="{FF2B5EF4-FFF2-40B4-BE49-F238E27FC236}">
                <a16:creationId xmlns:a16="http://schemas.microsoft.com/office/drawing/2014/main" id="{70A06C36-23AC-4919-58B3-C56CC8141420}"/>
              </a:ext>
            </a:extLst>
          </p:cNvPr>
          <p:cNvGrpSpPr/>
          <p:nvPr/>
        </p:nvGrpSpPr>
        <p:grpSpPr>
          <a:xfrm>
            <a:off x="350768" y="2764474"/>
            <a:ext cx="2225564" cy="3960440"/>
            <a:chOff x="547170" y="1855439"/>
            <a:chExt cx="3901908" cy="4741913"/>
          </a:xfrm>
        </p:grpSpPr>
        <p:sp>
          <p:nvSpPr>
            <p:cNvPr id="15" name="矩形 14">
              <a:extLst>
                <a:ext uri="{FF2B5EF4-FFF2-40B4-BE49-F238E27FC236}">
                  <a16:creationId xmlns:a16="http://schemas.microsoft.com/office/drawing/2014/main" id="{9EB75E21-0D08-13C3-CD2A-C14753C351DF}"/>
                </a:ext>
              </a:extLst>
            </p:cNvPr>
            <p:cNvSpPr/>
            <p:nvPr/>
          </p:nvSpPr>
          <p:spPr>
            <a:xfrm>
              <a:off x="547170" y="2636913"/>
              <a:ext cx="3901908" cy="3960439"/>
            </a:xfrm>
            <a:prstGeom prst="rect">
              <a:avLst/>
            </a:prstGeom>
            <a:solidFill>
              <a:srgbClr val="0070C0">
                <a:alpha val="10000"/>
              </a:srgbClr>
            </a:solid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Arial" panose="020B0604020202020204" pitchFamily="34" charset="0"/>
                <a:cs typeface="Arial" panose="020B0604020202020204" pitchFamily="34" charset="0"/>
              </a:endParaRPr>
            </a:p>
          </p:txBody>
        </p:sp>
        <p:grpSp>
          <p:nvGrpSpPr>
            <p:cNvPr id="17" name="组合 16">
              <a:extLst>
                <a:ext uri="{FF2B5EF4-FFF2-40B4-BE49-F238E27FC236}">
                  <a16:creationId xmlns:a16="http://schemas.microsoft.com/office/drawing/2014/main" id="{460B3AA2-2C8E-947F-1FB3-9FE0F53A066E}"/>
                </a:ext>
              </a:extLst>
            </p:cNvPr>
            <p:cNvGrpSpPr/>
            <p:nvPr/>
          </p:nvGrpSpPr>
          <p:grpSpPr>
            <a:xfrm>
              <a:off x="932763" y="1855439"/>
              <a:ext cx="3160931" cy="623885"/>
              <a:chOff x="1155383" y="3601804"/>
              <a:chExt cx="1650621" cy="1053117"/>
            </a:xfrm>
          </p:grpSpPr>
          <p:sp>
            <p:nvSpPr>
              <p:cNvPr id="18" name="圆角矩形 17">
                <a:extLst>
                  <a:ext uri="{FF2B5EF4-FFF2-40B4-BE49-F238E27FC236}">
                    <a16:creationId xmlns:a16="http://schemas.microsoft.com/office/drawing/2014/main" id="{DFD24A87-1E42-8CED-4061-39B214222386}"/>
                  </a:ext>
                </a:extLst>
              </p:cNvPr>
              <p:cNvSpPr/>
              <p:nvPr/>
            </p:nvSpPr>
            <p:spPr>
              <a:xfrm>
                <a:off x="1155383" y="3601804"/>
                <a:ext cx="1650621" cy="1053117"/>
              </a:xfrm>
              <a:prstGeom prst="roundRect">
                <a:avLst/>
              </a:prstGeom>
              <a:solidFill>
                <a:srgbClr val="163794">
                  <a:lumMod val="20000"/>
                  <a:lumOff val="80000"/>
                  <a:alpha val="50196"/>
                </a:srgbClr>
              </a:solidFill>
              <a:ln w="38100" cap="flat" cmpd="sng" algn="ctr">
                <a:solidFill>
                  <a:srgbClr val="163794">
                    <a:lumMod val="75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CN" altLang="en-US" sz="140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9" name="矩形 18">
                <a:extLst>
                  <a:ext uri="{FF2B5EF4-FFF2-40B4-BE49-F238E27FC236}">
                    <a16:creationId xmlns:a16="http://schemas.microsoft.com/office/drawing/2014/main" id="{8F6BC36D-FF75-C1F6-410D-9454085394EC}"/>
                  </a:ext>
                </a:extLst>
              </p:cNvPr>
              <p:cNvSpPr/>
              <p:nvPr/>
            </p:nvSpPr>
            <p:spPr>
              <a:xfrm>
                <a:off x="1168647" y="3700814"/>
                <a:ext cx="1598575" cy="622040"/>
              </a:xfrm>
              <a:prstGeom prst="rect">
                <a:avLst/>
              </a:prstGeom>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ea typeface="微软雅黑" panose="020B0503020204020204" pitchFamily="34" charset="-122"/>
                    <a:cs typeface="Arial" panose="020B0604020202020204" pitchFamily="34" charset="0"/>
                  </a:rPr>
                  <a:t>Biến đổi Fourier</a:t>
                </a:r>
                <a:endPar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cs typeface="Arial" panose="020B0604020202020204" pitchFamily="34" charset="0"/>
                </a:endParaRPr>
              </a:p>
            </p:txBody>
          </p:sp>
        </p:grpSp>
      </p:grpSp>
      <p:grpSp>
        <p:nvGrpSpPr>
          <p:cNvPr id="46" name="组合 45">
            <a:extLst>
              <a:ext uri="{FF2B5EF4-FFF2-40B4-BE49-F238E27FC236}">
                <a16:creationId xmlns:a16="http://schemas.microsoft.com/office/drawing/2014/main" id="{21554E7C-E49C-EE95-D147-7840DCB9BE5F}"/>
              </a:ext>
            </a:extLst>
          </p:cNvPr>
          <p:cNvGrpSpPr/>
          <p:nvPr/>
        </p:nvGrpSpPr>
        <p:grpSpPr>
          <a:xfrm>
            <a:off x="2715145" y="2764475"/>
            <a:ext cx="2225564" cy="3960439"/>
            <a:chOff x="547170" y="1855440"/>
            <a:chExt cx="3901908" cy="4741912"/>
          </a:xfrm>
        </p:grpSpPr>
        <p:sp>
          <p:nvSpPr>
            <p:cNvPr id="47" name="矩形 46">
              <a:extLst>
                <a:ext uri="{FF2B5EF4-FFF2-40B4-BE49-F238E27FC236}">
                  <a16:creationId xmlns:a16="http://schemas.microsoft.com/office/drawing/2014/main" id="{4AB16AC9-0618-9016-9BB5-4E1CE3FACE99}"/>
                </a:ext>
              </a:extLst>
            </p:cNvPr>
            <p:cNvSpPr/>
            <p:nvPr/>
          </p:nvSpPr>
          <p:spPr>
            <a:xfrm>
              <a:off x="547170" y="2636913"/>
              <a:ext cx="3901908" cy="3960439"/>
            </a:xfrm>
            <a:prstGeom prst="rect">
              <a:avLst/>
            </a:prstGeom>
            <a:solidFill>
              <a:srgbClr val="00B050">
                <a:alpha val="10000"/>
              </a:srgbClr>
            </a:solid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cs typeface="Arial" panose="020B0604020202020204" pitchFamily="34" charset="0"/>
              </a:endParaRPr>
            </a:p>
          </p:txBody>
        </p:sp>
        <p:grpSp>
          <p:nvGrpSpPr>
            <p:cNvPr id="48" name="组合 47">
              <a:extLst>
                <a:ext uri="{FF2B5EF4-FFF2-40B4-BE49-F238E27FC236}">
                  <a16:creationId xmlns:a16="http://schemas.microsoft.com/office/drawing/2014/main" id="{2686247E-C60D-F675-BBA2-565B7E817538}"/>
                </a:ext>
              </a:extLst>
            </p:cNvPr>
            <p:cNvGrpSpPr/>
            <p:nvPr/>
          </p:nvGrpSpPr>
          <p:grpSpPr>
            <a:xfrm>
              <a:off x="932763" y="1855440"/>
              <a:ext cx="3160931" cy="685117"/>
              <a:chOff x="1155383" y="3601804"/>
              <a:chExt cx="1650621" cy="1156476"/>
            </a:xfrm>
          </p:grpSpPr>
          <p:sp>
            <p:nvSpPr>
              <p:cNvPr id="49" name="圆角矩形 48">
                <a:extLst>
                  <a:ext uri="{FF2B5EF4-FFF2-40B4-BE49-F238E27FC236}">
                    <a16:creationId xmlns:a16="http://schemas.microsoft.com/office/drawing/2014/main" id="{7A9CE95D-B1D9-84B8-7E6B-CF9EBC86C5BD}"/>
                  </a:ext>
                </a:extLst>
              </p:cNvPr>
              <p:cNvSpPr/>
              <p:nvPr/>
            </p:nvSpPr>
            <p:spPr>
              <a:xfrm>
                <a:off x="1155383" y="3601804"/>
                <a:ext cx="1650621" cy="1053117"/>
              </a:xfrm>
              <a:prstGeom prst="roundRect">
                <a:avLst/>
              </a:prstGeom>
              <a:solidFill>
                <a:srgbClr val="163794">
                  <a:lumMod val="20000"/>
                  <a:lumOff val="80000"/>
                  <a:alpha val="50196"/>
                </a:srgbClr>
              </a:solidFill>
              <a:ln w="38100" cap="flat" cmpd="sng" algn="ctr">
                <a:solidFill>
                  <a:srgbClr val="163794">
                    <a:lumMod val="75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CN" altLang="en-US" sz="140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0" name="矩形 49">
                <a:extLst>
                  <a:ext uri="{FF2B5EF4-FFF2-40B4-BE49-F238E27FC236}">
                    <a16:creationId xmlns:a16="http://schemas.microsoft.com/office/drawing/2014/main" id="{511B3EB9-F029-C275-911B-0A331C00A2C3}"/>
                  </a:ext>
                </a:extLst>
              </p:cNvPr>
              <p:cNvSpPr/>
              <p:nvPr/>
            </p:nvSpPr>
            <p:spPr>
              <a:xfrm>
                <a:off x="1168647" y="3700814"/>
                <a:ext cx="1598575" cy="1057466"/>
              </a:xfrm>
              <a:prstGeom prst="rect">
                <a:avLst/>
              </a:prstGeom>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ea typeface="微软雅黑" panose="020B0503020204020204" pitchFamily="34" charset="-122"/>
                    <a:cs typeface="Arial" panose="020B0604020202020204" pitchFamily="34" charset="0"/>
                  </a:rPr>
                  <a:t>Phương pháp nội suy ảnh</a:t>
                </a:r>
                <a:endPar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cs typeface="Arial" panose="020B0604020202020204" pitchFamily="34" charset="0"/>
                </a:endParaRPr>
              </a:p>
            </p:txBody>
          </p:sp>
        </p:grpSp>
      </p:grpSp>
      <p:grpSp>
        <p:nvGrpSpPr>
          <p:cNvPr id="51" name="组合 50">
            <a:extLst>
              <a:ext uri="{FF2B5EF4-FFF2-40B4-BE49-F238E27FC236}">
                <a16:creationId xmlns:a16="http://schemas.microsoft.com/office/drawing/2014/main" id="{B5B08293-6A03-8FF2-A2D2-C548BB84CB6B}"/>
              </a:ext>
            </a:extLst>
          </p:cNvPr>
          <p:cNvGrpSpPr/>
          <p:nvPr/>
        </p:nvGrpSpPr>
        <p:grpSpPr>
          <a:xfrm>
            <a:off x="5079522" y="2764475"/>
            <a:ext cx="2225564" cy="3960439"/>
            <a:chOff x="547170" y="1855440"/>
            <a:chExt cx="3901908" cy="4741912"/>
          </a:xfrm>
        </p:grpSpPr>
        <p:sp>
          <p:nvSpPr>
            <p:cNvPr id="52" name="矩形 51">
              <a:extLst>
                <a:ext uri="{FF2B5EF4-FFF2-40B4-BE49-F238E27FC236}">
                  <a16:creationId xmlns:a16="http://schemas.microsoft.com/office/drawing/2014/main" id="{A2A2E173-AE7C-D1CF-E580-1EFE373ECD58}"/>
                </a:ext>
              </a:extLst>
            </p:cNvPr>
            <p:cNvSpPr/>
            <p:nvPr/>
          </p:nvSpPr>
          <p:spPr>
            <a:xfrm>
              <a:off x="547170" y="2636913"/>
              <a:ext cx="3901908" cy="3960439"/>
            </a:xfrm>
            <a:prstGeom prst="rect">
              <a:avLst/>
            </a:prstGeom>
            <a:solidFill>
              <a:srgbClr val="00B0F0">
                <a:alpha val="10000"/>
              </a:srgbClr>
            </a:solid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cs typeface="Arial" panose="020B0604020202020204" pitchFamily="34" charset="0"/>
              </a:endParaRPr>
            </a:p>
          </p:txBody>
        </p:sp>
        <p:grpSp>
          <p:nvGrpSpPr>
            <p:cNvPr id="53" name="组合 52">
              <a:extLst>
                <a:ext uri="{FF2B5EF4-FFF2-40B4-BE49-F238E27FC236}">
                  <a16:creationId xmlns:a16="http://schemas.microsoft.com/office/drawing/2014/main" id="{FB7DA9ED-6FE8-18EF-632B-E8FC2AABF421}"/>
                </a:ext>
              </a:extLst>
            </p:cNvPr>
            <p:cNvGrpSpPr/>
            <p:nvPr/>
          </p:nvGrpSpPr>
          <p:grpSpPr>
            <a:xfrm>
              <a:off x="932763" y="1855440"/>
              <a:ext cx="3160931" cy="685117"/>
              <a:chOff x="1155383" y="3601804"/>
              <a:chExt cx="1650621" cy="1156476"/>
            </a:xfrm>
          </p:grpSpPr>
          <p:sp>
            <p:nvSpPr>
              <p:cNvPr id="54" name="圆角矩形 53">
                <a:extLst>
                  <a:ext uri="{FF2B5EF4-FFF2-40B4-BE49-F238E27FC236}">
                    <a16:creationId xmlns:a16="http://schemas.microsoft.com/office/drawing/2014/main" id="{8B9D08D5-5494-A7EA-EC98-63B4DCEA79EE}"/>
                  </a:ext>
                </a:extLst>
              </p:cNvPr>
              <p:cNvSpPr/>
              <p:nvPr/>
            </p:nvSpPr>
            <p:spPr>
              <a:xfrm>
                <a:off x="1155383" y="3601804"/>
                <a:ext cx="1650621" cy="1053117"/>
              </a:xfrm>
              <a:prstGeom prst="roundRect">
                <a:avLst/>
              </a:prstGeom>
              <a:solidFill>
                <a:srgbClr val="163794">
                  <a:lumMod val="20000"/>
                  <a:lumOff val="80000"/>
                  <a:alpha val="50196"/>
                </a:srgbClr>
              </a:solidFill>
              <a:ln w="38100" cap="flat" cmpd="sng" algn="ctr">
                <a:solidFill>
                  <a:srgbClr val="163794">
                    <a:lumMod val="75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CN" altLang="en-US" sz="140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 name="矩形 54">
                <a:extLst>
                  <a:ext uri="{FF2B5EF4-FFF2-40B4-BE49-F238E27FC236}">
                    <a16:creationId xmlns:a16="http://schemas.microsoft.com/office/drawing/2014/main" id="{E64F52F2-070D-96BA-1514-8B2E18434121}"/>
                  </a:ext>
                </a:extLst>
              </p:cNvPr>
              <p:cNvSpPr/>
              <p:nvPr/>
            </p:nvSpPr>
            <p:spPr>
              <a:xfrm>
                <a:off x="1168647" y="3700814"/>
                <a:ext cx="1598575" cy="1057466"/>
              </a:xfrm>
              <a:prstGeom prst="rect">
                <a:avLst/>
              </a:prstGeom>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ea typeface="微软雅黑" panose="020B0503020204020204" pitchFamily="34" charset="-122"/>
                    <a:cs typeface="Arial" panose="020B0604020202020204" pitchFamily="34" charset="0"/>
                  </a:rPr>
                  <a:t>Biến đổi hình học ảnh</a:t>
                </a:r>
                <a:endPar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cs typeface="Arial" panose="020B0604020202020204" pitchFamily="34" charset="0"/>
                </a:endParaRPr>
              </a:p>
            </p:txBody>
          </p:sp>
        </p:grpSp>
      </p:grpSp>
      <p:grpSp>
        <p:nvGrpSpPr>
          <p:cNvPr id="56" name="组合 55">
            <a:extLst>
              <a:ext uri="{FF2B5EF4-FFF2-40B4-BE49-F238E27FC236}">
                <a16:creationId xmlns:a16="http://schemas.microsoft.com/office/drawing/2014/main" id="{F5C30039-B625-3B13-9319-12DDE5C44A85}"/>
              </a:ext>
            </a:extLst>
          </p:cNvPr>
          <p:cNvGrpSpPr/>
          <p:nvPr/>
        </p:nvGrpSpPr>
        <p:grpSpPr>
          <a:xfrm>
            <a:off x="7443899" y="2764475"/>
            <a:ext cx="2225564" cy="3960439"/>
            <a:chOff x="547170" y="1855440"/>
            <a:chExt cx="3901908" cy="4741912"/>
          </a:xfrm>
        </p:grpSpPr>
        <p:sp>
          <p:nvSpPr>
            <p:cNvPr id="57" name="矩形 56">
              <a:extLst>
                <a:ext uri="{FF2B5EF4-FFF2-40B4-BE49-F238E27FC236}">
                  <a16:creationId xmlns:a16="http://schemas.microsoft.com/office/drawing/2014/main" id="{C55381EF-DB07-58FF-2AC5-ADD377AA224C}"/>
                </a:ext>
              </a:extLst>
            </p:cNvPr>
            <p:cNvSpPr/>
            <p:nvPr/>
          </p:nvSpPr>
          <p:spPr>
            <a:xfrm>
              <a:off x="547170" y="2636913"/>
              <a:ext cx="3901908" cy="3960439"/>
            </a:xfrm>
            <a:prstGeom prst="rect">
              <a:avLst/>
            </a:prstGeom>
            <a:solidFill>
              <a:srgbClr val="FFC000">
                <a:alpha val="10000"/>
              </a:srgbClr>
            </a:solid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cs typeface="Arial" panose="020B0604020202020204" pitchFamily="34" charset="0"/>
              </a:endParaRPr>
            </a:p>
          </p:txBody>
        </p:sp>
        <p:grpSp>
          <p:nvGrpSpPr>
            <p:cNvPr id="58" name="组合 57">
              <a:extLst>
                <a:ext uri="{FF2B5EF4-FFF2-40B4-BE49-F238E27FC236}">
                  <a16:creationId xmlns:a16="http://schemas.microsoft.com/office/drawing/2014/main" id="{D97C95C6-DD33-A60C-0579-EF55F357C74F}"/>
                </a:ext>
              </a:extLst>
            </p:cNvPr>
            <p:cNvGrpSpPr/>
            <p:nvPr/>
          </p:nvGrpSpPr>
          <p:grpSpPr>
            <a:xfrm>
              <a:off x="932763" y="1855440"/>
              <a:ext cx="3160931" cy="685117"/>
              <a:chOff x="1155383" y="3601804"/>
              <a:chExt cx="1650621" cy="1156476"/>
            </a:xfrm>
          </p:grpSpPr>
          <p:sp>
            <p:nvSpPr>
              <p:cNvPr id="59" name="圆角矩形 58">
                <a:extLst>
                  <a:ext uri="{FF2B5EF4-FFF2-40B4-BE49-F238E27FC236}">
                    <a16:creationId xmlns:a16="http://schemas.microsoft.com/office/drawing/2014/main" id="{8B9E7D2C-5C80-BBCD-4DFD-C70FB6358D93}"/>
                  </a:ext>
                </a:extLst>
              </p:cNvPr>
              <p:cNvSpPr/>
              <p:nvPr/>
            </p:nvSpPr>
            <p:spPr>
              <a:xfrm>
                <a:off x="1155383" y="3601804"/>
                <a:ext cx="1650621" cy="1053117"/>
              </a:xfrm>
              <a:prstGeom prst="roundRect">
                <a:avLst/>
              </a:prstGeom>
              <a:solidFill>
                <a:srgbClr val="163794">
                  <a:lumMod val="20000"/>
                  <a:lumOff val="80000"/>
                  <a:alpha val="50196"/>
                </a:srgbClr>
              </a:solidFill>
              <a:ln w="38100" cap="flat" cmpd="sng" algn="ctr">
                <a:solidFill>
                  <a:srgbClr val="163794">
                    <a:lumMod val="75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CN" altLang="en-US" sz="140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0" name="矩形 59">
                <a:extLst>
                  <a:ext uri="{FF2B5EF4-FFF2-40B4-BE49-F238E27FC236}">
                    <a16:creationId xmlns:a16="http://schemas.microsoft.com/office/drawing/2014/main" id="{2F362163-857C-1A41-1595-909C609F8734}"/>
                  </a:ext>
                </a:extLst>
              </p:cNvPr>
              <p:cNvSpPr/>
              <p:nvPr/>
            </p:nvSpPr>
            <p:spPr>
              <a:xfrm>
                <a:off x="1168647" y="3700814"/>
                <a:ext cx="1598575" cy="1057466"/>
              </a:xfrm>
              <a:prstGeom prst="rect">
                <a:avLst/>
              </a:prstGeom>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ea typeface="微软雅黑" panose="020B0503020204020204" pitchFamily="34" charset="-122"/>
                    <a:cs typeface="Arial" panose="020B0604020202020204" pitchFamily="34" charset="0"/>
                  </a:rPr>
                  <a:t>Biến đổi không gian màu</a:t>
                </a:r>
                <a:endPar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cs typeface="Arial" panose="020B0604020202020204" pitchFamily="34" charset="0"/>
                </a:endParaRPr>
              </a:p>
            </p:txBody>
          </p:sp>
        </p:grpSp>
      </p:grpSp>
      <p:grpSp>
        <p:nvGrpSpPr>
          <p:cNvPr id="61" name="组合 60">
            <a:extLst>
              <a:ext uri="{FF2B5EF4-FFF2-40B4-BE49-F238E27FC236}">
                <a16:creationId xmlns:a16="http://schemas.microsoft.com/office/drawing/2014/main" id="{7EA9911B-AEAF-5CDA-8BB3-E06B911E8ED5}"/>
              </a:ext>
            </a:extLst>
          </p:cNvPr>
          <p:cNvGrpSpPr/>
          <p:nvPr/>
        </p:nvGrpSpPr>
        <p:grpSpPr>
          <a:xfrm>
            <a:off x="9814564" y="2764475"/>
            <a:ext cx="2225564" cy="3960439"/>
            <a:chOff x="547170" y="1855440"/>
            <a:chExt cx="3901908" cy="4741912"/>
          </a:xfrm>
        </p:grpSpPr>
        <p:sp>
          <p:nvSpPr>
            <p:cNvPr id="62" name="矩形 61">
              <a:extLst>
                <a:ext uri="{FF2B5EF4-FFF2-40B4-BE49-F238E27FC236}">
                  <a16:creationId xmlns:a16="http://schemas.microsoft.com/office/drawing/2014/main" id="{BFCC7515-B3D8-9B02-6727-807F7572C94C}"/>
                </a:ext>
              </a:extLst>
            </p:cNvPr>
            <p:cNvSpPr/>
            <p:nvPr/>
          </p:nvSpPr>
          <p:spPr>
            <a:xfrm>
              <a:off x="547170" y="2636913"/>
              <a:ext cx="3901908" cy="3960439"/>
            </a:xfrm>
            <a:prstGeom prst="rect">
              <a:avLst/>
            </a:prstGeom>
            <a:solidFill>
              <a:srgbClr val="7030A0">
                <a:alpha val="10000"/>
              </a:srgbClr>
            </a:solid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cs typeface="Arial" panose="020B0604020202020204" pitchFamily="34" charset="0"/>
              </a:endParaRPr>
            </a:p>
          </p:txBody>
        </p:sp>
        <p:grpSp>
          <p:nvGrpSpPr>
            <p:cNvPr id="63" name="组合 62">
              <a:extLst>
                <a:ext uri="{FF2B5EF4-FFF2-40B4-BE49-F238E27FC236}">
                  <a16:creationId xmlns:a16="http://schemas.microsoft.com/office/drawing/2014/main" id="{D780570A-4FDB-29BC-8409-B87D7DD599C4}"/>
                </a:ext>
              </a:extLst>
            </p:cNvPr>
            <p:cNvGrpSpPr/>
            <p:nvPr/>
          </p:nvGrpSpPr>
          <p:grpSpPr>
            <a:xfrm>
              <a:off x="932763" y="1855440"/>
              <a:ext cx="3160931" cy="685117"/>
              <a:chOff x="1155383" y="3601804"/>
              <a:chExt cx="1650621" cy="1156476"/>
            </a:xfrm>
          </p:grpSpPr>
          <p:sp>
            <p:nvSpPr>
              <p:cNvPr id="64" name="圆角矩形 63">
                <a:extLst>
                  <a:ext uri="{FF2B5EF4-FFF2-40B4-BE49-F238E27FC236}">
                    <a16:creationId xmlns:a16="http://schemas.microsoft.com/office/drawing/2014/main" id="{8F8D21EA-25FA-C9CC-2F24-FB5026302753}"/>
                  </a:ext>
                </a:extLst>
              </p:cNvPr>
              <p:cNvSpPr/>
              <p:nvPr/>
            </p:nvSpPr>
            <p:spPr>
              <a:xfrm>
                <a:off x="1155383" y="3601804"/>
                <a:ext cx="1650621" cy="1053117"/>
              </a:xfrm>
              <a:prstGeom prst="roundRect">
                <a:avLst/>
              </a:prstGeom>
              <a:solidFill>
                <a:srgbClr val="163794">
                  <a:lumMod val="20000"/>
                  <a:lumOff val="80000"/>
                  <a:alpha val="50196"/>
                </a:srgbClr>
              </a:solidFill>
              <a:ln w="38100" cap="flat" cmpd="sng" algn="ctr">
                <a:solidFill>
                  <a:srgbClr val="163794">
                    <a:lumMod val="75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1" lang="zh-CN" altLang="en-US" sz="140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5" name="矩形 64">
                <a:extLst>
                  <a:ext uri="{FF2B5EF4-FFF2-40B4-BE49-F238E27FC236}">
                    <a16:creationId xmlns:a16="http://schemas.microsoft.com/office/drawing/2014/main" id="{EA57E1CB-1A25-2955-B091-97EEA348E459}"/>
                  </a:ext>
                </a:extLst>
              </p:cNvPr>
              <p:cNvSpPr/>
              <p:nvPr/>
            </p:nvSpPr>
            <p:spPr>
              <a:xfrm>
                <a:off x="1168647" y="3700814"/>
                <a:ext cx="1598575" cy="1057466"/>
              </a:xfrm>
              <a:prstGeom prst="rect">
                <a:avLst/>
              </a:prstGeom>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ea typeface="微软雅黑" panose="020B0503020204020204" pitchFamily="34" charset="-122"/>
                    <a:cs typeface="Arial" panose="020B0604020202020204" pitchFamily="34" charset="0"/>
                  </a:rPr>
                  <a:t>Cân bằng histogram</a:t>
                </a:r>
                <a:endParaRPr kumimoji="0" lang="zh-CN" altLang="en-US" sz="1400" i="0" u="none" strike="noStrike" kern="0" cap="none" spc="0" normalizeH="0" baseline="0" noProof="0" dirty="0">
                  <a:ln>
                    <a:noFill/>
                  </a:ln>
                  <a:solidFill>
                    <a:srgbClr val="163794"/>
                  </a:solidFill>
                  <a:effectLst/>
                  <a:uLnTx/>
                  <a:uFillTx/>
                  <a:latin typeface="Arial" panose="020B0604020202020204" pitchFamily="34" charset="0"/>
                  <a:cs typeface="Arial" panose="020B0604020202020204" pitchFamily="34" charset="0"/>
                </a:endParaRPr>
              </a:p>
            </p:txBody>
          </p:sp>
        </p:grpSp>
      </p:grpSp>
      <p:sp>
        <p:nvSpPr>
          <p:cNvPr id="66" name="矩形 65">
            <a:extLst>
              <a:ext uri="{FF2B5EF4-FFF2-40B4-BE49-F238E27FC236}">
                <a16:creationId xmlns:a16="http://schemas.microsoft.com/office/drawing/2014/main" id="{5CF298BA-A715-C3B6-73DC-BF5F7EC19DE6}"/>
              </a:ext>
            </a:extLst>
          </p:cNvPr>
          <p:cNvSpPr/>
          <p:nvPr/>
        </p:nvSpPr>
        <p:spPr>
          <a:xfrm>
            <a:off x="350768" y="4960825"/>
            <a:ext cx="2219276" cy="1754326"/>
          </a:xfrm>
          <a:prstGeom prst="rect">
            <a:avLst/>
          </a:prstGeom>
        </p:spPr>
        <p:txBody>
          <a:bodyPr wrap="square">
            <a:normAutofit lnSpcReduction="10000"/>
          </a:bodyPr>
          <a:lstStyle/>
          <a:p>
            <a:pPr algn="ctr" defTabSz="234950">
              <a:spcBef>
                <a:spcPts val="310"/>
              </a:spcBef>
              <a:defRPr/>
            </a:pPr>
            <a:r>
              <a:rPr lang="zh-CN" altLang="en-US" sz="1400" dirty="0">
                <a:solidFill>
                  <a:srgbClr val="000000"/>
                </a:solidFill>
                <a:latin typeface="Arial" panose="020B0604020202020204" pitchFamily="34" charset="0"/>
                <a:ea typeface="Microsoft YaHei" panose="020B0503020204020204" pitchFamily="34" charset="-122"/>
                <a:cs typeface="Arial" panose="020B0604020202020204" pitchFamily="34" charset="0"/>
              </a:rPr>
              <a:t>Biến đổi Fourier là phương pháp chuyển ảnh từ miền không gian sang miền tần số, có những ứng dụng quan trọng trong khử nhiễu ảnh, trích xuất đặc trưng, v.v.</a:t>
            </a:r>
            <a:endParaRPr kumimoji="0" lang="zh-CN" altLang="en-US" sz="140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p:txBody>
      </p:sp>
      <p:sp>
        <p:nvSpPr>
          <p:cNvPr id="67" name="矩形 66">
            <a:extLst>
              <a:ext uri="{FF2B5EF4-FFF2-40B4-BE49-F238E27FC236}">
                <a16:creationId xmlns:a16="http://schemas.microsoft.com/office/drawing/2014/main" id="{05E9C021-DE7A-167E-E9B7-FDB6324AE6C2}"/>
              </a:ext>
            </a:extLst>
          </p:cNvPr>
          <p:cNvSpPr/>
          <p:nvPr/>
        </p:nvSpPr>
        <p:spPr>
          <a:xfrm>
            <a:off x="2708857" y="4960827"/>
            <a:ext cx="2219276" cy="1477328"/>
          </a:xfrm>
          <a:prstGeom prst="rect">
            <a:avLst/>
          </a:prstGeom>
        </p:spPr>
        <p:txBody>
          <a:bodyPr wrap="square">
            <a:normAutofit/>
          </a:bodyPr>
          <a:lstStyle/>
          <a:p>
            <a:pPr algn="ctr" defTabSz="234950">
              <a:spcBef>
                <a:spcPts val="310"/>
              </a:spcBef>
              <a:defRPr/>
            </a:pPr>
            <a:r>
              <a:rPr lang="zh-CN" altLang="en-US" sz="1400" dirty="0">
                <a:solidFill>
                  <a:srgbClr val="000000"/>
                </a:solidFill>
                <a:latin typeface="Arial" panose="020B0604020202020204" pitchFamily="34" charset="0"/>
                <a:ea typeface="Microsoft YaHei" panose="020B0503020204020204" pitchFamily="34" charset="-122"/>
                <a:cs typeface="Arial" panose="020B0604020202020204" pitchFamily="34" charset="0"/>
              </a:rPr>
              <a:t>Phương pháp nội suy ảnh là phương pháp dùng để phóng to hoặc thu nhỏ ảnh trong khi vẫn duy trì chất lượng ảnh</a:t>
            </a:r>
            <a:endParaRPr kumimoji="0" lang="zh-CN" altLang="en-US" sz="140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p:txBody>
      </p:sp>
      <p:sp>
        <p:nvSpPr>
          <p:cNvPr id="68" name="矩形 67">
            <a:extLst>
              <a:ext uri="{FF2B5EF4-FFF2-40B4-BE49-F238E27FC236}">
                <a16:creationId xmlns:a16="http://schemas.microsoft.com/office/drawing/2014/main" id="{63AB3FDD-678D-8815-6DB3-8DD2C13135F3}"/>
              </a:ext>
            </a:extLst>
          </p:cNvPr>
          <p:cNvSpPr/>
          <p:nvPr/>
        </p:nvSpPr>
        <p:spPr>
          <a:xfrm>
            <a:off x="5069367" y="4516061"/>
            <a:ext cx="2219276" cy="1754326"/>
          </a:xfrm>
          <a:prstGeom prst="rect">
            <a:avLst/>
          </a:prstGeom>
        </p:spPr>
        <p:txBody>
          <a:bodyPr wrap="square">
            <a:normAutofit/>
          </a:bodyPr>
          <a:lstStyle/>
          <a:p>
            <a:pPr algn="ctr" defTabSz="234950">
              <a:spcBef>
                <a:spcPts val="310"/>
              </a:spcBef>
              <a:defRPr/>
            </a:pPr>
            <a:r>
              <a:rPr lang="zh-CN" altLang="en-US" sz="1400" dirty="0">
                <a:solidFill>
                  <a:srgbClr val="000000"/>
                </a:solidFill>
                <a:latin typeface="Arial" panose="020B0604020202020204" pitchFamily="34" charset="0"/>
                <a:ea typeface="Microsoft YaHei" panose="020B0503020204020204" pitchFamily="34" charset="-122"/>
                <a:cs typeface="Arial" panose="020B0604020202020204" pitchFamily="34" charset="0"/>
              </a:rPr>
              <a:t>Biến đổi hình học ảnh bao gồm các thao tác như tịnh tiến, xoay và co giãn ảnh; chúng được ứng dụng rộng rãi trong các lĩnh vực như đăng ký ảnh và theo dõi đối tượng</a:t>
            </a:r>
            <a:endParaRPr kumimoji="0" lang="zh-CN" altLang="en-US" sz="140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p:txBody>
      </p:sp>
      <p:sp>
        <p:nvSpPr>
          <p:cNvPr id="69" name="矩形 68">
            <a:extLst>
              <a:ext uri="{FF2B5EF4-FFF2-40B4-BE49-F238E27FC236}">
                <a16:creationId xmlns:a16="http://schemas.microsoft.com/office/drawing/2014/main" id="{F038BFCC-C3E9-1D2B-4E1C-0AF3411B0134}"/>
              </a:ext>
            </a:extLst>
          </p:cNvPr>
          <p:cNvSpPr/>
          <p:nvPr/>
        </p:nvSpPr>
        <p:spPr>
          <a:xfrm>
            <a:off x="7443428" y="4962304"/>
            <a:ext cx="2219276" cy="1754326"/>
          </a:xfrm>
          <a:prstGeom prst="rect">
            <a:avLst/>
          </a:prstGeom>
        </p:spPr>
        <p:txBody>
          <a:bodyPr wrap="square">
            <a:normAutofit/>
          </a:bodyPr>
          <a:lstStyle/>
          <a:p>
            <a:pPr algn="ctr" defTabSz="234950">
              <a:spcBef>
                <a:spcPts val="310"/>
              </a:spcBef>
              <a:defRPr/>
            </a:pPr>
            <a:r>
              <a:rPr lang="zh-CN" altLang="en-US" sz="1400" dirty="0">
                <a:solidFill>
                  <a:srgbClr val="000000"/>
                </a:solidFill>
                <a:latin typeface="Arial" panose="020B0604020202020204" pitchFamily="34" charset="0"/>
                <a:ea typeface="Microsoft YaHei" panose="020B0503020204020204" pitchFamily="34" charset="-122"/>
                <a:cs typeface="Arial" panose="020B0604020202020204" pitchFamily="34" charset="0"/>
              </a:rPr>
              <a:t>Biến đổi không gian màu của ảnh là quá trình chuyển ảnh từ một không gian màu sang không gian màu khác, chẳng hạn như chuyển từ RGB sang HSV</a:t>
            </a:r>
            <a:endParaRPr kumimoji="0" lang="zh-CN" altLang="en-US" sz="140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p:txBody>
      </p:sp>
      <p:sp>
        <p:nvSpPr>
          <p:cNvPr id="70" name="矩形 69">
            <a:extLst>
              <a:ext uri="{FF2B5EF4-FFF2-40B4-BE49-F238E27FC236}">
                <a16:creationId xmlns:a16="http://schemas.microsoft.com/office/drawing/2014/main" id="{7076CEBA-1ACC-2F9A-7C52-F92967494382}"/>
              </a:ext>
            </a:extLst>
          </p:cNvPr>
          <p:cNvSpPr/>
          <p:nvPr/>
        </p:nvSpPr>
        <p:spPr>
          <a:xfrm>
            <a:off x="9818464" y="4692538"/>
            <a:ext cx="2219276" cy="2031325"/>
          </a:xfrm>
          <a:prstGeom prst="rect">
            <a:avLst/>
          </a:prstGeom>
        </p:spPr>
        <p:txBody>
          <a:bodyPr wrap="square">
            <a:normAutofit/>
          </a:bodyPr>
          <a:lstStyle/>
          <a:p>
            <a:pPr algn="ctr" defTabSz="234950">
              <a:spcBef>
                <a:spcPts val="310"/>
              </a:spcBef>
              <a:defRPr/>
            </a:pPr>
            <a:r>
              <a:rPr lang="zh-CN" altLang="en-US" sz="1400" dirty="0">
                <a:solidFill>
                  <a:srgbClr val="000000"/>
                </a:solidFill>
                <a:latin typeface="Arial" panose="020B0604020202020204" pitchFamily="34" charset="0"/>
                <a:ea typeface="Microsoft YaHei" panose="020B0503020204020204" pitchFamily="34" charset="-122"/>
                <a:cs typeface="Arial" panose="020B0604020202020204" pitchFamily="34" charset="0"/>
              </a:rPr>
              <a:t>Cân bằng histogram là phương pháp dùng để cải thiện độ tương phản của ảnh. Phương pháp này phân bố lại các mức xám của ảnh để histogram của ảnh trở nên đồng đều hơn</a:t>
            </a:r>
            <a:endParaRPr kumimoji="0" lang="zh-CN" altLang="en-US" sz="140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p:txBody>
      </p:sp>
      <p:pic>
        <p:nvPicPr>
          <p:cNvPr id="3078" name="Picture 6" descr="图像几何变换之仿射变换原理及实现_二维图形的仿射变换-CSDN博客">
            <a:extLst>
              <a:ext uri="{FF2B5EF4-FFF2-40B4-BE49-F238E27FC236}">
                <a16:creationId xmlns:a16="http://schemas.microsoft.com/office/drawing/2014/main" id="{30057717-0DE1-2300-17F9-189126FB40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0016" y="3718692"/>
            <a:ext cx="1988780" cy="55838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GB YUV XYZ HSL CIE1976L*a*b* LCH的色彩空间图 色彩空间 转换公式_rgb转cie1976-CSDN博客">
            <a:extLst>
              <a:ext uri="{FF2B5EF4-FFF2-40B4-BE49-F238E27FC236}">
                <a16:creationId xmlns:a16="http://schemas.microsoft.com/office/drawing/2014/main" id="{00A5C573-790F-E7F3-0EE8-E776845009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19174" y="3530435"/>
            <a:ext cx="2001599" cy="116755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基于直方图均衡化的图像增强研究 - 知乎">
            <a:extLst>
              <a:ext uri="{FF2B5EF4-FFF2-40B4-BE49-F238E27FC236}">
                <a16:creationId xmlns:a16="http://schemas.microsoft.com/office/drawing/2014/main" id="{3A86BAB3-7875-7493-0A34-06E0879ADBB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31675" y="3536912"/>
            <a:ext cx="2000605" cy="10240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6FF9F1A-D615-036B-28ED-0CC11BAC86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687" y="3536912"/>
            <a:ext cx="2036240" cy="1357493"/>
          </a:xfrm>
          <a:prstGeom prst="rect">
            <a:avLst/>
          </a:prstGeom>
        </p:spPr>
      </p:pic>
      <p:pic>
        <p:nvPicPr>
          <p:cNvPr id="7" name="Picture 6">
            <a:extLst>
              <a:ext uri="{FF2B5EF4-FFF2-40B4-BE49-F238E27FC236}">
                <a16:creationId xmlns:a16="http://schemas.microsoft.com/office/drawing/2014/main" id="{D0566BE8-F9FB-7AA8-ACF0-21BB1BD72F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6823" y="3536912"/>
            <a:ext cx="2099438" cy="1357493"/>
          </a:xfrm>
          <a:prstGeom prst="rect">
            <a:avLst/>
          </a:prstGeom>
        </p:spPr>
      </p:pic>
    </p:spTree>
    <p:extLst>
      <p:ext uri="{BB962C8B-B14F-4D97-AF65-F5344CB8AC3E}">
        <p14:creationId xmlns:p14="http://schemas.microsoft.com/office/powerpoint/2010/main" val="14383181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7137929" cy="4618567"/>
          </a:xfrm>
        </p:spPr>
        <p:txBody>
          <a:bodyPr>
            <a:normAutofit lnSpcReduction="10000"/>
          </a:bodyPr>
          <a:lstStyle/>
          <a:p>
            <a:pPr>
              <a:lnSpc>
                <a:spcPct val="90000"/>
              </a:lnSpc>
            </a:pPr>
            <a:r>
              <a:rPr lang="zh-CN" altLang="en-US" dirty="0">
                <a:latin typeface="Calibri"/>
                <a:cs typeface="Calibri"/>
              </a:rPr>
              <a:t>Lịch sử của biến đổi Fourier</a:t>
            </a:r>
            <a:endParaRPr lang="vi-VN" altLang="zh-CN" dirty="0">
              <a:latin typeface="Calibri"/>
              <a:cs typeface="Calibri"/>
            </a:endParaRPr>
          </a:p>
          <a:p>
            <a:pPr lvl="1" algn="just"/>
            <a:r>
              <a:rPr lang="en-VN" dirty="0"/>
              <a:t>Đầu thế kỷ XIX: Nhà toán học Pháp Joseph Fourier đã phát triển lý thuyết này trong tác phẩm </a:t>
            </a:r>
            <a:r>
              <a:rPr lang="en-VN" i="1" dirty="0"/>
              <a:t>Théorie analytique de la chaleur</a:t>
            </a:r>
            <a:r>
              <a:rPr lang="en-VN" dirty="0"/>
              <a:t> (</a:t>
            </a:r>
            <a:r>
              <a:rPr lang="en-VN" i="1" dirty="0"/>
              <a:t>Lý thuyết giải tích về nhiệt</a:t>
            </a:r>
            <a:r>
              <a:rPr lang="en-VN" dirty="0"/>
              <a:t>), xuất bản năm 1822. </a:t>
            </a:r>
          </a:p>
          <a:p>
            <a:pPr lvl="1" algn="just"/>
            <a:r>
              <a:rPr lang="en-VN" dirty="0"/>
              <a:t>Fourier chỉ ra rằng, trong những điều kiện nhất định, một hàm tuần hoàn có thể được biểu diễn dưới dạng tổng của các hàm sin và cos với các tần số khác nhau. </a:t>
            </a:r>
          </a:p>
          <a:p>
            <a:pPr lvl="1" algn="just"/>
            <a:r>
              <a:rPr lang="en-VN" dirty="0"/>
              <a:t>Cách biểu diễn này về sau được gọi là chuỗi Fourier (Fourier series). Ban đầu, công trình của ông gây nhiều tranh luận, nhưng sau đó được thừa nhận rộng rãi và trở thành nền tảng quan trọng của toán học, vật lý và xử lý tín hiệu.</a:t>
            </a:r>
          </a:p>
          <a:p>
            <a:pPr>
              <a:lnSpc>
                <a:spcPct val="90000"/>
              </a:lnSpc>
            </a:pPr>
            <a:endParaRPr lang="en-US" altLang="zh-CN" sz="1904"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pic>
        <p:nvPicPr>
          <p:cNvPr id="1026" name="Picture 2" descr="约瑟夫·傅里叶- 维基百科，自由的百科全书"/>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13330" y="1499869"/>
            <a:ext cx="2083233" cy="2382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7214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327400"/>
          </a:xfrm>
        </p:spPr>
        <p:txBody>
          <a:bodyPr>
            <a:normAutofit/>
          </a:bodyPr>
          <a:lstStyle/>
          <a:p>
            <a:pPr>
              <a:lnSpc>
                <a:spcPct val="90000"/>
              </a:lnSpc>
            </a:pPr>
            <a:r>
              <a:rPr lang="zh-CN" altLang="en-US" dirty="0">
                <a:latin typeface="Calibri"/>
                <a:cs typeface="Calibri"/>
              </a:rPr>
              <a:t>Ứng dụng của biến đổi Fourier</a:t>
            </a:r>
            <a:endParaRPr lang="vi-VN" altLang="zh-CN" dirty="0">
              <a:latin typeface="Calibri"/>
              <a:cs typeface="Calibri"/>
            </a:endParaRPr>
          </a:p>
          <a:p>
            <a:pPr lvl="1" algn="just">
              <a:lnSpc>
                <a:spcPct val="100000"/>
              </a:lnSpc>
            </a:pPr>
            <a:r>
              <a:rPr lang="en-VN" dirty="0"/>
              <a:t>Cùng với sự phát triển của máy tính điện tử, biến đổi Fourier (Fourier transform) đã được ứng dụng rộng rãi trong nhiều lĩnh vực như xử lý tín hiệu, xử lý ảnh, cơ học lượng tử và thống kê. </a:t>
            </a:r>
          </a:p>
          <a:p>
            <a:pPr lvl="1" algn="just">
              <a:lnSpc>
                <a:spcPct val="100000"/>
              </a:lnSpc>
            </a:pPr>
            <a:r>
              <a:rPr lang="en-VN" dirty="0"/>
              <a:t>Đặc biệt, trong xử lý tín hiệu và xử lý ảnh, biến đổi Fourier cho phép chuyển tín hiệu từ miền thời gian (time domain) hoặc ảnh từ miền không gian (spatial domain) sang miền tần số (frequency domain), qua đó hỗ trợ phân tích, lọc và xử lý dữ liệu hiệu quả hơn.</a:t>
            </a:r>
          </a:p>
          <a:p>
            <a:pPr lvl="1">
              <a:lnSpc>
                <a:spcPct val="90000"/>
              </a:lnSpc>
            </a:pPr>
            <a:endParaRPr lang="en-US" altLang="zh-CN" sz="1616"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pic>
        <p:nvPicPr>
          <p:cNvPr id="2050" name="Picture 2" descr="一维傅里叶变换与应用（基于matlab）（原理分析+上手实战）-CSDN博客"/>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3761" y="3667991"/>
            <a:ext cx="5324476" cy="2962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7909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dirty="0">
                    <a:latin typeface="Calibri"/>
                    <a:cs typeface="Calibri"/>
                  </a:rPr>
                  <a:t>Biến đổi Fourier và biến đổi Fourier ngược</a:t>
                </a:r>
                <a:endParaRPr lang="en-US" altLang="zh-CN" dirty="0">
                  <a:latin typeface="Calibri"/>
                  <a:cs typeface="Calibri"/>
                </a:endParaRPr>
              </a:p>
              <a:p>
                <a:pPr lvl="1" algn="just"/>
                <a:r>
                  <a:rPr lang="zh-CN" altLang="en-US" dirty="0">
                    <a:latin typeface="Calibri"/>
                    <a:cs typeface="Calibri"/>
                  </a:rPr>
                  <a:t>Biến đổi Fourier là một phép biến đổi tích phân tuyến tính, có thể phân rã một tín hiệu hoặc hàm phức tạp thành một chuỗi sóng sin và cos đơn giản. Phép phân rã này giúp chúng ta hiểu và phân tích tín hiệu tốt hơn; công thức biến đổi thuận là:</a:t>
                </a:r>
                <a:endParaRPr lang="en-US" altLang="zh-CN"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b="0" i="1" smtClean="0">
                          <a:solidFill>
                            <a:schemeClr val="tx1"/>
                          </a:solidFill>
                          <a:latin typeface="Cambria Math" panose="02040503050406030204" pitchFamily="18" charset="0"/>
                          <a:cs typeface="Calibri" panose="020F0502020204030204" pitchFamily="34" charset="0"/>
                        </a:rPr>
                        <m:t>𝐹</m:t>
                      </m:r>
                      <m:d>
                        <m:dPr>
                          <m:ctrlPr>
                            <a:rPr lang="en-US" altLang="zh-CN" i="1" smtClean="0">
                              <a:solidFill>
                                <a:schemeClr val="tx1"/>
                              </a:solidFill>
                              <a:latin typeface="Cambria Math" panose="02040503050406030204" pitchFamily="18" charset="0"/>
                              <a:cs typeface="Calibri" panose="020F0502020204030204" pitchFamily="34" charset="0"/>
                            </a:rPr>
                          </m:ctrlPr>
                        </m:dPr>
                        <m:e>
                          <m:r>
                            <a:rPr lang="en-US" altLang="zh-CN" b="0" i="1" smtClean="0">
                              <a:solidFill>
                                <a:schemeClr val="tx1"/>
                              </a:solidFill>
                              <a:latin typeface="Cambria Math" panose="02040503050406030204" pitchFamily="18" charset="0"/>
                              <a:cs typeface="Calibri" panose="020F0502020204030204" pitchFamily="34" charset="0"/>
                            </a:rPr>
                            <m:t>𝜔</m:t>
                          </m:r>
                        </m:e>
                      </m:d>
                      <m:r>
                        <a:rPr lang="en-US" altLang="zh-CN" b="0" i="1" smtClean="0">
                          <a:solidFill>
                            <a:schemeClr val="tx1"/>
                          </a:solidFill>
                          <a:latin typeface="Cambria Math" panose="02040503050406030204" pitchFamily="18" charset="0"/>
                          <a:cs typeface="Calibri" panose="020F0502020204030204" pitchFamily="34" charset="0"/>
                        </a:rPr>
                        <m:t>=</m:t>
                      </m:r>
                      <m:nary>
                        <m:naryPr>
                          <m:ctrlPr>
                            <a:rPr lang="en-US" altLang="zh-CN" i="1" smtClean="0">
                              <a:solidFill>
                                <a:schemeClr val="tx1"/>
                              </a:solidFill>
                              <a:latin typeface="Cambria Math" panose="02040503050406030204" pitchFamily="18" charset="0"/>
                              <a:cs typeface="Calibri" panose="020F0502020204030204" pitchFamily="34" charset="0"/>
                            </a:rPr>
                          </m:ctrlPr>
                        </m:naryPr>
                        <m:sub>
                          <m:r>
                            <a:rPr lang="en-US" altLang="zh-CN" b="0" i="1" smtClean="0">
                              <a:solidFill>
                                <a:schemeClr val="tx1"/>
                              </a:solidFill>
                              <a:latin typeface="Cambria Math" panose="02040503050406030204" pitchFamily="18" charset="0"/>
                              <a:cs typeface="Calibri" panose="020F0502020204030204" pitchFamily="34" charset="0"/>
                            </a:rPr>
                            <m:t>−∞</m:t>
                          </m:r>
                        </m:sub>
                        <m:sup>
                          <m:r>
                            <a:rPr lang="en-US" altLang="zh-CN" b="0" i="1" smtClean="0">
                              <a:solidFill>
                                <a:schemeClr val="tx1"/>
                              </a:solidFill>
                              <a:latin typeface="Cambria Math" panose="02040503050406030204" pitchFamily="18" charset="0"/>
                              <a:cs typeface="Calibri" panose="020F0502020204030204" pitchFamily="34" charset="0"/>
                            </a:rPr>
                            <m:t>∞</m:t>
                          </m:r>
                        </m:sup>
                        <m:e>
                          <m:r>
                            <a:rPr lang="en-US" altLang="zh-CN" b="0" i="1" smtClean="0">
                              <a:solidFill>
                                <a:schemeClr val="tx1"/>
                              </a:solidFill>
                              <a:latin typeface="Cambria Math" panose="02040503050406030204" pitchFamily="18" charset="0"/>
                              <a:cs typeface="Calibri" panose="020F0502020204030204" pitchFamily="34" charset="0"/>
                            </a:rPr>
                            <m:t>𝑓</m:t>
                          </m:r>
                          <m:d>
                            <m:dPr>
                              <m:ctrlPr>
                                <a:rPr lang="en-US" altLang="zh-CN" i="1" smtClean="0">
                                  <a:solidFill>
                                    <a:schemeClr val="tx1"/>
                                  </a:solidFill>
                                  <a:latin typeface="Cambria Math" panose="02040503050406030204" pitchFamily="18" charset="0"/>
                                  <a:cs typeface="Calibri" panose="020F0502020204030204" pitchFamily="34" charset="0"/>
                                </a:rPr>
                              </m:ctrlPr>
                            </m:dPr>
                            <m:e>
                              <m:r>
                                <a:rPr lang="en-US" altLang="zh-CN" b="0" i="1" smtClean="0">
                                  <a:solidFill>
                                    <a:schemeClr val="tx1"/>
                                  </a:solidFill>
                                  <a:latin typeface="Cambria Math" panose="02040503050406030204" pitchFamily="18" charset="0"/>
                                  <a:cs typeface="Calibri" panose="020F0502020204030204" pitchFamily="34" charset="0"/>
                                </a:rPr>
                                <m:t>𝑡</m:t>
                              </m:r>
                            </m:e>
                          </m:d>
                          <m:sSup>
                            <m:sSupPr>
                              <m:ctrlPr>
                                <a:rPr lang="en-US" altLang="zh-CN" i="1" smtClean="0">
                                  <a:solidFill>
                                    <a:schemeClr val="tx1"/>
                                  </a:solidFill>
                                  <a:latin typeface="Cambria Math" panose="02040503050406030204" pitchFamily="18" charset="0"/>
                                  <a:cs typeface="Calibri" panose="020F0502020204030204" pitchFamily="34" charset="0"/>
                                </a:rPr>
                              </m:ctrlPr>
                            </m:sSupPr>
                            <m:e>
                              <m:r>
                                <a:rPr lang="en-US" altLang="zh-CN" b="0" i="1" smtClean="0">
                                  <a:solidFill>
                                    <a:schemeClr val="tx1"/>
                                  </a:solidFill>
                                  <a:latin typeface="Cambria Math" panose="02040503050406030204" pitchFamily="18" charset="0"/>
                                  <a:cs typeface="Calibri" panose="020F0502020204030204" pitchFamily="34" charset="0"/>
                                </a:rPr>
                                <m:t>𝑒</m:t>
                              </m:r>
                            </m:e>
                            <m:sup>
                              <m:r>
                                <a:rPr lang="en-US" altLang="zh-CN" b="0" i="1" smtClean="0">
                                  <a:solidFill>
                                    <a:schemeClr val="tx1"/>
                                  </a:solidFill>
                                  <a:latin typeface="Cambria Math" panose="02040503050406030204" pitchFamily="18" charset="0"/>
                                  <a:cs typeface="Calibri" panose="020F0502020204030204" pitchFamily="34" charset="0"/>
                                </a:rPr>
                                <m:t>−</m:t>
                              </m:r>
                              <m:r>
                                <a:rPr lang="en-US" altLang="zh-CN" b="0" i="1" smtClean="0">
                                  <a:solidFill>
                                    <a:schemeClr val="tx1"/>
                                  </a:solidFill>
                                  <a:latin typeface="Cambria Math" panose="02040503050406030204" pitchFamily="18" charset="0"/>
                                  <a:cs typeface="Calibri" panose="020F0502020204030204" pitchFamily="34" charset="0"/>
                                </a:rPr>
                                <m:t>𝑗</m:t>
                              </m:r>
                              <m:r>
                                <a:rPr lang="en-US" altLang="zh-CN" b="0" i="1" smtClean="0">
                                  <a:solidFill>
                                    <a:schemeClr val="tx1"/>
                                  </a:solidFill>
                                  <a:latin typeface="Cambria Math" panose="02040503050406030204" pitchFamily="18" charset="0"/>
                                  <a:cs typeface="Calibri" panose="020F0502020204030204" pitchFamily="34" charset="0"/>
                                </a:rPr>
                                <m:t>𝜔</m:t>
                              </m:r>
                              <m:r>
                                <a:rPr lang="en-US" altLang="zh-CN" b="0" i="1" smtClean="0">
                                  <a:solidFill>
                                    <a:schemeClr val="tx1"/>
                                  </a:solidFill>
                                  <a:latin typeface="Cambria Math" panose="02040503050406030204" pitchFamily="18" charset="0"/>
                                  <a:cs typeface="Calibri" panose="020F0502020204030204" pitchFamily="34" charset="0"/>
                                </a:rPr>
                                <m:t>𝑡</m:t>
                              </m:r>
                            </m:sup>
                          </m:sSup>
                          <m:r>
                            <a:rPr lang="en-US" altLang="zh-CN" b="0" i="1" smtClean="0">
                              <a:solidFill>
                                <a:schemeClr val="tx1"/>
                              </a:solidFill>
                              <a:latin typeface="Cambria Math" panose="02040503050406030204" pitchFamily="18" charset="0"/>
                              <a:cs typeface="Calibri" panose="020F0502020204030204" pitchFamily="34" charset="0"/>
                            </a:rPr>
                            <m:t>𝑑𝑡</m:t>
                          </m:r>
                        </m:e>
                      </m:nary>
                    </m:oMath>
                  </m:oMathPara>
                </a14:m>
                <a:endParaRPr lang="en-US" altLang="zh-CN" dirty="0">
                  <a:latin typeface="Calibri"/>
                  <a:cs typeface="Calibri"/>
                </a:endParaRPr>
              </a:p>
              <a:p>
                <a:pPr marL="457200" lvl="1" indent="0" algn="just">
                  <a:buNone/>
                </a:pPr>
                <a:r>
                  <a:rPr lang="zh-CN" altLang="en-US" dirty="0">
                    <a:latin typeface="Calibri"/>
                    <a:cs typeface="Calibri"/>
                  </a:rPr>
                  <a:t>Trong đó, </a:t>
                </a:r>
                <a14:m>
                  <m:oMath xmlns:m="http://schemas.openxmlformats.org/officeDocument/2006/math">
                    <m:r>
                      <a:rPr lang="en-US" altLang="zh-CN" b="0" i="1" smtClean="0">
                        <a:latin typeface="Cambria Math" panose="02040503050406030204" pitchFamily="18" charset="0"/>
                        <a:cs typeface="Calibri" panose="020F0502020204030204" pitchFamily="34" charset="0"/>
                      </a:rPr>
                      <m:t>𝑗</m:t>
                    </m:r>
                  </m:oMath>
                </a14:m>
                <a:r>
                  <a:rPr lang="zh-CN" altLang="en-US" dirty="0">
                    <a:latin typeface="Calibri"/>
                    <a:cs typeface="Calibri"/>
                  </a:rPr>
                  <a:t> là đơn vị ảo, thỏa mãn </a:t>
                </a:r>
                <a14:m>
                  <m:oMath xmlns:m="http://schemas.openxmlformats.org/officeDocument/2006/math">
                    <m:sSup>
                      <m:sSupPr>
                        <m:ctrlPr>
                          <a:rPr lang="en-US" altLang="zh-CN" i="1" smtClean="0">
                            <a:latin typeface="Cambria Math" panose="02040503050406030204" pitchFamily="18" charset="0"/>
                            <a:cs typeface="Calibri" panose="020F0502020204030204" pitchFamily="34" charset="0"/>
                          </a:rPr>
                        </m:ctrlPr>
                      </m:sSupPr>
                      <m:e>
                        <m:r>
                          <a:rPr lang="en-US" altLang="zh-CN" b="0" i="1" smtClean="0">
                            <a:latin typeface="Cambria Math" panose="02040503050406030204" pitchFamily="18" charset="0"/>
                            <a:cs typeface="Calibri" panose="020F0502020204030204" pitchFamily="34" charset="0"/>
                          </a:rPr>
                          <m:t>𝑗</m:t>
                        </m:r>
                      </m:e>
                      <m:sup>
                        <m:r>
                          <a:rPr lang="en-US" altLang="zh-CN" b="0" i="1" smtClean="0">
                            <a:latin typeface="Cambria Math" panose="02040503050406030204" pitchFamily="18" charset="0"/>
                            <a:cs typeface="Calibri" panose="020F0502020204030204" pitchFamily="34" charset="0"/>
                          </a:rPr>
                          <m:t>2</m:t>
                        </m:r>
                      </m:sup>
                    </m:sSup>
                    <m:r>
                      <a:rPr lang="en-US" altLang="zh-CN" b="0" i="1" smtClean="0">
                        <a:latin typeface="Cambria Math" panose="02040503050406030204" pitchFamily="18" charset="0"/>
                        <a:cs typeface="Calibri" panose="020F0502020204030204" pitchFamily="34" charset="0"/>
                      </a:rPr>
                      <m:t>=−1</m:t>
                    </m:r>
                  </m:oMath>
                </a14:m>
                <a:r>
                  <a:rPr lang="zh-CN" altLang="en-US" dirty="0">
                    <a:latin typeface="Calibri"/>
                    <a:cs typeface="Calibri"/>
                  </a:rPr>
                  <a:t>, </a:t>
                </a:r>
                <a14:m>
                  <m:oMath xmlns:m="http://schemas.openxmlformats.org/officeDocument/2006/math">
                    <m:r>
                      <a:rPr lang="en-US" altLang="zh-CN" b="0" i="1" dirty="0" smtClean="0">
                        <a:latin typeface="Cambria Math" panose="02040503050406030204" pitchFamily="18" charset="0"/>
                        <a:cs typeface="Calibri" panose="020F0502020204030204" pitchFamily="34" charset="0"/>
                      </a:rPr>
                      <m:t>𝜔</m:t>
                    </m:r>
                  </m:oMath>
                </a14:m>
                <a:r>
                  <a:rPr lang="zh-CN" altLang="en-US" dirty="0">
                    <a:latin typeface="Calibri"/>
                    <a:cs typeface="Calibri"/>
                  </a:rPr>
                  <a:t> là tần số góc, </a:t>
                </a:r>
                <a14:m>
                  <m:oMath xmlns:m="http://schemas.openxmlformats.org/officeDocument/2006/math">
                    <m:r>
                      <a:rPr lang="en-US" altLang="zh-CN" b="0" i="1" smtClean="0">
                        <a:latin typeface="Cambria Math" panose="02040503050406030204" pitchFamily="18" charset="0"/>
                        <a:cs typeface="Calibri" panose="020F0502020204030204" pitchFamily="34" charset="0"/>
                      </a:rPr>
                      <m:t>𝑡</m:t>
                    </m:r>
                  </m:oMath>
                </a14:m>
                <a:r>
                  <a:rPr lang="zh-CN" altLang="en-US" dirty="0">
                    <a:latin typeface="Calibri"/>
                    <a:cs typeface="Calibri"/>
                  </a:rPr>
                  <a:t> là thời gian, còn </a:t>
                </a:r>
                <a14:m>
                  <m:oMath xmlns:m="http://schemas.openxmlformats.org/officeDocument/2006/math">
                    <m:r>
                      <a:rPr lang="en-US" altLang="zh-CN" b="0" i="1" smtClean="0">
                        <a:latin typeface="Cambria Math" panose="02040503050406030204" pitchFamily="18" charset="0"/>
                        <a:cs typeface="Calibri" panose="020F0502020204030204" pitchFamily="34" charset="0"/>
                      </a:rPr>
                      <m:t>𝐹</m:t>
                    </m:r>
                    <m:d>
                      <m:dPr>
                        <m:ctrlPr>
                          <a:rPr lang="en-US" altLang="zh-CN" i="1" smtClean="0">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𝜔</m:t>
                        </m:r>
                      </m:e>
                    </m:d>
                  </m:oMath>
                </a14:m>
                <a:r>
                  <a:rPr lang="zh-CN" altLang="en-US" dirty="0">
                    <a:latin typeface="Calibri"/>
                    <a:cs typeface="Calibri"/>
                  </a:rPr>
                  <a:t> biểu thị biên độ của hàm </a:t>
                </a:r>
                <a14:m>
                  <m:oMath xmlns:m="http://schemas.openxmlformats.org/officeDocument/2006/math">
                    <m:r>
                      <a:rPr lang="en-US" altLang="zh-CN" b="0" i="1" smtClean="0">
                        <a:latin typeface="Cambria Math" panose="02040503050406030204" pitchFamily="18" charset="0"/>
                        <a:cs typeface="Calibri" panose="020F0502020204030204" pitchFamily="34" charset="0"/>
                      </a:rPr>
                      <m:t>𝑓</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𝑡</m:t>
                    </m:r>
                    <m:r>
                      <a:rPr lang="en-US" altLang="zh-CN" b="0" i="1" smtClean="0">
                        <a:latin typeface="Cambria Math" panose="02040503050406030204" pitchFamily="18" charset="0"/>
                        <a:cs typeface="Calibri" panose="020F0502020204030204" pitchFamily="34" charset="0"/>
                      </a:rPr>
                      <m:t>)</m:t>
                    </m:r>
                  </m:oMath>
                </a14:m>
                <a:r>
                  <a:rPr lang="zh-CN" altLang="en-US" dirty="0">
                    <a:latin typeface="Calibri"/>
                    <a:cs typeface="Calibri"/>
                  </a:rPr>
                  <a:t> tại tần số </a:t>
                </a:r>
                <a14:m>
                  <m:oMath xmlns:m="http://schemas.openxmlformats.org/officeDocument/2006/math">
                    <m:r>
                      <a:rPr lang="en-US" altLang="zh-CN" b="0" i="1" smtClean="0">
                        <a:latin typeface="Cambria Math" panose="02040503050406030204" pitchFamily="18" charset="0"/>
                        <a:cs typeface="Calibri" panose="020F0502020204030204" pitchFamily="34" charset="0"/>
                      </a:rPr>
                      <m:t>𝜔</m:t>
                    </m:r>
                  </m:oMath>
                </a14:m>
                <a:r>
                  <a:rPr lang="zh-CN" altLang="en-US" dirty="0">
                    <a:latin typeface="Calibri"/>
                    <a:cs typeface="Calibri"/>
                  </a:rPr>
                  <a:t>.</a:t>
                </a:r>
              </a:p>
              <a:p>
                <a:pPr lvl="1" algn="just"/>
                <a:r>
                  <a:rPr lang="zh-CN" altLang="en-US" dirty="0">
                    <a:latin typeface="Calibri"/>
                    <a:cs typeface="Calibri"/>
                  </a:rPr>
                  <a:t>Biến đổi Fourier ngược chuyển kết quả của biến đổi Fourier trở lại hàm ban đầu; công thức biến đổi ngược là:</a:t>
                </a:r>
                <a:endParaRPr lang="en-US" altLang="zh-CN"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b="0" i="1" smtClean="0">
                          <a:solidFill>
                            <a:schemeClr val="tx1"/>
                          </a:solidFill>
                          <a:latin typeface="Cambria Math" panose="02040503050406030204" pitchFamily="18" charset="0"/>
                          <a:cs typeface="Calibri" panose="020F0502020204030204" pitchFamily="34" charset="0"/>
                        </a:rPr>
                        <m:t>𝑓</m:t>
                      </m:r>
                      <m:d>
                        <m:dPr>
                          <m:ctrlPr>
                            <a:rPr lang="en-US" altLang="zh-CN" i="1" smtClean="0">
                              <a:solidFill>
                                <a:schemeClr val="tx1"/>
                              </a:solidFill>
                              <a:latin typeface="Cambria Math" panose="02040503050406030204" pitchFamily="18" charset="0"/>
                              <a:cs typeface="Calibri" panose="020F0502020204030204" pitchFamily="34" charset="0"/>
                            </a:rPr>
                          </m:ctrlPr>
                        </m:dPr>
                        <m:e>
                          <m:r>
                            <a:rPr lang="en-US" altLang="zh-CN" b="0" i="1" smtClean="0">
                              <a:solidFill>
                                <a:schemeClr val="tx1"/>
                              </a:solidFill>
                              <a:latin typeface="Cambria Math" panose="02040503050406030204" pitchFamily="18" charset="0"/>
                              <a:cs typeface="Calibri" panose="020F0502020204030204" pitchFamily="34" charset="0"/>
                            </a:rPr>
                            <m:t>𝑡</m:t>
                          </m:r>
                        </m:e>
                      </m:d>
                      <m:r>
                        <a:rPr lang="en-US" altLang="zh-CN" b="0" i="1" smtClean="0">
                          <a:solidFill>
                            <a:schemeClr val="tx1"/>
                          </a:solidFill>
                          <a:latin typeface="Cambria Math" panose="02040503050406030204" pitchFamily="18" charset="0"/>
                          <a:cs typeface="Calibri" panose="020F0502020204030204" pitchFamily="34" charset="0"/>
                        </a:rPr>
                        <m:t>=</m:t>
                      </m:r>
                      <m:f>
                        <m:fPr>
                          <m:ctrlPr>
                            <a:rPr lang="en-US" altLang="zh-CN" i="1" smtClean="0">
                              <a:solidFill>
                                <a:schemeClr val="tx1"/>
                              </a:solidFill>
                              <a:latin typeface="Cambria Math" panose="02040503050406030204" pitchFamily="18" charset="0"/>
                              <a:cs typeface="Calibri" panose="020F0502020204030204" pitchFamily="34" charset="0"/>
                            </a:rPr>
                          </m:ctrlPr>
                        </m:fPr>
                        <m:num>
                          <m:r>
                            <a:rPr lang="en-US" altLang="zh-CN" b="0" i="1" smtClean="0">
                              <a:solidFill>
                                <a:schemeClr val="tx1"/>
                              </a:solidFill>
                              <a:latin typeface="Cambria Math" panose="02040503050406030204" pitchFamily="18" charset="0"/>
                              <a:cs typeface="Calibri" panose="020F0502020204030204" pitchFamily="34" charset="0"/>
                            </a:rPr>
                            <m:t>1</m:t>
                          </m:r>
                        </m:num>
                        <m:den>
                          <m:r>
                            <a:rPr lang="en-US" altLang="zh-CN" b="0" i="1" smtClean="0">
                              <a:solidFill>
                                <a:schemeClr val="tx1"/>
                              </a:solidFill>
                              <a:latin typeface="Cambria Math" panose="02040503050406030204" pitchFamily="18" charset="0"/>
                              <a:cs typeface="Calibri" panose="020F0502020204030204" pitchFamily="34" charset="0"/>
                            </a:rPr>
                            <m:t>2</m:t>
                          </m:r>
                          <m:r>
                            <a:rPr lang="en-US" altLang="zh-CN" b="0" i="1" smtClean="0">
                              <a:solidFill>
                                <a:schemeClr val="tx1"/>
                              </a:solidFill>
                              <a:latin typeface="Cambria Math" panose="02040503050406030204" pitchFamily="18" charset="0"/>
                              <a:cs typeface="Calibri" panose="020F0502020204030204" pitchFamily="34" charset="0"/>
                            </a:rPr>
                            <m:t>𝜋</m:t>
                          </m:r>
                        </m:den>
                      </m:f>
                      <m:nary>
                        <m:naryPr>
                          <m:ctrlPr>
                            <a:rPr lang="en-US" altLang="zh-CN" i="1" smtClean="0">
                              <a:solidFill>
                                <a:schemeClr val="tx1"/>
                              </a:solidFill>
                              <a:latin typeface="Cambria Math" panose="02040503050406030204" pitchFamily="18" charset="0"/>
                              <a:cs typeface="Calibri" panose="020F0502020204030204" pitchFamily="34" charset="0"/>
                            </a:rPr>
                          </m:ctrlPr>
                        </m:naryPr>
                        <m:sub>
                          <m:r>
                            <a:rPr lang="en-US" altLang="zh-CN" b="0" i="1" smtClean="0">
                              <a:solidFill>
                                <a:schemeClr val="tx1"/>
                              </a:solidFill>
                              <a:latin typeface="Cambria Math" panose="02040503050406030204" pitchFamily="18" charset="0"/>
                              <a:cs typeface="Calibri" panose="020F0502020204030204" pitchFamily="34" charset="0"/>
                            </a:rPr>
                            <m:t>−∞</m:t>
                          </m:r>
                        </m:sub>
                        <m:sup>
                          <m:r>
                            <a:rPr lang="en-US" altLang="zh-CN" b="0" i="1" smtClean="0">
                              <a:solidFill>
                                <a:schemeClr val="tx1"/>
                              </a:solidFill>
                              <a:latin typeface="Cambria Math" panose="02040503050406030204" pitchFamily="18" charset="0"/>
                              <a:cs typeface="Calibri" panose="020F0502020204030204" pitchFamily="34" charset="0"/>
                            </a:rPr>
                            <m:t>∞</m:t>
                          </m:r>
                        </m:sup>
                        <m:e>
                          <m:r>
                            <a:rPr lang="en-US" altLang="zh-CN" b="0" i="1" smtClean="0">
                              <a:solidFill>
                                <a:schemeClr val="tx1"/>
                              </a:solidFill>
                              <a:latin typeface="Cambria Math" panose="02040503050406030204" pitchFamily="18" charset="0"/>
                              <a:cs typeface="Calibri" panose="020F0502020204030204" pitchFamily="34" charset="0"/>
                            </a:rPr>
                            <m:t>𝐹</m:t>
                          </m:r>
                          <m:d>
                            <m:dPr>
                              <m:ctrlPr>
                                <a:rPr lang="en-US" altLang="zh-CN" i="1" smtClean="0">
                                  <a:solidFill>
                                    <a:schemeClr val="tx1"/>
                                  </a:solidFill>
                                  <a:latin typeface="Cambria Math" panose="02040503050406030204" pitchFamily="18" charset="0"/>
                                  <a:cs typeface="Calibri" panose="020F0502020204030204" pitchFamily="34" charset="0"/>
                                </a:rPr>
                              </m:ctrlPr>
                            </m:dPr>
                            <m:e>
                              <m:r>
                                <a:rPr lang="en-US" altLang="zh-CN" b="0" i="1" smtClean="0">
                                  <a:solidFill>
                                    <a:schemeClr val="tx1"/>
                                  </a:solidFill>
                                  <a:latin typeface="Cambria Math" panose="02040503050406030204" pitchFamily="18" charset="0"/>
                                  <a:cs typeface="Calibri" panose="020F0502020204030204" pitchFamily="34" charset="0"/>
                                </a:rPr>
                                <m:t>𝜔</m:t>
                              </m:r>
                            </m:e>
                          </m:d>
                          <m:sSup>
                            <m:sSupPr>
                              <m:ctrlPr>
                                <a:rPr lang="en-US" altLang="zh-CN" i="1" smtClean="0">
                                  <a:solidFill>
                                    <a:schemeClr val="tx1"/>
                                  </a:solidFill>
                                  <a:latin typeface="Cambria Math" panose="02040503050406030204" pitchFamily="18" charset="0"/>
                                  <a:cs typeface="Calibri" panose="020F0502020204030204" pitchFamily="34" charset="0"/>
                                </a:rPr>
                              </m:ctrlPr>
                            </m:sSupPr>
                            <m:e>
                              <m:r>
                                <a:rPr lang="en-US" altLang="zh-CN" b="0" i="1" smtClean="0">
                                  <a:solidFill>
                                    <a:schemeClr val="tx1"/>
                                  </a:solidFill>
                                  <a:latin typeface="Cambria Math" panose="02040503050406030204" pitchFamily="18" charset="0"/>
                                  <a:cs typeface="Calibri" panose="020F0502020204030204" pitchFamily="34" charset="0"/>
                                </a:rPr>
                                <m:t>𝑒</m:t>
                              </m:r>
                            </m:e>
                            <m:sup>
                              <m:r>
                                <a:rPr lang="en-US" altLang="zh-CN" b="0" i="1" smtClean="0">
                                  <a:solidFill>
                                    <a:schemeClr val="tx1"/>
                                  </a:solidFill>
                                  <a:latin typeface="Cambria Math" panose="02040503050406030204" pitchFamily="18" charset="0"/>
                                  <a:cs typeface="Calibri" panose="020F0502020204030204" pitchFamily="34" charset="0"/>
                                </a:rPr>
                                <m:t>𝑗</m:t>
                              </m:r>
                              <m:r>
                                <a:rPr lang="en-US" altLang="zh-CN" b="0" i="1" smtClean="0">
                                  <a:solidFill>
                                    <a:schemeClr val="tx1"/>
                                  </a:solidFill>
                                  <a:latin typeface="Cambria Math" panose="02040503050406030204" pitchFamily="18" charset="0"/>
                                  <a:cs typeface="Calibri" panose="020F0502020204030204" pitchFamily="34" charset="0"/>
                                </a:rPr>
                                <m:t>𝜔</m:t>
                              </m:r>
                              <m:r>
                                <a:rPr lang="en-US" altLang="zh-CN" b="0" i="1" smtClean="0">
                                  <a:solidFill>
                                    <a:schemeClr val="tx1"/>
                                  </a:solidFill>
                                  <a:latin typeface="Cambria Math" panose="02040503050406030204" pitchFamily="18" charset="0"/>
                                  <a:cs typeface="Calibri" panose="020F0502020204030204" pitchFamily="34" charset="0"/>
                                </a:rPr>
                                <m:t>𝑡</m:t>
                              </m:r>
                            </m:sup>
                          </m:sSup>
                          <m:r>
                            <a:rPr lang="en-US" altLang="zh-CN" b="0" i="1" smtClean="0">
                              <a:solidFill>
                                <a:schemeClr val="tx1"/>
                              </a:solidFill>
                              <a:latin typeface="Cambria Math" panose="02040503050406030204" pitchFamily="18" charset="0"/>
                              <a:cs typeface="Calibri" panose="020F0502020204030204" pitchFamily="34" charset="0"/>
                            </a:rPr>
                            <m:t>𝑑</m:t>
                          </m:r>
                          <m:r>
                            <a:rPr lang="en-US" altLang="zh-CN" b="0" i="1" smtClean="0">
                              <a:solidFill>
                                <a:schemeClr val="tx1"/>
                              </a:solidFill>
                              <a:latin typeface="Cambria Math" panose="02040503050406030204" pitchFamily="18" charset="0"/>
                              <a:cs typeface="Calibri" panose="020F0502020204030204" pitchFamily="34" charset="0"/>
                            </a:rPr>
                            <m:t>𝜔</m:t>
                          </m:r>
                        </m:e>
                      </m:nary>
                    </m:oMath>
                  </m:oMathPara>
                </a14:m>
                <a:endParaRPr lang="zh-CN" altLang="en-US"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b="-2575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spTree>
    <p:extLst>
      <p:ext uri="{BB962C8B-B14F-4D97-AF65-F5344CB8AC3E}">
        <p14:creationId xmlns:p14="http://schemas.microsoft.com/office/powerpoint/2010/main" val="28950033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899"/>
                <a:ext cx="11160125" cy="5243945"/>
              </a:xfrm>
            </p:spPr>
            <p:txBody>
              <a:bodyPr>
                <a:normAutofit/>
              </a:bodyPr>
              <a:lstStyle/>
              <a:p>
                <a:r>
                  <a:rPr lang="zh-CN" altLang="en-US" dirty="0"/>
                  <a:t>Biến đổi Fourier rời rạc (DFT)</a:t>
                </a:r>
                <a:endParaRPr lang="en-US" altLang="zh-CN" dirty="0"/>
              </a:p>
              <a:p>
                <a:pPr lvl="1" algn="just"/>
                <a:r>
                  <a:rPr lang="zh-CN" altLang="en-US" dirty="0"/>
                  <a:t>Biến đổi Fourier rời rạc (DFT) là một dạng đặc biệt của biến đổi Fourier, dùng để xử lý dữ liệu rời rạc như ảnh số hoặc tệp âm thanh trong máy tính. DFT chuyển một tập dữ liệu chuỗi thời gian rời rạc thành một tập dữ liệu miền tần số rời rạc. DFT được định nghĩa như sau:</a:t>
                </a:r>
                <a:endParaRPr lang="en-US" altLang="zh-CN" dirty="0"/>
              </a:p>
              <a:p>
                <a:pPr marL="457200" lvl="1" indent="0" algn="just">
                  <a:buNone/>
                </a:pPr>
                <a14:m>
                  <m:oMathPara xmlns:m="http://schemas.openxmlformats.org/officeDocument/2006/math">
                    <m:oMathParaPr>
                      <m:jc m:val="centerGroup"/>
                    </m:oMathParaPr>
                    <m:oMath xmlns:m="http://schemas.openxmlformats.org/officeDocument/2006/math">
                      <m:r>
                        <m:rPr>
                          <m:sty m:val="p"/>
                        </m:rPr>
                        <a:rPr lang="pt-BR" altLang="zh-CN" dirty="0">
                          <a:latin typeface="Cambria Math" panose="02040503050406030204" pitchFamily="18" charset="0"/>
                        </a:rPr>
                        <m:t>X</m:t>
                      </m:r>
                      <m:r>
                        <a:rPr lang="pt-BR" altLang="zh-CN" dirty="0">
                          <a:latin typeface="Cambria Math" panose="02040503050406030204" pitchFamily="18" charset="0"/>
                        </a:rPr>
                        <m:t>(</m:t>
                      </m:r>
                      <m:r>
                        <m:rPr>
                          <m:sty m:val="p"/>
                        </m:rPr>
                        <a:rPr lang="pt-BR" altLang="zh-CN" dirty="0">
                          <a:latin typeface="Cambria Math" panose="02040503050406030204" pitchFamily="18" charset="0"/>
                        </a:rPr>
                        <m:t>k</m:t>
                      </m:r>
                      <m:r>
                        <a:rPr lang="pt-BR" altLang="zh-CN" dirty="0">
                          <a:latin typeface="Cambria Math" panose="02040503050406030204" pitchFamily="18" charset="0"/>
                        </a:rPr>
                        <m:t>)=</m:t>
                      </m:r>
                      <m:nary>
                        <m:naryPr>
                          <m:chr m:val="∑"/>
                          <m:ctrlPr>
                            <a:rPr lang="pt-BR" altLang="zh-CN" i="1" dirty="0">
                              <a:latin typeface="Cambria Math" panose="02040503050406030204" pitchFamily="18" charset="0"/>
                            </a:rPr>
                          </m:ctrlPr>
                        </m:naryPr>
                        <m:sub>
                          <m:r>
                            <m:rPr>
                              <m:sty m:val="p"/>
                            </m:rPr>
                            <a:rPr lang="pt-BR" altLang="zh-CN" dirty="0">
                              <a:latin typeface="Cambria Math" panose="02040503050406030204" pitchFamily="18" charset="0"/>
                            </a:rPr>
                            <m:t>n</m:t>
                          </m:r>
                          <m:r>
                            <a:rPr lang="pt-BR" altLang="zh-CN" dirty="0">
                              <a:latin typeface="Cambria Math" panose="02040503050406030204" pitchFamily="18" charset="0"/>
                            </a:rPr>
                            <m:t>=0</m:t>
                          </m:r>
                        </m:sub>
                        <m:sup>
                          <m:r>
                            <m:rPr>
                              <m:sty m:val="p"/>
                            </m:rPr>
                            <a:rPr lang="pt-BR" altLang="zh-CN" dirty="0">
                              <a:latin typeface="Cambria Math" panose="02040503050406030204" pitchFamily="18" charset="0"/>
                            </a:rPr>
                            <m:t>N</m:t>
                          </m:r>
                          <m:r>
                            <a:rPr lang="pt-BR" altLang="zh-CN" dirty="0">
                              <a:latin typeface="Cambria Math" panose="02040503050406030204" pitchFamily="18" charset="0"/>
                            </a:rPr>
                            <m:t>−1</m:t>
                          </m:r>
                        </m:sup>
                        <m:e>
                          <m:r>
                            <m:rPr>
                              <m:sty m:val="p"/>
                            </m:rPr>
                            <a:rPr lang="pt-BR" altLang="zh-CN" dirty="0">
                              <a:latin typeface="Cambria Math" panose="02040503050406030204" pitchFamily="18" charset="0"/>
                            </a:rPr>
                            <m:t>x</m:t>
                          </m:r>
                          <m:d>
                            <m:dPr>
                              <m:ctrlPr>
                                <a:rPr lang="pt-BR" altLang="zh-CN" i="1" dirty="0">
                                  <a:latin typeface="Cambria Math" panose="02040503050406030204" pitchFamily="18" charset="0"/>
                                </a:rPr>
                              </m:ctrlPr>
                            </m:dPr>
                            <m:e>
                              <m:r>
                                <m:rPr>
                                  <m:sty m:val="p"/>
                                </m:rPr>
                                <a:rPr lang="pt-BR" altLang="zh-CN" dirty="0">
                                  <a:latin typeface="Cambria Math" panose="02040503050406030204" pitchFamily="18" charset="0"/>
                                </a:rPr>
                                <m:t>n</m:t>
                              </m:r>
                            </m:e>
                          </m:d>
                          <m:sSup>
                            <m:sSupPr>
                              <m:ctrlPr>
                                <a:rPr lang="pt-BR" altLang="zh-CN" i="1" dirty="0">
                                  <a:latin typeface="Cambria Math" panose="02040503050406030204" pitchFamily="18" charset="0"/>
                                </a:rPr>
                              </m:ctrlPr>
                            </m:sSupPr>
                            <m:e>
                              <m:r>
                                <m:rPr>
                                  <m:sty m:val="p"/>
                                </m:rPr>
                                <a:rPr lang="pt-BR" altLang="zh-CN" dirty="0">
                                  <a:latin typeface="Cambria Math" panose="02040503050406030204" pitchFamily="18" charset="0"/>
                                </a:rPr>
                                <m:t>e</m:t>
                              </m:r>
                            </m:e>
                            <m:sup>
                              <m:r>
                                <a:rPr lang="pt-BR" altLang="zh-CN" dirty="0">
                                  <a:latin typeface="Cambria Math" panose="02040503050406030204" pitchFamily="18" charset="0"/>
                                </a:rPr>
                                <m:t>−</m:t>
                              </m:r>
                              <m:f>
                                <m:fPr>
                                  <m:ctrlPr>
                                    <a:rPr lang="pt-BR" altLang="zh-CN" i="1" dirty="0">
                                      <a:latin typeface="Cambria Math" panose="02040503050406030204" pitchFamily="18" charset="0"/>
                                    </a:rPr>
                                  </m:ctrlPr>
                                </m:fPr>
                                <m:num>
                                  <m:r>
                                    <m:rPr>
                                      <m:sty m:val="p"/>
                                    </m:rPr>
                                    <a:rPr lang="pt-BR" altLang="zh-CN" dirty="0">
                                      <a:latin typeface="Cambria Math" panose="02040503050406030204" pitchFamily="18" charset="0"/>
                                    </a:rPr>
                                    <m:t>j</m:t>
                                  </m:r>
                                  <m:r>
                                    <a:rPr lang="pt-BR" altLang="zh-CN" dirty="0">
                                      <a:latin typeface="Cambria Math" panose="02040503050406030204" pitchFamily="18" charset="0"/>
                                    </a:rPr>
                                    <m:t>2</m:t>
                                  </m:r>
                                  <m:r>
                                    <m:rPr>
                                      <m:sty m:val="p"/>
                                    </m:rPr>
                                    <a:rPr lang="pt-BR" altLang="zh-CN" dirty="0">
                                      <a:latin typeface="Cambria Math" panose="02040503050406030204" pitchFamily="18" charset="0"/>
                                    </a:rPr>
                                    <m:t>πkn</m:t>
                                  </m:r>
                                </m:num>
                                <m:den>
                                  <m:r>
                                    <m:rPr>
                                      <m:sty m:val="p"/>
                                    </m:rPr>
                                    <a:rPr lang="pt-BR" altLang="zh-CN" dirty="0">
                                      <a:latin typeface="Cambria Math" panose="02040503050406030204" pitchFamily="18" charset="0"/>
                                    </a:rPr>
                                    <m:t>N</m:t>
                                  </m:r>
                                </m:den>
                              </m:f>
                            </m:sup>
                          </m:sSup>
                        </m:e>
                      </m:nary>
                    </m:oMath>
                  </m:oMathPara>
                </a14:m>
                <a:endParaRPr lang="en-US" altLang="zh-CN" dirty="0"/>
              </a:p>
              <a:p>
                <a:pPr marL="457200" lvl="1" indent="0" algn="just">
                  <a:buNone/>
                </a:pPr>
                <a:r>
                  <a:rPr lang="zh-CN" altLang="en-US" dirty="0"/>
                  <a:t>Trong đó, </a:t>
                </a:r>
                <a14:m>
                  <m:oMath xmlns:m="http://schemas.openxmlformats.org/officeDocument/2006/math">
                    <m:r>
                      <m:rPr>
                        <m:sty m:val="p"/>
                      </m:rPr>
                      <a:rPr lang="en-US" altLang="zh-CN" dirty="0">
                        <a:latin typeface="Cambria Math" panose="02040503050406030204" pitchFamily="18" charset="0"/>
                      </a:rPr>
                      <m:t>x</m:t>
                    </m:r>
                    <m:d>
                      <m:dPr>
                        <m:ctrlPr>
                          <a:rPr lang="en-US" altLang="zh-CN" i="1" dirty="0">
                            <a:latin typeface="Cambria Math" panose="02040503050406030204" pitchFamily="18" charset="0"/>
                          </a:rPr>
                        </m:ctrlPr>
                      </m:dPr>
                      <m:e>
                        <m:r>
                          <m:rPr>
                            <m:sty m:val="p"/>
                          </m:rPr>
                          <a:rPr lang="en-US" altLang="zh-CN" dirty="0">
                            <a:latin typeface="Cambria Math" panose="02040503050406030204" pitchFamily="18" charset="0"/>
                          </a:rPr>
                          <m:t>n</m:t>
                        </m:r>
                      </m:e>
                    </m:d>
                  </m:oMath>
                </a14:m>
                <a:r>
                  <a:rPr lang="zh-CN" altLang="en-US" dirty="0"/>
                  <a:t> là dữ liệu chuỗi thời gian ban đầu, </a:t>
                </a:r>
                <a14:m>
                  <m:oMath xmlns:m="http://schemas.openxmlformats.org/officeDocument/2006/math">
                    <m:r>
                      <m:rPr>
                        <m:sty m:val="p"/>
                      </m:rPr>
                      <a:rPr lang="en-US" altLang="zh-CN" dirty="0">
                        <a:latin typeface="Cambria Math" panose="02040503050406030204" pitchFamily="18" charset="0"/>
                      </a:rPr>
                      <m:t>X</m:t>
                    </m:r>
                    <m:d>
                      <m:dPr>
                        <m:ctrlPr>
                          <a:rPr lang="en-US" altLang="zh-CN" i="1" dirty="0">
                            <a:latin typeface="Cambria Math" panose="02040503050406030204" pitchFamily="18" charset="0"/>
                          </a:rPr>
                        </m:ctrlPr>
                      </m:dPr>
                      <m:e>
                        <m:r>
                          <m:rPr>
                            <m:sty m:val="p"/>
                          </m:rPr>
                          <a:rPr lang="en-US" altLang="zh-CN" dirty="0">
                            <a:latin typeface="Cambria Math" panose="02040503050406030204" pitchFamily="18" charset="0"/>
                          </a:rPr>
                          <m:t>k</m:t>
                        </m:r>
                      </m:e>
                    </m:d>
                  </m:oMath>
                </a14:m>
                <a:r>
                  <a:rPr lang="zh-CN" altLang="en-US" dirty="0"/>
                  <a:t> là dữ liệu miền tần số, </a:t>
                </a:r>
                <a14:m>
                  <m:oMath xmlns:m="http://schemas.openxmlformats.org/officeDocument/2006/math">
                    <m:r>
                      <m:rPr>
                        <m:sty m:val="p"/>
                      </m:rPr>
                      <a:rPr lang="en-US" altLang="zh-CN" dirty="0">
                        <a:latin typeface="Cambria Math" panose="02040503050406030204" pitchFamily="18" charset="0"/>
                      </a:rPr>
                      <m:t>N</m:t>
                    </m:r>
                  </m:oMath>
                </a14:m>
                <a:r>
                  <a:rPr lang="zh-CN" altLang="en-US" dirty="0"/>
                  <a:t> là số điểm dữ liệu, </a:t>
                </a:r>
                <a14:m>
                  <m:oMath xmlns:m="http://schemas.openxmlformats.org/officeDocument/2006/math">
                    <m:r>
                      <m:rPr>
                        <m:sty m:val="p"/>
                      </m:rPr>
                      <a:rPr lang="en-US" altLang="zh-CN" dirty="0">
                        <a:latin typeface="Cambria Math" panose="02040503050406030204" pitchFamily="18" charset="0"/>
                      </a:rPr>
                      <m:t>k</m:t>
                    </m:r>
                  </m:oMath>
                </a14:m>
                <a:r>
                  <a:rPr lang="zh-CN" altLang="en-US" dirty="0"/>
                  <a:t> còn là chỉ số tần số.</a:t>
                </a:r>
                <a:endParaRPr lang="en-US" altLang="zh-CN" dirty="0"/>
              </a:p>
              <a:p>
                <a:pPr lvl="1" algn="just"/>
                <a:r>
                  <a:rPr lang="en-US" altLang="zh-CN" dirty="0"/>
                  <a:t>Một tính chất quan trọng của DFT là tính đối xứng, tức là </a:t>
                </a:r>
                <a14:m>
                  <m:oMath xmlns:m="http://schemas.openxmlformats.org/officeDocument/2006/math">
                    <m:r>
                      <m:rPr>
                        <m:sty m:val="p"/>
                      </m:rPr>
                      <a:rPr lang="en-US" altLang="zh-CN" dirty="0">
                        <a:latin typeface="Cambria Math" panose="02040503050406030204" pitchFamily="18" charset="0"/>
                      </a:rPr>
                      <m:t>X</m:t>
                    </m:r>
                    <m:r>
                      <a:rPr lang="en-US" altLang="zh-CN" dirty="0">
                        <a:latin typeface="Cambria Math" panose="02040503050406030204" pitchFamily="18" charset="0"/>
                      </a:rPr>
                      <m:t>(</m:t>
                    </m:r>
                    <m:r>
                      <m:rPr>
                        <m:sty m:val="p"/>
                      </m:rPr>
                      <a:rPr lang="en-US" altLang="zh-CN" dirty="0">
                        <a:latin typeface="Cambria Math" panose="02040503050406030204" pitchFamily="18" charset="0"/>
                      </a:rPr>
                      <m:t>k</m:t>
                    </m:r>
                    <m:r>
                      <a:rPr lang="en-US" altLang="zh-CN" dirty="0">
                        <a:latin typeface="Cambria Math" panose="02040503050406030204" pitchFamily="18" charset="0"/>
                      </a:rPr>
                      <m:t>)=</m:t>
                    </m:r>
                    <m:r>
                      <m:rPr>
                        <m:sty m:val="p"/>
                      </m:rPr>
                      <a:rPr lang="en-US" altLang="zh-CN" dirty="0">
                        <a:latin typeface="Cambria Math" panose="02040503050406030204" pitchFamily="18" charset="0"/>
                      </a:rPr>
                      <m:t>X</m:t>
                    </m:r>
                    <m:r>
                      <a:rPr lang="en-US" altLang="zh-CN" dirty="0">
                        <a:latin typeface="Cambria Math" panose="02040503050406030204" pitchFamily="18" charset="0"/>
                      </a:rPr>
                      <m:t>(</m:t>
                    </m:r>
                    <m:r>
                      <m:rPr>
                        <m:sty m:val="p"/>
                      </m:rPr>
                      <a:rPr lang="en-US" altLang="zh-CN" dirty="0">
                        <a:latin typeface="Cambria Math" panose="02040503050406030204" pitchFamily="18" charset="0"/>
                      </a:rPr>
                      <m:t>N</m:t>
                    </m:r>
                    <m:r>
                      <a:rPr lang="en-US" altLang="zh-CN" dirty="0">
                        <a:latin typeface="Cambria Math" panose="02040503050406030204" pitchFamily="18" charset="0"/>
                      </a:rPr>
                      <m:t>−1−</m:t>
                    </m:r>
                    <m:r>
                      <m:rPr>
                        <m:sty m:val="p"/>
                      </m:rPr>
                      <a:rPr lang="en-US" altLang="zh-CN" dirty="0">
                        <a:latin typeface="Cambria Math" panose="02040503050406030204" pitchFamily="18" charset="0"/>
                      </a:rPr>
                      <m:t>k</m:t>
                    </m:r>
                    <m:r>
                      <a:rPr lang="en-US" altLang="zh-CN" dirty="0">
                        <a:latin typeface="Cambria Math" panose="02040503050406030204" pitchFamily="18" charset="0"/>
                      </a:rPr>
                      <m:t>)</m:t>
                    </m:r>
                  </m:oMath>
                </a14:m>
                <a:r>
                  <a:rPr lang="zh-CN" altLang="en-US" dirty="0"/>
                  <a:t>. Nhờ tính chất này, chỉ cần tính một nửa số giá trị DFT, sau đó dùng tính đối xứng để thu được nửa còn lại, qua đó giảm đáng kể khối lượng tính toán</a:t>
                </a:r>
                <a:endParaRPr lang="zh-CN" altLang="en-US" sz="2200"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899"/>
                <a:ext cx="11160125" cy="5243945"/>
              </a:xfrm>
              <a:blipFill>
                <a:blip r:embed="rId3"/>
                <a:stretch>
                  <a:fillRect l="-682" t="-483"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spTree>
    <p:extLst>
      <p:ext uri="{BB962C8B-B14F-4D97-AF65-F5344CB8AC3E}">
        <p14:creationId xmlns:p14="http://schemas.microsoft.com/office/powerpoint/2010/main" val="13602967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283855"/>
                <a:ext cx="7401935" cy="4526973"/>
              </a:xfrm>
            </p:spPr>
            <p:txBody>
              <a:bodyPr>
                <a:noAutofit/>
              </a:bodyPr>
              <a:lstStyle/>
              <a:p>
                <a:pPr>
                  <a:lnSpc>
                    <a:spcPct val="100000"/>
                  </a:lnSpc>
                </a:pPr>
                <a:r>
                  <a:rPr lang="zh-CN" altLang="en-US" dirty="0">
                    <a:latin typeface="Calibri"/>
                    <a:cs typeface="Calibri"/>
                  </a:rPr>
                  <a:t>Biến đổi Fourier nhanh (FFT)</a:t>
                </a:r>
                <a:endParaRPr lang="en-US" altLang="zh-CN" dirty="0">
                  <a:latin typeface="Calibri"/>
                  <a:cs typeface="Calibri"/>
                </a:endParaRPr>
              </a:p>
              <a:p>
                <a:pPr lvl="1" algn="just">
                  <a:lnSpc>
                    <a:spcPct val="100000"/>
                  </a:lnSpc>
                </a:pPr>
                <a:r>
                  <a:rPr lang="zh-CN" altLang="en-US" dirty="0"/>
                  <a:t>Biến đổi Fourier nhanh (FFT) là phương pháp tính DFT hiệu quả, do Cooley và Tukey đề xuất năm 1965, được ứng dụng rộng rãi trong xử lý tín hiệu, xử lý ảnh, truyền thông và các lĩnh vực khác</a:t>
                </a:r>
                <a:endParaRPr lang="en-US" altLang="zh-CN" dirty="0"/>
              </a:p>
              <a:p>
                <a:pPr lvl="1" algn="just">
                  <a:lnSpc>
                    <a:spcPct val="100000"/>
                  </a:lnSpc>
                </a:pPr>
                <a:r>
                  <a:rPr lang="zh-CN" altLang="en-US" dirty="0"/>
                  <a:t>Tư tưởng thiết kế của phương pháp này tương tự việc tra mục lục. FFT giống như mục lục của một cuốn sách, giúp bạn tìm được thông tin mong muốn nhanh hơn. Tư tưởng cơ bản là phân rã DFT thành nhiều DFT nhỏ hơn, sau đó tính đệ quy các DFT nhỏ này (thường được gọi là phép toán cánh bướm), nhờ đó làm giảm độ phức tạp </a:t>
                </a:r>
                <a14:m>
                  <m:oMath xmlns:m="http://schemas.openxmlformats.org/officeDocument/2006/math">
                    <m:r>
                      <a:rPr lang="en-US" altLang="zh-CN" dirty="0">
                        <a:latin typeface="Cambria Math" panose="02040503050406030204" pitchFamily="18" charset="0"/>
                      </a:rPr>
                      <m:t>𝑶</m:t>
                    </m:r>
                    <m:r>
                      <a:rPr lang="en-US" altLang="zh-CN" dirty="0">
                        <a:latin typeface="Cambria Math" panose="02040503050406030204" pitchFamily="18" charset="0"/>
                      </a:rPr>
                      <m:t>(</m:t>
                    </m:r>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𝒏</m:t>
                        </m:r>
                      </m:e>
                      <m:sup>
                        <m:r>
                          <a:rPr lang="en-US" altLang="zh-CN" dirty="0">
                            <a:latin typeface="Cambria Math" panose="02040503050406030204" pitchFamily="18" charset="0"/>
                          </a:rPr>
                          <m:t>𝟐</m:t>
                        </m:r>
                      </m:sup>
                    </m:sSup>
                    <m:r>
                      <a:rPr lang="en-US" altLang="zh-CN" dirty="0">
                        <a:latin typeface="Cambria Math" panose="02040503050406030204" pitchFamily="18" charset="0"/>
                      </a:rPr>
                      <m:t>)</m:t>
                    </m:r>
                  </m:oMath>
                </a14:m>
                <a:r>
                  <a:rPr lang="zh-CN" altLang="en-US" dirty="0"/>
                  <a:t> ban đầu xuống độ phức tạp </a:t>
                </a:r>
                <a14:m>
                  <m:oMath xmlns:m="http://schemas.openxmlformats.org/officeDocument/2006/math">
                    <m:r>
                      <a:rPr lang="en-US" altLang="zh-CN" dirty="0">
                        <a:latin typeface="Cambria Math" panose="02040503050406030204" pitchFamily="18" charset="0"/>
                      </a:rPr>
                      <m:t>𝑶</m:t>
                    </m:r>
                    <m:r>
                      <a:rPr lang="en-US" altLang="zh-CN" dirty="0">
                        <a:latin typeface="Cambria Math" panose="02040503050406030204" pitchFamily="18" charset="0"/>
                      </a:rPr>
                      <m:t>(</m:t>
                    </m:r>
                    <m:r>
                      <a:rPr lang="en-US" altLang="zh-CN" dirty="0">
                        <a:latin typeface="Cambria Math" panose="02040503050406030204" pitchFamily="18" charset="0"/>
                      </a:rPr>
                      <m:t>𝒏</m:t>
                    </m:r>
                    <m:func>
                      <m:funcPr>
                        <m:ctrlPr>
                          <a:rPr lang="en-US" altLang="zh-CN" i="1" dirty="0" err="1">
                            <a:latin typeface="Cambria Math" panose="02040503050406030204" pitchFamily="18" charset="0"/>
                          </a:rPr>
                        </m:ctrlPr>
                      </m:funcPr>
                      <m:fName>
                        <m:r>
                          <m:rPr>
                            <m:sty m:val="p"/>
                          </m:rPr>
                          <a:rPr lang="en-US" altLang="zh-CN" dirty="0" err="1">
                            <a:latin typeface="Cambria Math" panose="02040503050406030204" pitchFamily="18" charset="0"/>
                          </a:rPr>
                          <m:t>log</m:t>
                        </m:r>
                      </m:fName>
                      <m:e>
                        <m:r>
                          <a:rPr lang="en-US" altLang="zh-CN" dirty="0" err="1">
                            <a:latin typeface="Cambria Math" panose="02040503050406030204" pitchFamily="18" charset="0"/>
                          </a:rPr>
                          <m:t>𝒏</m:t>
                        </m:r>
                      </m:e>
                    </m:func>
                    <m:r>
                      <a:rPr lang="en-US" altLang="zh-CN" dirty="0">
                        <a:latin typeface="Cambria Math" panose="02040503050406030204" pitchFamily="18" charset="0"/>
                      </a:rPr>
                      <m:t>)</m:t>
                    </m:r>
                  </m:oMath>
                </a14:m>
                <a:endParaRPr lang="zh-CN" altLang="en-US"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283855"/>
                <a:ext cx="7401935" cy="4526973"/>
              </a:xfrm>
              <a:blipFill>
                <a:blip r:embed="rId3"/>
                <a:stretch>
                  <a:fillRect l="-1027" t="-1120" r="-1884"/>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pic>
        <p:nvPicPr>
          <p:cNvPr id="3074" name="Picture 2" descr="快速傅里叶变换原理介绍及递归代码实现- Binfun - 博客园"/>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0740" y="1772228"/>
            <a:ext cx="2331079"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4011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fontScale="92500" lnSpcReduction="10000"/>
              </a:bodyPr>
              <a:lstStyle/>
              <a:p>
                <a:pPr algn="just"/>
                <a:r>
                  <a:rPr lang="zh-CN" altLang="en-US" sz="3000" dirty="0">
                    <a:latin typeface="Calibri"/>
                    <a:cs typeface="Calibri"/>
                  </a:rPr>
                  <a:t>Biến đổi Fourier nhanh (FFT)</a:t>
                </a:r>
                <a:endParaRPr lang="en-US" altLang="zh-CN" sz="3000" dirty="0">
                  <a:latin typeface="Calibri"/>
                  <a:cs typeface="Calibri"/>
                </a:endParaRPr>
              </a:p>
              <a:p>
                <a:pPr lvl="1" algn="just"/>
                <a:r>
                  <a:rPr lang="en-US" altLang="zh-CN" sz="2400" dirty="0">
                    <a:latin typeface="Calibri"/>
                    <a:cs typeface="Calibri"/>
                  </a:rPr>
                  <a:t>1.</a:t>
                </a:r>
                <a:r>
                  <a:rPr lang="en-US" altLang="zh-CN" sz="2400" i="1" dirty="0">
                    <a:latin typeface="Calibri"/>
                    <a:cs typeface="Calibri"/>
                  </a:rPr>
                  <a:t>Tính tuyến tính</a:t>
                </a:r>
                <a:r>
                  <a:rPr lang="en-US" altLang="zh-CN" sz="2400" dirty="0">
                    <a:latin typeface="Calibri"/>
                    <a:cs typeface="Calibri"/>
                  </a:rPr>
                  <a:t>: Nếu một hàm là tổ hợp tuyến tính của hai hàm khác, thì biến đổi Fourier của nó cũng là tổ hợp tuyến tính của biến đổi Fourier của hai </a:t>
                </a:r>
                <a:r>
                  <a:rPr lang="en-US" altLang="zh-CN" sz="2400" dirty="0" err="1">
                    <a:latin typeface="Calibri"/>
                    <a:cs typeface="Calibri"/>
                  </a:rPr>
                  <a:t>hàm</a:t>
                </a:r>
                <a:r>
                  <a:rPr lang="en-US" altLang="zh-CN" sz="2400" dirty="0">
                    <a:latin typeface="Calibri"/>
                    <a:cs typeface="Calibri"/>
                  </a:rPr>
                  <a:t> </a:t>
                </a:r>
                <a:r>
                  <a:rPr lang="en-US" altLang="zh-CN" sz="2400" dirty="0" err="1">
                    <a:latin typeface="Calibri"/>
                    <a:cs typeface="Calibri"/>
                  </a:rPr>
                  <a:t>đó</a:t>
                </a:r>
                <a:endParaRPr lang="en-US" altLang="zh-CN" sz="2400" dirty="0">
                  <a:latin typeface="Calibri"/>
                  <a:cs typeface="Calibri"/>
                </a:endParaRPr>
              </a:p>
              <a:p>
                <a:pPr lvl="1" algn="just"/>
                <a:r>
                  <a:rPr lang="en-US" altLang="zh-CN" sz="2400" dirty="0">
                    <a:latin typeface="Calibri"/>
                    <a:cs typeface="Calibri"/>
                  </a:rPr>
                  <a:t>2.</a:t>
                </a:r>
                <a:r>
                  <a:rPr lang="en-US" altLang="zh-CN" sz="2400" i="1" dirty="0">
                    <a:latin typeface="Calibri"/>
                    <a:cs typeface="Calibri"/>
                  </a:rPr>
                  <a:t>Tính dịch chuyển</a:t>
                </a:r>
                <a:r>
                  <a:rPr lang="en-US" altLang="zh-CN" sz="2400" dirty="0">
                    <a:latin typeface="Calibri"/>
                    <a:cs typeface="Calibri"/>
                  </a:rPr>
                  <a:t>: Nếu ta dịch hàm trong miền thời gian sang phải </a:t>
                </a:r>
                <a14:m>
                  <m:oMath xmlns:m="http://schemas.openxmlformats.org/officeDocument/2006/math">
                    <m:sSub>
                      <m:sSubPr>
                        <m:ctrlPr>
                          <a:rPr lang="en-US" altLang="zh-CN" sz="2400" i="1" dirty="0">
                            <a:latin typeface="Cambria Math" panose="02040503050406030204" pitchFamily="18" charset="0"/>
                          </a:rPr>
                        </m:ctrlPr>
                      </m:sSubPr>
                      <m:e>
                        <m:r>
                          <a:rPr lang="en-US" altLang="zh-CN" sz="2400" dirty="0">
                            <a:latin typeface="Cambria Math" panose="02040503050406030204" pitchFamily="18" charset="0"/>
                          </a:rPr>
                          <m:t>𝒕</m:t>
                        </m:r>
                      </m:e>
                      <m:sub>
                        <m:r>
                          <a:rPr lang="en-US" altLang="zh-CN" sz="2400" dirty="0">
                            <a:latin typeface="Cambria Math" panose="02040503050406030204" pitchFamily="18" charset="0"/>
                          </a:rPr>
                          <m:t>𝟎</m:t>
                        </m:r>
                      </m:sub>
                    </m:sSub>
                  </m:oMath>
                </a14:m>
                <a:r>
                  <a:rPr lang="zh-CN" altLang="en-US" sz="2400" dirty="0">
                    <a:latin typeface="Calibri"/>
                    <a:cs typeface="Calibri"/>
                  </a:rPr>
                  <a:t>, thì hàm tương ứng trong miền tần số cũng sẽ có sự thay đổi pha</a:t>
                </a:r>
              </a:p>
              <a:p>
                <a:pPr lvl="1" algn="just"/>
                <a:r>
                  <a:rPr lang="en-US" altLang="zh-CN" sz="2400" dirty="0">
                    <a:latin typeface="Calibri"/>
                    <a:cs typeface="Calibri"/>
                  </a:rPr>
                  <a:t>3.</a:t>
                </a:r>
                <a:r>
                  <a:rPr lang="en-US" altLang="zh-CN" sz="2400" i="1" dirty="0">
                    <a:latin typeface="Calibri"/>
                    <a:cs typeface="Calibri"/>
                  </a:rPr>
                  <a:t>Định lý tích chập trong miền thời gian</a:t>
                </a:r>
                <a:r>
                  <a:rPr lang="en-US" altLang="zh-CN" sz="2400" dirty="0">
                    <a:latin typeface="Calibri"/>
                    <a:cs typeface="Calibri"/>
                  </a:rPr>
                  <a:t>: Nếu đã biết biến đổi Fourier của hai hàm, thì phép tích chập của hai hàm đó trong miền thời gian có thể thu được bằng cách nhân hai biến đổi Fourier</a:t>
                </a:r>
              </a:p>
              <a:p>
                <a:pPr lvl="1" algn="just"/>
                <a:r>
                  <a:rPr lang="en-US" altLang="zh-CN" sz="2400" dirty="0">
                    <a:latin typeface="Calibri"/>
                    <a:cs typeface="Calibri"/>
                  </a:rPr>
                  <a:t>4.</a:t>
                </a:r>
                <a:r>
                  <a:rPr lang="en-US" altLang="zh-CN" sz="2400" i="1" dirty="0">
                    <a:latin typeface="Calibri"/>
                    <a:cs typeface="Calibri"/>
                  </a:rPr>
                  <a:t>Vi phân trong miền thời gian</a:t>
                </a:r>
                <a:r>
                  <a:rPr lang="en-US" altLang="zh-CN" sz="2400" dirty="0">
                    <a:latin typeface="Calibri"/>
                    <a:cs typeface="Calibri"/>
                  </a:rPr>
                  <a:t>: Nếu đã biết biến đổi Fourier của một hàm, có thể dùng biến đổi Fourier để thu được đạo hàm của hàm đó trong miền thời gian</a:t>
                </a:r>
              </a:p>
              <a:p>
                <a:pPr lvl="1" algn="just"/>
                <a:r>
                  <a:rPr lang="en-US" altLang="zh-CN" sz="2400" dirty="0">
                    <a:latin typeface="Calibri"/>
                    <a:cs typeface="Calibri"/>
                  </a:rPr>
                  <a:t>5.</a:t>
                </a:r>
                <a:r>
                  <a:rPr lang="en-US" altLang="zh-CN" sz="2400" i="1" dirty="0">
                    <a:latin typeface="Calibri"/>
                    <a:cs typeface="Calibri"/>
                  </a:rPr>
                  <a:t>Định lý Parseval</a:t>
                </a:r>
                <a:r>
                  <a:rPr lang="en-US" altLang="zh-CN" sz="2400" dirty="0">
                    <a:latin typeface="Calibri"/>
                    <a:cs typeface="Calibri"/>
                  </a:rPr>
                  <a:t>: Nếu đã biết biến đổi Fourier của một hàm, thì năng lượng của hàm đó trong miền thời gian có thể được tính bằng tích phân bình phương biến đổi Fourier của hàm</a:t>
                </a: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909" t="-1010" r="-68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spTree>
    <p:extLst>
      <p:ext uri="{BB962C8B-B14F-4D97-AF65-F5344CB8AC3E}">
        <p14:creationId xmlns:p14="http://schemas.microsoft.com/office/powerpoint/2010/main" val="41114825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Các tính chất của biến đổi Fourier</a:t>
            </a:r>
            <a:endParaRPr lang="vi-VN" altLang="zh-CN" dirty="0">
              <a:latin typeface="Calibri"/>
              <a:cs typeface="Calibri"/>
            </a:endParaRPr>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pic>
        <p:nvPicPr>
          <p:cNvPr id="7" name="Picture 6">
            <a:extLst>
              <a:ext uri="{FF2B5EF4-FFF2-40B4-BE49-F238E27FC236}">
                <a16:creationId xmlns:a16="http://schemas.microsoft.com/office/drawing/2014/main" id="{C8BBEC44-4DAB-47CB-0CC4-135317741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6212" y="1607992"/>
            <a:ext cx="6661921" cy="49964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Các cặp biến đổi Fourier của những hàm thường dùng</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pic>
        <p:nvPicPr>
          <p:cNvPr id="6" name="Picture 5">
            <a:extLst>
              <a:ext uri="{FF2B5EF4-FFF2-40B4-BE49-F238E27FC236}">
                <a16:creationId xmlns:a16="http://schemas.microsoft.com/office/drawing/2014/main" id="{065CC2D3-F4DD-D078-A01A-AB855E435E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644" y="1664540"/>
            <a:ext cx="6747165" cy="50603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Các cặp biến đổi Fourier của những hàm thường dùng</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pic>
        <p:nvPicPr>
          <p:cNvPr id="6" name="Picture 5">
            <a:extLst>
              <a:ext uri="{FF2B5EF4-FFF2-40B4-BE49-F238E27FC236}">
                <a16:creationId xmlns:a16="http://schemas.microsoft.com/office/drawing/2014/main" id="{2498B198-4F11-836A-EBBA-192989B12F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318" y="1637265"/>
            <a:ext cx="6383482" cy="478761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5547522"/>
              </a:xfrm>
            </p:spPr>
            <p:txBody>
              <a:bodyPr>
                <a:normAutofit fontScale="55000" lnSpcReduction="20000"/>
              </a:bodyPr>
              <a:lstStyle/>
              <a:p>
                <a:r>
                  <a:rPr lang="zh-CN" altLang="en-US" sz="4400" dirty="0">
                    <a:latin typeface="Calibri"/>
                    <a:cs typeface="Calibri"/>
                  </a:rPr>
                  <a:t>Biến đổi Fourier hai chiều</a:t>
                </a:r>
                <a:endParaRPr lang="en-US" altLang="zh-CN" sz="4400" dirty="0">
                  <a:latin typeface="Calibri"/>
                  <a:cs typeface="Calibri"/>
                </a:endParaRPr>
              </a:p>
              <a:p>
                <a:pPr lvl="1" algn="just"/>
                <a:r>
                  <a:rPr lang="zh-CN" altLang="en-US" sz="3600" dirty="0"/>
                  <a:t>Tư tưởng của phép biến đổi một chiều được mở rộng trực tiếp sang ảnh hai chiều. Nếu </a:t>
                </a:r>
                <a14:m>
                  <m:oMath xmlns:m="http://schemas.openxmlformats.org/officeDocument/2006/math">
                    <m:r>
                      <a:rPr lang="en-US" altLang="zh-CN" sz="3600" dirty="0">
                        <a:latin typeface="Cambria Math" panose="02040503050406030204" pitchFamily="18" charset="0"/>
                      </a:rPr>
                      <m:t>𝒇</m:t>
                    </m:r>
                    <m:r>
                      <a:rPr lang="en-US" altLang="zh-CN" sz="3600" dirty="0">
                        <a:latin typeface="Cambria Math" panose="02040503050406030204" pitchFamily="18" charset="0"/>
                      </a:rPr>
                      <m:t>(</m:t>
                    </m:r>
                    <m:r>
                      <a:rPr lang="en-US" altLang="zh-CN" sz="3600" dirty="0" err="1">
                        <a:latin typeface="Cambria Math" panose="02040503050406030204" pitchFamily="18" charset="0"/>
                      </a:rPr>
                      <m:t>𝒙</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𝒚</m:t>
                    </m:r>
                    <m:r>
                      <a:rPr lang="en-US" altLang="zh-CN" sz="3600" dirty="0">
                        <a:latin typeface="Cambria Math" panose="02040503050406030204" pitchFamily="18" charset="0"/>
                      </a:rPr>
                      <m:t>)</m:t>
                    </m:r>
                  </m:oMath>
                </a14:m>
                <a:r>
                  <a:rPr lang="zh-CN" altLang="en-US" sz="3600" dirty="0"/>
                  <a:t> là một hàm đủ trơn được xác định trên </a:t>
                </a:r>
                <a14:m>
                  <m:oMath xmlns:m="http://schemas.openxmlformats.org/officeDocument/2006/math">
                    <m:sSup>
                      <m:sSupPr>
                        <m:ctrlPr>
                          <a:rPr lang="en-US" altLang="zh-CN" sz="3600" i="1" dirty="0">
                            <a:latin typeface="Cambria Math" panose="02040503050406030204" pitchFamily="18" charset="0"/>
                          </a:rPr>
                        </m:ctrlPr>
                      </m:sSupPr>
                      <m:e>
                        <m:r>
                          <a:rPr lang="en-US" altLang="zh-CN" sz="3600" dirty="0">
                            <a:latin typeface="Cambria Math" panose="02040503050406030204" pitchFamily="18" charset="0"/>
                          </a:rPr>
                          <m:t>𝑹</m:t>
                        </m:r>
                      </m:e>
                      <m:sup>
                        <m:r>
                          <a:rPr lang="en-US" altLang="zh-CN" sz="3600" dirty="0">
                            <a:latin typeface="Cambria Math" panose="02040503050406030204" pitchFamily="18" charset="0"/>
                          </a:rPr>
                          <m:t>𝟐</m:t>
                        </m:r>
                      </m:sup>
                    </m:sSup>
                  </m:oMath>
                </a14:m>
                <a:r>
                  <a:rPr lang="zh-CN" altLang="en-US" sz="3600" dirty="0"/>
                  <a:t>, thì biến đổi Fourier hai chiều </a:t>
                </a:r>
                <a14:m>
                  <m:oMath xmlns:m="http://schemas.openxmlformats.org/officeDocument/2006/math">
                    <m:r>
                      <a:rPr lang="en-US" altLang="zh-CN" sz="3600" dirty="0">
                        <a:latin typeface="Cambria Math" panose="02040503050406030204" pitchFamily="18" charset="0"/>
                      </a:rPr>
                      <m:t>𝑭</m:t>
                    </m:r>
                    <m:r>
                      <a:rPr lang="en-US" altLang="zh-CN" sz="3600" dirty="0">
                        <a:latin typeface="Cambria Math" panose="02040503050406030204" pitchFamily="18" charset="0"/>
                      </a:rPr>
                      <m:t>(</m:t>
                    </m:r>
                    <m:r>
                      <a:rPr lang="en-US" altLang="zh-CN" sz="3600" dirty="0" err="1">
                        <a:latin typeface="Cambria Math" panose="02040503050406030204" pitchFamily="18" charset="0"/>
                      </a:rPr>
                      <m:t>𝒖</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𝒗</m:t>
                    </m:r>
                    <m:r>
                      <a:rPr lang="en-US" altLang="zh-CN" sz="3600" dirty="0">
                        <a:latin typeface="Cambria Math" panose="02040503050406030204" pitchFamily="18" charset="0"/>
                      </a:rPr>
                      <m:t>)</m:t>
                    </m:r>
                  </m:oMath>
                </a14:m>
                <a:r>
                  <a:rPr lang="zh-CN" altLang="en-US" sz="3600" dirty="0"/>
                  <a:t> và biến đổi ngược của nó là:</a:t>
                </a:r>
                <a:endParaRPr lang="en-US" altLang="zh-CN" sz="3600" dirty="0"/>
              </a:p>
              <a:p>
                <a:pPr marL="457200" lvl="1" indent="0" algn="just">
                  <a:buNone/>
                </a:pPr>
                <a14:m>
                  <m:oMathPara xmlns:m="http://schemas.openxmlformats.org/officeDocument/2006/math">
                    <m:oMathParaPr>
                      <m:jc m:val="centerGroup"/>
                    </m:oMathParaPr>
                    <m:oMath xmlns:m="http://schemas.openxmlformats.org/officeDocument/2006/math">
                      <m:r>
                        <a:rPr lang="en-US" altLang="zh-CN" sz="3600" dirty="0">
                          <a:latin typeface="Cambria Math" panose="02040503050406030204" pitchFamily="18" charset="0"/>
                        </a:rPr>
                        <m:t>𝑭</m:t>
                      </m:r>
                      <m:r>
                        <a:rPr lang="en-US" altLang="zh-CN" sz="3600" dirty="0">
                          <a:latin typeface="Cambria Math" panose="02040503050406030204" pitchFamily="18" charset="0"/>
                        </a:rPr>
                        <m:t>(</m:t>
                      </m:r>
                      <m:r>
                        <a:rPr lang="en-US" altLang="zh-CN" sz="3600" dirty="0" err="1">
                          <a:latin typeface="Cambria Math" panose="02040503050406030204" pitchFamily="18" charset="0"/>
                        </a:rPr>
                        <m:t>𝒖</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𝒗</m:t>
                      </m:r>
                      <m:r>
                        <a:rPr lang="en-US" altLang="zh-CN" sz="3600" dirty="0">
                          <a:latin typeface="Cambria Math" panose="02040503050406030204" pitchFamily="18" charset="0"/>
                        </a:rPr>
                        <m:t>)=</m:t>
                      </m:r>
                      <m:nary>
                        <m:naryPr>
                          <m:ctrlPr>
                            <a:rPr lang="en-US" altLang="zh-CN" sz="3600" i="1" dirty="0">
                              <a:latin typeface="Cambria Math" panose="02040503050406030204" pitchFamily="18" charset="0"/>
                            </a:rPr>
                          </m:ctrlPr>
                        </m:naryPr>
                        <m:sub>
                          <m:r>
                            <a:rPr lang="en-US" altLang="zh-CN" sz="3600" dirty="0">
                              <a:latin typeface="Cambria Math" panose="02040503050406030204" pitchFamily="18" charset="0"/>
                            </a:rPr>
                            <m:t>−∞</m:t>
                          </m:r>
                        </m:sub>
                        <m:sup>
                          <m:r>
                            <a:rPr lang="en-US" altLang="zh-CN" sz="3600" dirty="0">
                              <a:latin typeface="Cambria Math" panose="02040503050406030204" pitchFamily="18" charset="0"/>
                            </a:rPr>
                            <m:t>∞</m:t>
                          </m:r>
                        </m:sup>
                        <m:e>
                          <m:nary>
                            <m:naryPr>
                              <m:ctrlPr>
                                <a:rPr lang="en-US" altLang="zh-CN" sz="3600" i="1" dirty="0">
                                  <a:latin typeface="Cambria Math" panose="02040503050406030204" pitchFamily="18" charset="0"/>
                                </a:rPr>
                              </m:ctrlPr>
                            </m:naryPr>
                            <m:sub>
                              <m:r>
                                <a:rPr lang="en-US" altLang="zh-CN" sz="3600" dirty="0">
                                  <a:latin typeface="Cambria Math" panose="02040503050406030204" pitchFamily="18" charset="0"/>
                                </a:rPr>
                                <m:t>−∞</m:t>
                              </m:r>
                            </m:sub>
                            <m:sup>
                              <m:r>
                                <a:rPr lang="en-US" altLang="zh-CN" sz="3600" dirty="0">
                                  <a:latin typeface="Cambria Math" panose="02040503050406030204" pitchFamily="18" charset="0"/>
                                </a:rPr>
                                <m:t>∞</m:t>
                              </m:r>
                            </m:sup>
                            <m:e>
                              <m:r>
                                <a:rPr lang="en-US" altLang="zh-CN" sz="3600" dirty="0">
                                  <a:latin typeface="Cambria Math" panose="02040503050406030204" pitchFamily="18" charset="0"/>
                                </a:rPr>
                                <m:t>𝒇</m:t>
                              </m:r>
                              <m:d>
                                <m:dPr>
                                  <m:ctrlPr>
                                    <a:rPr lang="en-US" altLang="zh-CN" sz="3600" i="1" dirty="0" err="1">
                                      <a:latin typeface="Cambria Math" panose="02040503050406030204" pitchFamily="18" charset="0"/>
                                    </a:rPr>
                                  </m:ctrlPr>
                                </m:dPr>
                                <m:e>
                                  <m:r>
                                    <a:rPr lang="en-US" altLang="zh-CN" sz="3600" dirty="0" err="1">
                                      <a:latin typeface="Cambria Math" panose="02040503050406030204" pitchFamily="18" charset="0"/>
                                    </a:rPr>
                                    <m:t>𝒙</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𝒚</m:t>
                                  </m:r>
                                </m:e>
                              </m:d>
                              <m:sSup>
                                <m:sSupPr>
                                  <m:ctrlPr>
                                    <a:rPr lang="en-US" altLang="zh-CN" sz="3600" i="1" dirty="0">
                                      <a:latin typeface="Cambria Math" panose="02040503050406030204" pitchFamily="18" charset="0"/>
                                    </a:rPr>
                                  </m:ctrlPr>
                                </m:sSupPr>
                                <m:e>
                                  <m:r>
                                    <a:rPr lang="en-US" altLang="zh-CN" sz="3600" dirty="0">
                                      <a:latin typeface="Cambria Math" panose="02040503050406030204" pitchFamily="18" charset="0"/>
                                    </a:rPr>
                                    <m:t>𝒆</m:t>
                                  </m:r>
                                </m:e>
                                <m:sup>
                                  <m:r>
                                    <a:rPr lang="en-US" altLang="zh-CN" sz="3600" dirty="0">
                                      <a:latin typeface="Cambria Math" panose="02040503050406030204" pitchFamily="18" charset="0"/>
                                    </a:rPr>
                                    <m:t>−</m:t>
                                  </m:r>
                                  <m:r>
                                    <a:rPr lang="en-US" altLang="zh-CN" sz="3600" dirty="0">
                                      <a:latin typeface="Cambria Math" panose="02040503050406030204" pitchFamily="18" charset="0"/>
                                    </a:rPr>
                                    <m:t>𝒋</m:t>
                                  </m:r>
                                  <m:d>
                                    <m:dPr>
                                      <m:ctrlPr>
                                        <a:rPr lang="en-US" altLang="zh-CN" sz="3600" i="1" dirty="0" err="1">
                                          <a:latin typeface="Cambria Math" panose="02040503050406030204" pitchFamily="18" charset="0"/>
                                        </a:rPr>
                                      </m:ctrlPr>
                                    </m:dPr>
                                    <m:e>
                                      <m:r>
                                        <a:rPr lang="en-US" altLang="zh-CN" sz="3600" dirty="0" err="1">
                                          <a:latin typeface="Cambria Math" panose="02040503050406030204" pitchFamily="18" charset="0"/>
                                        </a:rPr>
                                        <m:t>𝒖𝒙</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𝒗𝒚</m:t>
                                      </m:r>
                                    </m:e>
                                  </m:d>
                                </m:sup>
                              </m:sSup>
                              <m:r>
                                <a:rPr lang="en-US" altLang="zh-CN" sz="3600" dirty="0">
                                  <a:latin typeface="Cambria Math" panose="02040503050406030204" pitchFamily="18" charset="0"/>
                                </a:rPr>
                                <m:t>𝒅𝒙</m:t>
                              </m:r>
                              <m:r>
                                <a:rPr lang="en-US" altLang="zh-CN" sz="3600" dirty="0">
                                  <a:latin typeface="Cambria Math" panose="02040503050406030204" pitchFamily="18" charset="0"/>
                                </a:rPr>
                                <m:t> </m:t>
                              </m:r>
                              <m:r>
                                <a:rPr lang="en-US" altLang="zh-CN" sz="3600" dirty="0" err="1">
                                  <a:latin typeface="Cambria Math" panose="02040503050406030204" pitchFamily="18" charset="0"/>
                                </a:rPr>
                                <m:t>𝒅𝒚</m:t>
                              </m:r>
                            </m:e>
                          </m:nary>
                        </m:e>
                      </m:nary>
                    </m:oMath>
                  </m:oMathPara>
                </a14:m>
                <a:endParaRPr lang="en-US" altLang="zh-CN" sz="3600" dirty="0"/>
              </a:p>
              <a:p>
                <a:pPr marL="457200" lvl="1" indent="0" algn="just">
                  <a:buNone/>
                </a:pPr>
                <a14:m>
                  <m:oMathPara xmlns:m="http://schemas.openxmlformats.org/officeDocument/2006/math">
                    <m:oMathParaPr>
                      <m:jc m:val="centerGroup"/>
                    </m:oMathParaPr>
                    <m:oMath xmlns:m="http://schemas.openxmlformats.org/officeDocument/2006/math">
                      <m:r>
                        <a:rPr lang="en-US" altLang="zh-CN" sz="3600" dirty="0">
                          <a:latin typeface="Cambria Math" panose="02040503050406030204" pitchFamily="18" charset="0"/>
                        </a:rPr>
                        <m:t>𝒇</m:t>
                      </m:r>
                      <m:r>
                        <a:rPr lang="en-US" altLang="zh-CN" sz="3600" dirty="0">
                          <a:latin typeface="Cambria Math" panose="02040503050406030204" pitchFamily="18" charset="0"/>
                        </a:rPr>
                        <m:t>(</m:t>
                      </m:r>
                      <m:r>
                        <a:rPr lang="en-US" altLang="zh-CN" sz="3600" dirty="0" err="1">
                          <a:latin typeface="Cambria Math" panose="02040503050406030204" pitchFamily="18" charset="0"/>
                        </a:rPr>
                        <m:t>𝒙</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𝒚</m:t>
                      </m:r>
                      <m:r>
                        <a:rPr lang="en-US" altLang="zh-CN" sz="3600" dirty="0">
                          <a:latin typeface="Cambria Math" panose="02040503050406030204" pitchFamily="18" charset="0"/>
                        </a:rPr>
                        <m:t>)=</m:t>
                      </m:r>
                      <m:nary>
                        <m:naryPr>
                          <m:ctrlPr>
                            <a:rPr lang="en-US" altLang="zh-CN" sz="3600" i="1" dirty="0">
                              <a:latin typeface="Cambria Math" panose="02040503050406030204" pitchFamily="18" charset="0"/>
                            </a:rPr>
                          </m:ctrlPr>
                        </m:naryPr>
                        <m:sub>
                          <m:r>
                            <a:rPr lang="en-US" altLang="zh-CN" sz="3600" dirty="0">
                              <a:latin typeface="Cambria Math" panose="02040503050406030204" pitchFamily="18" charset="0"/>
                            </a:rPr>
                            <m:t>−∞</m:t>
                          </m:r>
                        </m:sub>
                        <m:sup>
                          <m:r>
                            <a:rPr lang="en-US" altLang="zh-CN" sz="3600" dirty="0">
                              <a:latin typeface="Cambria Math" panose="02040503050406030204" pitchFamily="18" charset="0"/>
                            </a:rPr>
                            <m:t>∞</m:t>
                          </m:r>
                        </m:sup>
                        <m:e>
                          <m:nary>
                            <m:naryPr>
                              <m:ctrlPr>
                                <a:rPr lang="en-US" altLang="zh-CN" sz="3600" i="1" dirty="0">
                                  <a:latin typeface="Cambria Math" panose="02040503050406030204" pitchFamily="18" charset="0"/>
                                </a:rPr>
                              </m:ctrlPr>
                            </m:naryPr>
                            <m:sub>
                              <m:r>
                                <a:rPr lang="en-US" altLang="zh-CN" sz="3600" dirty="0">
                                  <a:latin typeface="Cambria Math" panose="02040503050406030204" pitchFamily="18" charset="0"/>
                                </a:rPr>
                                <m:t>−∞</m:t>
                              </m:r>
                            </m:sub>
                            <m:sup>
                              <m:r>
                                <a:rPr lang="en-US" altLang="zh-CN" sz="3600" dirty="0">
                                  <a:latin typeface="Cambria Math" panose="02040503050406030204" pitchFamily="18" charset="0"/>
                                </a:rPr>
                                <m:t>∞</m:t>
                              </m:r>
                            </m:sup>
                            <m:e>
                              <m:r>
                                <a:rPr lang="en-US" altLang="zh-CN" sz="3600" dirty="0">
                                  <a:latin typeface="Cambria Math" panose="02040503050406030204" pitchFamily="18" charset="0"/>
                                </a:rPr>
                                <m:t>𝑭</m:t>
                              </m:r>
                              <m:d>
                                <m:dPr>
                                  <m:ctrlPr>
                                    <a:rPr lang="en-US" altLang="zh-CN" sz="3600" i="1" dirty="0" err="1">
                                      <a:latin typeface="Cambria Math" panose="02040503050406030204" pitchFamily="18" charset="0"/>
                                    </a:rPr>
                                  </m:ctrlPr>
                                </m:dPr>
                                <m:e>
                                  <m:r>
                                    <a:rPr lang="en-US" altLang="zh-CN" sz="3600" dirty="0" err="1">
                                      <a:latin typeface="Cambria Math" panose="02040503050406030204" pitchFamily="18" charset="0"/>
                                    </a:rPr>
                                    <m:t>𝒖</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𝒗</m:t>
                                  </m:r>
                                </m:e>
                              </m:d>
                              <m:sSup>
                                <m:sSupPr>
                                  <m:ctrlPr>
                                    <a:rPr lang="en-US" altLang="zh-CN" sz="3600" i="1" dirty="0" err="1">
                                      <a:latin typeface="Cambria Math" panose="02040503050406030204" pitchFamily="18" charset="0"/>
                                    </a:rPr>
                                  </m:ctrlPr>
                                </m:sSupPr>
                                <m:e>
                                  <m:r>
                                    <a:rPr lang="en-US" altLang="zh-CN" sz="3600" dirty="0" err="1">
                                      <a:latin typeface="Cambria Math" panose="02040503050406030204" pitchFamily="18" charset="0"/>
                                    </a:rPr>
                                    <m:t>𝒆</m:t>
                                  </m:r>
                                </m:e>
                                <m:sup>
                                  <m:r>
                                    <a:rPr lang="en-US" altLang="zh-CN" sz="3600" dirty="0" err="1">
                                      <a:latin typeface="Cambria Math" panose="02040503050406030204" pitchFamily="18" charset="0"/>
                                    </a:rPr>
                                    <m:t>𝒋</m:t>
                                  </m:r>
                                  <m:d>
                                    <m:dPr>
                                      <m:ctrlPr>
                                        <a:rPr lang="en-US" altLang="zh-CN" sz="3600" i="1" dirty="0" err="1">
                                          <a:latin typeface="Cambria Math" panose="02040503050406030204" pitchFamily="18" charset="0"/>
                                        </a:rPr>
                                      </m:ctrlPr>
                                    </m:dPr>
                                    <m:e>
                                      <m:r>
                                        <a:rPr lang="en-US" altLang="zh-CN" sz="3600" dirty="0" err="1">
                                          <a:latin typeface="Cambria Math" panose="02040503050406030204" pitchFamily="18" charset="0"/>
                                        </a:rPr>
                                        <m:t>𝒖𝒙</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𝒗𝒚</m:t>
                                      </m:r>
                                    </m:e>
                                  </m:d>
                                </m:sup>
                              </m:sSup>
                              <m:r>
                                <a:rPr lang="en-US" altLang="zh-CN" sz="3600" dirty="0">
                                  <a:latin typeface="Cambria Math" panose="02040503050406030204" pitchFamily="18" charset="0"/>
                                </a:rPr>
                                <m:t>𝒅𝒖</m:t>
                              </m:r>
                              <m:r>
                                <a:rPr lang="en-US" altLang="zh-CN" sz="3600" dirty="0">
                                  <a:latin typeface="Cambria Math" panose="02040503050406030204" pitchFamily="18" charset="0"/>
                                </a:rPr>
                                <m:t> </m:t>
                              </m:r>
                              <m:r>
                                <a:rPr lang="en-US" altLang="zh-CN" sz="3600" dirty="0">
                                  <a:latin typeface="Cambria Math" panose="02040503050406030204" pitchFamily="18" charset="0"/>
                                </a:rPr>
                                <m:t>𝒅𝒗</m:t>
                              </m:r>
                            </m:e>
                          </m:nary>
                        </m:e>
                      </m:nary>
                    </m:oMath>
                  </m:oMathPara>
                </a14:m>
                <a:endParaRPr lang="en-US" altLang="zh-CN" sz="3600" dirty="0"/>
              </a:p>
              <a:p>
                <a:pPr marL="457200" lvl="1" indent="0" algn="just">
                  <a:buNone/>
                </a:pPr>
                <a:r>
                  <a:rPr lang="zh-CN" altLang="en-US" sz="3600" dirty="0"/>
                  <a:t>Trong đó, </a:t>
                </a:r>
                <a14:m>
                  <m:oMath xmlns:m="http://schemas.openxmlformats.org/officeDocument/2006/math">
                    <m:r>
                      <a:rPr lang="en-US" altLang="zh-CN" sz="3600" dirty="0">
                        <a:latin typeface="Cambria Math" panose="02040503050406030204" pitchFamily="18" charset="0"/>
                      </a:rPr>
                      <m:t>𝒖</m:t>
                    </m:r>
                  </m:oMath>
                </a14:m>
                <a:r>
                  <a:rPr lang="zh-CN" altLang="en-US" sz="3600" dirty="0"/>
                  <a:t> và </a:t>
                </a:r>
                <a14:m>
                  <m:oMath xmlns:m="http://schemas.openxmlformats.org/officeDocument/2006/math">
                    <m:r>
                      <a:rPr lang="en-US" altLang="zh-CN" sz="3600" dirty="0">
                        <a:latin typeface="Cambria Math" panose="02040503050406030204" pitchFamily="18" charset="0"/>
                      </a:rPr>
                      <m:t>𝒗</m:t>
                    </m:r>
                  </m:oMath>
                </a14:m>
                <a:r>
                  <a:rPr lang="zh-CN" altLang="en-US" sz="3600" dirty="0"/>
                  <a:t> là các biến trong miền tần số, lần lượt tương ứng với </a:t>
                </a:r>
                <a14:m>
                  <m:oMath xmlns:m="http://schemas.openxmlformats.org/officeDocument/2006/math">
                    <m:r>
                      <a:rPr lang="en-US" altLang="zh-CN" sz="3600" dirty="0">
                        <a:latin typeface="Cambria Math" panose="02040503050406030204" pitchFamily="18" charset="0"/>
                      </a:rPr>
                      <m:t>𝒙</m:t>
                    </m:r>
                  </m:oMath>
                </a14:m>
                <a:r>
                  <a:rPr lang="zh-CN" altLang="en-US" sz="3600" dirty="0"/>
                  <a:t> và </a:t>
                </a:r>
                <a14:m>
                  <m:oMath xmlns:m="http://schemas.openxmlformats.org/officeDocument/2006/math">
                    <m:r>
                      <a:rPr lang="en-US" altLang="zh-CN" sz="3600" dirty="0">
                        <a:latin typeface="Cambria Math" panose="02040503050406030204" pitchFamily="18" charset="0"/>
                      </a:rPr>
                      <m:t>𝒚</m:t>
                    </m:r>
                  </m:oMath>
                </a14:m>
                <a:r>
                  <a:rPr lang="zh-CN" altLang="en-US" sz="3600" dirty="0"/>
                  <a:t> trong miền không gian.</a:t>
                </a:r>
                <a:endParaRPr lang="en-US" altLang="zh-CN" sz="3600" dirty="0"/>
              </a:p>
              <a:p>
                <a:pPr lvl="1" algn="just"/>
                <a:r>
                  <a:rPr lang="zh-CN" altLang="en-US" sz="3600" dirty="0"/>
                  <a:t>Trong ứng dụng thực tế, biến đổi Fourier hai chiều rời rạc thường được sử dụng; công thức biến đổi là:</a:t>
                </a:r>
                <a:endParaRPr lang="en-US" altLang="zh-CN" sz="3600" dirty="0"/>
              </a:p>
              <a:p>
                <a:pPr marL="457200" lvl="1" indent="0" algn="just">
                  <a:buNone/>
                </a:pPr>
                <a14:m>
                  <m:oMathPara xmlns:m="http://schemas.openxmlformats.org/officeDocument/2006/math">
                    <m:oMathParaPr>
                      <m:jc m:val="centerGroup"/>
                    </m:oMathParaPr>
                    <m:oMath xmlns:m="http://schemas.openxmlformats.org/officeDocument/2006/math">
                      <m:r>
                        <a:rPr lang="en-US" altLang="zh-CN" sz="3600" dirty="0">
                          <a:latin typeface="Cambria Math" panose="02040503050406030204" pitchFamily="18" charset="0"/>
                        </a:rPr>
                        <m:t>𝑭</m:t>
                      </m:r>
                      <m:r>
                        <a:rPr lang="en-US" altLang="zh-CN" sz="3600" dirty="0">
                          <a:latin typeface="Cambria Math" panose="02040503050406030204" pitchFamily="18" charset="0"/>
                        </a:rPr>
                        <m:t>(</m:t>
                      </m:r>
                      <m:r>
                        <a:rPr lang="en-US" altLang="zh-CN" sz="3600" dirty="0" err="1">
                          <a:latin typeface="Cambria Math" panose="02040503050406030204" pitchFamily="18" charset="0"/>
                        </a:rPr>
                        <m:t>𝒖</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𝒗</m:t>
                      </m:r>
                      <m:r>
                        <a:rPr lang="en-US" altLang="zh-CN" sz="3600" dirty="0">
                          <a:latin typeface="Cambria Math" panose="02040503050406030204" pitchFamily="18" charset="0"/>
                        </a:rPr>
                        <m:t>)=</m:t>
                      </m:r>
                      <m:f>
                        <m:fPr>
                          <m:ctrlPr>
                            <a:rPr lang="en-US" altLang="zh-CN" sz="3600" i="1" dirty="0">
                              <a:latin typeface="Cambria Math" panose="02040503050406030204" pitchFamily="18" charset="0"/>
                            </a:rPr>
                          </m:ctrlPr>
                        </m:fPr>
                        <m:num>
                          <m:r>
                            <a:rPr lang="en-US" altLang="zh-CN" sz="3600" dirty="0">
                              <a:latin typeface="Cambria Math" panose="02040503050406030204" pitchFamily="18" charset="0"/>
                            </a:rPr>
                            <m:t>𝟏</m:t>
                          </m:r>
                        </m:num>
                        <m:den>
                          <m:r>
                            <a:rPr lang="en-US" altLang="zh-CN" sz="3600" dirty="0">
                              <a:latin typeface="Cambria Math" panose="02040503050406030204" pitchFamily="18" charset="0"/>
                            </a:rPr>
                            <m:t>𝑴𝑵</m:t>
                          </m:r>
                        </m:den>
                      </m:f>
                      <m:r>
                        <a:rPr lang="en-US" altLang="zh-CN" sz="3600" dirty="0">
                          <a:latin typeface="Cambria Math" panose="02040503050406030204" pitchFamily="18" charset="0"/>
                        </a:rPr>
                        <m:t> </m:t>
                      </m:r>
                      <m:nary>
                        <m:naryPr>
                          <m:chr m:val="∑"/>
                          <m:ctrlPr>
                            <a:rPr lang="en-US" altLang="zh-CN" sz="3600" i="1" dirty="0">
                              <a:latin typeface="Cambria Math" panose="02040503050406030204" pitchFamily="18" charset="0"/>
                            </a:rPr>
                          </m:ctrlPr>
                        </m:naryPr>
                        <m:sub>
                          <m:r>
                            <a:rPr lang="en-US" altLang="zh-CN" sz="3600" dirty="0">
                              <a:latin typeface="Cambria Math" panose="02040503050406030204" pitchFamily="18" charset="0"/>
                            </a:rPr>
                            <m:t>𝒙</m:t>
                          </m:r>
                          <m:r>
                            <a:rPr lang="en-US" altLang="zh-CN" sz="3600" dirty="0">
                              <a:latin typeface="Cambria Math" panose="02040503050406030204" pitchFamily="18" charset="0"/>
                            </a:rPr>
                            <m:t>=</m:t>
                          </m:r>
                          <m:r>
                            <a:rPr lang="en-US" altLang="zh-CN" sz="3600" dirty="0">
                              <a:latin typeface="Cambria Math" panose="02040503050406030204" pitchFamily="18" charset="0"/>
                            </a:rPr>
                            <m:t>𝟏</m:t>
                          </m:r>
                        </m:sub>
                        <m:sup>
                          <m:r>
                            <a:rPr lang="en-US" altLang="zh-CN" sz="3600" dirty="0">
                              <a:latin typeface="Cambria Math" panose="02040503050406030204" pitchFamily="18" charset="0"/>
                            </a:rPr>
                            <m:t>𝑴</m:t>
                          </m:r>
                          <m:r>
                            <a:rPr lang="en-US" altLang="zh-CN" sz="3600" dirty="0">
                              <a:latin typeface="Cambria Math" panose="02040503050406030204" pitchFamily="18" charset="0"/>
                            </a:rPr>
                            <m:t>−</m:t>
                          </m:r>
                          <m:r>
                            <a:rPr lang="en-US" altLang="zh-CN" sz="3600" dirty="0">
                              <a:latin typeface="Cambria Math" panose="02040503050406030204" pitchFamily="18" charset="0"/>
                            </a:rPr>
                            <m:t>𝟏</m:t>
                          </m:r>
                        </m:sup>
                        <m:e>
                          <m:nary>
                            <m:naryPr>
                              <m:chr m:val="∑"/>
                              <m:ctrlPr>
                                <a:rPr lang="en-US" altLang="zh-CN" sz="3600" i="1" dirty="0">
                                  <a:latin typeface="Cambria Math" panose="02040503050406030204" pitchFamily="18" charset="0"/>
                                </a:rPr>
                              </m:ctrlPr>
                            </m:naryPr>
                            <m:sub>
                              <m:r>
                                <a:rPr lang="en-US" altLang="zh-CN" sz="3600" dirty="0">
                                  <a:latin typeface="Cambria Math" panose="02040503050406030204" pitchFamily="18" charset="0"/>
                                </a:rPr>
                                <m:t>𝒚</m:t>
                              </m:r>
                              <m:r>
                                <a:rPr lang="en-US" altLang="zh-CN" sz="3600" dirty="0">
                                  <a:latin typeface="Cambria Math" panose="02040503050406030204" pitchFamily="18" charset="0"/>
                                </a:rPr>
                                <m:t>=</m:t>
                              </m:r>
                              <m:r>
                                <a:rPr lang="en-US" altLang="zh-CN" sz="3600" dirty="0">
                                  <a:latin typeface="Cambria Math" panose="02040503050406030204" pitchFamily="18" charset="0"/>
                                </a:rPr>
                                <m:t>𝟎</m:t>
                              </m:r>
                            </m:sub>
                            <m:sup>
                              <m:r>
                                <a:rPr lang="en-US" altLang="zh-CN" sz="3600" dirty="0">
                                  <a:latin typeface="Cambria Math" panose="02040503050406030204" pitchFamily="18" charset="0"/>
                                </a:rPr>
                                <m:t>𝑵</m:t>
                              </m:r>
                              <m:r>
                                <a:rPr lang="en-US" altLang="zh-CN" sz="3600" dirty="0">
                                  <a:latin typeface="Cambria Math" panose="02040503050406030204" pitchFamily="18" charset="0"/>
                                </a:rPr>
                                <m:t>−</m:t>
                              </m:r>
                              <m:r>
                                <a:rPr lang="en-US" altLang="zh-CN" sz="3600" dirty="0">
                                  <a:latin typeface="Cambria Math" panose="02040503050406030204" pitchFamily="18" charset="0"/>
                                </a:rPr>
                                <m:t>𝟏</m:t>
                              </m:r>
                            </m:sup>
                            <m:e>
                              <m:r>
                                <a:rPr lang="en-US" altLang="zh-CN" sz="3600" dirty="0">
                                  <a:latin typeface="Cambria Math" panose="02040503050406030204" pitchFamily="18" charset="0"/>
                                </a:rPr>
                                <m:t>𝒇</m:t>
                              </m:r>
                              <m:d>
                                <m:dPr>
                                  <m:ctrlPr>
                                    <a:rPr lang="en-US" altLang="zh-CN" sz="3600" i="1" dirty="0" err="1">
                                      <a:latin typeface="Cambria Math" panose="02040503050406030204" pitchFamily="18" charset="0"/>
                                    </a:rPr>
                                  </m:ctrlPr>
                                </m:dPr>
                                <m:e>
                                  <m:r>
                                    <a:rPr lang="en-US" altLang="zh-CN" sz="3600" dirty="0" err="1">
                                      <a:latin typeface="Cambria Math" panose="02040503050406030204" pitchFamily="18" charset="0"/>
                                    </a:rPr>
                                    <m:t>𝒙</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𝒚</m:t>
                                  </m:r>
                                </m:e>
                              </m:d>
                              <m:sSup>
                                <m:sSupPr>
                                  <m:ctrlPr>
                                    <a:rPr lang="en-US" altLang="zh-CN" sz="3600" i="1" dirty="0">
                                      <a:latin typeface="Cambria Math" panose="02040503050406030204" pitchFamily="18" charset="0"/>
                                    </a:rPr>
                                  </m:ctrlPr>
                                </m:sSupPr>
                                <m:e>
                                  <m:r>
                                    <a:rPr lang="en-US" altLang="zh-CN" sz="3600" dirty="0">
                                      <a:latin typeface="Cambria Math" panose="02040503050406030204" pitchFamily="18" charset="0"/>
                                    </a:rPr>
                                    <m:t>𝒆</m:t>
                                  </m:r>
                                </m:e>
                                <m:sup>
                                  <m:r>
                                    <a:rPr lang="en-US" altLang="zh-CN" sz="3600" dirty="0">
                                      <a:latin typeface="Cambria Math" panose="02040503050406030204" pitchFamily="18" charset="0"/>
                                    </a:rPr>
                                    <m:t>−</m:t>
                                  </m:r>
                                  <m:r>
                                    <a:rPr lang="en-US" altLang="zh-CN" sz="3600" dirty="0">
                                      <a:latin typeface="Cambria Math" panose="02040503050406030204" pitchFamily="18" charset="0"/>
                                    </a:rPr>
                                    <m:t>𝒋</m:t>
                                  </m:r>
                                  <m:r>
                                    <a:rPr lang="en-US" altLang="zh-CN" sz="3600" dirty="0">
                                      <a:latin typeface="Cambria Math" panose="02040503050406030204" pitchFamily="18" charset="0"/>
                                    </a:rPr>
                                    <m:t>𝟐</m:t>
                                  </m:r>
                                  <m:r>
                                    <a:rPr lang="el-GR" altLang="zh-CN" sz="3600" dirty="0">
                                      <a:latin typeface="Cambria Math" panose="02040503050406030204" pitchFamily="18" charset="0"/>
                                    </a:rPr>
                                    <m:t>𝝅</m:t>
                                  </m:r>
                                  <m:f>
                                    <m:fPr>
                                      <m:ctrlPr>
                                        <a:rPr lang="en-US" altLang="zh-CN" sz="3600" i="1" dirty="0" err="1">
                                          <a:latin typeface="Cambria Math" panose="02040503050406030204" pitchFamily="18" charset="0"/>
                                        </a:rPr>
                                      </m:ctrlPr>
                                    </m:fPr>
                                    <m:num>
                                      <m:r>
                                        <a:rPr lang="en-US" altLang="zh-CN" sz="3600" dirty="0" err="1">
                                          <a:latin typeface="Cambria Math" panose="02040503050406030204" pitchFamily="18" charset="0"/>
                                        </a:rPr>
                                        <m:t>𝒖𝒙</m:t>
                                      </m:r>
                                      <m:r>
                                        <a:rPr lang="en-US" altLang="zh-CN" sz="3600" dirty="0" err="1">
                                          <a:latin typeface="Cambria Math" panose="02040503050406030204" pitchFamily="18" charset="0"/>
                                        </a:rPr>
                                        <m:t>+</m:t>
                                      </m:r>
                                      <m:r>
                                        <a:rPr lang="en-US" altLang="zh-CN" sz="3600" dirty="0" err="1">
                                          <a:latin typeface="Cambria Math" panose="02040503050406030204" pitchFamily="18" charset="0"/>
                                        </a:rPr>
                                        <m:t>𝒗𝒚</m:t>
                                      </m:r>
                                    </m:num>
                                    <m:den>
                                      <m:r>
                                        <a:rPr lang="en-US" altLang="zh-CN" sz="3600" dirty="0">
                                          <a:latin typeface="Cambria Math" panose="02040503050406030204" pitchFamily="18" charset="0"/>
                                        </a:rPr>
                                        <m:t>𝑴𝑵</m:t>
                                      </m:r>
                                    </m:den>
                                  </m:f>
                                </m:sup>
                              </m:sSup>
                            </m:e>
                          </m:nary>
                        </m:e>
                      </m:nary>
                    </m:oMath>
                  </m:oMathPara>
                </a14:m>
                <a:endParaRPr lang="en-US" altLang="zh-CN" sz="3600" dirty="0"/>
              </a:p>
              <a:p>
                <a:pPr marL="457200" lvl="1" indent="0" algn="just">
                  <a:buNone/>
                </a:pPr>
                <a:r>
                  <a:rPr lang="zh-CN" altLang="en-US" sz="3600" dirty="0"/>
                  <a:t>Trong đó, </a:t>
                </a:r>
                <a14:m>
                  <m:oMath xmlns:m="http://schemas.openxmlformats.org/officeDocument/2006/math">
                    <m:r>
                      <a:rPr lang="en-US" altLang="zh-CN" sz="3600" dirty="0">
                        <a:latin typeface="Cambria Math" panose="02040503050406030204" pitchFamily="18" charset="0"/>
                      </a:rPr>
                      <m:t>𝑴</m:t>
                    </m:r>
                  </m:oMath>
                </a14:m>
                <a:r>
                  <a:rPr lang="zh-CN" altLang="en-US" sz="3600" dirty="0"/>
                  <a:t> và </a:t>
                </a:r>
                <a14:m>
                  <m:oMath xmlns:m="http://schemas.openxmlformats.org/officeDocument/2006/math">
                    <m:r>
                      <a:rPr lang="en-US" altLang="zh-CN" sz="3600" dirty="0">
                        <a:latin typeface="Cambria Math" panose="02040503050406030204" pitchFamily="18" charset="0"/>
                      </a:rPr>
                      <m:t>𝑵</m:t>
                    </m:r>
                  </m:oMath>
                </a14:m>
                <a:r>
                  <a:rPr lang="zh-CN" altLang="en-US" sz="3600" dirty="0"/>
                  <a:t> là chiều rộng và chiều cao của ảnh.</a:t>
                </a:r>
                <a:endParaRPr lang="en-US" altLang="zh-CN" sz="3600"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5547522"/>
              </a:xfrm>
              <a:blipFill>
                <a:blip r:embed="rId3"/>
                <a:stretch>
                  <a:fillRect l="-682" t="-1142" r="-568" b="-15753"/>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Fourier</a:t>
            </a:r>
          </a:p>
        </p:txBody>
      </p:sp>
    </p:spTree>
    <p:extLst>
      <p:ext uri="{BB962C8B-B14F-4D97-AF65-F5344CB8AC3E}">
        <p14:creationId xmlns:p14="http://schemas.microsoft.com/office/powerpoint/2010/main" val="28955625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dirty="0">
                    <a:latin typeface="Calibri"/>
                    <a:cs typeface="Calibri"/>
                  </a:rPr>
                  <a:t>Phương pháp nội suy ảnh</a:t>
                </a:r>
                <a:endParaRPr lang="en-US" altLang="zh-CN" dirty="0">
                  <a:latin typeface="Calibri"/>
                  <a:cs typeface="Calibri"/>
                </a:endParaRPr>
              </a:p>
              <a:p>
                <a:pPr lvl="1" algn="just">
                  <a:lnSpc>
                    <a:spcPct val="90000"/>
                  </a:lnSpc>
                </a:pPr>
                <a:r>
                  <a:rPr lang="zh-CN" altLang="en-US" dirty="0"/>
                  <a:t>Nội suy ảnh là một kỹ thuật thường dùng trong xử lý ảnh, chủ yếu dùng để thay đổi kích thước hoặc độ phân giải của ảnh trong khi vẫn duy trì chất lượng ảnh. </a:t>
                </a:r>
                <a:endParaRPr lang="vi-VN" altLang="zh-CN" dirty="0"/>
              </a:p>
              <a:p>
                <a:pPr lvl="1" algn="just">
                  <a:lnSpc>
                    <a:spcPct val="90000"/>
                  </a:lnSpc>
                </a:pPr>
                <a:r>
                  <a:rPr lang="zh-CN" altLang="en-US" dirty="0"/>
                  <a:t>Để nội suy một ảnh lên độ phân giải cao hơn, cần chọn một số hàm nhân nội suy để tích chập với ảnh:</a:t>
                </a:r>
                <a:endParaRPr lang="vi-VN" altLang="zh-CN" dirty="0"/>
              </a:p>
              <a:p>
                <a:pPr lvl="1" algn="just">
                  <a:lnSpc>
                    <a:spcPct val="90000"/>
                  </a:lnSpc>
                </a:pPr>
                <a:endParaRPr lang="en-US" altLang="zh-CN" dirty="0"/>
              </a:p>
              <a:p>
                <a:pPr marL="457200" lvl="1" indent="0" algn="just">
                  <a:lnSpc>
                    <a:spcPct val="90000"/>
                  </a:lnSpc>
                  <a:buFont typeface="Wingdings" panose="05000000000000000000" pitchFamily="2" charset="2"/>
                  <a:buNone/>
                </a:pPr>
                <a14:m>
                  <m:oMathPara xmlns:m="http://schemas.openxmlformats.org/officeDocument/2006/math">
                    <m:oMathParaPr>
                      <m:jc m:val="centerGroup"/>
                    </m:oMathParaPr>
                    <m:oMath xmlns:m="http://schemas.openxmlformats.org/officeDocument/2006/math">
                      <m:r>
                        <a:rPr lang="en-US" altLang="zh-CN" dirty="0">
                          <a:latin typeface="Cambria Math" panose="02040503050406030204" pitchFamily="18" charset="0"/>
                        </a:rPr>
                        <m:t>𝒈</m:t>
                      </m:r>
                      <m:r>
                        <a:rPr lang="en-US" altLang="zh-CN" dirty="0">
                          <a:latin typeface="Cambria Math" panose="02040503050406030204" pitchFamily="18" charset="0"/>
                        </a:rPr>
                        <m:t>(</m:t>
                      </m:r>
                      <m:r>
                        <a:rPr lang="en-US" altLang="zh-CN" dirty="0" err="1">
                          <a:latin typeface="Cambria Math" panose="02040503050406030204" pitchFamily="18" charset="0"/>
                        </a:rPr>
                        <m:t>𝒊</m:t>
                      </m:r>
                      <m:r>
                        <a:rPr lang="en-US" altLang="zh-CN" dirty="0" err="1">
                          <a:latin typeface="Cambria Math" panose="02040503050406030204" pitchFamily="18" charset="0"/>
                        </a:rPr>
                        <m:t>,</m:t>
                      </m:r>
                      <m:r>
                        <a:rPr lang="en-US" altLang="zh-CN" dirty="0" err="1">
                          <a:latin typeface="Cambria Math" panose="02040503050406030204" pitchFamily="18" charset="0"/>
                        </a:rPr>
                        <m:t>𝒋</m:t>
                      </m:r>
                      <m:r>
                        <a:rPr lang="en-US" altLang="zh-CN" dirty="0">
                          <a:latin typeface="Cambria Math" panose="02040503050406030204" pitchFamily="18" charset="0"/>
                        </a:rPr>
                        <m:t>)=</m:t>
                      </m:r>
                      <m:nary>
                        <m:naryPr>
                          <m:chr m:val="∑"/>
                          <m:supHide m:val="on"/>
                          <m:ctrlPr>
                            <a:rPr lang="en-US" altLang="zh-CN" i="1" dirty="0" err="1">
                              <a:latin typeface="Cambria Math" panose="02040503050406030204" pitchFamily="18" charset="0"/>
                            </a:rPr>
                          </m:ctrlPr>
                        </m:naryPr>
                        <m:sub>
                          <m:r>
                            <a:rPr lang="en-US" altLang="zh-CN" dirty="0" err="1">
                              <a:latin typeface="Cambria Math" panose="02040503050406030204" pitchFamily="18" charset="0"/>
                            </a:rPr>
                            <m:t>𝒌</m:t>
                          </m:r>
                          <m:r>
                            <a:rPr lang="en-US" altLang="zh-CN" dirty="0" err="1">
                              <a:latin typeface="Cambria Math" panose="02040503050406030204" pitchFamily="18" charset="0"/>
                            </a:rPr>
                            <m:t>,</m:t>
                          </m:r>
                          <m:r>
                            <a:rPr lang="en-US" altLang="zh-CN" dirty="0" err="1">
                              <a:latin typeface="Cambria Math" panose="02040503050406030204" pitchFamily="18" charset="0"/>
                            </a:rPr>
                            <m:t>𝒍</m:t>
                          </m:r>
                        </m:sub>
                        <m:sup/>
                        <m:e>
                          <m:r>
                            <a:rPr lang="en-US" altLang="zh-CN" dirty="0">
                              <a:latin typeface="Cambria Math" panose="02040503050406030204" pitchFamily="18" charset="0"/>
                            </a:rPr>
                            <m:t>𝒇</m:t>
                          </m:r>
                          <m:d>
                            <m:dPr>
                              <m:ctrlPr>
                                <a:rPr lang="en-US" altLang="zh-CN" i="1" dirty="0" err="1">
                                  <a:latin typeface="Cambria Math" panose="02040503050406030204" pitchFamily="18" charset="0"/>
                                </a:rPr>
                              </m:ctrlPr>
                            </m:dPr>
                            <m:e>
                              <m:r>
                                <a:rPr lang="en-US" altLang="zh-CN" dirty="0" err="1">
                                  <a:latin typeface="Cambria Math" panose="02040503050406030204" pitchFamily="18" charset="0"/>
                                </a:rPr>
                                <m:t>𝒌</m:t>
                              </m:r>
                              <m:r>
                                <a:rPr lang="en-US" altLang="zh-CN" dirty="0" err="1">
                                  <a:latin typeface="Cambria Math" panose="02040503050406030204" pitchFamily="18" charset="0"/>
                                </a:rPr>
                                <m:t>,</m:t>
                              </m:r>
                              <m:r>
                                <a:rPr lang="en-US" altLang="zh-CN" dirty="0" err="1">
                                  <a:latin typeface="Cambria Math" panose="02040503050406030204" pitchFamily="18" charset="0"/>
                                </a:rPr>
                                <m:t>𝒍</m:t>
                              </m:r>
                            </m:e>
                          </m:d>
                          <m:r>
                            <a:rPr lang="en-US" altLang="zh-CN" dirty="0">
                              <a:latin typeface="Cambria Math" panose="02040503050406030204" pitchFamily="18" charset="0"/>
                            </a:rPr>
                            <m:t>𝒉</m:t>
                          </m:r>
                          <m:d>
                            <m:dPr>
                              <m:ctrlPr>
                                <a:rPr lang="en-US" altLang="zh-CN" i="1" dirty="0" err="1">
                                  <a:latin typeface="Cambria Math" panose="02040503050406030204" pitchFamily="18" charset="0"/>
                                </a:rPr>
                              </m:ctrlPr>
                            </m:dPr>
                            <m:e>
                              <m:r>
                                <a:rPr lang="en-US" altLang="zh-CN" dirty="0" err="1">
                                  <a:latin typeface="Cambria Math" panose="02040503050406030204" pitchFamily="18" charset="0"/>
                                </a:rPr>
                                <m:t>𝒊</m:t>
                              </m:r>
                              <m:r>
                                <a:rPr lang="en-US" altLang="zh-CN" dirty="0">
                                  <a:latin typeface="Cambria Math" panose="02040503050406030204" pitchFamily="18" charset="0"/>
                                </a:rPr>
                                <m:t>−</m:t>
                              </m:r>
                              <m:r>
                                <a:rPr lang="el-GR" altLang="zh-CN" dirty="0">
                                  <a:latin typeface="Cambria Math" panose="02040503050406030204" pitchFamily="18" charset="0"/>
                                </a:rPr>
                                <m:t>𝝉</m:t>
                              </m:r>
                              <m:r>
                                <a:rPr lang="en-US" altLang="zh-CN" dirty="0" err="1">
                                  <a:latin typeface="Cambria Math" panose="02040503050406030204" pitchFamily="18" charset="0"/>
                                </a:rPr>
                                <m:t>𝒌</m:t>
                              </m:r>
                              <m:r>
                                <a:rPr lang="en-US" altLang="zh-CN" dirty="0" err="1">
                                  <a:latin typeface="Cambria Math" panose="02040503050406030204" pitchFamily="18" charset="0"/>
                                </a:rPr>
                                <m:t>,</m:t>
                              </m:r>
                              <m:r>
                                <a:rPr lang="en-US" altLang="zh-CN" dirty="0" err="1">
                                  <a:latin typeface="Cambria Math" panose="02040503050406030204" pitchFamily="18" charset="0"/>
                                </a:rPr>
                                <m:t>𝒋</m:t>
                              </m:r>
                              <m:r>
                                <a:rPr lang="en-US" altLang="zh-CN" dirty="0">
                                  <a:latin typeface="Cambria Math" panose="02040503050406030204" pitchFamily="18" charset="0"/>
                                </a:rPr>
                                <m:t>−</m:t>
                              </m:r>
                              <m:r>
                                <a:rPr lang="el-GR" altLang="zh-CN" dirty="0">
                                  <a:latin typeface="Cambria Math" panose="02040503050406030204" pitchFamily="18" charset="0"/>
                                </a:rPr>
                                <m:t>𝝉</m:t>
                              </m:r>
                              <m:r>
                                <a:rPr lang="en-US" altLang="zh-CN" dirty="0">
                                  <a:latin typeface="Cambria Math" panose="02040503050406030204" pitchFamily="18" charset="0"/>
                                </a:rPr>
                                <m:t>𝒍</m:t>
                              </m:r>
                            </m:e>
                          </m:d>
                        </m:e>
                      </m:nary>
                    </m:oMath>
                  </m:oMathPara>
                </a14:m>
                <a:endParaRPr lang="en-US" altLang="zh-CN" dirty="0"/>
              </a:p>
              <a:p>
                <a:pPr lvl="1" algn="just">
                  <a:lnSpc>
                    <a:spcPct val="90000"/>
                  </a:lnSpc>
                </a:pPr>
                <a:endParaRPr lang="vi-VN" altLang="zh-CN" dirty="0"/>
              </a:p>
              <a:p>
                <a:pPr marL="457200" lvl="1" indent="0" algn="just">
                  <a:lnSpc>
                    <a:spcPct val="90000"/>
                  </a:lnSpc>
                  <a:buNone/>
                </a:pPr>
                <a:r>
                  <a:rPr lang="zh-CN" altLang="en-US" dirty="0"/>
                  <a:t>Trong đó, </a:t>
                </a:r>
                <a14:m>
                  <m:oMath xmlns:m="http://schemas.openxmlformats.org/officeDocument/2006/math">
                    <m:r>
                      <a:rPr lang="en-US" altLang="zh-CN">
                        <a:latin typeface="Cambria Math" panose="02040503050406030204" pitchFamily="18" charset="0"/>
                      </a:rPr>
                      <m:t>𝝉</m:t>
                    </m:r>
                  </m:oMath>
                </a14:m>
                <a:r>
                  <a:rPr lang="zh-CN" altLang="en-US" dirty="0"/>
                  <a:t> biểu thị hệ số lấy mẫu tăng.</a:t>
                </a:r>
                <a:endParaRPr lang="vi-VN" altLang="zh-CN" dirty="0"/>
              </a:p>
              <a:p>
                <a:pPr marL="457200" lvl="1" indent="0" algn="just">
                  <a:lnSpc>
                    <a:spcPct val="90000"/>
                  </a:lnSpc>
                  <a:buNone/>
                </a:pPr>
                <a:endParaRPr lang="en-US" altLang="zh-CN" sz="2400"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nội suy ảnh</a:t>
            </a:r>
          </a:p>
        </p:txBody>
      </p:sp>
    </p:spTree>
    <p:extLst>
      <p:ext uri="{BB962C8B-B14F-4D97-AF65-F5344CB8AC3E}">
        <p14:creationId xmlns:p14="http://schemas.microsoft.com/office/powerpoint/2010/main" val="43132753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8" y="976745"/>
                <a:ext cx="6765396" cy="5144655"/>
              </a:xfrm>
            </p:spPr>
            <p:txBody>
              <a:bodyPr>
                <a:normAutofit/>
              </a:bodyPr>
              <a:lstStyle/>
              <a:p>
                <a:pPr algn="just"/>
                <a:r>
                  <a:rPr lang="zh-CN" altLang="en-US" dirty="0">
                    <a:latin typeface="Calibri"/>
                    <a:cs typeface="Calibri"/>
                  </a:rPr>
                  <a:t>Nội suy láng giềng gần nhất</a:t>
                </a:r>
                <a:endParaRPr lang="en-US" altLang="zh-CN" dirty="0">
                  <a:latin typeface="Calibri"/>
                  <a:cs typeface="Calibri"/>
                </a:endParaRPr>
              </a:p>
              <a:p>
                <a:pPr lvl="1" algn="just"/>
                <a:r>
                  <a:rPr lang="zh-CN" altLang="en-US" dirty="0"/>
                  <a:t>Nội suy láng giềng gần nhất là phương pháp nội suy đơn giản nhất, trực tiếp lấy giá trị pixel gần nhất làm kết quả nội suy. </a:t>
                </a:r>
                <a:endParaRPr lang="vi-VN" altLang="zh-CN" dirty="0"/>
              </a:p>
              <a:p>
                <a:pPr lvl="1" algn="just"/>
                <a:r>
                  <a:rPr lang="zh-CN" altLang="en-US" dirty="0"/>
                  <a:t>Đối với một điểm trong ảnh </a:t>
                </a:r>
                <a14:m>
                  <m:oMath xmlns:m="http://schemas.openxmlformats.org/officeDocument/2006/math">
                    <m:r>
                      <a:rPr lang="en-US" altLang="zh-CN" dirty="0">
                        <a:latin typeface="Cambria Math" panose="02040503050406030204" pitchFamily="18" charset="0"/>
                      </a:rPr>
                      <m:t>(</m:t>
                    </m:r>
                    <m:r>
                      <a:rPr lang="en-US" altLang="zh-CN" dirty="0" err="1">
                        <a:latin typeface="Cambria Math" panose="02040503050406030204" pitchFamily="18" charset="0"/>
                      </a:rPr>
                      <m:t>𝒙</m:t>
                    </m:r>
                    <m:r>
                      <a:rPr lang="en-US" altLang="zh-CN" dirty="0" err="1">
                        <a:latin typeface="Cambria Math" panose="02040503050406030204" pitchFamily="18" charset="0"/>
                      </a:rPr>
                      <m:t>,</m:t>
                    </m:r>
                    <m:r>
                      <a:rPr lang="en-US" altLang="zh-CN" dirty="0" err="1">
                        <a:latin typeface="Cambria Math" panose="02040503050406030204" pitchFamily="18" charset="0"/>
                      </a:rPr>
                      <m:t>𝒚</m:t>
                    </m:r>
                    <m:r>
                      <a:rPr lang="en-US" altLang="zh-CN" dirty="0">
                        <a:latin typeface="Cambria Math" panose="02040503050406030204" pitchFamily="18" charset="0"/>
                      </a:rPr>
                      <m:t>)</m:t>
                    </m:r>
                  </m:oMath>
                </a14:m>
                <a:r>
                  <a:rPr lang="zh-CN" altLang="en-US" dirty="0"/>
                  <a:t>, tọa độ của pixel gần điểm đó nhất là </a:t>
                </a:r>
                <a14:m>
                  <m:oMath xmlns:m="http://schemas.openxmlformats.org/officeDocument/2006/math">
                    <m:r>
                      <a:rPr lang="en-US" altLang="zh-CN" dirty="0">
                        <a:latin typeface="Cambria Math" panose="02040503050406030204" pitchFamily="18" charset="0"/>
                      </a:rPr>
                      <m:t>(</m:t>
                    </m:r>
                    <m:acc>
                      <m:accPr>
                        <m:chr m:val="̃"/>
                        <m:ctrlPr>
                          <a:rPr lang="en-US" altLang="zh-CN" i="1" dirty="0">
                            <a:latin typeface="Cambria Math" panose="02040503050406030204" pitchFamily="18" charset="0"/>
                          </a:rPr>
                        </m:ctrlPr>
                      </m:accPr>
                      <m:e>
                        <m:r>
                          <a:rPr lang="en-US" altLang="zh-CN" dirty="0">
                            <a:latin typeface="Cambria Math" panose="02040503050406030204" pitchFamily="18" charset="0"/>
                          </a:rPr>
                          <m:t>𝒙</m:t>
                        </m:r>
                      </m:e>
                    </m:acc>
                    <m:r>
                      <a:rPr lang="en-US" altLang="zh-CN" dirty="0">
                        <a:latin typeface="Cambria Math" panose="02040503050406030204" pitchFamily="18" charset="0"/>
                      </a:rPr>
                      <m:t>, </m:t>
                    </m:r>
                    <m:acc>
                      <m:accPr>
                        <m:chr m:val="̃"/>
                        <m:ctrlPr>
                          <a:rPr lang="en-US" altLang="zh-CN" i="1" dirty="0">
                            <a:latin typeface="Cambria Math" panose="02040503050406030204" pitchFamily="18" charset="0"/>
                          </a:rPr>
                        </m:ctrlPr>
                      </m:accPr>
                      <m:e>
                        <m:r>
                          <a:rPr lang="en-US" altLang="zh-CN" dirty="0">
                            <a:latin typeface="Cambria Math" panose="02040503050406030204" pitchFamily="18" charset="0"/>
                          </a:rPr>
                          <m:t>𝒚</m:t>
                        </m:r>
                      </m:e>
                    </m:acc>
                    <m:r>
                      <a:rPr lang="en-US" altLang="zh-CN" dirty="0">
                        <a:latin typeface="Cambria Math" panose="02040503050406030204" pitchFamily="18" charset="0"/>
                      </a:rPr>
                      <m:t>)</m:t>
                    </m:r>
                  </m:oMath>
                </a14:m>
                <a:r>
                  <a:rPr lang="zh-CN" altLang="en-US" dirty="0"/>
                  <a:t>, vì vậy giá trị pixel tại điểm này chính là giá trị pixel ở vị trí pixel gần nhất tương ứng. </a:t>
                </a:r>
                <a:endParaRPr lang="vi-VN" altLang="zh-CN" dirty="0"/>
              </a:p>
              <a:p>
                <a:pPr lvl="1" algn="just"/>
                <a:r>
                  <a:rPr lang="zh-CN" altLang="en-US" dirty="0"/>
                  <a:t>Phương pháp này có tốc độ tính toán nhanh, nhưng kết quả nội suy có thể xuất hiện hiện tượng răng cưa rõ rệt</a:t>
                </a:r>
                <a:endParaRPr lang="en-US" altLang="zh-CN"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8" y="976745"/>
                <a:ext cx="6765396" cy="5144655"/>
              </a:xfrm>
              <a:blipFill>
                <a:blip r:embed="rId3"/>
                <a:stretch>
                  <a:fillRect l="-1124" t="-493" r="-936"/>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nội suy ảnh</a:t>
            </a: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76444" y="1898099"/>
            <a:ext cx="4271458" cy="2151349"/>
          </a:xfrm>
          <a:prstGeom prst="rect">
            <a:avLst/>
          </a:prstGeom>
          <a:noFill/>
        </p:spPr>
      </p:pic>
    </p:spTree>
    <p:extLst>
      <p:ext uri="{BB962C8B-B14F-4D97-AF65-F5344CB8AC3E}">
        <p14:creationId xmlns:p14="http://schemas.microsoft.com/office/powerpoint/2010/main" val="29523798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297729" y="1146463"/>
                <a:ext cx="8056050" cy="5016500"/>
              </a:xfrm>
            </p:spPr>
            <p:txBody>
              <a:bodyPr>
                <a:normAutofit/>
              </a:bodyPr>
              <a:lstStyle/>
              <a:p>
                <a:r>
                  <a:rPr lang="zh-CN" altLang="en-US" dirty="0">
                    <a:latin typeface="Calibri"/>
                    <a:cs typeface="Calibri"/>
                  </a:rPr>
                  <a:t>Nội suy song tuyến tính</a:t>
                </a:r>
                <a:endParaRPr lang="en-US" altLang="zh-CN" dirty="0">
                  <a:latin typeface="Calibri"/>
                  <a:cs typeface="Calibri"/>
                </a:endParaRPr>
              </a:p>
              <a:p>
                <a:pPr lvl="1" algn="just"/>
                <a:r>
                  <a:rPr lang="zh-CN" altLang="en-US" dirty="0"/>
                  <a:t>Nội suy song tuyến tính là phương pháp nội suy dựa trên pixel. </a:t>
                </a:r>
                <a:endParaRPr lang="vi-VN" altLang="zh-CN" dirty="0"/>
              </a:p>
              <a:p>
                <a:pPr lvl="1" algn="just"/>
                <a:r>
                  <a:rPr lang="zh-CN" altLang="en-US" dirty="0"/>
                  <a:t>Trước hết, phương pháp này thực hiện nội suy tuyến tính theo chiều ngang và chiều dọc, sau đó tiếp tục nội suy tuyến tính các kết quả thu được theo hai chiều</a:t>
                </a:r>
                <a:endParaRPr lang="en-US" altLang="zh-CN" dirty="0"/>
              </a:p>
              <a:p>
                <a:pPr marL="457200" lvl="1" indent="0">
                  <a:buNone/>
                </a:pPr>
                <a14:m>
                  <m:oMathPara xmlns:m="http://schemas.openxmlformats.org/officeDocument/2006/math">
                    <m:oMathParaPr>
                      <m:jc m:val="centerGroup"/>
                    </m:oMathParaPr>
                    <m:oMath xmlns:m="http://schemas.openxmlformats.org/officeDocument/2006/math">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𝟏𝟏</m:t>
                          </m:r>
                        </m:sub>
                      </m:sSub>
                      <m:r>
                        <a:rPr lang="es-ES" altLang="zh-CN" dirty="0">
                          <a:latin typeface="Cambria Math" panose="02040503050406030204" pitchFamily="18" charset="0"/>
                        </a:rPr>
                        <m:t>:</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𝟏</m:t>
                              </m:r>
                            </m:sub>
                          </m:sSub>
                        </m:e>
                      </m:d>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𝟏𝟐</m:t>
                          </m:r>
                        </m:sub>
                      </m:sSub>
                      <m:r>
                        <a:rPr lang="es-ES" altLang="zh-CN" dirty="0">
                          <a:latin typeface="Cambria Math" panose="02040503050406030204" pitchFamily="18" charset="0"/>
                        </a:rPr>
                        <m:t>:</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𝟐</m:t>
                              </m:r>
                            </m:sub>
                          </m:sSub>
                        </m:e>
                      </m:d>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𝟐𝟏</m:t>
                          </m:r>
                        </m:sub>
                      </m:sSub>
                      <m:r>
                        <a:rPr lang="es-ES" altLang="zh-CN" dirty="0">
                          <a:latin typeface="Cambria Math" panose="02040503050406030204" pitchFamily="18" charset="0"/>
                        </a:rPr>
                        <m:t>:</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𝟏</m:t>
                              </m:r>
                            </m:sub>
                          </m:sSub>
                        </m:e>
                      </m:d>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𝟐𝟐</m:t>
                          </m:r>
                        </m:sub>
                      </m:sSub>
                      <m:r>
                        <a:rPr lang="es-ES" altLang="zh-CN" dirty="0">
                          <a:latin typeface="Cambria Math" panose="02040503050406030204" pitchFamily="18" charset="0"/>
                        </a:rPr>
                        <m:t>:</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𝟐</m:t>
                              </m:r>
                            </m:sub>
                          </m:sSub>
                        </m:e>
                      </m:d>
                    </m:oMath>
                  </m:oMathPara>
                </a14:m>
                <a:endParaRPr lang="es-ES" altLang="zh-CN" dirty="0"/>
              </a:p>
              <a:p>
                <a:pPr marL="457200" lvl="1" indent="0">
                  <a:buNone/>
                </a:pPr>
                <a14:m>
                  <m:oMathPara xmlns:m="http://schemas.openxmlformats.org/officeDocument/2006/math">
                    <m:oMathParaPr>
                      <m:jc m:val="centerGroup"/>
                    </m:oMathParaPr>
                    <m:oMath xmlns:m="http://schemas.openxmlformats.org/officeDocument/2006/math">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r>
                            <a:rPr lang="es-ES" altLang="zh-CN" dirty="0">
                              <a:latin typeface="Cambria Math" panose="02040503050406030204" pitchFamily="18" charset="0"/>
                            </a:rPr>
                            <m:t>𝒙</m:t>
                          </m:r>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𝟏</m:t>
                              </m:r>
                            </m:sub>
                          </m:sSub>
                        </m:e>
                      </m:d>
                      <m:r>
                        <a:rPr lang="es-ES" altLang="zh-CN" dirty="0">
                          <a:latin typeface="Cambria Math" panose="02040503050406030204" pitchFamily="18" charset="0"/>
                        </a:rPr>
                        <m:t>=</m:t>
                      </m:r>
                      <m:f>
                        <m:fPr>
                          <m:ctrlPr>
                            <a:rPr lang="es-ES" altLang="zh-CN" i="1" dirty="0">
                              <a:latin typeface="Cambria Math" panose="02040503050406030204" pitchFamily="18" charset="0"/>
                            </a:rPr>
                          </m:ctrlPr>
                        </m:fPr>
                        <m:num>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r>
                            <a:rPr lang="es-ES" altLang="zh-CN" dirty="0">
                              <a:latin typeface="Cambria Math" panose="02040503050406030204" pitchFamily="18" charset="0"/>
                            </a:rPr>
                            <m:t>𝒙</m:t>
                          </m:r>
                        </m:num>
                        <m:den>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den>
                      </m:f>
                      <m:r>
                        <a:rPr lang="es-ES" altLang="zh-CN" dirty="0">
                          <a:latin typeface="Cambria Math" panose="02040503050406030204" pitchFamily="18" charset="0"/>
                        </a:rPr>
                        <m:t> </m:t>
                      </m:r>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𝟏𝟏</m:t>
                              </m:r>
                            </m:sub>
                          </m:sSub>
                        </m:e>
                      </m:d>
                      <m:r>
                        <a:rPr lang="es-ES" altLang="zh-CN" dirty="0">
                          <a:latin typeface="Cambria Math" panose="02040503050406030204" pitchFamily="18" charset="0"/>
                        </a:rPr>
                        <m:t>+</m:t>
                      </m:r>
                      <m:f>
                        <m:fPr>
                          <m:ctrlPr>
                            <a:rPr lang="es-ES" altLang="zh-CN" i="1" dirty="0">
                              <a:latin typeface="Cambria Math" panose="02040503050406030204" pitchFamily="18" charset="0"/>
                            </a:rPr>
                          </m:ctrlPr>
                        </m:fPr>
                        <m:num>
                          <m:r>
                            <a:rPr lang="es-ES" altLang="zh-CN" dirty="0">
                              <a:latin typeface="Cambria Math" panose="02040503050406030204" pitchFamily="18" charset="0"/>
                            </a:rPr>
                            <m:t>𝒙</m:t>
                          </m:r>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num>
                        <m:den>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den>
                      </m:f>
                      <m:r>
                        <a:rPr lang="es-ES" altLang="zh-CN" dirty="0">
                          <a:latin typeface="Cambria Math" panose="02040503050406030204" pitchFamily="18" charset="0"/>
                        </a:rPr>
                        <m:t> </m:t>
                      </m:r>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𝟐𝟏</m:t>
                              </m:r>
                            </m:sub>
                          </m:sSub>
                        </m:e>
                      </m:d>
                    </m:oMath>
                  </m:oMathPara>
                </a14:m>
                <a:endParaRPr lang="es-ES" altLang="zh-CN" dirty="0"/>
              </a:p>
              <a:p>
                <a:pPr marL="457200" lvl="1" indent="0">
                  <a:buNone/>
                </a:pPr>
                <a14:m>
                  <m:oMathPara xmlns:m="http://schemas.openxmlformats.org/officeDocument/2006/math">
                    <m:oMathParaPr>
                      <m:jc m:val="centerGroup"/>
                    </m:oMathParaPr>
                    <m:oMath xmlns:m="http://schemas.openxmlformats.org/officeDocument/2006/math">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r>
                            <a:rPr lang="es-ES" altLang="zh-CN" dirty="0">
                              <a:latin typeface="Cambria Math" panose="02040503050406030204" pitchFamily="18" charset="0"/>
                            </a:rPr>
                            <m:t>𝒙</m:t>
                          </m:r>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𝟐</m:t>
                              </m:r>
                            </m:sub>
                          </m:sSub>
                        </m:e>
                      </m:d>
                      <m:r>
                        <a:rPr lang="es-ES" altLang="zh-CN" dirty="0">
                          <a:latin typeface="Cambria Math" panose="02040503050406030204" pitchFamily="18" charset="0"/>
                        </a:rPr>
                        <m:t>=</m:t>
                      </m:r>
                      <m:f>
                        <m:fPr>
                          <m:ctrlPr>
                            <a:rPr lang="es-ES" altLang="zh-CN" i="1" dirty="0">
                              <a:latin typeface="Cambria Math" panose="02040503050406030204" pitchFamily="18" charset="0"/>
                            </a:rPr>
                          </m:ctrlPr>
                        </m:fPr>
                        <m:num>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r>
                            <a:rPr lang="es-ES" altLang="zh-CN" dirty="0">
                              <a:latin typeface="Cambria Math" panose="02040503050406030204" pitchFamily="18" charset="0"/>
                            </a:rPr>
                            <m:t>𝒙</m:t>
                          </m:r>
                        </m:num>
                        <m:den>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den>
                      </m:f>
                      <m:r>
                        <a:rPr lang="es-ES" altLang="zh-CN" dirty="0">
                          <a:latin typeface="Cambria Math" panose="02040503050406030204" pitchFamily="18" charset="0"/>
                        </a:rPr>
                        <m:t> </m:t>
                      </m:r>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𝟏𝟐</m:t>
                              </m:r>
                            </m:sub>
                          </m:sSub>
                        </m:e>
                      </m:d>
                      <m:r>
                        <a:rPr lang="es-ES" altLang="zh-CN" dirty="0">
                          <a:latin typeface="Cambria Math" panose="02040503050406030204" pitchFamily="18" charset="0"/>
                        </a:rPr>
                        <m:t>+</m:t>
                      </m:r>
                      <m:f>
                        <m:fPr>
                          <m:ctrlPr>
                            <a:rPr lang="es-ES" altLang="zh-CN" i="1" dirty="0">
                              <a:latin typeface="Cambria Math" panose="02040503050406030204" pitchFamily="18" charset="0"/>
                            </a:rPr>
                          </m:ctrlPr>
                        </m:fPr>
                        <m:num>
                          <m:r>
                            <a:rPr lang="es-ES" altLang="zh-CN" dirty="0">
                              <a:latin typeface="Cambria Math" panose="02040503050406030204" pitchFamily="18" charset="0"/>
                            </a:rPr>
                            <m:t>𝒙</m:t>
                          </m:r>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num>
                        <m:den>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𝒙</m:t>
                              </m:r>
                            </m:e>
                            <m:sub>
                              <m:r>
                                <a:rPr lang="es-ES" altLang="zh-CN" dirty="0">
                                  <a:latin typeface="Cambria Math" panose="02040503050406030204" pitchFamily="18" charset="0"/>
                                </a:rPr>
                                <m:t>𝟏</m:t>
                              </m:r>
                            </m:sub>
                          </m:sSub>
                        </m:den>
                      </m:f>
                      <m:r>
                        <a:rPr lang="es-ES" altLang="zh-CN" dirty="0">
                          <a:latin typeface="Cambria Math" panose="02040503050406030204" pitchFamily="18" charset="0"/>
                        </a:rPr>
                        <m:t> </m:t>
                      </m:r>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𝑸</m:t>
                              </m:r>
                            </m:e>
                            <m:sub>
                              <m:r>
                                <a:rPr lang="es-ES" altLang="zh-CN" dirty="0">
                                  <a:latin typeface="Cambria Math" panose="02040503050406030204" pitchFamily="18" charset="0"/>
                                </a:rPr>
                                <m:t>𝟐𝟐</m:t>
                              </m:r>
                            </m:sub>
                          </m:sSub>
                        </m:e>
                      </m:d>
                    </m:oMath>
                  </m:oMathPara>
                </a14:m>
                <a:endParaRPr lang="es-ES" altLang="zh-CN" dirty="0"/>
              </a:p>
              <a:p>
                <a:pPr marL="457200" lvl="1" indent="0">
                  <a:buNone/>
                </a:pPr>
                <a14:m>
                  <m:oMathPara xmlns:m="http://schemas.openxmlformats.org/officeDocument/2006/math">
                    <m:oMathParaPr>
                      <m:jc m:val="centerGroup"/>
                    </m:oMathParaPr>
                    <m:oMath xmlns:m="http://schemas.openxmlformats.org/officeDocument/2006/math">
                      <m:r>
                        <a:rPr lang="es-ES" altLang="zh-CN" dirty="0">
                          <a:latin typeface="Cambria Math" panose="02040503050406030204" pitchFamily="18" charset="0"/>
                        </a:rPr>
                        <m:t>𝒇</m:t>
                      </m:r>
                      <m:r>
                        <a:rPr lang="es-ES" altLang="zh-CN" dirty="0">
                          <a:latin typeface="Cambria Math" panose="02040503050406030204" pitchFamily="18" charset="0"/>
                        </a:rPr>
                        <m:t>(</m:t>
                      </m:r>
                      <m:r>
                        <a:rPr lang="es-ES" altLang="zh-CN" dirty="0">
                          <a:latin typeface="Cambria Math" panose="02040503050406030204" pitchFamily="18" charset="0"/>
                        </a:rPr>
                        <m:t>𝒙</m:t>
                      </m:r>
                      <m:r>
                        <a:rPr lang="es-ES" altLang="zh-CN" dirty="0">
                          <a:latin typeface="Cambria Math" panose="02040503050406030204" pitchFamily="18" charset="0"/>
                        </a:rPr>
                        <m:t>,</m:t>
                      </m:r>
                      <m:r>
                        <a:rPr lang="es-ES" altLang="zh-CN" dirty="0">
                          <a:latin typeface="Cambria Math" panose="02040503050406030204" pitchFamily="18" charset="0"/>
                        </a:rPr>
                        <m:t>𝒚</m:t>
                      </m:r>
                      <m:r>
                        <a:rPr lang="es-ES" altLang="zh-CN" dirty="0">
                          <a:latin typeface="Cambria Math" panose="02040503050406030204" pitchFamily="18" charset="0"/>
                        </a:rPr>
                        <m:t>)=</m:t>
                      </m:r>
                      <m:f>
                        <m:fPr>
                          <m:ctrlPr>
                            <a:rPr lang="es-ES" altLang="zh-CN" i="1" dirty="0">
                              <a:latin typeface="Cambria Math" panose="02040503050406030204" pitchFamily="18" charset="0"/>
                            </a:rPr>
                          </m:ctrlPr>
                        </m:fPr>
                        <m:num>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r>
                            <a:rPr lang="es-ES" altLang="zh-CN" dirty="0">
                              <a:latin typeface="Cambria Math" panose="02040503050406030204" pitchFamily="18" charset="0"/>
                            </a:rPr>
                            <m:t>𝒚</m:t>
                          </m:r>
                        </m:num>
                        <m:den>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𝟏</m:t>
                              </m:r>
                            </m:sub>
                          </m:sSub>
                        </m:den>
                      </m:f>
                      <m:r>
                        <a:rPr lang="es-ES" altLang="zh-CN" dirty="0">
                          <a:latin typeface="Cambria Math" panose="02040503050406030204" pitchFamily="18" charset="0"/>
                        </a:rPr>
                        <m:t> </m:t>
                      </m:r>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r>
                            <a:rPr lang="es-ES" altLang="zh-CN" dirty="0">
                              <a:latin typeface="Cambria Math" panose="02040503050406030204" pitchFamily="18" charset="0"/>
                            </a:rPr>
                            <m:t>𝒙</m:t>
                          </m:r>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𝟏</m:t>
                              </m:r>
                            </m:sub>
                          </m:sSub>
                        </m:e>
                      </m:d>
                      <m:r>
                        <a:rPr lang="es-ES" altLang="zh-CN" dirty="0">
                          <a:latin typeface="Cambria Math" panose="02040503050406030204" pitchFamily="18" charset="0"/>
                        </a:rPr>
                        <m:t>+</m:t>
                      </m:r>
                      <m:f>
                        <m:fPr>
                          <m:ctrlPr>
                            <a:rPr lang="es-ES" altLang="zh-CN" i="1" dirty="0">
                              <a:latin typeface="Cambria Math" panose="02040503050406030204" pitchFamily="18" charset="0"/>
                            </a:rPr>
                          </m:ctrlPr>
                        </m:fPr>
                        <m:num>
                          <m:r>
                            <a:rPr lang="es-ES" altLang="zh-CN" dirty="0">
                              <a:latin typeface="Cambria Math" panose="02040503050406030204" pitchFamily="18" charset="0"/>
                            </a:rPr>
                            <m:t>𝒚</m:t>
                          </m:r>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𝟏</m:t>
                              </m:r>
                            </m:sub>
                          </m:sSub>
                        </m:num>
                        <m:den>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𝟐</m:t>
                              </m:r>
                            </m:sub>
                          </m:sSub>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𝟏</m:t>
                              </m:r>
                            </m:sub>
                          </m:sSub>
                        </m:den>
                      </m:f>
                      <m:r>
                        <a:rPr lang="es-ES" altLang="zh-CN" dirty="0">
                          <a:latin typeface="Cambria Math" panose="02040503050406030204" pitchFamily="18" charset="0"/>
                        </a:rPr>
                        <m:t> </m:t>
                      </m:r>
                      <m:r>
                        <a:rPr lang="es-ES" altLang="zh-CN" dirty="0">
                          <a:latin typeface="Cambria Math" panose="02040503050406030204" pitchFamily="18" charset="0"/>
                        </a:rPr>
                        <m:t>𝒇</m:t>
                      </m:r>
                      <m:d>
                        <m:dPr>
                          <m:ctrlPr>
                            <a:rPr lang="es-ES" altLang="zh-CN" i="1" dirty="0">
                              <a:latin typeface="Cambria Math" panose="02040503050406030204" pitchFamily="18" charset="0"/>
                            </a:rPr>
                          </m:ctrlPr>
                        </m:dPr>
                        <m:e>
                          <m:r>
                            <a:rPr lang="es-ES" altLang="zh-CN" dirty="0">
                              <a:latin typeface="Cambria Math" panose="02040503050406030204" pitchFamily="18" charset="0"/>
                            </a:rPr>
                            <m:t>𝒙</m:t>
                          </m:r>
                          <m:r>
                            <a:rPr lang="es-ES" altLang="zh-CN" dirty="0">
                              <a:latin typeface="Cambria Math" panose="02040503050406030204" pitchFamily="18" charset="0"/>
                            </a:rPr>
                            <m:t>,</m:t>
                          </m:r>
                          <m:sSub>
                            <m:sSubPr>
                              <m:ctrlPr>
                                <a:rPr lang="es-ES" altLang="zh-CN" i="1" dirty="0">
                                  <a:latin typeface="Cambria Math" panose="02040503050406030204" pitchFamily="18" charset="0"/>
                                </a:rPr>
                              </m:ctrlPr>
                            </m:sSubPr>
                            <m:e>
                              <m:r>
                                <a:rPr lang="es-ES" altLang="zh-CN" dirty="0">
                                  <a:latin typeface="Cambria Math" panose="02040503050406030204" pitchFamily="18" charset="0"/>
                                </a:rPr>
                                <m:t>𝒚</m:t>
                              </m:r>
                            </m:e>
                            <m:sub>
                              <m:r>
                                <a:rPr lang="es-ES" altLang="zh-CN" dirty="0">
                                  <a:latin typeface="Cambria Math" panose="02040503050406030204" pitchFamily="18" charset="0"/>
                                </a:rPr>
                                <m:t>𝟐</m:t>
                              </m:r>
                            </m:sub>
                          </m:sSub>
                        </m:e>
                      </m:d>
                    </m:oMath>
                  </m:oMathPara>
                </a14:m>
                <a:endParaRPr lang="en-US" altLang="zh-CN"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297729" y="1146463"/>
                <a:ext cx="8056050" cy="5016500"/>
              </a:xfrm>
              <a:blipFill>
                <a:blip r:embed="rId3"/>
                <a:stretch>
                  <a:fillRect l="-1102" t="-505" r="-787"/>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nội suy ảnh</a:t>
            </a: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0810" y="2916378"/>
            <a:ext cx="2845753" cy="249035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9" name="文本占位符 4"/>
          <p:cNvSpPr>
            <a:spLocks noGrp="1"/>
          </p:cNvSpPr>
          <p:nvPr>
            <p:ph type="body" sz="quarter" idx="14"/>
          </p:nvPr>
        </p:nvSpPr>
        <p:spPr>
          <a:xfrm>
            <a:off x="515938" y="1104900"/>
            <a:ext cx="6257396" cy="5016500"/>
          </a:xfrm>
        </p:spPr>
        <p:txBody>
          <a:bodyPr>
            <a:normAutofit/>
          </a:bodyPr>
          <a:lstStyle/>
          <a:p>
            <a:r>
              <a:rPr lang="zh-CN" altLang="en-US" dirty="0">
                <a:latin typeface="Calibri"/>
                <a:cs typeface="Calibri"/>
              </a:rPr>
              <a:t>Nội suy spline</a:t>
            </a:r>
            <a:endParaRPr lang="en-US" altLang="zh-CN" dirty="0">
              <a:latin typeface="Calibri"/>
              <a:cs typeface="Calibri"/>
            </a:endParaRPr>
          </a:p>
          <a:p>
            <a:pPr lvl="1" algn="just"/>
            <a:r>
              <a:rPr lang="zh-CN" altLang="en-US" dirty="0"/>
              <a:t>Nội suy spline là một dạng nội suy sử dụng đa thức từng đoạn đặc biệt gọi là spline. </a:t>
            </a:r>
            <a:endParaRPr lang="vi-VN" altLang="zh-CN" dirty="0"/>
          </a:p>
          <a:p>
            <a:pPr lvl="1" algn="just"/>
            <a:r>
              <a:rPr lang="zh-CN" altLang="en-US" dirty="0"/>
              <a:t>Do nội suy spline có thể dùng spline đa thức bậc thấp để đạt sai số nội suy nhỏ và tránh hiện tượng Runge khi sử dụng đa thức bậc cao, phương pháp này đã trở nên phổ biến. </a:t>
            </a:r>
            <a:endParaRPr lang="vi-VN" altLang="zh-CN" dirty="0"/>
          </a:p>
          <a:p>
            <a:pPr lvl="1" algn="just"/>
            <a:r>
              <a:rPr lang="zh-CN" altLang="en-US" dirty="0"/>
              <a:t>Tuy tính toán tương đối phức tạp, nhưng hiệu quả nội suy rất tốt, có thể giảm đáng kể hiện tượng mờ và răng cưa</a:t>
            </a:r>
            <a:endParaRPr lang="en-US" altLang="zh-CN"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nội suy ảnh</a:t>
            </a:r>
          </a:p>
        </p:txBody>
      </p:sp>
      <p:pic>
        <p:nvPicPr>
          <p:cNvPr id="6146" name="Picture 2" descr="样条函数- 维基百科，自由的百科全书"/>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9872" y="1860550"/>
            <a:ext cx="4596190" cy="3136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fontScale="70000" lnSpcReduction="20000"/>
              </a:bodyPr>
              <a:lstStyle/>
              <a:p>
                <a:r>
                  <a:rPr lang="zh-CN" altLang="en-US" sz="3400" dirty="0">
                    <a:latin typeface="Calibri"/>
                    <a:cs typeface="Calibri"/>
                  </a:rPr>
                  <a:t>Các phép biến đổi hình học ảnh thường gặp</a:t>
                </a:r>
                <a:endParaRPr lang="en-US" altLang="zh-CN" sz="3400" dirty="0">
                  <a:latin typeface="Calibri"/>
                  <a:cs typeface="Calibri"/>
                </a:endParaRPr>
              </a:p>
              <a:p>
                <a:pPr lvl="1" algn="just"/>
                <a:r>
                  <a:rPr lang="en-US" altLang="zh-CN" sz="2800" dirty="0"/>
                  <a:t>1.</a:t>
                </a:r>
                <a:r>
                  <a:rPr lang="en-US" altLang="zh-CN" sz="2800" i="1" dirty="0"/>
                  <a:t>Tịnh tiến ảnh</a:t>
                </a:r>
                <a:r>
                  <a:rPr lang="en-US" altLang="zh-CN" sz="2800" dirty="0"/>
                  <a:t>: là việc di chuyển ảnh theo một hướng nhất định với một khoảng cách nhất định. Giả sử ảnh gốc là </a:t>
                </a:r>
                <a14:m>
                  <m:oMath xmlns:m="http://schemas.openxmlformats.org/officeDocument/2006/math">
                    <m:r>
                      <a:rPr lang="en-US" altLang="zh-CN" sz="2800" dirty="0">
                        <a:latin typeface="Cambria Math" panose="02040503050406030204" pitchFamily="18" charset="0"/>
                      </a:rPr>
                      <m:t>𝒇</m:t>
                    </m:r>
                    <m:r>
                      <a:rPr lang="en-US" altLang="zh-CN" sz="2800" dirty="0">
                        <a:latin typeface="Cambria Math" panose="02040503050406030204" pitchFamily="18" charset="0"/>
                      </a:rPr>
                      <m:t>(</m:t>
                    </m:r>
                    <m:r>
                      <a:rPr lang="en-US" altLang="zh-CN" sz="2800" dirty="0" err="1">
                        <a:latin typeface="Cambria Math" panose="02040503050406030204" pitchFamily="18" charset="0"/>
                      </a:rPr>
                      <m:t>𝒙</m:t>
                    </m:r>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oMath>
                </a14:m>
                <a:r>
                  <a:rPr lang="zh-CN" altLang="en-US" sz="2800" dirty="0"/>
                  <a:t>, ảnh sau khi tịnh tiến là </a:t>
                </a:r>
                <a14:m>
                  <m:oMath xmlns:m="http://schemas.openxmlformats.org/officeDocument/2006/math">
                    <m:r>
                      <a:rPr lang="en-US" altLang="zh-CN" sz="2800" dirty="0">
                        <a:latin typeface="Cambria Math" panose="02040503050406030204" pitchFamily="18" charset="0"/>
                      </a:rPr>
                      <m:t>𝒈</m:t>
                    </m:r>
                    <m:r>
                      <a:rPr lang="en-US" altLang="zh-CN" sz="2800" dirty="0">
                        <a:latin typeface="Cambria Math" panose="02040503050406030204" pitchFamily="18" charset="0"/>
                      </a:rPr>
                      <m:t>(</m:t>
                    </m:r>
                    <m:r>
                      <a:rPr lang="en-US" altLang="zh-CN" sz="2800" dirty="0" err="1">
                        <a:latin typeface="Cambria Math" panose="02040503050406030204" pitchFamily="18" charset="0"/>
                      </a:rPr>
                      <m:t>𝒙</m:t>
                    </m:r>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oMath>
                </a14:m>
                <a:r>
                  <a:rPr lang="zh-CN" altLang="en-US" sz="2800" dirty="0"/>
                  <a:t>, v</a:t>
                </a:r>
                <a:r>
                  <a:rPr lang="en-US" altLang="zh-CN" sz="2800"/>
                  <a:t>ector</a:t>
                </a:r>
                <a:r>
                  <a:rPr lang="zh-CN" altLang="en-US" sz="2800"/>
                  <a:t> </a:t>
                </a:r>
                <a:r>
                  <a:rPr lang="zh-CN" altLang="en-US" sz="2800" dirty="0"/>
                  <a:t>tịnh tiến là </a:t>
                </a:r>
                <a14:m>
                  <m:oMath xmlns:m="http://schemas.openxmlformats.org/officeDocument/2006/math">
                    <m:d>
                      <m:dPr>
                        <m:ctrlPr>
                          <a:rPr lang="en-US" altLang="zh-CN" sz="2800" i="1" dirty="0" err="1">
                            <a:latin typeface="Cambria Math" panose="02040503050406030204" pitchFamily="18" charset="0"/>
                          </a:rPr>
                        </m:ctrlPr>
                      </m:dPr>
                      <m:e>
                        <m:sSub>
                          <m:sSubPr>
                            <m:ctrlPr>
                              <a:rPr lang="en-US" altLang="zh-CN" sz="2800" i="1" dirty="0" err="1">
                                <a:latin typeface="Cambria Math" panose="02040503050406030204" pitchFamily="18" charset="0"/>
                              </a:rPr>
                            </m:ctrlPr>
                          </m:sSubPr>
                          <m:e>
                            <m:r>
                              <a:rPr lang="en-US" altLang="zh-CN" sz="2800" dirty="0" err="1">
                                <a:latin typeface="Cambria Math" panose="02040503050406030204" pitchFamily="18" charset="0"/>
                              </a:rPr>
                              <m:t>𝒕</m:t>
                            </m:r>
                          </m:e>
                          <m:sub>
                            <m:r>
                              <a:rPr lang="en-US" altLang="zh-CN" sz="2800" dirty="0" err="1">
                                <a:latin typeface="Cambria Math" panose="02040503050406030204" pitchFamily="18" charset="0"/>
                              </a:rPr>
                              <m:t>𝒙</m:t>
                            </m:r>
                          </m:sub>
                        </m:sSub>
                        <m:r>
                          <a:rPr lang="en-US" altLang="zh-CN" sz="2800" dirty="0" err="1">
                            <a:latin typeface="Cambria Math" panose="02040503050406030204" pitchFamily="18" charset="0"/>
                          </a:rPr>
                          <m:t>,</m:t>
                        </m:r>
                        <m:sSub>
                          <m:sSubPr>
                            <m:ctrlPr>
                              <a:rPr lang="en-US" altLang="zh-CN" sz="2800" i="1" dirty="0" err="1">
                                <a:latin typeface="Cambria Math" panose="02040503050406030204" pitchFamily="18" charset="0"/>
                              </a:rPr>
                            </m:ctrlPr>
                          </m:sSubPr>
                          <m:e>
                            <m:r>
                              <a:rPr lang="en-US" altLang="zh-CN" sz="2800" dirty="0" err="1">
                                <a:latin typeface="Cambria Math" panose="02040503050406030204" pitchFamily="18" charset="0"/>
                              </a:rPr>
                              <m:t>𝒕</m:t>
                            </m:r>
                          </m:e>
                          <m:sub>
                            <m:r>
                              <a:rPr lang="en-US" altLang="zh-CN" sz="2800" dirty="0" err="1">
                                <a:latin typeface="Cambria Math" panose="02040503050406030204" pitchFamily="18" charset="0"/>
                              </a:rPr>
                              <m:t>𝒚</m:t>
                            </m:r>
                          </m:sub>
                        </m:sSub>
                      </m:e>
                    </m:d>
                  </m:oMath>
                </a14:m>
                <a:r>
                  <a:rPr lang="zh-CN" altLang="en-US" sz="2800" dirty="0"/>
                  <a:t>, thì phép biến đổi tịnh tiến là:</a:t>
                </a:r>
              </a:p>
              <a:p>
                <a:pPr marL="457200" lvl="1" indent="0" algn="just">
                  <a:buNone/>
                </a:pPr>
                <a14:m>
                  <m:oMathPara xmlns:m="http://schemas.openxmlformats.org/officeDocument/2006/math">
                    <m:oMathParaPr>
                      <m:jc m:val="centerGroup"/>
                    </m:oMathParaPr>
                    <m:oMath xmlns:m="http://schemas.openxmlformats.org/officeDocument/2006/math">
                      <m:r>
                        <a:rPr lang="en-US" altLang="zh-CN" sz="2800" dirty="0">
                          <a:latin typeface="Cambria Math" panose="02040503050406030204" pitchFamily="18" charset="0"/>
                        </a:rPr>
                        <m:t>𝒈</m:t>
                      </m:r>
                      <m:r>
                        <a:rPr lang="en-US" altLang="zh-CN" sz="2800" dirty="0">
                          <a:latin typeface="Cambria Math" panose="02040503050406030204" pitchFamily="18" charset="0"/>
                        </a:rPr>
                        <m:t>(</m:t>
                      </m:r>
                      <m:r>
                        <a:rPr lang="en-US" altLang="zh-CN" sz="2800" dirty="0" err="1">
                          <a:latin typeface="Cambria Math" panose="02040503050406030204" pitchFamily="18" charset="0"/>
                        </a:rPr>
                        <m:t>𝒙</m:t>
                      </m:r>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r>
                        <a:rPr lang="en-US" altLang="zh-CN" sz="2800" dirty="0">
                          <a:latin typeface="Cambria Math" panose="02040503050406030204" pitchFamily="18" charset="0"/>
                        </a:rPr>
                        <m:t>𝒇</m:t>
                      </m:r>
                      <m:d>
                        <m:dPr>
                          <m:ctrlPr>
                            <a:rPr lang="en-US" altLang="zh-CN" sz="2800" i="1" dirty="0">
                              <a:latin typeface="Cambria Math" panose="02040503050406030204" pitchFamily="18" charset="0"/>
                            </a:rPr>
                          </m:ctrlPr>
                        </m:dPr>
                        <m:e>
                          <m:r>
                            <a:rPr lang="en-US" altLang="zh-CN" sz="2800" dirty="0">
                              <a:latin typeface="Cambria Math" panose="02040503050406030204" pitchFamily="18" charset="0"/>
                            </a:rPr>
                            <m:t>𝒙</m:t>
                          </m:r>
                          <m:r>
                            <a:rPr lang="en-US" altLang="zh-CN" sz="2800" dirty="0">
                              <a:latin typeface="Cambria Math" panose="02040503050406030204" pitchFamily="18" charset="0"/>
                            </a:rPr>
                            <m:t>−</m:t>
                          </m:r>
                          <m:sSub>
                            <m:sSubPr>
                              <m:ctrlPr>
                                <a:rPr lang="en-US" altLang="zh-CN" sz="2800" i="1" dirty="0" err="1">
                                  <a:latin typeface="Cambria Math" panose="02040503050406030204" pitchFamily="18" charset="0"/>
                                </a:rPr>
                              </m:ctrlPr>
                            </m:sSubPr>
                            <m:e>
                              <m:r>
                                <a:rPr lang="en-US" altLang="zh-CN" sz="2800" dirty="0" err="1">
                                  <a:latin typeface="Cambria Math" panose="02040503050406030204" pitchFamily="18" charset="0"/>
                                </a:rPr>
                                <m:t>𝒕</m:t>
                              </m:r>
                            </m:e>
                            <m:sub>
                              <m:r>
                                <a:rPr lang="en-US" altLang="zh-CN" sz="2800" dirty="0" err="1">
                                  <a:latin typeface="Cambria Math" panose="02040503050406030204" pitchFamily="18" charset="0"/>
                                </a:rPr>
                                <m:t>𝒙</m:t>
                              </m:r>
                            </m:sub>
                          </m:sSub>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sSub>
                            <m:sSubPr>
                              <m:ctrlPr>
                                <a:rPr lang="en-US" altLang="zh-CN" sz="2800" i="1" dirty="0" err="1">
                                  <a:latin typeface="Cambria Math" panose="02040503050406030204" pitchFamily="18" charset="0"/>
                                </a:rPr>
                              </m:ctrlPr>
                            </m:sSubPr>
                            <m:e>
                              <m:r>
                                <a:rPr lang="en-US" altLang="zh-CN" sz="2800" dirty="0" err="1">
                                  <a:latin typeface="Cambria Math" panose="02040503050406030204" pitchFamily="18" charset="0"/>
                                </a:rPr>
                                <m:t>𝒕</m:t>
                              </m:r>
                            </m:e>
                            <m:sub>
                              <m:r>
                                <a:rPr lang="en-US" altLang="zh-CN" sz="2800" dirty="0" err="1">
                                  <a:latin typeface="Cambria Math" panose="02040503050406030204" pitchFamily="18" charset="0"/>
                                </a:rPr>
                                <m:t>𝒚</m:t>
                              </m:r>
                            </m:sub>
                          </m:sSub>
                        </m:e>
                      </m:d>
                    </m:oMath>
                  </m:oMathPara>
                </a14:m>
                <a:endParaRPr lang="en-US" altLang="zh-CN" sz="2800" dirty="0"/>
              </a:p>
              <a:p>
                <a:pPr lvl="1" algn="just"/>
                <a:r>
                  <a:rPr lang="en-US" altLang="zh-CN" sz="2800" dirty="0"/>
                  <a:t>2.</a:t>
                </a:r>
                <a:r>
                  <a:rPr lang="en-US" altLang="zh-CN" sz="2800" i="1" dirty="0"/>
                  <a:t>Xoay ảnh</a:t>
                </a:r>
                <a:r>
                  <a:rPr lang="en-US" altLang="zh-CN" sz="2800" dirty="0"/>
                  <a:t>: là việc xoay ảnh quanh một điểm theo một góc nhất định. Giả sử ảnh gốc là </a:t>
                </a:r>
                <a14:m>
                  <m:oMath xmlns:m="http://schemas.openxmlformats.org/officeDocument/2006/math">
                    <m:r>
                      <a:rPr lang="en-US" altLang="zh-CN" sz="2800" dirty="0">
                        <a:latin typeface="Cambria Math" panose="02040503050406030204" pitchFamily="18" charset="0"/>
                      </a:rPr>
                      <m:t>𝒇</m:t>
                    </m:r>
                    <m:r>
                      <a:rPr lang="en-US" altLang="zh-CN" sz="2800" dirty="0">
                        <a:latin typeface="Cambria Math" panose="02040503050406030204" pitchFamily="18" charset="0"/>
                      </a:rPr>
                      <m:t>(</m:t>
                    </m:r>
                    <m:r>
                      <a:rPr lang="en-US" altLang="zh-CN" sz="2800" dirty="0" err="1">
                        <a:latin typeface="Cambria Math" panose="02040503050406030204" pitchFamily="18" charset="0"/>
                      </a:rPr>
                      <m:t>𝒙</m:t>
                    </m:r>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oMath>
                </a14:m>
                <a:r>
                  <a:rPr lang="zh-CN" altLang="en-US" sz="2800" dirty="0"/>
                  <a:t>, ảnh sau khi xoay là </a:t>
                </a:r>
                <a14:m>
                  <m:oMath xmlns:m="http://schemas.openxmlformats.org/officeDocument/2006/math">
                    <m:r>
                      <a:rPr lang="en-US" altLang="zh-CN" sz="2800" dirty="0">
                        <a:latin typeface="Cambria Math" panose="02040503050406030204" pitchFamily="18" charset="0"/>
                      </a:rPr>
                      <m:t>𝒈</m:t>
                    </m:r>
                    <m:r>
                      <a:rPr lang="en-US" altLang="zh-CN" sz="2800" dirty="0">
                        <a:latin typeface="Cambria Math" panose="02040503050406030204" pitchFamily="18" charset="0"/>
                      </a:rPr>
                      <m:t>(</m:t>
                    </m:r>
                    <m:r>
                      <a:rPr lang="en-US" altLang="zh-CN" sz="2800" dirty="0" err="1">
                        <a:latin typeface="Cambria Math" panose="02040503050406030204" pitchFamily="18" charset="0"/>
                      </a:rPr>
                      <m:t>𝒙</m:t>
                    </m:r>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oMath>
                </a14:m>
                <a:r>
                  <a:rPr lang="zh-CN" altLang="en-US" sz="2800" dirty="0"/>
                  <a:t>, tâm xoay là </a:t>
                </a:r>
                <a14:m>
                  <m:oMath xmlns:m="http://schemas.openxmlformats.org/officeDocument/2006/math">
                    <m:d>
                      <m:dPr>
                        <m:ctrlPr>
                          <a:rPr lang="en-US" altLang="zh-CN" sz="2800" i="1" dirty="0" err="1">
                            <a:latin typeface="Cambria Math" panose="02040503050406030204" pitchFamily="18" charset="0"/>
                          </a:rPr>
                        </m:ctrlPr>
                      </m:dPr>
                      <m:e>
                        <m:sSub>
                          <m:sSubPr>
                            <m:ctrlPr>
                              <a:rPr lang="en-US" altLang="zh-CN" sz="2800" i="1" dirty="0" err="1">
                                <a:latin typeface="Cambria Math" panose="02040503050406030204" pitchFamily="18" charset="0"/>
                              </a:rPr>
                            </m:ctrlPr>
                          </m:sSubPr>
                          <m:e>
                            <m:r>
                              <a:rPr lang="en-US" altLang="zh-CN" sz="2800" dirty="0" err="1">
                                <a:latin typeface="Cambria Math" panose="02040503050406030204" pitchFamily="18" charset="0"/>
                              </a:rPr>
                              <m:t>𝒄</m:t>
                            </m:r>
                          </m:e>
                          <m:sub>
                            <m:r>
                              <a:rPr lang="en-US" altLang="zh-CN" sz="2800" dirty="0" err="1">
                                <a:latin typeface="Cambria Math" panose="02040503050406030204" pitchFamily="18" charset="0"/>
                              </a:rPr>
                              <m:t>𝒙</m:t>
                            </m:r>
                          </m:sub>
                        </m:sSub>
                        <m:r>
                          <a:rPr lang="en-US" altLang="zh-CN" sz="2800" dirty="0" err="1">
                            <a:latin typeface="Cambria Math" panose="02040503050406030204" pitchFamily="18" charset="0"/>
                          </a:rPr>
                          <m:t>,</m:t>
                        </m:r>
                        <m:sSub>
                          <m:sSubPr>
                            <m:ctrlPr>
                              <a:rPr lang="en-US" altLang="zh-CN" sz="2800" i="1" dirty="0" err="1">
                                <a:latin typeface="Cambria Math" panose="02040503050406030204" pitchFamily="18" charset="0"/>
                              </a:rPr>
                            </m:ctrlPr>
                          </m:sSubPr>
                          <m:e>
                            <m:r>
                              <a:rPr lang="en-US" altLang="zh-CN" sz="2800" dirty="0" err="1">
                                <a:latin typeface="Cambria Math" panose="02040503050406030204" pitchFamily="18" charset="0"/>
                              </a:rPr>
                              <m:t>𝒄</m:t>
                            </m:r>
                          </m:e>
                          <m:sub>
                            <m:r>
                              <a:rPr lang="en-US" altLang="zh-CN" sz="2800" dirty="0" err="1">
                                <a:latin typeface="Cambria Math" panose="02040503050406030204" pitchFamily="18" charset="0"/>
                              </a:rPr>
                              <m:t>𝒚</m:t>
                            </m:r>
                          </m:sub>
                        </m:sSub>
                      </m:e>
                    </m:d>
                  </m:oMath>
                </a14:m>
                <a:r>
                  <a:rPr lang="zh-CN" altLang="en-US" sz="2800" dirty="0"/>
                  <a:t>, góc xoay là </a:t>
                </a:r>
                <a14:m>
                  <m:oMath xmlns:m="http://schemas.openxmlformats.org/officeDocument/2006/math">
                    <m:r>
                      <a:rPr lang="en-US" altLang="zh-CN" sz="2800">
                        <a:latin typeface="Cambria Math" panose="02040503050406030204" pitchFamily="18" charset="0"/>
                      </a:rPr>
                      <m:t>𝜽</m:t>
                    </m:r>
                  </m:oMath>
                </a14:m>
                <a:r>
                  <a:rPr lang="zh-CN" altLang="en-US" sz="2800" dirty="0"/>
                  <a:t>, thì phép biến đổi xoay là:</a:t>
                </a:r>
                <a:endParaRPr lang="en-US" altLang="zh-CN" sz="2800" dirty="0"/>
              </a:p>
              <a:p>
                <a:pPr marL="457200" lvl="1" indent="0" algn="just">
                  <a:buNone/>
                </a:pPr>
                <a14:m>
                  <m:oMathPara xmlns:m="http://schemas.openxmlformats.org/officeDocument/2006/math">
                    <m:oMathParaPr>
                      <m:jc m:val="centerGroup"/>
                    </m:oMathParaPr>
                    <m:oMath xmlns:m="http://schemas.openxmlformats.org/officeDocument/2006/math">
                      <m:r>
                        <a:rPr lang="es-ES" altLang="zh-CN" sz="2800" dirty="0">
                          <a:latin typeface="Cambria Math" panose="02040503050406030204" pitchFamily="18" charset="0"/>
                        </a:rPr>
                        <m:t>𝒈</m:t>
                      </m:r>
                      <m:r>
                        <a:rPr lang="es-ES" altLang="zh-CN" sz="2800" dirty="0">
                          <a:latin typeface="Cambria Math" panose="02040503050406030204" pitchFamily="18" charset="0"/>
                        </a:rPr>
                        <m:t>(</m:t>
                      </m:r>
                      <m:r>
                        <a:rPr lang="es-ES" altLang="zh-CN" sz="2800" dirty="0">
                          <a:latin typeface="Cambria Math" panose="02040503050406030204" pitchFamily="18" charset="0"/>
                        </a:rPr>
                        <m:t>𝒙</m:t>
                      </m:r>
                      <m:r>
                        <a:rPr lang="es-ES" altLang="zh-CN" sz="2800" dirty="0">
                          <a:latin typeface="Cambria Math" panose="02040503050406030204" pitchFamily="18" charset="0"/>
                        </a:rPr>
                        <m:t>,</m:t>
                      </m:r>
                      <m:r>
                        <a:rPr lang="es-ES" altLang="zh-CN" sz="2800" dirty="0">
                          <a:latin typeface="Cambria Math" panose="02040503050406030204" pitchFamily="18" charset="0"/>
                        </a:rPr>
                        <m:t>𝒚</m:t>
                      </m:r>
                      <m:r>
                        <a:rPr lang="es-ES" altLang="zh-CN" sz="2800" dirty="0">
                          <a:latin typeface="Cambria Math" panose="02040503050406030204" pitchFamily="18" charset="0"/>
                        </a:rPr>
                        <m:t>)=</m:t>
                      </m:r>
                      <m:r>
                        <a:rPr lang="es-ES" altLang="zh-CN" sz="2800" dirty="0">
                          <a:latin typeface="Cambria Math" panose="02040503050406030204" pitchFamily="18" charset="0"/>
                        </a:rPr>
                        <m:t>𝒇</m:t>
                      </m:r>
                      <m:d>
                        <m:dPr>
                          <m:ctrlPr>
                            <a:rPr lang="es-ES" altLang="zh-CN" sz="2800" i="1" dirty="0">
                              <a:latin typeface="Cambria Math" panose="02040503050406030204" pitchFamily="18" charset="0"/>
                            </a:rPr>
                          </m:ctrlPr>
                        </m:dPr>
                        <m:e>
                          <m:sSup>
                            <m:sSupPr>
                              <m:ctrlPr>
                                <a:rPr lang="es-ES" altLang="zh-CN" sz="2800" i="1" dirty="0">
                                  <a:latin typeface="Cambria Math" panose="02040503050406030204" pitchFamily="18" charset="0"/>
                                </a:rPr>
                              </m:ctrlPr>
                            </m:sSupPr>
                            <m:e>
                              <m:r>
                                <a:rPr lang="es-ES" altLang="zh-CN" sz="2800" dirty="0">
                                  <a:latin typeface="Cambria Math" panose="02040503050406030204" pitchFamily="18" charset="0"/>
                                </a:rPr>
                                <m:t>𝒙</m:t>
                              </m:r>
                            </m:e>
                            <m:sup>
                              <m:r>
                                <a:rPr lang="es-ES" altLang="zh-CN" sz="2800" dirty="0">
                                  <a:latin typeface="Cambria Math" panose="02040503050406030204" pitchFamily="18" charset="0"/>
                                </a:rPr>
                                <m:t>′</m:t>
                              </m:r>
                            </m:sup>
                          </m:sSup>
                          <m:r>
                            <a:rPr lang="es-ES" altLang="zh-CN" sz="2800" dirty="0">
                              <a:latin typeface="Cambria Math" panose="02040503050406030204" pitchFamily="18" charset="0"/>
                            </a:rPr>
                            <m:t>,</m:t>
                          </m:r>
                          <m:sSup>
                            <m:sSupPr>
                              <m:ctrlPr>
                                <a:rPr lang="es-ES" altLang="zh-CN" sz="2800" i="1" dirty="0">
                                  <a:latin typeface="Cambria Math" panose="02040503050406030204" pitchFamily="18" charset="0"/>
                                </a:rPr>
                              </m:ctrlPr>
                            </m:sSupPr>
                            <m:e>
                              <m:r>
                                <a:rPr lang="es-ES" altLang="zh-CN" sz="2800" dirty="0">
                                  <a:latin typeface="Cambria Math" panose="02040503050406030204" pitchFamily="18" charset="0"/>
                                </a:rPr>
                                <m:t>𝒚</m:t>
                              </m:r>
                            </m:e>
                            <m:sup>
                              <m:r>
                                <a:rPr lang="es-ES" altLang="zh-CN" sz="2800" dirty="0">
                                  <a:latin typeface="Cambria Math" panose="02040503050406030204" pitchFamily="18" charset="0"/>
                                </a:rPr>
                                <m:t>’</m:t>
                              </m:r>
                            </m:sup>
                          </m:sSup>
                        </m:e>
                      </m:d>
                    </m:oMath>
                  </m:oMathPara>
                </a14:m>
                <a:endParaRPr lang="es-ES" altLang="zh-CN" sz="2800" dirty="0"/>
              </a:p>
              <a:p>
                <a:pPr marL="457200" lvl="1" indent="0" algn="just">
                  <a:buNone/>
                </a:pPr>
                <a:r>
                  <a:rPr lang="zh-CN" altLang="es-ES" sz="2800" dirty="0"/>
                  <a:t>Trong đó, </a:t>
                </a:r>
                <a14:m>
                  <m:oMath xmlns:m="http://schemas.openxmlformats.org/officeDocument/2006/math">
                    <m:sSup>
                      <m:sSupPr>
                        <m:ctrlPr>
                          <a:rPr lang="es-ES" altLang="zh-CN" sz="2800" i="1" dirty="0">
                            <a:latin typeface="Cambria Math" panose="02040503050406030204" pitchFamily="18" charset="0"/>
                          </a:rPr>
                        </m:ctrlPr>
                      </m:sSupPr>
                      <m:e>
                        <m:r>
                          <a:rPr lang="es-ES" altLang="zh-CN" sz="2800" dirty="0">
                            <a:latin typeface="Cambria Math" panose="02040503050406030204" pitchFamily="18" charset="0"/>
                          </a:rPr>
                          <m:t>𝒙</m:t>
                        </m:r>
                      </m:e>
                      <m:sup>
                        <m:r>
                          <a:rPr lang="es-ES" altLang="zh-CN" sz="2800" dirty="0">
                            <a:latin typeface="Cambria Math" panose="02040503050406030204" pitchFamily="18" charset="0"/>
                          </a:rPr>
                          <m:t>′</m:t>
                        </m:r>
                      </m:sup>
                    </m:sSup>
                    <m:r>
                      <a:rPr lang="es-ES" altLang="zh-CN" sz="2800" dirty="0">
                        <a:latin typeface="Cambria Math" panose="02040503050406030204" pitchFamily="18" charset="0"/>
                      </a:rPr>
                      <m:t>=</m:t>
                    </m:r>
                    <m:d>
                      <m:dPr>
                        <m:ctrlPr>
                          <a:rPr lang="es-ES" altLang="zh-CN" sz="2800" i="1" dirty="0">
                            <a:latin typeface="Cambria Math" panose="02040503050406030204" pitchFamily="18" charset="0"/>
                          </a:rPr>
                        </m:ctrlPr>
                      </m:dPr>
                      <m:e>
                        <m:r>
                          <a:rPr lang="es-ES" altLang="zh-CN" sz="2800" dirty="0">
                            <a:latin typeface="Cambria Math" panose="02040503050406030204" pitchFamily="18" charset="0"/>
                          </a:rPr>
                          <m:t>𝒙</m:t>
                        </m:r>
                        <m:r>
                          <a:rPr lang="es-ES" altLang="zh-CN" sz="2800" dirty="0">
                            <a:latin typeface="Cambria Math" panose="02040503050406030204" pitchFamily="18" charset="0"/>
                          </a:rPr>
                          <m:t>−</m:t>
                        </m:r>
                        <m:sSub>
                          <m:sSubPr>
                            <m:ctrlPr>
                              <a:rPr lang="es-ES" altLang="zh-CN" sz="2800" i="1" dirty="0">
                                <a:latin typeface="Cambria Math" panose="02040503050406030204" pitchFamily="18" charset="0"/>
                              </a:rPr>
                            </m:ctrlPr>
                          </m:sSubPr>
                          <m:e>
                            <m:r>
                              <a:rPr lang="es-ES" altLang="zh-CN" sz="2800" dirty="0">
                                <a:latin typeface="Cambria Math" panose="02040503050406030204" pitchFamily="18" charset="0"/>
                              </a:rPr>
                              <m:t>𝒄</m:t>
                            </m:r>
                          </m:e>
                          <m:sub>
                            <m:r>
                              <a:rPr lang="es-ES" altLang="zh-CN" sz="2800" dirty="0">
                                <a:latin typeface="Cambria Math" panose="02040503050406030204" pitchFamily="18" charset="0"/>
                              </a:rPr>
                              <m:t>𝒙</m:t>
                            </m:r>
                          </m:sub>
                        </m:sSub>
                      </m:e>
                    </m:d>
                    <m:r>
                      <m:rPr>
                        <m:sty m:val="p"/>
                      </m:rPr>
                      <a:rPr lang="es-ES" altLang="zh-CN" sz="2800" dirty="0">
                        <a:latin typeface="Cambria Math" panose="02040503050406030204" pitchFamily="18" charset="0"/>
                      </a:rPr>
                      <m:t>cos</m:t>
                    </m:r>
                    <m:r>
                      <a:rPr lang="es-ES" altLang="zh-CN" sz="2800" dirty="0">
                        <a:latin typeface="Cambria Math" panose="02040503050406030204" pitchFamily="18" charset="0"/>
                      </a:rPr>
                      <m:t>𝜽</m:t>
                    </m:r>
                    <m:r>
                      <a:rPr lang="es-ES" altLang="zh-CN" sz="2800" dirty="0">
                        <a:latin typeface="Cambria Math" panose="02040503050406030204" pitchFamily="18" charset="0"/>
                      </a:rPr>
                      <m:t>−</m:t>
                    </m:r>
                    <m:d>
                      <m:dPr>
                        <m:ctrlPr>
                          <a:rPr lang="es-ES" altLang="zh-CN" sz="2800" i="1" dirty="0">
                            <a:latin typeface="Cambria Math" panose="02040503050406030204" pitchFamily="18" charset="0"/>
                          </a:rPr>
                        </m:ctrlPr>
                      </m:dPr>
                      <m:e>
                        <m:r>
                          <a:rPr lang="es-ES" altLang="zh-CN" sz="2800" dirty="0">
                            <a:latin typeface="Cambria Math" panose="02040503050406030204" pitchFamily="18" charset="0"/>
                          </a:rPr>
                          <m:t>𝒚</m:t>
                        </m:r>
                        <m:r>
                          <a:rPr lang="es-ES" altLang="zh-CN" sz="2800" dirty="0">
                            <a:latin typeface="Cambria Math" panose="02040503050406030204" pitchFamily="18" charset="0"/>
                          </a:rPr>
                          <m:t>−</m:t>
                        </m:r>
                        <m:sSub>
                          <m:sSubPr>
                            <m:ctrlPr>
                              <a:rPr lang="es-ES" altLang="zh-CN" sz="2800" i="1" dirty="0">
                                <a:latin typeface="Cambria Math" panose="02040503050406030204" pitchFamily="18" charset="0"/>
                              </a:rPr>
                            </m:ctrlPr>
                          </m:sSubPr>
                          <m:e>
                            <m:r>
                              <a:rPr lang="es-ES" altLang="zh-CN" sz="2800" dirty="0">
                                <a:latin typeface="Cambria Math" panose="02040503050406030204" pitchFamily="18" charset="0"/>
                              </a:rPr>
                              <m:t>𝒄</m:t>
                            </m:r>
                          </m:e>
                          <m:sub>
                            <m:r>
                              <a:rPr lang="es-ES" altLang="zh-CN" sz="2800" dirty="0">
                                <a:latin typeface="Cambria Math" panose="02040503050406030204" pitchFamily="18" charset="0"/>
                              </a:rPr>
                              <m:t>𝒚</m:t>
                            </m:r>
                          </m:sub>
                        </m:sSub>
                      </m:e>
                    </m:d>
                    <m:r>
                      <m:rPr>
                        <m:sty m:val="p"/>
                      </m:rPr>
                      <a:rPr lang="es-ES" altLang="zh-CN" sz="2800" dirty="0">
                        <a:latin typeface="Cambria Math" panose="02040503050406030204" pitchFamily="18" charset="0"/>
                      </a:rPr>
                      <m:t>sin</m:t>
                    </m:r>
                    <m:r>
                      <a:rPr lang="es-ES" altLang="zh-CN" sz="2800" dirty="0">
                        <a:latin typeface="Cambria Math" panose="02040503050406030204" pitchFamily="18" charset="0"/>
                      </a:rPr>
                      <m:t>𝜽</m:t>
                    </m:r>
                    <m:r>
                      <a:rPr lang="zh-CN" altLang="es-ES" sz="2800" dirty="0">
                        <a:latin typeface="Cambria Math" panose="02040503050406030204" pitchFamily="18" charset="0"/>
                      </a:rPr>
                      <m:t>，</m:t>
                    </m:r>
                    <m:r>
                      <a:rPr lang="es-ES" altLang="zh-CN" sz="2800" dirty="0">
                        <a:latin typeface="Cambria Math" panose="02040503050406030204" pitchFamily="18" charset="0"/>
                      </a:rPr>
                      <m:t>𝒚</m:t>
                    </m:r>
                    <m:r>
                      <a:rPr lang="es-ES" altLang="zh-CN" sz="2800" dirty="0">
                        <a:latin typeface="Cambria Math" panose="02040503050406030204" pitchFamily="18" charset="0"/>
                      </a:rPr>
                      <m:t>′=</m:t>
                    </m:r>
                    <m:d>
                      <m:dPr>
                        <m:ctrlPr>
                          <a:rPr lang="es-ES" altLang="zh-CN" sz="2800" i="1" dirty="0">
                            <a:latin typeface="Cambria Math" panose="02040503050406030204" pitchFamily="18" charset="0"/>
                          </a:rPr>
                        </m:ctrlPr>
                      </m:dPr>
                      <m:e>
                        <m:r>
                          <a:rPr lang="es-ES" altLang="zh-CN" sz="2800" dirty="0">
                            <a:latin typeface="Cambria Math" panose="02040503050406030204" pitchFamily="18" charset="0"/>
                          </a:rPr>
                          <m:t>𝒙</m:t>
                        </m:r>
                        <m:r>
                          <a:rPr lang="es-ES" altLang="zh-CN" sz="2800" dirty="0">
                            <a:latin typeface="Cambria Math" panose="02040503050406030204" pitchFamily="18" charset="0"/>
                          </a:rPr>
                          <m:t>−</m:t>
                        </m:r>
                        <m:sSub>
                          <m:sSubPr>
                            <m:ctrlPr>
                              <a:rPr lang="es-ES" altLang="zh-CN" sz="2800" i="1" dirty="0">
                                <a:latin typeface="Cambria Math" panose="02040503050406030204" pitchFamily="18" charset="0"/>
                              </a:rPr>
                            </m:ctrlPr>
                          </m:sSubPr>
                          <m:e>
                            <m:r>
                              <a:rPr lang="es-ES" altLang="zh-CN" sz="2800" dirty="0">
                                <a:latin typeface="Cambria Math" panose="02040503050406030204" pitchFamily="18" charset="0"/>
                              </a:rPr>
                              <m:t>𝒄</m:t>
                            </m:r>
                          </m:e>
                          <m:sub>
                            <m:r>
                              <a:rPr lang="es-ES" altLang="zh-CN" sz="2800" dirty="0">
                                <a:latin typeface="Cambria Math" panose="02040503050406030204" pitchFamily="18" charset="0"/>
                              </a:rPr>
                              <m:t>𝒙</m:t>
                            </m:r>
                          </m:sub>
                        </m:sSub>
                      </m:e>
                    </m:d>
                    <m:r>
                      <m:rPr>
                        <m:sty m:val="p"/>
                      </m:rPr>
                      <a:rPr lang="es-ES" altLang="zh-CN" sz="2800" dirty="0">
                        <a:latin typeface="Cambria Math" panose="02040503050406030204" pitchFamily="18" charset="0"/>
                      </a:rPr>
                      <m:t>sin</m:t>
                    </m:r>
                    <m:r>
                      <a:rPr lang="es-ES" altLang="zh-CN" sz="2800" dirty="0">
                        <a:latin typeface="Cambria Math" panose="02040503050406030204" pitchFamily="18" charset="0"/>
                      </a:rPr>
                      <m:t>𝜽</m:t>
                    </m:r>
                    <m:r>
                      <a:rPr lang="es-ES" altLang="zh-CN" sz="2800" dirty="0">
                        <a:latin typeface="Cambria Math" panose="02040503050406030204" pitchFamily="18" charset="0"/>
                      </a:rPr>
                      <m:t>+</m:t>
                    </m:r>
                    <m:d>
                      <m:dPr>
                        <m:ctrlPr>
                          <a:rPr lang="es-ES" altLang="zh-CN" sz="2800" i="1" dirty="0">
                            <a:latin typeface="Cambria Math" panose="02040503050406030204" pitchFamily="18" charset="0"/>
                          </a:rPr>
                        </m:ctrlPr>
                      </m:dPr>
                      <m:e>
                        <m:r>
                          <a:rPr lang="es-ES" altLang="zh-CN" sz="2800" dirty="0">
                            <a:latin typeface="Cambria Math" panose="02040503050406030204" pitchFamily="18" charset="0"/>
                          </a:rPr>
                          <m:t>𝒚</m:t>
                        </m:r>
                        <m:r>
                          <a:rPr lang="es-ES" altLang="zh-CN" sz="2800" dirty="0">
                            <a:latin typeface="Cambria Math" panose="02040503050406030204" pitchFamily="18" charset="0"/>
                          </a:rPr>
                          <m:t>−</m:t>
                        </m:r>
                        <m:sSub>
                          <m:sSubPr>
                            <m:ctrlPr>
                              <a:rPr lang="es-ES" altLang="zh-CN" sz="2800" i="1" dirty="0">
                                <a:latin typeface="Cambria Math" panose="02040503050406030204" pitchFamily="18" charset="0"/>
                              </a:rPr>
                            </m:ctrlPr>
                          </m:sSubPr>
                          <m:e>
                            <m:r>
                              <a:rPr lang="es-ES" altLang="zh-CN" sz="2800" dirty="0">
                                <a:latin typeface="Cambria Math" panose="02040503050406030204" pitchFamily="18" charset="0"/>
                              </a:rPr>
                              <m:t>𝒄</m:t>
                            </m:r>
                          </m:e>
                          <m:sub>
                            <m:r>
                              <a:rPr lang="es-ES" altLang="zh-CN" sz="2800" dirty="0">
                                <a:latin typeface="Cambria Math" panose="02040503050406030204" pitchFamily="18" charset="0"/>
                              </a:rPr>
                              <m:t>𝒚</m:t>
                            </m:r>
                          </m:sub>
                        </m:sSub>
                      </m:e>
                    </m:d>
                    <m:r>
                      <m:rPr>
                        <m:sty m:val="p"/>
                      </m:rPr>
                      <a:rPr lang="es-ES" altLang="zh-CN" sz="2800" dirty="0">
                        <a:latin typeface="Cambria Math" panose="02040503050406030204" pitchFamily="18" charset="0"/>
                      </a:rPr>
                      <m:t>cos</m:t>
                    </m:r>
                    <m:r>
                      <a:rPr lang="es-ES" altLang="zh-CN" sz="2800" dirty="0">
                        <a:latin typeface="Cambria Math" panose="02040503050406030204" pitchFamily="18" charset="0"/>
                      </a:rPr>
                      <m:t>𝜽</m:t>
                    </m:r>
                  </m:oMath>
                </a14:m>
                <a:endParaRPr lang="en-US" altLang="zh-CN" sz="2800" dirty="0"/>
              </a:p>
              <a:p>
                <a:pPr lvl="1" algn="just"/>
                <a:r>
                  <a:rPr lang="en-US" altLang="zh-CN" sz="2800" dirty="0"/>
                  <a:t>3.</a:t>
                </a:r>
                <a:r>
                  <a:rPr lang="en-US" altLang="zh-CN" sz="2800" i="1" dirty="0"/>
                  <a:t>Co giãn ảnh</a:t>
                </a:r>
                <a:r>
                  <a:rPr lang="en-US" altLang="zh-CN" sz="2800" dirty="0"/>
                  <a:t>: là việc thay đổi kích thước ảnh, có thể là phóng to hoặc thu nhỏ. Giả sử ảnh gốc là </a:t>
                </a:r>
                <a14:m>
                  <m:oMath xmlns:m="http://schemas.openxmlformats.org/officeDocument/2006/math">
                    <m:r>
                      <a:rPr lang="en-US" altLang="zh-CN" sz="2800" dirty="0">
                        <a:latin typeface="Cambria Math" panose="02040503050406030204" pitchFamily="18" charset="0"/>
                      </a:rPr>
                      <m:t>𝒇</m:t>
                    </m:r>
                    <m:r>
                      <a:rPr lang="en-US" altLang="zh-CN" sz="2800" dirty="0">
                        <a:latin typeface="Cambria Math" panose="02040503050406030204" pitchFamily="18" charset="0"/>
                      </a:rPr>
                      <m:t>(</m:t>
                    </m:r>
                    <m:r>
                      <a:rPr lang="en-US" altLang="zh-CN" sz="2800" dirty="0" err="1">
                        <a:latin typeface="Cambria Math" panose="02040503050406030204" pitchFamily="18" charset="0"/>
                      </a:rPr>
                      <m:t>𝒙</m:t>
                    </m:r>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oMath>
                </a14:m>
                <a:r>
                  <a:rPr lang="zh-CN" altLang="en-US" sz="2800" dirty="0"/>
                  <a:t>, ảnh sau khi co giãn là </a:t>
                </a:r>
                <a14:m>
                  <m:oMath xmlns:m="http://schemas.openxmlformats.org/officeDocument/2006/math">
                    <m:r>
                      <a:rPr lang="en-US" altLang="zh-CN" sz="2800" dirty="0">
                        <a:latin typeface="Cambria Math" panose="02040503050406030204" pitchFamily="18" charset="0"/>
                      </a:rPr>
                      <m:t>𝒈</m:t>
                    </m:r>
                    <m:r>
                      <a:rPr lang="en-US" altLang="zh-CN" sz="2800" dirty="0">
                        <a:latin typeface="Cambria Math" panose="02040503050406030204" pitchFamily="18" charset="0"/>
                      </a:rPr>
                      <m:t>(</m:t>
                    </m:r>
                    <m:r>
                      <a:rPr lang="en-US" altLang="zh-CN" sz="2800" dirty="0" err="1">
                        <a:latin typeface="Cambria Math" panose="02040503050406030204" pitchFamily="18" charset="0"/>
                      </a:rPr>
                      <m:t>𝒙</m:t>
                    </m:r>
                    <m:r>
                      <a:rPr lang="en-US" altLang="zh-CN" sz="2800" dirty="0" err="1">
                        <a:latin typeface="Cambria Math" panose="02040503050406030204" pitchFamily="18" charset="0"/>
                      </a:rPr>
                      <m:t>,</m:t>
                    </m:r>
                    <m:r>
                      <a:rPr lang="en-US" altLang="zh-CN" sz="2800" dirty="0" err="1">
                        <a:latin typeface="Cambria Math" panose="02040503050406030204" pitchFamily="18" charset="0"/>
                      </a:rPr>
                      <m:t>𝒚</m:t>
                    </m:r>
                    <m:r>
                      <a:rPr lang="en-US" altLang="zh-CN" sz="2800" dirty="0">
                        <a:latin typeface="Cambria Math" panose="02040503050406030204" pitchFamily="18" charset="0"/>
                      </a:rPr>
                      <m:t>)</m:t>
                    </m:r>
                  </m:oMath>
                </a14:m>
                <a:r>
                  <a:rPr lang="zh-CN" altLang="en-US" sz="2800" dirty="0"/>
                  <a:t>, hệ số co giãn là </a:t>
                </a:r>
                <a14:m>
                  <m:oMath xmlns:m="http://schemas.openxmlformats.org/officeDocument/2006/math">
                    <m:r>
                      <a:rPr lang="en-US" altLang="zh-CN" sz="2800" dirty="0">
                        <a:latin typeface="Cambria Math" panose="02040503050406030204" pitchFamily="18" charset="0"/>
                      </a:rPr>
                      <m:t>𝒔</m:t>
                    </m:r>
                  </m:oMath>
                </a14:m>
                <a:r>
                  <a:rPr lang="zh-CN" altLang="en-US" sz="2800" dirty="0"/>
                  <a:t>, thì phép biến đổi co giãn là:</a:t>
                </a:r>
                <a:endParaRPr lang="en-US" altLang="zh-CN" sz="2800" dirty="0"/>
              </a:p>
              <a:p>
                <a:pPr marL="457200" lvl="1" indent="0" algn="just">
                  <a:buNone/>
                </a:pPr>
                <a14:m>
                  <m:oMathPara xmlns:m="http://schemas.openxmlformats.org/officeDocument/2006/math">
                    <m:oMathParaPr>
                      <m:jc m:val="centerGroup"/>
                    </m:oMathParaPr>
                    <m:oMath xmlns:m="http://schemas.openxmlformats.org/officeDocument/2006/math">
                      <m:r>
                        <a:rPr lang="es-ES" altLang="zh-CN" sz="2800" dirty="0">
                          <a:latin typeface="Cambria Math" panose="02040503050406030204" pitchFamily="18" charset="0"/>
                        </a:rPr>
                        <m:t>𝒈</m:t>
                      </m:r>
                      <m:r>
                        <a:rPr lang="es-ES" altLang="zh-CN" sz="2800" dirty="0">
                          <a:latin typeface="Cambria Math" panose="02040503050406030204" pitchFamily="18" charset="0"/>
                        </a:rPr>
                        <m:t>(</m:t>
                      </m:r>
                      <m:r>
                        <a:rPr lang="es-ES" altLang="zh-CN" sz="2800" dirty="0">
                          <a:latin typeface="Cambria Math" panose="02040503050406030204" pitchFamily="18" charset="0"/>
                        </a:rPr>
                        <m:t>𝒙</m:t>
                      </m:r>
                      <m:r>
                        <a:rPr lang="es-ES" altLang="zh-CN" sz="2800" dirty="0">
                          <a:latin typeface="Cambria Math" panose="02040503050406030204" pitchFamily="18" charset="0"/>
                        </a:rPr>
                        <m:t>,</m:t>
                      </m:r>
                      <m:r>
                        <a:rPr lang="es-ES" altLang="zh-CN" sz="2800" dirty="0">
                          <a:latin typeface="Cambria Math" panose="02040503050406030204" pitchFamily="18" charset="0"/>
                        </a:rPr>
                        <m:t>𝒚</m:t>
                      </m:r>
                      <m:r>
                        <a:rPr lang="es-ES" altLang="zh-CN" sz="2800" dirty="0">
                          <a:latin typeface="Cambria Math" panose="02040503050406030204" pitchFamily="18" charset="0"/>
                        </a:rPr>
                        <m:t>)=</m:t>
                      </m:r>
                      <m:r>
                        <a:rPr lang="es-ES" altLang="zh-CN" sz="2800" dirty="0">
                          <a:latin typeface="Cambria Math" panose="02040503050406030204" pitchFamily="18" charset="0"/>
                        </a:rPr>
                        <m:t>𝒇</m:t>
                      </m:r>
                      <m:r>
                        <a:rPr lang="es-ES" altLang="zh-CN" sz="2800" dirty="0">
                          <a:latin typeface="Cambria Math" panose="02040503050406030204" pitchFamily="18" charset="0"/>
                        </a:rPr>
                        <m:t>(</m:t>
                      </m:r>
                      <m:r>
                        <a:rPr lang="es-ES" altLang="zh-CN" sz="2800" dirty="0">
                          <a:latin typeface="Cambria Math" panose="02040503050406030204" pitchFamily="18" charset="0"/>
                        </a:rPr>
                        <m:t>𝒔𝒙</m:t>
                      </m:r>
                      <m:r>
                        <a:rPr lang="es-ES" altLang="zh-CN" sz="2800" dirty="0">
                          <a:latin typeface="Cambria Math" panose="02040503050406030204" pitchFamily="18" charset="0"/>
                        </a:rPr>
                        <m:t>,</m:t>
                      </m:r>
                      <m:r>
                        <a:rPr lang="es-ES" altLang="zh-CN" sz="2800" dirty="0">
                          <a:latin typeface="Cambria Math" panose="02040503050406030204" pitchFamily="18" charset="0"/>
                        </a:rPr>
                        <m:t>𝒔𝒚</m:t>
                      </m:r>
                      <m:r>
                        <a:rPr lang="es-ES" altLang="zh-CN" sz="2800" dirty="0">
                          <a:latin typeface="Cambria Math" panose="02040503050406030204" pitchFamily="18" charset="0"/>
                        </a:rPr>
                        <m:t>)</m:t>
                      </m:r>
                    </m:oMath>
                  </m:oMathPara>
                </a14:m>
                <a:endParaRPr lang="en-US" altLang="zh-CN" sz="2800" dirty="0"/>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1263"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hình học ảnh</a:t>
            </a:r>
          </a:p>
        </p:txBody>
      </p:sp>
    </p:spTree>
    <p:extLst>
      <p:ext uri="{BB962C8B-B14F-4D97-AF65-F5344CB8AC3E}">
        <p14:creationId xmlns:p14="http://schemas.microsoft.com/office/powerpoint/2010/main" val="13420372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dirty="0">
                    <a:latin typeface="Calibri"/>
                    <a:cs typeface="Calibri"/>
                  </a:rPr>
                  <a:t>Các phép biến đổi hình học ảnh thường gặp</a:t>
                </a:r>
                <a:endParaRPr lang="en-US" altLang="zh-CN" dirty="0">
                  <a:latin typeface="Calibri"/>
                  <a:cs typeface="Calibri"/>
                </a:endParaRPr>
              </a:p>
              <a:p>
                <a:pPr lvl="1" algn="just">
                  <a:lnSpc>
                    <a:spcPct val="150000"/>
                  </a:lnSpc>
                </a:pPr>
                <a:r>
                  <a:rPr lang="en-US" altLang="zh-CN" dirty="0"/>
                  <a:t>4.</a:t>
                </a:r>
                <a:r>
                  <a:rPr lang="en-US" altLang="zh-CN" i="1" dirty="0"/>
                  <a:t>Biến đổi affine ảnh</a:t>
                </a:r>
                <a:r>
                  <a:rPr lang="en-US" altLang="zh-CN" dirty="0"/>
                  <a:t>: Biến đổi affine ảnh là một phép biến đổi phức tạp hơn, có thể đồng thời thực hiện tịnh tiến, xoay và co giãn. Giả sử ảnh gốc là </a:t>
                </a:r>
                <a14:m>
                  <m:oMath xmlns:m="http://schemas.openxmlformats.org/officeDocument/2006/math">
                    <m:r>
                      <a:rPr lang="en-US" altLang="zh-CN" dirty="0">
                        <a:latin typeface="Cambria Math" panose="02040503050406030204" pitchFamily="18" charset="0"/>
                      </a:rPr>
                      <m:t>𝒇</m:t>
                    </m:r>
                    <m:r>
                      <a:rPr lang="en-US" altLang="zh-CN" dirty="0">
                        <a:latin typeface="Cambria Math" panose="02040503050406030204" pitchFamily="18" charset="0"/>
                      </a:rPr>
                      <m:t>(</m:t>
                    </m:r>
                    <m:r>
                      <a:rPr lang="en-US" altLang="zh-CN" dirty="0" err="1">
                        <a:latin typeface="Cambria Math" panose="02040503050406030204" pitchFamily="18" charset="0"/>
                      </a:rPr>
                      <m:t>𝒙</m:t>
                    </m:r>
                    <m:r>
                      <a:rPr lang="en-US" altLang="zh-CN" dirty="0" err="1">
                        <a:latin typeface="Cambria Math" panose="02040503050406030204" pitchFamily="18" charset="0"/>
                      </a:rPr>
                      <m:t>,</m:t>
                    </m:r>
                    <m:r>
                      <a:rPr lang="en-US" altLang="zh-CN" dirty="0" err="1">
                        <a:latin typeface="Cambria Math" panose="02040503050406030204" pitchFamily="18" charset="0"/>
                      </a:rPr>
                      <m:t>𝒚</m:t>
                    </m:r>
                    <m:r>
                      <a:rPr lang="en-US" altLang="zh-CN" dirty="0">
                        <a:latin typeface="Cambria Math" panose="02040503050406030204" pitchFamily="18" charset="0"/>
                      </a:rPr>
                      <m:t>)</m:t>
                    </m:r>
                  </m:oMath>
                </a14:m>
                <a:r>
                  <a:rPr lang="zh-CN" altLang="en-US" dirty="0"/>
                  <a:t>, ảnh sau biến đổi affine là </a:t>
                </a:r>
                <a14:m>
                  <m:oMath xmlns:m="http://schemas.openxmlformats.org/officeDocument/2006/math">
                    <m:r>
                      <a:rPr lang="en-US" altLang="zh-CN" dirty="0">
                        <a:latin typeface="Cambria Math" panose="02040503050406030204" pitchFamily="18" charset="0"/>
                      </a:rPr>
                      <m:t>𝒈</m:t>
                    </m:r>
                    <m:r>
                      <a:rPr lang="en-US" altLang="zh-CN" dirty="0">
                        <a:latin typeface="Cambria Math" panose="02040503050406030204" pitchFamily="18" charset="0"/>
                      </a:rPr>
                      <m:t>(</m:t>
                    </m:r>
                    <m:r>
                      <a:rPr lang="en-US" altLang="zh-CN" dirty="0" err="1">
                        <a:latin typeface="Cambria Math" panose="02040503050406030204" pitchFamily="18" charset="0"/>
                      </a:rPr>
                      <m:t>𝒙</m:t>
                    </m:r>
                    <m:r>
                      <a:rPr lang="en-US" altLang="zh-CN" dirty="0" err="1">
                        <a:latin typeface="Cambria Math" panose="02040503050406030204" pitchFamily="18" charset="0"/>
                      </a:rPr>
                      <m:t>,</m:t>
                    </m:r>
                    <m:r>
                      <a:rPr lang="en-US" altLang="zh-CN" dirty="0" err="1">
                        <a:latin typeface="Cambria Math" panose="02040503050406030204" pitchFamily="18" charset="0"/>
                      </a:rPr>
                      <m:t>𝒚</m:t>
                    </m:r>
                    <m:r>
                      <a:rPr lang="en-US" altLang="zh-CN" dirty="0">
                        <a:latin typeface="Cambria Math" panose="02040503050406030204" pitchFamily="18" charset="0"/>
                      </a:rPr>
                      <m:t>)</m:t>
                    </m:r>
                  </m:oMath>
                </a14:m>
                <a:r>
                  <a:rPr lang="zh-CN" altLang="en-US" dirty="0"/>
                  <a:t>, ma trận biến đổi là </a:t>
                </a:r>
                <a14:m>
                  <m:oMath xmlns:m="http://schemas.openxmlformats.org/officeDocument/2006/math">
                    <m:r>
                      <a:rPr lang="en-US" altLang="zh-CN" dirty="0">
                        <a:latin typeface="Cambria Math" panose="02040503050406030204" pitchFamily="18" charset="0"/>
                      </a:rPr>
                      <m:t>𝑨</m:t>
                    </m:r>
                  </m:oMath>
                </a14:m>
                <a:r>
                  <a:rPr lang="zh-CN" altLang="en-US" dirty="0"/>
                  <a:t>, độ dịch chuyển là </a:t>
                </a:r>
                <a14:m>
                  <m:oMath xmlns:m="http://schemas.openxmlformats.org/officeDocument/2006/math">
                    <m:r>
                      <a:rPr lang="en-US" altLang="zh-CN" dirty="0">
                        <a:latin typeface="Cambria Math" panose="02040503050406030204" pitchFamily="18" charset="0"/>
                      </a:rPr>
                      <m:t>𝒕</m:t>
                    </m:r>
                  </m:oMath>
                </a14:m>
                <a:r>
                  <a:rPr lang="zh-CN" altLang="en-US" dirty="0"/>
                  <a:t>, thì phép biến đổi affine là:</a:t>
                </a:r>
                <a:endParaRPr lang="en-US" altLang="zh-CN" dirty="0"/>
              </a:p>
              <a:p>
                <a:pPr marL="457200" lvl="1" indent="0" algn="just">
                  <a:lnSpc>
                    <a:spcPct val="150000"/>
                  </a:lnSpc>
                  <a:buNone/>
                </a:pPr>
                <a14:m>
                  <m:oMathPara xmlns:m="http://schemas.openxmlformats.org/officeDocument/2006/math">
                    <m:oMathParaPr>
                      <m:jc m:val="centerGroup"/>
                    </m:oMathParaPr>
                    <m:oMath xmlns:m="http://schemas.openxmlformats.org/officeDocument/2006/math">
                      <m:r>
                        <a:rPr lang="es-ES" altLang="zh-CN" dirty="0">
                          <a:latin typeface="Cambria Math" panose="02040503050406030204" pitchFamily="18" charset="0"/>
                        </a:rPr>
                        <m:t>𝒈</m:t>
                      </m:r>
                      <m:r>
                        <a:rPr lang="es-ES" altLang="zh-CN" dirty="0">
                          <a:latin typeface="Cambria Math" panose="02040503050406030204" pitchFamily="18" charset="0"/>
                        </a:rPr>
                        <m:t>(</m:t>
                      </m:r>
                      <m:r>
                        <a:rPr lang="es-ES" altLang="zh-CN" dirty="0">
                          <a:latin typeface="Cambria Math" panose="02040503050406030204" pitchFamily="18" charset="0"/>
                        </a:rPr>
                        <m:t>𝒙</m:t>
                      </m:r>
                      <m:r>
                        <a:rPr lang="es-ES" altLang="zh-CN" dirty="0">
                          <a:latin typeface="Cambria Math" panose="02040503050406030204" pitchFamily="18" charset="0"/>
                        </a:rPr>
                        <m:t>,</m:t>
                      </m:r>
                      <m:r>
                        <a:rPr lang="es-ES" altLang="zh-CN" dirty="0">
                          <a:latin typeface="Cambria Math" panose="02040503050406030204" pitchFamily="18" charset="0"/>
                        </a:rPr>
                        <m:t>𝒚</m:t>
                      </m:r>
                      <m:r>
                        <a:rPr lang="es-ES" altLang="zh-CN" dirty="0">
                          <a:latin typeface="Cambria Math" panose="02040503050406030204" pitchFamily="18" charset="0"/>
                        </a:rPr>
                        <m:t>)=</m:t>
                      </m:r>
                      <m:r>
                        <a:rPr lang="es-ES" altLang="zh-CN" dirty="0">
                          <a:latin typeface="Cambria Math" panose="02040503050406030204" pitchFamily="18" charset="0"/>
                        </a:rPr>
                        <m:t>𝒇</m:t>
                      </m:r>
                      <m:r>
                        <a:rPr lang="es-ES" altLang="zh-CN" dirty="0">
                          <a:latin typeface="Cambria Math" panose="02040503050406030204" pitchFamily="18" charset="0"/>
                        </a:rPr>
                        <m:t>(</m:t>
                      </m:r>
                      <m:r>
                        <a:rPr lang="es-ES" altLang="zh-CN" dirty="0">
                          <a:latin typeface="Cambria Math" panose="02040503050406030204" pitchFamily="18" charset="0"/>
                        </a:rPr>
                        <m:t>𝑨</m:t>
                      </m:r>
                      <m:r>
                        <a:rPr lang="es-ES" altLang="zh-CN" dirty="0">
                          <a:latin typeface="Cambria Math" panose="02040503050406030204" pitchFamily="18" charset="0"/>
                        </a:rPr>
                        <m:t>[</m:t>
                      </m:r>
                      <m:r>
                        <a:rPr lang="es-ES" altLang="zh-CN" dirty="0">
                          <a:latin typeface="Cambria Math" panose="02040503050406030204" pitchFamily="18" charset="0"/>
                        </a:rPr>
                        <m:t>𝒙</m:t>
                      </m:r>
                      <m:r>
                        <a:rPr lang="es-ES" altLang="zh-CN" dirty="0">
                          <a:latin typeface="Cambria Math" panose="02040503050406030204" pitchFamily="18" charset="0"/>
                        </a:rPr>
                        <m:t> </m:t>
                      </m:r>
                      <m:r>
                        <a:rPr lang="es-ES" altLang="zh-CN" dirty="0">
                          <a:latin typeface="Cambria Math" panose="02040503050406030204" pitchFamily="18" charset="0"/>
                        </a:rPr>
                        <m:t>𝒚</m:t>
                      </m:r>
                      <m:r>
                        <a:rPr lang="es-ES" altLang="zh-CN" dirty="0">
                          <a:latin typeface="Cambria Math" panose="02040503050406030204" pitchFamily="18" charset="0"/>
                        </a:rPr>
                        <m:t>]+</m:t>
                      </m:r>
                      <m:r>
                        <a:rPr lang="es-ES" altLang="zh-CN" dirty="0">
                          <a:latin typeface="Cambria Math" panose="02040503050406030204" pitchFamily="18" charset="0"/>
                        </a:rPr>
                        <m:t>𝒕</m:t>
                      </m:r>
                      <m:r>
                        <a:rPr lang="es-ES" altLang="zh-CN" dirty="0">
                          <a:latin typeface="Cambria Math" panose="02040503050406030204" pitchFamily="18" charset="0"/>
                        </a:rPr>
                        <m:t>)</m:t>
                      </m:r>
                    </m:oMath>
                  </m:oMathPara>
                </a14:m>
                <a:endParaRPr lang="en-US" altLang="zh-CN" dirty="0"/>
              </a:p>
              <a:p>
                <a:pPr lvl="1" algn="just">
                  <a:lnSpc>
                    <a:spcPct val="150000"/>
                  </a:lnSpc>
                </a:pPr>
                <a:r>
                  <a:rPr lang="en-US" altLang="zh-CN" dirty="0"/>
                  <a:t>5.</a:t>
                </a:r>
                <a:r>
                  <a:rPr lang="en-US" altLang="zh-CN" i="1" dirty="0"/>
                  <a:t>Biến đổi phối cảnh ảnh</a:t>
                </a:r>
                <a:r>
                  <a:rPr lang="en-US" altLang="zh-CN" dirty="0"/>
                  <a:t>: Biến đổi phối cảnh ảnh là một phép biến đổi mô phỏng cách mắt người quan sát vật thể, có thể làm thay đổi cảm nhận chiều sâu của ảnh. Giả sử ma trận biến đổi là P, thì phép biến đổi phối cảnh có thể được biểu diễn như sau:</a:t>
                </a:r>
              </a:p>
              <a:p>
                <a:pPr marL="457200" lvl="1" indent="0" algn="just">
                  <a:lnSpc>
                    <a:spcPct val="150000"/>
                  </a:lnSpc>
                  <a:buNone/>
                </a:pPr>
                <a14:m>
                  <m:oMathPara xmlns:m="http://schemas.openxmlformats.org/officeDocument/2006/math">
                    <m:oMathParaPr>
                      <m:jc m:val="centerGroup"/>
                    </m:oMathParaPr>
                    <m:oMath xmlns:m="http://schemas.openxmlformats.org/officeDocument/2006/math">
                      <m:r>
                        <a:rPr lang="es-ES" altLang="zh-CN" dirty="0">
                          <a:latin typeface="Cambria Math" panose="02040503050406030204" pitchFamily="18" charset="0"/>
                        </a:rPr>
                        <m:t>𝒈</m:t>
                      </m:r>
                      <m:r>
                        <a:rPr lang="es-ES" altLang="zh-CN" dirty="0">
                          <a:latin typeface="Cambria Math" panose="02040503050406030204" pitchFamily="18" charset="0"/>
                        </a:rPr>
                        <m:t>(</m:t>
                      </m:r>
                      <m:r>
                        <a:rPr lang="es-ES" altLang="zh-CN" dirty="0">
                          <a:latin typeface="Cambria Math" panose="02040503050406030204" pitchFamily="18" charset="0"/>
                        </a:rPr>
                        <m:t>𝒙</m:t>
                      </m:r>
                      <m:r>
                        <a:rPr lang="es-ES" altLang="zh-CN" dirty="0">
                          <a:latin typeface="Cambria Math" panose="02040503050406030204" pitchFamily="18" charset="0"/>
                        </a:rPr>
                        <m:t>,</m:t>
                      </m:r>
                      <m:r>
                        <a:rPr lang="es-ES" altLang="zh-CN" dirty="0">
                          <a:latin typeface="Cambria Math" panose="02040503050406030204" pitchFamily="18" charset="0"/>
                        </a:rPr>
                        <m:t>𝒚</m:t>
                      </m:r>
                      <m:r>
                        <a:rPr lang="es-ES" altLang="zh-CN" dirty="0">
                          <a:latin typeface="Cambria Math" panose="02040503050406030204" pitchFamily="18" charset="0"/>
                        </a:rPr>
                        <m:t>) = </m:t>
                      </m:r>
                      <m:r>
                        <a:rPr lang="es-ES" altLang="zh-CN" dirty="0">
                          <a:latin typeface="Cambria Math" panose="02040503050406030204" pitchFamily="18" charset="0"/>
                        </a:rPr>
                        <m:t>𝒇</m:t>
                      </m:r>
                      <m:r>
                        <a:rPr lang="es-ES" altLang="zh-CN" dirty="0">
                          <a:latin typeface="Cambria Math" panose="02040503050406030204" pitchFamily="18" charset="0"/>
                        </a:rPr>
                        <m:t>(</m:t>
                      </m:r>
                      <m:r>
                        <a:rPr lang="es-ES" altLang="zh-CN" dirty="0">
                          <a:latin typeface="Cambria Math" panose="02040503050406030204" pitchFamily="18" charset="0"/>
                        </a:rPr>
                        <m:t>𝑷</m:t>
                      </m:r>
                      <m:r>
                        <a:rPr lang="es-ES" altLang="zh-CN" dirty="0">
                          <a:latin typeface="Cambria Math" panose="02040503050406030204" pitchFamily="18" charset="0"/>
                        </a:rPr>
                        <m:t>[</m:t>
                      </m:r>
                      <m:r>
                        <a:rPr lang="es-ES" altLang="zh-CN" dirty="0">
                          <a:latin typeface="Cambria Math" panose="02040503050406030204" pitchFamily="18" charset="0"/>
                        </a:rPr>
                        <m:t>𝒙</m:t>
                      </m:r>
                      <m:r>
                        <a:rPr lang="es-ES" altLang="zh-CN" dirty="0">
                          <a:latin typeface="Cambria Math" panose="02040503050406030204" pitchFamily="18" charset="0"/>
                        </a:rPr>
                        <m:t> </m:t>
                      </m:r>
                      <m:r>
                        <a:rPr lang="es-ES" altLang="zh-CN" dirty="0">
                          <a:latin typeface="Cambria Math" panose="02040503050406030204" pitchFamily="18" charset="0"/>
                        </a:rPr>
                        <m:t>𝒚</m:t>
                      </m:r>
                      <m:r>
                        <a:rPr lang="es-ES" altLang="zh-CN" dirty="0">
                          <a:latin typeface="Cambria Math" panose="02040503050406030204" pitchFamily="18" charset="0"/>
                        </a:rPr>
                        <m:t>])</m:t>
                      </m:r>
                    </m:oMath>
                  </m:oMathPara>
                </a14:m>
                <a:endParaRPr lang="en-US" altLang="zh-CN"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hình học ảnh</a:t>
            </a:r>
          </a:p>
        </p:txBody>
      </p:sp>
    </p:spTree>
    <p:extLst>
      <p:ext uri="{BB962C8B-B14F-4D97-AF65-F5344CB8AC3E}">
        <p14:creationId xmlns:p14="http://schemas.microsoft.com/office/powerpoint/2010/main" val="7073669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Các phép biến đổi hình học ảnh thường gặp</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hình học ảnh</a:t>
            </a:r>
          </a:p>
        </p:txBody>
      </p:sp>
      <p:pic>
        <p:nvPicPr>
          <p:cNvPr id="8" name="Picture 7">
            <a:extLst>
              <a:ext uri="{FF2B5EF4-FFF2-40B4-BE49-F238E27FC236}">
                <a16:creationId xmlns:a16="http://schemas.microsoft.com/office/drawing/2014/main" id="{BACC62ED-9812-A714-59DB-1E3725D7DC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799" y="1871281"/>
            <a:ext cx="8320272" cy="415544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9" name="文本占位符 4"/>
          <p:cNvSpPr>
            <a:spLocks noGrp="1"/>
          </p:cNvSpPr>
          <p:nvPr>
            <p:ph type="body" sz="quarter" idx="14"/>
          </p:nvPr>
        </p:nvSpPr>
        <p:spPr>
          <a:xfrm>
            <a:off x="520700" y="1104899"/>
            <a:ext cx="7272482" cy="5514109"/>
          </a:xfrm>
        </p:spPr>
        <p:txBody>
          <a:bodyPr>
            <a:normAutofit fontScale="77500" lnSpcReduction="20000"/>
          </a:bodyPr>
          <a:lstStyle/>
          <a:p>
            <a:r>
              <a:rPr lang="zh-CN" altLang="en-US" sz="3100" dirty="0">
                <a:latin typeface="Calibri"/>
                <a:cs typeface="Calibri"/>
              </a:rPr>
              <a:t>Các không gian màu thường gặp</a:t>
            </a:r>
            <a:endParaRPr lang="vi-VN" altLang="zh-CN" sz="3100" dirty="0">
              <a:latin typeface="Calibri"/>
              <a:cs typeface="Calibri"/>
            </a:endParaRPr>
          </a:p>
          <a:p>
            <a:pPr lvl="1" algn="just"/>
            <a:r>
              <a:rPr lang="en-VN" sz="2400" dirty="0"/>
              <a:t>Không gian màu RGB (RGB color space): Đây là không gian màu cộng, biểu diễn màu dựa trên ba thành phần đỏ (Red), lục (Green) và lam (Blue). RGB được sử dụng phổ biến trong màn hình, máy ảnh số và các thiết bị phát sáng.</a:t>
            </a:r>
          </a:p>
          <a:p>
            <a:pPr lvl="1" algn="just"/>
            <a:r>
              <a:rPr lang="en-VN" sz="2400" dirty="0"/>
              <a:t>Không gian màu CMYK (CMYK color space): Đây là không gian màu trừ, sử dụng bốn thành phần xanh lơ (Cyan), đỏ cánh sen (Magenta), vàng (Yellow) và đen (Key/Black). CMYK chủ yếu được dùng trong in ấn và các hệ thống tạo màu dựa trên sự phản xạ ánh sáng.</a:t>
            </a:r>
          </a:p>
          <a:p>
            <a:pPr lvl="1" algn="just"/>
            <a:r>
              <a:rPr lang="en-VN" sz="2400" dirty="0"/>
              <a:t>Không gian màu HSV (HSV color space): HSV biểu diễn màu theo ba thành phần: sắc độ (Hue), độ bão hòa (Saturation) và giá trị độ sáng (Value). Sắc độ xác định loại màu, độ bão hòa thể hiện mức độ tinh khiết của màu, còn giá trị độ sáng biểu thị mức sáng tối. Không gian màu này thường được sử dụng trong chỉnh sửa ảnh, phân đoạn màu và các ứng dụng cần điều chỉnh màu một cách trực quan.</a:t>
            </a:r>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không gian màu của ảnh</a:t>
            </a:r>
          </a:p>
        </p:txBody>
      </p:sp>
      <p:pic>
        <p:nvPicPr>
          <p:cNvPr id="3" name="图片 2"/>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58250" y="2011680"/>
            <a:ext cx="3567678" cy="392974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dirty="0">
                    <a:latin typeface="Calibri"/>
                    <a:cs typeface="Calibri"/>
                  </a:rPr>
                  <a:t>Chuyển đổi không gian màu</a:t>
                </a:r>
                <a:endParaRPr lang="en-US" altLang="zh-CN" dirty="0">
                  <a:latin typeface="Calibri"/>
                  <a:cs typeface="Calibri"/>
                </a:endParaRPr>
              </a:p>
              <a:p>
                <a:pPr lvl="1" algn="just"/>
                <a:r>
                  <a:rPr lang="en-US" altLang="zh-CN" dirty="0"/>
                  <a:t>Chuyển đổi giữa RGB và HSV: Trước hết cần xác định giá trị màu lớn nhất (V), sau đó tính độ bão hòa (S), cuối cùng xác định sắc thái (H)</a:t>
                </a:r>
              </a:p>
              <a:p>
                <a:pPr marL="914400" lvl="2" indent="0" algn="just">
                  <a:buNone/>
                </a:pPr>
                <a:endParaRPr lang="en-US" altLang="zh-CN" dirty="0"/>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𝑪</m:t>
                          </m:r>
                        </m:e>
                        <m:sub>
                          <m:r>
                            <m:rPr>
                              <m:sty m:val="p"/>
                            </m:rPr>
                            <a:rPr lang="en-US" altLang="zh-CN" dirty="0">
                              <a:latin typeface="Cambria Math" panose="02040503050406030204" pitchFamily="18" charset="0"/>
                            </a:rPr>
                            <m:t>max</m:t>
                          </m:r>
                        </m:sub>
                      </m:sSub>
                      <m:r>
                        <a:rPr lang="en-US" altLang="zh-CN" dirty="0">
                          <a:latin typeface="Cambria Math" panose="02040503050406030204" pitchFamily="18" charset="0"/>
                        </a:rPr>
                        <m:t>=</m:t>
                      </m:r>
                      <m:func>
                        <m:funcPr>
                          <m:ctrlPr>
                            <a:rPr lang="en-US" altLang="zh-CN" i="1" dirty="0">
                              <a:latin typeface="Cambria Math" panose="02040503050406030204" pitchFamily="18" charset="0"/>
                            </a:rPr>
                          </m:ctrlPr>
                        </m:funcPr>
                        <m:fName>
                          <m:r>
                            <m:rPr>
                              <m:sty m:val="p"/>
                            </m:rPr>
                            <a:rPr lang="en-US" altLang="zh-CN" dirty="0">
                              <a:latin typeface="Cambria Math" panose="02040503050406030204" pitchFamily="18" charset="0"/>
                            </a:rPr>
                            <m:t>max</m:t>
                          </m:r>
                        </m:fName>
                        <m:e>
                          <m:d>
                            <m:dPr>
                              <m:ctrlPr>
                                <a:rPr lang="en-US" altLang="zh-CN" i="1" dirty="0">
                                  <a:latin typeface="Cambria Math" panose="02040503050406030204" pitchFamily="18" charset="0"/>
                                </a:rPr>
                              </m:ctrlPr>
                            </m:dPr>
                            <m:e>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𝑹</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𝑮</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𝑩</m:t>
                                  </m:r>
                                </m:e>
                                <m:sup>
                                  <m:r>
                                    <a:rPr lang="en-US" altLang="zh-CN" dirty="0">
                                      <a:latin typeface="Cambria Math" panose="02040503050406030204" pitchFamily="18" charset="0"/>
                                    </a:rPr>
                                    <m:t>′</m:t>
                                  </m:r>
                                </m:sup>
                              </m:sSup>
                            </m:e>
                          </m:d>
                        </m:e>
                      </m:func>
                      <m:r>
                        <a:rPr lang="en-US" altLang="zh-CN" dirty="0">
                          <a:latin typeface="Cambria Math" panose="02040503050406030204" pitchFamily="18" charset="0"/>
                        </a:rPr>
                        <m:t>   </m:t>
                      </m:r>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𝑪</m:t>
                          </m:r>
                        </m:e>
                        <m:sub>
                          <m:r>
                            <m:rPr>
                              <m:sty m:val="p"/>
                            </m:rPr>
                            <a:rPr lang="en-US" altLang="zh-CN" dirty="0">
                              <a:latin typeface="Cambria Math" panose="02040503050406030204" pitchFamily="18" charset="0"/>
                            </a:rPr>
                            <m:t>min</m:t>
                          </m:r>
                        </m:sub>
                      </m:sSub>
                      <m:r>
                        <a:rPr lang="en-US" altLang="zh-CN" dirty="0">
                          <a:latin typeface="Cambria Math" panose="02040503050406030204" pitchFamily="18" charset="0"/>
                        </a:rPr>
                        <m:t>=</m:t>
                      </m:r>
                      <m:func>
                        <m:funcPr>
                          <m:ctrlPr>
                            <a:rPr lang="en-US" altLang="zh-CN" i="1" dirty="0">
                              <a:latin typeface="Cambria Math" panose="02040503050406030204" pitchFamily="18" charset="0"/>
                            </a:rPr>
                          </m:ctrlPr>
                        </m:funcPr>
                        <m:fName>
                          <m:r>
                            <m:rPr>
                              <m:sty m:val="p"/>
                            </m:rPr>
                            <a:rPr lang="en-US" altLang="zh-CN" dirty="0">
                              <a:latin typeface="Cambria Math" panose="02040503050406030204" pitchFamily="18" charset="0"/>
                            </a:rPr>
                            <m:t>min</m:t>
                          </m:r>
                        </m:fName>
                        <m:e>
                          <m:d>
                            <m:dPr>
                              <m:ctrlPr>
                                <a:rPr lang="en-US" altLang="zh-CN" i="1" dirty="0">
                                  <a:latin typeface="Cambria Math" panose="02040503050406030204" pitchFamily="18" charset="0"/>
                                </a:rPr>
                              </m:ctrlPr>
                            </m:dPr>
                            <m:e>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𝑹</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𝑮</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𝑩</m:t>
                                  </m:r>
                                </m:e>
                                <m:sup>
                                  <m:r>
                                    <a:rPr lang="en-US" altLang="zh-CN" dirty="0">
                                      <a:latin typeface="Cambria Math" panose="02040503050406030204" pitchFamily="18" charset="0"/>
                                    </a:rPr>
                                    <m:t>′</m:t>
                                  </m:r>
                                </m:sup>
                              </m:sSup>
                            </m:e>
                          </m:d>
                        </m:e>
                      </m:func>
                    </m:oMath>
                  </m:oMathPara>
                </a14:m>
                <a:endParaRPr lang="en-US" altLang="zh-CN" dirty="0"/>
              </a:p>
              <a:p>
                <a:pPr marL="457200" lvl="1" indent="0" algn="just">
                  <a:buNone/>
                </a:pPr>
                <a:endParaRPr lang="en-US" altLang="zh-CN" sz="1900" dirty="0"/>
              </a:p>
              <a:p>
                <a:pPr lvl="2" algn="just"/>
                <a:endParaRPr lang="en-US" altLang="zh-CN" b="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không gian màu của ảnh</a:t>
            </a:r>
          </a:p>
        </p:txBody>
      </p:sp>
      <p:pic>
        <p:nvPicPr>
          <p:cNvPr id="6" name="Picture 5">
            <a:extLst>
              <a:ext uri="{FF2B5EF4-FFF2-40B4-BE49-F238E27FC236}">
                <a16:creationId xmlns:a16="http://schemas.microsoft.com/office/drawing/2014/main" id="{DAEAC208-520C-D093-D9BA-D172846EFF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9382" y="3429000"/>
            <a:ext cx="3796145" cy="272241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4432300"/>
              </a:xfrm>
            </p:spPr>
            <p:txBody>
              <a:bodyPr>
                <a:normAutofit/>
              </a:bodyPr>
              <a:lstStyle/>
              <a:p>
                <a:pPr>
                  <a:lnSpc>
                    <a:spcPct val="88000"/>
                  </a:lnSpc>
                </a:pPr>
                <a:r>
                  <a:rPr lang="zh-CN" altLang="en-US" dirty="0">
                    <a:latin typeface="Calibri"/>
                    <a:cs typeface="Calibri"/>
                  </a:rPr>
                  <a:t>Giới thiệu về cân bằng histogram</a:t>
                </a:r>
                <a:endParaRPr lang="en-US" altLang="zh-CN" dirty="0">
                  <a:latin typeface="Calibri"/>
                  <a:cs typeface="Calibri"/>
                </a:endParaRPr>
              </a:p>
              <a:p>
                <a:pPr lvl="1" algn="just">
                  <a:lnSpc>
                    <a:spcPct val="88000"/>
                  </a:lnSpc>
                </a:pPr>
                <a:r>
                  <a:rPr lang="zh-CN" altLang="en-US" dirty="0"/>
                  <a:t>Tư tưởng cốt lõi của cân bằng histogram là tìm một hàm ánh xạ </a:t>
                </a:r>
                <a14:m>
                  <m:oMath xmlns:m="http://schemas.openxmlformats.org/officeDocument/2006/math">
                    <m:r>
                      <a:rPr lang="en-US" altLang="zh-CN" dirty="0">
                        <a:latin typeface="Cambria Math" panose="02040503050406030204" pitchFamily="18" charset="0"/>
                      </a:rPr>
                      <m:t>𝒇</m:t>
                    </m:r>
                    <m:r>
                      <a:rPr lang="en-US" altLang="zh-CN" dirty="0">
                        <a:latin typeface="Cambria Math" panose="02040503050406030204" pitchFamily="18" charset="0"/>
                      </a:rPr>
                      <m:t>(</m:t>
                    </m:r>
                    <m:r>
                      <a:rPr lang="en-US" altLang="zh-CN" dirty="0">
                        <a:latin typeface="Cambria Math" panose="02040503050406030204" pitchFamily="18" charset="0"/>
                      </a:rPr>
                      <m:t>𝑰</m:t>
                    </m:r>
                    <m:r>
                      <a:rPr lang="en-US" altLang="zh-CN" dirty="0">
                        <a:latin typeface="Cambria Math" panose="02040503050406030204" pitchFamily="18" charset="0"/>
                      </a:rPr>
                      <m:t>)</m:t>
                    </m:r>
                  </m:oMath>
                </a14:m>
                <a:r>
                  <a:rPr lang="zh-CN" altLang="en-US" dirty="0"/>
                  <a:t> sao cho histogram sau ánh xạ đồng đều nhất có thể. Quá trình này tương tự việc sinh mẫu ngẫu nhiên từ hàm phân bố mật độ xác suất; trước hết cần tính hàm phân phối tích lũy thông qua phân bố của </a:t>
                </a:r>
                <a14:m>
                  <m:oMath xmlns:m="http://schemas.openxmlformats.org/officeDocument/2006/math">
                    <m:r>
                      <a:rPr lang="en-US" altLang="zh-CN" dirty="0">
                        <a:latin typeface="Cambria Math" panose="02040503050406030204" pitchFamily="18" charset="0"/>
                      </a:rPr>
                      <m:t>𝒉</m:t>
                    </m:r>
                    <m:r>
                      <a:rPr lang="en-US" altLang="zh-CN" dirty="0">
                        <a:latin typeface="Cambria Math" panose="02040503050406030204" pitchFamily="18" charset="0"/>
                      </a:rPr>
                      <m:t>(</m:t>
                    </m:r>
                    <m:r>
                      <a:rPr lang="en-US" altLang="zh-CN" dirty="0">
                        <a:latin typeface="Cambria Math" panose="02040503050406030204" pitchFamily="18" charset="0"/>
                      </a:rPr>
                      <m:t>𝑰</m:t>
                    </m:r>
                    <m:r>
                      <a:rPr lang="en-US" altLang="zh-CN" dirty="0">
                        <a:latin typeface="Cambria Math" panose="02040503050406030204" pitchFamily="18" charset="0"/>
                      </a:rPr>
                      <m:t>)</m:t>
                    </m:r>
                  </m:oMath>
                </a14:m>
                <a:r>
                  <a:rPr lang="zh-CN" altLang="en-US" dirty="0"/>
                  <a:t>:</a:t>
                </a:r>
                <a:endParaRPr lang="en-US" altLang="zh-CN" dirty="0"/>
              </a:p>
              <a:p>
                <a:pPr marL="457200" lvl="1" indent="0" algn="just">
                  <a:lnSpc>
                    <a:spcPct val="88000"/>
                  </a:lnSpc>
                  <a:buNone/>
                </a:pPr>
                <a14:m>
                  <m:oMathPara xmlns:m="http://schemas.openxmlformats.org/officeDocument/2006/math">
                    <m:oMathParaPr>
                      <m:jc m:val="centerGroup"/>
                    </m:oMathParaPr>
                    <m:oMath xmlns:m="http://schemas.openxmlformats.org/officeDocument/2006/math">
                      <m:r>
                        <a:rPr lang="pt-BR" altLang="zh-CN" dirty="0">
                          <a:latin typeface="Cambria Math" panose="02040503050406030204" pitchFamily="18" charset="0"/>
                        </a:rPr>
                        <m:t>𝒄</m:t>
                      </m:r>
                      <m:d>
                        <m:dPr>
                          <m:ctrlPr>
                            <a:rPr lang="pt-BR" altLang="zh-CN" i="1" dirty="0">
                              <a:latin typeface="Cambria Math" panose="02040503050406030204" pitchFamily="18" charset="0"/>
                            </a:rPr>
                          </m:ctrlPr>
                        </m:dPr>
                        <m:e>
                          <m:r>
                            <a:rPr lang="pt-BR" altLang="zh-CN" dirty="0">
                              <a:latin typeface="Cambria Math" panose="02040503050406030204" pitchFamily="18" charset="0"/>
                            </a:rPr>
                            <m:t>𝑰</m:t>
                          </m:r>
                        </m:e>
                      </m:d>
                      <m:r>
                        <a:rPr lang="pt-BR" altLang="zh-CN" dirty="0">
                          <a:latin typeface="Cambria Math" panose="02040503050406030204" pitchFamily="18" charset="0"/>
                        </a:rPr>
                        <m:t>=</m:t>
                      </m:r>
                      <m:f>
                        <m:fPr>
                          <m:ctrlPr>
                            <a:rPr lang="pt-BR" altLang="zh-CN" i="1" dirty="0">
                              <a:latin typeface="Cambria Math" panose="02040503050406030204" pitchFamily="18" charset="0"/>
                            </a:rPr>
                          </m:ctrlPr>
                        </m:fPr>
                        <m:num>
                          <m:r>
                            <a:rPr lang="pt-BR" altLang="zh-CN" dirty="0">
                              <a:latin typeface="Cambria Math" panose="02040503050406030204" pitchFamily="18" charset="0"/>
                            </a:rPr>
                            <m:t>𝟏</m:t>
                          </m:r>
                        </m:num>
                        <m:den>
                          <m:r>
                            <a:rPr lang="pt-BR" altLang="zh-CN" dirty="0">
                              <a:latin typeface="Cambria Math" panose="02040503050406030204" pitchFamily="18" charset="0"/>
                            </a:rPr>
                            <m:t>𝑵</m:t>
                          </m:r>
                        </m:den>
                      </m:f>
                      <m:r>
                        <a:rPr lang="pt-BR" altLang="zh-CN" dirty="0">
                          <a:latin typeface="Cambria Math" panose="02040503050406030204" pitchFamily="18" charset="0"/>
                        </a:rPr>
                        <m:t> </m:t>
                      </m:r>
                      <m:nary>
                        <m:naryPr>
                          <m:chr m:val="∑"/>
                          <m:ctrlPr>
                            <a:rPr lang="pt-BR" altLang="zh-CN" i="1" dirty="0">
                              <a:latin typeface="Cambria Math" panose="02040503050406030204" pitchFamily="18" charset="0"/>
                            </a:rPr>
                          </m:ctrlPr>
                        </m:naryPr>
                        <m:sub>
                          <m:r>
                            <a:rPr lang="pt-BR" altLang="zh-CN" dirty="0">
                              <a:latin typeface="Cambria Math" panose="02040503050406030204" pitchFamily="18" charset="0"/>
                            </a:rPr>
                            <m:t>𝒊</m:t>
                          </m:r>
                          <m:r>
                            <a:rPr lang="pt-BR" altLang="zh-CN" dirty="0">
                              <a:latin typeface="Cambria Math" panose="02040503050406030204" pitchFamily="18" charset="0"/>
                            </a:rPr>
                            <m:t>=</m:t>
                          </m:r>
                          <m:r>
                            <a:rPr lang="pt-BR" altLang="zh-CN" dirty="0">
                              <a:latin typeface="Cambria Math" panose="02040503050406030204" pitchFamily="18" charset="0"/>
                            </a:rPr>
                            <m:t>𝟎</m:t>
                          </m:r>
                        </m:sub>
                        <m:sup>
                          <m:r>
                            <a:rPr lang="pt-BR" altLang="zh-CN" dirty="0">
                              <a:latin typeface="Cambria Math" panose="02040503050406030204" pitchFamily="18" charset="0"/>
                            </a:rPr>
                            <m:t>𝑰</m:t>
                          </m:r>
                        </m:sup>
                        <m:e>
                          <m:r>
                            <a:rPr lang="pt-BR" altLang="zh-CN" dirty="0">
                              <a:latin typeface="Cambria Math" panose="02040503050406030204" pitchFamily="18" charset="0"/>
                            </a:rPr>
                            <m:t>𝒉</m:t>
                          </m:r>
                          <m:d>
                            <m:dPr>
                              <m:ctrlPr>
                                <a:rPr lang="pt-BR" altLang="zh-CN" i="1" dirty="0">
                                  <a:latin typeface="Cambria Math" panose="02040503050406030204" pitchFamily="18" charset="0"/>
                                </a:rPr>
                              </m:ctrlPr>
                            </m:dPr>
                            <m:e>
                              <m:r>
                                <a:rPr lang="pt-BR" altLang="zh-CN" dirty="0">
                                  <a:latin typeface="Cambria Math" panose="02040503050406030204" pitchFamily="18" charset="0"/>
                                </a:rPr>
                                <m:t>𝒊</m:t>
                              </m:r>
                            </m:e>
                          </m:d>
                          <m:r>
                            <a:rPr lang="pt-BR" altLang="zh-CN" dirty="0">
                              <a:latin typeface="Cambria Math" panose="02040503050406030204" pitchFamily="18" charset="0"/>
                            </a:rPr>
                            <m:t>=</m:t>
                          </m:r>
                          <m:r>
                            <a:rPr lang="pt-BR" altLang="zh-CN" dirty="0">
                              <a:latin typeface="Cambria Math" panose="02040503050406030204" pitchFamily="18" charset="0"/>
                            </a:rPr>
                            <m:t>𝒄</m:t>
                          </m:r>
                          <m:d>
                            <m:dPr>
                              <m:ctrlPr>
                                <a:rPr lang="pt-BR" altLang="zh-CN" i="1" dirty="0">
                                  <a:latin typeface="Cambria Math" panose="02040503050406030204" pitchFamily="18" charset="0"/>
                                </a:rPr>
                              </m:ctrlPr>
                            </m:dPr>
                            <m:e>
                              <m:r>
                                <a:rPr lang="pt-BR" altLang="zh-CN" dirty="0">
                                  <a:latin typeface="Cambria Math" panose="02040503050406030204" pitchFamily="18" charset="0"/>
                                </a:rPr>
                                <m:t>𝑰</m:t>
                              </m:r>
                              <m:r>
                                <a:rPr lang="pt-BR" altLang="zh-CN" dirty="0">
                                  <a:latin typeface="Cambria Math" panose="02040503050406030204" pitchFamily="18" charset="0"/>
                                </a:rPr>
                                <m:t>−</m:t>
                              </m:r>
                              <m:r>
                                <a:rPr lang="pt-BR" altLang="zh-CN" dirty="0">
                                  <a:latin typeface="Cambria Math" panose="02040503050406030204" pitchFamily="18" charset="0"/>
                                </a:rPr>
                                <m:t>𝟏</m:t>
                              </m:r>
                            </m:e>
                          </m:d>
                          <m:r>
                            <a:rPr lang="pt-BR" altLang="zh-CN" dirty="0">
                              <a:latin typeface="Cambria Math" panose="02040503050406030204" pitchFamily="18" charset="0"/>
                            </a:rPr>
                            <m:t>+</m:t>
                          </m:r>
                          <m:f>
                            <m:fPr>
                              <m:ctrlPr>
                                <a:rPr lang="pt-BR" altLang="zh-CN" i="1" dirty="0">
                                  <a:latin typeface="Cambria Math" panose="02040503050406030204" pitchFamily="18" charset="0"/>
                                </a:rPr>
                              </m:ctrlPr>
                            </m:fPr>
                            <m:num>
                              <m:r>
                                <a:rPr lang="pt-BR" altLang="zh-CN" dirty="0">
                                  <a:latin typeface="Cambria Math" panose="02040503050406030204" pitchFamily="18" charset="0"/>
                                </a:rPr>
                                <m:t>𝟏</m:t>
                              </m:r>
                            </m:num>
                            <m:den>
                              <m:r>
                                <a:rPr lang="pt-BR" altLang="zh-CN" dirty="0">
                                  <a:latin typeface="Cambria Math" panose="02040503050406030204" pitchFamily="18" charset="0"/>
                                </a:rPr>
                                <m:t>𝑵</m:t>
                              </m:r>
                            </m:den>
                          </m:f>
                          <m:r>
                            <a:rPr lang="pt-BR" altLang="zh-CN" dirty="0">
                              <a:latin typeface="Cambria Math" panose="02040503050406030204" pitchFamily="18" charset="0"/>
                            </a:rPr>
                            <m:t>𝒉</m:t>
                          </m:r>
                          <m:d>
                            <m:dPr>
                              <m:ctrlPr>
                                <a:rPr lang="pt-BR" altLang="zh-CN" i="1" dirty="0">
                                  <a:latin typeface="Cambria Math" panose="02040503050406030204" pitchFamily="18" charset="0"/>
                                </a:rPr>
                              </m:ctrlPr>
                            </m:dPr>
                            <m:e>
                              <m:r>
                                <a:rPr lang="pt-BR" altLang="zh-CN" dirty="0">
                                  <a:latin typeface="Cambria Math" panose="02040503050406030204" pitchFamily="18" charset="0"/>
                                </a:rPr>
                                <m:t>𝑰</m:t>
                              </m:r>
                            </m:e>
                          </m:d>
                        </m:e>
                      </m:nary>
                    </m:oMath>
                  </m:oMathPara>
                </a14:m>
                <a:endParaRPr lang="en-US" altLang="zh-CN" dirty="0"/>
              </a:p>
              <a:p>
                <a:pPr marL="457200" lvl="1" indent="0" algn="just">
                  <a:lnSpc>
                    <a:spcPct val="88000"/>
                  </a:lnSpc>
                  <a:buNone/>
                </a:pPr>
                <a:r>
                  <a:rPr lang="zh-CN" altLang="en-US" dirty="0"/>
                  <a:t>Trong đó, </a:t>
                </a:r>
                <a14:m>
                  <m:oMath xmlns:m="http://schemas.openxmlformats.org/officeDocument/2006/math">
                    <m:r>
                      <a:rPr lang="en-US" altLang="zh-CN" dirty="0">
                        <a:latin typeface="Cambria Math" panose="02040503050406030204" pitchFamily="18" charset="0"/>
                      </a:rPr>
                      <m:t>𝑵</m:t>
                    </m:r>
                  </m:oMath>
                </a14:m>
                <a:r>
                  <a:rPr lang="zh-CN" altLang="en-US" dirty="0"/>
                  <a:t> là số lượng pixel trong ảnh. Trong thực tế, khi xử lý giá trị pixel 8 bit, phạm vi giá trị pixel thường từ 0 đến 255.</a:t>
                </a:r>
              </a:p>
              <a:p>
                <a:pPr lvl="1" algn="just">
                  <a:lnSpc>
                    <a:spcPct val="88000"/>
                  </a:lnSpc>
                </a:pPr>
                <a:endParaRPr lang="en-US" altLang="zh-CN" sz="1728" b="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4432300"/>
              </a:xfrm>
              <a:blipFill>
                <a:blip r:embed="rId3"/>
                <a:stretch>
                  <a:fillRect l="-682" t="-1714"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Cân bằng histogram</a:t>
            </a:r>
          </a:p>
        </p:txBody>
      </p:sp>
      <p:pic>
        <p:nvPicPr>
          <p:cNvPr id="3" name="图片 2"/>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55032" y="3966474"/>
            <a:ext cx="4650493" cy="2320026"/>
          </a:xfrm>
          <a:prstGeom prst="rect">
            <a:avLst/>
          </a:prstGeom>
          <a:noFill/>
        </p:spPr>
      </p:pic>
    </p:spTree>
    <p:extLst>
      <p:ext uri="{BB962C8B-B14F-4D97-AF65-F5344CB8AC3E}">
        <p14:creationId xmlns:p14="http://schemas.microsoft.com/office/powerpoint/2010/main" val="29139004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p:sp>
        <p:nvSpPr>
          <p:cNvPr id="4" name="文本占位符 3"/>
          <p:cNvSpPr>
            <a:spLocks noGrp="1"/>
          </p:cNvSpPr>
          <p:nvPr>
            <p:ph type="body" sz="quarter" idx="13"/>
          </p:nvPr>
        </p:nvSpPr>
        <p:spPr>
          <a:xfrm>
            <a:off x="881072" y="205578"/>
            <a:ext cx="10676226" cy="668337"/>
          </a:xfrm>
        </p:spPr>
        <p:txBody>
          <a:bodyPr>
            <a:noAutofit/>
          </a:bodyPr>
          <a:lstStyle/>
          <a:p>
            <a:r>
              <a:rPr lang="en-US" altLang="zh-CN" sz="3200" dirty="0"/>
              <a:t>§3.3 Các phương pháp tăng cường dữ liệu ảnh điển hình</a:t>
            </a:r>
          </a:p>
        </p:txBody>
      </p:sp>
      <p:sp>
        <p:nvSpPr>
          <p:cNvPr id="5" name="Rectangle 4"/>
          <p:cNvSpPr>
            <a:spLocks noChangeArrowheads="1"/>
          </p:cNvSpPr>
          <p:nvPr/>
        </p:nvSpPr>
        <p:spPr bwMode="auto">
          <a:xfrm>
            <a:off x="881072" y="1405609"/>
            <a:ext cx="9738437" cy="2235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Biến đổi affine ngẫu nhiên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Biến đổi độ sáng/sắc thái/độ bão hòa ngẫu nhiên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Cắt xén và ghép nối ngẫu nhiên</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249972"/>
          </a:xfrm>
        </p:spPr>
        <p:txBody>
          <a:bodyPr>
            <a:normAutofit/>
          </a:bodyPr>
          <a:lstStyle/>
          <a:p>
            <a:pPr algn="just">
              <a:lnSpc>
                <a:spcPct val="85000"/>
              </a:lnSpc>
            </a:pPr>
            <a:r>
              <a:rPr lang="zh-CN" altLang="en-US" sz="2000" dirty="0"/>
              <a:t>Các phương pháp tăng cường dữ liệu ảnh điển hình bao gồm biến đổi affine ngẫu nhiên, biến đổi độ sáng ngẫu nhiên, cắt xén và ghép nối ngẫu nhiên, v.v.</a:t>
            </a:r>
            <a:endParaRPr lang="en-US" altLang="zh-CN" sz="2000" dirty="0"/>
          </a:p>
          <a:p>
            <a:pPr algn="just">
              <a:lnSpc>
                <a:spcPct val="85000"/>
              </a:lnSpc>
            </a:pPr>
            <a:r>
              <a:rPr lang="zh-CN" altLang="en-US" sz="2000" dirty="0"/>
              <a:t>Những phương pháp này đặc biệt quan trọng khi huấn luyện mô hình học sâu; chúng có thể làm tăng hiệu quả tính đa dạng của dữ liệu huấn luyện, qua đó cải thiện khả năng khái quát của mô hình</a:t>
            </a:r>
          </a:p>
        </p:txBody>
      </p:sp>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Các phương pháp tăng cường dữ liệu ảnh điển hình</a:t>
            </a:r>
          </a:p>
        </p:txBody>
      </p:sp>
      <p:pic>
        <p:nvPicPr>
          <p:cNvPr id="5" name="图片 4">
            <a:extLst>
              <a:ext uri="{FF2B5EF4-FFF2-40B4-BE49-F238E27FC236}">
                <a16:creationId xmlns:a16="http://schemas.microsoft.com/office/drawing/2014/main" id="{05A29995-B2F9-7F68-D069-309BE619A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6997" y="3116439"/>
            <a:ext cx="6518003" cy="3249973"/>
          </a:xfrm>
          <a:prstGeom prst="rect">
            <a:avLst/>
          </a:prstGeom>
        </p:spPr>
      </p:pic>
    </p:spTree>
    <p:extLst>
      <p:ext uri="{BB962C8B-B14F-4D97-AF65-F5344CB8AC3E}">
        <p14:creationId xmlns:p14="http://schemas.microsoft.com/office/powerpoint/2010/main" val="38933214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801423"/>
                <a:ext cx="11160125" cy="4140200"/>
              </a:xfrm>
            </p:spPr>
            <p:txBody>
              <a:bodyPr>
                <a:normAutofit/>
              </a:bodyPr>
              <a:lstStyle/>
              <a:p>
                <a:pPr>
                  <a:lnSpc>
                    <a:spcPct val="150000"/>
                  </a:lnSpc>
                </a:pPr>
                <a:r>
                  <a:rPr lang="zh-CN" altLang="en-US" dirty="0"/>
                  <a:t>Biến đổi affine ngẫu nhiên</a:t>
                </a:r>
                <a:endParaRPr lang="en-US" altLang="zh-CN" dirty="0"/>
              </a:p>
              <a:p>
                <a:pPr lvl="1" algn="just">
                  <a:lnSpc>
                    <a:spcPct val="150000"/>
                  </a:lnSpc>
                </a:pPr>
                <a:r>
                  <a:rPr lang="zh-CN" altLang="en-US" dirty="0"/>
                  <a:t>Co giãn ngẫu nhiên: là việc điều chỉnh ngẫu nhiên kích thước ảnh. Cách thực hiện là chọn ngẫu nhiên một hệ số tỉ lệ </a:t>
                </a:r>
                <a14:m>
                  <m:oMath xmlns:m="http://schemas.openxmlformats.org/officeDocument/2006/math">
                    <m:r>
                      <a:rPr lang="en-US" altLang="zh-CN" dirty="0">
                        <a:latin typeface="Cambria Math" panose="02040503050406030204" pitchFamily="18" charset="0"/>
                      </a:rPr>
                      <m:t>𝒔</m:t>
                    </m:r>
                    <m:r>
                      <a:rPr lang="en-US" altLang="zh-CN" dirty="0">
                        <a:latin typeface="Cambria Math" panose="02040503050406030204" pitchFamily="18" charset="0"/>
                      </a:rPr>
                      <m:t> = </m:t>
                    </m:r>
                    <m:r>
                      <a:rPr lang="en-US" altLang="zh-CN" dirty="0">
                        <a:latin typeface="Cambria Math" panose="02040503050406030204" pitchFamily="18" charset="0"/>
                      </a:rPr>
                      <m:t>𝟏</m:t>
                    </m:r>
                    <m:r>
                      <a:rPr lang="en-US" altLang="zh-CN" dirty="0">
                        <a:latin typeface="Cambria Math" panose="02040503050406030204" pitchFamily="18" charset="0"/>
                      </a:rPr>
                      <m:t> + </m:t>
                    </m:r>
                    <m:r>
                      <a:rPr lang="en-US" altLang="zh-CN" dirty="0">
                        <a:latin typeface="Cambria Math" panose="02040503050406030204" pitchFamily="18" charset="0"/>
                      </a:rPr>
                      <m:t>𝒓𝒂𝒏𝒅</m:t>
                    </m:r>
                    <m:r>
                      <a:rPr lang="en-US" altLang="zh-CN" dirty="0">
                        <a:latin typeface="Cambria Math" panose="02040503050406030204" pitchFamily="18" charset="0"/>
                      </a:rPr>
                      <m:t>(−</m:t>
                    </m:r>
                    <m:r>
                      <a:rPr lang="en-US" altLang="zh-CN" dirty="0" err="1">
                        <a:latin typeface="Cambria Math" panose="02040503050406030204" pitchFamily="18" charset="0"/>
                      </a:rPr>
                      <m:t>𝝉</m:t>
                    </m:r>
                    <m:r>
                      <a:rPr lang="en-US" altLang="zh-CN" dirty="0" err="1">
                        <a:latin typeface="Cambria Math" panose="02040503050406030204" pitchFamily="18" charset="0"/>
                      </a:rPr>
                      <m:t>,</m:t>
                    </m:r>
                    <m:r>
                      <a:rPr lang="en-US" altLang="zh-CN" dirty="0" err="1">
                        <a:latin typeface="Cambria Math" panose="02040503050406030204" pitchFamily="18" charset="0"/>
                      </a:rPr>
                      <m:t>𝝉</m:t>
                    </m:r>
                    <m:r>
                      <a:rPr lang="en-US" altLang="zh-CN" dirty="0">
                        <a:latin typeface="Cambria Math" panose="02040503050406030204" pitchFamily="18" charset="0"/>
                      </a:rPr>
                      <m:t>)</m:t>
                    </m:r>
                  </m:oMath>
                </a14:m>
                <a:r>
                  <a:rPr lang="zh-CN" altLang="en-US" dirty="0"/>
                  <a:t> dựa trên chiều rộng và chiều cao ban đầu của ảnh để phóng to hoặc thu nhỏ. Xoay ngẫu nhiên: là việc thay đổi ngẫu nhiên góc của ảnh. </a:t>
                </a:r>
                <a:endParaRPr lang="vi-VN" altLang="zh-CN" dirty="0"/>
              </a:p>
              <a:p>
                <a:pPr lvl="1" algn="just">
                  <a:lnSpc>
                    <a:spcPct val="150000"/>
                  </a:lnSpc>
                </a:pPr>
                <a:r>
                  <a:rPr lang="zh-CN" altLang="en-US" dirty="0"/>
                  <a:t>Cụ thể, chọn ngẫu nhiên một góc </a:t>
                </a:r>
                <a14:m>
                  <m:oMath xmlns:m="http://schemas.openxmlformats.org/officeDocument/2006/math">
                    <m:r>
                      <a:rPr lang="en-US" altLang="zh-CN" dirty="0">
                        <a:latin typeface="Cambria Math" panose="02040503050406030204" pitchFamily="18" charset="0"/>
                      </a:rPr>
                      <m:t>𝜽</m:t>
                    </m:r>
                    <m:r>
                      <a:rPr lang="en-US" altLang="zh-CN" dirty="0">
                        <a:latin typeface="Cambria Math" panose="02040503050406030204" pitchFamily="18" charset="0"/>
                      </a:rPr>
                      <m:t>=</m:t>
                    </m:r>
                    <m:r>
                      <a:rPr lang="en-US" altLang="zh-CN" dirty="0">
                        <a:latin typeface="Cambria Math" panose="02040503050406030204" pitchFamily="18" charset="0"/>
                      </a:rPr>
                      <m:t>𝒓𝒂𝒏𝒅</m:t>
                    </m:r>
                    <m:d>
                      <m:dPr>
                        <m:ctrlPr>
                          <a:rPr lang="en-US" altLang="zh-CN" i="1" dirty="0">
                            <a:latin typeface="Cambria Math" panose="02040503050406030204" pitchFamily="18" charset="0"/>
                          </a:rPr>
                        </m:ctrlPr>
                      </m:dPr>
                      <m:e>
                        <m:r>
                          <a:rPr lang="en-US" altLang="zh-CN" dirty="0">
                            <a:latin typeface="Cambria Math" panose="02040503050406030204" pitchFamily="18" charset="0"/>
                          </a:rPr>
                          <m:t>−</m:t>
                        </m:r>
                        <m:r>
                          <a:rPr lang="en-US" altLang="zh-CN" dirty="0" err="1">
                            <a:latin typeface="Cambria Math" panose="02040503050406030204" pitchFamily="18" charset="0"/>
                          </a:rPr>
                          <m:t>𝝆</m:t>
                        </m:r>
                        <m:r>
                          <a:rPr lang="en-US" altLang="zh-CN" dirty="0" err="1">
                            <a:latin typeface="Cambria Math" panose="02040503050406030204" pitchFamily="18" charset="0"/>
                          </a:rPr>
                          <m:t>,</m:t>
                        </m:r>
                        <m:r>
                          <a:rPr lang="en-US" altLang="zh-CN" dirty="0" err="1">
                            <a:latin typeface="Cambria Math" panose="02040503050406030204" pitchFamily="18" charset="0"/>
                          </a:rPr>
                          <m:t>𝝆</m:t>
                        </m:r>
                      </m:e>
                    </m:d>
                    <m:r>
                      <a:rPr lang="en-US" altLang="zh-CN" dirty="0" err="1">
                        <a:latin typeface="Cambria Math" panose="02040503050406030204" pitchFamily="18" charset="0"/>
                      </a:rPr>
                      <m:t> </m:t>
                    </m:r>
                  </m:oMath>
                </a14:m>
                <a:r>
                  <a:rPr lang="zh-CN" altLang="en-US" dirty="0"/>
                  <a:t> rồi xoay quanh tâm ảnh</a:t>
                </a:r>
                <a:endParaRPr lang="en-US" altLang="zh-CN" dirty="0"/>
              </a:p>
              <a:p>
                <a:pPr lvl="1" algn="just">
                  <a:lnSpc>
                    <a:spcPct val="150000"/>
                  </a:lnSpc>
                </a:pPr>
                <a:r>
                  <a:rPr lang="zh-CN" altLang="en-US" dirty="0"/>
                  <a:t>Tịnh tiến ngẫu nhiên: di chuyển các pixel trong ảnh bằng cách chọn ngẫu nhiên độ dịch chuyển theo chiều ngang và chiều dọc </a:t>
                </a:r>
                <a14:m>
                  <m:oMath xmlns:m="http://schemas.openxmlformats.org/officeDocument/2006/math">
                    <m:r>
                      <a:rPr lang="en-US" altLang="zh-CN" dirty="0">
                        <a:latin typeface="Cambria Math" panose="02040503050406030204" pitchFamily="18" charset="0"/>
                      </a:rPr>
                      <m:t>(</m:t>
                    </m:r>
                    <m:r>
                      <a:rPr lang="en-US" altLang="zh-CN" dirty="0" err="1">
                        <a:latin typeface="Cambria Math" panose="02040503050406030204" pitchFamily="18" charset="0"/>
                      </a:rPr>
                      <m:t>𝒅𝒙</m:t>
                    </m:r>
                    <m:r>
                      <a:rPr lang="en-US" altLang="zh-CN" dirty="0" err="1">
                        <a:latin typeface="Cambria Math" panose="02040503050406030204" pitchFamily="18" charset="0"/>
                      </a:rPr>
                      <m:t>,</m:t>
                    </m:r>
                    <m:r>
                      <a:rPr lang="en-US" altLang="zh-CN" dirty="0" err="1">
                        <a:latin typeface="Cambria Math" panose="02040503050406030204" pitchFamily="18" charset="0"/>
                      </a:rPr>
                      <m:t>𝒅𝒚</m:t>
                    </m:r>
                    <m:r>
                      <a:rPr lang="en-US" altLang="zh-CN" dirty="0">
                        <a:latin typeface="Cambria Math" panose="02040503050406030204" pitchFamily="18" charset="0"/>
                      </a:rPr>
                      <m:t>)=</m:t>
                    </m:r>
                    <m:d>
                      <m:dPr>
                        <m:ctrlPr>
                          <a:rPr lang="en-US" altLang="zh-CN" i="1" dirty="0">
                            <a:latin typeface="Cambria Math" panose="02040503050406030204" pitchFamily="18" charset="0"/>
                          </a:rPr>
                        </m:ctrlPr>
                      </m:dPr>
                      <m:e>
                        <m:r>
                          <a:rPr lang="en-US" altLang="zh-CN" dirty="0">
                            <a:latin typeface="Cambria Math" panose="02040503050406030204" pitchFamily="18" charset="0"/>
                          </a:rPr>
                          <m:t>𝒓𝒂𝒏𝒅</m:t>
                        </m:r>
                        <m:d>
                          <m:dPr>
                            <m:ctrlPr>
                              <a:rPr lang="en-US" altLang="zh-CN" i="1" dirty="0">
                                <a:latin typeface="Cambria Math" panose="02040503050406030204" pitchFamily="18" charset="0"/>
                              </a:rPr>
                            </m:ctrlPr>
                          </m:dPr>
                          <m:e>
                            <m:r>
                              <a:rPr lang="en-US" altLang="zh-CN" dirty="0">
                                <a:latin typeface="Cambria Math" panose="02040503050406030204" pitchFamily="18" charset="0"/>
                              </a:rPr>
                              <m:t>−</m:t>
                            </m:r>
                            <m:r>
                              <a:rPr lang="en-US" altLang="zh-CN" dirty="0" err="1">
                                <a:latin typeface="Cambria Math" panose="02040503050406030204" pitchFamily="18" charset="0"/>
                              </a:rPr>
                              <m:t>𝒕</m:t>
                            </m:r>
                            <m:r>
                              <a:rPr lang="en-US" altLang="zh-CN" dirty="0" err="1">
                                <a:latin typeface="Cambria Math" panose="02040503050406030204" pitchFamily="18" charset="0"/>
                              </a:rPr>
                              <m:t>,</m:t>
                            </m:r>
                            <m:r>
                              <a:rPr lang="en-US" altLang="zh-CN" dirty="0" err="1">
                                <a:latin typeface="Cambria Math" panose="02040503050406030204" pitchFamily="18" charset="0"/>
                              </a:rPr>
                              <m:t>𝒕</m:t>
                            </m:r>
                          </m:e>
                        </m:d>
                        <m:r>
                          <a:rPr lang="en-US" altLang="zh-CN" dirty="0">
                            <a:latin typeface="Cambria Math" panose="02040503050406030204" pitchFamily="18" charset="0"/>
                          </a:rPr>
                          <m:t>,</m:t>
                        </m:r>
                        <m:r>
                          <a:rPr lang="en-US" altLang="zh-CN" dirty="0">
                            <a:latin typeface="Cambria Math" panose="02040503050406030204" pitchFamily="18" charset="0"/>
                          </a:rPr>
                          <m:t>𝒓𝒂𝒏𝒅</m:t>
                        </m:r>
                        <m:d>
                          <m:dPr>
                            <m:ctrlPr>
                              <a:rPr lang="en-US" altLang="zh-CN" i="1" dirty="0">
                                <a:latin typeface="Cambria Math" panose="02040503050406030204" pitchFamily="18" charset="0"/>
                              </a:rPr>
                            </m:ctrlPr>
                          </m:dPr>
                          <m:e>
                            <m:r>
                              <a:rPr lang="en-US" altLang="zh-CN" dirty="0">
                                <a:latin typeface="Cambria Math" panose="02040503050406030204" pitchFamily="18" charset="0"/>
                              </a:rPr>
                              <m:t>−</m:t>
                            </m:r>
                            <m:r>
                              <a:rPr lang="en-US" altLang="zh-CN" dirty="0" err="1">
                                <a:latin typeface="Cambria Math" panose="02040503050406030204" pitchFamily="18" charset="0"/>
                              </a:rPr>
                              <m:t>𝒕</m:t>
                            </m:r>
                            <m:r>
                              <a:rPr lang="en-US" altLang="zh-CN" dirty="0" err="1">
                                <a:latin typeface="Cambria Math" panose="02040503050406030204" pitchFamily="18" charset="0"/>
                              </a:rPr>
                              <m:t>,</m:t>
                            </m:r>
                            <m:r>
                              <a:rPr lang="en-US" altLang="zh-CN" dirty="0" err="1">
                                <a:latin typeface="Cambria Math" panose="02040503050406030204" pitchFamily="18" charset="0"/>
                              </a:rPr>
                              <m:t>𝒕</m:t>
                            </m:r>
                          </m:e>
                        </m:d>
                      </m:e>
                    </m:d>
                  </m:oMath>
                </a14:m>
                <a:endParaRPr lang="zh-CN" altLang="en-US" sz="1900" dirty="0"/>
              </a:p>
              <a:p>
                <a:pPr lvl="1" algn="just">
                  <a:lnSpc>
                    <a:spcPct val="85000"/>
                  </a:lnSpc>
                </a:pPr>
                <a:endParaRPr lang="en-US" altLang="zh-CN" sz="1728" b="1" dirty="0">
                  <a:latin typeface="Calibri"/>
                  <a:cs typeface="Calibri"/>
                </a:endParaRPr>
              </a:p>
              <a:p>
                <a:pPr lvl="1" algn="just">
                  <a:lnSpc>
                    <a:spcPct val="85000"/>
                  </a:lnSpc>
                </a:pPr>
                <a:endParaRPr lang="en-US" altLang="zh-CN" sz="1728" b="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801423"/>
                <a:ext cx="11160125" cy="4140200"/>
              </a:xfrm>
              <a:blipFill>
                <a:blip r:embed="rId3"/>
                <a:stretch>
                  <a:fillRect l="-682"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affine ngẫu nhiên</a:t>
            </a:r>
          </a:p>
        </p:txBody>
      </p:sp>
      <p:pic>
        <p:nvPicPr>
          <p:cNvPr id="8" name="Picture 7">
            <a:extLst>
              <a:ext uri="{FF2B5EF4-FFF2-40B4-BE49-F238E27FC236}">
                <a16:creationId xmlns:a16="http://schemas.microsoft.com/office/drawing/2014/main" id="{B9307917-FB90-179F-0C7B-485DE12B91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0449" y="4407741"/>
            <a:ext cx="7531100" cy="2317173"/>
          </a:xfrm>
          <a:prstGeom prst="rect">
            <a:avLst/>
          </a:prstGeom>
        </p:spPr>
      </p:pic>
    </p:spTree>
    <p:extLst>
      <p:ext uri="{BB962C8B-B14F-4D97-AF65-F5344CB8AC3E}">
        <p14:creationId xmlns:p14="http://schemas.microsoft.com/office/powerpoint/2010/main" val="14156494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899"/>
                <a:ext cx="11160125" cy="3252611"/>
              </a:xfrm>
            </p:spPr>
            <p:txBody>
              <a:bodyPr>
                <a:normAutofit/>
              </a:bodyPr>
              <a:lstStyle/>
              <a:p>
                <a:pPr>
                  <a:lnSpc>
                    <a:spcPct val="85000"/>
                  </a:lnSpc>
                </a:pPr>
                <a:r>
                  <a:rPr lang="zh-CN" altLang="en-US" sz="2000" dirty="0"/>
                  <a:t>Biến đổi độ sáng/sắc thái/độ bão hòa ngẫu nhiên</a:t>
                </a:r>
                <a:endParaRPr lang="en-US" altLang="zh-CN" sz="2000" dirty="0"/>
              </a:p>
              <a:p>
                <a:pPr lvl="1">
                  <a:lnSpc>
                    <a:spcPct val="85000"/>
                  </a:lnSpc>
                </a:pPr>
                <a:r>
                  <a:rPr lang="zh-CN" altLang="en-US" dirty="0"/>
                  <a:t>Điều chỉnh độ sáng ngẫu nhiên: là việc thay đổi ngẫu nhiên mức sáng tối của ảnh</a:t>
                </a:r>
                <a:r>
                  <a:rPr lang="vi-VN" altLang="zh-CN" dirty="0"/>
                  <a:t>:</a:t>
                </a:r>
              </a:p>
              <a:p>
                <a:pPr marL="457200" lvl="1" indent="0" algn="ctr">
                  <a:lnSpc>
                    <a:spcPct val="85000"/>
                  </a:lnSpc>
                  <a:buNone/>
                </a:pPr>
                <a:r>
                  <a:rPr lang="zh-CN" altLang="en-US" dirty="0"/>
                  <a:t> </a:t>
                </a:r>
                <a14:m>
                  <m:oMath xmlns:m="http://schemas.openxmlformats.org/officeDocument/2006/math">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𝑳</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r>
                      <a:rPr lang="en-US" altLang="zh-CN" dirty="0" err="1">
                        <a:latin typeface="Cambria Math" panose="02040503050406030204" pitchFamily="18" charset="0"/>
                      </a:rPr>
                      <m:t>𝑳</m:t>
                    </m:r>
                    <m:r>
                      <a:rPr lang="en-US" altLang="zh-CN" dirty="0" err="1">
                        <a:latin typeface="Cambria Math" panose="02040503050406030204" pitchFamily="18" charset="0"/>
                      </a:rPr>
                      <m:t>+</m:t>
                    </m:r>
                    <m:r>
                      <a:rPr lang="en-US" altLang="zh-CN" dirty="0" err="1">
                        <a:latin typeface="Cambria Math" panose="02040503050406030204" pitchFamily="18" charset="0"/>
                      </a:rPr>
                      <m:t>𝜼</m:t>
                    </m:r>
                    <m:d>
                      <m:dPr>
                        <m:ctrlPr>
                          <a:rPr lang="en-US" altLang="zh-CN" i="1" dirty="0">
                            <a:latin typeface="Cambria Math" panose="02040503050406030204" pitchFamily="18" charset="0"/>
                          </a:rPr>
                        </m:ctrlPr>
                      </m:dPr>
                      <m:e>
                        <m:r>
                          <a:rPr lang="en-US" altLang="zh-CN" dirty="0">
                            <a:latin typeface="Cambria Math" panose="02040503050406030204" pitchFamily="18" charset="0"/>
                          </a:rPr>
                          <m:t>𝑯</m:t>
                        </m:r>
                        <m:r>
                          <a:rPr lang="en-US" altLang="zh-CN" dirty="0">
                            <a:latin typeface="Cambria Math" panose="02040503050406030204" pitchFamily="18" charset="0"/>
                          </a:rPr>
                          <m:t>−</m:t>
                        </m:r>
                        <m:r>
                          <a:rPr lang="en-US" altLang="zh-CN" dirty="0">
                            <a:latin typeface="Cambria Math" panose="02040503050406030204" pitchFamily="18" charset="0"/>
                          </a:rPr>
                          <m:t>𝑳</m:t>
                        </m:r>
                      </m:e>
                    </m:d>
                  </m:oMath>
                </a14:m>
                <a:r>
                  <a:rPr lang="zh-CN" altLang="en-US" dirty="0"/>
                  <a:t>.</a:t>
                </a:r>
                <a:endParaRPr lang="vi-VN" altLang="zh-CN" dirty="0"/>
              </a:p>
              <a:p>
                <a:pPr marL="457200" lvl="1" indent="0">
                  <a:lnSpc>
                    <a:spcPct val="85000"/>
                  </a:lnSpc>
                  <a:buNone/>
                </a:pPr>
                <a:endParaRPr lang="en-US" altLang="zh-CN" dirty="0"/>
              </a:p>
              <a:p>
                <a:pPr lvl="1">
                  <a:lnSpc>
                    <a:spcPct val="85000"/>
                  </a:lnSpc>
                </a:pPr>
                <a:r>
                  <a:rPr lang="zh-CN" altLang="en-US" dirty="0"/>
                  <a:t>Điều chỉnh độ tương phản ngẫu nhiên: là việc thay đổi ngẫu nhiên độ tương phản của ảnh</a:t>
                </a:r>
                <a:endParaRPr lang="vi-VN" altLang="zh-CN" dirty="0"/>
              </a:p>
              <a:p>
                <a:pPr marL="457200" lvl="1" indent="0" algn="ctr">
                  <a:lnSpc>
                    <a:spcPct val="85000"/>
                  </a:lnSpc>
                  <a:buNone/>
                </a:pPr>
                <a:r>
                  <a:rPr lang="zh-CN" altLang="en-US" dirty="0"/>
                  <a:t> </a:t>
                </a:r>
                <a14:m>
                  <m:oMath xmlns:m="http://schemas.openxmlformats.org/officeDocument/2006/math">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𝑪</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r>
                      <a:rPr lang="en-US" altLang="zh-CN" dirty="0">
                        <a:latin typeface="Cambria Math" panose="02040503050406030204" pitchFamily="18" charset="0"/>
                      </a:rPr>
                      <m:t>𝜶</m:t>
                    </m:r>
                    <m:r>
                      <a:rPr lang="en-US" altLang="zh-CN" dirty="0">
                        <a:latin typeface="Cambria Math" panose="02040503050406030204" pitchFamily="18" charset="0"/>
                      </a:rPr>
                      <m:t>𝑪</m:t>
                    </m:r>
                  </m:oMath>
                </a14:m>
                <a:r>
                  <a:rPr lang="zh-CN" altLang="en-US" dirty="0"/>
                  <a:t>.</a:t>
                </a:r>
                <a:endParaRPr lang="vi-VN" altLang="zh-CN" dirty="0"/>
              </a:p>
              <a:p>
                <a:pPr lvl="1">
                  <a:lnSpc>
                    <a:spcPct val="85000"/>
                  </a:lnSpc>
                </a:pPr>
                <a:endParaRPr lang="en-US" altLang="zh-CN" dirty="0"/>
              </a:p>
              <a:p>
                <a:pPr lvl="1">
                  <a:lnSpc>
                    <a:spcPct val="85000"/>
                  </a:lnSpc>
                </a:pPr>
                <a:r>
                  <a:rPr lang="zh-CN" altLang="en-US" dirty="0"/>
                  <a:t>Điều chỉnh độ bão hòa ngẫu nhiên: là việc thay đổi ngẫu nhiên độ bão hòa của ảnh</a:t>
                </a:r>
                <a:endParaRPr lang="vi-VN" altLang="zh-CN" dirty="0"/>
              </a:p>
              <a:p>
                <a:pPr marL="457200" lvl="1" indent="0" algn="ctr">
                  <a:lnSpc>
                    <a:spcPct val="85000"/>
                  </a:lnSpc>
                  <a:buNone/>
                </a:pPr>
                <a:r>
                  <a:rPr lang="zh-CN" altLang="en-US" dirty="0"/>
                  <a:t> </a:t>
                </a:r>
                <a14:m>
                  <m:oMath xmlns:m="http://schemas.openxmlformats.org/officeDocument/2006/math">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𝑺</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r>
                      <a:rPr lang="en-US" altLang="zh-CN" dirty="0">
                        <a:latin typeface="Cambria Math" panose="02040503050406030204" pitchFamily="18" charset="0"/>
                      </a:rPr>
                      <m:t>𝜷</m:t>
                    </m:r>
                    <m:r>
                      <a:rPr lang="en-US" altLang="zh-CN" dirty="0">
                        <a:latin typeface="Cambria Math" panose="02040503050406030204" pitchFamily="18" charset="0"/>
                      </a:rPr>
                      <m:t>𝑺</m:t>
                    </m:r>
                  </m:oMath>
                </a14:m>
                <a:r>
                  <a:rPr lang="zh-CN" altLang="en-US" dirty="0"/>
                  <a:t>.</a:t>
                </a:r>
                <a:endParaRPr lang="en-US" altLang="zh-CN" dirty="0"/>
              </a:p>
              <a:p>
                <a:pPr lvl="1" algn="just">
                  <a:lnSpc>
                    <a:spcPct val="85000"/>
                  </a:lnSpc>
                </a:pPr>
                <a:endParaRPr lang="en-US" altLang="zh-CN" sz="1900" dirty="0"/>
              </a:p>
              <a:p>
                <a:pPr lvl="1" algn="just">
                  <a:lnSpc>
                    <a:spcPct val="85000"/>
                  </a:lnSpc>
                </a:pPr>
                <a:endParaRPr lang="en-US" altLang="zh-CN" sz="1584" b="0" i="1" dirty="0">
                  <a:solidFill>
                    <a:srgbClr val="C00000"/>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899"/>
                <a:ext cx="11160125" cy="3252611"/>
              </a:xfrm>
              <a:blipFill>
                <a:blip r:embed="rId3"/>
                <a:stretch>
                  <a:fillRect l="-455" t="-1938" b="-155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rPr>
              <a:t>Biến đổi độ sáng/sắc thái/độ bão hòa ngẫu nhiên</a:t>
            </a:r>
          </a:p>
        </p:txBody>
      </p:sp>
      <p:pic>
        <p:nvPicPr>
          <p:cNvPr id="5" name="Picture 4">
            <a:extLst>
              <a:ext uri="{FF2B5EF4-FFF2-40B4-BE49-F238E27FC236}">
                <a16:creationId xmlns:a16="http://schemas.microsoft.com/office/drawing/2014/main" id="{F906751C-4197-3911-2694-DA7B966C8D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2199" y="4229100"/>
            <a:ext cx="7467600" cy="2108200"/>
          </a:xfrm>
          <a:prstGeom prst="rect">
            <a:avLst/>
          </a:prstGeom>
        </p:spPr>
      </p:pic>
    </p:spTree>
    <p:extLst>
      <p:ext uri="{BB962C8B-B14F-4D97-AF65-F5344CB8AC3E}">
        <p14:creationId xmlns:p14="http://schemas.microsoft.com/office/powerpoint/2010/main" val="23467359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sz="2800" dirty="0">
                    <a:latin typeface="Calibri"/>
                    <a:cs typeface="Calibri"/>
                  </a:rPr>
                  <a:t>Cắt xén ngẫu nhiên</a:t>
                </a:r>
                <a:endParaRPr lang="en-US" altLang="zh-CN" sz="2800" dirty="0">
                  <a:latin typeface="Calibri"/>
                  <a:cs typeface="Calibri"/>
                </a:endParaRPr>
              </a:p>
              <a:p>
                <a:pPr lvl="1" algn="just"/>
                <a:r>
                  <a:rPr lang="zh-CN" altLang="en-US" dirty="0"/>
                  <a:t>Cắt xén ngẫu nhiên là việc chọn ngẫu nhiên một phần của ảnh để cắt. </a:t>
                </a:r>
                <a:endParaRPr lang="vi-VN" altLang="zh-CN" dirty="0"/>
              </a:p>
              <a:p>
                <a:pPr lvl="1" algn="just"/>
                <a:r>
                  <a:rPr lang="zh-CN" altLang="en-US" dirty="0"/>
                  <a:t>Phương pháp này có thể mô phỏng các góc quan sát và bối cảnh khác nhau, giúp mô hình học được khả năng nhận dạng đối tượng dưới những góc quan sát và bối cảnh khác nhau. </a:t>
                </a:r>
                <a:endParaRPr lang="vi-VN" altLang="zh-CN" dirty="0"/>
              </a:p>
              <a:p>
                <a:pPr lvl="1" algn="just"/>
                <a:r>
                  <a:rPr lang="zh-CN" altLang="en-US" dirty="0"/>
                  <a:t>Về mặt toán học, có thể biểu diễn như sau:</a:t>
                </a:r>
              </a:p>
              <a:p>
                <a:pPr marL="457200" lvl="1" indent="0" algn="just">
                  <a:buNone/>
                </a:pPr>
                <a14:m>
                  <m:oMathPara xmlns:m="http://schemas.openxmlformats.org/officeDocument/2006/math">
                    <m:oMathParaPr>
                      <m:jc m:val="centerGroup"/>
                    </m:oMathParaPr>
                    <m:oMath xmlns:m="http://schemas.openxmlformats.org/officeDocument/2006/math">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𝑰</m:t>
                          </m:r>
                        </m:e>
                        <m:sup>
                          <m:r>
                            <a:rPr lang="en-US" altLang="zh-CN" dirty="0">
                              <a:latin typeface="Cambria Math" panose="02040503050406030204" pitchFamily="18" charset="0"/>
                            </a:rPr>
                            <m:t>′</m:t>
                          </m:r>
                        </m:sup>
                      </m:sSup>
                      <m:r>
                        <a:rPr lang="en-US" altLang="zh-CN" dirty="0">
                          <a:latin typeface="Cambria Math" panose="02040503050406030204" pitchFamily="18" charset="0"/>
                        </a:rPr>
                        <m:t>=</m:t>
                      </m:r>
                      <m:r>
                        <a:rPr lang="en-US" altLang="zh-CN" dirty="0">
                          <a:latin typeface="Cambria Math" panose="02040503050406030204" pitchFamily="18" charset="0"/>
                        </a:rPr>
                        <m:t>𝑰</m:t>
                      </m:r>
                      <m:d>
                        <m:dPr>
                          <m:ctrlPr>
                            <a:rPr lang="en-US" altLang="zh-CN" i="1" dirty="0">
                              <a:latin typeface="Cambria Math" panose="02040503050406030204" pitchFamily="18" charset="0"/>
                            </a:rPr>
                          </m:ctrlPr>
                        </m:dPr>
                        <m:e>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𝒙</m:t>
                              </m:r>
                            </m:e>
                            <m:sub>
                              <m:r>
                                <a:rPr lang="en-US" altLang="zh-CN" dirty="0">
                                  <a:latin typeface="Cambria Math" panose="02040503050406030204" pitchFamily="18" charset="0"/>
                                </a:rPr>
                                <m:t>𝟏</m:t>
                              </m:r>
                            </m:sub>
                          </m:sSub>
                          <m:r>
                            <a:rPr lang="en-US" altLang="zh-CN" dirty="0">
                              <a:latin typeface="Cambria Math" panose="02040503050406030204" pitchFamily="18" charset="0"/>
                            </a:rPr>
                            <m:t>,</m:t>
                          </m:r>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𝒚</m:t>
                              </m:r>
                            </m:e>
                            <m:sub>
                              <m:r>
                                <a:rPr lang="en-US" altLang="zh-CN" dirty="0">
                                  <a:latin typeface="Cambria Math" panose="02040503050406030204" pitchFamily="18" charset="0"/>
                                </a:rPr>
                                <m:t>𝟏</m:t>
                              </m:r>
                            </m:sub>
                          </m:sSub>
                          <m:r>
                            <a:rPr lang="en-US" altLang="zh-CN" dirty="0">
                              <a:latin typeface="Cambria Math" panose="02040503050406030204" pitchFamily="18" charset="0"/>
                            </a:rPr>
                            <m:t>,</m:t>
                          </m:r>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𝒙</m:t>
                              </m:r>
                            </m:e>
                            <m:sub>
                              <m:r>
                                <a:rPr lang="en-US" altLang="zh-CN" dirty="0">
                                  <a:latin typeface="Cambria Math" panose="02040503050406030204" pitchFamily="18" charset="0"/>
                                </a:rPr>
                                <m:t>𝟐</m:t>
                              </m:r>
                            </m:sub>
                          </m:sSub>
                          <m:r>
                            <a:rPr lang="en-US" altLang="zh-CN" dirty="0">
                              <a:latin typeface="Cambria Math" panose="02040503050406030204" pitchFamily="18" charset="0"/>
                            </a:rPr>
                            <m:t>,</m:t>
                          </m:r>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𝒚</m:t>
                              </m:r>
                            </m:e>
                            <m:sub>
                              <m:r>
                                <a:rPr lang="en-US" altLang="zh-CN" dirty="0">
                                  <a:latin typeface="Cambria Math" panose="02040503050406030204" pitchFamily="18" charset="0"/>
                                </a:rPr>
                                <m:t>𝟐</m:t>
                              </m:r>
                            </m:sub>
                          </m:sSub>
                        </m:e>
                      </m:d>
                    </m:oMath>
                  </m:oMathPara>
                </a14:m>
                <a:endParaRPr lang="en-US" altLang="zh-CN" dirty="0"/>
              </a:p>
              <a:p>
                <a:pPr marL="457200" lvl="1" indent="0" algn="just">
                  <a:buNone/>
                </a:pPr>
                <a:r>
                  <a:rPr lang="zh-CN" altLang="en-US" dirty="0"/>
                  <a:t>Trong đó, </a:t>
                </a:r>
                <a14:m>
                  <m:oMath xmlns:m="http://schemas.openxmlformats.org/officeDocument/2006/math">
                    <m:r>
                      <a:rPr lang="en-US" altLang="zh-CN" dirty="0">
                        <a:latin typeface="Cambria Math" panose="02040503050406030204" pitchFamily="18" charset="0"/>
                      </a:rPr>
                      <m:t>𝑰</m:t>
                    </m:r>
                    <m:r>
                      <a:rPr lang="vi-VN" altLang="zh-CN" b="0" i="0" dirty="0" smtClean="0">
                        <a:latin typeface="Cambria Math" panose="02040503050406030204" pitchFamily="18" charset="0"/>
                      </a:rPr>
                      <m:t> </m:t>
                    </m:r>
                  </m:oMath>
                </a14:m>
                <a:r>
                  <a:rPr lang="zh-CN" altLang="en-US" dirty="0"/>
                  <a:t>là ảnh gốc, </a:t>
                </a:r>
                <a14:m>
                  <m:oMath xmlns:m="http://schemas.openxmlformats.org/officeDocument/2006/math">
                    <m:sSup>
                      <m:sSupPr>
                        <m:ctrlPr>
                          <a:rPr lang="en-US" altLang="zh-CN" i="1" dirty="0">
                            <a:latin typeface="Cambria Math" panose="02040503050406030204" pitchFamily="18" charset="0"/>
                          </a:rPr>
                        </m:ctrlPr>
                      </m:sSupPr>
                      <m:e>
                        <m:r>
                          <a:rPr lang="en-US" altLang="zh-CN" dirty="0">
                            <a:latin typeface="Cambria Math" panose="02040503050406030204" pitchFamily="18" charset="0"/>
                          </a:rPr>
                          <m:t>𝑰</m:t>
                        </m:r>
                      </m:e>
                      <m:sup>
                        <m:r>
                          <a:rPr lang="en-US" altLang="zh-CN" dirty="0">
                            <a:latin typeface="Cambria Math" panose="02040503050406030204" pitchFamily="18" charset="0"/>
                          </a:rPr>
                          <m:t>‘</m:t>
                        </m:r>
                      </m:sup>
                    </m:sSup>
                    <m:r>
                      <a:rPr lang="vi-VN" altLang="zh-CN" b="0" i="1" dirty="0" smtClean="0">
                        <a:latin typeface="Cambria Math" panose="02040503050406030204" pitchFamily="18" charset="0"/>
                      </a:rPr>
                      <m:t> </m:t>
                    </m:r>
                  </m:oMath>
                </a14:m>
                <a:r>
                  <a:rPr lang="zh-CN" altLang="en-US" dirty="0"/>
                  <a:t>là ảnh sau khi cắt xén, </a:t>
                </a:r>
                <a14:m>
                  <m:oMath xmlns:m="http://schemas.openxmlformats.org/officeDocument/2006/math">
                    <m:d>
                      <m:dPr>
                        <m:ctrlPr>
                          <a:rPr lang="en-US" altLang="zh-CN" i="1" dirty="0">
                            <a:latin typeface="Cambria Math" panose="02040503050406030204" pitchFamily="18" charset="0"/>
                          </a:rPr>
                        </m:ctrlPr>
                      </m:dPr>
                      <m:e>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𝒙</m:t>
                            </m:r>
                          </m:e>
                          <m:sub>
                            <m:r>
                              <a:rPr lang="en-US" altLang="zh-CN" dirty="0">
                                <a:latin typeface="Cambria Math" panose="02040503050406030204" pitchFamily="18" charset="0"/>
                              </a:rPr>
                              <m:t>𝟏</m:t>
                            </m:r>
                          </m:sub>
                        </m:sSub>
                        <m:r>
                          <a:rPr lang="en-US" altLang="zh-CN" dirty="0">
                            <a:latin typeface="Cambria Math" panose="02040503050406030204" pitchFamily="18" charset="0"/>
                          </a:rPr>
                          <m:t>,</m:t>
                        </m:r>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𝒚</m:t>
                            </m:r>
                          </m:e>
                          <m:sub>
                            <m:r>
                              <a:rPr lang="en-US" altLang="zh-CN" dirty="0">
                                <a:latin typeface="Cambria Math" panose="02040503050406030204" pitchFamily="18" charset="0"/>
                              </a:rPr>
                              <m:t>𝟏</m:t>
                            </m:r>
                          </m:sub>
                        </m:sSub>
                      </m:e>
                    </m:d>
                  </m:oMath>
                </a14:m>
                <a:r>
                  <a:rPr lang="en-US" altLang="zh-CN" dirty="0"/>
                  <a:t> </a:t>
                </a:r>
                <a:r>
                  <a:rPr lang="zh-CN" altLang="en-US" dirty="0"/>
                  <a:t>là tọa độ góc trên bên trái của vùng cắt, </a:t>
                </a:r>
                <a14:m>
                  <m:oMath xmlns:m="http://schemas.openxmlformats.org/officeDocument/2006/math">
                    <m:d>
                      <m:dPr>
                        <m:ctrlPr>
                          <a:rPr lang="en-US" altLang="zh-CN" i="1" dirty="0">
                            <a:latin typeface="Cambria Math" panose="02040503050406030204" pitchFamily="18" charset="0"/>
                          </a:rPr>
                        </m:ctrlPr>
                      </m:dPr>
                      <m:e>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𝒙</m:t>
                            </m:r>
                          </m:e>
                          <m:sub>
                            <m:r>
                              <a:rPr lang="en-US" altLang="zh-CN" dirty="0">
                                <a:latin typeface="Cambria Math" panose="02040503050406030204" pitchFamily="18" charset="0"/>
                              </a:rPr>
                              <m:t>𝟐</m:t>
                            </m:r>
                          </m:sub>
                        </m:sSub>
                        <m:r>
                          <a:rPr lang="en-US" altLang="zh-CN" dirty="0">
                            <a:latin typeface="Cambria Math" panose="02040503050406030204" pitchFamily="18" charset="0"/>
                          </a:rPr>
                          <m:t>,</m:t>
                        </m:r>
                        <m:sSub>
                          <m:sSubPr>
                            <m:ctrlPr>
                              <a:rPr lang="en-US" altLang="zh-CN" i="1" dirty="0">
                                <a:latin typeface="Cambria Math" panose="02040503050406030204" pitchFamily="18" charset="0"/>
                              </a:rPr>
                            </m:ctrlPr>
                          </m:sSubPr>
                          <m:e>
                            <m:r>
                              <a:rPr lang="en-US" altLang="zh-CN" dirty="0">
                                <a:latin typeface="Cambria Math" panose="02040503050406030204" pitchFamily="18" charset="0"/>
                              </a:rPr>
                              <m:t>𝒚</m:t>
                            </m:r>
                          </m:e>
                          <m:sub>
                            <m:r>
                              <a:rPr lang="en-US" altLang="zh-CN" dirty="0">
                                <a:latin typeface="Cambria Math" panose="02040503050406030204" pitchFamily="18" charset="0"/>
                              </a:rPr>
                              <m:t>𝟐</m:t>
                            </m:r>
                          </m:sub>
                        </m:sSub>
                      </m:e>
                    </m:d>
                  </m:oMath>
                </a14:m>
                <a:r>
                  <a:rPr lang="en-US" altLang="zh-CN" dirty="0"/>
                  <a:t> </a:t>
                </a:r>
                <a:r>
                  <a:rPr lang="zh-CN" altLang="en-US" dirty="0"/>
                  <a:t>còn là tọa độ góc dưới bên phải của vùng cắt</a:t>
                </a: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909"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Cắt xén và ghép nối ngẫu nhiên</a:t>
            </a: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0907" y="5140795"/>
            <a:ext cx="9450183" cy="153035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9" name="文本占位符 4"/>
          <p:cNvSpPr>
            <a:spLocks noGrp="1"/>
          </p:cNvSpPr>
          <p:nvPr>
            <p:ph type="body" sz="quarter" idx="14"/>
          </p:nvPr>
        </p:nvSpPr>
        <p:spPr>
          <a:xfrm>
            <a:off x="515938" y="1104899"/>
            <a:ext cx="6352453" cy="5081412"/>
          </a:xfrm>
        </p:spPr>
        <p:txBody>
          <a:bodyPr>
            <a:normAutofit fontScale="92500" lnSpcReduction="20000"/>
          </a:bodyPr>
          <a:lstStyle/>
          <a:p>
            <a:r>
              <a:rPr lang="zh-CN" altLang="en-US" sz="2600" dirty="0">
                <a:latin typeface="Calibri"/>
                <a:cs typeface="Calibri"/>
              </a:rPr>
              <a:t>Ghép nối ngẫu nhiên</a:t>
            </a:r>
            <a:endParaRPr lang="vi-VN" altLang="zh-CN" sz="2600" dirty="0">
              <a:latin typeface="Calibri"/>
              <a:cs typeface="Calibri"/>
            </a:endParaRPr>
          </a:p>
          <a:p>
            <a:pPr lvl="1" algn="just"/>
            <a:r>
              <a:rPr lang="en-VN" sz="2200" dirty="0"/>
              <a:t>Để khai thác sâu hơn mối quan hệ giữa các điểm ảnh và các mẫu ảnh, các nhà nghiên cứu đã đề xuất nhiều phương pháp tăng cường dữ liệu dựa trên phép trộn mẫu (sample-mixing data augmentation). Trong những năm gần đây, hai kỹ thuật tiêu biểu là Mixup (Zhang và cộng sự, 2017) và CutMix (Yun và cộng sự, 2019).</a:t>
            </a:r>
          </a:p>
          <a:p>
            <a:pPr lvl="2" algn="just"/>
            <a:r>
              <a:rPr lang="en-VN" sz="2200" dirty="0"/>
              <a:t>Mixup tạo mẫu huấn luyện mới bằng cách nội suy tuyến tính hai ảnh đầu vào, đồng thời trộn nhãn của chúng theo cùng một tỉ lệ.</a:t>
            </a:r>
          </a:p>
          <a:p>
            <a:pPr lvl="2" algn="just"/>
            <a:r>
              <a:rPr lang="en-VN" sz="2200" dirty="0"/>
              <a:t>Phát triển từ ý tưởng trộn mẫu, CutMix cắt một vùng từ ảnh này và dán vào ảnh khác. Nhãn của mẫu mới được kết hợp theo tỉ lệ diện tích của các vùng ảnh tương ứng.</a:t>
            </a:r>
          </a:p>
          <a:p>
            <a:pPr>
              <a:lnSpc>
                <a:spcPct val="86000"/>
              </a:lnSpc>
            </a:pPr>
            <a:endParaRPr lang="en-US" altLang="zh-CN" sz="196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Cắt xén và ghép nối ngẫu nhiên</a:t>
            </a:r>
          </a:p>
        </p:txBody>
      </p:sp>
      <p:pic>
        <p:nvPicPr>
          <p:cNvPr id="3" name="图片 2"/>
          <p:cNvPicPr/>
          <p:nvPr/>
        </p:nvPicPr>
        <p:blipFill>
          <a:blip r:embed="rId3" cstate="print">
            <a:clrChange>
              <a:clrFrom>
                <a:srgbClr val="FFFDFF"/>
              </a:clrFrom>
              <a:clrTo>
                <a:srgbClr val="FFFDFF">
                  <a:alpha val="0"/>
                </a:srgbClr>
              </a:clrTo>
            </a:clrChange>
            <a:extLst>
              <a:ext uri="{28A0092B-C50C-407E-A947-70E740481C1C}">
                <a14:useLocalDpi xmlns:a14="http://schemas.microsoft.com/office/drawing/2010/main" val="0"/>
              </a:ext>
            </a:extLst>
          </a:blip>
          <a:stretch>
            <a:fillRect/>
          </a:stretch>
        </p:blipFill>
        <p:spPr>
          <a:xfrm>
            <a:off x="7123922" y="1840469"/>
            <a:ext cx="4360228" cy="2849880"/>
          </a:xfrm>
          <a:prstGeom prst="rect">
            <a:avLst/>
          </a:prstGeom>
        </p:spPr>
      </p:pic>
    </p:spTree>
    <p:extLst>
      <p:ext uri="{BB962C8B-B14F-4D97-AF65-F5344CB8AC3E}">
        <p14:creationId xmlns:p14="http://schemas.microsoft.com/office/powerpoint/2010/main" val="13289251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0768C7-4064-4122-A2B1-2ACA7A0C3F8C}"/>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53</a:t>
            </a:fld>
            <a:endParaRPr lang="zh-CN" altLang="en-US">
              <a:latin typeface="Calibri"/>
              <a:cs typeface="Calibri"/>
            </a:endParaRPr>
          </a:p>
        </p:txBody>
      </p:sp>
      <p:sp>
        <p:nvSpPr>
          <p:cNvPr id="9" name="文本占位符 4">
            <a:extLst>
              <a:ext uri="{FF2B5EF4-FFF2-40B4-BE49-F238E27FC236}">
                <a16:creationId xmlns:a16="http://schemas.microsoft.com/office/drawing/2014/main" id="{2F54AAC3-A617-6949-99FE-6AB7B60D6178}"/>
              </a:ext>
            </a:extLst>
          </p:cNvPr>
          <p:cNvSpPr>
            <a:spLocks noGrp="1"/>
          </p:cNvSpPr>
          <p:nvPr>
            <p:ph type="body" sz="quarter" idx="14"/>
          </p:nvPr>
        </p:nvSpPr>
        <p:spPr>
          <a:xfrm>
            <a:off x="515936" y="994063"/>
            <a:ext cx="11160125" cy="787400"/>
          </a:xfrm>
        </p:spPr>
        <p:txBody>
          <a:bodyPr>
            <a:normAutofit fontScale="85000" lnSpcReduction="20000"/>
          </a:bodyPr>
          <a:lstStyle/>
          <a:p>
            <a:r>
              <a:rPr lang="zh-CN" altLang="en-US" sz="2800" dirty="0">
                <a:latin typeface="Calibri"/>
                <a:cs typeface="Calibri"/>
              </a:rPr>
              <a:t>Hãy vận dụng kiến thức về phân tích tín hiệu trong miền thời gian–tần số để tự động phát hiện video bị giả mạo/can thiệp (tampered video)</a:t>
            </a:r>
            <a:endParaRPr lang="en-US" altLang="zh-CN" sz="2800" dirty="0">
              <a:latin typeface="Calibri"/>
              <a:cs typeface="Calibri"/>
            </a:endParaRPr>
          </a:p>
        </p:txBody>
      </p:sp>
      <p:sp>
        <p:nvSpPr>
          <p:cNvPr id="4" name="文本占位符 3">
            <a:extLst>
              <a:ext uri="{FF2B5EF4-FFF2-40B4-BE49-F238E27FC236}">
                <a16:creationId xmlns:a16="http://schemas.microsoft.com/office/drawing/2014/main" id="{03C9A16D-9931-47B2-91DB-382EE2E7ED16}"/>
              </a:ext>
            </a:extLst>
          </p:cNvPr>
          <p:cNvSpPr>
            <a:spLocks noGrp="1"/>
          </p:cNvSpPr>
          <p:nvPr>
            <p:ph type="body" sz="quarter" idx="13"/>
          </p:nvPr>
        </p:nvSpPr>
        <p:spPr/>
        <p:txBody>
          <a:bodyPr>
            <a:normAutofit/>
          </a:bodyPr>
          <a:lstStyle/>
          <a:p>
            <a:r>
              <a:rPr lang="zh-CN" altLang="en-US" dirty="0">
                <a:latin typeface="Calibri"/>
                <a:cs typeface="Calibri"/>
              </a:rPr>
              <a:t>Câu hỏi suy ngẫm</a:t>
            </a:r>
          </a:p>
        </p:txBody>
      </p:sp>
      <p:pic>
        <p:nvPicPr>
          <p:cNvPr id="6" name="图片 5">
            <a:extLst>
              <a:ext uri="{FF2B5EF4-FFF2-40B4-BE49-F238E27FC236}">
                <a16:creationId xmlns:a16="http://schemas.microsoft.com/office/drawing/2014/main" id="{F74080CA-2114-4F7C-ADC7-E9AB423C46CB}"/>
              </a:ext>
            </a:extLst>
          </p:cNvPr>
          <p:cNvPicPr>
            <a:picLocks noChangeAspect="1"/>
          </p:cNvPicPr>
          <p:nvPr/>
        </p:nvPicPr>
        <p:blipFill>
          <a:blip r:embed="rId3"/>
          <a:srcRect t="1717"/>
          <a:stretch>
            <a:fillRect/>
          </a:stretch>
        </p:blipFill>
        <p:spPr>
          <a:xfrm>
            <a:off x="1571117" y="1781463"/>
            <a:ext cx="9049762" cy="4913738"/>
          </a:xfrm>
          <a:prstGeom prst="rect">
            <a:avLst/>
          </a:prstGeom>
        </p:spPr>
      </p:pic>
    </p:spTree>
    <p:extLst>
      <p:ext uri="{BB962C8B-B14F-4D97-AF65-F5344CB8AC3E}">
        <p14:creationId xmlns:p14="http://schemas.microsoft.com/office/powerpoint/2010/main" val="2269446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DJjN2IyOGFlODMzYTRiYWEzOTk3NjA0YjM1MTk5ODU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178429996761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22"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E67CF39-E1CF-4F93-A163-6819ACA94E3C}">
  <we:reference id="wa200010001" version="1.0.0.1" store="en-US" storeType="OMEX"/>
  <we:alternateReferences>
    <we:reference id="wa200010001" version="1.0.0.1" store="wa200010001" storeType="OMEX"/>
  </we:alternateReferences>
  <we:properties>
    <we:property name="claude.fileId" value="&quot;da90725e-9f59-4b96-be31-a9ae09dd262f&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843EC9D1-E414-43AB-BBC1-318BB91020ED-3">
      <extobjdata type="843EC9D1-E414-43AB-BBC1-318BB91020ED" data="ewogICAiQmFzZTY0SW1nIiA6ICJpVkJPUncwS0dnb0FBQUFOU1VoRVVnQUFBdkVBQUFIdENBWUFBQUNReENHY0FBQWdBRWxFUVZSNFh1emRDVmhOK2Y4SDhIZVVtREpDMFdCbWxLRXc5aTFFOWlYYjJNbSs3MHRGaUlxS3lCS3liNE13OW4zZnliNGJXMkhDakNXS2tLVVUvcys1OCsvMlkxTDNkcmR6ejNuZjUvay8vK2YzYzc2ZjVmVzl6L1A3Vk9kOGo4bm56NTgvUTBTZjh2N2w0ZFhJQ3gwcWR4QlJWU3lGQXRJV2VCVDNDSVc4Q3NIYzFCeXhJYkd3ekc0cDdZYlpuVm9Da2RHUmNQUnhWSzdKWnBvTmIrZThoV2xXVTdYaThHSUtVSUFDRk5DZWdJbllobmlodFk2TE9zTEIxZ0hqbTQvWFhxZU1SQUVLcEN0UWQzcGRISTQ0ak1WZEY2TjNqZDdVb29CU1lNR3hCUml3YW9EeVB6Y3MyUkI3aCsrbEVBVW9RQUVLR0ZCQWxFTzg0REZoeHdSRVBJbkFIMzMvTUNBUFUxTkFQZ0lyVDY5RXQyWGQ0UHlMTThKSGhjdW5jWGFhb1VEN2hlMngvc0o2NVhXVFcwM0dxTWFqTWx6SEN5aEFBUXBRUUhjQ29oM2loWmJYbmx1TEtYdW40TEx2WmQwSk1ESUZLS0FRU0VoS2dMVzdOZDRtdmtWVVVCVHNyTzBvUXdHRlFPNWh1Zkh5M1V1bHhsbnZzNmhzVjVrNkZLQUFCU2hnUUFGUkQvR0N5NVYvcnFCYVVEVkVCRWJncHp3L0daQ0txU2tnZllIdXk3cGp4ZWtWOEczcWl3a3RKa2kvWVhhWW9jQ054emZ3cTkrdnl1c3N6QzBRSHhvUEV4T1RETmZ5QWdwUWdBSVUwSjJBNklkNG9mWDNIOTRySHFwYTBtMEo2cGVvcnpzTlJxYUF6QVdPUkJ4Qm5lbDFVTUNxQUI0R1ArU2dKdlB2ZzlEK25NTnpNT1NQSVVxSkpxV2FZT2ZRblpTaEFBVW9RQUVEQ3hqRkVKOWkxQ0NrQVpxVmJvWWhkVlAvQjhYQWZreFBBVWtKQ0lkVkNhZlVQSDc1R0VkSEhvVkxNUmRKOWNkbTFCZG9QYTgxTmwvZXJGdzRyZTAwZURid1ZEOFFWMUNBQWhTZ2dGWUZqR3FJRnpvZitzZFFmUHI4Q1hQYzVtZ1Znc0VvUUlGL0JYeTIraUJ3VnlCNlZPK0JaZDJYa1VYbUFsL2ZEMzl4M0VXVS83bTh6RlhZUGdVb1FBSERDeGpkRUMrUXpUMHlGMXN1YmNGQno0T0dGMlFGRkpDWXdMM1llN0FmWXcvaDNtZmh6UGpzWnRrbDFpSGJVVlhnNmo5WFVkYS9yUEp5M2crdnFoeXZvd0FGS0tCN0FhTWM0Z1dXUTdjT29mdnYzUkVSRUtFWU52aWhBQVcwSitBODJSa24venFKbFQxWG9rdlZMdG9MekVoR0pURHo0RXk0cjNOWDF0eWliQXRzSGJUVnFIcGdzUlNnQUFXa0ttQzBRN3l3SVEvakhzSnhuQ09PZXgzbm4zZWwrZzFsWHdZUldIeDhNZnFHOVVWZHg3cjhpNWRCZGtBY1NWdk1hWUh0Vjdjcmk1blpmaWFHMVJzbWp1SllCUVVvUUFHWkN4ajFFSit5ZHhVQ0tpZ2V0SEtyNGliejdXVDdGTkNPd0p1RU40b3o0eE9URXhXbjFCVE1YVkE3Z1JuRmFBU0VoNXh6RHNtcGVHOUF5dWVxMzFXVUxsVGFhSHBnb1JTZ0FBV2tMQ0NKSVY3WW9FNkxPK0dYZkwvd2JHc3BmMXZabTE0Rk9pN3FpTFhuMTJKaXk0bndkdlhXYTI0bU03ekF4UWNYVVRHd29ySVFxKytzRURjcnp2Q0ZzUUlLVUlBQ0ZGQUlTR2FJRjVyeDMrRVA0Y1VrNi9xdDQvWlNnQUlhQ3V5OXZoZU5aelZHNGJ5RmNXL3lQUTJqY2JteENVemJOdzBqTjQ1VWx0MjZmR3RzSExEUjJOcGd2UlNnQUFVa0t5Q3BJVjdZcGZYbjEyUFM3a200NG5kRnNwdkd4aWlnRDRHUG56N0MxdE1Xc1c5aWNYck1hVGpaTytrakxYT0lSS0RKN0NiWWZXMjNzaHJoV045QnRRZUpwRHFXUVFFS1VJQUNraHZpaFMwVmprV3JNcWtLSWdNajhYUGVuN25MRktCQUpnVzhObnBoNnI2cDZPL1NIL003ejg5a0ZDNHpOb0cwN29lL01lRUdTaFFvWVd5dHNGNEtVSUFDa2hXUTVCQXY3SmJ3UUo3RFdBY3M3TG9RRFVzMmxPd0dzakVLNkZJZzRra0VpdnNXUjY0Y3VSQXpJd1ptcG1hNlRNZllJaEU0RzNVV1RrR3BmM25oL2ZBaTJSaVdRUUVLVU9CL0JDUTd4S2YwMkdobUk3aVdjc1hRdWtPNThSU2dRQ1lFaEljYmhZY2MxL2RiajdZVjIyWWlBcGNZbThEa1BaTXhadk1ZWmRudEs3WEgycjVyamEwTjFrc0JDbEJBMGdLU0grS0YzUnUyZGhpU2twTXdyL004U1c4bW02T0FMZ1JDRDRWaTZOcWhhRktxQ1hZTzNhbUxGSXdwTW9HR0lRMngvK1orWlZVTE9pOUFQNWQrSXF1UzVWQ0FBaFNRdDRBc2huaGhpK2NmblkrTkZ6ZmlrT2NoZWU4NHU2ZUFtZ0l2MzcyRWpZY05QbjM2aE9qcDBiREphYU5tQkY1dVRBTEpINU5oTWRnQ0g1SS9LTXNXbmk4cWxyK1lNYlhCV2lsQUFRcElYa0EyUTd5d2s0Y2pEcVBMa2k2SW5CZ0pTM05MeVc4dUc2U0F0Z1Jhem0ySnJWZTJZbnJiNmZCbzRLR3RzSXdqUW9HVGQwL0NlWXF6c3JKOE9mUGg2WXluSXF5VUpWR0FBaFNRdDRDc2huaGhxeCsvZkF5SGNRNDRNdUlJS2haT2ZaR0p2TDhHN0o0QzZRdHN2YndWTGVlMWhJT3RBeUlDSXNnbFlZSEFuWUh3MmVhajdMQlRsVTVZMVh1VmhEdG1heFNnQUFXTVUwQjJRM3pLTmxVS3JJVGg5WWFqazFNbjQ5dzVWazBCUFFvSXo1UUl0OVM4ZXY4S2wzMHZvK3lQWmZXWW5hbjBLVkIzZWwzRlh5MVRQa3U2TFVFdjUxNzZMSUc1S0VBQkNsQkFCUUhaRHZHQ1RlY2xuV0ZuYlllQTN3SlVvT0lsRkpDM2dQQ0ErT3hEc3pHczdqRE03REJUM2hnUzdUNnQrK0gvbXZRWDdHM3NKZG94MjZJQUJTaGd2QUt5SHVLRmJSUCtkUHpud3oreHZ2OTY0OTFGVms0QlBRaGNlbkFKRlFJcndOclNXdkdBYTlZc1dmV1FsU24wS1hEczlqSFVtbHBMbVpMM3crdFRuN2tvUUFFS3FDY2creUZlNE5wd1lRTUNkZ2Jnei9GL3FxZkhxeWtnTXdGSEgwZEVSa2RpMjZCdGFGNjJ1Y3k2bDM2NzQ3ZVB4NFFkRTVTTmRxdmFEY3Q3THBkKzQreVFBaFNnZ0JFS2NJai8vMDI3OXZBYWhKZmFSQVJHS0c2eDRZY0NGUGl2d0xSOTB6Qnk0MGkwS3RjS213WnVJcEhFQkdvRzEwVDRuWEJsVnl0NnJrRFhxbDBsMWlYYm9RQUZLQ0FOQVE3eC83T1B3cm5Jd204YTUzV2FoMGEvTnBMR0RyTUxDbWhSSUNZK0JyYWV0c2lTSlF0aVpzVEE2anNyTFVabktFTUtKQ1lsS3M2SC8vanBvN0lNNGJhcC9OL25OMlJaekUwQkNsQ0FBdDhRNEJDZkJremptWTNSOE5lR2l0TnIrS0VBQmI0VWNKM2xpajNYOTJDTzJ4d01xajJJUEJJUk9IanpJT3FIMUZkMlU4U21DTzVPdWl1Ujd0Z0dCU2hBQWVrSmNJai94cDY2cjNOSFFsSUM1bmVlTDcxZFowY1UwRUJnM2ZsMTZMQ29BeW9Wcm9Selk4OXBFSWxMeFNRd2RzdFlUTm85U1ZsU2IrZmVXTnh0c1poS1pDMFVvQUFGS1BBL0FoemkwL2s2TERpMkFNTEFJcndZaWg4S1VPQmZBZUdIVzJ0M2E3eE5mSXRiL3JmZytJTWphU1FnVUMyb0drNUhuVloyc3JyM2FyaFZjWk5BWjJ5QkFoU2dnRFFGT01SbnNLOUhJNC9DYmJHYjRpMlYzK2Y0WHByZkFuWkZBVFVGK29YMXc2TGppekNxMFNoTWJqMVp6ZFc4WEd3Q3ZCOWViRHZDZWloQUFRcGtMTUFoUG1NalBIbjFCSTdqSEhIUTg2RGlGZ0orS0NCM2dWTi9uVUwxeWRVVlo4WS9tL0VNSmlZbWNpY3g2djczWHQrTHhyTWFLM3R3eU8rZ09LbUxId3BRZ0FJVUVLOEFoM2cxOXFieXhNb1lVbWNJdWxUdG9zWXFYa29CYVFyWWpiYkQvZWYzc1cvNFBqUW8yVUNhVGNxa3ExRWJSeUY0WDdDeTIvNHUvZms4a0V6Mm5tMVNnQUxHSzhBaFhzMjk2N3EwSzM3Szh4TUNXd2FxdVpLWFUwQmFBc0xiam4yMitjQ3RzaHRXOTFrdHJlWmsxbzN3QzRyejk4OHJ1MTdYZHgzYVZXb25Nd1cyU3dFS1VNQzRCRGpFWjJLL0p1NmFpTXQvWDhiR0FSc3pzWnBMS0NBTmdVZHhqMURJcXhETVRjMFJHeElMeSt5VzBtaE1abDI4U1hpRG5FTnlmdEgxaTVrdmtOc2l0OHdrMkM0RktFQUI0eExnRUovSi9kcDBjUk9FVjVSZm0zQXRreEc0akFMR0wxQm5XaDBjaVR5Q0pkMldvSmR6TCtOdlNJWWQ3UHh6SjVxRk5sTjJYckpBU1Z5ZmNGMkdFbXlaQWhTZ2dIRUpjSWpYWUwrdVA3cU9jdjdsRUJrWUNYc2JldzBpY1NrRmpGTmd4YWtWNlA1N2Q5UW9XZ1BIdlk0Ylp4TXlyOXB6dlNkbUhKaWhWQmhjZXpCQzNVSmxyc0wyS1VBQkNvaGZnRU84aG51VS9ERVpEdU1jRlArajUxcktWY05vWEU0QjR4SVF6b3kzR21xRnhPUkVSQVZGd2M3YXpyZ2FZTFVvNzE4ZWwvKzVySlRZTkdBVFdwVnZSUmtLVUlBQ0ZCQzVBSWQ0TFcxUWs5bE5VSzk0UGJqWGQ5ZFNSSWFoZ0hFSWRGL1dIU3RPcjRCdlUxOU1hREhCT0lwbWxRb0IzZy9QTHdJRktFQUI0eFhnRUsvRnZmTlk1NEczSDk1aVlaZUZXb3pLVUJRUXQ4Q1JpQ09vTTcwT0NsZ1Z3S09wajhSZExLdjdRbURyNWExb09hK2w4cjhyVTZnTXJ2aGRvUklGS0VBQkNoaUJBSWQ0TFcrUzhCYkxOV2ZYNE9qSW8xcU96SEFVRUtmQTU4K2ZGYWZVUEg3NVdQRzlkeW5tSXM1Q1dkVi9CSWF0SFliWmgyWXIvL3ZoOVlZanBIMElwU2hBQVFwUXdBZ0VPTVRyWUpPTzNUNkc5Z3ZiS3g1NHpaVWpsdzR5TUNRRnhDWGdzOVVIZ2JzQzBhTjZEeXpydmt4Y3hiR2Fid3FVSGw4YTF4NmxuckMxYmRBMk5DL2JuR0lVb0FBRktHQUVBaHppZGJSSlQxOC9WVHp3S3J6TnNvcDlGUjFsWVZnS2lFUGdYdXc5MkkreGg0VzVoZUxNK094bTJjVlJHS3Y0cGtEYzJ6amtHWjduaTMrUEQ0M25lZi84emxDQUFoUXdFZ0VPOFRyZUtLZEpUaGhZZXlDNlZ1MnE0MHdNVHdIRENsU2ZYQjJuL2pxRnNGNWg2T3pVMmJERk1IdUdBaHN2YmtUYkJXMlYxMVg0dVFJdWpMdVE0VHBlUUFFS1VJQUM0aERnRUsrSGZlaTJyQnNLV2hYRXBGYVQ5SkNOS1NoZ0dBSGhlWkIrWWYwVXB6UWQ4RGhnbUNLWVZXV0JRYXNIWWQ3UmVjcnJSelFZZ2FsdHA2cThuaGRTZ0FJVW9JQmhCVGpFNjhrL2FIY1FMdHkvZ0UwRE4ra3BJOU5RUUw4Q3duR0YxdTdXaWpQakh3WS9STUhjQmZWYkFMT3BKVkRDcHdSdVJkOVNydGsxZEJmZmRhR1dJQyttQUFVb1lGZ0JEdkY2OU45OGFUT0VCd0J2K04vUVkxYW1vb0QrQkRvczZvQjE1OWRoVXN0SkdPTTZSbitKbVVrdEFkNFByeFlYTDZZQUJTZ2dTZ0VPOFhyZWxwdVBiMEk0RVNJaU1BSy81UHRGejltWmpnSzZGZGh6YlE5Y1o3dWljTjdDdURmNW5tNlRNWHFtQmRhZVc0dU9penNxMTFleHE0SXozbWN5SFk4TEtVQUJDbEJBL3dJYzR2VnZqbytmUHNKeG5DTm1kcGlKSnFXYkdLQUNwcVNBYmdTRTc3YXRweTFpMzhUaXpKZ3pQSmxKTjh3YVJ4V2VYUkNlWVVqNWpHNDhHa0d0Z2pTT3l3QVVvQUFGS0tBL0FRN3grclArVDZhbXM1dWl0bU50ZURid05HQVZURTBCN1FxTTNEQVMwL1pQd3dDWEFaalhPZlhCU2UxbVlUUk5CSXFOTFlZN3orNG9Rd2hINFRZbzJVQ1RrRnhMQVFwUWdBSjZGdUFRcjJmd3I5T04yREFDcjkrL3hxS3VxYjhWTTNCSlRFOEJqUVFpbmtTZ3VHOXh4WXZPWW1iRXdNelVUS040WEt4ZEFlRWRGc0pmUzFJK1diTmt4ZHM1YjJGdVpxN2RSSXhHQVFwUWdBSTZGZUFRcjFOZTFZSXZQcjRZWVdmQ2NOenJ1R29MZUJVRlJDNVFJYUFDTHYxOUNSdjZiMENiQ20xRVhxMjh5bHQxWmhXNkxPMmliTHA2a2VvNE1mcUV2QkRZTFFVb1FBRUpDSENJRjhrbWh0OEpSNXY1YlJRUHZPYitMcmRJcW1JWkZNaWNRT2loVUF4ZE94Uk5TalhCenFFN014ZUVxM1FpMEd0NUx5dzd1VXdaZTF5VGNRajRMVUFudVJpVUFoU2dBQVYwSjhBaFhuZTJha2QrOXZvWkhIMGNzWHZZYmpqWk82bTluZ3NvSUJhQmwrOWV3c2JEQnA4K2ZVTDA5R2pZNUxRUlMybXlyOE4rakQzdXhhYWVISFRJOHhEcU9OYVJ2UXNCS0VBQkNoaWJBSWQ0RWU1WTFhQ3E2RmV6SDdwWDd5N0M2bGdTQlZRVGFEbTNKYlplMllycGJhZkRvNEdIYW90NGxVNEZIangvZ01LakN5dHo4SDU0blhJek9BVW9RQUdkQ25DSTF5bHY1b1AzK0wwSGJIUFo4dGkzekJOeXBZRUZ0bDdlaXBieldzTEIxZ0VSQVJFR3JvYnBCWUhsSjVlangvSWVTZ3lYWWk0NE92SW9jU2hBQVFwUXdBZ0ZPTVNMZU5NbTc1bU1zMUZuc1dYUUZoRlh5ZElva0xaQVVuS1M0cGFhVis5ZjRiTHZaWlQ5c1N5cERDelFiVmszckR5OVVsbkYrT2JqNGRmTXo4QlZNVDBGS0VBQkNtUkdnRU44WnRUMHVFYjRiYWIzWm0vY0RMaXB4NnhNUlFIdENBejlZeWhDRDRkaWVMM2hDR2tmb3AyZ2pKSnBnZndlK2ZFcy9wbHkvYkdSeDFDeldNMU14K05DQ2xDQUFoUXduQUNIZU1QWnE1ejUxcE5iS09sYkVwR0JrU2lhdjZqSzYzZ2hCUXd0Y1BIQlJWUU1yQWhyUzJ2RkE2N0NQZGo4R0ViZ3I1aS84SXYzTDhyazJVeXpLYzZITjgxcWFwaUNtSlVDRktBQUJUUVM0QkN2RVovK0ZuLysvQmtPNHh3d3ZkMTBOQ3ZUVEgrSm1Za0NHZ29JSnk1RlJrZGkrK0R0L081cWFLbko4aVhoUzlCblpSOWxpTHFPZFhIUTg2QW1JYm1XQWhTZ0FBVU1LTUFoM29ENG1VbmRQTFM1NHMvZkl4cU95TXh5cnFHQTNnV203cHNLcjQxZWFGMitOVFlPMktqMy9FejRyMENueFoydzV0d2FKVWZnYjRFWTIyUXNlU2hBQVFwUXdFZ0ZPTVFiNGNhTjNEQVNjZS9pc0tUYkVpT3NuaVhMVFNBbVBnYTJucmJJa2lVTFltYkV3T283SzdrUmlLTGZyKytIUHpuNkpLb1ZxU2FLMmxnRUJTaEFBUXFvTDhBaFhuMHpVYXhZZW1LcDRyaTQ4Rkhob3FpSFJWQWdQWUhHTXh0ajc0MjltT3MyRndOckR5U1duZ1dFMjVtRTI1cFNQcndmWHM4YndIUVVvQUFGZENEQUlWNEhxUG9LZWVMT0NjVTUzTUlEcjNrczh1Z3JMZk5RUUcyQnRlZldvdVBpanFoY3VETE9qajJyOW5vdTBFeGd3YkVGR0xCcWdESkl3NUlOc1hmNFhzMkNjalVGS0VBQkNoaFVnRU84UWZrMVR4NzdKaFlPWXgyd1krZ08vbWxjYzA1RzBKRkFRbElDck4ydDhUYnhMVzc1MzRMakQ2bS9GZFpSU29iOUg0SDJDOXRqL1lYMXl2OW1jcXZKR05WNEZJMG9RQUVLVU1DSUJUakVHL0htL1cvcDFTZFhSKzhhdmRHamV1cmJHQ1hTR3R1UWlFRGZsWDJ4T0h3eFJqY2V6VGNSNjNsUGN3L0xqWmZ2WGlxem52VStpOHAybGZWY0JkTlJnQUlVb0lBMkJUakVhMVBUd0xGNkx1OEpHMHNiVEdrenhjQ1ZNRDBGL2l0dzh1NUpPRTl4UmdHckFuZ1kvQkFtSmlaazBvUEFqY2MzOEt2ZnI4cE1GdVlXaUErTnA3OGU3Sm1DQWhTZ2dDNEZPTVRyVXRjQXNZUDNCdVBVWDZld2RkQldBMlJuU2dxa0wyQTMyZzczbjkvSHZ1SDcwS0JrQTNMcFFXRE80VGtZOHNjUVphWW1wWnBnNTlDZGVzak1GQlNnQUFVb29Fc0JEdkc2MURWUTdHMVh0bUhVeGxHSUNJd3dVQVZNUzRHMEJRSjNCc0pubXcvY0tydGhkWi9WWk5LRFFPdDVyYkg1OG1abHBtbHRwOEd6Z2FjZU1qTUZCU2hBQVFyb1VvQkR2QzUxRFJnNzVVaTVpSUFJT05nNkdMQVNwcVpBcXNDanVFY281RlVJNXFibWlBMkpoV1YyUy9Mb1dPRHIrK0V2anJ1SThqK1gxM0ZXaHFjQUJTaEFBVjBMY0lqWHRiQ0I0enVPYzBSd20yQTBMOXZjd0pVd1BRWCtGYWd6clE2T1JCNVJ2S3lzbDNPdmRGbmV2MzhQZDNkM0xGeTRVSG1kdjc4L2ZIeDh5S21Dd05WL3JxS3NmMW5sbGJ3ZlhnVTBYa0lCQ2xEQVNBUTR4QnZKUm1sU1pvczVMVkQ5bCtyd2F1U2xTUml1cFlCV0JGYWNXb0h1djNkSGphSTFjTnpyZUxveFY2OWVqYWlvS09YUS92ejVjM1RxMUFtRkN4ZEdTRWdJY3VUSW9aV2FwQnBrNXNHWmNGL25ybXl2UmRrV2ZGNUdxcHZOdmloQUFka0pjSWlYeVpZTDk4Z0xaOG92N2I1VUpoMnpUYkVLdkVsNG96Z3pQakU1RVZGQlViQ3p0bE9yMUpNblQyTFFvRUZZdDI0ZEhCeDRxMWg2ZU1JUDhOdXZibGRlTXJQOVRBeXJOMHd0YjE1TUFRcFFnQUxpRk9BUUw4NTkwVWxWeTA0c3c5SVRTM0Z5OUVtZHhHZFFDcWdxMEcxWk42dzh2UkoremZ3d3Z2bDRWWmNwcnVNUXJ4clg1OCtma1hOSVRzVUx0bEkrVi8ydW9uU2gwcW9GNEZVVW9BQUZLQ0JxQVE3eG90NGU3UmNuSEQvWlBMUzU0dVFhYTB0cjdTZGdSQXFvSUhBNDRqRHFUcStMd25rTDQ5N2tleXFzU0wxRXVNVW1MQ3dNd3YvUG16ZXZXbXZsZFBIRkJ4ZFJNYkNpc21Xcjc2d1FOeXRPVGdUc2xRSVVvSUNrQlRqRVMzcDcwMjd1K1p2bmNQUnhWTndiSzl3cnp3OEY5QzBnL0paWU9LWG04Y3ZIT0RieUdHb1dxNmxTQ2NKdjRaMmRuY0dIV3pQbW1yWnZHa1p1SEttOHNIWDUxdGc0WUdQR0Mza0ZCU2hBQVFvWWhRQ0hlS1BZSnQwVTZUelpHVDJjZTJSNFFvaHVzak9xM0FYR2JSbUhpYnNub21mMW5pbzlxeUg4NXIxejU4N28xNjhmSDJwVjRjdmpPc3NWZTY3dlVWNDUxMjB1QnRZZXFNSktYa0lCQ2xDQUFzWWd3Q0hlR0haSmh6WDJYdEViZVN6eUtJNmg1SWNDK2hTNEYzc1A5bVBzSVJ4N0tKd1puOTBzZTVycFUwNmsyYmR2SDM4RHIrSUdwWFUvL0UzL215aitRM0VWSS9BeUNsQ0FBaFFRdXdDSGVMSHZrQjdxbTdwdktzSnZoMlA3a05SVExQU1FsaWtvZ0dwQjFYQTY2alJXOVZxRlRrNmQvaU9TTXNCSFIwZnpOQm8xdmk5bm9zNmdhbEJWNVFyZUQ2OEdIaStsQUFVb1lDUUNIT0tOWktOMFhlYU9xenN3WXNNSUNHOTROVEV4MFhVNnhxZUFRbURoc1lYb3Y2by82cGVvai8zdSsvK2pFaEFRb0RpTmhnK3hxdmVGQ2RvZEJPOHQzc3BGSFNwMXdCOTkvMUF2Q0srbUFBVW9RQUZSQzNDSUYvWDI2TGU0MjA5dlEzakQ2ODJBbTNDMGRkUnZjbWFUcFlCd1puenU0Ym1SL0RFWkQ0TWZvbUR1Z2txSGxOL0NkK25TUmZHQ0ozNVVGMmdRMGdBSGJoNVFMbGpZWlNINjF1eXJlZ0JlU1FFS1VJQUNvaGZnRUMvNkxkSi9nY1Y5aWlPb1ZSQitLL2ViL3BNem8rd0UyaTlzai9VWDFpdStjNk1iai83UEVDL2NDNS9XaHlmVXBQMVZFWDRnc2hoc2dRL0pINVFYM0E2OGphTDVpOHJ1dThXR0tVQUJDa2haZ0VPOGxIZFhnOTVhem0wSkozc25qR284U29Nb1hFcUJqQVgyWE5zRDE5bXVtVG96UHVQbzhydml4SjBUcUJGY1E5bDR2cHo1OEhUR1UvbEJzR01LVUlBQ0VoZmdFQy94RGRha3ZkR2JSdVBwNjZmNHZjZnZtb1RoV2dxa0svRHgwMGZZZXRvaTlrMHN6b3c1Z3lyMlZTaW1nVURBemdENGJ2TlZSdWpzMUJsaHZjSTBpTWlsRktBQUJTZ2dSZ0VPOFdMY0ZSSFZ0UHprY2l3OHZoQ254NXdXVVZVc1JXb0NJemVNeExUOTB6REFaUURtZFo0bnRmYjAyaytkYVhWd0pQS0lNdWZTYmt2UjA3bG51aldrbk1HZmN0R3FWYXY0SElKZWQ0M0pLRUFCQ3FndndDRmVmVFBaclJDT3F4TmVIQ09jWEpQdiszeXk2NThONjE0ZzRra0VpdnNXUjY0Y3VSQXpJd1ptcG1hNlR5ckJER25kRHg4VkZBVTdhN3R2ZGl1Yy9uUC8vbjNsMEo3eVZsd084aEw4Z3JBbENsQkFVZ0ljNGlXMW5icHJKdTVkbk9Ma0d1RzE3VFdLcHQ1dnE3dU1qQ3czZ1FvQkZYRHA3MHZZMEg4RDJsUm9JN2YydGRMdjBjaWpxRDJ0dGpKV1p1NkhmLy8rUGR6ZDNWR3dZRUg0K1Bob3BTNEdvUUFGS0VBQjdRdHdpTmUrcWFRajFneXVpUzVPWGRDblpoOUo5OG5tOUM4dys5QnNERnM3REUxTE44V09JVHYwWDRBRU12cHQ4NFAvVG45bEo5MnJkVmY3bVJZTzhSTDRJckFGQ2xCQUZnSWM0bVd4emRwdHN1L0t2dmcreC9lWTFuYWFkZ016bXF3RlhyNTdpYnpEOHlvTW9xZEh3eWFuamF3OU10Tzg4RU4yK0oxdzVkSVZQVmVnYTlXdWFvVVM3bzhQQ3d2akM3YlVVdVBGRktBQUJmUXZ3Q0ZlLythU3lEaDkvM1FjaVRpQ25VTjNTcUlmTmlFT2dkL20vb1p0VjdaaFJyc1pjSy92TG82aWpLU0t4S1JFeGZud3dtay9LUi9oaDZIODMrZlBzQVBoemJpK3Z2K2VhTVB6OXpQazRnVVVvQUFGUkNIQUlWNFUyMkNjUmV6NmN4ZUdyeDJPaU1BSVpNMlMxVGliWU5XaUV0aHllUXRheldzRkIxc0h4WVBVL0tndWNQRG1RZFFQcWE5Y1VNU21DTzVPdXF0NmdQKy9rZysycWszR0JSU2dBQVVNSXNBaDNpRHMwa2w2OTlsZHhRT3ZmNDcvRXlVS2xKQk9ZK3pFSUFKSnlVbXc4YkRCcS9ldmNNWDNDc3I4V01ZZ2RSaGowckZieG1MUzdrbkswbnM3OThiaWJvc3oxUXB2cWNrVUd4ZFJnQUlVMEtzQWgzaTlja3MzV1VuZmtnajRMUUN0eXJlU2JwUHNUQzhDUTlZTXdad2pjK0JlengwejJzL1FTMDRwSktrV1ZBMm5vMUxmNTdDNjkycTRWWEhMVkd2Q2IrTUhEUnFFZGV2V3djSEJJVk14dUlnQ0ZLQUFCWFFyd0NGZXQ3NnlpdDU2WG10VUxGd1JZMXpIeUtwdk5xdGRnUXYzTDZEU3hFcXd0clJXUE9ES1c3VXk5dFhrZnZpMG92TTM4Um1iOHdvS1VJQUNoaGJnRUcvb0haQllmdS9OM25qMDhoR0VVekg0b1VCbUJSeDlIQkVaSGFrNGFsSTRjcEtmOUFYMlh0K0x4ck1hS3k5eXlPK2dlRllsbzQ5d25PUzBhZE13Y09CQTVNMzc3OGxBdkNjK0l6WCtPd1VvUUFGeENIQ0lGOGMrU0txS2xhZFhZdDZSZVRqamZVWlNmYkVaL1FrRTd3M0dxRTJqRkM5OUVsNyt4RS82QXFNMmprTHd2bURsUmYxZCttTis1L2txc1QxLy9senh0dFo5Ky9ZcHJpOVRwZ3h2bzFGSmpoZFJnQUlVTUt3QWgzakQra3MyKzltb3MyZzRzeUVpQXlOVk91Sk9zaEJzTEZNQ01mRXhzUFcwUlpZc1dSQXpJd1pXMzFsbEtvNWNGbFdlV0Jubjc1OVh0cnV1N3pxMHE5Uk9MdTJ6VHdwUWdBS3lGT0FRTDh0dDEwL1R3Z2tqRHVNY3NLN2ZPcmdVYzlGUFVtYVJqRURqbVkyeDk4WmV6SFdiaTRHMUIwcW1MMjAzOGliaERYSU95ZmxGMkJjelh5QzNSVzV0cDJJOENsQ0FBaFFRa1FDSGVCRnRobFJMcVRXMWx1S1VqTDQxKzBxMVJmYWxBNEcxNTlhaTQrS09xRnk0TXM2T1BhdURETklJdWZQUG5XZ1cya3paVE1rQ0pYRjl3blZwTk1jdUtFQUJDbERnbXdJYzR2bmwwSXRBdjdCK3NNaG13U01EOWFJdGpTUUpTUW13ZHJmRzI4UzNpQXFLZ3AyMW5UUWEwM0lYbnVzOU1lTkE2bEdjZzJzUFJxaGJxSmF6TUJ3RktFQUJDb2hOZ0VPODJIWkV3dldFSEFqQndWc0hzV3ZvTGdsM3lkYTBLZEIzWlY4c0RsK00wWTFISTZoVmtEWkRTeVpXZWYveXVQelBaV1UvbXdaczR2c2FKTE83YklRQ0ZLREF0d1U0eFBQYm9WZUIzZGQyUTNpWmovREFxMmxXVTczbVpqTGpFemg1OXlTY3B6aWpnRlVCUEF4K0NCTVRFK05yUW9jVng3Mk5RNTdoZWI3SXdQdmhkUWpPMEJTZ0FBVkVKTUFoWGtTYklaZFNvbUtpRkErOFh2YTlqRjhML2lxWHR0bG5KZ1hzUnR2aC92UDcyTysrSC9WTDFNOWtGR2t1MjNwNUsxck9hNmxzcmt5aE1yamlkMFdhemJJckNsQ0FBaFQ0UW9CRFBMOFFCaE1vNVZjSzQ1dVBSK3NLclExV0F4T0xYeUJnWndCOHQvbWlVNVZPV05WN2xmZ0wxbU9GdzlZT3creERzNVVaaDljYmpwRDJJWHFzZ0trb1FBRUtVTUJRQWh6aURTWFB2QXFCTnZQYm9OeFA1VEMyeVZpS1VDQk5nVWR4ajFESXF4RE1UYzBSR3hJTHkreVdsUHAvZ2RMalMrUGFvMnRLajIyRHRxRjUyZWIwb1FBRktFQUJHUWh3aUpmQkpvdTl4WEZieHVIdkYzOWpaYStWWWkrVjlSbElvUGEwMmpnYWVSUkx1eTFGVCtlZUJxcENYR25UdWg4K1BqU2VQK1NJYTV0WURRVW9RQUdkQ1hDSTF4a3RBNnNqRUhZNkRLR0hRM0Z1N0RsMWx2SGFOQVJXclZxRkV6dDM0bjE4UEFyWTI2TkZwMDV3Y25JeWFxdmxKNWVqeC9JZXFGbTBKbzU1SFRQcVhyUlYvTWFMRzlGMlFWdGx1QW8vVjhDRmNSZTBGWjV4S0VBQkNsQkE1QUljNGtXK1FYSXFUM2h0ZkwzcDlSQVJHSUVmY3YwZ3A5YTEwbXR5Y2pKY3lwYkZydzhmd3VyVkt4UUJJRHppK0hlK2ZLalZyUnRHQkFkckpTbklLOXdBQUNBQVNVUkJWSThoZ2dodkpSWE9qRTlNVHVTWjhmKy9BWU5XRDhLOG8vT1Uyekdpd1FoTWJUdlZFTnZEbkJTZ0FBVW9ZQUFCRHZFR1FHZktid3U4ZnY4YWpqNk9XTk5uRFdvNTFDS1ZHZ0xWSEIzUkpqSVNMbW1zOFRNelE3T3hZOUhQejArTmlPSzZ0T3ZTcmdnN0U2WjRHTnF2bWZIMm9TM1ZFajRsY0N2NmxqS2M4UDRGMTFLdTJnclBPQlNnQUFVb0lISUJEdkVpM3lDNWxpZmNBOTIrVW52MGQra3ZWd0sxK2g0MWNDQ3l6NStQOUI1cDdHUmhnYTBYTHNEUjBWR3QyR0s1K05DdFE2ZzNveDRLNXkyTWU1UHZpYVVzZzlUeDlQVlQySHJhZnBHYjk4TWJaQ3VZbEFJVW9JREJCRGpFRzR5ZWlUTVNHTEJxQUxLYlplZVJlUmxCQWNqLy9mZFlHUjhQNjNTdVZSek8yS2NQUWhZdFVpR2krQzc1L1BtejRwU2F4eThmNDdqWGNkUW9Xa044UmVxcG9yWG4xcUxqNG83S2JGWHNxdUNNOXhrOVpXY2FDbENBQWhRUWd3Q0hlREhzQW12NHBzRE1nek94Ny9vKzdCbStSMmRLa1pHUkdEOStQT2JNbVlPOGVmUHFMSSt1QXQrL2Z4K2RxMVhEckNkUDBrMnhIc0FDQ3d1OGV2TkdWNlhvUE83WUxXTXhhZmNrOUhMdWhTWGRsdWc4bjFnVDlBdnJoMFhIVTM4WUc5MTROSUphQlltMVhOWkZBUXBRZ0FJNkVPQVFyd05VaHRTdXdON3JlekZ3OVVCRUJFUWdtMmsyclFWLy92dzVPblhxaEgzNzlxRmh3NFpZdlhxMVVRN3h3bStvczJiSmd2TVp5R3dEY0twaVJSdzhuOUdWV2lQV2VxQjdzZmRnUDhZZUZ1WVdpalBqaGIvVXlQRlRiR3d4M0hsMlI5bjZ2dUg3MEtCa0F6bFNzR2NLVUlBQ3NoWGdFQy9iclRldXhvWGh6WEdjbytJSXZWS0ZTbWxjL01tVEp4RVFFS0FZM1BmdTNZdXdzRENqSGVJRmpCYlZxcUh6NmRPd1QwY216TndjRGlFaEdEQmdnTVoraGd4UUxhZ2FUa2VkeHFwZXE5REpxWk1oU3pGSTdxL3ZoOCthSlN2ZXpua0xjek56ZzlURHBCU2dBQVVvWUJnQkR2R0djV2ZXVEFvSWI2ajBhZXFEdGhWVHo4Zk9aQ2psTW1HUU4vWWgvdlRwMCtoYnR5Nld2MytmSnNkOUFLT3RyWEVuSmtaVExvT3ZYM2hzSWZxdjZvLzZKZXBqdi90K2c5ZWo3d0pXblZtRkxrdTdLTk5XTDFJZEowYWYwSGNaekVjQkNsQ0FBZ1lXNEJCdjRBMWdldlVGMmkxb2g5S0ZTbU5jMDNIcUwwNWpoUlNHZUtHdFF6dDJ3TE5EQjB4NTkrNkxCMXlGMTJmNWYvY2Q3ang5Q2t0TFM2MllHVExJeTNjdlllTmhnK1NQeVhnWS9CQUZjeGMwWkRsNno5MXJlUzhzTzdsTW1YZGNrM0VJK0MxQTczVXdJUVVvUUFFS0dGYUFRN3hoL1prOWt3SStXMzBnM0dLenFyZml6QldOUGxJWjRnV0VJMGVPSUdqNGNGeU1pRUFOS3l0c2YvWU1YVnhkc1dMWExvMk14TGE0L2NMMldIOWh2ZUpoVHVHaFRqbDloR2NDaE85K3l1ZVE1eUhVY2F3akp3TDJTZ0VLVUlBQ0FEakU4MnRndEFLcno2eUdjSHJOK1hHYVBhZ3BwU0UrWlROalkyTng1ODRkT0RrNXdjVEV4R2ozK0Z1Rjc3NjJHMDFtTjRHRHJZUGlnV2U1ZkI0OGY0RENvd3NyMitYOThITFplZlpKQVFwUTRMOENIT0w1clRCcWdRdjNMMEI0TVZSa1lDUUtXQlhJVkM5U0hPSXpCV0ZFaXo1KytxaDQyVkhzbTFpYzlUNkx5bmFWamFqNnpKZTYvT1J5OUZqZVF4bkFwWmdMam80OG12bUFYRWtCQ2xDQUFrWXJ3Q0hlYUxlT2hhY0l2RWw4QTRleERnanJIWmFwMndvNHhCdm5kMm5FaGhHWXZuODZCdFlhaUxtZDVocG5FMnBXM1cxWk42dzh2Vks1YW56ejhmQnI1cWRtRkY1T0FRcFFnQUpTRU9BUUw0VmRaQThLZ2JyVDY2Sk5oVFlZVUV1OUl4UTV4QnZuRnlqaVNRU0sreFpIcmh5NUVETWpCbWFtWnNiWmlCcFY1L2ZJajJmeHo1UXJqbzA4aHByRmFxb1JnWmRTZ0FJVW9JQlVCRGpFUzJVbjJZZENZT0NxZ1lwaGJsYUhXU3FMY0loWG1VcDBGNWIzTDQvTC8xekd4djRiMGJwQ2E5SFZwODJDL29yNUM3OTQvNklNS2J6NFREZ2YzalNycVRiVE1CWUZLRUFCQ2hpSkFJZDRJOWtvbHFtNndPeERzeUU4K0xoMytGNlZGbkdJVjRsSmxCZk5PamdMdzljTlI3UFN6YkI5eUhaUjFxaXRvcGFFTDBHZmxYMlU0ZW82MXNWQno0UGFDczg0RktBQUJTaGdaQUljNG8xc3cxaXVhZ0w3YnV4RHY1WDlFRGt4RXVhbWZKT2xhbXJHZDVWd1puemU0WGtWaFVkUGo0Wk5UaHZqYTBMRmlqc3Q3b1ExNTlZb3J3NzhMUkJqbTR4VmNUVXZvd0FGS0VBQnFRbHdpSmZhanJJZnBZQndISi9ET0FmRjZTVmxmaXhER1lrS3RKalRBdHV2YmtkSSt4QU1yemRjb2wwQ1g5OFBmM0wwU1ZRclVrMnkvYkl4Q2xDQUFoUklYNEJEUEw4aGtoY29PNkVzdkYyOTBhNVNPOG4zS3NjR04xL2FqTmJ6VzZQc2oyVngyZmV5SkFraW95UGg2T09vN0kzM3cwdHltOWtVQlNoQUFiVUVPTVNyeGNXTGpWVkFlTU5ueVFJbDRkdk0xMWhiWU4zZkVFaEtUb0tOaHcxZXZYK0ZXLzYzNFBoRDZyQXJGYlFGeHhaZ3dLclVVNWNhbG15bzhqTWZVakZnSHhTZ0FBVW84S1VBaDNoK0kyUWo0TGZORDNlZjNjWHFQcXRsMDdOY0doMnlaZ2ptSEprRDkzcnVtTkYraHVUYWJyZWdIVFpjM0tEc2EwcnJLZkJxNUNXNVB0a1FCU2hBQVFxb0xzQWhYblVyWGlrQmdUVm4xeWhlRUhUUjU2SUV1bUVMS1FMQ20zc3JUYXdFYTB0cnhRT3VXYk5relRUT3g0OGZjZnIwYWR5K2ZSdU9qbzV3Y25KQ2xpeFpNaDFQR3d0ekQ4c040U0hlbE0rNXNlZFFxWEFsYllSbURBcFFnQUlVTUZJQkR2Rkd1bkVzTy9NQ2x4NWNRczNnbW9nSWpFQ2gzSVV5SDRnclJTVWczRE11M0R1K1k4Z09OQzNkTkZPMWJWaTVFalA5L0pBWUY0ZEtyMTdoM1BmZkkzdWVQUEFLQ2tLTERoMHlGVlBUUmRjZlhVZXA4YVdVWVN6TUxSQWZHZzhURXhOTlEzTTlCU2hBQVFvWXNRQ0hlQ1BlUEphZWVZRzNpVzhWRHdvdTc3RWNkWXZYelh3Z3JoU05RUERlWUl6YU5FcngxdDROL1ZOdlBWRzF3RU03ZG1DTW14dm12M256bnlWOUxTd3djK05HMUdqVVNOVndXcnN1OUZBb2hxNGRxb3duL0lBaS9LRENEd1VvUUFFS3lGdUFRN3k4OTEvMjNkZWJYZzh0eTdmRW9OcURaRzloN0FBeDhUSEk1NUZQOFFiVG1Ca3hzUHJPU3VXV0xsKytqRTQxYWlEczdkdHZybWx1Ym81VGtaSDQrZWVmVlk2cmpRdGJ6V3VGTFplM0tFTk5ienNkSGcwOHRCR2FNU2hBQVFwUXdJZ0ZPTVFiOGVheGRPMElERjR6R0ZsTXNtQjJ4OW5hQ2Nnb0JoTm9OTE1SaEJkOXplczBEd05xcFo3bWtsRkJIVnhkVVczUEhsUlA1OExqQUc2M2I0LzVhOWRtRkU2ci8vNzEvZkNYZkM2aDNFL2x0SnFEd1NoQUFRcFF3UGdFT01RYjM1NnhZaDBJQ0xjczdQaHpCL2E3NzlkQmRJYlVsOEFmNS82QTIySTNWTEdyZ2pQZVoxUk9XeUJYTGl4NS9ScjUwMW54RjREK09YSWc5czBidlQzb2V1V2ZLeWpubnpxdzgzNTRsYmVVRjFLQUFoU1F2QUNIZU1sdk1SdFVWZURBelFQb3ZhSTNJZ0lpa0NOYkRsV1g4VG9SQ1NRa0pjRGEzUnJDTXc5UlFWR3dzN2JMc0xyUG56L0RMbTllTEkyTFEzbzM0RHdBME5uTURPOCtmTWd3cHJZdUNEa1FBby8xcWJmTy9GYjJOMndabEhwcmpiYnlNQTRGS0VBQkNoaWZBSWQ0NDlzelZxeERnYjlmL0EzSGNZNDROZWFVNGcyZy9CaWZRSjhWZmJEa3hCS01hVHdHazFwTlVxbUJCazVPYUhyMmJMcTMwNFFEdUZDbkRsWWRPcVJTVEcxYzFEeTB1ZUl2UkNtZldSMW1ZV2pkMUlkY3RaR0RNU2hBQVFwUXdEZ0ZPTVFiNTc2eGFoMExDTGN3akdvMENoMHFHK1pZUVIyM0orbndKKzZjUUkzZ0dpaGdWUUFQZ3grcWRCVGp2bjM3TUxGTkc0U2tjVEpOQ2xZWE16T0VuVDZOQ2hVcTZNVlArQXRCemlFNUZYOVZTUG44NmZjblNoVktQVzVTTDRVd0NRVW9RQUVLaUZLQVE3d290NFZGaVVHZzQ2S09jUHpCRVg3Ti9NUlFEbXRRUThCdXRCM3VQNytQQSs0SFVLOUVQWlZXTGdrSXdFWi9mMHhNVHY3UDlhTk5UZEZ0NGtSMDl0TGZXMUpUWG1DVlVveHcyazdjckRpVmV1RkZGS0FBQlNnZ2ZRRU84ZExmWTNhb2djRDQ3ZU1WTHhENm8rOGZHa1RoVW4wTCtPL3doOTkyUDNSMjZveXdYbUVxcDUvaTdZMmpxMWNqNjVNbktKK1VoQXRtWnZqMHd3OW8yTE1uM1AzMCs4UGMxSDFUNGJVeDlZZUd6SjUvcjNMenZKQUNGS0FBQll4S2dFTzhVVzBYaXpXRXdOcHpheUc4U09pUzd5VkRwR2ZPVEFnOGludUVRbDZGWUc1cWp0aVFXRmhtdDFRNVNsUlVGRTZkT29VSER4N0F6czRPMWF0WDEvdlo4RUt4cnJOY3NlZjZIbVhkYzkzbVltRHRnU3Izd1FzcFFBRUtVRURhQWh6aXBiMi83RTVMQXBmL3ZvenFrNnNqTWpBU1ArYjVVVXRSR1VhWEFyV20xc0t4Mjhld3JQc3k5S2plUTVlcHRCNDdyZnZoYi9yZlJQRWZpbXM5RndOU2dBSVVvSUJ4Q25DSU44NTlZOVVHRUhqLzRUMGN4amxnYWZlbHFGK2l2Z0VxWUVwMUJINC8rVHQ2THU4SmwySXVPRHJ5cURwTERYN3RtYWd6cUJwVVZWa0g3NGMzK0phd0FBcFFnQUtpRStBUUw3b3RZVUZpRjJnUTBnRE55elRINERxRHhWNnFyT3Q3ay9CR2NXWjhZbktpNHBTYWdya0xHbzFIME80Z2VHL3hWdGJib1ZJSFBwZGhOTHZIUWlsQUFRcm9SNEJEdkg2Y21VVmlBa1BXRE1GbmZNWWN0emtTNjB4YTdYUmQyaFZoWjhJd3Z2bDRvenBsU1BoQlVYajVXTXBuWVplRjZGdXpyN1EyaDkxUWdBSVVvSUJHQWh6aU5lTGpZamtMekQweUYxc3ZiOFVCajlSaFM4NGVZdXo5MEsxRHFEZWpIZ3JuTFl4N2srK0pzY1QvMUpUOE1Sa1dneTN3SVRuMXpiQzNBMitqYVA2aVJsRS9pNlFBQlNoQUFmMEljSWpYanpPelNGVGc0TTJENkxHOGgrS0IxKyt5ZmFlM0x1UGo0NUV6WjA2OTVUUFdSTUlEb3NJcE5ZOWZQc1p4citPb1ViU0c2RnRKZVZsVlNxSDVjdWJEMHhsUFJWODNDNlFBQlNoQUFmMEtjSWpYcnplelNWRGdZZHhEeFFPdjRWN2hLUDl6ZVoxMWVQdjJiZmg3ZW1MM29VTW9uQ2NQRWt4TTBMTmZQNHdZTjA1bk9hVVFlT3lXc1ppMGV4SjZPZmZDa201TFJOOVN3TTRBK0c3elZkYXA3bG4zb20rUUJWS0FBaFNnZ0ZZRU9NUnJoWkZCS0FCVUNLaUFFUTFIb0dQbGpscm51QmdlanRZTkc4TG4vWHZZQWNnRjRDNkFrK2JtZUY2NU1sWWZQNjcxbkZJSmVDLzJIdXpIMk1QQzNFSnhabngycyt5aWJxM090RG80RW5sRVdlUFNia3ZSMDdtbnFHdG1jUlNnQUFVb29IOEJEdkg2TjJkR0NRdTRMWFpEMFh4Rk1hSEZCSzExZWVIQ0JiZzVPK09QeE1RMFl5NERFT3ZpZ25WSGplc1lSYTBCcVJCSU9LNVJPTFp4ZGUvVmNLdmlwc0lLdzF5UzF2M3dVVUZSc0xNV2ZuVGpod0lVb0FBRktKQXF3Q0dlM3dZS2FGbkFmNGMvYmo2NWliVjkxMm9sY3RNS0ZkRHYwaVVVU0NmYUZFdEw5Tm04R2ZYcjgvejZ0SmdXSEZ1QUFhc0dvRUdKQnRqbnZrOHIrNktMSUVjamo2TDJ0TnJLMEx3ZlhoZktqRWtCQ2xCQUdnSWM0cVd4ait4Q1pBTHJ6cStEY05iM0ZiOHJHbFgyOHVWTC9Kd3ZIdzRuSmFVYlo2bHdpMDJmUGdoYXRFaWpmRkpkL1BMZFM5aDQyRUQ0VGJlWXo0ejMyK1lILzUzK3ltM29YcTA3ZnUveHUxUzNoWDFSZ0FJVW9JQUdBaHppTmNEalVncWtKM0QxbjZ0d211U0VpTUFJL0p6MzUweGhuVHg1RWpQYXRJRjNkSFM2NnljRE9HQnBpWmZ4OFpuS0k0ZEY3UmEwdzRhTEd6QzUxV1NNYWp4S2xDM1hESzZKOER2aHl0cFc5RnlCcmxXN2lySldGa1VCQ2xDQUFvWVY0QkJ2V0g5bTE1SkFkSFEwTGwyNmhMLy8vaHZGaXhlSHM3TXpzbWJOcXFYb21RK1RrSlFBeDNHT1dOUjFFUnFVYktCMm9JU0VCRmhaV3VMa3g0L3BycDBQNEVjUEQvaE5uNjUyRHJrczJQWG5MalFOYlFvSFd3ZEVCRVNJcnUzRXBFVEYrZkFmUDZYdWRmVDBhT1QvUHIvb2FtVkJGS0FBQlNoZ2VBRU84WWJmQTFhZ29jRE1LVk93Yzg0Y2ZIaitIR1hmdjhjWlMwdGt6WnNYaytiTlEyMVhWdzJqYTJkNXc1Q0dhRks2Q1liV0hhcDJ3QTcxNjZQSndZTW9rYzVLenp4NU1PdndZWlFwVTBidCtISlpJQXpIdHA2MmlIMFRpM05qejZGUzRVcWlhbDE0NTBEOWtOUm5Hb3JZRk1IZFNjSVpSUHhRZ0FJVW9BQUYvaXZBSVo3ZkNxTVdtTy9uaHgxQlFRajQ2cDd4WkFEOUxTeXdkTzllbEhkMkZrV1B3OVlPVTl5VFBiZlRYTFhxaVkyTnhhOC8vNHp0Nzk0aHJiOHRURFl6UTRrK2ZUQmhybnB4MVNwQ0loZDdydmZFakFNek1LajJJTXh4bXlPcXJsTE9zMDhwcXJkemJ5enV0bGhVTmJJWUNsQ0FBaFFRandDSGVQSHNCU3RSVTJEcjFxMlkyYkVqcGlja2ZITmw5U3haOFBMdFcyVFBMbzZ6d2VjZG1ZZE5semJoa09jaHRicU5pWW5CRC9uencxZDRBeW1nT0tubU1vRHpGaFlvMTdNbmZHYlBWaXVlWEMrT2VCS0I0cjdGa1N0SExzVE1pSUdacVpsb0tLb0ZWY1BwcU5QS2VzUitIS1pvNEZnSUJTaEFBWmtLY0lpWDZjWkxvVzFuUjBjTWpJeUVRenJOYkFhUVpkZ3dCTXljS1pxV0QwY2NSdGVsWFJVUHZGcWFXNnBWMStqQmczSDAwQ0ZrKy9nUitRb1ZRamQzZHpScjFreXRHSEsvdUp4L09WejU1d28yRGRpRVZ1VmJpWUxqVGNJYldBMno0djN3b3RnTkZrRUJDbERBT0FRNHhCdkhQckhLTkFSTVRFeHdJUU1aNGZmZGMyMXM4T0RaTTFFWlBvcDdCRWNmUnh3ZGVSUVZmcTRncXRxa1hzeXNnN013Zk4xd05DdmRETnVIYkJkRnUzdXY3MFhqV1kyVnRUamtkMUQ4a01jUEJTaEFBUXBRNEZzQ0hPTDUzVEJLZ1UrZlBzSEMzQndua29XNzM3LzlFWWI0a055NThlVEZDMUgyV1RHd0l0enJ1YU9UVXlkUjFpZkZvbUxpWXhRUHVBb2Y0ZlFYbTV3MkJtOXoxTVpSQ040WHJLeWp2MHQvek84c25EbkVEd1VvUUFFS1VDQnRBUTd4L0dZWXJVREZJa1hnRVJXVjd1MDBXd0FrRHh5SXlTSis2TFB6a3M2d3Q3R0hmNHZVbC93WTdhWVlTZUV0NXJUQTlxdmJFZEkrQk1QckRUZDQxWlVuVnNiNSsrZVZkYXpydXc3dEtyVXplRjBzZ0FJVW9BQUZ4Q3ZBSVY2OGU4UEtNaEJZdldRSlZnMGJoc0IzNzc1NVpUMVRVL3oxOUNueTVNa2phcytBblFHNDl2QWExdmRmTCtvNnBWTGM1a3ViMFhwK2E1VDlzU3d1K3dxUENCdnVJOXdQbjNOSXppOEtlREh6QlhKYjVEWmNVY3hNQVFwUWdBS2lGK0FRTC9vdFlvSHBDVXoyOE1ERk9YTXcrcXNqSm9VMWd5d3NNSFhUSnRSbzJOQW9FRGRjMklEQVhZRzQ2bmZWS09vMTVpS1RrcE5nNDJHRFYrOWY0WmIvTFRqKzRHaXdkbmIrdVJQTlFsTWZUaTVab0NTdVQ3aHVzSHFZbUFJVW9BQUZqRU9BUTd4eDdCT3JURWZBVHhqa3QyekJwMGVQVUNvcENXZHo1RUJpN3R6d25qRUR6ZHEzTnlxN1B4LytpVXFCbFJBWkdJbkMxb1dOcW5aakszYndtc0dZZTJRdVBPcDdZSG83dzczcE51WHMraFMvd2JVSEk5UXQxTmc0V1M4RktFQUJDdWhaZ0VPOG5zR1pUamNDdDIvZnhvVUxGL0RvMFNNVUwxNGNkZXZXUlk0Y09YU1RUTWRSUHlSL2dNTTRCOFdEalkxK2JhVGpiUElOTDl5REx0eUxibTFwclhqQU5XdVd0RjZscFh1Zjh2N2xjZm1mMUZ0NnhIVDBwZTY3WndZS1VJQUNGTWlzQUlmNHpNcHhIUVYwTE5CNFptUEZFRCtzM2pBZFo1SnZlT0dZejhqb1NPd2NzaE5OU2pmUk8wVGMyemprR2Y3bDh4cThIMTd2MjhDRUZLQUFCWXhTZ0VPOFVXNGJpNWFMd1BDMXc1R1luTWpqQm5XMDRWUDJUTUhvemFQUnRrSmJnenhVdlBYeVZyU2MxMUxaWFpsQ1pYREY3NHFPdW1WWUNsQ0FBaFNRa2dDSGVDbnRKbnVScE1DQ1l3dXcvdng2SEI1eFdKTDlHYklwNGN6NGZCNzVZSnJWRkRFelltRDFuWlZleXhtMmRoaG1INXF0ekNrY2R5a2NlOGtQQlNoQUFRcFFJQ01CRHZFWkNmSGZLU0FDZ1NNUlI5QnBTU2ZGQTY4NXMzOTVIS0VJeWpQcUVocUdOTVQrbS9zVmYrMFFYcktrejAvcDhhVng3ZEUxWmNwdGc3YWhlZG5tK2l5QnVTaEFBUXBRd0VnRk9NUWI2Y2F4YlBrSlBIbjFCQTVqSFhCb3hDRlVLbHhKZmdBNjZuak4yVFdLSDVDYzdKMXdlc3hwSFdYNWI5aTA3b2VQRDQySFpYWkx2ZFhBUkJTZ0FBVW9ZTHdDSE9LTmQrOVl1VXdGaEJOVmh0WWRpczVPbldVcW9OMjJFNUlTWU8xdWpiZUpieEVWRkFVN2F6dnRKdmhHdEkwWE42THRncmJLZjYzd2N3VmNHSGRCTDdtWmhBSVVvQUFGakYrQVE3eng3eUU3a0tGQWw2VmQ4SE9lbnhIWU1sQ0czV3UvNWQ0cmVtUHBpYVh3ZHZYR3hKWVR0WjhnallpRFZnL0N2S1B6bFA4eW9zRUlURzA3VlMrNW1ZUUNGS0FBQll4ZmdFTzg4ZThoTzVDcHdNUmRFM0hsbnl2WTBIK0RUQVcwMTNiNG5YRFVESzZKQWxZRjhERDRJVXhNVExRWC9CdVJTdmlVd0szb1c4cC8zVFYwRjF4THVlbzhMeE5RZ0FJVW9JQTBCRGpFUzJNZjJZVk1CWVJiTWlac240QnJFMUlmanBRcGhjWnQyNDIydy8zbjkzSEEvUURxbGFpbmNiejBBang5L1JTMm5yWmZYTUw3NFhWS3p1QVVvQUFGSkNmQUlWNXlXOHFHNUNady9kRjFsQThvajRpQUNOamIyTXV0ZmEzMTY3L0RIMzdiL1JUUEdvVDFDdE5hM0xRQ3JUMjNGaDBYZDFUK1V4VzdLampqZlVhbk9SbWNBaFNnQUFXa0pjQWhYbHI3eVc1a0twRDBNUW1PNHh3eHgyME9HcGRxTEZNRnpkcCtGUGNJaGJ3S3dkelVITEVoc1RvOUphWmZXRDhzT3I1SVdmRG94cU1SMUNwSXN3YTRtZ0lVb0FBRlpDWEFJVjVXMjgxbXBTN2dPc3NWOVV2VWgzdDlkNm0zcXBQK2FrMnRoV08zajJGWjkyWG9VYjJIVG5JSVFZdU5MWVk3eis0bzQrOGJ2ZzhOU2piUVdUNEdwZ0FGS0VBQjZRbHdpSmZlbnJJam1RdDRyUFBBdXcvdnNLRExBcGxMcU4vKzd5ZC9SOC9sUGVGU3pBVkhSeDVWUDRBS0s3NitIejVybHF4NE8rY3R6TTNNVlZqTlN5aEFBUXBRZ0FML0NuQ0k1emVCQWhJVVdIaHNJZjQ0OTRmT0JsRUpraWxhZXBQd1JuRm1mR0p5b3VLVW1vSzVDMnE5MVZWblZrRTRJalRsVTcxSWRad1lmVUxyZVJpUUFoU2dBQVdrTGNBaFh0cjd5KzVrTENEY0Z0SmhZUWRFQkVZZ1Y0NWNNcFpRcjNWaHdCWUc3UW5OSjhDM21hOTZpMVc0V3ZoTnYvQWIvNVNQVDFNZitMZndWMkVsTDZFQUJTaEFBUXFrQ25DSTU3ZUJBaElXaUg0VkRVY2ZSK3gzMzQvS2RwVWwzS24yV2p0NDh5RHFoOVJINGJ5RmNXL3lQZTBGL3Y5SUtVZFpwZ1ErN0hrWXRSMXJhejBQQTFLQUFoU2dnTFFGT01STGUzL1pIUVVVQWxVbVZzR2dPb1BRdFdwWGltUWc4UG56WjhVcE5ZOWZQa2E0VnppY2l6cHJ6ZXpCOHdjb1BMcXdNaDd2aDljYUxRTlJnQUlVa0owQWgzalpiVGtibHF0QXQyWGRVQ2gzSVV4c09WR3VCQ3IzN2IzWkcwRjdndERidVRjV2QxdXM4cnFNTGt4NWNEYmx1bG9PdFhCa3hKR01sdkhmS1VBQkNsQ0FBdjhSNEJEUEx3VUZaQ1F3YWZja1hMeC9FWnNHYnBKUjErcTNlaS8ySHV6SDJNUEMzRUp4Wm54MnMrenFCMGxqUmRlbFhSRjJKdlZGVXJxNjcxNHJ4VElJQlNoQUFRcUlXb0JEdktpM2g4VlJRUHNDbXk5dGh1ODJYMXlmY0YzN3dTVVUwV21TRTg3ZU80czFmZGFnWStYVXQ2dHEwbUorai94NEZ2OU1HZUs0MTNIVUtGcERrNUJjU3dFS1VJQUNNaFhnRUMvVGpXZmI4aGE0OGZnR3lvd3ZnOGlKa1NoaVUwVGVHTi9vZnY3UitSaTRlaUFhbG15SXZjUDNhbXgwOTlsZEZCMWJWQmtubTJrMnhmbndwbGxOTlk3TkFCU2dBQVVvSUQ4QkR2SHkyM04yVEFHRndNZFBIK0V3emdHek9zeENrOUpOcVBLVndNdDNMMkhqWVlQa2o4bDROdU1aYkhMYWFHUzArUGhpOUEzcnE0eFJyM2c5SFBBNG9GRk1MaGFud09QSGozSHQyalhFeDhlalFvVUtzTE96RTJlaHJJb0NGREJxQVE3eFJyMTlMSjRDbWdzMG5kMFVkUnpyd0tPQmgrYkJKQmFoN1lLMjJIaHhJNmEwbmdLdlJsNGFkZWUyMkUzeEFxNlVqL0NBc2JlcnQwWXh1Vmg4QXIxN2UyRDc5dE5JU01pRno1OEw0ZE9ud3loZnZneU9ITmtBVTFQKzFVVjhPOGFLS0dDOEFoemlqWGZ2V0RrRnRDYmd1ZDRUOFFueFdOUjFrZFppU2lIUXJqOTNvV2xvVXpqWU9pQWlJRUtqbHI2K0gvN1U2Rk9vV3FTcVJqRzVXRndDTld2MlFuajRMd0RHZkZYWVlkallqTVc5ZXdkaFlXRWhycUpaRFFVb1lMUUNIT0tOZHV0WXVCUUZYcng0Z2VmUG42Tm8wZFI3cC9YVnAzQzdoL0NtMG1OZXgvU1ZVdlI1aEZ1T2JEMXRFZnNtRnVmR25rT2x3cFV5VlhORWRBU0sreFJYcnVYOThKbGlGUFdpZnYyOHNHSkZMaVFtanYxR25RZFJvc1FVM0xnaHpWdW9vcU9qWVd0cksrbzlZbkVVa0pvQWgzaXA3U2o3TVVxQmRjdVhJM1RLRk55NGR3Ky9aTStPTzRtSjZOK3JGeWJQbWFQWGZvN2ZQZzdoRnBMSXdFaFlmV2VsMTl4aVRTYjhsV0xHZ1JrWVZIc1E1cmhsYmo5U0hwSk42YkZSeVViWU0zeVBXRnRtWFdvS3ZIejVFdmIyVlJFWGR5dmRsWmFXL2JCbFMxdlVxMWRQelF6aXZYekFnTkZZdCs0UDVNMWJBbzhlblVQanhxMnhiTmxVNU1xVlM3eEZzeklLU0VTQVE3eEVOcEp0R0svQXdna1RzRzdLRkl4Ni94N1cvOTlHUElCZEFPNVdyb3d0WjgvcXRibG5yNThwSG5nVmhrd25leWU5NWhaanNvZ25FU2p1V3h5NWN1UkN6SXdZbUptYXFWMW11d1h0c09IaUJ1VTZiZHhqcjNZUlhLQXpnYU5IaitLMzN5YmcxYXVNWHR6VkNXNXV3T3JWcTNWV2k3NENKeVVsb1dEQlh4RVRNeDVBZFFBL0FYZ0I0QnBNVFp2ait2VklPRGp3Ti9QNjJnL21rYWNBaDNoNTdqdTdGb25BMHJsenNjN2RIVUZKU1dsV0pQeFBmWFR0MmxoeitMRGVLNjRhVkJYOVhmcWpXN1Z1ZXM4dHRvVGwvTXZoeWo5WHNHbkFKclFxMzBydDhuSVB5dzNodEp1VWp5YTM1cWlkbkF0MExyQnIxeTUwNzc0U3NiSHJNc2pWR3M3T0x4QWVudEd3ci9PU05VNVFzR0JKUEg0c3ZNMjRXcHF4c21hMXhNdVgwYkMwdE5RNEZ3TlFnQUpwQzNDSTV6ZURBZ1lTRUg2VFZkUFJFYk9qb3BBbG5ScW01TW1ESVZ1M29rWU4vYjhVcVB1eTd2akI2Z2NFdFFveWtKSTQwczQ4T0JQdTY5elJ2RXh6YkJ1OFRhMmlyais2amxMalN5blhDRytCalErTmg0bUppVnB4ZUxGNEJXSmpZMUdvVUhFa0pzYWtXNlNGUlZlc1dkTUd6WnMzRjI4ektsUVdHaHFLa1NPVGtKaVkzb2xXKzlHaXhYWnMzWnE1VzlCVUtJT1hVRUQyQWh6aVpmOFZJSUNoQks1ZXZZb08xYXRqMWR1MzZaWXdHVURSTVdNd2FkSWtnNVE2ZWM5a25JMDZpeTJEdGhna3Z4aVN4c1RIS0I1d0ZUN1BaejVYNjNtQjBFT2hHTHAycUxLTnBxV2JZc2VRSFdKb2l6Vm9VYUIrL2M0NGVGQVl6dHQ5STJvazh1WnRnZGhZelU0NTBtTEptUTVWczJZcmhJZDNBZEF5blJqUFlHRlJDbS9lUE0xMEhpNmtBQVhTRitBUXoyOElCUXdrc0dQSERxenQzeDhlangrblc0RW5nSWMvL29pN2YvOXRvRXFCclplM3dudXpOMjRHM0RSWURZWk8zRHkwT1hiOHVRTXoyOC9Fc0hyRFZDNm4xYnhXMkhJNTlRZWc2VzJuODB4K2xmV002MEo3K3hxNGQ4OEhRSU92Q285R3JseHV1SEpsR1FvWExteGNUYVZScll0TGF4dy9QaFdBZlFhOW1PRHMyYk9vWExteTBmZk1CaWdnUmdFTzhXTGNGZGFrdHNDREJ3OXc4ZUpGUEh6NEVDVktsSUNMaXd2TXpOUi9BRkh0eEJvc2VQTGtDY3JhMjJOM1FrSzZVWHdCZEZpNUVsMjZDTC81TXR6bjFwTmJLT2xiVW5GeVRkSDgrajhDMDNDZC81dDUwOFZOYUxPZ0RjcjlXQTZYZkMrcFhNN1g5OE5mOHJtRWNqK1ZVM2s5T2NKdDhBQUFJQUJKUkVGVUx6UWVnUThmUHFCeTVhWjQ4TUFhTDEvK0NNQVdPWEljaFlYRlhadzd0MU15YjI1dDJyUUxkdTFxQ0tCek9wdHpEMVpXZFJFWEYyVThHOGhLS1dCa0FoemlqV3pEV081L0JZTEdqTUhSTld2dzhja1RsRTVLd3VuczJmRTVYejc0ejVxRkJyLzlKbXF5MzF4YzBQYjRjVGgrbzhyUEFPcGx5NFlYNzk4alM1YjA3cHpYVDV1ZlAzOVduRnd6dmQxME5DdlRURDlKUlpJbEtUa0pOaDQyZVBYK0ZXNzUzNExqRDkvYXRkU0NoWWRoaFlkaVV6NjhIMTRrbTZuak1nNGRPcVQ0cGNMNzkrOVJybHc1Tkd2V1RGTFBRS3hac3dZREJsekQ2OWZwUFN1ekFJTUhQMEpvYUlDT3RSbWVBdklWNEJBdjM3MlhST2NoWThiZzJJd1o4UG53NFl0K2hPRzN2NFVGNXU3WWdTcTFhNHUyVitIRlRzNUZpMkoyWEJ6eXBGR2xaL2JzOEFvTGcydWJOcUxxUWJpMXBHYXhtaGpSY0lTbzZ0SjFNWU5XRDhLOG8vUGcyY0FUMDlwT3l6QmR5SUVRZUt4UGZmanZ0N0sveWZyWmdnekJlSUhSQ0RSczJCWDc5d3MveUhxblVmTlo1TW5URzgrZlh6T2FmbGdvQll4UmdFTzhNZTRhYTFZSWJOcTBDZk82ZEVIdysvZmZGSEhKbWhWUDR1S1FNMmRPMGFvOWZmb1V2eFlwZ3ZiSnlTaVltS2dZNXE4Q09QNzk5d2hldWxSMEEzd0s1TWdOSXhIM0xnNUx1aTBScmEyMkN6dDM3eHlxVEtvQ2EwdHJSRStQUnRZc1dkTk5rWElmZmNwRnN6ck13dEM2cVErNWFycyt4cU9BUGdVYU51eUdNMmNLNHZYcnNnQ3FBcmlCN05udndjSmlKaDQvdm9aczJiTHBzeHptb29Ec0JEakV5MjdMcGROdzFXTEZNT1RPSFRpazA1THdPT0huSVVNd2NmWnMwVGMrZS9ac0hOKzZGWitFVzFaKy9SVjlQVHhFZncvdDBoTkxzZnprY29TUENoZTlyN1lLZFBSeFJHUjBKSFlOM1FYWFVxN2ZEQ3ZjZXBSelNFNjhUVXc5ZmVoUHZ6OVJxbERxY1pQYXFvbHhLR0FvZ1ZXclZtSHAwaDE0Ky9ZOVRFeVM0T3BhRzM1K1hvWXFoM2twSUNzQkR2R3kybTdwTkNzTVNGbXpaTUg1REZvNkJHQjIzcng0R0Jzcm5lWkYxc21KT3lmUWNsNUx4UU92ZVN6U3VpbElaQVZyV0k1dzVPYVl6V1BRcm1JN3JPdjM3WmY3WExoL0FaVW1WbEptcy9yT0NuR3o0alRNenVVVW9BQUZLRUNCZndVNHhQT2JZSlFDcWc3eHdudE9aK2JOaTBjYzRuVzZ6N0Z2WXVFdzFnRTdodTVBdFNKcHY4RlJwd1hvTWZpanVFY281RlVJcGxsTkVUTWo1cHRueGsvZE54VmVHMU4vSTltbVFodHM2TDlCajVVeUZRVW9RQUVLU0ZtQVE3eVVkMWZpdlZVcFdoVEQ3dDdOOEhhYVQwT0dZSklSM0U0amhlMnFQcms2ZXRmb2pSN1ZlMGloblcvMjBEQ2tJZmJmM0kvNW5lZWp2MHYvTks5em5lV0tQZGYzS1A5dHJ0dGNES3c5VU5JdWJJNENGS0FBQmZRbndDRmVmOWJNcEdXQjlldlhZMG1QSGdoNjkrNmJrWTNod1ZZdHN4ZzhYTS9sUFdGamFZTXBiYVlZdkJaZEZiRG03QnAwV3RJSlR2Wk9PRDNtOUgvU0pIOU1odFV3cXkvdWg3L3BmeFBGZnlpdXE1SVlsd0lVb0FBRlpDYkFJVjVtR3k2MWRxZU9ISWxUczJaaFhGTFNmMW9UanBpY0kvSWpKcVcySHluOUJPOE54cW0vVG1Icm9LMlNiREVoS1FIVzd0YUtJVDBxS0FwMjFuWmY5SGttNmd5cUJnbW5kZno3eVpjekg1N080T3ZuSmZsbFlGTVVvQUFGRENUQUlkNUE4RXlyUFlGQUx5K0VyMXVIajQ4Zm8zUnlNczVsejQ2a2ZQa3dJU1FFalZxMTBsNGlSbEpMWU51VmJSaTFjUlFpQWlQVVdtY3NGL2RlMFJ2QzZUemVydDZZMkhMaUYyVUg3UTZDOTViVTg3TTdWT3FBUC9yK1lTeXRzVTRLVUlBQ0ZEQUNBUTd4UnJCSkxERmpnUWNQSGlqZWtQalBQLy9BMGRFUnRXdlg1aG5GR2JQcC9BcmhLRWJoU01hSWdBZzQyS1ozR0tqT1M5RjZndkE3NGFnWlhCTUZyQXJnWWZEREw5N0kyU0NrQVE3Y1BLRE11YkRMUXZTdDJWZnJOVEFnQlNoQUFRcklWNEJEdkh6M25wMVRRRzhDanVNY0Vkd21HTTNMTnRkYlRuMGtzaHR0aC92UDcrT2d4MEhVTFY1WGtWSzRIOTVpc0FVK0pLZStSZmgyNEcwVXpWOVVIeVV4QndVb1FBRUt5RVNBUTd4TU5wcHRVc0RRQWkzbXRFRDFYNnJEcTVGMFhnUXpZY2NFak44K0hsMmN1bUJscjVVS1l1SGMvQnJCTlpUY3ZCL2UwTjg4NXFjQUJTZ2dUUUVPOGRMY1YzWkZBVkVLQ1BmSUMyZktMKzIrVkpUMXFWdlV2ZGg3c0I5akQzTlRjOFNHeE1JeXV5VUNkZ2JBZDV1dk1sUm5wODRJNnhXbWJtaGVUd0VLVUlBQ0ZFaFhnRU04dnlBVW9JQmVCWmFkV0taNElQVGs2Sk42emF1clpDN0JMamgrNXpoKzcvNDd1bGZ2ampyVDZ1Qkk1QkZsdXFYZGxxS25jMDlkcFdkY0NsQ0FBaFNRcVFDSGVKbHVQTnVtZ0NFRmhPTW5tNGMyVjV4Y1kyMXBiY2hTTk00dC9GRFNhMFV2MUhLb2hiM0Q5dUw3b2Q5L2NUOThXa2RRYXB5VUFTaEFBUXBRUVBZQ0hPSmwveFVnQUFVTUkvRDh6WFBGeVRYQ1dmTEN2ZkxHK25tVDhFWnhabnhpY2lJMjlOdUF0Z3ZiS2x2NUtjOVBlRERsZ2JHMnhyb3BRQUVLVUVERUFoemlSYnc1TEkwQ2NoQndudXlNSHM0OTBNdTVsOUcyMjNsSlo2dyt1eHExaXRYQzBkdEhsWDEwcjlZZHYvZjQzV2o3WXVFVW9BQUZLQ0JlQVE3eDR0MGJWa1lCMlFnSUwwN0tZNUZIY1F5bE1YNkVNK0dGcytHRkIxeUYzOGluZkZiMFhJR3VWYnNhWTB1c21RSVVvQUFGUkM3QUlWN2tHOFR5S0NBWGdhbjdwaUw4ZGppMkQ5bHVkQzEvL3Z3WkJVY1d4Sk5YVDc2b1BYcDZOUEovbjkvbyttSEJGS0FBQlNnZ2ZnRU84ZUxmSTFaSUFka0k3TGk2QXlNMmpGQzg0ZFhFeE1Tbyt1NjRxQ1BXbmwrcnJMbUlUUkhjblhUWHFIcGdzUlNnQUFVb1lEd0NIT0tOWjY5WUtRVkVLL0QwNlZQY3VIRUQ1Y3FWUSs3Y3VUV3E4L2JUMnhEZThIb3o0Q1ljYlIwMWlxWFB4WU5XRDhLOG8vT1VLWHM3OThiaWJvdjFXUUp6VVlBQ0ZLQ0FqQVE0eE10b3M5a3FCYlF0Y083Y09ZenYzeC9uYjk1RXZUeDVzT2Y1YzlTdVdCSHpOMjJDcmEydFJ1bUsreFJIVUtzZy9GYnVONDNpNkd0eHRhQnFPQjExV3BsdWRlL1ZjS3ZpcHEvMHpFTUJDbENBQWpJVDRCQXZzdzFudXhUUWxzREY4SEM0TldpQWtJUUUvTzlkMy9jQkRNcWVIVmV1WFlQdEw3OW9sSzdsM0pad3NuZkNxTWFqTklxajY4WENNWk5XdzZ6dzhkTkhaU3JlRDY5cmRjYW5BQVVvSUc4QkR2SHkzbjkyVDRGTUNkeStmUnYxeTVUQjVvU0VOTmUvQjlEUXpBeHZQM3pJVlB6L1hUUjYwMmc4ZmYxVTFFYzE3cjIrRjQxbk5VNHQrelB3TE9RWmJITGFhTncvQTFDQUFoU2dBQVhTRXVBUXorOEZCU2lndGtEblpzMVFhK2RPbEV0bnBYREdqSW1IQjhaUG42NTIvSzhYTEQrNUhJdU9MOEtwTWFjMGpxV0xBS00yamtMd3ZpK1B4NXpTZWdxOEdubnBJaDFqVW9BQ0ZLQUFCY0Fobmw4Q0NsQkFiWUc4RmhaWS8rNGRyTkpaZVFiQS9COS94UFcvLzFZN2Zsb0xUdjkxR2sxbU4wRmtZS1RvZnNOZGVXSmxuTDkvL292ZnhEdjg0S0E0WlljZkNsQ0FBaFNnZ0M0RU9NVHJRcFV4S1NCaGdROGZQcURzano4aTdObXpkTHU4Q0dDb3FTa1NrcEswcGhIM0xnNE9ZeDJ3YWVBbTFDaGFRMnR4TlFrazNBK2ZjMGpPTDBJSUw2NTY4ZllGem84OWo0cUZLMm9Tbm1zcFFBRUtVSUFDYVFwd2lPY1hnd0lVVUZ1Z2JPSENHUG5nQWRJN0FISTNnQnYxNjJQdC92MXF4ODlvUWMzZ21vbzNvZmF1MFR1alMzWCs3enYvM0lsbW9jMlVlVW9XS0lrR0pSb2c1R0FJQnRjZWpGQzNVSjNYd0FRVW9BQUZLQ0EvQVE3eDh0dHpka3dCalFWbVRabUNtNzYrNkp2T2c2dTl6YzB4OS9CaFZLdFdUZU44YVFYb3M2SVBjbjJYQzlQYVR0TkpmRldEZXE3M3hJd0RNNVNYQzRQN29OcURVTnkzT0hMbHlJV1lHVEV3TXpWVE5SeXZvd0FGS0VBQkNxZ2t3Q0ZlSlNaZVJBRUtmQzNRdFg1OVdCMDhpRzVwMEV3ME00UExpQkVZTm1tU1R1R203NStPbzVGSHNXUElEcDNtU1M5NGVmL3l1UHpQWmVVbG13WnNRcXZ5clZCMlFsbGNmWGdWbXdkdVJzdHlMUTFXSHhOVGdBSVVvSUEwQlRqRVMzTmYyUlVGOUNMUXJsNDk1TGg2RmQvSHhxSUVnQ3NBWHVUUGoxK2FOMGZRb2tWNnFVRzRuY1Y5clRzaUowWWlpMGtXdmVSTVNSTDNOZzU1aHVmNUl1ZUxtUytRMnlJM1FnNkV3R085QjFxVWJZR3RnN2JxdFM0bW93QUZLRUFCNlF0d2lKZitIck5EQ3VoVVlNZU9IUWpmc3djdkhqMUN3UklsVUw5SkV6ZzdPK3MwNTlmQjd6NjdDNGR4RHJnMi9ocEtGQkIrbk5EUFordmxyV2c1TC9XMzdHVUtsY0VWUCtGSEdTQW1QZ2EybnYrK3RmYjV6T2V3K2k2OXMzejBVeSt6VUlBQ0ZLQ0FkQVE0eEV0bkw5a0pCV1F2VU5LM0pBSmJCdXJ0OXBXaGZ3eEY2T0hVQjFmZDY3bGpSdnZVKytPRkIxNkZ2eFRNNmpBTFErc09sZjMrRUlBQ0ZLQUFCYlFud0NGZWU1YU1SQUVLaUVDZzFieFdxRlM0RXNhNGp0RjVOYVg4U3VINjQrdktQTnNIYjBlek1xa24xV3k4dUJGdEY3UkYrWi9LNDZLUGNPZ21QeFNnQUFVb1FBSHRDSENJMTQ0am8xQ0FBaUlTOE43c2pjY3ZIMk41eitVNnF5cXQrK0hqUStOaG1kMVNtVE1wT1FrMkhqWjQ5ZjRWYnZuZmd1TVA2UjNLcWJOU0pSODRPRGdVYTlac1IzeThDYkpsZTR1V0xSdGkwaVJmeWZmTkJpbEFBWGtMY0lpWDkvNnpld3BJVm1ERnFSV1lmM1Erem5nTDc0N1YvbWZEaFExb3Q3Q2RNbkRGbnl2aS9Mai9lV3ZyLy8vTG9OV0RNTy9vUEhnMjhEVDRjWmphVnpCOHhCSWw2dUxldlVaSVNDZ0hvQ3FBcXdEdUlGY3VIOFRFL0FVek14N3ZhZmhkWWdVVW9JQXVCRGpFNjBLVk1TbEFBVkVJbkkwNmkwWXpHeUVpTUFMNXY4K3YxWm9HcmhxSStjZm1LMk9PYkRnU3dXMkMvNVBqM0wxenFES3BDcXd0clJFOVBScFpzMlRWYWgxeUR1Ym9XQTJSa2YyQU5BODZ2WVJjdWRyajVjczdjaVppN3hTZ2dJUUZPTVJMZUhQWkdnVW9BTHg4OXhLT1BvNVkzMjg5YWhhcnFUV1M0ajdGRVJFZG9ZeTNlK2h1TkM3Vk9NMzRkcVB0Y1AvNWZld2F1Z3V1cFZ5MVZvT2NBODJiTnc4ZUhtK1FtT2lWRHNNQ0RCc1dqWmt6eDh1WmlyMVRnQUlTRmVBUUw5R05aVnNVb01DWEFpN0JMdWprMUFsOWEvYlZtT2JwNjZmSzR5TlRnbjE5UC96L0pwbThaekxHYkI2RGRoWGJZVjIvZFJyblp3Q2dldlhtT0hXcUQ0RFVCNG4vNjNJVHRyWnQ4ZVRKRFpKUmdBSVVrSndBaDNqSmJTa2JvZ0FGdmlYUUw2d2ZMTTB0TWIzZGRJMlEvamozQjl3V3V5bGpPTms3NGZTWTA5K00rU2p1RVFwNUZZSnBWbFBFell6NzR1RlhqUXFSOGVLeVpadmg2dFVsQURLNlRjb0VqeDQ5UW9FQ0JXU3N4ZFlwUUFFcENuQ0lsK0t1c2ljS1VPQ2JBalAyejhDaGlFT0tXMXN5KyttN3NpOFdoeTlXTGgvVGVBd210WnFVYnJnR0lRMXc0T1lCTE9pOEFQMWNoUHU0K2RGRXdNbkpGV2ZQRGdHUTlpMU0vOGErZ3p4NW11RDU4OXVhcE9KYUNsQ0FBcUlVNEJBdnltMWhVUlNnZ0M0RmRsL2JEZUZGVFJFQkVZcmZqcXY3S2VwZEZIZGo3aXFYN1hmZmovb2w2cWNiWnZXWjFlaTh0RE9xMmxmRnFUR24xRTNKNjc4U0NBa0pnYmUzS1JJU2hFSCtXNTgvMEwzN1ZmeisrMlQ2VVlBQ0ZKQ2NBSWQ0eVcwcEc2SUFCVlFSK0N2bUx6aU9jOFFWdnlzb1dhQ2tLa3NVMTN4OVA3eHcyc3piT1c5aGJtYWVib3lFcEFSWXUxdmpiZUpiUkFWRndjN2FUdVdjdkRCdGdVS0Zmc1dqUnpNQjFFdmpncGZJbXZVSEpDZS9KeDhGS0VBQlNRcHdpSmZrdHJJcENsQkFWWUZmL1g3RmhPWVQwTHBDYTVXV2hKME9ROWRsWFpYWE92L2lqUEJSNFNxdDdiVzhGNWFkWElheHJtTVIyREpRcFRXODZOc0NuejU5UXNHQ3BmSHFsVHZldjY4QzRGY0F3bDlJYmlKcjFuWjQvZm9GdnZ2dU94SlNnQUlVa0tRQWgzaEpiaXVib2dBRjFCRm9NNzhOeXY5Y0h0NnUzaGt1NjdtOEozNC8rYnZ5T3ArbVB2QnY0Wi9oT3VHQzQ3ZVB3MldxQ3dwWUZjREQ0SWN3TVRGUmFSMHZTbC9BM2QwZkd6WnNRTFpzK1JFZi93Qy8vZFlDaXhkUEl4c0ZLRUFCU1F0d2lKZjA5ckk1Q2xCQVZZR3hXOGJpbnhmL1lHV3ZsZWt1U1RuelBlV2l3NTZIVWR1eHRxcHBrTEwra09jaDFIR3NvL0k2WHBpeHdMdDM3L2liOTR5WmVBVUZLQ0FSQVE3eEV0bEl0a0VCQ21ndUlOd3FNK2Z3SEp3ZGV6Yk5ZQStlUDBEaDBZV1YvNmJxL2ZEL0cyejg5dkdZc0dNQ3VsYnRpaFU5VjJoZU5DTlFnQUlVb0lBc0JUakV5M0xiMlRRRktQQXRnWFAzenFIK2pQcTRNL0VPOG4yZjc0dkxoTnRvaE50cFVqNjFIR3JoeUlnamFtSGVpNzBIK3pIMk1EYzFSMnhJTE0rTVYwdVBGMU9BQWhTZ1FJb0FoM2grRnloQUFRcDhKZkQ2L1d2Rnk1eEdOaG9KbDJJdXluL3R1clFyd3M2RUtmK3o4RUNzYnpOZnRmMXFCdGRFK0oxd0xPK3hITjJxZFZON1BSZFFnQUlVb0FBRk9NVHpPMEFCQ2xEZ0d3SzFwdGFDV3hVMzlLM1pWM0ZGZm8vOGVCYi9USG4xY2EvanFGRzBodHArUzA4c1JlOFZ2Vkhib1RZT2p6aXM5bm91b0FBRktFQUJDbkNJNTNlQUFoU2dRRG9DL2NMNndTS2JCUWJXSG9paVk0c3FyOHhtbWsxeFBueG1YaGIxSnVHTjRzejR4T1JFeFNrMUJYTVg1QjVRZ0FJVW9BQUYxQkxnRUs4V0Z5L1dsOER6NTgreGF0VXFYRDl5Qk9hNWM4T3BibDEwN3R4WlgrbVpod0pmQ0lRY0NNR3lFOHR3L2ZGMTVYOWZyM2c5SFBBNGtHbXB6a3M2WS9YWjFZcmpLWVZqS3ZtaEFBVW9RQUVLcUNQQUlWNGRMVjZyRjRHRDI3ZGpRTmV1cVBUcUZjb0NpQkgrNy92dmNUVnZYcHk1ZFF2bTV1bS9HVk12UlRLSjdBU0VXMnVPM1Q2bTdIdGl5NGtxblN2L0xhZ0ROdytnUVVnREZNNWJHUGNtMzVPZEp4dW1BQVVvUUFITkJEakVhK2JIMVZvV09MQnRHeVoyN1lycHIxLy9KN0x3TzlEWnRyYTQrT1NKbHJNeUhBVXlGdmo2ZnZoVG8wK2hhcEdxR1MvOHhoV2ZQMzlHSWE5Q2VQenlNVTZNT29IcXYxVFBkQ3d1cEFBRktFQUIrUWx3aUpmZm5vdTI0N2k0T0RqWjIyUE55NWZmckhFYmdBZXVybGl4YTVkbysyQmgwaE9JaUk1QWNaL2l5c1pNWUlLMWZkZWlYYVYyR2pVN1p2TVlUTjR6R1gxcTlNR2lyb3MwaXNYRjhoWklUazdHalJzMzhPSERCMVNxVkVuZUdPeWVBaklSNEJBdms0MDJoamJuejUrUEk4T0hZOVNIRCttV1d5TnJWcng2L3g1bVptYkcwQlpybElEQS9LUHpNWEQxUUdVbmpVbzJnb1c1QmNyOVZBNWptNHpOZEljUlR5SlEzTGU0SXBad1pueDJzK3laanNXRjhoWHc4UERIa2lWTDhQbHpIbVROYW9WWHI0NmpiOThSK0wvMjdqeXVwdnovQS9nTFdVYU1va2FEc1p1eXpRZ2grMDcyREdQZlI5WlFpS2hRRVZGUlpHbnN4cjR6WmMvTzJBZWoyekMyd1VRaGd4bko4bnVjKy8xMUdqTm91K2Zlczd6TzQvSDloM1BleS9Oekg5OTVsOC85bklVTEE3V0x3czRwb0FFQkR2RWFXR1NsdE9qYXN5ZUsvUEFEbXFkUmNCTXpNNHp6OVlXbnA2ZFNXbU9kQ2hmNGRzRzMySEIyZzlqRmpHOW13S09sQjd5MmVPSDJvOXRZTVdCRnBqdXNPYlVtVHQwOGhUVUQxNkJyamE2Wmp2UFBCeU1qSTNIdTNEa2tKRHhEcFVwbDRlenNqRUtGQ2hra05vUElTNkJObTVIWXQ4OGNTVWwrQUhMOGYzRnZBUVNpZHUxZmNPeFk1aitiOHVxVTFWQ0FBdjhXNEJEUHo0UnNCTWE3dWVINTdObm9tMFpGVHJseVllUGV2YWhmdjc1c2FtY2g2aGF3SEdtSnhMOVN0M21kbW5nS0RpWC90MlZoNVltVkNEc1FCdUhQTW5PRlI0ZGoyT3BoRUg2N0h6VXFLak1oM25tbVRwMzJpSTB0aW9jUGhhSGREcmx5SGNTbm4xNUVSTVJVZE9qUU5NdnhHVUErQW9NR2VXRDU4aytRbERUbEEwWE5RUHYydDdCMWE3aDhpbVlsRktDQXdRUTR4QnVNa29HeUtyQnAweVpzNmRjUGJrK2ZmakNVc05IR28xUXBITGwrUGF2cCtEd0YwaVZ3K2U1bFZKNWNXYnhYMlByeU5Pd3BzbVhMSnY3WjZadW4wVFNvS1hUK09ueGU0UE4weFUyNVNmamh3TnJkR20vZXZFRmNVQnlzODF0bjZQbC8zbXh2M3c0WExuUUIwT00vTWZMbmI0MTE2enpoNUZRMzAvSDVvSHdFYnQyNmhWcTEraUV1N3VNdkN5dFdyQ2QyN0JpREtsV0VzNzU0VVlBQ2FoTGdFSyttMVZSQkw0NFZLcUJmVEF5cWZhQ1hNV1ptR0JBZWpwNERCNnFnVzdhZ0JJR3cvV0VZc1hhRVdHcWJyOXBnaCt1Ty81VCs1OTkvd3M3YkRxc0hya1pEMjRZWmFxM1QvRTdZZEc0VEFqc0ZZbXlMc1JsNk51Vm1GNWV4aUlnb0MyRFFCNS9QbGkwSFhyMUtSdmJzMlRPVmd3L0pSK0RISDM5RTU4N3o4ZmZmTzlNb3lobVRKbjJOeVpNbnk2ZDRWa0lCQ2hoRWdFTzhRUmdaeEZBQ1NVbEpxRnUyTExyY3VZTkcvd2o2QXNCVU16TzA5dlRFTUY5ZlE2VmpIQXFrS2RBeHZDTzJuTjhpM2hmVU9RanV6ZDAvK0Z5aldZM1F4YUVMQmpjWW5HYnNsQnQyL0x3RDdlYTJnNjJOTFhSK3VuUS85ODhiYytiTWkxZXZIZ0w0NUNQUGUySHExRUtZTU1FdFV6bjRrSHdFVnF4WWdZRURMK0xseTFscEZGVWZEUnZtUUhSMHRIeUtaeVVVb0lCQkJEakVHNFNSUVF3dDBLZDFhNnpidlJzTkxDMXg5Zmx6V0g3MkdZYU9IWXNCdzRZWk9oWGpVZUNEQXNKWjdnVkhGWHhuUC93NTczUDZVMmsrZGcxWk5VUi8wa3hJbDVCMDZiNSs4eG8ybzIyUThDd0JaN3pPb0ZxSkQvMWIxUHZEWGI1OEdmWHFqVUJpNHNlM1ZnQmVzTEZaalQvKzRIYTBkQzJNakcrNmRPa1NIQjE3NFBueml4K3RNbmZ1Wm9pS21vQkdqZjc1YXhFWk44YlNLRUNCZEF0d2lFODNGVzgwdHNDTEZ5OXc1c3daV0Z0Ym8weVpNakF6TXpOMkNjeW5jWUVMdjErQXZXL3F3RzZSMXdLUFpqOTZaei84aDRobTc1dU4zWmQzcC92THFtN3IzQ0E4NDlyWUZhSGRRak1rZisvZVBaUXE1WUNYTCsrbThkdzBWS3NXalRObjltWW9QbStXcDBERmlrMXg1Y284QUxZZktEQVdoUXExUjBKQzV2NTFSNTVkc3lvS1VDQkZnRU04UHdzVW9BQUZQaUFRc2pjRTd1dFR0ODUwcU5JQlc0YWxicTFKQzI3WDVWMzY4K1dGTFRLNXpISjk5UGFVSHhnS2ZGSUE4Y0h4eUdtVy92Y2dDRitLTFZPbUxtN2VGUGJxZi9nb3lkeTVKMkgrL0pMbzE2OWZXcVh6N3hVZ0lQendabS9mQlE4ZXJBZnc3eTlVUDRXNWVYdWNQNzhRNWNxVlUwQTNMSkVDRk1pb0FJZjRqSXJ4ZmdwUVFETUM3Y0xhWWNmRjFDK3h6dWs2QnlPYXBIN0pOVDBRTnhKdXdNN0xUcjlOcG5LeDFGTnUzdmVzOE1YWTJMaFliQm02QlIzc082UW52SGpQZ2dVcjRPb2FpVmV2MW43Z3VWOWdiUzBNZkpjekZKYzN5MXZnN3QyN3NMTnpRRkxTdDBoT3RnT1FGN2x5SFFPd0JzZU9uVUgxNmwvS3V3RldSd0VLWkZxQVEzeW02ZmdnQlNpZ1pnRmhQM3grMS94NG52UmNiUFBpcEl0cER1SWZNdmxxOGxmd2J1T056dFU3ZjVBdGVFOHdSbThZall6K3hqOGw0SVFKOHpGcjFuRWtKNi84VjQ3VHNMVDhEci85ZGhDV2xwWnFYamJOOWlhOHNYWDM3ck1RUHJmTm0xZUZpNHVMWmkzWU9BVzBJc0FoWGlzcnpUNHBRSUVNQ1p5NWVRWU9VLy8zUWlmaEV2YkRQNTd6T0VNeC9uMno4T1pYNGJmeHdqRC92aXYrYWJ6K0M2N0NFWkRDbGhvaFowYXZvS0Q1bUQxN0ZaNDhlWW44K1d2ZzBhT3RzTGV2algzN2xpTnYzcndaRGNmN0tVQUJDbEJBcGdJYzRtVzZNQ3lMQWhRd3JjRE0zVFBoc2RGRExLSlR0VTdZTUhoRGxvdnkyZWFENi9IWHNlcTdWZStOMVRhc0xYWmUzSW5NYk4xSkNTZ2MxU3FjWGlKc3RYQndjRUNSSWtXeVhEY0RVSUFDRktDQXZBUTR4TXRyUFZnTkJTZ2dFNEZXYzFvaDZuS1VXTTI4N3ZNd3RORlFnMVQzdzhrZkVMSXZSTDlQL3QvWHhyTWIwWGxCWjFRdFhoVm52YzhhSkIrRFVJQUNGS0NBK2dRNHhLdHZUZGtSQlNpUVJZRlhyMS9CWXFURk8vdmhyL2hlUWZuUHkyY3hjdXJqWjIrZFJjT1pEZlVuMXhTMUxDcitSZktyWkZpN1crUEozMDhRNHhzRHU4K0ZMeXZ5b2dBRktFQUJDcndyd0NHZW53Z0tVSUFDL3hJNGVmMGtIQU1jeFQvOUxQOW51Qjk4MytCT3o1S2U2VSt1V1RGZ0JScmJOUmJqRDEwMUZQTVB6Y2VZNW1Nd3MvTk1nK2RsUUFwUWdBSVVVTDRBaDNqbHJ5RTdvQUFGREN3UUVCbUFDVnNtaUZHN09uVEZHcGMxQnM2U0dxNUpVQk44VS9VYmNidk9UOWQvUXEyQVdyREtaNFc0b0Rqa3lKNURzdHdNVEFFS1VJQUN5aFRnRUsvTWRXUFZGS0NBaEFMTlE1cGo3NVhVdDVvdTdMVVFMdldsUGJKdjJBL0RZSmJEVFArRlZ1RXFOYjRVYmo2OGljZ1JrWENxN0NSaHR3eE5BUXBRZ0FKS0ZPQVFyOFJWWTgwVW9JQmtBc0orZVBQaDVuajU2cVdZNDFmL1gxR3VzUFJ2dlF6ZEg0b2ZMLzZJM1c2N2tmS3ZBVjBjdW1DdHk0ZGU0Q1FaQXdOVGdBSVVvSURNQlRqRXkzeUJXQjRGS0dCY2dhTlhqNkplWUQweHFWVDc0VC9VMVo1ZjlzQmxoUXYyajltUHNoUEs2bjg3LzNqMlkrVExrOCs0RU14R0FRcFFnQUt5RnVBUUwrdmxZWEVVb0lDeEJmeDIra0U0eXozbDZsbXJKMVlPK1BjYlVLV3Q2dGJEVy9vdnZGYjVvZ3BPM2pnSlkyem5rYllqUnFjQUJTaEFBVU1MY0lnM3RDampVWUFDaWhab1BLc3hvbU9qeFI0VzkxbU0vblg3bTZTbkV1Tks0UGFqMjZoZHBqYU9qVDlta2hxWWxBSVVvQUFGNUNuQUlWNmU2OEtxS0VBQkV3Z2tKU2ZoMHhHZnZyTWYvbnJBZFpTeUttV0Nhb0FYeVMrUWYzaCt2SHJ6Q3Fhc3d5VE5NeWtGS0VBQkNueFVnRU04UHlBVW9BQUYvbC9nWU94Qk5KclZTUFFvWHJBNGJzMjRaVktmL3N2NlkrbXhwYWhZcENJdVQ3bHMwbHFZbkFJVW9BQUY1Q1BBSVY0K2E4RktLRUFCRXd0TTJqWUp2anQ5eFNyNjF1NkxwZjJXbXJTcVE3OGUwci9aMVRLdkpVb1dLb2x6UHVkTVdnK1RVNEFDRktDQVBBUTR4TXRqSFZnRkJTZ2dBNEg2Z2ZWeDVPb1JzWkxsL1planQyTnZrMWRXZEd4UjNFdThod1U5RjhCOXZUdGkvV05SekxLWXlldGlBUlNnQUFVb1lEb0JEdkdtczJkbUNsQkFSZ0xDZm5qaGZQalhiMTZMVlFsdlN5MzhhV0dUVnpsNSsyUk0yVEZGL3dQRi9KN3pZZXRsaTZWOWw2SnBoYVltcjQwRlVJQUNGS0NBYVFRNHhKdkduVmtwUUFHWkNleTdzZy9OUXBxSlZaV3hMb05yMDY3Sm9zb2JDVGRRMnJNMGNwdmxSbUpvSXZMa3pJTm13YzNRd2I0RGhqVWFKb3NhV1FRRktFQUJDaGhYZ0VPOGNiMlpqUUlVa0tuQXhDMFRNUzF5bWxqZGQzVy9RMFNmQ05sVW03TFZaMW0vWmVoVHU0KytydUdyaHlNYnNpR3NlNWhzNm1RaEZLQUFCU2hnSEFFTzhjWnhaaFlLVUVEbUFvNEJqamg1L2FSWTVlcUJxOUd0UmpmWlZMMzQ2R0o4dC93N05MSnRoQU5qRG9oMXpUMHdGOXQvM280OWJudGtVeXNMb1FBRktFQUI2UVU0eEV0dnpBd1VvSURNQlo2OWVBYUxrUmF5M0ErZlFpZlVhT1ZtaGFSWFNiZ1RlQWRGTFl1S3FudXY3TVdBWlFQMFgzajlKTmNuTXRkbWVSU2dBQVVvWUFnQkR2R0dVR1FNQ2xCQTBRSlJsNkxRS3JTVjJJT2RqUjFpL0dKazExT1BpQjVZZldvMS9Ocjd3YXVOMXp2MS9mN29kLzBYWG9VM3U5b1h0NWRkN1N5SUFoU2dBQVVNSzhBaDNyQ2VqRVlCQ2loUXdHT2pCMmJ1bmlsV1BxVEJFSVQzREpkZEozdCsyWU1XczF2b3o0dS9NZjNHZSt1cjZsc1ZIaTA5MExWR1Y5blZ6NElvUUFFS1VNQndBaHppRFdmSlNCU2dnRUlGSFB3ZGNPYnBzQ3V3QUFBZ0FFbEVRVlRXR2JINjlZUFdvM1AxenJMcjV1M2J0eWptVVV4L1pyendHL2ZhWldxL3Q4WnVpN3JCMXNZV2s5dE5sbDBQTElnQ0ZLQUFCUXdqd0NIZU1JNk1RZ0VLS0ZSQTJHdWUzelgvTzlVL212MElsdWFXc3V4by9LYnhtTEZyQmx6cXUyQmhyNFVmckZFNFYxNzNodzVyWE5iSXNnOFdSUUVLVUlBQ1dSUGdFSjgxUHo1TkFRb29YR0RIenp2UWJtNDdzWXRLUlNyaDBwUkxzdTFLR016TCs1U0hlVzV6SklRazZNK00vOUMxOXRSYS9jQi8zdWU4YlB0aFlSU2dBQVVva0RrQkR2R1pjK05URktDQVNnVGMxN2tqWkYrSTJJMXJZMWVFZGd1VmRYYzFwdGJBNlp1bnNkWmxMYm80ZFBsb3JSZCt2NERhQWJXaDg5ZWhlTUhpc3U2THhWR0FBaFNnUVBvRk9NU24zNHAzVW9BQ0toU3c5N1dITU9pbVhKdUhib2F6dmJPc081MFhQVS8vb2llblNrNklIQm1aWnExL3Yvd2JkdDUyaU9nZGdlWVZtNmQ1UDIrZ0FBVW9RQUg1QzNDSWwvOGFzVUlLVUVBaWdjZlBINlBncUlMdlJKZnpmdmlVUWhQL1NvUzF1elhldkhtRHVLQTRXT2UzVHBkUWk1QVdhUE5WRzdnMmNVM1gvYnlKQWhTZ0FBWGtLOEFoWHI1cnc4b29RQUdKQmJhYzM0S080UjNGTEZXK3FLS1kvZVBmaEgrRHplYzNZMmFubVJqVFlreTZwVWFzR2FGL3FkVzhIdlBTL1F4dnBBQUZLRUFCK1Fsd2lKZmZtckFpQ2xEQVNBTENRQnQySUV6TTV0YlVEY0ZkZ28yVVBXdHB0bC9ZanZiejJ1dVBrdFQ1NlRJVUxEdzZISnZQYmNhKzBmc3k5Qnh2cGdBRktFQUIrUWh3aUpmUFdyQVNDbERBeUFLVkoxWEc1WHVYeGF6YmgyOUgyNi9iR3JtS3pLVVRmcHR1TTlvR0NjOFNjTWJyREtxVnFKYWhRUHRqOXFQUGtqNkk5WS9WbjNURGl3SVVvQUFGbENYQUlWNVo2OFZxS1VBQkF3bThiei84MDdDbnlKY25uNEV5U0IvR2JaMGJadStiamN5ZXFIUDM4VjNZZXRuaWtNZWhEUDhRSUgxM3pFQUJDbENBQWg4VDRCRFB6d2NGS0tCSmdRMW5OdURiaGQrS3ZWY3ZVUjJudlU0cnlrSTRWVWM0WGFmQUp3VVFIeHlQbkdZNU0xVi9kZi9xY0cvbWp1NDF1MmZxZVQ1RUFRcFFnQUxHRitBUWIzeHpacVFBQldRZ01IVFZVTXcvTkYrc1pHeUxzUWpzRkNpRHlqSldnbkIwWkd4Y0xMWU0zWUlPOWgweTl2QS83dTRSMFFObFBpc0QzL2ErbVk3QkJ5bEFBUXBRd0hnQ0hPS05aODFNRktDQWpBVEtlNWVITGk3MUM2R1JJeUxoVk5sSlJoV21yNVRnUGNFWXZXRTBPbFRwZ0MzRHRxVHZvUS9jNWJmVEQ1ZnZYc2E2UWV1eUZJY1BVNEFDRktDQTlBSWM0cVUzWmdZS1VFQm1BdmYvdksvL1V1Zy9MNlh0aDArcFBmNXB2TDZYN05tejY3ZlVXT1MxeUpMMit0UHJNVFZ5S242ZTlIT1c0dkJoQ2xDQUFoU1FWb0JEdkxTK2pFNEJDc2hRWU0ycE5lZ2VrYnIvdTFicFdqamhlVUtHbGFhdnBEYWhiZkRqcFI4UjJqWFVJQzl5dW5qbkltcE1yYUUvdXJLa1ZjbjBGY0c3S0VBQkNsREFxQUljNG8zS3pXUVVvSUFjQkZ4V3VDRGlTSVJZaXFlVEo2WjFuQ2FIMGpKVlE4cVhkSVZqSm9YakpnMXhKYjFLZ3AyWEhSYjBXb0FXRlZzWUlpUmpVSUFDRktDQUFRVTR4QnNRazZFb1FBRmxDSlNiVUE3WDRxK0p4ZTV4MjRObUZab3BvL2ozVkpuOEtoblc3dFo0OHZjVHhQakd3TzV6TzRQMTBuSjJTemhWY3NMSXBpTU5GcE9CS0VBQkNsQWc2d0ljNHJOdXlBZ1VvSUNDQlA2OUh6NUg5aHg0UHZjNWN1Zk1yYUF1L2x2cWtGVkRzT0RRQWtoeHlzNm90YVB3OHRWTGhQY01WN1FSaTZjQUJTaWdKZ0VPOFdwYVRmWkNBUXFrS2JEeXhFcjBYdEpidks5dTJibzRNdTVJbXMvSi9ZYVQxMC9DTWNBUlZ2bXNFQmNVQitHSEUwTmU4dy9PaDdCdDU4Q1lBNFlNeTFnVW9BQUZLSkJKQVE3eG1ZVGpZeFNnZ0RJRitpL3JqNlhIbG9yRmU3ZnhWczNaNktYR2w4TE5oemNSTlRJS0xTdTFOUGdDUmV1aTBmUDdudEQ1NjVBL1QzNkR4MmRBQ2xDQUFoUkl2d0NIK1BSYjhVNEtVRUFGQWltRGJrb3JCMFlmUUNPN1Jpcm9ESmdXT1EwVHQweEVWNGV1V09PeVJwS2U3aVhlMDMvaFZmaU5mUFdTMVNYSndhQVVvQUFGS0pDMkFJZjR0STE0QndVb29CS0JXdzl2b2VUNDFDTVRjNW5sd3AraGZ5cCtQM3pLOHR4OWZCZkZQSW9odDFsdUpJUWtJRitlZkpLdG5JTy9nLzdMcmoxcjlaUXNCd05UZ0FJVW9NQ0hCVGpFODlOQkFRcG9Sa0RZUmlOc3AwbTVHdG8yUlBTWWFGWDEzelNvS2ZicjltTlJyMFVZV0grZ3BMMzFXdHdMSlF1VmhGOEhQMG56L0R2NHMyZlBrQytmZEQrZ0dMVVpKcU1BQlNpUVNRRU84Wm1FNDJNVW9JRHlCSG92N28yVkoxZUtoVTlwTndVK2JYMlUxOGhIS2w1MWNoV0U0YnAybWRvNE52Nlk1TDM1Ny9USHozZCt4b2JCRzZUUDVSK0VCUXVXSWprNU94SVRyNk5HamRhWVA5OGJsU3BWa2p3M0UxQ0FBaFNRbXdDSGVMbXRDT3VoQUFVa0V5anNYaGdQbmo0UTR4LzJPSXg2NWVwSmxzOFVnVjhrdjRDVm14V2VKejNIOVlEcktHVlZTdkl5TnA3ZENOOGR2cmc0K2FKa3VabzA2WWRqeDBvaktha2pnSW9BbmdPNGdyeDUreUl5Y2lVYU5LZ3FXVzRHcGdBRktDQkhBUTd4Y2x3VjFrUUJDaGhjNE5xRGF5ZzNzWndZVjlnUEw1d1BiNWJEek9DNVRCMHc1UVFlcjlaZVJ0dnFjdW5PSlZUenI0WlkvMWlELytEUXRHbDM3Tjh2ZkluVy9iMjBlZkpVeHVIRFMrRGc0R0JxZXVhbkFBVW9ZRFFCRHZGR28yWWlDbERBbEFJUmh5UGdzdEpGTEtGcCthYlk2NzdYbENWSmx2dlFyNGZRY0daREZMRW9nanVCZDVBdFd6YkpjdjB6Y1BMclpOaDYyV0plOTNsd3F1eGtrSnlSa1pGd2NkbUR1M2RuZnlUZWRWU3VQQm9YTDI0eFNFNEdvUUFGS0tBRUFRN3hTbGdsMWtnQkNtUlpvSHRFZDZ3NWxYcnM0bFRucVpqUWFrS1c0OG94d051M2IvV24xQWpIUVpyaUNNMVdjMXFoZWNYbUdOVjBWSlo1eG8yYmhNQkE0Y1ZWSC8vdVFzNmMxcmgzTHdaV1ZsWlp6c2tBRktBQUJaUWd3Q0ZlQ2F2RUdpbEFnU3dML0hzLy9QSHh4K0ZZeGpITGNlVWFZTksyU2ZEZDZZcytqbjJ3clA4eW81ZnB0czROZjcvOEd3dDZMY2hTN20rK0dZbk5tMXNBYVBYUk9ObXo1OFBZc2NNeGZmcjBMT1hqd3hTZ0FBV1VJc0FoWGlrcnhUb3BRSUZNQytqaWRDanZYVjU4M2p5M09STG5KS3B5UDN4S2t6Y1NicUMwWjJrSXZRcG54dWZKbVNmVGZwbDljT0doaFZoN2VtMldqdkdjTVdNR3hvOS9ET0RqdzNtT0hQbnc1TWw5bUp1Ylo3WmNQa2NCQ2xCQVVRSWM0aFcxWEN5V0FoVElqTUQ4Zy9NeDlJZWg0cU10SzdaRTFLaW96SVJTMURQMVp0VEQwV3RIc2J6L2N2UjI3RzJTMmcvR0hrUzNSZDMwWDNqOTlKTlBNMXpEbVRObjBLRkRDTzdlL2VFanp4NUJ6WnJoT0hsU21yZlVacmhvUGtBQkNsREFDQUljNG8yQXpCUVVvSUJwQmI1ZDhDMDJuRTA5eDN6R056UGcwZExEdEVVWklmdjNSNzdId0JVRDBkaXVNZmFQM20rRWpPOVBFZmNrVHYrRlYrR0x4RFZLMWNod0hXUEhUc09jT2I4aE9YbnhlNTVOaHJsNVJkeThlWno3NFRNc3l3Y29RQUVsQzNDSVYvTHFzWFlLVUNCZEFwWWpMWkg0VjZKNDc2bUpwK0JRVXYzSEVUNTc4VXgvWm56U3F5VDlLVFZGTFl1bXkwdXFtMnBPcllsaGpZZGw2bDhGUEQzblljR0NZMGhNYkEyZ0RvQTdBR0tSUGZzUVhMbHlHN2EyTmxLVnpiZ1VvQUFGWkNuQUlWNld5OEtpS0VBQlF3bGN2bnNabFNkWEZzTUplOFNmaGowMTJyR0xodW9qczNGU1R1WHg3K0NQaWEwblpqYU13WjdyczZRUGlsa1dnM0E2VUVhdjNidDNJelIwSlc3YytBTm1aaS9Sc0dFamhJYjZaalFNNzZjQUJTaWdDZ0VPOGFwWVJqWkJBUXA4U0NCc2Z4aEdyQjBoL25XYnI5cGdoK3NPellEdC9tVTNXczV1aVpLRlN1TEc5QnV5Nkh0YTVEU2N2WGtXbTRadWtrVTlMSUlDRktDQUVnVTR4Q3R4MVZnekJTaVFib0dPNFIyeDVYenFTNENDT2dmQnZmbjczL3laN3FBS3VsRTRNLzR6OTgrUThDd0JjanBXYy9PNXpmRFo1b1BMVXk0clNKT2xVb0FDRkpDUEFJZDQrYXdGSzZFQUJRd3NJQXl3QlVjVmZHYy8vRG52YzdBdmJtL2dUUElPTjI3ak9BVHVEc1NnK29PeWZHNjdJVHY5NWQ0ditIcnkxNGlkR29zeTFtVU1HWnF4S0VBQkNxaGVnRU84NnBlWURWSkF1d0lYZnI4QWU5L1VnZDBpcndVZXpYNmttZjN3S1N1diswT0g4ajdsOVdmR1A1NzlHRG5OY3NybVEvSDZ6V3Y5eVRWenVzNUI2NitFTDYzeW9nQUZLRUNCOUFod2lFK1BFdStoQUFVVUtSQ3lOd1R1NjFPM3puU28wZ0ZiaHFWdXJWRmtVNWtzdXNiVUdqaDk4elRXdXF4RkY0Y3VtWXdpM1dOdFF0dm9qOExVMGxZbjZUUVptUUlVMElJQWgzZ3RyREo3cElCR0JkcUZ0Y09PaTZsZlloVisyenVpU2VxWFhMWEVNaTk2SG9hdkhnNm5TazZJSEJrcHk5WkhyeCtOcHkrZVlsSHZSYktzajBWUmdBSVVrSk1BaDNnNXJRWnJvUUFGRENZZzdJZlA3NW9mejVPZWl6RXZUcnFJeXNWU2o1czBXRElGQkJMT3liZDJ0OGFiTjI4UUZ4UUg2L3pXc3F3NjRuQUVWcDFjaFVNZWgyUlpINHVpQUFVb0lCY0JEdkZ5V1FuV1FRRUtHRlRnek0wemNKaWEra0luWVQvODR6bVBEWnBEYWNHK0NmOEdtODl2eHN4T016R214UmpabG4vNDE4UG92S0F6WXYxaklhd2JMd3BRZ0FJVStLOEFoM2grS2loQUFWVUt6Tnc5RXg0YlBjVGVPbFhyaEEyRE42aXkxL1EydGYzQ2RyU2YxeDYyTnJiUStlblMrNWhKN252dzV3UDlGMTZqUmtXaFZ1bGFKcW1CU1NsQUFRcklXWUJEdkp4WGg3VlJnQUtaRm1nMXB4V2lMa2VKejgvclBnOURHdzNOZER3MVBDaWNCRk5vVkNFOCtmc0p6bnFkUmRVU1ZXWGZsbU9BSXdZM0dJdyt0ZnZJdmxZV1NBRUtVTUNZQWh6aWphbk5YQlNnZ0ZFRVhyMStCWXVSRnUvc2g3L2lld1hsUHk5dmxQeHlUakpxN1NqTTJmKy9ML2dLWC9SVnd0VjNTVjk4YnZFNUFqb0dLS0ZjMWtnQkNsREFLQUljNG8zQ3pDUVVvSUF4QlU1ZVB3bmhON2dwMTJmNVA4UDk0UHZHTEVHMnVjN2ZQbytxZmxWUjRKTUNpQStPbDlXWjhSOURteDQxSGFkdW5NTG1vWnRsYTh2Q0tFQUJDaGhUZ0VPOE1iV1ppd0lVTUlwQVFHUUFKbXlaSU9icTZ0QVZhMXpXR0NXM0VwTFllZHNoTmk0V1c0ZHRSZnNxN1pWUXNyN0dMZWUzWU9MbWliamlkMFV4TmJOUUNsQ0FBbElKY0lpWFNwWnhLVUFCa3drMEMyNkdmVEg3eFB5TGVpM0N3UG9EVFZhUDNCSUg3UW5DbUExajRHenZyTGpmYk1mOEVZTktreXJwdjVoYnJuQTV1ZEd5SGdwUWdBSkdFK0FRYnpScUpxSUFCWXdoSU95SE54OXVqcGV2WG9ycHJrNjlpcktmbFRWR2VrWGtpSDhhRDV2Uk5zaWVQYnQrUzQzU2puRjg4L1lON0x6c0VOd2xHRzIrYXFNSWN4WkpBUXBRd05BQ0hPSU5MY3A0RktDQVNRV09YRDJDK29IMXhScTRILzc5eTlFNnREVWlMMFVpckZzWWhqY2VidEkxeTJ6eXRtRnQwZURMQnJJKzh6Nnp2ZkU1Q2xDQUFta0pjSWhQUzRoL1R3RUtLRXJBZDRjdkptMmZKTmJjcTFZdnJCaXdRbEU5R0tQWTlhZlhvOHVpTHFoZW9qcE9lNTAyUmtwSmNvemRNQmJDMjJnaitrUklFcDlCS1VBQkNzaFZnRU84WEZlR2RWR0FBcGtTYURTckVRN0dIaFNmWGRKM0NmclY2WmVwV0dwK0tQbFZNcXpkcmZWbnhzZjR4c0R1Y3p2RnR2djlrZSt4L1BoeUhCbDNSTEU5c0hBS1VJQUNHUlhnRUo5Uk1kNVBBUXJJVmlBcE9RbWZqdmowbmYzd053SnVvS1JWU2RuV2JNckNCcThjaklXSEY4S2poUWRtZEpwaHlsS3luUHZvMWFQb0dONFJPbjhkQ3BvWHpISThyUWFJaVluQnI3LytpaXBWcXFCRWlSSmFaV0RmRkZDRUFJZDRSU3dUaTZRQUJkSWpFSzJMUnVPZ3h1S3R4UXNXeDYwWnQ5THpxQ2J2U1RsUDN5cWZGZUtDNHBBamV3NUZPd2hmMkJXKzhMcHp4RTQ0bGtsOVQ0Q2ltekpTOGV2VzdZU1B6eHpjdVhNWEJRdTJ4S05IbS9IbGwxOWo0OFpnbENsVHhraFZNQTBGS0pBUkFRN3hHZEhpdlJTZ2dLd0ZmTGI1d0crbm4xaWpzSTFHMkU3RDY4TUNwY2FYd3MySE54RTFNZ290SzdWVUJWWHRnTnI2STBXNWpTcDl5N2x0MjM3MDZPR0g1ODkzQThqOWo0ZCt4eWVmTk1IcDB3ZFFzV0t4OUFYalhSU2dnTkVFT01RYmpacUpLRUFCcVFYcXphaUhvOWVPaW1sVzlGK0JYbzY5cEU2cjZQalRJcWRoNHBhSlVOc0xzZm92NncvaFpLTHAzMHhYOVBwSVhmeXBVNmZRcE1sUVBIdDI1Z09wa3BBalJ3RzhldlZDNmxJWW53SVV5S0FBaC9nTWd2RjJDbEJBbmdMQ2ZuamhmUGpYYjE2TEJRcGJSQXAvV2xpZUJjdWtxcnVQNzZLWVJ6SGtOc3VOaEpBRTVNdVRUeWFWWmIyTUdWRXpjT0w2Q2YyYmFYbTlYNkJPbmM0NGZud01nSm9mSVlyQW1ERVBNSFBtUkRKU2dBSXlFdUFRTDZQRllDa1VvRURtQmZaZTJZdm1JYzNGQUdXdHkrTHF0S3VaRDZpaEo1c0dOY1YrM1g2bzhjMjIyeTVzdy9oTjR4SGpGNk9oRlUxL3E3bHltU001T1I1QTNvODh0QjFmZkRFUnQyOWZTbjlnM2trQkNrZ3V3Q0ZlY21JbW9BQUZqQ0V3WWZNRUJFUUZpS2tHMWh1SVJiMFhHU08xNG5Pc1BMRVN2WmYwUnAweWRYQjBmT3AySk1VMzl2OE42T0owS085ZEhqby9IV3h0Yk5YU1ZwYjcrT3V2djFDOGVGVThmS2hMSTlZT2ZQSkpUL3oxMTVNczUyUUFDbERBY0FJYzRnMW55VWdVb0lBSkJSd0RIQ0djdHBKeXJSNjRHdDFxZEROaFJjcEovU0w1QmF6Y3JQQTg2VG11QjF4SEthdFN5aWsrQTVVS0o5Y0VkZ3BFdXlydE12Q1V1bTh0VWNJZXQyOHZCVkRsSTQwdVFaY3U1N0IyN1Z4MVk3QTdDaWhNZ0VPOHdoYU01VktBQXY4VmVQYmlHU3hHV25BLy9QL1RQSDc4R0phV2xobjZxUFJiMmcvTGppK0RkeHR2K0xiM3pkQ3pTcnE1L2R6MnFGTzJEanhhZWlpcGJNbHFEUXFhRDAvUGEwaE9EdnBnanR5NUsrTGN1UTJvVUtHQ1pIVXdNQVVva0hFQkR2RVpOK01URktDQXpBU2lMa1doVldncnNTbzdHenRON29GMmRmWEN1blhyOGVtbnBmSGd3VVU0T1hYQUR6K0V3c3pNTE0wVkU5NXlLN3p0dG9oRkVkd0p2SU5zMmJLbCtZeFNieGkzY1J3U25pVmdjZC9GU20zQm9IVzNhVE1DUC81b0JjRG5QM0hOekxyQ3o2OER4by92YXRDY0RFWUJDbVJkZ0VOODFnMFpnUUlVTUxHQXgwWVB6Tnc5VTZ4aVNJTWhDTzhaYnVLcWpKYytPVGtaeFlwVnhvTUh3dWtodFFDVUEvQUhnQ3NBV3VEbXpZY29VYUxBUnd0NisvYXQvcFNhZTRuM0VEMG1HZzF0R3hxdkFSTmtXbkowQ1JZZlhZeGo0NCtaSUx2OFVqbzdmNGVmZnNxSlAvNFEvZ1duQm9BREtGSGlIdnIyclkvSmswZklyMkJXUkFFS2dFTThQd1FVb0lEaUJSejhIWERtVnVvNTErc0hyVWZuNnAwVjMxZDZHL2o4Y3p2RXhRa3Z0YXI5Z1VleVFSalMwN3BTWHBiVnQzWmZMTzBuN0pOVzkzWDh0K05vRjlZT09uOGRoTGZXYXYwNmNPQUFmdnJwSitoMGoxQzllbkUwYnR3WUZTdFcxRG9MKzZlQWJBVTR4TXQyYVZnWUJTaVFIZ0ZoUDN4KzEvenYzUHBvOWlOWW1tZHNUM2g2Y3NueG51RGdZRXljbUJNdlhyaCtwTHpONk5uekdGYXUvUEMrWitIaEd3azNVTnF6Tk14em0rdlBqTStUTTQ4Y1d6Wm9UUStmUFlTZHQ1MytMSGxocnp3dkNsQ0FBa29SNEJDdmxKVmluUlNnd0hzRmR2eThBKzNtcHA0MlVxbElKVnlhb3AzenJCMGQyK0RreVNFQVduL2tFM0lURmhhTjhQanhqVFEvUlhXbjE4V3gzNDVCYTIrN0ZmcnVWN2NmQnRRZGtLWVJiNkFBQlNnZ0J3RU84WEpZQmRaQUFRcGtXc0I5blR0QzlvV0l6N3MyZGtWb3Q5Qk14MVBhZ3pWcnRzZXBVL01BRkV1ajlHeTRkdTBheXBRcDg5SDdJZzVId0dXbEM1cllOY0crMGZ1VXhwR2xlcjliL2gwS21oZlVIMFBKaXdJVW9JRGNCVGpFeTMyRldCOEZLUEJSQVh0ZmUxejQvWUo0eithaG0rRnM3NndadFFZTk91SHdZZUU4L0c4KzBuTXNQdnVzUGU3ZlQrdWxQb0N3UFVrNE16N3BWWkwrbEpxaWxrVTFZeWswS254QitzaXZSN0RkZGJ1bSttYXpGS0NBOGdRNHhDdHZ6Vmd4QlNqdy93S1BuejlHd1ZFRjMvSFEwbjU0b2ZHbFM1ZkN6ZTAybmp5WjlKSFBSVGhHallwSFNNakg3a2w5dkh0RWQ2dzV0UWIrSGZ3eHNiVnc0bzIyTG1HTDFwZ05ZL1J2ZUZYelVadmFXbFYyU3dIMUNYQ0lWOSthc2lNS2FFWmd5L2t0NkJqZVVleTN5aGRWY043bnZHYjZUMm4wZjF0cW1nQjQzMUdBSjFHdzRBQThmUGhMdWwxMi83SWJMV2UzUk1sQ0pYRmpldHI3Nk5NZFdFRTMvbnIvVndodmVMM2lkd1hDZXdkNFVZQUNGSkNiQUlkNHVhMEk2NkVBQmRJdE1HTE5DSVFkQ0JQdmQydnFodUF1d2VsK1hrMDNPanAyUkV4TUZUeDVZZy9BRWNEUHlKUG5HdkxtbllXNHVDdkltVE5udXR0OS9lWTFiRWJiNkYrSWRIejhjVGlXRWVKcDh5cnZYUjRCSFFQUXdiNkROZ0hZTlFVb0lGc0JEdkd5WFJvV1JnRUtwQ1ZRZVZKbFhMNTNXYnh0Ky9EdGFQdDEyN1FlVSszZlIwUkVZTm15SFhqMEtCbDU4eWFqYmR0bW1EeDVYS2I2RmQ1cUdyZzdFSVBxRDhLQ1hnc3lGVU10RHpuUGMwYXQwclV3emlsemxtcHhZQjhVb0lDOEJEakV5MnM5V0EwRktKQk9nZmZ0aDM4YTloVDU4dVJMWndUZTlqRUIzUjg2bFBjcGp3S2ZGRUI4Y0R4eW1xWC9OL2xxbEIyL2FUenUvM2xmRXkvQlV1UDZzU2NLcUZHQVE3d2FWNVU5VVVBREFodk9iTUMzQzc4Vk82MWVvanBPZTUzV1FPZkdhekhsVGJqclhOYmhXNGRVYStOVklLOU15NDR0dzZMRGkzRGM4N2k4Q21NMUZLQ0FKZ1U0eEd0eTJkazBCWlF2TUhUVlVNdy9ORjlzWkd5THNUemYyOERMT3ZmQVhMaXVjVVdyeXEzdzQ0Z2ZEUnhkbWVGTy9IWUNyVU5iSTlZL0Z0YjVyWlhaQkt1bUFBVlVJY0FoWGhYTHlDWW9vRDBCNFF1SHVyalVjODhqUjBUQ3FiS1Q5aUFrN0RqeHIwUll1MXZqelpzM2lBdUs0OUQ2LzlhUC8zb00yNG0yMkRSMEUrcVZxeWZoQ2pBMEJTaEFnUThMY0lqbnA0TUNGRkNjZ0xBM1dUZzlKZVhLa1QwSEV1Y2tjais4QkNzcEhPRXBIT1U1cS9Nc2pHNCtXb0lNeWcxWlA3QStlanYyeG5mMXZsTnVFNnljQWhSUXJBQ0hlTVV1SFF1bmdIWUZoQmNSQ1M4a1NybUVrME5PZUo3UUxvaUVuVys3c0EwZDVuV0FyWTJ0L3VWSHZONFZHTGg4SUFya0xhRC9JWWNYQlNoQUFXTUtjSWczcGpaelVZQUNCaEZ3V2VHQ2lDTVJZaXhQSjA5TTZ6ak5JTEVaNUYwQjRjejRRcU1LNGNuZlQzRE8reHpzaXd2bjBQUDZwMERRbmlBY2pEMklIYTQ3Q0VNQkNsREFhQUljNG8xR3pVUVVvSUNoQk1wTktJZHI4ZGZFY0h2YzlxQlpoV2FHQ3M4NC94SVl1WFlrUXZlSFltU1RrWmpkZFRaOTNpT3c4K0pPdUsxMVErelVXR1RQbHAxR0ZLQUFCU1FYNEJBdk9URVRVSUFDaGhSNDMzNzQ1M09mSTNmTzNJWk13MWovRURoMzZ4eXErVmZUbnhuL2NQWkRDTjlCNFBWZmdXc1Byc0hXeXhhWEpsOUNoU0lWU0VRQkNsQkFVZ0VPOFpMeU1qZ0ZLR0JvZ1pVblZxTDNrdDVpMkxwbDYrTEl1Q09HVHNONC94S3c4N1pEYkZ3c3RnM2JoblpWMnRIbkl3SVZmU3JDMzlrZnp2Yk9kS0lBQlNnZ21RQ0hlTWxvR1pnQ0ZKQkNvUCt5L2xoNmJLa1kycnVOTjN6YiswcVJpakgvSVRCcjl5eU0zVGdXSGUwNzZvOVc1UFZ4QWVGVUg0ZVNEdkJzNVVrcUNsQ0FBcElJY0lpWGhKVkJLVUFCcVFSS2pDdUIyNDl1aStFUGpENkFSbmFOcEVySHVQOHZFUDgwWG4rc1ovYnMyUkVmSEErTHZCYTBTVU5nd3VZSnVKZDREOHY2TDZNVkJTaEFBWU1MY0lnM09Da0RVb0FDVWduY1RMaUpVcDZseFBDNXpITGh6OUEvdVI5ZUt2Qi94UlhlVkJwNUtSSmgzY0l3dlBGd0kyVlZkcHJseDVkai9zSDVPRG5ocExJYllmVVVvSURzQkRqRXkyNUpXQkFGS1BBaEFXRWJqYkNkSnVWcWFOc1EwV09pQ1dZa2dmV24xNlBMb2k2b1hxSTZUbnVkTmxKVzVhZjU2ZnBQYURtN0pYVCtPaFQrdExEeUcySUhGS0NBTEFRNHhNdGlHVmdFQlNpUUhvSGVpM3RqNWNtVjRxMVQyazJCVDF1ZjlEektld3dna1B3cUdaYWpMUEU4NlRsaWZHTmc5N21kQWFKcUkwVGlYNGtRdmh5OGJ0QTZOUGl5Z1RhYVpwY1VvSUNrQWh6aUplVmxjQXBRd0pBQ2hkMEw0OEhUQjJMSXd4NkhVYTljUFVPbVlLdzBCQWF2SEl5Rmh4ZkNvNFVIWm5TYVFhOE1DalNjMlJEZGEzYUhTMzJYREQ3SjJ5bEFBUXE4SzhBaG5wOElDbEJBRVFMQ0dkemxKcFlUYXhYMnd3dm53NXZsTUZORS9Xb3A4c1J2SjFCN2VtMVk1YlBDZytBSHlKWXRtMXBhTTFvZmcxWU9nbmt1Y3dSM0NUWmFUaWFpQUFYVUo4QWhYbjFyeW80b29FcUJpTU1SY0ZtWit0dkxwdVdiWXEvN1hsWDJLdmVtU28wdmhac1BiMkxYcUYxb1ViR0YzTXVWWlgwaGUwT3dMMllmZmh6eG95enJZMUVVb0lEOEJUakV5MytOV0NFRktBQ2dlMFIzckRtMVJyU1k2andWRTFwTm9JMEpCS2IrT0JWZVc3M1FyVVkzckI2NDJnUVZxQ09sY05LUDYycFh4UHJIOGwrVTFMR2s3SUlDUmhYZ0VHOVViaWFqQUFVeUsvRHYvZkRIeHgrSFl4bkh6SWJqYzFrUXVQdjRMb3A1RkVOdXM5eElDRWxBdmp6NXNoQk4yNDllajc4T1d5OWJuUGM1ajBwRksya2JnOTFUZ0FJWkV1QVFueUV1M2t3QkNwaENRQmVuUTNudjhtSnE4OXptU0p5VHlOOWVtbUl4L2o5bms2QW1PS0E3Z0lqZUVmaXUzbmNtckVRZHFTdFBxb3pKN1Niam0ycmZxS01oZGtFQkNrZ3V3Q0ZlY21JbW9BQUZzaW9ndkN4bjZBOUR4VEF0SzdaRTFLaW9ySWJsODFrUVdIRmlCZm9zNllPNlpldml5TGdqV1lqRVIxTUVPczN2QlB2aTlwalllaUpSS0VBQkNxUXB3Q0UrVFNMZVFBRUttRnJnMndYZllzUFpEV0laTTc2WkFZK1dIcVl1UzlQNVh5Uy9nSldibGY3TStPc0IxMUhLS3ZWTnVwcUd5V0x6WGx1OGNQdlJiYXdZc0NLTGtmZzRCU2lnZGdFTzhXcGZZZlpIQVJVSVdJNjBoUEN5bkpUcjFNUlRjQ2pwb0lMT2xOMUMzeVY5c2Z6RWN2aTA4Y0dVOWxPVTNZeU1xbDk1WWlYQ0RvUkIrSnp6b2dBRktQQWhBUTd4L0d4UWdBS3lGcmg4OXpJcVQ2NHMxaWpzaDM4YTlwVG5rOHRnMWFKMTBXZ2MxQmhGTElyZ1R1QWRyb2tCMStUMHpkTm9HdFFVT244ZFBpL3d1UUVqTXhRRktLQVdBUTd4YWxsSjlrRUJsUXFFN1EvRGlMVWp4TzdhZk5VR08xeDNxTFJiWmJYMTl1MWIvU2sxOXhMdjRlRFlnMmp3WlFObE5TRHphdi84KzAvWWVkdnBqL0ZzYU50UTV0V3lQQXBRd05nQ0hPS05MYzU4RktCQWhnU2M1emxqNjRXdDRqUEIzd2JEclpsYmhtTHdadWtFZkxiNXdHK25IL3JXN291bC9aWktsMGpEa1J2TmFvUXVEbDB3dU1GZ0RTdXdkUXBRNE44Q0hPTDVtYUFBQldRcklQeW10K0NvZ3Uvc2h4Zk8wNjd5UlJYWjFxeTF3bTRrM0VCcHo5SVF0amtKWjhibnlabEhhd1JHNlhmSXFpRjYyNUF1SVViSnh5UVVvSUQ4QlRqRXkzK05XQ0VGTkN0dy92WjVWUFdyS3ZadmtkY0NqMlkvNHQ1cm1YMGk2azZ2aTJPL0hjT0svaXZReTdHWHpLcFRUem16OTgzRzdzdTdlYnlxZXBhVW5WQWdTd0ljNHJQRXg0Y3BRQUVwQllMM0JHUDBodEZpQ21kN1oyd2V1bG5LbEl5ZENZR0l3eEZ3V2VtQ0puWk5zRy8wdmt4RTRDUHBGZGgxZVpmK25RazZQeDF5bWVWSzcyTzhqd0lVVUtFQWgzZ1ZMaXBib29CYUJOcUd0Y1hPaXp2RmRrSzdoc0sxaWF0YTJsTk5IODllUEFVY2c3TUFBQjA4U1VSQlZOT2ZHWi8wS2tsL1NrMVJ5NktxNlUyT2pRaGJtT3k4N0hERzZ3d3FGMHM5dVVtT3RiSW1DbEJBT2dFTzhkTFpNaklGS0pBRkFXRS9mSDdYL1BxWENhVmNseVpmUXFXaWxiSVFsWTlLSmRCdFVUZXNQYjBXVTUybllrS3JDVktsWWR4L0NIdzErU3Q0dC9GRzUrcWQ2VUlCQ21oUWdFTzhCaGVkTFZOQUNRTENPZGsxcHRZUVN4WDJ3eitlODFnSnBXdXlSbUdiaDlNY0o1UXNWQkkzcHQvUXBJRXBtaGJlWnZ4VnNhL2cxY2JMRk9tWmt3SVVNS0VBaDNnVDRqTTFCU2p3WVlIQVhZRVl0Mm1jZUVQbmFwMnhmdkI2a3NsVTRQV2IxN0FaYllPRVp3azQ0WGtDdFVyWGttbWw2aXZMZTZzM2hDMDJxNzVicGI3bTJCRUZLUEJCQVE3eC9IQlFnQUt5RkhDYTdZUmR2K3dTYXd2dkVZNGhEWWZJc2xZVzlUOEJqNDBlbUxsN3B2NDg4L2s5NTVQRmlBSS9uUHdCd3VrMXA3MU9HekVyVTFHQUFxWVU0QkJ2U24zbXBnQUYzaXZ3NnZVcldJeTBlR2MvZkl4ZkRPeHM3Q2dtWXdIZEh6cVU5eW1QQXA4VVFIeHdQSEthNVpSeHRlb3I3Y3pOTXhCZURCWHJINHNpRmtYVTF5QTdvZ0FGM2hIZ0VNOFBCQVVvSUR1QkU3K2RRTzNwdGNXNlBzdi9HZTRIMzVkZG5Tem92d0xWL2F2ajdLMnpXRDlvUGI5d2FZSVB5TE9rWjdDZGFJdVYzNjFFWTd2R0pxaUFLU2xBQVdNSmNJZzNsalR6VUlBQzZSYVlGamtORTdkTUZPL3ZWcU1iVmc5Y25lN25lYVBwQk1MMmgySEUyaEZvWGJrMWRvNUlQUjdVZEJWcE0zT1RvQ2JvVkswVHQ2QnBjL25adFVZRU9NUnJaS0haSmdXVUpOQXN1Qm4yeGFTK05HaFJyMFVZV0grZ2tsclFiSzJKZnlYQzJ0MGFiOTY4UVZ4UUhLenpXMnZXd3RTTkQxMDFWTCtsYVU3WE9hWXVoZmtwUUFFSkJEakVTNERLa0JTZ1FPWUZoUDN3NXNQTjhmTFZTekhJMWFsWFVmYXpzcGtQeWllTkt1QTh6eGxiTDJ4RlVPY2d1RGQzTjJwdUpudFhJSFIvS0NJdlJXTFhxTlF2aWRPSUFoUlFod0NIZUhXc0k3dWdnR29Famx3OWd2cUI5Y1YrdUI5ZWVVdTc5ZnhXT0ljN3c5YkdGam8vbmZJYVVGbkZ1My9aalVFckJrSG5yME9lbkhsVTFoM2JvWUIyQlRqRWEzZnQyVGtGWkNuZ3U4TVhrN1pQRW12clZhc1hWZ3hZSWN0YVdkVDdCWkpmSmV1MzFEejUrd25PZVorRGZYRjdVcGxZNE5iRFc3RHpzc1BKQ1NmeDlSZGZtN2dhcHFjQUJRd2h3Q0hlRUlxTVFRRUtHRXhBT0NMdllPeEJNZDZTdmt2UXIwNC9nOFZuSU9NSWpGdzdFc0pXanBGTlJtSjIxOW5HU2Nvc2FRcFVtVklGbnEwODBjV2hTNXIzOGdZS1VFRGVBaHppNWIwK3JJNENtaEpJU2s3Q3B5TStmV2MvL0kyQUd5aHBWVkpURG1wbzl0eXRjNmptWHcxVythejBYM0ROa1QySEd0cFNSUTlkRjNWRmhjOHJ3S2V0anlyNllSTVUwS29BaDNpdHJqejdwb0FNQmFKMTBXZ2NsSHEyZGZHQ3hYRnJ4aTBaVnNxUzBpTmc1MjJIMkxoWWJCdTJEZTJxdEV2UEk3ekhTQUtUdGszQzFRZFhlWFNya2J5WmhnSlNDSENJbDBLVk1TbEFnVXdKK0d6emdkOU9QL0ZaWVJ1TnNKMkdseklGWnUyZWhiRWJ4NktqZlVkc0dycEptVTJvdU9vMXA5WkFXS096M21kVjNDVmJvNEI2QlRqRXEzZHQyUmtGRkNkUWIwWTlITDEyVkt4N1JmOFY2T1hZUzNGOXNPRC9DY1EvallmTmFCdGt6NTRkOGNIeHNNaHJRUnFaQ1FqYm51b0Yxa09zZnl5S1dSYVRXWFVzaHdJVStKZ0FoM2grUGloQUFWa0lDUHZoaGZQaFg3OTVMZFlqN0tVdS9HbGhXZFRISWpJbjBHcE9LMFJkanNMYzduTXhyTkd3ekFYaFU1SUsvUFh5TDloNjJXSnAzNlZvV3FHcHBMa1luQUlVTUp3QWgzakRXVElTQlNpUUJZRzlWL2FpZVVoek1VSlo2N0s0T3UxcUZpTHlVVGtJckR1OURzSVhLUjFLT3VEVXhGTnlLSWsxZkVCQWVGTnlCL3NPL0dHTG54QUtLRVNBUTd4Q0ZvcGxVa0R0QWhNMlQwQkFWSURZNXNCNkE3R285eUsxdDYzNi9vUXo0eTFIV2VKNTBuUEUrTWJBN25NNzFmZXM1QWFIcng2T2JNaUdzTzVoU202RHRWTkFFd0ljNGpXeHpHeVNBdklYY0F4d3hNbnJKOFZDVnc5Y2pXNDF1c20vY0ZhWXBzQ2dsWU93NlBBaWpHczVEdE8vbVo3bS9iekJ0QUp6RDh6RjlwKzNZNC9iSHRNV3d1d1VvTUJIQlRqRTh3TkNBUXFZWE9EWmkyZXdHR25CL2ZBbVh3bHBDamorMjNIVW1WNUhmMmI4ZytBSHlKWXRtelNKR05WZ0FzTDJ0Z0hMQnVpLzhQcEpyazhNRnBlQktFQUJ3d2x3aURlY0pTTlJnQUtaRklpNkZJVldvYTNFcCsxczdCRGpGNVBKYUh4TWpnS2x4cGZDelljM3NYdlVialN2bVByZEJ6bld5cHIrSi9EN285LzFYM2c5TnY0WTdJdmJrNFVDRkpDWkFJZDRtUzBJeTZHQUZnVThObnBnNXU2Wll1dERHZ3hCZU05d0xWS290bWYvbmY3dzN1YU43alc2NDRlQlA2aTJUelUyVnRXM0tqeGFlcUJyamE1cWJJODlVVUN4QWh6aUZidDBMSndDNmhGdzhIZkFtVnRueEliV0QxcVB6dFU3cTZkQmRvSzdqKytpbUVjeDVEYkxqWVNRQk9UTGs0OHFDaExvdHFnYmJHMXNNYm5kWkFWVnpWSXBvRzRCRHZIcVhsOTJSd0haQ3dqNzRmTzc1bituemtlekg4SFMzRkwydGJQQWpBazBudFVZMGJIUitMN1A5eGhRZDBER0h1YmRKaGVZc21NS2RIL29zTVpsamNscllRRVVvQURBSVo2ZkFncFF3S1FDTzM3ZWdYWnoyNGsxVkNwU0NaZW1YREpwVFV3dWpjQ0tFeXZRWjBrZjFDMWJGMGZHSFpFbUNhTktLckQyMUZyTTJEVUQ1MzNPUzVxSHdTbEFnYlFGT01TbmJjUTdLRUFCQ1FYYzE3a2paRitJbU1HMXNTdEN1NFZLbUpHaFRTWHdJdmtGTEVaWUlPbFZFcTRIWEVjcHExS21Lb1Y1c3lCdzRmY0xxQjFRR3pwL0hZb1hMSjZGU0h5VUFoVElpZ0NIK0t6bzhWa0tVQ0RMQXZhKzloQ0dncFJyODlETmNMWjN6bkpjQnBDblFOOGxmYkg4eEhMNHRQSEJsUFpUNUZra3EwcFQ0TytYZjhQTzIwNi9OYXBaaFdacDNzOGJLRUFCd3d0d2lEZThLU05TZ0FMcEZIajgvREVLamlyNHp0M2NENTlPUElYZUZxMkxSdU9neGloaVVRUjNaOTVWYUJjc08wV2dlVWh6dFAycUxWeWJ1QktGQWhRd3NnQ0hlQ09ETXgwRktKQXFzT1g4Rm5RTTd5aitRWlV2cW5DdnJjby9JRy9mdnRXZlVuTXY4UjRPamoySUJsODJVSG5INm05dnhKb1JlUFAyRGVaMm42ditadGtoQldRa3dDRmVSb3ZCVWlpZ05RSGhQLzVoQjhMRXR0MmF1aUc0UzdEV0dEVFhyL2RXYi9qLzZJOStkZnBoU2Q4bG11dGZqUTNQaTU2SExlZTJZTi9vZldwc2p6MVJRSllDSE9KbHVTd3NpZ0xhRUtnOHFUSXUzN3NzTnJ0OStIYTAvYnF0TnByWGNKYzNFbTZndEdkcG1PYzIxNThabnlkbkhnMXJxS2YxL1RINzBYZHBYK2o4ZFBxMTVVVUJDa2dyd0NGZVdsOUdwd0FGUGlEd3Z2M3dUOE9lOGlWQUd2bkUxSmxlQjhkL080NlZBMWFpWjYyZUd1bGEvVzNlZVh3SGRsNTJPT3h4R0ZWTFZGVi93K3lRQWlZVTRCQnZRbnltcG9DV0JUYWMyWUJ2RjM0ckVsUXZVUjJudlU1cm1VUlR2Uzg2dkFpRFZnNUMwL0pOc2RkOXI2WjYxMEt6MWZ5cVlYVHowZWhlczdzVzJtV1BGRENKQUlkNGs3QXpLUVVvTUhUVlVNdy9ORitFR050aUxBSTdCUkpHSXdMQ20zcXQzS3owWjhiZkNieURvcFpGTmRLNWR0cnNFZEVEWlQ4cnk2TkV0YlBrN05USUFoemlqUXpPZEJTZ3dQOEV5bnVYaHk1T0ozSkVqb2lFVTJVbjhtaElvT3VpcmxoM2VoMm1PVStEWnl0UERYV3VuVlo5ZC9qaWwzdS9ZTjJnZGRwcG1wMVN3RWdDSE9LTkJNMDBGS0JBcXNEOVArL0RaclNOK0FjNXN1ZEE0cHhFN29mWDJJY2s2bElVV29XMlFzbENKWEZqK2cyTmRhK2RkdGVmWG85cGtkTndZVkxxUzkyMDB6MDdwWUIwQWh6aXBiTmxaQXBRNEFNQ2EwNnRRZmVJMUwyeXRVclh3Z25QRS9UU21NRHJONi8xUDh3bFBFdkFTYytUcUZtNnBzWUV0TlB1ejcvL2pKclRhdXBQcmlscFZWSTdqYk5UQ2tnb3dDRmVRbHlHcGdBRjNpL2dzc0lGRVVjaXhMLzBkUExFdEk3VHlLVkJnYkVieG1MV25sa1kwbUFJd251R2ExQkFPeTBMMzM4UVRxNVowR3NCV2xSc29aM0cyU2tGSkJMZ0VDOFJMTU5TZ0FJZkZpZzNvUnl1eFY4VGI5amp0Z2ZOS2pRam1RWUZkSC9vVU42blBBcDhVZ0R4d2ZISWFaWlRnd3JhYXJubDdKWndxdVNFa1UxSGFxdHhka3NCQXd0d2lEY3dLTU5SZ0FJZkYzamZmdmpuYzU4amQ4N2NwTk9vUUhYLzZqaDc2eXpXRDFxUHp0VTdhMVJCVzIyUFdqc0tMMSs5NUwrK2FHdloyYTJCQlRqRUd4aVU0U2hBZ1k4THJEeXhFcjJYOUJadnFsdTJMbzZNTzBJMkRRdUU3US9EaUxVajBMcHlhK3djc1ZQREV0cHFmZjdCK1JEZUYzRmd6QUZ0TmM1dUtXQWdBUTd4Qm9Ka0dBcFFJSDBDL1pmMXg5SmpTOFdidmR0NHc3ZTliL29lNWwycUZFajhLeEhXN3RaNDgrWU40b0xpWUozZldwVjlzcW4vQ2tUcm90SHorNTdRK2V1UVAwOStFbEdBQWhrUTRCQ2ZBU3plU2dFS1pGMmd4TGdTdVAzb3Roam93T2dEYUdUWEtPdUJHVUhSQXM3em5MSDF3bFlFZFE2Q2UzTjNSZmZDNGpNbWNDL3hudjRMcjhKdjVLdVhySjZ4aDNrM0JUUXN3Q0ZldzR2UDFpbGdiSUdiQ1RkUnlyT1VtRGFYV1M3OEdmb245OE1iZXlGa21HL3IrYTF3RG5lR3JZMnQvaGhDWHRvVGNQQjMwSC9adFdldG50cHJuaDFUSUJNQ0hPSXpnY1pIS0VDQnpBa0kyMmlFN1RRcFYwUGJob2dlRTUyNVlIeEtWUUxKcjVMMVcycWUvUDBFNTMzT284b1hWVlRWSDV0Sm4wQ3Z4YjMwTC8veTYrQ1h2Z2Q0RndVMExNQWhYc09MejlZcFlHd0I0VC9RcTA2dUV0TUtlK0dGUGZHOEtDQUlqRmd6QW1FSHdqQ3E2U2lFZEFraGlrWUYvSGY2NCtjN1AyUEQ0QTBhRldEYkZFaWZBSWY0OURueExncFF3QUFDaGQwTDQ4SFRCMktrSXg1SFVMZGNYUU5FWmdnMUNBakhUQXJIVFZybHM5Si93VFZIOWh4cWFJczlaRUpnNDltTjhOM2hpNHVUTDJiaWFUNUNBVzBJY0lqWHhqcXpTd3FZWE9EcS9hdjQwdXRMc1E1aFA3eHdQcnhaRGpPVDE4WUM1Q05nNTIySDJMaFliQisrSFcyL2JpdWZ3bGlKMFFVdTNibUVhdjdWRU9zZmkxSldxZCtsTVhvaFRFZ0JtUXB3aUpmcHdyQXNDcWhOWU5IaFJSaTBjcERZbHZDR1Z1Rk5yYndvOEUrQm1idG53bU9qQjc2cCtnMDJEdGxJSEkwTEpMOU9ocTJYTGVaMW53ZW55azRhMTJEN0ZIaFhnRU04UHhFVW9JQlJCTG90Nm9hMXA5ZUt1YVk1VDRObkswK2o1R1lTNVFqRVA0Mkh6V2diWk0rZUhmSEI4YkRJYTZHYzRsbXBaQUt0NXJSQzg0ck45ZCtYNEVVQkN2eFBnRU04UHdrVW9JQlJCUDY5SC82RTV3blVLbDNMS0xtWlJGa0NUck9kc091WFhmcmZ2ZzV0TkZSWnhiTmF5UVRjMXJuaDc1ZC9ZMEd2QlpMbFlHQUtLRW1BUTd5U1ZvdTFVa0NoQWpGL3hLQ0NUd1d4ZXZQYzVraWNrOGo5OEFwZFQ2bkxYbnRxTGJwRmRFT05ralh3MDhTZnBFN0grQW9TV0hob29mNWY5SGcwcllJV2phVktKc0FoWGpKYUJxWUFCVklFd3FQRE1XejFNQkhFcVpJVElrZEdFb2dDN3hWNGtmd0NWbTVXZUo3MEhERytNYkQ3M0k1U0ZCQUZEc1llaExBOVQvakM2NmVmZkVvWkNtaFdnRU84WnBlZWpWUEFlQUtkRjNTR2NHUmN5aFhZS1JCalc0dzFYZ0hNcERnQmx4VXVpRGdTZ2ZGTzR4SFFNVUJ4OWJOZ2FRWGluc1Rwdi9DNjEzMHZhcFNxSVcweVJxZUFUQVU0eE10MFlWZ1dCZFFrWURuU0VvbC9KWW90blo1NEd0VkxWbGRUaSt6RndBTEhmenVPT3RQcm9JaEZFZHdKdklOczJiSVpPQVBEcVVHZzV0U2FHTjU0T0hvNTlsSkRPK3lCQWhrUzRCQ2ZJUzdlVEFFS1pGUkFPT3Y1cXlsZmlZOEorK0dmaGozbFVKWlJTQTNlWDJwOEtkeDhlQk83UiszV24wekNpd0x2RStpOXVEZStLUGdGcGpwUEpSQUZOQ1hBSVY1VHk4MW1LV0I4Z2REOW9SaTVkcVNZdU8xWGJiSGRkYnZ4QzJGR3hRbjQ3L1NIOXpadmRLL1JIVDhNL0VGeDliTmc0d2xNaTV5R2M3Zk84ZDBDeGlObkpoa0ljSWlYd1NLd0JBcW9XY0I1bmpPMlh0Z3F0aGo4YlREY21ybXB1V1gyWmlDQnU0L3ZvcGhITWVRMnk0MkVrQVRreTVQUFFKRVpSbzBDbTg1dXdxVHRrM0I1eW1VMXRzZWVLUEFmQVE3eC9GQlFnQUtTQ2J4OSt4WUZSeFY4WnovOGVaL3pxUEpGRmNseU1yQzZCQnJQYW96bzJHaDgzK2Q3REtnN1FGM05zUnVEQy94eTd4ZFVtVklGT244ZHlsaVhNWGg4QnFTQW5BUTR4TXRwTlZnTEJWUW1jUDcyZVZUMXF5cDJKYng5ODlIc1I5d1ByN0oxbHJLZDVjZVhvKy9TdnFoWHJoNE9leHlXTWhWanEwVGcxZXRYc1BPMlEyaTNVTFNxM0VvbFhiRU5DdnhYZ0VNOFB4VVVvSUJrQXNGN2dqRjZ3Mmd4dnJPOU16WVAzU3haUGdaV244Q3pGOC8wWjhZbnZVckM5WURyS0dWVlNuMU5zaU5KQkZxSHRrWVR1eVp3Yis0dVNYd0dwWUNwQlRqRW0zb0ZtSjhDS2hab0c5WVdPeS91RkRzTTdSb0sxeWF1S3U2WXJVa2gwR2RKSDZ3NHNRS1QyazdDNUhhVHBVakJtQ29WR0wxK05KNGxQY1BDWGd0VjJpSGIwcklBaDNndHJ6NTdwNENFQXNKKytQeXUrZlZ2M1V5NUxrMitoRXBGSzBtWWxhSFZLSEJBZHdCTmdwcm96NHkvTy9PdUdsdGtUeElLTERxOENEK2MvQUdIUEE1Sm1JV2hLV0I4QVE3eHhqZG5SZ3BvUXVEMHpkT29NVFgxVFlyQ2Z2akhjeDVyb25jMmFWZ0I0UWRDNFpTYWU0bjNjR2pzSWRUL3NyNWhFekNhNmdVTy8zb1l3cHVqWS8xaklmeC9FUzhLcUVHQVE3d2FWcEU5VUVDR0FvRzdBakZ1MHppeHNzN1ZPbVA5NFBVeXJKUWxLVUhBYTRzWHBrWk9SZjg2L2JHNDcySWxsTXdhWlNidzRNOEhzUFd5UmRTb0tOUXFYVXRtMWJFY0NtUmNnRU44eHMzNEJBVW9rQTRCcDlsTzJQWExMdkhPOEI3aEdOSndTRHFlNUMwVStLL0FqWVFiS08xWkdzSWJmNFV6NC9Qa3pFTW1DbVJLd0RIQUVZTWJERWFmMm4weTlUd2Zvb0JjQkRqRXkyVWxXQWNGVkNRZ0hQRm1NZExpbmYzd01YNHhzTE94VTFHWGJNWFlBclVEYXVQRTlSTllOV0FWZXRUcVllejB6S2NpZ2I1TCt1SnppODhSMERGQVJWMnhGYTBKY0lqWDJvcXpYd29ZUWVERWJ5ZFFlM3B0TWRObitUL0QvZUQ3UnNqTUZHb1dXSGhvSVFhdkdveG1GWnBoajlzZU5iZkszb3dnTUQxcU9rN2RPTVZqYjQxZ3pSVFNDSENJbDhhVlVTbWdhWUZwa2RNd2NjdEUwYUJialc1WVBYQzFwazNZZk5ZRmhEUGpMVWRaUXZpWG5qdUJkMURVc21qV2d6S0NwZ1cybk4rQ2lac240b3JmRlUwN3NIbGxDbkNJVithNnNXb0t5RnFnV1hBejdJdlpKOWE0cU5jaURLdy9VTlkxc3pobENIUmQxQlhyVHEvRE5PZHA4R3pscVl5aVdhV3NCV0wraUVHbFNaV2c4OU9oWE9GeXNxNlZ4VkhnbndJYzR2bDVvQUFGRENvZy9KYlVmTGc1WHI1NktjYTlPdlVxeW41VzFxQjVHRXliQWxHWG90QXF0QlZLRmlxSkc5TnZhQk9CWFJ0YzRNM2JON0R6c2tOd2wyQzArYXFOd2VNeklBV2tFT0FRTDRVcVkxSkF3d0pIcmg1Qi9jRFVjN3k1SDE3REh3WUpXbi85NWpWc1J0c2c0VmtDVG5xZVJNM1NOU1hJd3BCYUZSRGVNdDNneXdZWTAyS01WZ25ZdDRJRU9NUXJhTEZZS2dXVUlPQzd3eGVUdGs4U1MrMVZxeGRXREZpaGhOSlpvMElFeG00WWkxbDdabUZJZ3lFSTd4bXVrS3BacGxJRWhNOVg0bCtKaU9nVG9aU1NXYWRHQlRqRWEzVGgyVFlGcEJKb05Lc1JEc1llRk1NdjZic0UvZXIwa3lvZDQycFFRUGVIRHVWOXlxUEFKd1VRSHh5UG5HWTVOYWpBbHFVVStQN0k5MWgrZkRtT2pEc2laUnJHcGtDV0JEakVaNG1QRDFPQUF2OFVTRXBPMHUrSEY3WThwRnczcDk5RWlVSWxDRVVCZ3dwVTg2dUdjN2ZQWWNQZ0RlaFVyWk5CWXpNWUJRU0JvMWVQb21ONFIrajhkU2hvWHBBb0ZKQ2RBSWQ0MlMwSkM2S0FjZ1dpZGRGb0hOUlliSUJmUGxUdVdzcTk4dEQ5b1JpNWRxVCtTNGc3WEhmSXZWeldwMUNCK0tmeCtpKzg3aHl4RTQ1bEhCWGFCY3RXcXdDSGVMV3VMUHVpZ0FrRWZMYjV3RytubjVoWjJFWWpiS2ZoUlFGREN3aDdscTNkcmZIbXpSdkVCY1hCT3IrMW9WTXdIZ1ZFQWVGdHdjSXh1ZHdheUErRm5BUTR4TXRwTlZnTEJSUXVVRzlHUFJ5OWRsVHNZa1gvRmVqbDJFdmhYYkY4dVFwMG1OY0IyeTVzUS9DM3dYQnI1aWJYTWxtWFNnVDZMK3NQNGJTdDZkOU1WMGxIYkVQcEFoemlsYjZDcko4Q01oRjQzMzU0NFRla2hUOHRMSk1LV1liYUJJUzNiUXA3bG0xdGJQVXY2dUZGQWFrRlprVE53SW5ySjdCMTJGYXBVekUrQmRJVTRCQ2ZKaEZ2b0FBRjBpT3c5OHBlTkE5cEx0NWExcm9zcms2N21wNUhlUThGTWlXUS9DcFp2NlhteWQ5UGNNSG5BcjcrNHV0TXhlRkRGTWlJZ1BDdlArTTNqVWVNWDB4R0h1TzlGREM0QUlkNGc1TXlJQVcwS1RCaDh3UUVSQVdJelErc054Q0xlaS9TSmdhN05wcUE2MnBYekkyZUM3ZW1idnEzYmZLaWdERUVkSEU2bFBjdWoxai9XSHhaK0V0anBHUU9DdnhIZ0VNOFB4UVVvSUJCQkJ3REhISHkra2t4MXVxQnE5R3RSamVEeEdZUUNueEk0TXpOTTNDWTZnQ3JmRmI2TDdqbXlKNkRXQlF3bW9DdGx5MW1kcHFKZGxYYUdTMG5FMUVnUllCRFBEOExGS0JBbGdXZXZYaUcvSzc1MzRuRC9mQlpabVdBZEFyWWVkc2hOaTVXZjlTa2NPUWtMd29ZVTZEOTNQYW9XNjR1eHJZWWE4eTB6RVVCY0lqbmg0QUNGTWl5UU5TbEtMUUtiU1hHc2JPeDQzN1JMS3N5UUhvRkFuY0ZZdHltY2ZxWFBna3ZmK0pGQVdNTGVHejB3TU5uRDdHNDcySmpwMlkrRFF0d2lOZnc0ck4xQ2hoS1FQZ1AyTXpkTThWd1F4b01RWGpQY0VPRlp4d0tmRlJBZUNHUHpXZ2JaTStlSGZIQjhiRElhMEV4Q2hoZFlNblJKUkQrZDNSODZqRzdSaStDQ1RVbHdDRmVVOHZOWmlrZ2pZQ0R2d1BPM0RvakJsOC9hRDA2Vis4c1RUSkdwY0I3Qkp4bU8ySFhMN3N3ci9zOERHMDBsRVlVTUluQXNXdkhJR3l2RWI3d1dpaGZJWlBVd0tUYUVlQVFyNTIxWnFjVWtFVGdmZnZoSDgxK0JFdHpTMG55TVNnRjNpZXc5dFJhZEl2b2hob2xhK0NuaVQ4UmlRSW1FeEMyMVFoZmVOMDJmQnZxbEsxanNqcVlXUDBDSE9MVnY4YnNrQUtTQ3V6NGVRZmF6VTA5bWFGU2tVcTROT1dTcERrWm5BTC9GbmlSL0FKV2JsWjRudlFjMXdPdW81UlZLU0pSd0tRQ2RhZlhSZis2L2ZYLzQwVUJLUVE0eEV1aHlwZ1UwSkNBK3pwM2hPd0xFVHQyYmV5SzBHNmhHaEpncTNJUmNGbmhnb2dqRVJqdk5CNEJIVlBmV1NDWCtsaUg5Z1FHTEJ1ZzMxWVQyQ2xRZTgyelk4a0ZPTVJMVHN3RUZGQzNnTDJ2UFM3OGZrRnNjdlBRelhDMmQxWjMwK3hPbGdMQ2Z1UzZNK3FpaUVVUjNBbThnMnpac3NteVRoYWxMUUhoUy85SHJ4N1ZiNi9oUlFGRENuQ0lONlFtWTFGQVl3S1BuejlHd1ZFRjMrbWErK0UxOWlHUVdidWx4cGZDelljM3NjZHRENXBWYUNhejZsaU9WZ1cyWDlpT3NSdkhRdWVuNHcrWFd2MFFTTkEzaDNnSlVCbVNBbG9SMkhKK0N6cUdkeFRicmZKRkZaejNPYStWOXRtbkRBWDhkdnJCWjVzUGV0VHNnVlhmclpKaGhTeEpxd0svM3Y4VmRsNTJ1T0ozQmNLN05IaFJJS3NDSE9Lektzam5LYUJoZ1JGclJpRHNRSmdvNE5iVURjRmRnalVzd3RaTkxYRDM4VjBVOHlpRzNHYTVrUkNTZ0h4NThwbTZKT2Fud0RzQzViM0w2Nyt6MGNHK0EyVW9rQ1VCRHZGWjR1UERGTkMyUU9WSmxYSDUzbVVSWWZ2dzdXajdkVnR0bzdCN2t3czBtdFVJQjJNUFluR2Z4VHdaeE9TcndRTGVKK0E4enhtMVN0ZkNPS2R4QktKQXBnVTR4R2Vhamc5U1FOc0M3OXNQL3pUc0tYL3pxZTJQaFN5NlgzWnNHZm90NjRmNjVlcmprTWNoV2RURUlpandiNEh4bThiai9wLzNzYlRmVXVKUUlGTUNIT0l6eGNhSEtFQ0JEV2MyNE51RjM0b1ExVXRVeDJtdjA0U2hnTWtGaEJlUUNXZkdKNzFLNHBueEpsOE5GdkF4QWVFSHprV0hGK0c0NTNGQ1VTRERBaHppTTB6R0J5aEFBVUZneUtvaFdIQm9nWWpoMGNJRE16ck5JQTRGWkNIUWUzRnZyRHk1RXBQYlRjYWt0cE5rVVJPTG9NRDdCRTc4ZGdLdFExc2oxajhXMXZtdGlVU0JkQXR3aUU4M0ZXK2tBQVgrS1NDY3NoQjdQMWI4bzZpUlVXaFpxU1dSS0NBTGdmMHgrOUUwdUNsS0ZpcUpHOU52eUtJbUZrR0JEd2s4L3VzeGJDZmFZdFBRVGFoWHJoNmhLSkF1QVE3eDZXTGlUUlNnd0Q4RmhIMmNOcU50eEQvS2tUMEhFdWNrY2o4OFB5YXlFWGo3OXEzK2xKcDdpZmR3Mk9Nd0J5UFpyQXdMK1poQS9jRDY2TzNZRzkvVis0NVFGRWhUZ0VOOG1rUzhnUUlVK0xmQTZwOVdvOGYzUGNRL2RpenR5RDJkL0pqSVRzQnJpeGVtUms1Ri96cjlzYmp2WXRuVng0SW84RDZCZ2NzSG9rRGVBcGpWZVJhQktQQlJBUTd4L0lCUWdBSVpGaEQrSS9QOTBlL0Y1eWEwbW9DcHpsTXpISWNQVUVCS2dSc0pOMURhc3pUTWM1dnJ6NHpQa3pPUGxPa1ltd0lHRXdqYUU2US9KbldINnc2RHhXUWc5UWx3aUZmZm1ySWpDa2d1VUhaQ1dmd1cvNXVZWjYvYlhqU3QwRlR5dkV4QWdZd0sxQTZvalJQWFQyRFZnRlhvVVN2MVg0OHlHb2YzVThEWUFqc3Y3b1RiV2pmRVRvMUY5bXpaaloyZStSUWd3Q0ZlQVl2RUVpa2dKNEgzN1lkL1B2YzVjdWZNTGFjeVdRc0Y5QUlMRHkzRTRGV0QwYXhDTSt4eDIwTVZDaWhLNE5xRGE3RDFzc1dseVpkUW9VZ0ZSZFhPWXFVWCtEL2NmaThaMmVjVUp3QUFBQUJKUlU1RXJrSmdnZz09IiwKICAgIkJhc2U2NFByb2plY3QiIDogIlVFc0RCQlFBQ0FnSUFFMjB5bFFBQUFBQUFBQUFBQUFBQUFBWEFBQUFaMlZ2WjJWaWNtRmZaR1ZtWVhWc2RITXlaQzU0Yld6dG1sOVQyemdRd0ordm4wTGpwN3NIRXR1Sm5jQVFPclF6TjhjTXBjekJkUHFxMkJ0SGh5ejVKSms0K2ZRblM0bnRBQW1wU1lGeThCQnJaZjM5N1dxMWtqbitXS1FVM1lLUWhMT1I0M1ZjQndHTGVFeFlNbkp5TlRrWU9oOVBQaHdud0JNWUM0d21YS1JZalp5Z0xGblYwMUxIRDhNeUR4V1NIREYrZ1ZPUUdZN2dLcHBDaXM5NWhKVXBPbFVxTytwMlo3TlpaOVZvaDR1a215U3FVOGpZUVhwQVRJNmNaZUpJTjdkV2FkWXp4WDNYOWJyZnY1emI1ZzhJa3dxekNCeWtCeHZEQk9kVVNaMEVDaWt3aGRROGc1R1RjY0tVZ3lnZUF4MDVsNldFZnA4SWdEOGN0S3lrR2JqT3lZZmZqdVdVenhBZi93T1J6bE1paDZyZUJGTUpUcmNzcE45LzVwUUxKRWFPNy9ZZHBLRnBCbVB6aTJrMnhXWEtGS1Y0RGdMZFlscmw0Rnp4eU5RMnVZMW1UVWRmZUF6MlRiQXN6MGhxSUNLcElOTURkWkRNQUdLVHNoUFVpVXgzWkpUWGFDL2lYTVFTRlNQbkFsODRhTDU4THV6VEZERm9yc2hpdlV1YnErWVVHaU0vN2k2cDdzWTNoZ3hZckF1dFFmWWVnV3lFWjJUY2YzN0d2WDB4L3NxYVpQMTNzbnV6M2pQMk55UjZ6RTIrdlhlK2UrTzdicm45Vm1UZEJsYy9DSDR4c3FhSVpTakwzNUVUOFRTalVPd1JQQ1dzaG5odWhBcTYvOWh1OXpqMGx6Rm10elh5RW9lRnA2WWt1bUVnZGJqaE45b3RFMytSV085WlpYK21EdnpMMXBSRXRJNUlSTlIyOEJLU1VxcFlYcTNrR24rN2ZmRC9ocC9uaXBaOW5UR2xRMDVOU1k5TjNwdk1EVUIyclN0L1pkY0NNMW1HcXJiTUN1Sm1UVTF5WmhxOStJWkZ4VDdYWWN0RWp6WnVLcXlkKzkvb3BEcCs4TkphZTV6S2RpSlBkOXV2eW9SLzNENDNBeFI0dm0zeEIyK0wzSys2K0c5MW03eGU5dCtXWXFXbjN2c2V1WXVlSGdobHNGQWdDV2JiK1VlY2thaUMrZGxLRmYzK0c2UGZLdndnQ1RCcnBoS2h3alc5ekYxVGZPRXU3MjBLejhoeno3eGRlRGJiMU5kREZhUkFwN2JHcVMxNDZ0dEh6ejc2OWhGVVNOckZQRWFabVZaOHcvSGRXVS85ZGtHUEYvU01UZ1B2cmxJN25tdi92UDZoNjNtaFBnTy9xM2tmYW40RzU4dnlGRVJqK1YrczVNcGNBdXNBZEhzNXJDbHpoK1creVRJMjI0R2tKTlpHa3hLdGxnTWRxS1c0S005ZENJOGxwN21DcTBnQXNQbysweHJ1ak1ScVdwNm1kTjhUVXBRR1lsOU11U0FMemxRRkE1Vm1mMHJOeFdmVDB0dll5MTNyMU5OOWNzeUhXVUxybFhocXBWb1g5bmJKRkxwN0FIMUlSVTJhN2hKbTJQR0hQVzhZOU55Qk56Z01odUdPY0wxaGE3aHJyc1pDMkdYMzhOeWREZXJwcnVhSERHQmx4aUpxM0NlNm02ekNIUTc4TU95SGZuQjRPUERDL21EL0o0TS9xNHpLVnNLWDJMZ2JDK281SEhxdjNibGc1K05tMk82SXNQRzJzVE40eGNmTmpOTjUwckNweTVWYzRSaFlrMnJqSzk5eXRMRWQ2ZHIxMzJXVlVVUDFuZzNxS3czS3QxeWQ4aWlYOWQycGxTcHl3emQyTk1GNVFTakJZbjYvcHoxZWlpZ282c1BCdFJFYUgxOWZJZExOVTlHZ2szcG9aMVpxZk9TMGs1a1F6WTNoVkZld25SRDJDVWMzaWVEYTVkOFBRUGN5ZGUrbHJXa3p0REhuRkhEdDVqK3Q1TVkzekhzaC95WkF1d2R6UDIyOVJWT0lic2E4V0l0TnQzc1ZJdXNWY0c2RXh2ZkZCMWJBVTBMV2c2VXBqSk02UENodm9KUGw4ODZOZEpsK2NVZlVaaS9hN1ZQWndUM24xRzM4dTBoMzlTOHBKLzhCVUVzSENFNVBkVTZpQkFBQUdTTUFBRkJMQXdRVUFBZ0lDQUJOdE1wVUFBQUFBQUFBQUFBQUFBQUFGd0FBQUdkbGIyZGxZbkpoWDJSbFptRjFiSFJ6TTJRdWVHMXM3WmZkVHRzd0ZNZXZ4MU5ZdmllSjB5UlExSUFxZHJGSmdJYTQyYTJibktiZUVqdllEbTE1dGIzRG5tbU9uWVlVQ2hKVkoyM2FldUhQYy96eCs5dkg2ZVJpVlpYb0FhUmlncWVZZUFGR3dET1JNMTZrdU5IejQxTjhjWDQwS1VBVU1KTVV6WVdzcUU1eDNGcjJmcWJtaFVuU3RxR1ZZbWRjM05BS1ZFMHp1TXNXVU5FcmtWRnRUUmRhMTJlK3Yxd3V2YzJnbnBDRlh4VGFXNmtjSTdNZ3JsTGNGYzdNY0Z0T3k1RTFENE9BK0YrdnI5end4NHdyVFhrR0dKbkY1akNuVGFtVktVSUpGWENOOUxxR0ZOTVZVeU16UlVsblVLWjQybFkvWXRUWnAzaEVnaEUrUC9vd1VRdXhSR0wyRFRMVHFtVUR2WSt0K0syTjZiNFVwWkJJcHRqc3U3RHB6S2EwckJlMExWbkRrcTVCb2dkYTlpMjAwU0t6dnJaMVRrc0ZHMXN6eTdYSXdmVkVuVDFubGNXSGxJYmF5SVNScWdGeVczSmJNN1BXWmlJcjIzQTh4dUZPcjB0QWVzR3k3eHlVUVJzT25OckNKNWJuMEtydmZPQ2VPeGZWcGltdXFUUmlhc2t5TTRjcmc5bnp6eCt0K2NUdkVMK0FuVFh5QVRJcU5TaEcrUUQ3WmR2eG5IdnlyM04vQTZUZ0xCdncrOHdOZjJVUXRRdXpsTGRReHNGZUtNTTR0akJKZVBJY3AwY0M5eVBST0NBa0llSGZDTmdjYkZZQU4yZFNDNmxNbkFyc0xPdkFtajhHWGZSYkVWdGZFOXY3U0Z5ejlUZExsV3lGcHM1ajZneW5vY3RHTG90Y0Z2ZEludDhtVnRVbHk1aCtXM096WlE0RHpiL1krdGFkTVJGd0w2SEhZNnR6U01aV1o1djNTc2VIVWpZVFF1WUtyUnhNaDlpbXkzN0lPVzFmbVc2V1Y4L1lMcDJEL1M1U0xjcjFBbklwK0JQWFFkTVQybEdIZHA5RDlsNDVTRHl5ZXNUa3hiV0xPaVR4T0FtaUpEcVlOdnZldXRmSjNqYzB0KzlEdDlYYlRYM0lsT3dYbDRKb2Q1RDNUZzRHNUhjRWs1MmhwRzEwOFdMdHNzZXdIL0M5MFFWTkU1ZWR1T3pVWmVPT3d1dGlxVWJPellmWnJxZTU2OXJXTGZwamRUdnc4MEgyQ3lzY2RNL2lwaTBQNGNYL0E4bmJnY1FmZkszN20zOEU1NzhBVUVzSENQeE9PakhLQWdBQW1Bd0FBRkJMQXdRVUFBZ0lDQUJOdE1wVUFBQUFBQUFBQUFBQUFBQUFGZ0FBQUdkbGIyZGxZbkpoWDJwaGRtRnpZM0pwY0hRdWFuTkxLODFMTHNuTXoxTklUMC95ei9QTXl5elIwRlNvcmdVQVVFc0hDTlkzdmJrWkFBQUFGd0FBQUZCTEF3UVVBQWdJQ0FCTnRNcFVBQUFBQUFBQUFBQUFBQUFBREFBQUFHZGxiMmRsWW5KaExuaHRiTjFiM1hiYnVCRyt6ajRGRGk5NlpWUDRKNWxLMlJON3M5MjBUalpkSnprOXZhTklXR0pOa1Z3UzhrL08zdmNOZXRWSDZIUHRjM1FBa0JUbG45UmFXOG15aW5sQWdJTVp6RGVEbVFHbFRMKzlXdVhvUXRWTlZoWXpqL2pZUTZwSXlqUXJGak52cmM4T1ErL2JGOTlNRjZwY3FIa2RvN095WHNWNjVnbEQyYytEbmsrbE5HTlpPdk5leVZjQjUvVDRrTEZYeDRmOCtPajRNS0k4T3NSY0hOR0EwdStDWStvaGROVmt6NHZ5YmJ4U1RSVW42alJacWxWOFVpYXh0a3lYV2xmUEo1UEx5MHUvRSsrWDlXS3lXTXo5cXliMUVDeTlhR1plZS9NYzJHMU51bVNXbkdKTUpuOTdjK0xZSDJaRm8rTWlVUjR5YXEyekY5ODhtMTVtUlZwZW9zc3MxY3VaRnduaW9hWEtGa3VqSjVjZW1oaWlDcFN0VktLekM5WEExRUhYNnF4WGxXZko0c0k4ZitidVVONnI0NkUwdThoU1ZjODg3Sk1vQ3NKSVJnS0xJR1FzRER4VTFwa3FkRXRNV3FHVGp0MzBJbE9YanErNXN5SUZBUlIxV2ViejJEQkZ2eUNDQklZTGtRZ2RJQm5BQ0VWRUlBNGpJWXdFaUpreFFUaGl5SkFRaGppSGxwdGhJczB6QWZNRlJvVEFNS0lZVVlvb1FaUkJWd2drSkJLQm1VaUJWa2FXR1liTFVNTnk0R0ptakRHNDdCampjRkZ6QjR5RVl3T0xFRXphTzJHb2diK2dadmwya0lXSVJ5RElESWlBSUFacmdINkFFWEJraGoyeFNuQ016QjlCM0xDbkFhSWhBbjZndCtHTUFacUxyTW5tdVpwNVozSGVnTUd6NHF3R1ordjdqYjdPbGNXdUhkZ1lpeHpBUDZESVBnRzV3T0RYemtmZ0NjWUg1cEp3Y2ZOZ3NtMFV2bTBTc0FBRzNRNU1RMXhEM1NoMlhjeGNRMTNEWFNNY0RYY3p1U04xaW1MdWFEaDdySWFkZm13WC9jS0Jmc1FvQWZZd3E3Y05RMmJkeEs3Zk5MenRTdGUxWG9ZSmJrZEROeHFacm55a011dzNLY054Rk93aVdOZnJlMEVVZDhnTjRCTGl0bHd5RU9wNDdpQ3preGdJL25CTjZTTWs5dGlTNkE0ZHFiaGJJbm1rU2U4MEtNaXlmL2E2SlpMdHRPbnZCWFlIaVhKcnV6K053ang4c0hoQ3c4L0lkQW8rc2NnQTN4bmdYRXZhOW1uc0VEM2NEbzhOaGowUTR2TWlwNU11RDA5YkVGQ3pOTFR0bnRKcTFReFRzVFRKc3MzSEFVV0JRSUVjWk9VRGs1ZWwyS1JtazVqRHJkUXN3a0YraHVRc3pXQmdKVUJHTk5uVjVXckt1M1I5MENic1gyNGxiTWl2ZkpOaVlZR0dsWW5nYlk0RjZYU1laYWxFRWhadE1oU1VETkxFYXdvc0tZTGtMTTI4ZXhLd2g2cXl5WHBvbHlxdmV0QXRpbGxScmZVV2Nza3E3VzUxQ2RSeGJndStsajR0ay9Pakh1dVdrNG9iUFdRTHhkS21KblBGMDFiSjlteWF4M09WUTJWN2Fqd0JvWXM0TjV2V1NqZ3JDNDI2TUNjOXk4NVdoMU8xVHZJc3plTGlJMWkrcThUZXJsZHpWU043V3hvbExSTXpIWFZsWkNEWXBvemtFWE1rU1ZuVzZlbDFBNDZDcnY2dWFwaE1JK0pIQVZSQVVoSUNkUTZGZWRmdUVTUEVKNWd4VXlWQ2VjVkNDRGRORWhzbjU4Um5sRExDTVk5RUtBTjRjbjNQbzRnNzJlcmlWR2tOK2pjb3ZsSk5qOTJpTmx0bzBIbmRISlg1WnFncXMwSWZ4NVZlMS9aWUFPdXJqVm92aTBXdUxKYld6RkJmSitmejh1clVna2lsNC9YK3VsSTl5dlBGY1ptWE5ZSTlTSVVBZ3JhZHU5YlNtS1gxVk5qU1lFdlI4akJNKytja29wYkN0blBYV2lvd3MxdGFxeXJwMU1TZGxLeEJyci90VmRaSFRMVytMako5MG5WMGxweHZORFVUbkFjMHJkTnU4eVJQeFhNNnVlRjkwM1pmZEw2WWxIa2VWNDFLblRNek4ybUxhSHF1NmtMbGpyb0E4Ni9MZGVQSTNmTHMydGVOZWhmcjVjc2kvVWt0WU9PK2kwM3MxTEFhUjdyUk1sVkp0b0tKYnJ5Rk96YXU4QUcwYzZPcFd0U3FROFV0eGhtalhTVnFxbHJGYWJOVVN2Y21jVnRqUTRZSHJMK3Z5OVhyNHVJOStOMk5wVThublg3VEpxbXp5dmczbWtOb1AxY2JEMDZ6Sm9iVWtBN25BUmdOYUpXWU1BVzIwTVlPSG9yWGVsblc5clFXYXpOaUlrQ3VWbkEwUTlxNnN0ME52VTFmMmtPZk1SNHE1LytBV05Qbk0vZDhBREU4djlPdjdRNkk4Mm9aOXpybjhiV0pMZ01VTExzM1pYb1RHekNGVlFBQ1N1WDhxRkxLdWFCYkx0eFV3TTV1M01GaUxOZ051akpuZHc1RnhQWE1POFErM0h6cW81bFYxR3htSjFJTVIyOVlDZnpVWWZRLzBEb2FQVnJjWjlLaVJmMXczMmdkang0dDFxRUZ2b1gzRGRkM280ZEwrTmpCUlh5NmI3UmVqUjR0Nm1QZW9jWDNqTmIzNDBmTDdVT3laNkQrTkhxZ21DOWFyd3IydlFkL0dEMVl3Zys3YkxobnJGNy9OcXlvaVJHREk4Ulh4T3FRK29FRmkvbHkzMmo5ZWZ4b3dTRzJSU3ZjZDNUL3kralJndExkVlE3Y053ZnZ2YUoxTW5xMHdMZHcyTUsxNzUzNFp2eG9kWEdMK25MZk8vSHQrTkVpdnFCZFRzUlU3Qm13SDhjUEdQWjVpeGZaUDE3dnhvOFg5YU93clZDWjNEdGdmNzBOMlBaYnpWRWdKcnZzS1BqZUVmdHAvSWhCelVXNzl6WVJDNTRDc2FSY3JlSWlSWVg5U3U0a0s1U0Z5WDBURkdQamFDZ21CajBIekZwM0Q4NGNxNWJCTGZETm0vNE50STg1VVJHOEcvUS9ucDAxU2h1OHBDdFZlWFNuWWRoTmVQdFhydExlZkRKWkF5b1JFVXJjZjFxME45OWo2R1dXbkJlcWFleFpYcmRmcTlpYkg3STBWVVZ2SWZWejRhWTA3dHVGYkZYbFdaTHBkaGx4WmIzRExvM3M0dGluNDNkczhHZEtXK2d4M1hzb2VEOSt4S2c5ZmwzYktFckpsd2tGcHk0VXZMOFZDaFk3aElMRjF3a0ZibU9IZDl2bFZpUUk3YXRMZThyRnNvMEUwcGRFWWg1MW4vQXprWUEvV1NTZ3UvajFoLzhIdnlieXl3V0NqK01IREhldWFrNDRYNmdtK09BQ3djZGJnV0M1UXlCWWZwMUFRSGNLQklFdkJza2ZQcUxET3FKYjQ5UkZDZTRIVXZLSGxRdmhrd1VKZHN2bnI2b2FaQmlDRnMxZi8vWFBYLy85SC9BbWVEVHovdkR6dXRSL0pLNnhrN2NOcGRYVlpwTjBVejl2THRkUkYrYlhtL2RaN1pIYnBkRnhyZDhaNzBYdCtZRnZXWUYyaHdrYWhIMllqdmhnU3p3RUk3cUZFZDBGSS9xN3d3ajdPR0JEaklSN1p5UUFKSXczSU1uZE1HSmJHTEZkTUdLL080eWdnS0xCMEkxRUN4RUpDUjM0MGQwUVRZWS9XTEUvVDJ2L1U4U0wvd0pRU3djSURtTFduVjhJQUFERk1RQUFVRXNCQWhRQUZBQUlDQWdBVGJUS1ZFNVBkVTZpQkFBQUdTTUFBQmNBQUFBQUFBQUFBQUFBQUFBQUFBQUFBR2RsYjJkbFluSmhYMlJsWm1GMWJIUnpNbVF1ZUcxc1VFc0JBaFFBRkFBSUNBZ0FUYlRLVlB4T09qSEtBZ0FBbUF3QUFCY0FBQUFBQUFBQUFBQUFBQUFBNXdRQUFHZGxiMmRsWW5KaFgyUmxabUYxYkhSek0yUXVlRzFzVUVzQkFoUUFGQUFJQ0FnQVRiVEtWTlkzdmJrWkFBQUFGd0FBQUJZQUFBQUFBQUFBQUFBQUFBQUE5Z2NBQUdkbGIyZGxZbkpoWDJwaGRtRnpZM0pwY0hRdWFuTlFTd0VDRkFBVUFBZ0lDQUJOdE1wVURtTFduVjhJQUFERk1RQUFEQUFBQUFBQUFBQUFBQUFBQUFCVENBQUFaMlZ2WjJWaWNtRXVlRzFzVUVzRkJnQUFBQUFFQUFRQUNBRUFBT3dRQUFBQUFBPT0iLAogICAiTGFzdFVybCIgOiAiZ2VvZ2VicmE6Ly9nZW9nZWJyYS9nZ2Jfd3BzX2luZGV4X2lmcmFtZS5odG1sIgp9Cg=="/>
    </extobj>
  </extobjs>
</s:customData>
</file>

<file path=customXml/itemProps1.xml><?xml version="1.0" encoding="utf-8"?>
<ds:datastoreItem xmlns:ds="http://schemas.openxmlformats.org/officeDocument/2006/customXml" ds:itemID="{F78F6BA6-9221-4B0F-BB08-B6398CA21B31}">
  <ds:schemaRefs/>
</ds:datastoreItem>
</file>

<file path=docProps/app.xml><?xml version="1.0" encoding="utf-8"?>
<Properties xmlns="http://schemas.openxmlformats.org/officeDocument/2006/extended-properties" xmlns:vt="http://schemas.openxmlformats.org/officeDocument/2006/docPropsVTypes">
  <TotalTime>1225</TotalTime>
  <Words>18306</Words>
  <Application>Microsoft Macintosh PowerPoint</Application>
  <PresentationFormat>Widescreen</PresentationFormat>
  <Paragraphs>511</Paragraphs>
  <Slides>53</Slides>
  <Notes>53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等线</vt:lpstr>
      <vt:lpstr>Arial</vt:lpstr>
      <vt:lpstr>Calibri</vt:lpstr>
      <vt:lpstr>Cambria Math</vt:lpstr>
      <vt:lpstr>Courier New</vt:lpstr>
      <vt:lpstr>Wingdings</vt:lpstr>
      <vt:lpstr>Office 主题​​ [1784299967611]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4146</cp:revision>
  <cp:lastPrinted>2022-12-06T07:08:00Z</cp:lastPrinted>
  <dcterms:created xsi:type="dcterms:W3CDTF">2021-10-17T07:12:00Z</dcterms:created>
  <dcterms:modified xsi:type="dcterms:W3CDTF">2026-07-30T13:47:44Z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A31596AB3D7247CFB8956CF9BCD3B5E1_12</vt:lpwstr>
  </property>
</Properties>
</file>