
<file path=[Content_Types].xml><?xml version="1.0" encoding="utf-8"?>
<Types xmlns="http://schemas.openxmlformats.org/package/2006/content-types">
  <Default Extension="com&amp;app=2002&amp;size=f9999,10000&amp;q=a80&amp;n=0&amp;g=0n&amp;fmt=jpeg" ContentType="image/jpeg"/>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50.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3" r:id="rId2"/>
  </p:sldMasterIdLst>
  <p:notesMasterIdLst>
    <p:notesMasterId r:id="rId60"/>
  </p:notesMasterIdLst>
  <p:sldIdLst>
    <p:sldId id="4396" r:id="rId3"/>
    <p:sldId id="4399" r:id="rId4"/>
    <p:sldId id="448" r:id="rId5"/>
    <p:sldId id="1913" r:id="rId6"/>
    <p:sldId id="4400" r:id="rId7"/>
    <p:sldId id="4393" r:id="rId8"/>
    <p:sldId id="4401" r:id="rId9"/>
    <p:sldId id="4402" r:id="rId10"/>
    <p:sldId id="1895" r:id="rId11"/>
    <p:sldId id="4403" r:id="rId12"/>
    <p:sldId id="1898" r:id="rId13"/>
    <p:sldId id="1902" r:id="rId14"/>
    <p:sldId id="434" r:id="rId15"/>
    <p:sldId id="1914" r:id="rId16"/>
    <p:sldId id="1915" r:id="rId17"/>
    <p:sldId id="433" r:id="rId18"/>
    <p:sldId id="1903" r:id="rId19"/>
    <p:sldId id="1904" r:id="rId20"/>
    <p:sldId id="1905" r:id="rId21"/>
    <p:sldId id="1906" r:id="rId22"/>
    <p:sldId id="4392" r:id="rId23"/>
    <p:sldId id="1911" r:id="rId24"/>
    <p:sldId id="1907" r:id="rId25"/>
    <p:sldId id="1909" r:id="rId26"/>
    <p:sldId id="1916" r:id="rId27"/>
    <p:sldId id="1930" r:id="rId28"/>
    <p:sldId id="1931" r:id="rId29"/>
    <p:sldId id="1932" r:id="rId30"/>
    <p:sldId id="1933" r:id="rId31"/>
    <p:sldId id="1934" r:id="rId32"/>
    <p:sldId id="1917" r:id="rId33"/>
    <p:sldId id="1918" r:id="rId34"/>
    <p:sldId id="1919" r:id="rId35"/>
    <p:sldId id="1920" r:id="rId36"/>
    <p:sldId id="1921" r:id="rId37"/>
    <p:sldId id="1922" r:id="rId38"/>
    <p:sldId id="1923" r:id="rId39"/>
    <p:sldId id="1924" r:id="rId40"/>
    <p:sldId id="1925" r:id="rId41"/>
    <p:sldId id="1927" r:id="rId42"/>
    <p:sldId id="1929" r:id="rId43"/>
    <p:sldId id="1928" r:id="rId44"/>
    <p:sldId id="4383" r:id="rId45"/>
    <p:sldId id="4330" r:id="rId46"/>
    <p:sldId id="4388" r:id="rId47"/>
    <p:sldId id="2533" r:id="rId48"/>
    <p:sldId id="4331" r:id="rId49"/>
    <p:sldId id="2535" r:id="rId50"/>
    <p:sldId id="2536" r:id="rId51"/>
    <p:sldId id="549" r:id="rId52"/>
    <p:sldId id="2537" r:id="rId53"/>
    <p:sldId id="4389" r:id="rId54"/>
    <p:sldId id="4335" r:id="rId55"/>
    <p:sldId id="4329" r:id="rId56"/>
    <p:sldId id="4394" r:id="rId57"/>
    <p:sldId id="4395" r:id="rId58"/>
    <p:sldId id="432" r:id="rId59"/>
  </p:sldIdLst>
  <p:sldSz cx="12192000" cy="6858000"/>
  <p:notesSz cx="7099300"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hang Borui" initials="ZB"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D22828"/>
    <a:srgbClr val="4D4D4D"/>
    <a:srgbClr val="BEBEBE"/>
    <a:srgbClr val="D0D0D0"/>
    <a:srgbClr val="FFFFFF"/>
    <a:srgbClr val="3C9735"/>
    <a:srgbClr val="E2F0D9"/>
    <a:srgbClr val="000000"/>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91" autoAdjust="0"/>
    <p:restoredTop sz="92102" autoAdjust="0"/>
  </p:normalViewPr>
  <p:slideViewPr>
    <p:cSldViewPr snapToGrid="0">
      <p:cViewPr varScale="1">
        <p:scale>
          <a:sx n="113" d="100"/>
          <a:sy n="113" d="100"/>
        </p:scale>
        <p:origin x="728" y="176"/>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66" d="100"/>
          <a:sy n="66" d="100"/>
        </p:scale>
        <p:origin x="3134" y="6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commentAuthors" Target="commentAuthor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zh-CN" altLang="en-US"/>
          </a:p>
        </p:txBody>
      </p:sp>
      <p:sp>
        <p:nvSpPr>
          <p:cNvPr id="3" name="日期占位符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60FB6348-9706-497A-9E95-AA5189A76B9D}" type="datetimeFigureOut">
              <a:rPr lang="zh-CN" altLang="en-US" smtClean="0"/>
              <a:t>2026/7/30</a:t>
            </a:fld>
            <a:endParaRPr lang="zh-CN" altLang="en-US"/>
          </a:p>
        </p:txBody>
      </p:sp>
      <p:sp>
        <p:nvSpPr>
          <p:cNvPr id="4" name="幻灯片图像占位符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zh-CN" altLang="en-US"/>
          </a:p>
        </p:txBody>
      </p:sp>
      <p:sp>
        <p:nvSpPr>
          <p:cNvPr id="5" name="备注占位符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69DD7948-AA88-4514-BDF6-F1711BD230F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a:t>
            </a:fld>
            <a:endParaRPr lang="zh-CN" altLang="en-US"/>
          </a:p>
        </p:txBody>
      </p:sp>
    </p:spTree>
    <p:extLst>
      <p:ext uri="{BB962C8B-B14F-4D97-AF65-F5344CB8AC3E}">
        <p14:creationId xmlns:p14="http://schemas.microsoft.com/office/powerpoint/2010/main" val="201617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a:t>
            </a:fld>
            <a:endParaRPr lang="zh-CN" altLang="en-US"/>
          </a:p>
        </p:txBody>
      </p:sp>
    </p:spTree>
    <p:extLst>
      <p:ext uri="{BB962C8B-B14F-4D97-AF65-F5344CB8AC3E}">
        <p14:creationId xmlns:p14="http://schemas.microsoft.com/office/powerpoint/2010/main" val="3444973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CF38C-4065-2316-5962-AFDB045DB5C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7746BCE-8037-CF26-A3DC-2B781EB10FB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41EEDAA-4951-C3D2-BB59-07358E0F9FA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172FD26-898C-39E3-A126-BFF07978B4E3}"/>
              </a:ext>
            </a:extLst>
          </p:cNvPr>
          <p:cNvSpPr>
            <a:spLocks noGrp="1"/>
          </p:cNvSpPr>
          <p:nvPr>
            <p:ph type="sldNum" sz="quarter" idx="5"/>
          </p:nvPr>
        </p:nvSpPr>
        <p:spPr/>
        <p:txBody>
          <a:bodyPr/>
          <a:lstStyle/>
          <a:p>
            <a:fld id="{69DD7948-AA88-4514-BDF6-F1711BD230F5}" type="slidenum">
              <a:rPr lang="zh-CN" altLang="en-US" smtClean="0"/>
              <a:t>4</a:t>
            </a:fld>
            <a:endParaRPr lang="zh-CN" altLang="en-US"/>
          </a:p>
        </p:txBody>
      </p:sp>
    </p:spTree>
    <p:extLst>
      <p:ext uri="{BB962C8B-B14F-4D97-AF65-F5344CB8AC3E}">
        <p14:creationId xmlns:p14="http://schemas.microsoft.com/office/powerpoint/2010/main" val="1643127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C6A40-163E-5100-0048-BD794806710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E59EF69-EC13-08EF-27AD-CDDA7B9FEC1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F254D2F-3874-2B9E-FC9F-FB21DD73E53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3A2A301B-717A-C0D6-E0CA-E07AE67F7C5F}"/>
              </a:ext>
            </a:extLst>
          </p:cNvPr>
          <p:cNvSpPr>
            <a:spLocks noGrp="1"/>
          </p:cNvSpPr>
          <p:nvPr>
            <p:ph type="sldNum" sz="quarter" idx="5"/>
          </p:nvPr>
        </p:nvSpPr>
        <p:spPr/>
        <p:txBody>
          <a:bodyPr/>
          <a:lstStyle/>
          <a:p>
            <a:fld id="{69DD7948-AA88-4514-BDF6-F1711BD230F5}" type="slidenum">
              <a:rPr lang="zh-CN" altLang="en-US" smtClean="0"/>
              <a:t>5</a:t>
            </a:fld>
            <a:endParaRPr lang="zh-CN" altLang="en-US"/>
          </a:p>
        </p:txBody>
      </p:sp>
    </p:spTree>
    <p:extLst>
      <p:ext uri="{BB962C8B-B14F-4D97-AF65-F5344CB8AC3E}">
        <p14:creationId xmlns:p14="http://schemas.microsoft.com/office/powerpoint/2010/main" val="4236837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B88BF-B304-95D7-787A-DBBAC7127BC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B26DA75-A194-779D-8CE6-560D68C098A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5546DC9-5979-AAD1-6011-8CE5EC88BFE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B7D41B8-120F-712A-2A72-2A6199DF6B40}"/>
              </a:ext>
            </a:extLst>
          </p:cNvPr>
          <p:cNvSpPr>
            <a:spLocks noGrp="1"/>
          </p:cNvSpPr>
          <p:nvPr>
            <p:ph type="sldNum" sz="quarter" idx="5"/>
          </p:nvPr>
        </p:nvSpPr>
        <p:spPr/>
        <p:txBody>
          <a:bodyPr/>
          <a:lstStyle/>
          <a:p>
            <a:fld id="{69DD7948-AA88-4514-BDF6-F1711BD230F5}" type="slidenum">
              <a:rPr lang="zh-CN" altLang="en-US" smtClean="0"/>
              <a:t>6</a:t>
            </a:fld>
            <a:endParaRPr lang="zh-CN" altLang="en-US"/>
          </a:p>
        </p:txBody>
      </p:sp>
    </p:spTree>
    <p:extLst>
      <p:ext uri="{BB962C8B-B14F-4D97-AF65-F5344CB8AC3E}">
        <p14:creationId xmlns:p14="http://schemas.microsoft.com/office/powerpoint/2010/main" val="40340354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217CE-C6D9-8DAE-ED7E-32DCA202968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E7907C4-C04F-88CB-045B-3EA5E3B8240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73C7531-931A-FABF-3BDB-37C2B7BBC6E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8EC65E0-EBDD-8AE5-CEB2-39991CEA5150}"/>
              </a:ext>
            </a:extLst>
          </p:cNvPr>
          <p:cNvSpPr>
            <a:spLocks noGrp="1"/>
          </p:cNvSpPr>
          <p:nvPr>
            <p:ph type="sldNum" sz="quarter" idx="5"/>
          </p:nvPr>
        </p:nvSpPr>
        <p:spPr/>
        <p:txBody>
          <a:bodyPr/>
          <a:lstStyle/>
          <a:p>
            <a:fld id="{69DD7948-AA88-4514-BDF6-F1711BD230F5}" type="slidenum">
              <a:rPr lang="zh-CN" altLang="en-US" smtClean="0"/>
              <a:t>7</a:t>
            </a:fld>
            <a:endParaRPr lang="zh-CN" altLang="en-US"/>
          </a:p>
        </p:txBody>
      </p:sp>
    </p:spTree>
    <p:extLst>
      <p:ext uri="{BB962C8B-B14F-4D97-AF65-F5344CB8AC3E}">
        <p14:creationId xmlns:p14="http://schemas.microsoft.com/office/powerpoint/2010/main" val="3684707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B00F4-57A0-93BD-DF81-EB1598475A1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0697D61-FDE8-D89F-2F30-8EFDFBAD20A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BA5AA13-D0C8-BDD7-C359-06680A335D0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2F42377-1EDB-4382-09D4-6F1861EB5D5E}"/>
              </a:ext>
            </a:extLst>
          </p:cNvPr>
          <p:cNvSpPr>
            <a:spLocks noGrp="1"/>
          </p:cNvSpPr>
          <p:nvPr>
            <p:ph type="sldNum" sz="quarter" idx="5"/>
          </p:nvPr>
        </p:nvSpPr>
        <p:spPr/>
        <p:txBody>
          <a:bodyPr/>
          <a:lstStyle/>
          <a:p>
            <a:fld id="{69DD7948-AA88-4514-BDF6-F1711BD230F5}" type="slidenum">
              <a:rPr lang="zh-CN" altLang="en-US" smtClean="0"/>
              <a:t>8</a:t>
            </a:fld>
            <a:endParaRPr lang="zh-CN" altLang="en-US"/>
          </a:p>
        </p:txBody>
      </p:sp>
    </p:spTree>
    <p:extLst>
      <p:ext uri="{BB962C8B-B14F-4D97-AF65-F5344CB8AC3E}">
        <p14:creationId xmlns:p14="http://schemas.microsoft.com/office/powerpoint/2010/main" val="328023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6E66E-6C7F-19A8-47E5-3A7984D42EA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0B22CCD-4D9B-F343-F88F-CDA0AC2FC88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970A55F-C655-FF24-3689-7B34ADF5E50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3A69DAA3-52B2-F59D-77BE-4BE2FD8D5D77}"/>
              </a:ext>
            </a:extLst>
          </p:cNvPr>
          <p:cNvSpPr>
            <a:spLocks noGrp="1"/>
          </p:cNvSpPr>
          <p:nvPr>
            <p:ph type="sldNum" sz="quarter" idx="5"/>
          </p:nvPr>
        </p:nvSpPr>
        <p:spPr/>
        <p:txBody>
          <a:bodyPr/>
          <a:lstStyle/>
          <a:p>
            <a:fld id="{69DD7948-AA88-4514-BDF6-F1711BD230F5}" type="slidenum">
              <a:rPr lang="zh-CN" altLang="en-US" smtClean="0"/>
              <a:t>9</a:t>
            </a:fld>
            <a:endParaRPr lang="zh-CN" altLang="en-US"/>
          </a:p>
        </p:txBody>
      </p:sp>
    </p:spTree>
    <p:extLst>
      <p:ext uri="{BB962C8B-B14F-4D97-AF65-F5344CB8AC3E}">
        <p14:creationId xmlns:p14="http://schemas.microsoft.com/office/powerpoint/2010/main" val="4104735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746F3-F142-9F2D-152F-D8EA8BBBAC3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80EFF36-3E93-041C-44CC-72A4D4D14DC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449A61A-DA43-C63C-6251-F412C9E93AD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B53D10FC-68DA-8D14-2E8D-782CCBE6D887}"/>
              </a:ext>
            </a:extLst>
          </p:cNvPr>
          <p:cNvSpPr>
            <a:spLocks noGrp="1"/>
          </p:cNvSpPr>
          <p:nvPr>
            <p:ph type="sldNum" sz="quarter" idx="5"/>
          </p:nvPr>
        </p:nvSpPr>
        <p:spPr/>
        <p:txBody>
          <a:bodyPr/>
          <a:lstStyle/>
          <a:p>
            <a:fld id="{69DD7948-AA88-4514-BDF6-F1711BD230F5}" type="slidenum">
              <a:rPr lang="zh-CN" altLang="en-US" smtClean="0"/>
              <a:t>10</a:t>
            </a:fld>
            <a:endParaRPr lang="zh-CN" altLang="en-US"/>
          </a:p>
        </p:txBody>
      </p:sp>
    </p:spTree>
    <p:extLst>
      <p:ext uri="{BB962C8B-B14F-4D97-AF65-F5344CB8AC3E}">
        <p14:creationId xmlns:p14="http://schemas.microsoft.com/office/powerpoint/2010/main" val="37003714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5D929-F6DD-2870-CF8F-57623E2F25D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199611A-1715-C59B-3391-7D1478AEE22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FB39278-EEC0-EFAF-E8ED-1BCA7D2D3E2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BF05806-BE26-5B50-7DCE-8A5A1955915C}"/>
              </a:ext>
            </a:extLst>
          </p:cNvPr>
          <p:cNvSpPr>
            <a:spLocks noGrp="1"/>
          </p:cNvSpPr>
          <p:nvPr>
            <p:ph type="sldNum" sz="quarter" idx="5"/>
          </p:nvPr>
        </p:nvSpPr>
        <p:spPr/>
        <p:txBody>
          <a:bodyPr/>
          <a:lstStyle/>
          <a:p>
            <a:fld id="{69DD7948-AA88-4514-BDF6-F1711BD230F5}" type="slidenum">
              <a:rPr lang="zh-CN" altLang="en-US" smtClean="0"/>
              <a:t>11</a:t>
            </a:fld>
            <a:endParaRPr lang="zh-CN" altLang="en-US"/>
          </a:p>
        </p:txBody>
      </p:sp>
    </p:spTree>
    <p:extLst>
      <p:ext uri="{BB962C8B-B14F-4D97-AF65-F5344CB8AC3E}">
        <p14:creationId xmlns:p14="http://schemas.microsoft.com/office/powerpoint/2010/main" val="1268797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97F80-2DE9-A1FD-42AD-67F769E419E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27A7463-E17B-A66E-E861-4CB72785A4C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6F790EA-4AD3-6959-564F-7D1A91E310C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5EA3EA9C-62B0-3C3B-5187-CF6F6D906499}"/>
              </a:ext>
            </a:extLst>
          </p:cNvPr>
          <p:cNvSpPr>
            <a:spLocks noGrp="1"/>
          </p:cNvSpPr>
          <p:nvPr>
            <p:ph type="sldNum" sz="quarter" idx="5"/>
          </p:nvPr>
        </p:nvSpPr>
        <p:spPr/>
        <p:txBody>
          <a:bodyPr/>
          <a:lstStyle/>
          <a:p>
            <a:fld id="{69DD7948-AA88-4514-BDF6-F1711BD230F5}" type="slidenum">
              <a:rPr lang="zh-CN" altLang="en-US" smtClean="0"/>
              <a:t>12</a:t>
            </a:fld>
            <a:endParaRPr lang="zh-CN" altLang="en-US"/>
          </a:p>
        </p:txBody>
      </p:sp>
    </p:spTree>
    <p:extLst>
      <p:ext uri="{BB962C8B-B14F-4D97-AF65-F5344CB8AC3E}">
        <p14:creationId xmlns:p14="http://schemas.microsoft.com/office/powerpoint/2010/main" val="2160102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28FB1-46C3-C1D4-85A8-C97A422B98E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E7A7F61-A5F2-53C2-9020-D2D0DB997EC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F0F229D-597C-6A23-C84C-B658F45F9B9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B4F4B95D-B583-0B88-8960-CBFDE0804476}"/>
              </a:ext>
            </a:extLst>
          </p:cNvPr>
          <p:cNvSpPr>
            <a:spLocks noGrp="1"/>
          </p:cNvSpPr>
          <p:nvPr>
            <p:ph type="sldNum" sz="quarter" idx="5"/>
          </p:nvPr>
        </p:nvSpPr>
        <p:spPr/>
        <p:txBody>
          <a:bodyPr/>
          <a:lstStyle/>
          <a:p>
            <a:fld id="{69DD7948-AA88-4514-BDF6-F1711BD230F5}" type="slidenum">
              <a:rPr lang="zh-CN" altLang="en-US" smtClean="0"/>
              <a:t>14</a:t>
            </a:fld>
            <a:endParaRPr lang="zh-CN" altLang="en-US"/>
          </a:p>
        </p:txBody>
      </p:sp>
    </p:spTree>
    <p:extLst>
      <p:ext uri="{BB962C8B-B14F-4D97-AF65-F5344CB8AC3E}">
        <p14:creationId xmlns:p14="http://schemas.microsoft.com/office/powerpoint/2010/main" val="37557812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A71A2-E27C-1B7A-AE9B-ADC734E2DBB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CCD675B-F442-ADDE-0F4B-88CF5DB0D1B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BC4D8B9-BCD2-6A7B-C7A5-FE56BBBD5C5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9ABAC6D-685E-5988-2B40-369FB67D96F5}"/>
              </a:ext>
            </a:extLst>
          </p:cNvPr>
          <p:cNvSpPr>
            <a:spLocks noGrp="1"/>
          </p:cNvSpPr>
          <p:nvPr>
            <p:ph type="sldNum" sz="quarter" idx="5"/>
          </p:nvPr>
        </p:nvSpPr>
        <p:spPr/>
        <p:txBody>
          <a:bodyPr/>
          <a:lstStyle/>
          <a:p>
            <a:fld id="{69DD7948-AA88-4514-BDF6-F1711BD230F5}" type="slidenum">
              <a:rPr lang="zh-CN" altLang="en-US" smtClean="0"/>
              <a:t>15</a:t>
            </a:fld>
            <a:endParaRPr lang="zh-CN" altLang="en-US"/>
          </a:p>
        </p:txBody>
      </p:sp>
    </p:spTree>
    <p:extLst>
      <p:ext uri="{BB962C8B-B14F-4D97-AF65-F5344CB8AC3E}">
        <p14:creationId xmlns:p14="http://schemas.microsoft.com/office/powerpoint/2010/main" val="41741043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16</a:t>
            </a:fld>
            <a:endParaRPr lang="zh-CN" altLang="en-US"/>
          </a:p>
        </p:txBody>
      </p:sp>
    </p:spTree>
    <p:extLst>
      <p:ext uri="{BB962C8B-B14F-4D97-AF65-F5344CB8AC3E}">
        <p14:creationId xmlns:p14="http://schemas.microsoft.com/office/powerpoint/2010/main" val="26344162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AA7B9-49E1-FD45-0648-A0FDB0A68D5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E3273B5-1223-791A-209E-B0F91F870DD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74B20C4-E84C-8A94-3C02-475AD0A1C93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374CB8D-8FC5-8C24-17AA-7AAD770FE6B5}"/>
              </a:ext>
            </a:extLst>
          </p:cNvPr>
          <p:cNvSpPr>
            <a:spLocks noGrp="1"/>
          </p:cNvSpPr>
          <p:nvPr>
            <p:ph type="sldNum" sz="quarter" idx="5"/>
          </p:nvPr>
        </p:nvSpPr>
        <p:spPr/>
        <p:txBody>
          <a:bodyPr/>
          <a:lstStyle/>
          <a:p>
            <a:fld id="{69DD7948-AA88-4514-BDF6-F1711BD230F5}" type="slidenum">
              <a:rPr lang="zh-CN" altLang="en-US" smtClean="0"/>
              <a:t>17</a:t>
            </a:fld>
            <a:endParaRPr lang="zh-CN" altLang="en-US"/>
          </a:p>
        </p:txBody>
      </p:sp>
    </p:spTree>
    <p:extLst>
      <p:ext uri="{BB962C8B-B14F-4D97-AF65-F5344CB8AC3E}">
        <p14:creationId xmlns:p14="http://schemas.microsoft.com/office/powerpoint/2010/main" val="4084215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7B8D4-DBA8-7274-177D-2CC93EAA281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7A3C487-FD8D-B97E-2615-E168AECEA78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88AEDF8-FED4-4060-E67C-3AE39E0D565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82A8F08-1546-2436-98D8-CF68F15EA0E5}"/>
              </a:ext>
            </a:extLst>
          </p:cNvPr>
          <p:cNvSpPr>
            <a:spLocks noGrp="1"/>
          </p:cNvSpPr>
          <p:nvPr>
            <p:ph type="sldNum" sz="quarter" idx="5"/>
          </p:nvPr>
        </p:nvSpPr>
        <p:spPr/>
        <p:txBody>
          <a:bodyPr/>
          <a:lstStyle/>
          <a:p>
            <a:fld id="{69DD7948-AA88-4514-BDF6-F1711BD230F5}" type="slidenum">
              <a:rPr lang="zh-CN" altLang="en-US" smtClean="0"/>
              <a:t>18</a:t>
            </a:fld>
            <a:endParaRPr lang="zh-CN" altLang="en-US"/>
          </a:p>
        </p:txBody>
      </p:sp>
    </p:spTree>
    <p:extLst>
      <p:ext uri="{BB962C8B-B14F-4D97-AF65-F5344CB8AC3E}">
        <p14:creationId xmlns:p14="http://schemas.microsoft.com/office/powerpoint/2010/main" val="16478565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CF561-B46B-4566-6E0A-CA12C5FCF14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2961846-DA8D-F800-1174-0D9080E6542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41DB3C1-347C-5E3C-0CD3-F53058BC959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804C88B-DF86-819A-CB9E-447D059485D2}"/>
              </a:ext>
            </a:extLst>
          </p:cNvPr>
          <p:cNvSpPr>
            <a:spLocks noGrp="1"/>
          </p:cNvSpPr>
          <p:nvPr>
            <p:ph type="sldNum" sz="quarter" idx="5"/>
          </p:nvPr>
        </p:nvSpPr>
        <p:spPr/>
        <p:txBody>
          <a:bodyPr/>
          <a:lstStyle/>
          <a:p>
            <a:fld id="{69DD7948-AA88-4514-BDF6-F1711BD230F5}" type="slidenum">
              <a:rPr lang="zh-CN" altLang="en-US" smtClean="0"/>
              <a:t>19</a:t>
            </a:fld>
            <a:endParaRPr lang="zh-CN" altLang="en-US"/>
          </a:p>
        </p:txBody>
      </p:sp>
    </p:spTree>
    <p:extLst>
      <p:ext uri="{BB962C8B-B14F-4D97-AF65-F5344CB8AC3E}">
        <p14:creationId xmlns:p14="http://schemas.microsoft.com/office/powerpoint/2010/main" val="11054391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3271C-B6D7-259E-ABFA-34776C26C1E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C6E163A-3C3B-275A-0FDC-461A4D0716A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E7829F7-BB5F-68FA-20BD-1DCFFF294E4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05BDE70-0A82-D001-4988-3F48AF24E375}"/>
              </a:ext>
            </a:extLst>
          </p:cNvPr>
          <p:cNvSpPr>
            <a:spLocks noGrp="1"/>
          </p:cNvSpPr>
          <p:nvPr>
            <p:ph type="sldNum" sz="quarter" idx="5"/>
          </p:nvPr>
        </p:nvSpPr>
        <p:spPr/>
        <p:txBody>
          <a:bodyPr/>
          <a:lstStyle/>
          <a:p>
            <a:fld id="{69DD7948-AA88-4514-BDF6-F1711BD230F5}" type="slidenum">
              <a:rPr lang="zh-CN" altLang="en-US" smtClean="0"/>
              <a:t>20</a:t>
            </a:fld>
            <a:endParaRPr lang="zh-CN" altLang="en-US"/>
          </a:p>
        </p:txBody>
      </p:sp>
    </p:spTree>
    <p:extLst>
      <p:ext uri="{BB962C8B-B14F-4D97-AF65-F5344CB8AC3E}">
        <p14:creationId xmlns:p14="http://schemas.microsoft.com/office/powerpoint/2010/main" val="21550872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F3D88-ABB2-BEA3-8C18-64520467A14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3316B9C-650D-50B4-2F5F-53114C0C819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2A9AB6C-002C-F7A5-13D4-365FF5E9502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5429E522-0206-D727-4291-2201A62BE4EB}"/>
              </a:ext>
            </a:extLst>
          </p:cNvPr>
          <p:cNvSpPr>
            <a:spLocks noGrp="1"/>
          </p:cNvSpPr>
          <p:nvPr>
            <p:ph type="sldNum" sz="quarter" idx="5"/>
          </p:nvPr>
        </p:nvSpPr>
        <p:spPr/>
        <p:txBody>
          <a:bodyPr/>
          <a:lstStyle/>
          <a:p>
            <a:fld id="{69DD7948-AA88-4514-BDF6-F1711BD230F5}" type="slidenum">
              <a:rPr lang="zh-CN" altLang="en-US" smtClean="0"/>
              <a:t>21</a:t>
            </a:fld>
            <a:endParaRPr lang="zh-CN" altLang="en-US"/>
          </a:p>
        </p:txBody>
      </p:sp>
    </p:spTree>
    <p:extLst>
      <p:ext uri="{BB962C8B-B14F-4D97-AF65-F5344CB8AC3E}">
        <p14:creationId xmlns:p14="http://schemas.microsoft.com/office/powerpoint/2010/main" val="41329014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2FD03-0C8B-9DA3-C073-ADAEB4E617B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BC3967F-A8D5-A3D7-F596-C438A461C09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81C251B-E42C-6D40-28F8-D51819D5760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B83EB03B-7DB0-4E02-1E33-6A7EA6AF4A48}"/>
              </a:ext>
            </a:extLst>
          </p:cNvPr>
          <p:cNvSpPr>
            <a:spLocks noGrp="1"/>
          </p:cNvSpPr>
          <p:nvPr>
            <p:ph type="sldNum" sz="quarter" idx="5"/>
          </p:nvPr>
        </p:nvSpPr>
        <p:spPr/>
        <p:txBody>
          <a:bodyPr/>
          <a:lstStyle/>
          <a:p>
            <a:fld id="{69DD7948-AA88-4514-BDF6-F1711BD230F5}" type="slidenum">
              <a:rPr lang="zh-CN" altLang="en-US" smtClean="0"/>
              <a:t>22</a:t>
            </a:fld>
            <a:endParaRPr lang="zh-CN" altLang="en-US"/>
          </a:p>
        </p:txBody>
      </p:sp>
    </p:spTree>
    <p:extLst>
      <p:ext uri="{BB962C8B-B14F-4D97-AF65-F5344CB8AC3E}">
        <p14:creationId xmlns:p14="http://schemas.microsoft.com/office/powerpoint/2010/main" val="21709693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64B1F-6093-75D6-7D9D-B8BD1BBB71B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0B694C3-F911-086B-AE94-2E4B4DE59F1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BC808D0-85A2-D1CB-0E90-6B59F524F58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FDA6F2D-687C-3035-687C-953B7354FA34}"/>
              </a:ext>
            </a:extLst>
          </p:cNvPr>
          <p:cNvSpPr>
            <a:spLocks noGrp="1"/>
          </p:cNvSpPr>
          <p:nvPr>
            <p:ph type="sldNum" sz="quarter" idx="5"/>
          </p:nvPr>
        </p:nvSpPr>
        <p:spPr/>
        <p:txBody>
          <a:bodyPr/>
          <a:lstStyle/>
          <a:p>
            <a:fld id="{69DD7948-AA88-4514-BDF6-F1711BD230F5}" type="slidenum">
              <a:rPr lang="zh-CN" altLang="en-US" smtClean="0"/>
              <a:t>23</a:t>
            </a:fld>
            <a:endParaRPr lang="zh-CN" altLang="en-US"/>
          </a:p>
        </p:txBody>
      </p:sp>
    </p:spTree>
    <p:extLst>
      <p:ext uri="{BB962C8B-B14F-4D97-AF65-F5344CB8AC3E}">
        <p14:creationId xmlns:p14="http://schemas.microsoft.com/office/powerpoint/2010/main" val="5999401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3EA52-758E-AFF2-9292-CB996B8B278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703610B-5847-092F-0652-2CC18CC64F1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CA7AF14-479A-AF0D-EDA9-9183220D3AEB}"/>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7CB431E-F2E7-2E3B-C38A-64F360128CB5}"/>
              </a:ext>
            </a:extLst>
          </p:cNvPr>
          <p:cNvSpPr>
            <a:spLocks noGrp="1"/>
          </p:cNvSpPr>
          <p:nvPr>
            <p:ph type="sldNum" sz="quarter" idx="5"/>
          </p:nvPr>
        </p:nvSpPr>
        <p:spPr/>
        <p:txBody>
          <a:bodyPr/>
          <a:lstStyle/>
          <a:p>
            <a:fld id="{69DD7948-AA88-4514-BDF6-F1711BD230F5}" type="slidenum">
              <a:rPr lang="zh-CN" altLang="en-US" smtClean="0"/>
              <a:t>24</a:t>
            </a:fld>
            <a:endParaRPr lang="zh-CN" altLang="en-US"/>
          </a:p>
        </p:txBody>
      </p:sp>
    </p:spTree>
    <p:extLst>
      <p:ext uri="{BB962C8B-B14F-4D97-AF65-F5344CB8AC3E}">
        <p14:creationId xmlns:p14="http://schemas.microsoft.com/office/powerpoint/2010/main" val="2125940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959D9-7CE9-F08B-8FFE-EBE2F673681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2F736B7-7F3D-4504-3EB1-1FD43CDFC91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8958E8D-BE14-911F-3ACB-04E5FE14E58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B202ECC-05B9-DE79-E000-A7FC8CE1C0A6}"/>
              </a:ext>
            </a:extLst>
          </p:cNvPr>
          <p:cNvSpPr>
            <a:spLocks noGrp="1"/>
          </p:cNvSpPr>
          <p:nvPr>
            <p:ph type="sldNum" sz="quarter" idx="5"/>
          </p:nvPr>
        </p:nvSpPr>
        <p:spPr/>
        <p:txBody>
          <a:bodyPr/>
          <a:lstStyle/>
          <a:p>
            <a:fld id="{69DD7948-AA88-4514-BDF6-F1711BD230F5}" type="slidenum">
              <a:rPr lang="zh-CN" altLang="en-US" smtClean="0"/>
              <a:t>26</a:t>
            </a:fld>
            <a:endParaRPr lang="zh-CN" altLang="en-US"/>
          </a:p>
        </p:txBody>
      </p:sp>
    </p:spTree>
    <p:extLst>
      <p:ext uri="{BB962C8B-B14F-4D97-AF65-F5344CB8AC3E}">
        <p14:creationId xmlns:p14="http://schemas.microsoft.com/office/powerpoint/2010/main" val="27459033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0CF46-C0BA-785B-177F-66FE9A78FEC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8D15A65-4633-6988-C68E-BF74B8E5319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0A03753-55E0-BE7B-A786-EE50C17A62A0}"/>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995DC89-0D46-8969-6F86-A0430AB4FC45}"/>
              </a:ext>
            </a:extLst>
          </p:cNvPr>
          <p:cNvSpPr>
            <a:spLocks noGrp="1"/>
          </p:cNvSpPr>
          <p:nvPr>
            <p:ph type="sldNum" sz="quarter" idx="5"/>
          </p:nvPr>
        </p:nvSpPr>
        <p:spPr/>
        <p:txBody>
          <a:bodyPr/>
          <a:lstStyle/>
          <a:p>
            <a:fld id="{69DD7948-AA88-4514-BDF6-F1711BD230F5}" type="slidenum">
              <a:rPr lang="zh-CN" altLang="en-US" smtClean="0"/>
              <a:t>27</a:t>
            </a:fld>
            <a:endParaRPr lang="zh-CN" altLang="en-US"/>
          </a:p>
        </p:txBody>
      </p:sp>
    </p:spTree>
    <p:extLst>
      <p:ext uri="{BB962C8B-B14F-4D97-AF65-F5344CB8AC3E}">
        <p14:creationId xmlns:p14="http://schemas.microsoft.com/office/powerpoint/2010/main" val="13692112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CA7EF-6CB0-2102-817B-010D0A044F6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ED7C4CC-B5B8-8CD2-4141-AE7E794D8BF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4CDA969-960E-790E-C249-8841D9F6E47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8CC452A-0D8F-0B32-3A99-0213F0162A75}"/>
              </a:ext>
            </a:extLst>
          </p:cNvPr>
          <p:cNvSpPr>
            <a:spLocks noGrp="1"/>
          </p:cNvSpPr>
          <p:nvPr>
            <p:ph type="sldNum" sz="quarter" idx="5"/>
          </p:nvPr>
        </p:nvSpPr>
        <p:spPr/>
        <p:txBody>
          <a:bodyPr/>
          <a:lstStyle/>
          <a:p>
            <a:fld id="{69DD7948-AA88-4514-BDF6-F1711BD230F5}" type="slidenum">
              <a:rPr lang="zh-CN" altLang="en-US" smtClean="0"/>
              <a:t>28</a:t>
            </a:fld>
            <a:endParaRPr lang="zh-CN" altLang="en-US"/>
          </a:p>
        </p:txBody>
      </p:sp>
    </p:spTree>
    <p:extLst>
      <p:ext uri="{BB962C8B-B14F-4D97-AF65-F5344CB8AC3E}">
        <p14:creationId xmlns:p14="http://schemas.microsoft.com/office/powerpoint/2010/main" val="31719566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DBC82-0242-5726-56F6-B4B40DB647B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45248AC-EE85-EDF8-37A9-BD45125F3E2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51C537A-4C86-1147-D8D2-86CD87A11B7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E224B7A-9F91-11A2-D847-DE96EFD06B10}"/>
              </a:ext>
            </a:extLst>
          </p:cNvPr>
          <p:cNvSpPr>
            <a:spLocks noGrp="1"/>
          </p:cNvSpPr>
          <p:nvPr>
            <p:ph type="sldNum" sz="quarter" idx="5"/>
          </p:nvPr>
        </p:nvSpPr>
        <p:spPr/>
        <p:txBody>
          <a:bodyPr/>
          <a:lstStyle/>
          <a:p>
            <a:fld id="{69DD7948-AA88-4514-BDF6-F1711BD230F5}" type="slidenum">
              <a:rPr lang="zh-CN" altLang="en-US" smtClean="0"/>
              <a:t>29</a:t>
            </a:fld>
            <a:endParaRPr lang="zh-CN" altLang="en-US"/>
          </a:p>
        </p:txBody>
      </p:sp>
    </p:spTree>
    <p:extLst>
      <p:ext uri="{BB962C8B-B14F-4D97-AF65-F5344CB8AC3E}">
        <p14:creationId xmlns:p14="http://schemas.microsoft.com/office/powerpoint/2010/main" val="6809151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DB08E-3A0E-8B0D-4CC3-9B84A659392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EC9AFC8-D456-72AB-07AB-345B956B47F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489BB9B-DC69-550F-A23B-8B672A62760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24E7683-6C20-707D-8AF6-BE9882B6B6F4}"/>
              </a:ext>
            </a:extLst>
          </p:cNvPr>
          <p:cNvSpPr>
            <a:spLocks noGrp="1"/>
          </p:cNvSpPr>
          <p:nvPr>
            <p:ph type="sldNum" sz="quarter" idx="5"/>
          </p:nvPr>
        </p:nvSpPr>
        <p:spPr/>
        <p:txBody>
          <a:bodyPr/>
          <a:lstStyle/>
          <a:p>
            <a:fld id="{69DD7948-AA88-4514-BDF6-F1711BD230F5}" type="slidenum">
              <a:rPr lang="zh-CN" altLang="en-US" smtClean="0"/>
              <a:t>30</a:t>
            </a:fld>
            <a:endParaRPr lang="zh-CN" altLang="en-US"/>
          </a:p>
        </p:txBody>
      </p:sp>
    </p:spTree>
    <p:extLst>
      <p:ext uri="{BB962C8B-B14F-4D97-AF65-F5344CB8AC3E}">
        <p14:creationId xmlns:p14="http://schemas.microsoft.com/office/powerpoint/2010/main" val="42064260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58264-D00B-C29E-DCAA-2EBA1D4F729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11D3592-4BD0-F133-2F75-A89DBE93DB0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B6936B5-0BCF-0DFD-A1BA-2F2E826404D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EDB8874-56D8-FAB5-7D4D-64C339478F48}"/>
              </a:ext>
            </a:extLst>
          </p:cNvPr>
          <p:cNvSpPr>
            <a:spLocks noGrp="1"/>
          </p:cNvSpPr>
          <p:nvPr>
            <p:ph type="sldNum" sz="quarter" idx="5"/>
          </p:nvPr>
        </p:nvSpPr>
        <p:spPr/>
        <p:txBody>
          <a:bodyPr/>
          <a:lstStyle/>
          <a:p>
            <a:fld id="{69DD7948-AA88-4514-BDF6-F1711BD230F5}" type="slidenum">
              <a:rPr lang="zh-CN" altLang="en-US" smtClean="0"/>
              <a:t>31</a:t>
            </a:fld>
            <a:endParaRPr lang="zh-CN" altLang="en-US"/>
          </a:p>
        </p:txBody>
      </p:sp>
    </p:spTree>
    <p:extLst>
      <p:ext uri="{BB962C8B-B14F-4D97-AF65-F5344CB8AC3E}">
        <p14:creationId xmlns:p14="http://schemas.microsoft.com/office/powerpoint/2010/main" val="22040792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4B21B-11EA-6AA3-286F-357424EFF9F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326640F-3D57-796B-A7A2-57F587878C2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E1C1AB5-39ED-E6B5-6039-C6B38D5E3B9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5AA76D8-0E85-FB12-FC1F-65CA892D2A1B}"/>
              </a:ext>
            </a:extLst>
          </p:cNvPr>
          <p:cNvSpPr>
            <a:spLocks noGrp="1"/>
          </p:cNvSpPr>
          <p:nvPr>
            <p:ph type="sldNum" sz="quarter" idx="5"/>
          </p:nvPr>
        </p:nvSpPr>
        <p:spPr/>
        <p:txBody>
          <a:bodyPr/>
          <a:lstStyle/>
          <a:p>
            <a:fld id="{69DD7948-AA88-4514-BDF6-F1711BD230F5}" type="slidenum">
              <a:rPr lang="zh-CN" altLang="en-US" smtClean="0"/>
              <a:t>32</a:t>
            </a:fld>
            <a:endParaRPr lang="zh-CN" altLang="en-US"/>
          </a:p>
        </p:txBody>
      </p:sp>
    </p:spTree>
    <p:extLst>
      <p:ext uri="{BB962C8B-B14F-4D97-AF65-F5344CB8AC3E}">
        <p14:creationId xmlns:p14="http://schemas.microsoft.com/office/powerpoint/2010/main" val="32473155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BA4F9-C6D3-BDD4-4E15-1A513D5EACF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FB079A5-A327-FC87-C5C1-62D1E5AD634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601B9A3-6B7D-415B-6663-CAAB738604E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392135A-5131-94A9-DEEC-2B45751F67BD}"/>
              </a:ext>
            </a:extLst>
          </p:cNvPr>
          <p:cNvSpPr>
            <a:spLocks noGrp="1"/>
          </p:cNvSpPr>
          <p:nvPr>
            <p:ph type="sldNum" sz="quarter" idx="5"/>
          </p:nvPr>
        </p:nvSpPr>
        <p:spPr/>
        <p:txBody>
          <a:bodyPr/>
          <a:lstStyle/>
          <a:p>
            <a:fld id="{69DD7948-AA88-4514-BDF6-F1711BD230F5}" type="slidenum">
              <a:rPr lang="zh-CN" altLang="en-US" smtClean="0"/>
              <a:t>33</a:t>
            </a:fld>
            <a:endParaRPr lang="zh-CN" altLang="en-US"/>
          </a:p>
        </p:txBody>
      </p:sp>
    </p:spTree>
    <p:extLst>
      <p:ext uri="{BB962C8B-B14F-4D97-AF65-F5344CB8AC3E}">
        <p14:creationId xmlns:p14="http://schemas.microsoft.com/office/powerpoint/2010/main" val="12480305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BDE55-9319-4B2A-7DC1-0ADC7E44DC5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0D1DD9B-AD4F-69C4-0C9B-A790F0D299A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652FD90-DF74-22A4-DABC-3AFC595CC57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536F608-DC93-2A73-37E1-B6C52EA4FEA1}"/>
              </a:ext>
            </a:extLst>
          </p:cNvPr>
          <p:cNvSpPr>
            <a:spLocks noGrp="1"/>
          </p:cNvSpPr>
          <p:nvPr>
            <p:ph type="sldNum" sz="quarter" idx="5"/>
          </p:nvPr>
        </p:nvSpPr>
        <p:spPr/>
        <p:txBody>
          <a:bodyPr/>
          <a:lstStyle/>
          <a:p>
            <a:fld id="{69DD7948-AA88-4514-BDF6-F1711BD230F5}" type="slidenum">
              <a:rPr lang="zh-CN" altLang="en-US" smtClean="0"/>
              <a:t>34</a:t>
            </a:fld>
            <a:endParaRPr lang="zh-CN" altLang="en-US"/>
          </a:p>
        </p:txBody>
      </p:sp>
    </p:spTree>
    <p:extLst>
      <p:ext uri="{BB962C8B-B14F-4D97-AF65-F5344CB8AC3E}">
        <p14:creationId xmlns:p14="http://schemas.microsoft.com/office/powerpoint/2010/main" val="10154210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F466F-0655-34DF-E49F-955165A814B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2C67F5F-2D0A-7B63-334A-78DD6094956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57C52AA-9E00-2339-ACE3-0290DA571ED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8C9D2B8-E8F5-8FF8-DA9C-E120DBCD7DBE}"/>
              </a:ext>
            </a:extLst>
          </p:cNvPr>
          <p:cNvSpPr>
            <a:spLocks noGrp="1"/>
          </p:cNvSpPr>
          <p:nvPr>
            <p:ph type="sldNum" sz="quarter" idx="5"/>
          </p:nvPr>
        </p:nvSpPr>
        <p:spPr/>
        <p:txBody>
          <a:bodyPr/>
          <a:lstStyle/>
          <a:p>
            <a:fld id="{69DD7948-AA88-4514-BDF6-F1711BD230F5}" type="slidenum">
              <a:rPr lang="zh-CN" altLang="en-US" smtClean="0"/>
              <a:t>35</a:t>
            </a:fld>
            <a:endParaRPr lang="zh-CN" altLang="en-US"/>
          </a:p>
        </p:txBody>
      </p:sp>
    </p:spTree>
    <p:extLst>
      <p:ext uri="{BB962C8B-B14F-4D97-AF65-F5344CB8AC3E}">
        <p14:creationId xmlns:p14="http://schemas.microsoft.com/office/powerpoint/2010/main" val="1360748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67A4A-5300-1C72-349D-23618B16AAD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C605D08-1E40-2BC9-C596-52022EB18A8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00070B9-3F6F-4B9C-C7B8-0B0277E26CD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Thị giác máy tính - Thuật toán và ứng dụng (Szeliski), Chương 2</a:t>
            </a:r>
          </a:p>
          <a:p>
            <a:endParaRPr lang="zh-CN" altLang="en-US" dirty="0"/>
          </a:p>
        </p:txBody>
      </p:sp>
      <p:sp>
        <p:nvSpPr>
          <p:cNvPr id="4" name="灯片编号占位符 3">
            <a:extLst>
              <a:ext uri="{FF2B5EF4-FFF2-40B4-BE49-F238E27FC236}">
                <a16:creationId xmlns:a16="http://schemas.microsoft.com/office/drawing/2014/main" id="{F72867C9-4326-6DC6-08B7-461D655FB383}"/>
              </a:ext>
            </a:extLst>
          </p:cNvPr>
          <p:cNvSpPr>
            <a:spLocks noGrp="1"/>
          </p:cNvSpPr>
          <p:nvPr>
            <p:ph type="sldNum" sz="quarter" idx="5"/>
          </p:nvPr>
        </p:nvSpPr>
        <p:spPr/>
        <p:txBody>
          <a:bodyPr/>
          <a:lstStyle/>
          <a:p>
            <a:fld id="{69DD7948-AA88-4514-BDF6-F1711BD230F5}" type="slidenum">
              <a:rPr lang="zh-CN" altLang="en-US" smtClean="0"/>
              <a:t>36</a:t>
            </a:fld>
            <a:endParaRPr lang="zh-CN" altLang="en-US"/>
          </a:p>
        </p:txBody>
      </p:sp>
    </p:spTree>
    <p:extLst>
      <p:ext uri="{BB962C8B-B14F-4D97-AF65-F5344CB8AC3E}">
        <p14:creationId xmlns:p14="http://schemas.microsoft.com/office/powerpoint/2010/main" val="15501808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9E133-13E3-3F9C-F689-8B7D89397ED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938F0FA-4477-5019-66E1-8D6B5BD4899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E419D49-D7C1-2FEE-7D33-FB7AA7B4615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813197A-195D-3A68-A553-C41C2CC500E3}"/>
              </a:ext>
            </a:extLst>
          </p:cNvPr>
          <p:cNvSpPr>
            <a:spLocks noGrp="1"/>
          </p:cNvSpPr>
          <p:nvPr>
            <p:ph type="sldNum" sz="quarter" idx="5"/>
          </p:nvPr>
        </p:nvSpPr>
        <p:spPr/>
        <p:txBody>
          <a:bodyPr/>
          <a:lstStyle/>
          <a:p>
            <a:fld id="{69DD7948-AA88-4514-BDF6-F1711BD230F5}" type="slidenum">
              <a:rPr lang="zh-CN" altLang="en-US" smtClean="0"/>
              <a:t>37</a:t>
            </a:fld>
            <a:endParaRPr lang="zh-CN" altLang="en-US"/>
          </a:p>
        </p:txBody>
      </p:sp>
    </p:spTree>
    <p:extLst>
      <p:ext uri="{BB962C8B-B14F-4D97-AF65-F5344CB8AC3E}">
        <p14:creationId xmlns:p14="http://schemas.microsoft.com/office/powerpoint/2010/main" val="6578594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38</a:t>
            </a:fld>
            <a:endParaRPr lang="zh-CN" altLang="en-US"/>
          </a:p>
        </p:txBody>
      </p:sp>
    </p:spTree>
    <p:extLst>
      <p:ext uri="{BB962C8B-B14F-4D97-AF65-F5344CB8AC3E}">
        <p14:creationId xmlns:p14="http://schemas.microsoft.com/office/powerpoint/2010/main" val="20021482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90A36-CFCD-5137-D23A-0456B83C350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A188F09-29DF-59EA-748D-354D31A888D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20DCDDC-CD62-7092-A7A2-44B079486D5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9970DD05-70C9-9422-F4C7-1205713F202F}"/>
              </a:ext>
            </a:extLst>
          </p:cNvPr>
          <p:cNvSpPr>
            <a:spLocks noGrp="1"/>
          </p:cNvSpPr>
          <p:nvPr>
            <p:ph type="sldNum" sz="quarter" idx="5"/>
          </p:nvPr>
        </p:nvSpPr>
        <p:spPr/>
        <p:txBody>
          <a:bodyPr/>
          <a:lstStyle/>
          <a:p>
            <a:fld id="{69DD7948-AA88-4514-BDF6-F1711BD230F5}" type="slidenum">
              <a:rPr lang="zh-CN" altLang="en-US" smtClean="0"/>
              <a:t>39</a:t>
            </a:fld>
            <a:endParaRPr lang="zh-CN" altLang="en-US"/>
          </a:p>
        </p:txBody>
      </p:sp>
    </p:spTree>
    <p:extLst>
      <p:ext uri="{BB962C8B-B14F-4D97-AF65-F5344CB8AC3E}">
        <p14:creationId xmlns:p14="http://schemas.microsoft.com/office/powerpoint/2010/main" val="35262589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AAE55-8389-33DC-C34A-79886D8AE43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5563ADF-7C01-5177-E01A-01B9C0F3CA7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C01A07F-6FF9-7596-CCB5-3978FDF5B6E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53171160-7BD1-CA9E-91BC-7F523DE87E7A}"/>
              </a:ext>
            </a:extLst>
          </p:cNvPr>
          <p:cNvSpPr>
            <a:spLocks noGrp="1"/>
          </p:cNvSpPr>
          <p:nvPr>
            <p:ph type="sldNum" sz="quarter" idx="5"/>
          </p:nvPr>
        </p:nvSpPr>
        <p:spPr/>
        <p:txBody>
          <a:bodyPr/>
          <a:lstStyle/>
          <a:p>
            <a:fld id="{69DD7948-AA88-4514-BDF6-F1711BD230F5}" type="slidenum">
              <a:rPr lang="zh-CN" altLang="en-US" smtClean="0"/>
              <a:t>40</a:t>
            </a:fld>
            <a:endParaRPr lang="zh-CN" altLang="en-US"/>
          </a:p>
        </p:txBody>
      </p:sp>
    </p:spTree>
    <p:extLst>
      <p:ext uri="{BB962C8B-B14F-4D97-AF65-F5344CB8AC3E}">
        <p14:creationId xmlns:p14="http://schemas.microsoft.com/office/powerpoint/2010/main" val="10949899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23753-C98F-EABB-A74F-9499BF04E14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6F4CEB0-3AAE-9BF5-F457-2EB28312D03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87B4631-56C6-EF65-BE16-E304DF76D42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679ADAE-2FEA-BED0-75A6-FAC51694F35A}"/>
              </a:ext>
            </a:extLst>
          </p:cNvPr>
          <p:cNvSpPr>
            <a:spLocks noGrp="1"/>
          </p:cNvSpPr>
          <p:nvPr>
            <p:ph type="sldNum" sz="quarter" idx="5"/>
          </p:nvPr>
        </p:nvSpPr>
        <p:spPr/>
        <p:txBody>
          <a:bodyPr/>
          <a:lstStyle/>
          <a:p>
            <a:fld id="{69DD7948-AA88-4514-BDF6-F1711BD230F5}" type="slidenum">
              <a:rPr lang="zh-CN" altLang="en-US" smtClean="0"/>
              <a:t>41</a:t>
            </a:fld>
            <a:endParaRPr lang="zh-CN" altLang="en-US"/>
          </a:p>
        </p:txBody>
      </p:sp>
    </p:spTree>
    <p:extLst>
      <p:ext uri="{BB962C8B-B14F-4D97-AF65-F5344CB8AC3E}">
        <p14:creationId xmlns:p14="http://schemas.microsoft.com/office/powerpoint/2010/main" val="40674870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38ADD-26D8-9A8A-3347-E386469D576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E7585FD-F368-6E8D-EFF4-22EFBE6C121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217F17C-A7A7-49B8-0CA8-A6CECF5EBCE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6BD1204-2AE6-B861-C5C4-661AFDCA8396}"/>
              </a:ext>
            </a:extLst>
          </p:cNvPr>
          <p:cNvSpPr>
            <a:spLocks noGrp="1"/>
          </p:cNvSpPr>
          <p:nvPr>
            <p:ph type="sldNum" sz="quarter" idx="5"/>
          </p:nvPr>
        </p:nvSpPr>
        <p:spPr/>
        <p:txBody>
          <a:bodyPr/>
          <a:lstStyle/>
          <a:p>
            <a:fld id="{69DD7948-AA88-4514-BDF6-F1711BD230F5}" type="slidenum">
              <a:rPr lang="zh-CN" altLang="en-US" smtClean="0"/>
              <a:t>42</a:t>
            </a:fld>
            <a:endParaRPr lang="zh-CN" altLang="en-US"/>
          </a:p>
        </p:txBody>
      </p:sp>
    </p:spTree>
    <p:extLst>
      <p:ext uri="{BB962C8B-B14F-4D97-AF65-F5344CB8AC3E}">
        <p14:creationId xmlns:p14="http://schemas.microsoft.com/office/powerpoint/2010/main" val="1100585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N" dirty="0"/>
              <a:t>Yuan Hui</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CN" altLang="zh-CN" dirty="0"/>
              <a:t>Hệ thống cảm nhận có hình thái như thế nào</a:t>
            </a:r>
          </a:p>
          <a:p>
            <a:endParaRPr lang="en-CN" dirty="0"/>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43</a:t>
            </a:fld>
            <a:endParaRPr lang="zh-CN" altLang="en-US"/>
          </a:p>
        </p:txBody>
      </p:sp>
    </p:spTree>
    <p:extLst>
      <p:ext uri="{BB962C8B-B14F-4D97-AF65-F5344CB8AC3E}">
        <p14:creationId xmlns:p14="http://schemas.microsoft.com/office/powerpoint/2010/main" val="13862820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Yuan Hui</a:t>
            </a:r>
          </a:p>
        </p:txBody>
      </p:sp>
      <p:sp>
        <p:nvSpPr>
          <p:cNvPr id="4" name="灯片编号占位符 3"/>
          <p:cNvSpPr>
            <a:spLocks noGrp="1"/>
          </p:cNvSpPr>
          <p:nvPr>
            <p:ph type="sldNum" sz="quarter" idx="5"/>
          </p:nvPr>
        </p:nvSpPr>
        <p:spPr/>
        <p:txBody>
          <a:bodyPr/>
          <a:lstStyle/>
          <a:p>
            <a:fld id="{69DD7948-AA88-4514-BDF6-F1711BD230F5}" type="slidenum">
              <a:rPr lang="zh-CN" altLang="en-US" smtClean="0"/>
              <a:t>44</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Yuan Hui</a:t>
            </a:r>
          </a:p>
        </p:txBody>
      </p:sp>
      <p:sp>
        <p:nvSpPr>
          <p:cNvPr id="4" name="灯片编号占位符 3"/>
          <p:cNvSpPr>
            <a:spLocks noGrp="1"/>
          </p:cNvSpPr>
          <p:nvPr>
            <p:ph type="sldNum" sz="quarter" idx="5"/>
          </p:nvPr>
        </p:nvSpPr>
        <p:spPr/>
        <p:txBody>
          <a:bodyPr/>
          <a:lstStyle/>
          <a:p>
            <a:fld id="{69DD7948-AA88-4514-BDF6-F1711BD230F5}" type="slidenum">
              <a:rPr lang="zh-CN" altLang="en-US" smtClean="0"/>
              <a:t>47</a:t>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48</a:t>
            </a:fld>
            <a:endParaRPr lang="zh-CN" altLang="en-US"/>
          </a:p>
        </p:txBody>
      </p:sp>
    </p:spTree>
    <p:extLst>
      <p:ext uri="{BB962C8B-B14F-4D97-AF65-F5344CB8AC3E}">
        <p14:creationId xmlns:p14="http://schemas.microsoft.com/office/powerpoint/2010/main" val="32110605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49</a:t>
            </a:fld>
            <a:endParaRPr lang="zh-CN" altLang="en-US"/>
          </a:p>
        </p:txBody>
      </p:sp>
    </p:spTree>
    <p:extLst>
      <p:ext uri="{BB962C8B-B14F-4D97-AF65-F5344CB8AC3E}">
        <p14:creationId xmlns:p14="http://schemas.microsoft.com/office/powerpoint/2010/main" val="12682075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50</a:t>
            </a:fld>
            <a:endParaRPr lang="zh-CN" altLang="en-US"/>
          </a:p>
        </p:txBody>
      </p:sp>
    </p:spTree>
    <p:extLst>
      <p:ext uri="{BB962C8B-B14F-4D97-AF65-F5344CB8AC3E}">
        <p14:creationId xmlns:p14="http://schemas.microsoft.com/office/powerpoint/2010/main" val="12542770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51</a:t>
            </a:fld>
            <a:endParaRPr lang="zh-CN" altLang="en-US"/>
          </a:p>
        </p:txBody>
      </p:sp>
    </p:spTree>
    <p:extLst>
      <p:ext uri="{BB962C8B-B14F-4D97-AF65-F5344CB8AC3E}">
        <p14:creationId xmlns:p14="http://schemas.microsoft.com/office/powerpoint/2010/main" val="30171761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Yuan Hui</a:t>
            </a:r>
          </a:p>
        </p:txBody>
      </p:sp>
      <p:sp>
        <p:nvSpPr>
          <p:cNvPr id="4" name="灯片编号占位符 3"/>
          <p:cNvSpPr>
            <a:spLocks noGrp="1"/>
          </p:cNvSpPr>
          <p:nvPr>
            <p:ph type="sldNum" sz="quarter" idx="10"/>
          </p:nvPr>
        </p:nvSpPr>
        <p:spPr/>
        <p:txBody>
          <a:bodyPr/>
          <a:lstStyle/>
          <a:p>
            <a:fld id="{69DD7948-AA88-4514-BDF6-F1711BD230F5}" type="slidenum">
              <a:rPr lang="zh-CN" altLang="en-US" smtClean="0"/>
              <a:t>52</a:t>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zh-CN" altLang="en-US" dirty="0"/>
              <a:t>Yuan Hui</a:t>
            </a:r>
            <a:endParaRPr lang="en-US" altLang="zh-CN"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zh-CN" altLang="en-US" dirty="0"/>
              <a:t>Yuan Hui</a:t>
            </a:r>
            <a:endParaRPr lang="en-US" altLang="zh-CN"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Sicheng</a:t>
            </a:r>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55</a:t>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Sicheng</a:t>
            </a:r>
          </a:p>
        </p:txBody>
      </p:sp>
      <p:sp>
        <p:nvSpPr>
          <p:cNvPr id="4" name="Slide Number Placeholder 3"/>
          <p:cNvSpPr>
            <a:spLocks noGrp="1"/>
          </p:cNvSpPr>
          <p:nvPr>
            <p:ph type="sldNum" sz="quarter" idx="5"/>
          </p:nvPr>
        </p:nvSpPr>
        <p:spPr/>
        <p:txBody>
          <a:bodyPr/>
          <a:lstStyle/>
          <a:p>
            <a:fld id="{69DD7948-AA88-4514-BDF6-F1711BD230F5}" type="slidenum">
              <a:rPr lang="zh-CN" altLang="en-US" smtClean="0"/>
              <a:t>56</a:t>
            </a:fld>
            <a:endParaRPr lang="zh-CN" altLang="en-US"/>
          </a:p>
        </p:txBody>
      </p:sp>
    </p:spTree>
    <p:extLst>
      <p:ext uri="{BB962C8B-B14F-4D97-AF65-F5344CB8AC3E}">
        <p14:creationId xmlns:p14="http://schemas.microsoft.com/office/powerpoint/2010/main" val="34146426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DD7948-AA88-4514-BDF6-F1711BD230F5}" type="slidenum">
              <a:rPr lang="zh-CN" altLang="en-US" smtClean="0"/>
              <a:t>57</a:t>
            </a:fld>
            <a:endParaRPr lang="zh-CN" altLang="en-US"/>
          </a:p>
        </p:txBody>
      </p:sp>
    </p:spTree>
    <p:extLst>
      <p:ext uri="{BB962C8B-B14F-4D97-AF65-F5344CB8AC3E}">
        <p14:creationId xmlns:p14="http://schemas.microsoft.com/office/powerpoint/2010/main" val="912905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纯标题">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0" i="0">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文字内容">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8" name="文本占位符 7"/>
          <p:cNvSpPr>
            <a:spLocks noGrp="1"/>
          </p:cNvSpPr>
          <p:nvPr>
            <p:ph type="body" sz="quarter" idx="14" hasCustomPrompt="1"/>
          </p:nvPr>
        </p:nvSpPr>
        <p:spPr>
          <a:xfrm>
            <a:off x="515937" y="1104900"/>
            <a:ext cx="11160125"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2400" b="0" i="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0" i="0">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导航页">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7"/>
          <p:cNvSpPr>
            <a:spLocks noGrp="1"/>
          </p:cNvSpPr>
          <p:nvPr>
            <p:ph type="body" sz="quarter" idx="14" hasCustomPrompt="1"/>
          </p:nvPr>
        </p:nvSpPr>
        <p:spPr>
          <a:xfrm>
            <a:off x="3773884" y="1104900"/>
            <a:ext cx="4644232" cy="5016500"/>
          </a:xfrm>
          <a:prstGeom prst="rect">
            <a:avLst/>
          </a:prstGeom>
        </p:spPr>
        <p:txBody>
          <a:bodyPr/>
          <a:lstStyle>
            <a:lvl1pPr marL="449580" indent="-449580">
              <a:lnSpc>
                <a:spcPct val="110000"/>
              </a:lnSpc>
              <a:buClr>
                <a:srgbClr val="883F92"/>
              </a:buClr>
              <a:buFont typeface="Wingdings" panose="05000000000000000000" pitchFamily="2" charset="2"/>
              <a:buChar char="p"/>
              <a:defRPr sz="1800" b="0" i="0">
                <a:solidFill>
                  <a:srgbClr val="4D4D4D"/>
                </a:solidFill>
                <a:latin typeface="Arial" panose="020B0604020202020204" pitchFamily="34" charset="0"/>
                <a:ea typeface="Arial" panose="020B0604020202020204" pitchFamily="34" charset="0"/>
                <a:cs typeface="Arial" panose="020B0604020202020204" pitchFamily="34" charset="0"/>
              </a:defRPr>
            </a:lvl1pPr>
            <a:lvl2pPr marL="897255" indent="-440055">
              <a:lnSpc>
                <a:spcPct val="110000"/>
              </a:lnSpc>
              <a:buClr>
                <a:srgbClr val="883F92"/>
              </a:buClr>
              <a:buFont typeface="Wingdings" panose="05000000000000000000" pitchFamily="2" charset="2"/>
              <a:buChar char="n"/>
              <a:defRPr sz="1800" b="0" i="0">
                <a:solidFill>
                  <a:srgbClr val="4D4D4D"/>
                </a:solidFill>
                <a:latin typeface="Arial" panose="020B0604020202020204" pitchFamily="34" charset="0"/>
                <a:ea typeface="Arial" panose="020B0604020202020204" pitchFamily="34" charset="0"/>
                <a:cs typeface="Arial" panose="020B0604020202020204" pitchFamily="34" charset="0"/>
              </a:defRPr>
            </a:lvl2pPr>
            <a:lvl3pPr marL="1252855" indent="-338455">
              <a:lnSpc>
                <a:spcPct val="110000"/>
              </a:lnSpc>
              <a:buClr>
                <a:srgbClr val="883F92"/>
              </a:buClr>
              <a:buFont typeface="Courier New" panose="02070309020205020404" pitchFamily="49" charset="0"/>
              <a:buChar char="o"/>
              <a:defRPr sz="1800" b="0" i="0">
                <a:solidFill>
                  <a:srgbClr val="4D4D4D"/>
                </a:solidFill>
                <a:latin typeface="Arial" panose="020B0604020202020204" pitchFamily="34" charset="0"/>
                <a:ea typeface="Arial" panose="020B0604020202020204" pitchFamily="34" charset="0"/>
                <a:cs typeface="Arial" panose="020B0604020202020204" pitchFamily="34" charset="0"/>
              </a:defRPr>
            </a:lvl3pPr>
            <a:lvl4pPr marL="1701800" indent="-330200">
              <a:lnSpc>
                <a:spcPct val="110000"/>
              </a:lnSpc>
              <a:buClr>
                <a:srgbClr val="883F92"/>
              </a:buClr>
              <a:buFont typeface="Courier New" panose="02070309020205020404" pitchFamily="49" charset="0"/>
              <a:buChar char="o"/>
              <a:defRPr sz="1800" b="0" i="0">
                <a:solidFill>
                  <a:srgbClr val="4D4D4D"/>
                </a:solidFill>
                <a:latin typeface="Arial" panose="020B0604020202020204" pitchFamily="34" charset="0"/>
                <a:ea typeface="Arial" panose="020B0604020202020204" pitchFamily="34" charset="0"/>
                <a:cs typeface="Arial" panose="020B0604020202020204" pitchFamily="34" charset="0"/>
              </a:defRPr>
            </a:lvl4pPr>
            <a:lvl5pPr marL="2151380" indent="-322580">
              <a:lnSpc>
                <a:spcPct val="110000"/>
              </a:lnSpc>
              <a:buClr>
                <a:srgbClr val="883F92"/>
              </a:buClr>
              <a:buFont typeface="Courier New" panose="02070309020205020404" pitchFamily="49" charset="0"/>
              <a:buChar char="o"/>
              <a:defRPr sz="1800" b="0" i="0">
                <a:solidFill>
                  <a:srgbClr val="4D4D4D"/>
                </a:solidFill>
                <a:latin typeface="Arial" panose="020B0604020202020204" pitchFamily="34" charset="0"/>
                <a:ea typeface="Arial" panose="020B0604020202020204" pitchFamily="34"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文本框 5"/>
          <p:cNvSpPr txBox="1"/>
          <p:nvPr userDrawn="1"/>
        </p:nvSpPr>
        <p:spPr>
          <a:xfrm>
            <a:off x="5494867" y="53598"/>
            <a:ext cx="1202266" cy="707886"/>
          </a:xfrm>
          <a:prstGeom prst="rect">
            <a:avLst/>
          </a:prstGeom>
          <a:noFill/>
        </p:spPr>
        <p:txBody>
          <a:bodyPr wrap="square" rtlCol="0">
            <a:spAutoFit/>
          </a:bodyPr>
          <a:lstStyle/>
          <a:p>
            <a:r>
              <a:rPr lang="zh-CN" altLang="en-US" sz="4000" b="0" i="0" dirty="0">
                <a:solidFill>
                  <a:srgbClr val="7A3781"/>
                </a:solidFill>
                <a:latin typeface="Arial" panose="020B0604020202020204" pitchFamily="34" charset="0"/>
                <a:ea typeface="Calibri" panose="02010609060101010101" pitchFamily="49" charset="-122"/>
                <a:cs typeface="Arial" panose="020B0604020202020204" pitchFamily="34" charset="0"/>
              </a:rPr>
              <a:t>提纲</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多图">
    <p:spTree>
      <p:nvGrpSpPr>
        <p:cNvPr id="1" name=""/>
        <p:cNvGrpSpPr/>
        <p:nvPr/>
      </p:nvGrpSpPr>
      <p:grpSpPr>
        <a:xfrm>
          <a:off x="0" y="0"/>
          <a:ext cx="0" cy="0"/>
          <a:chOff x="0" y="0"/>
          <a:chExt cx="0" cy="0"/>
        </a:xfrm>
      </p:grpSpPr>
      <p:sp>
        <p:nvSpPr>
          <p:cNvPr id="24" name="图片占位符 23"/>
          <p:cNvSpPr>
            <a:spLocks noGrp="1"/>
          </p:cNvSpPr>
          <p:nvPr>
            <p:ph type="pic" sz="quarter" idx="14"/>
          </p:nvPr>
        </p:nvSpPr>
        <p:spPr>
          <a:xfrm>
            <a:off x="51593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b="0" i="0">
                <a:latin typeface="Arial" panose="020B0604020202020204" pitchFamily="34" charset="0"/>
                <a:cs typeface="Arial" panose="020B0604020202020204" pitchFamily="34" charset="0"/>
              </a:defRPr>
            </a:lvl1pPr>
          </a:lstStyle>
          <a:p>
            <a:endParaRPr lang="zh-CN" altLang="en-US"/>
          </a:p>
        </p:txBody>
      </p:sp>
      <p:sp>
        <p:nvSpPr>
          <p:cNvPr id="3" name="灯片编号占位符 2"/>
          <p:cNvSpPr>
            <a:spLocks noGrp="1"/>
          </p:cNvSpPr>
          <p:nvPr>
            <p:ph type="sldNum" sz="quarter" idx="10"/>
          </p:nvPr>
        </p:nvSpPr>
        <p:spPr/>
        <p:txBody>
          <a:bodyPr/>
          <a:lstStyle/>
          <a:p>
            <a:fld id="{ACAFD8FC-0611-4C63-AEFC-C9ED73E27A74}" type="slidenum">
              <a:rPr lang="zh-CN" altLang="en-US" smtClean="0"/>
              <a:t>‹#›</a:t>
            </a:fld>
            <a:endParaRPr lang="zh-CN" altLang="en-US"/>
          </a:p>
        </p:txBody>
      </p:sp>
      <p:sp>
        <p:nvSpPr>
          <p:cNvPr id="4" name="文本占位符 11"/>
          <p:cNvSpPr>
            <a:spLocks noGrp="1"/>
          </p:cNvSpPr>
          <p:nvPr>
            <p:ph type="body" sz="quarter" idx="13" hasCustomPrompt="1"/>
          </p:nvPr>
        </p:nvSpPr>
        <p:spPr>
          <a:xfrm>
            <a:off x="1595438" y="133086"/>
            <a:ext cx="9001125" cy="668337"/>
          </a:xfrm>
          <a:prstGeom prst="rect">
            <a:avLst/>
          </a:prstGeom>
        </p:spPr>
        <p:txBody>
          <a:bodyPr/>
          <a:lstStyle>
            <a:lvl1pPr marL="0" indent="0" algn="ctr">
              <a:buNone/>
              <a:defRPr sz="4000" b="0" i="0">
                <a:solidFill>
                  <a:srgbClr val="D22828"/>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标题</a:t>
            </a:r>
          </a:p>
        </p:txBody>
      </p:sp>
      <p:sp>
        <p:nvSpPr>
          <p:cNvPr id="25" name="图片占位符 24"/>
          <p:cNvSpPr>
            <a:spLocks noGrp="1"/>
          </p:cNvSpPr>
          <p:nvPr>
            <p:ph type="pic" sz="quarter" idx="15"/>
          </p:nvPr>
        </p:nvSpPr>
        <p:spPr>
          <a:xfrm>
            <a:off x="192823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b="0" i="0">
                <a:latin typeface="Arial" panose="020B0604020202020204" pitchFamily="34" charset="0"/>
                <a:cs typeface="Arial" panose="020B0604020202020204" pitchFamily="34" charset="0"/>
              </a:defRPr>
            </a:lvl1pPr>
          </a:lstStyle>
          <a:p>
            <a:endParaRPr lang="zh-CN" altLang="en-US"/>
          </a:p>
        </p:txBody>
      </p:sp>
      <p:sp>
        <p:nvSpPr>
          <p:cNvPr id="26" name="图片占位符 25"/>
          <p:cNvSpPr>
            <a:spLocks noGrp="1"/>
          </p:cNvSpPr>
          <p:nvPr>
            <p:ph type="pic" sz="quarter" idx="16"/>
          </p:nvPr>
        </p:nvSpPr>
        <p:spPr>
          <a:xfrm>
            <a:off x="334052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b="0" i="0">
                <a:latin typeface="Arial" panose="020B0604020202020204" pitchFamily="34" charset="0"/>
                <a:cs typeface="Arial" panose="020B0604020202020204" pitchFamily="34" charset="0"/>
              </a:defRPr>
            </a:lvl1pPr>
          </a:lstStyle>
          <a:p>
            <a:endParaRPr lang="zh-CN" altLang="en-US"/>
          </a:p>
        </p:txBody>
      </p:sp>
      <p:sp>
        <p:nvSpPr>
          <p:cNvPr id="27" name="图片占位符 26"/>
          <p:cNvSpPr>
            <a:spLocks noGrp="1"/>
          </p:cNvSpPr>
          <p:nvPr>
            <p:ph type="pic" sz="quarter" idx="17"/>
          </p:nvPr>
        </p:nvSpPr>
        <p:spPr>
          <a:xfrm>
            <a:off x="475282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b="0" i="0">
                <a:latin typeface="Arial" panose="020B0604020202020204" pitchFamily="34" charset="0"/>
                <a:cs typeface="Arial" panose="020B0604020202020204" pitchFamily="34" charset="0"/>
              </a:defRPr>
            </a:lvl1pPr>
          </a:lstStyle>
          <a:p>
            <a:endParaRPr lang="zh-CN" altLang="en-US"/>
          </a:p>
        </p:txBody>
      </p:sp>
      <p:sp>
        <p:nvSpPr>
          <p:cNvPr id="28" name="图片占位符 27"/>
          <p:cNvSpPr>
            <a:spLocks noGrp="1"/>
          </p:cNvSpPr>
          <p:nvPr>
            <p:ph type="pic" sz="quarter" idx="18"/>
          </p:nvPr>
        </p:nvSpPr>
        <p:spPr>
          <a:xfrm>
            <a:off x="616511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b="0" i="0">
                <a:latin typeface="Arial" panose="020B0604020202020204" pitchFamily="34" charset="0"/>
                <a:cs typeface="Arial" panose="020B0604020202020204" pitchFamily="34" charset="0"/>
              </a:defRPr>
            </a:lvl1pPr>
          </a:lstStyle>
          <a:p>
            <a:endParaRPr lang="zh-CN" altLang="en-US"/>
          </a:p>
        </p:txBody>
      </p:sp>
      <p:sp>
        <p:nvSpPr>
          <p:cNvPr id="29" name="图片占位符 28"/>
          <p:cNvSpPr>
            <a:spLocks noGrp="1"/>
          </p:cNvSpPr>
          <p:nvPr>
            <p:ph type="pic" sz="quarter" idx="19"/>
          </p:nvPr>
        </p:nvSpPr>
        <p:spPr>
          <a:xfrm>
            <a:off x="7577413"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b="0" i="0">
                <a:latin typeface="Arial" panose="020B0604020202020204" pitchFamily="34" charset="0"/>
                <a:cs typeface="Arial" panose="020B0604020202020204" pitchFamily="34" charset="0"/>
              </a:defRPr>
            </a:lvl1pPr>
          </a:lstStyle>
          <a:p>
            <a:endParaRPr lang="zh-CN" altLang="en-US"/>
          </a:p>
        </p:txBody>
      </p:sp>
      <p:sp>
        <p:nvSpPr>
          <p:cNvPr id="30" name="图片占位符 29"/>
          <p:cNvSpPr>
            <a:spLocks noGrp="1"/>
          </p:cNvSpPr>
          <p:nvPr>
            <p:ph type="pic" sz="quarter" idx="20"/>
          </p:nvPr>
        </p:nvSpPr>
        <p:spPr>
          <a:xfrm>
            <a:off x="8989708"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b="0" i="0">
                <a:latin typeface="Arial" panose="020B0604020202020204" pitchFamily="34" charset="0"/>
                <a:cs typeface="Arial" panose="020B0604020202020204" pitchFamily="34" charset="0"/>
              </a:defRPr>
            </a:lvl1pPr>
          </a:lstStyle>
          <a:p>
            <a:endParaRPr lang="zh-CN" altLang="en-US"/>
          </a:p>
        </p:txBody>
      </p:sp>
      <p:sp>
        <p:nvSpPr>
          <p:cNvPr id="31" name="图片占位符 30"/>
          <p:cNvSpPr>
            <a:spLocks noGrp="1"/>
          </p:cNvSpPr>
          <p:nvPr>
            <p:ph type="pic" sz="quarter" idx="21"/>
          </p:nvPr>
        </p:nvSpPr>
        <p:spPr>
          <a:xfrm>
            <a:off x="10402000" y="1416968"/>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b="0" i="0">
                <a:latin typeface="Arial" panose="020B0604020202020204" pitchFamily="34" charset="0"/>
                <a:cs typeface="Arial" panose="020B0604020202020204" pitchFamily="34" charset="0"/>
              </a:defRPr>
            </a:lvl1pPr>
          </a:lstStyle>
          <a:p>
            <a:endParaRPr lang="zh-CN" altLang="en-US"/>
          </a:p>
        </p:txBody>
      </p:sp>
      <p:sp>
        <p:nvSpPr>
          <p:cNvPr id="33" name="文本占位符 32"/>
          <p:cNvSpPr>
            <a:spLocks noGrp="1"/>
          </p:cNvSpPr>
          <p:nvPr>
            <p:ph type="body" sz="quarter" idx="22" hasCustomPrompt="1"/>
          </p:nvPr>
        </p:nvSpPr>
        <p:spPr>
          <a:xfrm>
            <a:off x="620712"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5" name="文本占位符 32"/>
          <p:cNvSpPr>
            <a:spLocks noGrp="1"/>
          </p:cNvSpPr>
          <p:nvPr>
            <p:ph type="body" sz="quarter" idx="23" hasCustomPrompt="1"/>
          </p:nvPr>
        </p:nvSpPr>
        <p:spPr>
          <a:xfrm>
            <a:off x="2033007"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6" name="文本占位符 32"/>
          <p:cNvSpPr>
            <a:spLocks noGrp="1"/>
          </p:cNvSpPr>
          <p:nvPr>
            <p:ph type="body" sz="quarter" idx="24" hasCustomPrompt="1"/>
          </p:nvPr>
        </p:nvSpPr>
        <p:spPr>
          <a:xfrm>
            <a:off x="3445302"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7" name="文本占位符 32"/>
          <p:cNvSpPr>
            <a:spLocks noGrp="1"/>
          </p:cNvSpPr>
          <p:nvPr>
            <p:ph type="body" sz="quarter" idx="25" hasCustomPrompt="1"/>
          </p:nvPr>
        </p:nvSpPr>
        <p:spPr>
          <a:xfrm>
            <a:off x="4857597"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8" name="文本占位符 32"/>
          <p:cNvSpPr>
            <a:spLocks noGrp="1"/>
          </p:cNvSpPr>
          <p:nvPr>
            <p:ph type="body" sz="quarter" idx="26" hasCustomPrompt="1"/>
          </p:nvPr>
        </p:nvSpPr>
        <p:spPr>
          <a:xfrm>
            <a:off x="6269892"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39" name="文本占位符 32"/>
          <p:cNvSpPr>
            <a:spLocks noGrp="1"/>
          </p:cNvSpPr>
          <p:nvPr>
            <p:ph type="body" sz="quarter" idx="27" hasCustomPrompt="1"/>
          </p:nvPr>
        </p:nvSpPr>
        <p:spPr>
          <a:xfrm>
            <a:off x="7682187"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40" name="文本占位符 32"/>
          <p:cNvSpPr>
            <a:spLocks noGrp="1"/>
          </p:cNvSpPr>
          <p:nvPr>
            <p:ph type="body" sz="quarter" idx="28" hasCustomPrompt="1"/>
          </p:nvPr>
        </p:nvSpPr>
        <p:spPr>
          <a:xfrm>
            <a:off x="9094482"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41" name="文本占位符 32"/>
          <p:cNvSpPr>
            <a:spLocks noGrp="1"/>
          </p:cNvSpPr>
          <p:nvPr>
            <p:ph type="body" sz="quarter" idx="29" hasCustomPrompt="1"/>
          </p:nvPr>
        </p:nvSpPr>
        <p:spPr>
          <a:xfrm>
            <a:off x="10506774" y="3269570"/>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58" name="图片占位符 57"/>
          <p:cNvSpPr>
            <a:spLocks noGrp="1"/>
          </p:cNvSpPr>
          <p:nvPr>
            <p:ph type="pic" sz="quarter" idx="30"/>
          </p:nvPr>
        </p:nvSpPr>
        <p:spPr>
          <a:xfrm>
            <a:off x="51593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59" name="图片占位符 58"/>
          <p:cNvSpPr>
            <a:spLocks noGrp="1"/>
          </p:cNvSpPr>
          <p:nvPr>
            <p:ph type="pic" sz="quarter" idx="31"/>
          </p:nvPr>
        </p:nvSpPr>
        <p:spPr>
          <a:xfrm>
            <a:off x="192823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0" name="图片占位符 59"/>
          <p:cNvSpPr>
            <a:spLocks noGrp="1"/>
          </p:cNvSpPr>
          <p:nvPr>
            <p:ph type="pic" sz="quarter" idx="32"/>
          </p:nvPr>
        </p:nvSpPr>
        <p:spPr>
          <a:xfrm>
            <a:off x="334052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1" name="图片占位符 60"/>
          <p:cNvSpPr>
            <a:spLocks noGrp="1"/>
          </p:cNvSpPr>
          <p:nvPr>
            <p:ph type="pic" sz="quarter" idx="33"/>
          </p:nvPr>
        </p:nvSpPr>
        <p:spPr>
          <a:xfrm>
            <a:off x="475282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2" name="图片占位符 61"/>
          <p:cNvSpPr>
            <a:spLocks noGrp="1"/>
          </p:cNvSpPr>
          <p:nvPr>
            <p:ph type="pic" sz="quarter" idx="34"/>
          </p:nvPr>
        </p:nvSpPr>
        <p:spPr>
          <a:xfrm>
            <a:off x="616511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3" name="图片占位符 62"/>
          <p:cNvSpPr>
            <a:spLocks noGrp="1"/>
          </p:cNvSpPr>
          <p:nvPr>
            <p:ph type="pic" sz="quarter" idx="35"/>
          </p:nvPr>
        </p:nvSpPr>
        <p:spPr>
          <a:xfrm>
            <a:off x="7577413"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4" name="图片占位符 63"/>
          <p:cNvSpPr>
            <a:spLocks noGrp="1"/>
          </p:cNvSpPr>
          <p:nvPr>
            <p:ph type="pic" sz="quarter" idx="36"/>
          </p:nvPr>
        </p:nvSpPr>
        <p:spPr>
          <a:xfrm>
            <a:off x="8989708"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5" name="图片占位符 64"/>
          <p:cNvSpPr>
            <a:spLocks noGrp="1"/>
          </p:cNvSpPr>
          <p:nvPr>
            <p:ph type="pic" sz="quarter" idx="37"/>
          </p:nvPr>
        </p:nvSpPr>
        <p:spPr>
          <a:xfrm>
            <a:off x="10402000" y="3958149"/>
            <a:ext cx="1274063" cy="1620000"/>
          </a:xfrm>
          <a:custGeom>
            <a:avLst/>
            <a:gdLst>
              <a:gd name="connsiteX0" fmla="*/ 0 w 1274063"/>
              <a:gd name="connsiteY0" fmla="*/ 0 h 1620000"/>
              <a:gd name="connsiteX1" fmla="*/ 1274063 w 1274063"/>
              <a:gd name="connsiteY1" fmla="*/ 0 h 1620000"/>
              <a:gd name="connsiteX2" fmla="*/ 1274063 w 1274063"/>
              <a:gd name="connsiteY2" fmla="*/ 1620000 h 1620000"/>
              <a:gd name="connsiteX3" fmla="*/ 0 w 1274063"/>
              <a:gd name="connsiteY3" fmla="*/ 1620000 h 1620000"/>
            </a:gdLst>
            <a:ahLst/>
            <a:cxnLst>
              <a:cxn ang="0">
                <a:pos x="connsiteX0" y="connsiteY0"/>
              </a:cxn>
              <a:cxn ang="0">
                <a:pos x="connsiteX1" y="connsiteY1"/>
              </a:cxn>
              <a:cxn ang="0">
                <a:pos x="connsiteX2" y="connsiteY2"/>
              </a:cxn>
              <a:cxn ang="0">
                <a:pos x="connsiteX3" y="connsiteY3"/>
              </a:cxn>
            </a:cxnLst>
            <a:rect l="l" t="t" r="r" b="b"/>
            <a:pathLst>
              <a:path w="1274063" h="1620000">
                <a:moveTo>
                  <a:pt x="0" y="0"/>
                </a:moveTo>
                <a:lnTo>
                  <a:pt x="1274063" y="0"/>
                </a:lnTo>
                <a:lnTo>
                  <a:pt x="1274063" y="1620000"/>
                </a:lnTo>
                <a:lnTo>
                  <a:pt x="0" y="1620000"/>
                </a:lnTo>
                <a:close/>
              </a:path>
            </a:pathLst>
          </a:custGeom>
        </p:spPr>
        <p:txBody>
          <a:bodyPr wrap="square">
            <a:noAutofit/>
          </a:bodyPr>
          <a:lstStyle>
            <a:lvl1pPr>
              <a:defRPr sz="2000" b="0" i="0">
                <a:solidFill>
                  <a:schemeClr val="tx1">
                    <a:lumMod val="65000"/>
                    <a:lumOff val="35000"/>
                  </a:schemeClr>
                </a:solidFill>
                <a:latin typeface="Arial" panose="020B0604020202020204" pitchFamily="34" charset="0"/>
                <a:cs typeface="Arial" panose="020B0604020202020204" pitchFamily="34" charset="0"/>
              </a:defRPr>
            </a:lvl1pPr>
          </a:lstStyle>
          <a:p>
            <a:endParaRPr lang="zh-CN" altLang="en-US"/>
          </a:p>
        </p:txBody>
      </p:sp>
      <p:sp>
        <p:nvSpPr>
          <p:cNvPr id="66" name="文本占位符 32"/>
          <p:cNvSpPr>
            <a:spLocks noGrp="1"/>
          </p:cNvSpPr>
          <p:nvPr>
            <p:ph type="body" sz="quarter" idx="38" hasCustomPrompt="1"/>
          </p:nvPr>
        </p:nvSpPr>
        <p:spPr>
          <a:xfrm>
            <a:off x="620712"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7" name="文本占位符 32"/>
          <p:cNvSpPr>
            <a:spLocks noGrp="1"/>
          </p:cNvSpPr>
          <p:nvPr>
            <p:ph type="body" sz="quarter" idx="39" hasCustomPrompt="1"/>
          </p:nvPr>
        </p:nvSpPr>
        <p:spPr>
          <a:xfrm>
            <a:off x="2033007"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8" name="文本占位符 32"/>
          <p:cNvSpPr>
            <a:spLocks noGrp="1"/>
          </p:cNvSpPr>
          <p:nvPr>
            <p:ph type="body" sz="quarter" idx="40" hasCustomPrompt="1"/>
          </p:nvPr>
        </p:nvSpPr>
        <p:spPr>
          <a:xfrm>
            <a:off x="3445302"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69" name="文本占位符 32"/>
          <p:cNvSpPr>
            <a:spLocks noGrp="1"/>
          </p:cNvSpPr>
          <p:nvPr>
            <p:ph type="body" sz="quarter" idx="41" hasCustomPrompt="1"/>
          </p:nvPr>
        </p:nvSpPr>
        <p:spPr>
          <a:xfrm>
            <a:off x="4857597"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0" name="文本占位符 32"/>
          <p:cNvSpPr>
            <a:spLocks noGrp="1"/>
          </p:cNvSpPr>
          <p:nvPr>
            <p:ph type="body" sz="quarter" idx="42" hasCustomPrompt="1"/>
          </p:nvPr>
        </p:nvSpPr>
        <p:spPr>
          <a:xfrm>
            <a:off x="6269892"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1" name="文本占位符 32"/>
          <p:cNvSpPr>
            <a:spLocks noGrp="1"/>
          </p:cNvSpPr>
          <p:nvPr>
            <p:ph type="body" sz="quarter" idx="43" hasCustomPrompt="1"/>
          </p:nvPr>
        </p:nvSpPr>
        <p:spPr>
          <a:xfrm>
            <a:off x="7682187"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2" name="文本占位符 32"/>
          <p:cNvSpPr>
            <a:spLocks noGrp="1"/>
          </p:cNvSpPr>
          <p:nvPr>
            <p:ph type="body" sz="quarter" idx="44" hasCustomPrompt="1"/>
          </p:nvPr>
        </p:nvSpPr>
        <p:spPr>
          <a:xfrm>
            <a:off x="9094482"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
        <p:nvSpPr>
          <p:cNvPr id="73" name="文本占位符 32"/>
          <p:cNvSpPr>
            <a:spLocks noGrp="1"/>
          </p:cNvSpPr>
          <p:nvPr>
            <p:ph type="body" sz="quarter" idx="45" hasCustomPrompt="1"/>
          </p:nvPr>
        </p:nvSpPr>
        <p:spPr>
          <a:xfrm>
            <a:off x="10506774" y="5810751"/>
            <a:ext cx="1064514" cy="318860"/>
          </a:xfrm>
          <a:prstGeom prst="rect">
            <a:avLst/>
          </a:prstGeom>
        </p:spPr>
        <p:txBody>
          <a:bodyPr/>
          <a:lstStyle>
            <a:lvl1pPr marL="0" indent="0" algn="ctr">
              <a:buNone/>
              <a:defRPr sz="2000" b="0" i="0">
                <a:solidFill>
                  <a:schemeClr val="tx1">
                    <a:lumMod val="65000"/>
                    <a:lumOff val="3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zh-CN" altLang="en-US" dirty="0"/>
              <a:t>姓名</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 Id="rId6" Type="http://schemas.openxmlformats.org/officeDocument/2006/relationships/image" Target="../media/image47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10693399" y="205578"/>
            <a:ext cx="1346729"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ACAFD8FC-0611-4C63-AEFC-C9ED73E27A74}" type="slidenum">
              <a:rPr lang="zh-CN" altLang="en-US" smtClean="0"/>
              <a:t>‹#›</a:t>
            </a:fld>
            <a:endParaRPr lang="zh-CN" altLang="en-US"/>
          </a:p>
        </p:txBody>
      </p:sp>
      <p:cxnSp>
        <p:nvCxnSpPr>
          <p:cNvPr id="11" name="直接连接符 10"/>
          <p:cNvCxnSpPr/>
          <p:nvPr userDrawn="1"/>
        </p:nvCxnSpPr>
        <p:spPr>
          <a:xfrm>
            <a:off x="515938" y="908050"/>
            <a:ext cx="11160125" cy="0"/>
          </a:xfrm>
          <a:prstGeom prst="line">
            <a:avLst/>
          </a:prstGeom>
          <a:ln w="38100" cap="rnd">
            <a:solidFill>
              <a:srgbClr val="863D8E"/>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E50C972-B331-A3C2-FAE0-A362EB05ECAF}"/>
              </a:ext>
            </a:extLst>
          </p:cNvPr>
          <p:cNvPicPr>
            <a:picLocks noChangeAspect="1"/>
          </p:cNvPicPr>
          <p:nvPr userDrawn="1"/>
        </p:nvPicPr>
        <p:blipFill>
          <a:blip r:embed="rId6" cstate="print">
            <a:alphaModFix/>
            <a:extLst>
              <a:ext uri="{28A0092B-C50C-407E-A947-70E740481C1C}">
                <a14:useLocalDpi xmlns:a14="http://schemas.microsoft.com/office/drawing/2010/main" val="0"/>
              </a:ext>
            </a:extLst>
          </a:blip>
          <a:stretch>
            <a:fillRect/>
          </a:stretch>
        </p:blipFill>
        <p:spPr>
          <a:xfrm>
            <a:off x="191514" y="-103393"/>
            <a:ext cx="1209996" cy="1445962"/>
          </a:xfrm>
          <a:prstGeom prst="rect">
            <a:avLst/>
          </a:prstGeom>
        </p:spPr>
      </p:pic>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mc:AlternateContent xmlns:mc="http://schemas.openxmlformats.org/markup-compatibility/2006" xmlns:p14="http://schemas.microsoft.com/office/powerpoint/2010/main">
    <mc:Choice Requires="p14">
      <p:transition p14:dur="250"/>
    </mc:Choice>
    <mc:Fallback xmlns="">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7.jp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8.gif"/></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7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60.png"/><Relationship Id="rId7"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64.png"/></Relationships>
</file>

<file path=ppt/slides/_rels/slide3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3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60.jpeg"/><Relationship Id="rId4" Type="http://schemas.openxmlformats.org/officeDocument/2006/relationships/image" Target="../media/image59.jpeg"/></Relationships>
</file>

<file path=ppt/slides/_rels/slide3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62.jpg"/><Relationship Id="rId4" Type="http://schemas.openxmlformats.org/officeDocument/2006/relationships/image" Target="../media/image61.png"/></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3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4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4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4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76.jpeg"/></Relationships>
</file>

<file path=ppt/slides/_rels/slide43.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com&amp;app=2002&amp;size=f9999,10000&amp;q=a80&amp;n=0&amp;g=0n&amp;fmt=jpeg"/><Relationship Id="rId7" Type="http://schemas.openxmlformats.org/officeDocument/2006/relationships/image" Target="../media/image81.jpe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80.jpeg"/><Relationship Id="rId11" Type="http://schemas.openxmlformats.org/officeDocument/2006/relationships/image" Target="../media/image85.jpeg"/><Relationship Id="rId5" Type="http://schemas.openxmlformats.org/officeDocument/2006/relationships/image" Target="../media/image79.png"/><Relationship Id="rId10" Type="http://schemas.openxmlformats.org/officeDocument/2006/relationships/image" Target="../media/image84.jpeg"/><Relationship Id="rId4" Type="http://schemas.openxmlformats.org/officeDocument/2006/relationships/image" Target="../media/image78.png"/><Relationship Id="rId9" Type="http://schemas.openxmlformats.org/officeDocument/2006/relationships/image" Target="../media/image83.jpeg"/></Relationships>
</file>

<file path=ppt/slides/_rels/slide44.xml.rels><?xml version="1.0" encoding="UTF-8" standalone="yes"?>
<Relationships xmlns="http://schemas.openxmlformats.org/package/2006/relationships"><Relationship Id="rId3" Type="http://schemas.openxmlformats.org/officeDocument/2006/relationships/image" Target="../media/image84.jpeg"/><Relationship Id="rId7" Type="http://schemas.openxmlformats.org/officeDocument/2006/relationships/image" Target="../media/image89.jpe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88.jpeg"/><Relationship Id="rId5" Type="http://schemas.openxmlformats.org/officeDocument/2006/relationships/image" Target="../media/image87.png"/><Relationship Id="rId4" Type="http://schemas.openxmlformats.org/officeDocument/2006/relationships/image" Target="../media/image86.jpeg"/></Relationships>
</file>

<file path=ppt/slides/_rels/slide45.xml.rels><?xml version="1.0" encoding="UTF-8" standalone="yes"?>
<Relationships xmlns="http://schemas.openxmlformats.org/package/2006/relationships"><Relationship Id="rId8" Type="http://schemas.openxmlformats.org/officeDocument/2006/relationships/image" Target="../media/image92.png"/><Relationship Id="rId13" Type="http://schemas.openxmlformats.org/officeDocument/2006/relationships/image" Target="../media/image97.png"/><Relationship Id="rId3" Type="http://schemas.microsoft.com/office/2007/relationships/media" Target="../media/media1.mp4"/><Relationship Id="rId7" Type="http://schemas.openxmlformats.org/officeDocument/2006/relationships/image" Target="../media/image91.png"/><Relationship Id="rId12" Type="http://schemas.openxmlformats.org/officeDocument/2006/relationships/image" Target="../media/image96.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90.png"/><Relationship Id="rId11" Type="http://schemas.openxmlformats.org/officeDocument/2006/relationships/image" Target="../media/image95.png"/><Relationship Id="rId5" Type="http://schemas.openxmlformats.org/officeDocument/2006/relationships/slideLayout" Target="../slideLayouts/slideLayout2.xml"/><Relationship Id="rId10" Type="http://schemas.openxmlformats.org/officeDocument/2006/relationships/image" Target="../media/image94.png"/><Relationship Id="rId4" Type="http://schemas.openxmlformats.org/officeDocument/2006/relationships/video" Target="../media/media1.mp4"/><Relationship Id="rId9" Type="http://schemas.openxmlformats.org/officeDocument/2006/relationships/image" Target="../media/image93.png"/><Relationship Id="rId14" Type="http://schemas.openxmlformats.org/officeDocument/2006/relationships/image" Target="../media/image98.png"/></Relationships>
</file>

<file path=ppt/slides/_rels/slide4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0.GIF"/><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85.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04.jpeg"/></Relationships>
</file>

<file path=ppt/slides/_rels/slide5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12.jpeg"/><Relationship Id="rId18" Type="http://schemas.microsoft.com/office/2007/relationships/hdphoto" Target="../media/hdphoto6.wdp"/><Relationship Id="rId3" Type="http://schemas.openxmlformats.org/officeDocument/2006/relationships/image" Target="../media/image107.png"/><Relationship Id="rId7" Type="http://schemas.openxmlformats.org/officeDocument/2006/relationships/image" Target="../media/image109.png"/><Relationship Id="rId12" Type="http://schemas.microsoft.com/office/2007/relationships/hdphoto" Target="../media/hdphoto5.wdp"/><Relationship Id="rId17" Type="http://schemas.openxmlformats.org/officeDocument/2006/relationships/image" Target="../media/image116.png"/><Relationship Id="rId2" Type="http://schemas.openxmlformats.org/officeDocument/2006/relationships/notesSlide" Target="../notesSlides/notesSlide47.xml"/><Relationship Id="rId16" Type="http://schemas.openxmlformats.org/officeDocument/2006/relationships/image" Target="../media/image115.jpeg"/><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111.png"/><Relationship Id="rId5" Type="http://schemas.openxmlformats.org/officeDocument/2006/relationships/image" Target="../media/image108.png"/><Relationship Id="rId15" Type="http://schemas.openxmlformats.org/officeDocument/2006/relationships/image" Target="../media/image114.jpe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10.png"/><Relationship Id="rId14" Type="http://schemas.openxmlformats.org/officeDocument/2006/relationships/image" Target="../media/image113.jpeg"/></Relationships>
</file>

<file path=ppt/slides/_rels/slide53.xml.rels><?xml version="1.0" encoding="UTF-8" standalone="yes"?>
<Relationships xmlns="http://schemas.openxmlformats.org/package/2006/relationships"><Relationship Id="rId3" Type="http://schemas.openxmlformats.org/officeDocument/2006/relationships/image" Target="../media/image117.png"/><Relationship Id="rId7" Type="http://schemas.openxmlformats.org/officeDocument/2006/relationships/image" Target="../media/image120.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119.png"/><Relationship Id="rId5" Type="http://schemas.openxmlformats.org/officeDocument/2006/relationships/image" Target="../media/image118.png"/><Relationship Id="rId4" Type="http://schemas.microsoft.com/office/2007/relationships/hdphoto" Target="../media/hdphoto7.wdp"/></Relationships>
</file>

<file path=ppt/slides/_rels/slide54.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21.png"/><Relationship Id="rId7" Type="http://schemas.openxmlformats.org/officeDocument/2006/relationships/image" Target="../media/image125.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 Id="rId9" Type="http://schemas.openxmlformats.org/officeDocument/2006/relationships/image" Target="../media/image127.png"/></Relationships>
</file>

<file path=ppt/slides/_rels/slide55.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image" Target="../media/image129.png"/><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image" Target="../media/image128.png"/><Relationship Id="rId2" Type="http://schemas.openxmlformats.org/officeDocument/2006/relationships/tags" Target="../tags/tag4.xml"/><Relationship Id="rId16" Type="http://schemas.openxmlformats.org/officeDocument/2006/relationships/image" Target="../media/image132.png"/><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notesSlide" Target="../notesSlides/notesSlide50.xml"/><Relationship Id="rId5" Type="http://schemas.openxmlformats.org/officeDocument/2006/relationships/tags" Target="../tags/tag7.xml"/><Relationship Id="rId15" Type="http://schemas.openxmlformats.org/officeDocument/2006/relationships/image" Target="../media/image131.png"/><Relationship Id="rId10" Type="http://schemas.openxmlformats.org/officeDocument/2006/relationships/slideLayout" Target="../slideLayouts/slideLayout2.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image" Target="../media/image130.png"/></Relationships>
</file>

<file path=ppt/slides/_rels/slide56.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image" Target="../media/image129.png"/><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image" Target="../media/image128.png"/><Relationship Id="rId2" Type="http://schemas.openxmlformats.org/officeDocument/2006/relationships/tags" Target="../tags/tag13.xml"/><Relationship Id="rId16" Type="http://schemas.openxmlformats.org/officeDocument/2006/relationships/image" Target="../media/image132.png"/><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notesSlide" Target="../notesSlides/notesSlide51.xml"/><Relationship Id="rId5" Type="http://schemas.openxmlformats.org/officeDocument/2006/relationships/tags" Target="../tags/tag16.xml"/><Relationship Id="rId15" Type="http://schemas.openxmlformats.org/officeDocument/2006/relationships/image" Target="../media/image131.png"/><Relationship Id="rId10" Type="http://schemas.openxmlformats.org/officeDocument/2006/relationships/slideLayout" Target="../slideLayouts/slideLayout2.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image" Target="../media/image130.png"/></Relationships>
</file>

<file path=ppt/slides/_rels/slide5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1</a:t>
            </a:fld>
            <a:endParaRPr lang="zh-CN" altLang="en-US">
              <a:latin typeface="Calibri"/>
              <a:cs typeface="Calibri"/>
            </a:endParaRPr>
          </a:p>
        </p:txBody>
      </p:sp>
      <p:sp>
        <p:nvSpPr>
          <p:cNvPr id="4" name="文本占位符 3"/>
          <p:cNvSpPr>
            <a:spLocks noGrp="1"/>
          </p:cNvSpPr>
          <p:nvPr>
            <p:ph type="body" sz="quarter" idx="13"/>
          </p:nvPr>
        </p:nvSpPr>
        <p:spPr>
          <a:xfrm>
            <a:off x="1323462" y="154097"/>
            <a:ext cx="9001125" cy="833212"/>
          </a:xfrm>
        </p:spPr>
        <p:txBody>
          <a:bodyPr>
            <a:normAutofit/>
          </a:bodyPr>
          <a:lstStyle/>
          <a:p>
            <a:r>
              <a:rPr lang="zh-CN" altLang="en-US" dirty="0">
                <a:latin typeface="Calibri"/>
                <a:cs typeface="Calibri"/>
              </a:rPr>
              <a:t>Chương 2 Thu thập thông tin thị giác</a:t>
            </a:r>
            <a:endParaRPr lang="en-US" altLang="zh-CN" dirty="0">
              <a:latin typeface="Calibri"/>
              <a:cs typeface="Calibri"/>
            </a:endParaRPr>
          </a:p>
        </p:txBody>
      </p:sp>
      <p:grpSp>
        <p:nvGrpSpPr>
          <p:cNvPr id="10" name="组合 9">
            <a:extLst>
              <a:ext uri="{FF2B5EF4-FFF2-40B4-BE49-F238E27FC236}">
                <a16:creationId xmlns:a16="http://schemas.microsoft.com/office/drawing/2014/main" id="{9F5776B1-EC27-2210-A9F7-41368DE8E12D}"/>
              </a:ext>
            </a:extLst>
          </p:cNvPr>
          <p:cNvGrpSpPr/>
          <p:nvPr/>
        </p:nvGrpSpPr>
        <p:grpSpPr>
          <a:xfrm>
            <a:off x="1156194" y="1360449"/>
            <a:ext cx="8679182" cy="3449792"/>
            <a:chOff x="4210833" y="3508093"/>
            <a:chExt cx="4389387" cy="2452546"/>
          </a:xfrm>
        </p:grpSpPr>
        <p:sp>
          <p:nvSpPr>
            <p:cNvPr id="6" name="Rectangle 4">
              <a:hlinkClick r:id="" action="ppaction://noaction"/>
              <a:extLst>
                <a:ext uri="{FF2B5EF4-FFF2-40B4-BE49-F238E27FC236}">
                  <a16:creationId xmlns:a16="http://schemas.microsoft.com/office/drawing/2014/main" id="{E48DF06D-765D-9047-A6DA-A8DBEE092553}"/>
                </a:ext>
              </a:extLst>
            </p:cNvPr>
            <p:cNvSpPr>
              <a:spLocks noChangeArrowheads="1"/>
            </p:cNvSpPr>
            <p:nvPr/>
          </p:nvSpPr>
          <p:spPr bwMode="auto">
            <a:xfrm>
              <a:off x="4222556" y="3508093"/>
              <a:ext cx="415166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§2.1 Hình học xạ ảnh và phép biến đổi</a:t>
              </a:r>
            </a:p>
          </p:txBody>
        </p:sp>
        <p:sp>
          <p:nvSpPr>
            <p:cNvPr id="8" name="Rectangle 5">
              <a:hlinkClick r:id="" action="ppaction://noaction"/>
              <a:extLst>
                <a:ext uri="{FF2B5EF4-FFF2-40B4-BE49-F238E27FC236}">
                  <a16:creationId xmlns:a16="http://schemas.microsoft.com/office/drawing/2014/main" id="{E87B49B7-2ABD-2644-80E7-CFFE0571A5BB}"/>
                </a:ext>
              </a:extLst>
            </p:cNvPr>
            <p:cNvSpPr>
              <a:spLocks noChangeArrowheads="1"/>
            </p:cNvSpPr>
            <p:nvPr/>
          </p:nvSpPr>
          <p:spPr bwMode="auto">
            <a:xfrm>
              <a:off x="4210833" y="4746712"/>
              <a:ext cx="429430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§2.3 Sự hình thành ảnh theo phép đo sáng</a:t>
              </a:r>
            </a:p>
          </p:txBody>
        </p:sp>
        <p:sp>
          <p:nvSpPr>
            <p:cNvPr id="9" name="Rectangle 6">
              <a:hlinkClick r:id="" action="ppaction://noaction"/>
              <a:extLst>
                <a:ext uri="{FF2B5EF4-FFF2-40B4-BE49-F238E27FC236}">
                  <a16:creationId xmlns:a16="http://schemas.microsoft.com/office/drawing/2014/main" id="{FDD160C7-0DAD-4618-9559-0880150B80F0}"/>
                </a:ext>
              </a:extLst>
            </p:cNvPr>
            <p:cNvSpPr>
              <a:spLocks noChangeArrowheads="1"/>
            </p:cNvSpPr>
            <p:nvPr/>
          </p:nvSpPr>
          <p:spPr bwMode="auto">
            <a:xfrm>
              <a:off x="4222557" y="4185364"/>
              <a:ext cx="4377663"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§2.2 Mô hình camera</a:t>
              </a:r>
            </a:p>
          </p:txBody>
        </p:sp>
        <p:sp>
          <p:nvSpPr>
            <p:cNvPr id="7" name="Rectangle 5">
              <a:hlinkClick r:id="" action="ppaction://noaction"/>
              <a:extLst>
                <a:ext uri="{FF2B5EF4-FFF2-40B4-BE49-F238E27FC236}">
                  <a16:creationId xmlns:a16="http://schemas.microsoft.com/office/drawing/2014/main" id="{04808129-EDE4-5913-9FD4-98008E2E919B}"/>
                </a:ext>
              </a:extLst>
            </p:cNvPr>
            <p:cNvSpPr>
              <a:spLocks noChangeArrowheads="1"/>
            </p:cNvSpPr>
            <p:nvPr/>
          </p:nvSpPr>
          <p:spPr bwMode="auto">
            <a:xfrm>
              <a:off x="4222557" y="5312939"/>
              <a:ext cx="429430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3200" dirty="0">
                  <a:solidFill>
                    <a:srgbClr val="4D4D4D"/>
                  </a:solidFill>
                  <a:latin typeface="Arial" panose="020B0604020202020204" pitchFamily="34" charset="0"/>
                  <a:ea typeface="Calibri" panose="02010609060101010101" pitchFamily="49" charset="-122"/>
                  <a:cs typeface="Arial" panose="020B0604020202020204" pitchFamily="34" charset="0"/>
                </a:rPr>
                <a:t>§2.4 Thu nhận ảnh độ sâu và đám mây điểm</a:t>
              </a:r>
            </a:p>
          </p:txBody>
        </p:sp>
      </p:grpSp>
    </p:spTree>
    <p:extLst>
      <p:ext uri="{BB962C8B-B14F-4D97-AF65-F5344CB8AC3E}">
        <p14:creationId xmlns:p14="http://schemas.microsoft.com/office/powerpoint/2010/main" val="21574537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C6F98850-83E9-D03B-D719-A4DC41023BDD}"/>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a:t>
            </a:fld>
            <a:endParaRPr lang="zh-CN" altLang="en-US">
              <a:latin typeface="Calibri"/>
              <a:cs typeface="Calibri"/>
            </a:endParaRPr>
          </a:p>
        </p:txBody>
      </p:sp>
      <p:sp>
        <p:nvSpPr>
          <p:cNvPr id="4" name="文本占位符 3">
            <a:extLst>
              <a:ext uri="{FF2B5EF4-FFF2-40B4-BE49-F238E27FC236}">
                <a16:creationId xmlns:a16="http://schemas.microsoft.com/office/drawing/2014/main" id="{1800456E-9E67-842F-AB42-CAA99724A666}"/>
              </a:ext>
            </a:extLst>
          </p:cNvPr>
          <p:cNvSpPr>
            <a:spLocks noGrp="1"/>
          </p:cNvSpPr>
          <p:nvPr>
            <p:ph type="body" sz="quarter" idx="13"/>
          </p:nvPr>
        </p:nvSpPr>
        <p:spPr/>
        <p:txBody>
          <a:bodyPr>
            <a:normAutofit/>
          </a:bodyPr>
          <a:lstStyle/>
          <a:p>
            <a:r>
              <a:rPr lang="zh-CN" altLang="en-US" dirty="0">
                <a:latin typeface="Calibri"/>
                <a:cs typeface="Calibri"/>
              </a:rPr>
              <a:t>Mạch nội dung của chương</a:t>
            </a:r>
          </a:p>
        </p:txBody>
      </p:sp>
      <p:grpSp>
        <p:nvGrpSpPr>
          <p:cNvPr id="5" name="组合 4">
            <a:extLst>
              <a:ext uri="{FF2B5EF4-FFF2-40B4-BE49-F238E27FC236}">
                <a16:creationId xmlns:a16="http://schemas.microsoft.com/office/drawing/2014/main" id="{5B671D85-BF27-2E2D-8FAA-A9A8EF5316E9}"/>
              </a:ext>
            </a:extLst>
          </p:cNvPr>
          <p:cNvGrpSpPr/>
          <p:nvPr/>
        </p:nvGrpSpPr>
        <p:grpSpPr>
          <a:xfrm>
            <a:off x="429995" y="1566909"/>
            <a:ext cx="11264121" cy="3475607"/>
            <a:chOff x="990715" y="649193"/>
            <a:chExt cx="11264121" cy="2999923"/>
          </a:xfrm>
        </p:grpSpPr>
        <p:grpSp>
          <p:nvGrpSpPr>
            <p:cNvPr id="6" name="组合 5">
              <a:extLst>
                <a:ext uri="{FF2B5EF4-FFF2-40B4-BE49-F238E27FC236}">
                  <a16:creationId xmlns:a16="http://schemas.microsoft.com/office/drawing/2014/main" id="{94BEE4B4-E16B-8385-C9EC-260D8B8E8CF9}"/>
                </a:ext>
              </a:extLst>
            </p:cNvPr>
            <p:cNvGrpSpPr/>
            <p:nvPr/>
          </p:nvGrpSpPr>
          <p:grpSpPr>
            <a:xfrm>
              <a:off x="2607624" y="649193"/>
              <a:ext cx="9647212" cy="2999923"/>
              <a:chOff x="2540513" y="647669"/>
              <a:chExt cx="9647212" cy="2999923"/>
            </a:xfrm>
          </p:grpSpPr>
          <p:grpSp>
            <p:nvGrpSpPr>
              <p:cNvPr id="17" name="组合 16">
                <a:extLst>
                  <a:ext uri="{FF2B5EF4-FFF2-40B4-BE49-F238E27FC236}">
                    <a16:creationId xmlns:a16="http://schemas.microsoft.com/office/drawing/2014/main" id="{1BE02F2C-4988-0612-463A-307EB29A6581}"/>
                  </a:ext>
                </a:extLst>
              </p:cNvPr>
              <p:cNvGrpSpPr/>
              <p:nvPr/>
            </p:nvGrpSpPr>
            <p:grpSpPr>
              <a:xfrm>
                <a:off x="6256974" y="1335590"/>
                <a:ext cx="1237480" cy="474242"/>
                <a:chOff x="1999397" y="1914116"/>
                <a:chExt cx="1237480" cy="474242"/>
              </a:xfrm>
            </p:grpSpPr>
            <p:sp>
              <p:nvSpPr>
                <p:cNvPr id="79" name="矩形: 圆角 78">
                  <a:extLst>
                    <a:ext uri="{FF2B5EF4-FFF2-40B4-BE49-F238E27FC236}">
                      <a16:creationId xmlns:a16="http://schemas.microsoft.com/office/drawing/2014/main" id="{18DAC916-89BD-2434-22B9-206599FB450F}"/>
                    </a:ext>
                  </a:extLst>
                </p:cNvPr>
                <p:cNvSpPr/>
                <p:nvPr/>
              </p:nvSpPr>
              <p:spPr>
                <a:xfrm>
                  <a:off x="1999397" y="1914116"/>
                  <a:ext cx="1237480"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80" name="文本框 79">
                  <a:extLst>
                    <a:ext uri="{FF2B5EF4-FFF2-40B4-BE49-F238E27FC236}">
                      <a16:creationId xmlns:a16="http://schemas.microsoft.com/office/drawing/2014/main" id="{074DA711-06F4-4A76-B7C8-D590A7FA4863}"/>
                    </a:ext>
                  </a:extLst>
                </p:cNvPr>
                <p:cNvSpPr txBox="1"/>
                <p:nvPr/>
              </p:nvSpPr>
              <p:spPr>
                <a:xfrm>
                  <a:off x="2269489" y="2020328"/>
                  <a:ext cx="729687" cy="239088"/>
                </a:xfrm>
                <a:prstGeom prst="rect">
                  <a:avLst/>
                </a:prstGeom>
                <a:noFill/>
              </p:spPr>
              <p:txBody>
                <a:bodyPr wrap="none" rtlCol="0">
                  <a:spAutoFit/>
                </a:bodyPr>
                <a:lstStyle/>
                <a:p>
                  <a:r>
                    <a:rPr lang="zh-CN" altLang="en-US" sz="1200" dirty="0">
                      <a:latin typeface="Arial" panose="020B0604020202020204" pitchFamily="34" charset="0"/>
                      <a:ea typeface="宋体" panose="02010600030101010101" pitchFamily="2" charset="-122"/>
                      <a:cs typeface="Arial" panose="020B0604020202020204" pitchFamily="34" charset="0"/>
                    </a:rPr>
                    <a:t>Camera</a:t>
                  </a:r>
                </a:p>
              </p:txBody>
            </p:sp>
          </p:grpSp>
          <p:sp>
            <p:nvSpPr>
              <p:cNvPr id="18" name="左大括号 17">
                <a:extLst>
                  <a:ext uri="{FF2B5EF4-FFF2-40B4-BE49-F238E27FC236}">
                    <a16:creationId xmlns:a16="http://schemas.microsoft.com/office/drawing/2014/main" id="{997B4AEB-9ACC-959B-76FF-BD06050D021A}"/>
                  </a:ext>
                </a:extLst>
              </p:cNvPr>
              <p:cNvSpPr/>
              <p:nvPr/>
            </p:nvSpPr>
            <p:spPr>
              <a:xfrm>
                <a:off x="5983986" y="1572711"/>
                <a:ext cx="300248" cy="1415972"/>
              </a:xfrm>
              <a:prstGeom prst="leftBrace">
                <a:avLst>
                  <a:gd name="adj1" fmla="val 56944"/>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grpSp>
            <p:nvGrpSpPr>
              <p:cNvPr id="19" name="组合 18">
                <a:extLst>
                  <a:ext uri="{FF2B5EF4-FFF2-40B4-BE49-F238E27FC236}">
                    <a16:creationId xmlns:a16="http://schemas.microsoft.com/office/drawing/2014/main" id="{717A9401-071F-5858-6C01-9E9C51578911}"/>
                  </a:ext>
                </a:extLst>
              </p:cNvPr>
              <p:cNvGrpSpPr/>
              <p:nvPr/>
            </p:nvGrpSpPr>
            <p:grpSpPr>
              <a:xfrm>
                <a:off x="7561317" y="946745"/>
                <a:ext cx="1715591" cy="1287211"/>
                <a:chOff x="5508171" y="4298588"/>
                <a:chExt cx="1715591" cy="1287211"/>
              </a:xfrm>
            </p:grpSpPr>
            <p:grpSp>
              <p:nvGrpSpPr>
                <p:cNvPr id="72" name="组合 71">
                  <a:extLst>
                    <a:ext uri="{FF2B5EF4-FFF2-40B4-BE49-F238E27FC236}">
                      <a16:creationId xmlns:a16="http://schemas.microsoft.com/office/drawing/2014/main" id="{C3964605-0780-B9C3-F100-EA6CA8790492}"/>
                    </a:ext>
                  </a:extLst>
                </p:cNvPr>
                <p:cNvGrpSpPr/>
                <p:nvPr/>
              </p:nvGrpSpPr>
              <p:grpSpPr>
                <a:xfrm>
                  <a:off x="5833160" y="4298588"/>
                  <a:ext cx="1390602" cy="421787"/>
                  <a:chOff x="1999397" y="1966570"/>
                  <a:chExt cx="1486069" cy="421787"/>
                </a:xfrm>
              </p:grpSpPr>
              <p:sp>
                <p:nvSpPr>
                  <p:cNvPr id="77" name="矩形: 圆角 76">
                    <a:extLst>
                      <a:ext uri="{FF2B5EF4-FFF2-40B4-BE49-F238E27FC236}">
                        <a16:creationId xmlns:a16="http://schemas.microsoft.com/office/drawing/2014/main" id="{2ECE07C3-B2B0-693E-2D1F-E98D49D26A13}"/>
                      </a:ext>
                    </a:extLst>
                  </p:cNvPr>
                  <p:cNvSpPr/>
                  <p:nvPr/>
                </p:nvSpPr>
                <p:spPr>
                  <a:xfrm>
                    <a:off x="1999397" y="1966570"/>
                    <a:ext cx="1417175" cy="421787"/>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78" name="文本框 77">
                    <a:extLst>
                      <a:ext uri="{FF2B5EF4-FFF2-40B4-BE49-F238E27FC236}">
                        <a16:creationId xmlns:a16="http://schemas.microsoft.com/office/drawing/2014/main" id="{06A202D0-6910-7C00-C661-AFB70EB28F98}"/>
                      </a:ext>
                    </a:extLst>
                  </p:cNvPr>
                  <p:cNvSpPr txBox="1"/>
                  <p:nvPr/>
                </p:nvSpPr>
                <p:spPr>
                  <a:xfrm>
                    <a:off x="2102691" y="2008186"/>
                    <a:ext cx="1382775" cy="239088"/>
                  </a:xfrm>
                  <a:prstGeom prst="rect">
                    <a:avLst/>
                  </a:prstGeom>
                  <a:noFill/>
                </p:spPr>
                <p:txBody>
                  <a:bodyPr wrap="none" rtlCol="0">
                    <a:spAutoFit/>
                  </a:bodyPr>
                  <a:lstStyle/>
                  <a:p>
                    <a:r>
                      <a:rPr lang="zh-CN" altLang="en-US" sz="1200" dirty="0">
                        <a:latin typeface="Arial" panose="020B0604020202020204" pitchFamily="34" charset="0"/>
                        <a:ea typeface="宋体" panose="02010600030101010101" pitchFamily="2" charset="-122"/>
                        <a:cs typeface="Arial" panose="020B0604020202020204" pitchFamily="34" charset="0"/>
                      </a:rPr>
                      <a:t>Mô hình camera</a:t>
                    </a:r>
                  </a:p>
                </p:txBody>
              </p:sp>
            </p:grpSp>
            <p:grpSp>
              <p:nvGrpSpPr>
                <p:cNvPr id="73" name="组合 72">
                  <a:extLst>
                    <a:ext uri="{FF2B5EF4-FFF2-40B4-BE49-F238E27FC236}">
                      <a16:creationId xmlns:a16="http://schemas.microsoft.com/office/drawing/2014/main" id="{5B5601FD-AB14-530F-2D29-8AB1B00A0429}"/>
                    </a:ext>
                  </a:extLst>
                </p:cNvPr>
                <p:cNvGrpSpPr/>
                <p:nvPr/>
              </p:nvGrpSpPr>
              <p:grpSpPr>
                <a:xfrm>
                  <a:off x="5833161" y="5164012"/>
                  <a:ext cx="1388999" cy="421787"/>
                  <a:chOff x="1999390" y="2135846"/>
                  <a:chExt cx="1484353" cy="421787"/>
                </a:xfrm>
              </p:grpSpPr>
              <p:sp>
                <p:nvSpPr>
                  <p:cNvPr id="75" name="矩形: 圆角 74">
                    <a:extLst>
                      <a:ext uri="{FF2B5EF4-FFF2-40B4-BE49-F238E27FC236}">
                        <a16:creationId xmlns:a16="http://schemas.microsoft.com/office/drawing/2014/main" id="{0B2CFD07-F645-7223-B8CC-001E578A5EE4}"/>
                      </a:ext>
                    </a:extLst>
                  </p:cNvPr>
                  <p:cNvSpPr/>
                  <p:nvPr/>
                </p:nvSpPr>
                <p:spPr>
                  <a:xfrm>
                    <a:off x="1999390" y="2135846"/>
                    <a:ext cx="1417175" cy="421787"/>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76" name="文本框 75">
                    <a:extLst>
                      <a:ext uri="{FF2B5EF4-FFF2-40B4-BE49-F238E27FC236}">
                        <a16:creationId xmlns:a16="http://schemas.microsoft.com/office/drawing/2014/main" id="{5DB0093D-17BF-4481-C9D4-A4F14D2335D6}"/>
                      </a:ext>
                    </a:extLst>
                  </p:cNvPr>
                  <p:cNvSpPr txBox="1"/>
                  <p:nvPr/>
                </p:nvSpPr>
                <p:spPr>
                  <a:xfrm>
                    <a:off x="2092405" y="2202193"/>
                    <a:ext cx="1391338" cy="239088"/>
                  </a:xfrm>
                  <a:prstGeom prst="rect">
                    <a:avLst/>
                  </a:prstGeom>
                  <a:noFill/>
                </p:spPr>
                <p:txBody>
                  <a:bodyPr wrap="none" rtlCol="0">
                    <a:spAutoFit/>
                  </a:bodyPr>
                  <a:lstStyle/>
                  <a:p>
                    <a:r>
                      <a:rPr lang="zh-CN" altLang="en-US" sz="1200" dirty="0">
                        <a:latin typeface="Arial" panose="020B0604020202020204" pitchFamily="34" charset="0"/>
                        <a:ea typeface="宋体" panose="02010600030101010101" pitchFamily="2" charset="-122"/>
                        <a:cs typeface="Arial" panose="020B0604020202020204" pitchFamily="34" charset="0"/>
                      </a:rPr>
                      <a:t>Hình học xạ ảnh</a:t>
                    </a:r>
                  </a:p>
                </p:txBody>
              </p:sp>
            </p:grpSp>
            <p:sp>
              <p:nvSpPr>
                <p:cNvPr id="74" name="左大括号 73">
                  <a:extLst>
                    <a:ext uri="{FF2B5EF4-FFF2-40B4-BE49-F238E27FC236}">
                      <a16:creationId xmlns:a16="http://schemas.microsoft.com/office/drawing/2014/main" id="{C76C2CB4-F6B4-89B8-9495-ED354FC12A66}"/>
                    </a:ext>
                  </a:extLst>
                </p:cNvPr>
                <p:cNvSpPr/>
                <p:nvPr/>
              </p:nvSpPr>
              <p:spPr>
                <a:xfrm>
                  <a:off x="5508171" y="4509481"/>
                  <a:ext cx="231842" cy="874776"/>
                </a:xfrm>
                <a:prstGeom prst="leftBrace">
                  <a:avLst>
                    <a:gd name="adj1" fmla="val 27398"/>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grpSp>
          <p:grpSp>
            <p:nvGrpSpPr>
              <p:cNvPr id="20" name="组合 19">
                <a:extLst>
                  <a:ext uri="{FF2B5EF4-FFF2-40B4-BE49-F238E27FC236}">
                    <a16:creationId xmlns:a16="http://schemas.microsoft.com/office/drawing/2014/main" id="{88A7F795-9385-7AE9-539B-5B3D6B34A9DE}"/>
                  </a:ext>
                </a:extLst>
              </p:cNvPr>
              <p:cNvGrpSpPr/>
              <p:nvPr/>
            </p:nvGrpSpPr>
            <p:grpSpPr>
              <a:xfrm>
                <a:off x="4260375" y="1991418"/>
                <a:ext cx="1750605" cy="579152"/>
                <a:chOff x="1999396" y="1809206"/>
                <a:chExt cx="1750605" cy="579152"/>
              </a:xfrm>
            </p:grpSpPr>
            <p:sp>
              <p:nvSpPr>
                <p:cNvPr id="70" name="矩形: 圆角 69">
                  <a:extLst>
                    <a:ext uri="{FF2B5EF4-FFF2-40B4-BE49-F238E27FC236}">
                      <a16:creationId xmlns:a16="http://schemas.microsoft.com/office/drawing/2014/main" id="{46241C57-5032-38C6-FFB6-ADC4B099B7FD}"/>
                    </a:ext>
                  </a:extLst>
                </p:cNvPr>
                <p:cNvSpPr/>
                <p:nvPr/>
              </p:nvSpPr>
              <p:spPr>
                <a:xfrm>
                  <a:off x="1999396" y="1809206"/>
                  <a:ext cx="1750605" cy="57915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71" name="文本框 70">
                  <a:extLst>
                    <a:ext uri="{FF2B5EF4-FFF2-40B4-BE49-F238E27FC236}">
                      <a16:creationId xmlns:a16="http://schemas.microsoft.com/office/drawing/2014/main" id="{34BB8159-5692-3064-151F-6E5E99D31B93}"/>
                    </a:ext>
                  </a:extLst>
                </p:cNvPr>
                <p:cNvSpPr txBox="1"/>
                <p:nvPr/>
              </p:nvSpPr>
              <p:spPr>
                <a:xfrm>
                  <a:off x="2145223" y="1908964"/>
                  <a:ext cx="1422184" cy="398480"/>
                </a:xfrm>
                <a:prstGeom prst="rect">
                  <a:avLst/>
                </a:prstGeom>
                <a:noFill/>
              </p:spPr>
              <p:txBody>
                <a:bodyPr wrap="none" rtlCol="0">
                  <a:spAutoFit/>
                </a:bodyPr>
                <a:lstStyle/>
                <a:p>
                  <a:r>
                    <a:rPr lang="zh-CN" altLang="en-US" sz="1200" dirty="0">
                      <a:latin typeface="Arial" panose="020B0604020202020204" pitchFamily="34" charset="0"/>
                      <a:ea typeface="宋体" panose="02010600030101010101" pitchFamily="2" charset="-122"/>
                      <a:cs typeface="Arial" panose="020B0604020202020204" pitchFamily="34" charset="0"/>
                    </a:rPr>
                    <a:t>Thu thập thông tin</a:t>
                  </a:r>
                  <a:endParaRPr lang="vi-VN" altLang="zh-CN" sz="1200" dirty="0">
                    <a:latin typeface="Arial" panose="020B0604020202020204" pitchFamily="34" charset="0"/>
                    <a:ea typeface="宋体" panose="02010600030101010101" pitchFamily="2" charset="-122"/>
                    <a:cs typeface="Arial" panose="020B0604020202020204" pitchFamily="34" charset="0"/>
                  </a:endParaRPr>
                </a:p>
                <a:p>
                  <a:pPr algn="ctr"/>
                  <a:r>
                    <a:rPr lang="zh-CN" altLang="en-US" sz="1200" dirty="0">
                      <a:latin typeface="Arial" panose="020B0604020202020204" pitchFamily="34" charset="0"/>
                      <a:ea typeface="宋体" panose="02010600030101010101" pitchFamily="2" charset="-122"/>
                      <a:cs typeface="Arial" panose="020B0604020202020204" pitchFamily="34" charset="0"/>
                    </a:rPr>
                    <a:t> thị giác</a:t>
                  </a:r>
                </a:p>
              </p:txBody>
            </p:sp>
          </p:grpSp>
          <p:grpSp>
            <p:nvGrpSpPr>
              <p:cNvPr id="21" name="组合 20">
                <a:extLst>
                  <a:ext uri="{FF2B5EF4-FFF2-40B4-BE49-F238E27FC236}">
                    <a16:creationId xmlns:a16="http://schemas.microsoft.com/office/drawing/2014/main" id="{7F03A58F-95E4-A4CE-B351-0307087FCE6E}"/>
                  </a:ext>
                </a:extLst>
              </p:cNvPr>
              <p:cNvGrpSpPr/>
              <p:nvPr/>
            </p:nvGrpSpPr>
            <p:grpSpPr>
              <a:xfrm>
                <a:off x="9305587" y="647669"/>
                <a:ext cx="2859746" cy="1019937"/>
                <a:chOff x="6378850" y="4450018"/>
                <a:chExt cx="2859746" cy="1019937"/>
              </a:xfrm>
            </p:grpSpPr>
            <p:grpSp>
              <p:nvGrpSpPr>
                <p:cNvPr id="57" name="组合 56">
                  <a:extLst>
                    <a:ext uri="{FF2B5EF4-FFF2-40B4-BE49-F238E27FC236}">
                      <a16:creationId xmlns:a16="http://schemas.microsoft.com/office/drawing/2014/main" id="{973D34DC-AA4C-8A45-4088-4B4BBA470E2A}"/>
                    </a:ext>
                  </a:extLst>
                </p:cNvPr>
                <p:cNvGrpSpPr/>
                <p:nvPr/>
              </p:nvGrpSpPr>
              <p:grpSpPr>
                <a:xfrm>
                  <a:off x="6672882" y="4450018"/>
                  <a:ext cx="1343638" cy="421787"/>
                  <a:chOff x="1945021" y="1924954"/>
                  <a:chExt cx="1343638" cy="421787"/>
                </a:xfrm>
              </p:grpSpPr>
              <p:sp>
                <p:nvSpPr>
                  <p:cNvPr id="68" name="矩形: 圆角 67">
                    <a:extLst>
                      <a:ext uri="{FF2B5EF4-FFF2-40B4-BE49-F238E27FC236}">
                        <a16:creationId xmlns:a16="http://schemas.microsoft.com/office/drawing/2014/main" id="{A89F2469-6F23-2A58-1406-7803DBC8482C}"/>
                      </a:ext>
                    </a:extLst>
                  </p:cNvPr>
                  <p:cNvSpPr/>
                  <p:nvPr/>
                </p:nvSpPr>
                <p:spPr>
                  <a:xfrm>
                    <a:off x="1987992" y="1924954"/>
                    <a:ext cx="1264307" cy="421787"/>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69" name="文本框 68">
                    <a:extLst>
                      <a:ext uri="{FF2B5EF4-FFF2-40B4-BE49-F238E27FC236}">
                        <a16:creationId xmlns:a16="http://schemas.microsoft.com/office/drawing/2014/main" id="{CFBE525C-0574-730F-FEC7-5555565B3941}"/>
                      </a:ext>
                    </a:extLst>
                  </p:cNvPr>
                  <p:cNvSpPr txBox="1"/>
                  <p:nvPr/>
                </p:nvSpPr>
                <p:spPr>
                  <a:xfrm>
                    <a:off x="1945021" y="1994465"/>
                    <a:ext cx="1343638" cy="239088"/>
                  </a:xfrm>
                  <a:prstGeom prst="rect">
                    <a:avLst/>
                  </a:prstGeom>
                  <a:noFill/>
                </p:spPr>
                <p:txBody>
                  <a:bodyPr wrap="none" rtlCol="0">
                    <a:spAutoFit/>
                  </a:bodyPr>
                  <a:lstStyle/>
                  <a:p>
                    <a:r>
                      <a:rPr lang="zh-CN" altLang="en-US" sz="1200" dirty="0">
                        <a:latin typeface="Arial" panose="020B0604020202020204" pitchFamily="34" charset="0"/>
                        <a:ea typeface="宋体" panose="02010600030101010101" pitchFamily="2" charset="-122"/>
                        <a:cs typeface="Arial" panose="020B0604020202020204" pitchFamily="34" charset="0"/>
                      </a:rPr>
                      <a:t>Camera hữu hạn</a:t>
                    </a:r>
                  </a:p>
                </p:txBody>
              </p:sp>
            </p:grpSp>
            <p:grpSp>
              <p:nvGrpSpPr>
                <p:cNvPr id="58" name="组合 57">
                  <a:extLst>
                    <a:ext uri="{FF2B5EF4-FFF2-40B4-BE49-F238E27FC236}">
                      <a16:creationId xmlns:a16="http://schemas.microsoft.com/office/drawing/2014/main" id="{5C8EE125-7E9C-2D6F-F039-2464E17C456C}"/>
                    </a:ext>
                  </a:extLst>
                </p:cNvPr>
                <p:cNvGrpSpPr/>
                <p:nvPr/>
              </p:nvGrpSpPr>
              <p:grpSpPr>
                <a:xfrm>
                  <a:off x="8005566" y="4450018"/>
                  <a:ext cx="1233030" cy="421787"/>
                  <a:chOff x="1987992" y="1924954"/>
                  <a:chExt cx="1233030" cy="421787"/>
                </a:xfrm>
              </p:grpSpPr>
              <p:sp>
                <p:nvSpPr>
                  <p:cNvPr id="66" name="矩形: 圆角 65">
                    <a:extLst>
                      <a:ext uri="{FF2B5EF4-FFF2-40B4-BE49-F238E27FC236}">
                        <a16:creationId xmlns:a16="http://schemas.microsoft.com/office/drawing/2014/main" id="{B6C03EC1-FE54-CFEC-54F8-5A8B539AE864}"/>
                      </a:ext>
                    </a:extLst>
                  </p:cNvPr>
                  <p:cNvSpPr/>
                  <p:nvPr/>
                </p:nvSpPr>
                <p:spPr>
                  <a:xfrm>
                    <a:off x="2023646" y="1924954"/>
                    <a:ext cx="1106557" cy="421787"/>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67" name="文本框 66">
                    <a:extLst>
                      <a:ext uri="{FF2B5EF4-FFF2-40B4-BE49-F238E27FC236}">
                        <a16:creationId xmlns:a16="http://schemas.microsoft.com/office/drawing/2014/main" id="{F95A4F52-1F59-000A-E66C-B02F3A3218FB}"/>
                      </a:ext>
                    </a:extLst>
                  </p:cNvPr>
                  <p:cNvSpPr txBox="1"/>
                  <p:nvPr/>
                </p:nvSpPr>
                <p:spPr>
                  <a:xfrm>
                    <a:off x="1987992" y="1980369"/>
                    <a:ext cx="1233030" cy="239088"/>
                  </a:xfrm>
                  <a:prstGeom prst="rect">
                    <a:avLst/>
                  </a:prstGeom>
                  <a:noFill/>
                </p:spPr>
                <p:txBody>
                  <a:bodyPr wrap="none" rtlCol="0">
                    <a:spAutoFit/>
                  </a:bodyPr>
                  <a:lstStyle/>
                  <a:p>
                    <a:r>
                      <a:rPr lang="zh-CN" altLang="en-US" sz="1200" dirty="0">
                        <a:latin typeface="Arial" panose="020B0604020202020204" pitchFamily="34" charset="0"/>
                        <a:ea typeface="宋体" panose="02010600030101010101" pitchFamily="2" charset="-122"/>
                        <a:cs typeface="Arial" panose="020B0604020202020204" pitchFamily="34" charset="0"/>
                      </a:rPr>
                      <a:t>Camera xạ ảnh</a:t>
                    </a:r>
                  </a:p>
                </p:txBody>
              </p:sp>
            </p:grpSp>
            <p:grpSp>
              <p:nvGrpSpPr>
                <p:cNvPr id="59" name="组合 58">
                  <a:extLst>
                    <a:ext uri="{FF2B5EF4-FFF2-40B4-BE49-F238E27FC236}">
                      <a16:creationId xmlns:a16="http://schemas.microsoft.com/office/drawing/2014/main" id="{43C30BC3-977B-5178-0C74-01CE3FE4340B}"/>
                    </a:ext>
                  </a:extLst>
                </p:cNvPr>
                <p:cNvGrpSpPr/>
                <p:nvPr/>
              </p:nvGrpSpPr>
              <p:grpSpPr>
                <a:xfrm>
                  <a:off x="6671179" y="5048168"/>
                  <a:ext cx="1378904" cy="421787"/>
                  <a:chOff x="1934272" y="1924954"/>
                  <a:chExt cx="1378904" cy="421787"/>
                </a:xfrm>
              </p:grpSpPr>
              <p:sp>
                <p:nvSpPr>
                  <p:cNvPr id="64" name="矩形: 圆角 63">
                    <a:extLst>
                      <a:ext uri="{FF2B5EF4-FFF2-40B4-BE49-F238E27FC236}">
                        <a16:creationId xmlns:a16="http://schemas.microsoft.com/office/drawing/2014/main" id="{097A97B5-4EC6-ECF4-6D9A-2051A148C8B7}"/>
                      </a:ext>
                    </a:extLst>
                  </p:cNvPr>
                  <p:cNvSpPr/>
                  <p:nvPr/>
                </p:nvSpPr>
                <p:spPr>
                  <a:xfrm>
                    <a:off x="1987992" y="1924954"/>
                    <a:ext cx="1264307" cy="421787"/>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65" name="文本框 64">
                    <a:extLst>
                      <a:ext uri="{FF2B5EF4-FFF2-40B4-BE49-F238E27FC236}">
                        <a16:creationId xmlns:a16="http://schemas.microsoft.com/office/drawing/2014/main" id="{A7DADB0F-0395-F12B-15F5-B023842EC86D}"/>
                      </a:ext>
                    </a:extLst>
                  </p:cNvPr>
                  <p:cNvSpPr txBox="1"/>
                  <p:nvPr/>
                </p:nvSpPr>
                <p:spPr>
                  <a:xfrm>
                    <a:off x="1934272" y="1985935"/>
                    <a:ext cx="1378904" cy="239088"/>
                  </a:xfrm>
                  <a:prstGeom prst="rect">
                    <a:avLst/>
                  </a:prstGeom>
                  <a:noFill/>
                </p:spPr>
                <p:txBody>
                  <a:bodyPr wrap="none" rtlCol="0">
                    <a:spAutoFit/>
                  </a:bodyPr>
                  <a:lstStyle/>
                  <a:p>
                    <a:r>
                      <a:rPr lang="zh-CN" altLang="en-US" sz="1200" dirty="0">
                        <a:latin typeface="Arial" panose="020B0604020202020204" pitchFamily="34" charset="0"/>
                        <a:ea typeface="宋体" panose="02010600030101010101" pitchFamily="2" charset="-122"/>
                        <a:cs typeface="Arial" panose="020B0604020202020204" pitchFamily="34" charset="0"/>
                      </a:rPr>
                      <a:t>Camera ở vô cực</a:t>
                    </a:r>
                  </a:p>
                </p:txBody>
              </p:sp>
            </p:grpSp>
            <p:grpSp>
              <p:nvGrpSpPr>
                <p:cNvPr id="60" name="组合 59">
                  <a:extLst>
                    <a:ext uri="{FF2B5EF4-FFF2-40B4-BE49-F238E27FC236}">
                      <a16:creationId xmlns:a16="http://schemas.microsoft.com/office/drawing/2014/main" id="{39B5DA58-0989-9480-9551-CCFF9241CC4F}"/>
                    </a:ext>
                  </a:extLst>
                </p:cNvPr>
                <p:cNvGrpSpPr/>
                <p:nvPr/>
              </p:nvGrpSpPr>
              <p:grpSpPr>
                <a:xfrm>
                  <a:off x="8031290" y="5048168"/>
                  <a:ext cx="1142209" cy="421787"/>
                  <a:chOff x="2013716" y="1924955"/>
                  <a:chExt cx="1142209" cy="421787"/>
                </a:xfrm>
              </p:grpSpPr>
              <p:sp>
                <p:nvSpPr>
                  <p:cNvPr id="62" name="矩形: 圆角 61">
                    <a:extLst>
                      <a:ext uri="{FF2B5EF4-FFF2-40B4-BE49-F238E27FC236}">
                        <a16:creationId xmlns:a16="http://schemas.microsoft.com/office/drawing/2014/main" id="{1273AF59-A08B-18D8-F480-8E05BCEA6C46}"/>
                      </a:ext>
                    </a:extLst>
                  </p:cNvPr>
                  <p:cNvSpPr/>
                  <p:nvPr/>
                </p:nvSpPr>
                <p:spPr>
                  <a:xfrm>
                    <a:off x="2023645" y="1924955"/>
                    <a:ext cx="1106557" cy="421787"/>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63" name="文本框 62">
                    <a:extLst>
                      <a:ext uri="{FF2B5EF4-FFF2-40B4-BE49-F238E27FC236}">
                        <a16:creationId xmlns:a16="http://schemas.microsoft.com/office/drawing/2014/main" id="{C87E35AD-7307-57A5-4A5A-0000267BB0A3}"/>
                      </a:ext>
                    </a:extLst>
                  </p:cNvPr>
                  <p:cNvSpPr txBox="1"/>
                  <p:nvPr/>
                </p:nvSpPr>
                <p:spPr>
                  <a:xfrm>
                    <a:off x="2013716" y="1938385"/>
                    <a:ext cx="1142209" cy="398480"/>
                  </a:xfrm>
                  <a:prstGeom prst="rect">
                    <a:avLst/>
                  </a:prstGeom>
                  <a:noFill/>
                </p:spPr>
                <p:txBody>
                  <a:bodyPr wrap="square" rtlCol="0">
                    <a:spAutoFit/>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Các loại </a:t>
                    </a:r>
                    <a:endParaRPr lang="vi-VN" altLang="zh-CN" sz="1200" dirty="0">
                      <a:latin typeface="Arial" panose="020B0604020202020204" pitchFamily="34" charset="0"/>
                      <a:ea typeface="宋体" panose="02010600030101010101" pitchFamily="2" charset="-122"/>
                      <a:cs typeface="Arial" panose="020B0604020202020204" pitchFamily="34" charset="0"/>
                    </a:endParaRPr>
                  </a:p>
                  <a:p>
                    <a:pPr algn="ctr"/>
                    <a:r>
                      <a:rPr lang="en-US" altLang="zh-CN" sz="1200" dirty="0">
                        <a:latin typeface="Arial" panose="020B0604020202020204" pitchFamily="34" charset="0"/>
                        <a:ea typeface="宋体" panose="02010600030101010101" pitchFamily="2" charset="-122"/>
                        <a:cs typeface="Arial" panose="020B0604020202020204" pitchFamily="34" charset="0"/>
                      </a:rPr>
                      <a:t>C</a:t>
                    </a:r>
                    <a:r>
                      <a:rPr lang="zh-CN" altLang="en-US" sz="1200" dirty="0">
                        <a:latin typeface="Arial" panose="020B0604020202020204" pitchFamily="34" charset="0"/>
                        <a:ea typeface="宋体" panose="02010600030101010101" pitchFamily="2" charset="-122"/>
                        <a:cs typeface="Arial" panose="020B0604020202020204" pitchFamily="34" charset="0"/>
                      </a:rPr>
                      <a:t>amera</a:t>
                    </a:r>
                    <a:r>
                      <a:rPr lang="vi-VN" altLang="zh-CN" sz="1200" dirty="0">
                        <a:latin typeface="Arial" panose="020B0604020202020204" pitchFamily="34" charset="0"/>
                        <a:ea typeface="宋体" panose="02010600030101010101" pitchFamily="2" charset="-122"/>
                        <a:cs typeface="Arial" panose="020B0604020202020204" pitchFamily="34" charset="0"/>
                      </a:rPr>
                      <a:t> </a:t>
                    </a:r>
                    <a:r>
                      <a:rPr lang="zh-CN" altLang="en-US" sz="1200" dirty="0">
                        <a:latin typeface="Arial" panose="020B0604020202020204" pitchFamily="34" charset="0"/>
                        <a:ea typeface="宋体" panose="02010600030101010101" pitchFamily="2" charset="-122"/>
                        <a:cs typeface="Arial" panose="020B0604020202020204" pitchFamily="34" charset="0"/>
                      </a:rPr>
                      <a:t>khác</a:t>
                    </a:r>
                  </a:p>
                </p:txBody>
              </p:sp>
            </p:grpSp>
            <p:sp>
              <p:nvSpPr>
                <p:cNvPr id="61" name="左大括号 60">
                  <a:extLst>
                    <a:ext uri="{FF2B5EF4-FFF2-40B4-BE49-F238E27FC236}">
                      <a16:creationId xmlns:a16="http://schemas.microsoft.com/office/drawing/2014/main" id="{148026DE-CD00-F329-3AD4-E5B12AEDC64B}"/>
                    </a:ext>
                  </a:extLst>
                </p:cNvPr>
                <p:cNvSpPr/>
                <p:nvPr/>
              </p:nvSpPr>
              <p:spPr>
                <a:xfrm>
                  <a:off x="6378850" y="4660910"/>
                  <a:ext cx="240313" cy="620773"/>
                </a:xfrm>
                <a:prstGeom prst="leftBrace">
                  <a:avLst>
                    <a:gd name="adj1" fmla="val 27398"/>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grpSp>
          <p:grpSp>
            <p:nvGrpSpPr>
              <p:cNvPr id="22" name="组合 21">
                <a:extLst>
                  <a:ext uri="{FF2B5EF4-FFF2-40B4-BE49-F238E27FC236}">
                    <a16:creationId xmlns:a16="http://schemas.microsoft.com/office/drawing/2014/main" id="{AA33FAE5-5074-8F44-CEBF-30B09AC8D45C}"/>
                  </a:ext>
                </a:extLst>
              </p:cNvPr>
              <p:cNvGrpSpPr/>
              <p:nvPr/>
            </p:nvGrpSpPr>
            <p:grpSpPr>
              <a:xfrm>
                <a:off x="9651636" y="1809832"/>
                <a:ext cx="2422877" cy="421788"/>
                <a:chOff x="9642125" y="1885434"/>
                <a:chExt cx="2422877" cy="421788"/>
              </a:xfrm>
            </p:grpSpPr>
            <p:sp>
              <p:nvSpPr>
                <p:cNvPr id="53" name="矩形: 圆角 52">
                  <a:extLst>
                    <a:ext uri="{FF2B5EF4-FFF2-40B4-BE49-F238E27FC236}">
                      <a16:creationId xmlns:a16="http://schemas.microsoft.com/office/drawing/2014/main" id="{4CC8AB04-5B28-47F8-6A54-22F5D27091D5}"/>
                    </a:ext>
                  </a:extLst>
                </p:cNvPr>
                <p:cNvSpPr/>
                <p:nvPr/>
              </p:nvSpPr>
              <p:spPr>
                <a:xfrm>
                  <a:off x="9642125" y="1885435"/>
                  <a:ext cx="1252083" cy="421787"/>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54" name="文本框 53">
                  <a:extLst>
                    <a:ext uri="{FF2B5EF4-FFF2-40B4-BE49-F238E27FC236}">
                      <a16:creationId xmlns:a16="http://schemas.microsoft.com/office/drawing/2014/main" id="{4A139286-522B-08EC-AC91-3074E2AD21C5}"/>
                    </a:ext>
                  </a:extLst>
                </p:cNvPr>
                <p:cNvSpPr txBox="1"/>
                <p:nvPr/>
              </p:nvSpPr>
              <p:spPr>
                <a:xfrm>
                  <a:off x="9866364" y="1927049"/>
                  <a:ext cx="909223" cy="239088"/>
                </a:xfrm>
                <a:prstGeom prst="rect">
                  <a:avLst/>
                </a:prstGeom>
                <a:noFill/>
              </p:spPr>
              <p:txBody>
                <a:bodyPr wrap="none" rtlCol="0">
                  <a:spAutoFit/>
                </a:bodyPr>
                <a:lstStyle/>
                <a:p>
                  <a:r>
                    <a:rPr lang="en-US" altLang="zh-CN" sz="1200" dirty="0">
                      <a:latin typeface="Arial" panose="020B0604020202020204" pitchFamily="34" charset="0"/>
                      <a:ea typeface="宋体" panose="02010600030101010101" pitchFamily="2" charset="-122"/>
                      <a:cs typeface="Arial" panose="020B0604020202020204" pitchFamily="34" charset="0"/>
                    </a:rPr>
                    <a:t>Xạ ảnh 2D</a:t>
                  </a:r>
                </a:p>
              </p:txBody>
            </p:sp>
            <p:sp>
              <p:nvSpPr>
                <p:cNvPr id="55" name="矩形: 圆角 54">
                  <a:extLst>
                    <a:ext uri="{FF2B5EF4-FFF2-40B4-BE49-F238E27FC236}">
                      <a16:creationId xmlns:a16="http://schemas.microsoft.com/office/drawing/2014/main" id="{A75A56B9-D8F0-07DF-AB52-8193E0E70371}"/>
                    </a:ext>
                  </a:extLst>
                </p:cNvPr>
                <p:cNvSpPr/>
                <p:nvPr/>
              </p:nvSpPr>
              <p:spPr>
                <a:xfrm>
                  <a:off x="10975780" y="1885434"/>
                  <a:ext cx="1089222" cy="421787"/>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56" name="文本框 55">
                  <a:extLst>
                    <a:ext uri="{FF2B5EF4-FFF2-40B4-BE49-F238E27FC236}">
                      <a16:creationId xmlns:a16="http://schemas.microsoft.com/office/drawing/2014/main" id="{4942EB3D-8FF7-1039-6787-CA145B46B027}"/>
                    </a:ext>
                  </a:extLst>
                </p:cNvPr>
                <p:cNvSpPr txBox="1"/>
                <p:nvPr/>
              </p:nvSpPr>
              <p:spPr>
                <a:xfrm>
                  <a:off x="11118447" y="1993583"/>
                  <a:ext cx="909223" cy="239088"/>
                </a:xfrm>
                <a:prstGeom prst="rect">
                  <a:avLst/>
                </a:prstGeom>
                <a:noFill/>
              </p:spPr>
              <p:txBody>
                <a:bodyPr wrap="none" rtlCol="0">
                  <a:spAutoFit/>
                </a:bodyPr>
                <a:lstStyle/>
                <a:p>
                  <a:r>
                    <a:rPr lang="en-US" altLang="zh-CN" sz="1200" dirty="0">
                      <a:latin typeface="Arial" panose="020B0604020202020204" pitchFamily="34" charset="0"/>
                      <a:ea typeface="宋体" panose="02010600030101010101" pitchFamily="2" charset="-122"/>
                      <a:cs typeface="Arial" panose="020B0604020202020204" pitchFamily="34" charset="0"/>
                    </a:rPr>
                    <a:t>Xạ ảnh 3D</a:t>
                  </a:r>
                </a:p>
              </p:txBody>
            </p:sp>
          </p:grpSp>
          <p:cxnSp>
            <p:nvCxnSpPr>
              <p:cNvPr id="23" name="直接箭头连接符 22">
                <a:extLst>
                  <a:ext uri="{FF2B5EF4-FFF2-40B4-BE49-F238E27FC236}">
                    <a16:creationId xmlns:a16="http://schemas.microsoft.com/office/drawing/2014/main" id="{761711E1-A99F-58A1-2030-A33CB569AD90}"/>
                  </a:ext>
                </a:extLst>
              </p:cNvPr>
              <p:cNvCxnSpPr>
                <a:cxnSpLocks/>
              </p:cNvCxnSpPr>
              <p:nvPr/>
            </p:nvCxnSpPr>
            <p:spPr>
              <a:xfrm>
                <a:off x="9281422" y="2020725"/>
                <a:ext cx="288642"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4" name="组合 23">
                <a:extLst>
                  <a:ext uri="{FF2B5EF4-FFF2-40B4-BE49-F238E27FC236}">
                    <a16:creationId xmlns:a16="http://schemas.microsoft.com/office/drawing/2014/main" id="{7FA95468-CD71-C269-AB72-0C46BF9D3413}"/>
                  </a:ext>
                </a:extLst>
              </p:cNvPr>
              <p:cNvGrpSpPr/>
              <p:nvPr/>
            </p:nvGrpSpPr>
            <p:grpSpPr>
              <a:xfrm>
                <a:off x="6258858" y="2751562"/>
                <a:ext cx="1237480" cy="474242"/>
                <a:chOff x="1999397" y="1914116"/>
                <a:chExt cx="1237480" cy="474242"/>
              </a:xfrm>
            </p:grpSpPr>
            <p:sp>
              <p:nvSpPr>
                <p:cNvPr id="51" name="矩形: 圆角 50">
                  <a:extLst>
                    <a:ext uri="{FF2B5EF4-FFF2-40B4-BE49-F238E27FC236}">
                      <a16:creationId xmlns:a16="http://schemas.microsoft.com/office/drawing/2014/main" id="{99B60CD0-9296-D662-D185-765EAA279142}"/>
                    </a:ext>
                  </a:extLst>
                </p:cNvPr>
                <p:cNvSpPr/>
                <p:nvPr/>
              </p:nvSpPr>
              <p:spPr>
                <a:xfrm>
                  <a:off x="1999397" y="1914116"/>
                  <a:ext cx="1237480"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52" name="文本框 51">
                  <a:extLst>
                    <a:ext uri="{FF2B5EF4-FFF2-40B4-BE49-F238E27FC236}">
                      <a16:creationId xmlns:a16="http://schemas.microsoft.com/office/drawing/2014/main" id="{3F5D909C-2C91-0389-5974-EDAD12D6133D}"/>
                    </a:ext>
                  </a:extLst>
                </p:cNvPr>
                <p:cNvSpPr txBox="1"/>
                <p:nvPr/>
              </p:nvSpPr>
              <p:spPr>
                <a:xfrm>
                  <a:off x="2073420" y="1945267"/>
                  <a:ext cx="1124210" cy="398480"/>
                </a:xfrm>
                <a:prstGeom prst="rect">
                  <a:avLst/>
                </a:prstGeom>
                <a:noFill/>
              </p:spPr>
              <p:txBody>
                <a:bodyPr wrap="square" rtlCol="0">
                  <a:spAutoFit/>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Sự hình</a:t>
                  </a:r>
                  <a:r>
                    <a:rPr lang="en-US" altLang="zh-CN" sz="1200" dirty="0">
                      <a:latin typeface="Arial" panose="020B0604020202020204" pitchFamily="34" charset="0"/>
                      <a:ea typeface="宋体" panose="02010600030101010101" pitchFamily="2" charset="-122"/>
                      <a:cs typeface="Arial" panose="020B0604020202020204" pitchFamily="34" charset="0"/>
                    </a:rPr>
                    <a:t> </a:t>
                  </a:r>
                  <a:r>
                    <a:rPr lang="zh-CN" altLang="en-US" sz="1200" dirty="0">
                      <a:latin typeface="Arial" panose="020B0604020202020204" pitchFamily="34" charset="0"/>
                      <a:ea typeface="宋体" panose="02010600030101010101" pitchFamily="2" charset="-122"/>
                      <a:cs typeface="Arial" panose="020B0604020202020204" pitchFamily="34" charset="0"/>
                    </a:rPr>
                    <a:t>thành ảnh</a:t>
                  </a:r>
                </a:p>
              </p:txBody>
            </p:sp>
          </p:grpSp>
          <p:sp>
            <p:nvSpPr>
              <p:cNvPr id="25" name="左大括号 24">
                <a:extLst>
                  <a:ext uri="{FF2B5EF4-FFF2-40B4-BE49-F238E27FC236}">
                    <a16:creationId xmlns:a16="http://schemas.microsoft.com/office/drawing/2014/main" id="{B4612B30-DAEE-FA96-37D3-C8D6495B5541}"/>
                  </a:ext>
                </a:extLst>
              </p:cNvPr>
              <p:cNvSpPr/>
              <p:nvPr/>
            </p:nvSpPr>
            <p:spPr>
              <a:xfrm>
                <a:off x="7561317" y="2573148"/>
                <a:ext cx="231842" cy="874776"/>
              </a:xfrm>
              <a:prstGeom prst="leftBrace">
                <a:avLst>
                  <a:gd name="adj1" fmla="val 27398"/>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grpSp>
            <p:nvGrpSpPr>
              <p:cNvPr id="26" name="组合 25">
                <a:extLst>
                  <a:ext uri="{FF2B5EF4-FFF2-40B4-BE49-F238E27FC236}">
                    <a16:creationId xmlns:a16="http://schemas.microsoft.com/office/drawing/2014/main" id="{0ACF395E-B9D1-5B13-6169-5433812C60A4}"/>
                  </a:ext>
                </a:extLst>
              </p:cNvPr>
              <p:cNvGrpSpPr/>
              <p:nvPr/>
            </p:nvGrpSpPr>
            <p:grpSpPr>
              <a:xfrm>
                <a:off x="7902549" y="2382230"/>
                <a:ext cx="2891898" cy="797345"/>
                <a:chOff x="9642125" y="1885435"/>
                <a:chExt cx="2891898" cy="797345"/>
              </a:xfrm>
            </p:grpSpPr>
            <p:sp>
              <p:nvSpPr>
                <p:cNvPr id="47" name="矩形: 圆角 46">
                  <a:extLst>
                    <a:ext uri="{FF2B5EF4-FFF2-40B4-BE49-F238E27FC236}">
                      <a16:creationId xmlns:a16="http://schemas.microsoft.com/office/drawing/2014/main" id="{72D0377E-AF4F-1C06-282A-F85A2255051B}"/>
                    </a:ext>
                  </a:extLst>
                </p:cNvPr>
                <p:cNvSpPr/>
                <p:nvPr/>
              </p:nvSpPr>
              <p:spPr>
                <a:xfrm>
                  <a:off x="9642125" y="1885435"/>
                  <a:ext cx="1230089" cy="421787"/>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48" name="文本框 47">
                  <a:extLst>
                    <a:ext uri="{FF2B5EF4-FFF2-40B4-BE49-F238E27FC236}">
                      <a16:creationId xmlns:a16="http://schemas.microsoft.com/office/drawing/2014/main" id="{7E9D62A4-5DCA-E4A3-6CDC-762002729FEE}"/>
                    </a:ext>
                  </a:extLst>
                </p:cNvPr>
                <p:cNvSpPr txBox="1"/>
                <p:nvPr/>
              </p:nvSpPr>
              <p:spPr>
                <a:xfrm>
                  <a:off x="9806889" y="1972343"/>
                  <a:ext cx="958917" cy="239088"/>
                </a:xfrm>
                <a:prstGeom prst="rect">
                  <a:avLst/>
                </a:prstGeom>
                <a:noFill/>
              </p:spPr>
              <p:txBody>
                <a:bodyPr wrap="none" rtlCol="0">
                  <a:spAutoFit/>
                </a:bodyPr>
                <a:lstStyle/>
                <a:p>
                  <a:r>
                    <a:rPr lang="zh-CN" altLang="en-US" sz="1200" dirty="0">
                      <a:latin typeface="Arial" panose="020B0604020202020204" pitchFamily="34" charset="0"/>
                      <a:ea typeface="宋体" panose="02010600030101010101" pitchFamily="2" charset="-122"/>
                      <a:cs typeface="Arial" panose="020B0604020202020204" pitchFamily="34" charset="0"/>
                    </a:rPr>
                    <a:t>Chiếu sáng</a:t>
                  </a:r>
                </a:p>
              </p:txBody>
            </p:sp>
            <p:sp>
              <p:nvSpPr>
                <p:cNvPr id="49" name="矩形: 圆角 48">
                  <a:extLst>
                    <a:ext uri="{FF2B5EF4-FFF2-40B4-BE49-F238E27FC236}">
                      <a16:creationId xmlns:a16="http://schemas.microsoft.com/office/drawing/2014/main" id="{BFBBAC39-CD61-EB38-4B32-E51C26E27B8A}"/>
                    </a:ext>
                  </a:extLst>
                </p:cNvPr>
                <p:cNvSpPr/>
                <p:nvPr/>
              </p:nvSpPr>
              <p:spPr>
                <a:xfrm>
                  <a:off x="11281940" y="2260993"/>
                  <a:ext cx="1252083" cy="421787"/>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50" name="文本框 49">
                  <a:extLst>
                    <a:ext uri="{FF2B5EF4-FFF2-40B4-BE49-F238E27FC236}">
                      <a16:creationId xmlns:a16="http://schemas.microsoft.com/office/drawing/2014/main" id="{FD0F7920-1F71-2CE8-DD8C-E4A2CE81BC7F}"/>
                    </a:ext>
                  </a:extLst>
                </p:cNvPr>
                <p:cNvSpPr txBox="1"/>
                <p:nvPr/>
              </p:nvSpPr>
              <p:spPr>
                <a:xfrm>
                  <a:off x="11549951" y="2350962"/>
                  <a:ext cx="747320" cy="239088"/>
                </a:xfrm>
                <a:prstGeom prst="rect">
                  <a:avLst/>
                </a:prstGeom>
                <a:noFill/>
              </p:spPr>
              <p:txBody>
                <a:bodyPr wrap="none" rtlCol="0">
                  <a:spAutoFit/>
                </a:bodyPr>
                <a:lstStyle/>
                <a:p>
                  <a:r>
                    <a:rPr lang="zh-CN" altLang="en-US" sz="1200" dirty="0">
                      <a:latin typeface="Arial" panose="020B0604020202020204" pitchFamily="34" charset="0"/>
                      <a:ea typeface="宋体" panose="02010600030101010101" pitchFamily="2" charset="-122"/>
                      <a:cs typeface="Arial" panose="020B0604020202020204" pitchFamily="34" charset="0"/>
                    </a:rPr>
                    <a:t>Tạo ảnh</a:t>
                  </a:r>
                </a:p>
              </p:txBody>
            </p:sp>
          </p:grpSp>
          <p:grpSp>
            <p:nvGrpSpPr>
              <p:cNvPr id="27" name="组合 26">
                <a:extLst>
                  <a:ext uri="{FF2B5EF4-FFF2-40B4-BE49-F238E27FC236}">
                    <a16:creationId xmlns:a16="http://schemas.microsoft.com/office/drawing/2014/main" id="{A0F46FE8-DA90-EBA7-E821-44DB43160C92}"/>
                  </a:ext>
                </a:extLst>
              </p:cNvPr>
              <p:cNvGrpSpPr/>
              <p:nvPr/>
            </p:nvGrpSpPr>
            <p:grpSpPr>
              <a:xfrm>
                <a:off x="7890305" y="3225805"/>
                <a:ext cx="1249724" cy="421787"/>
                <a:chOff x="9629881" y="1885435"/>
                <a:chExt cx="1249724" cy="421787"/>
              </a:xfrm>
            </p:grpSpPr>
            <p:sp>
              <p:nvSpPr>
                <p:cNvPr id="45" name="矩形: 圆角 44">
                  <a:extLst>
                    <a:ext uri="{FF2B5EF4-FFF2-40B4-BE49-F238E27FC236}">
                      <a16:creationId xmlns:a16="http://schemas.microsoft.com/office/drawing/2014/main" id="{49F4ABDA-4328-FCC2-6CB9-21A82C16CF28}"/>
                    </a:ext>
                  </a:extLst>
                </p:cNvPr>
                <p:cNvSpPr/>
                <p:nvPr/>
              </p:nvSpPr>
              <p:spPr>
                <a:xfrm>
                  <a:off x="9642125" y="1885435"/>
                  <a:ext cx="1237480" cy="421787"/>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46" name="文本框 45">
                  <a:extLst>
                    <a:ext uri="{FF2B5EF4-FFF2-40B4-BE49-F238E27FC236}">
                      <a16:creationId xmlns:a16="http://schemas.microsoft.com/office/drawing/2014/main" id="{582EE635-BECA-188D-635D-8B2DBEA7D74E}"/>
                    </a:ext>
                  </a:extLst>
                </p:cNvPr>
                <p:cNvSpPr txBox="1"/>
                <p:nvPr/>
              </p:nvSpPr>
              <p:spPr>
                <a:xfrm>
                  <a:off x="9629881" y="1904067"/>
                  <a:ext cx="1231044" cy="398480"/>
                </a:xfrm>
                <a:prstGeom prst="rect">
                  <a:avLst/>
                </a:prstGeom>
                <a:noFill/>
              </p:spPr>
              <p:txBody>
                <a:bodyPr wrap="square" rtlCol="0">
                  <a:spAutoFit/>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Phản xạ</a:t>
                  </a:r>
                  <a:endParaRPr lang="vi-VN" altLang="zh-CN" sz="1200" dirty="0">
                    <a:latin typeface="Arial" panose="020B0604020202020204" pitchFamily="34" charset="0"/>
                    <a:ea typeface="宋体" panose="02010600030101010101" pitchFamily="2" charset="-122"/>
                    <a:cs typeface="Arial" panose="020B0604020202020204" pitchFamily="34" charset="0"/>
                  </a:endParaRPr>
                </a:p>
                <a:p>
                  <a:pPr algn="ctr"/>
                  <a:r>
                    <a:rPr lang="zh-CN" altLang="en-US" sz="1200" dirty="0">
                      <a:latin typeface="Arial" panose="020B0604020202020204" pitchFamily="34" charset="0"/>
                      <a:ea typeface="宋体" panose="02010600030101010101" pitchFamily="2" charset="-122"/>
                      <a:cs typeface="Arial" panose="020B0604020202020204" pitchFamily="34" charset="0"/>
                    </a:rPr>
                    <a:t> và bóng</a:t>
                  </a:r>
                </a:p>
              </p:txBody>
            </p:sp>
          </p:grpSp>
          <p:sp>
            <p:nvSpPr>
              <p:cNvPr id="28" name="矩形: 圆角 27">
                <a:extLst>
                  <a:ext uri="{FF2B5EF4-FFF2-40B4-BE49-F238E27FC236}">
                    <a16:creationId xmlns:a16="http://schemas.microsoft.com/office/drawing/2014/main" id="{B49FA28A-EFAB-6681-5A65-737EE9B807E5}"/>
                  </a:ext>
                </a:extLst>
              </p:cNvPr>
              <p:cNvSpPr/>
              <p:nvPr/>
            </p:nvSpPr>
            <p:spPr>
              <a:xfrm>
                <a:off x="10985290" y="2777789"/>
                <a:ext cx="1089222" cy="421787"/>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29" name="文本框 28">
                <a:extLst>
                  <a:ext uri="{FF2B5EF4-FFF2-40B4-BE49-F238E27FC236}">
                    <a16:creationId xmlns:a16="http://schemas.microsoft.com/office/drawing/2014/main" id="{E3DEE4E0-4582-60B1-87E2-EBEC0607CFAF}"/>
                  </a:ext>
                </a:extLst>
              </p:cNvPr>
              <p:cNvSpPr txBox="1"/>
              <p:nvPr/>
            </p:nvSpPr>
            <p:spPr>
              <a:xfrm>
                <a:off x="10962710" y="2867244"/>
                <a:ext cx="1225015" cy="239088"/>
              </a:xfrm>
              <a:prstGeom prst="rect">
                <a:avLst/>
              </a:prstGeom>
              <a:noFill/>
            </p:spPr>
            <p:txBody>
              <a:bodyPr wrap="none" rtlCol="0">
                <a:spAutoFit/>
              </a:bodyPr>
              <a:lstStyle/>
              <a:p>
                <a:r>
                  <a:rPr lang="zh-CN" altLang="en-US" sz="1200" dirty="0">
                    <a:latin typeface="Arial" panose="020B0604020202020204" pitchFamily="34" charset="0"/>
                    <a:ea typeface="宋体" panose="02010600030101010101" pitchFamily="2" charset="-122"/>
                    <a:cs typeface="Arial" panose="020B0604020202020204" pitchFamily="34" charset="0"/>
                  </a:rPr>
                  <a:t>Quang sai màu</a:t>
                </a:r>
              </a:p>
            </p:txBody>
          </p:sp>
          <p:grpSp>
            <p:nvGrpSpPr>
              <p:cNvPr id="30" name="组合 29">
                <a:extLst>
                  <a:ext uri="{FF2B5EF4-FFF2-40B4-BE49-F238E27FC236}">
                    <a16:creationId xmlns:a16="http://schemas.microsoft.com/office/drawing/2014/main" id="{D5F27682-F9CC-BA98-6949-15E40EC9A717}"/>
                  </a:ext>
                </a:extLst>
              </p:cNvPr>
              <p:cNvGrpSpPr/>
              <p:nvPr/>
            </p:nvGrpSpPr>
            <p:grpSpPr>
              <a:xfrm>
                <a:off x="2540513" y="1368130"/>
                <a:ext cx="1638002" cy="1906811"/>
                <a:chOff x="2389266" y="1193363"/>
                <a:chExt cx="1638002" cy="1906811"/>
              </a:xfrm>
            </p:grpSpPr>
            <p:grpSp>
              <p:nvGrpSpPr>
                <p:cNvPr id="35" name="组合 34">
                  <a:extLst>
                    <a:ext uri="{FF2B5EF4-FFF2-40B4-BE49-F238E27FC236}">
                      <a16:creationId xmlns:a16="http://schemas.microsoft.com/office/drawing/2014/main" id="{2E373C1B-2A3A-01D6-4D63-12B2753D0577}"/>
                    </a:ext>
                  </a:extLst>
                </p:cNvPr>
                <p:cNvGrpSpPr/>
                <p:nvPr/>
              </p:nvGrpSpPr>
              <p:grpSpPr>
                <a:xfrm>
                  <a:off x="2389266" y="1193363"/>
                  <a:ext cx="1238400" cy="474242"/>
                  <a:chOff x="2057650" y="1947130"/>
                  <a:chExt cx="1238400" cy="474242"/>
                </a:xfrm>
              </p:grpSpPr>
              <p:sp>
                <p:nvSpPr>
                  <p:cNvPr id="43" name="矩形: 圆角 42">
                    <a:extLst>
                      <a:ext uri="{FF2B5EF4-FFF2-40B4-BE49-F238E27FC236}">
                        <a16:creationId xmlns:a16="http://schemas.microsoft.com/office/drawing/2014/main" id="{FF5F1266-D80B-DD70-C13B-CF30E1D96C19}"/>
                      </a:ext>
                    </a:extLst>
                  </p:cNvPr>
                  <p:cNvSpPr/>
                  <p:nvPr/>
                </p:nvSpPr>
                <p:spPr>
                  <a:xfrm>
                    <a:off x="2057650" y="1947130"/>
                    <a:ext cx="1238400"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44" name="文本框 43">
                    <a:extLst>
                      <a:ext uri="{FF2B5EF4-FFF2-40B4-BE49-F238E27FC236}">
                        <a16:creationId xmlns:a16="http://schemas.microsoft.com/office/drawing/2014/main" id="{E665E3C9-82A8-7A82-A810-484B83D1AA15}"/>
                      </a:ext>
                    </a:extLst>
                  </p:cNvPr>
                  <p:cNvSpPr txBox="1"/>
                  <p:nvPr/>
                </p:nvSpPr>
                <p:spPr>
                  <a:xfrm>
                    <a:off x="2224852" y="2071073"/>
                    <a:ext cx="798617" cy="239088"/>
                  </a:xfrm>
                  <a:prstGeom prst="rect">
                    <a:avLst/>
                  </a:prstGeom>
                  <a:noFill/>
                </p:spPr>
                <p:txBody>
                  <a:bodyPr wrap="none" rtlCol="0">
                    <a:spAutoFit/>
                  </a:bodyPr>
                  <a:lstStyle/>
                  <a:p>
                    <a:r>
                      <a:rPr lang="zh-CN" altLang="en-US" sz="1200" dirty="0">
                        <a:latin typeface="Arial" panose="020B0604020202020204" pitchFamily="34" charset="0"/>
                        <a:ea typeface="宋体" panose="02010600030101010101" pitchFamily="2" charset="-122"/>
                        <a:cs typeface="Arial" panose="020B0604020202020204" pitchFamily="34" charset="0"/>
                      </a:rPr>
                      <a:t>Ảnh màu</a:t>
                    </a:r>
                  </a:p>
                </p:txBody>
              </p:sp>
            </p:grpSp>
            <p:sp>
              <p:nvSpPr>
                <p:cNvPr id="36" name="左大括号 35">
                  <a:extLst>
                    <a:ext uri="{FF2B5EF4-FFF2-40B4-BE49-F238E27FC236}">
                      <a16:creationId xmlns:a16="http://schemas.microsoft.com/office/drawing/2014/main" id="{ACEA0C1A-739A-0F4F-845E-DD2C9804B15E}"/>
                    </a:ext>
                  </a:extLst>
                </p:cNvPr>
                <p:cNvSpPr/>
                <p:nvPr/>
              </p:nvSpPr>
              <p:spPr>
                <a:xfrm flipH="1">
                  <a:off x="3689470" y="1435531"/>
                  <a:ext cx="337798" cy="1445752"/>
                </a:xfrm>
                <a:prstGeom prst="leftBrace">
                  <a:avLst>
                    <a:gd name="adj1" fmla="val 56944"/>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grpSp>
              <p:nvGrpSpPr>
                <p:cNvPr id="37" name="组合 36">
                  <a:extLst>
                    <a:ext uri="{FF2B5EF4-FFF2-40B4-BE49-F238E27FC236}">
                      <a16:creationId xmlns:a16="http://schemas.microsoft.com/office/drawing/2014/main" id="{61638495-CD91-8A23-23F7-26EC1F701ADA}"/>
                    </a:ext>
                  </a:extLst>
                </p:cNvPr>
                <p:cNvGrpSpPr/>
                <p:nvPr/>
              </p:nvGrpSpPr>
              <p:grpSpPr>
                <a:xfrm>
                  <a:off x="2389266" y="1913036"/>
                  <a:ext cx="1238400" cy="474242"/>
                  <a:chOff x="2057650" y="1947130"/>
                  <a:chExt cx="1238400" cy="474242"/>
                </a:xfrm>
              </p:grpSpPr>
              <p:sp>
                <p:nvSpPr>
                  <p:cNvPr id="41" name="矩形: 圆角 40">
                    <a:extLst>
                      <a:ext uri="{FF2B5EF4-FFF2-40B4-BE49-F238E27FC236}">
                        <a16:creationId xmlns:a16="http://schemas.microsoft.com/office/drawing/2014/main" id="{AC25B36C-4F97-0F0E-4F70-BB646D64939B}"/>
                      </a:ext>
                    </a:extLst>
                  </p:cNvPr>
                  <p:cNvSpPr/>
                  <p:nvPr/>
                </p:nvSpPr>
                <p:spPr>
                  <a:xfrm>
                    <a:off x="2057650" y="1947130"/>
                    <a:ext cx="1238400"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42" name="文本框 41">
                    <a:extLst>
                      <a:ext uri="{FF2B5EF4-FFF2-40B4-BE49-F238E27FC236}">
                        <a16:creationId xmlns:a16="http://schemas.microsoft.com/office/drawing/2014/main" id="{F8E914C2-E10D-ECFE-2A7C-C5AC48D4955F}"/>
                      </a:ext>
                    </a:extLst>
                  </p:cNvPr>
                  <p:cNvSpPr txBox="1"/>
                  <p:nvPr/>
                </p:nvSpPr>
                <p:spPr>
                  <a:xfrm>
                    <a:off x="2212232" y="2057022"/>
                    <a:ext cx="960519" cy="239088"/>
                  </a:xfrm>
                  <a:prstGeom prst="rect">
                    <a:avLst/>
                  </a:prstGeom>
                  <a:noFill/>
                </p:spPr>
                <p:txBody>
                  <a:bodyPr wrap="none" rtlCol="0">
                    <a:spAutoFit/>
                  </a:bodyPr>
                  <a:lstStyle/>
                  <a:p>
                    <a:r>
                      <a:rPr lang="zh-CN" altLang="en-US" sz="1200" dirty="0">
                        <a:latin typeface="Arial" panose="020B0604020202020204" pitchFamily="34" charset="0"/>
                        <a:ea typeface="宋体" panose="02010600030101010101" pitchFamily="2" charset="-122"/>
                        <a:cs typeface="Arial" panose="020B0604020202020204" pitchFamily="34" charset="0"/>
                      </a:rPr>
                      <a:t>Ảnh độ sâu</a:t>
                    </a:r>
                  </a:p>
                </p:txBody>
              </p:sp>
            </p:grpSp>
            <p:grpSp>
              <p:nvGrpSpPr>
                <p:cNvPr id="38" name="组合 37">
                  <a:extLst>
                    <a:ext uri="{FF2B5EF4-FFF2-40B4-BE49-F238E27FC236}">
                      <a16:creationId xmlns:a16="http://schemas.microsoft.com/office/drawing/2014/main" id="{9C9197B3-1264-2DB9-80B9-927421D7C762}"/>
                    </a:ext>
                  </a:extLst>
                </p:cNvPr>
                <p:cNvGrpSpPr/>
                <p:nvPr/>
              </p:nvGrpSpPr>
              <p:grpSpPr>
                <a:xfrm>
                  <a:off x="2389266" y="2625932"/>
                  <a:ext cx="1238400" cy="474242"/>
                  <a:chOff x="2057650" y="1947130"/>
                  <a:chExt cx="1238400" cy="474242"/>
                </a:xfrm>
              </p:grpSpPr>
              <p:sp>
                <p:nvSpPr>
                  <p:cNvPr id="39" name="矩形: 圆角 38">
                    <a:extLst>
                      <a:ext uri="{FF2B5EF4-FFF2-40B4-BE49-F238E27FC236}">
                        <a16:creationId xmlns:a16="http://schemas.microsoft.com/office/drawing/2014/main" id="{A7776A42-0A6C-4FEB-6DD8-A2C105FD2FBF}"/>
                      </a:ext>
                    </a:extLst>
                  </p:cNvPr>
                  <p:cNvSpPr/>
                  <p:nvPr/>
                </p:nvSpPr>
                <p:spPr>
                  <a:xfrm>
                    <a:off x="2057650" y="1947130"/>
                    <a:ext cx="1238400"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Arial" panose="020B0604020202020204" pitchFamily="34" charset="0"/>
                      <a:cs typeface="Arial" panose="020B0604020202020204" pitchFamily="34" charset="0"/>
                    </a:endParaRPr>
                  </a:p>
                </p:txBody>
              </p:sp>
              <p:sp>
                <p:nvSpPr>
                  <p:cNvPr id="40" name="文本框 39">
                    <a:extLst>
                      <a:ext uri="{FF2B5EF4-FFF2-40B4-BE49-F238E27FC236}">
                        <a16:creationId xmlns:a16="http://schemas.microsoft.com/office/drawing/2014/main" id="{78BCF345-B072-7906-9C7E-7BCA916B519B}"/>
                      </a:ext>
                    </a:extLst>
                  </p:cNvPr>
                  <p:cNvSpPr txBox="1"/>
                  <p:nvPr/>
                </p:nvSpPr>
                <p:spPr>
                  <a:xfrm>
                    <a:off x="2077696" y="2070418"/>
                    <a:ext cx="1217000" cy="239088"/>
                  </a:xfrm>
                  <a:prstGeom prst="rect">
                    <a:avLst/>
                  </a:prstGeom>
                  <a:noFill/>
                </p:spPr>
                <p:txBody>
                  <a:bodyPr wrap="none" rtlCol="0">
                    <a:spAutoFit/>
                  </a:bodyPr>
                  <a:lstStyle/>
                  <a:p>
                    <a:r>
                      <a:rPr lang="zh-CN" altLang="en-US" sz="1200" dirty="0">
                        <a:latin typeface="Arial" panose="020B0604020202020204" pitchFamily="34" charset="0"/>
                        <a:ea typeface="宋体" panose="02010600030101010101" pitchFamily="2" charset="-122"/>
                        <a:cs typeface="Arial" panose="020B0604020202020204" pitchFamily="34" charset="0"/>
                      </a:rPr>
                      <a:t>Đám mây điểm</a:t>
                    </a:r>
                  </a:p>
                </p:txBody>
              </p:sp>
            </p:grpSp>
          </p:grpSp>
          <p:cxnSp>
            <p:nvCxnSpPr>
              <p:cNvPr id="31" name="直接箭头连接符 30">
                <a:extLst>
                  <a:ext uri="{FF2B5EF4-FFF2-40B4-BE49-F238E27FC236}">
                    <a16:creationId xmlns:a16="http://schemas.microsoft.com/office/drawing/2014/main" id="{2D1ED56A-3584-D58F-8504-960BF997A9B6}"/>
                  </a:ext>
                </a:extLst>
              </p:cNvPr>
              <p:cNvCxnSpPr>
                <a:cxnSpLocks/>
              </p:cNvCxnSpPr>
              <p:nvPr/>
            </p:nvCxnSpPr>
            <p:spPr>
              <a:xfrm>
                <a:off x="5045206" y="2672488"/>
                <a:ext cx="0" cy="25642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2" name="组合 31">
                <a:extLst>
                  <a:ext uri="{FF2B5EF4-FFF2-40B4-BE49-F238E27FC236}">
                    <a16:creationId xmlns:a16="http://schemas.microsoft.com/office/drawing/2014/main" id="{FD41922C-B2C8-B48F-797B-AC88B943B1CF}"/>
                  </a:ext>
                </a:extLst>
              </p:cNvPr>
              <p:cNvGrpSpPr/>
              <p:nvPr/>
            </p:nvGrpSpPr>
            <p:grpSpPr>
              <a:xfrm>
                <a:off x="4423467" y="3026270"/>
                <a:ext cx="1237480" cy="474242"/>
                <a:chOff x="1999397" y="1914116"/>
                <a:chExt cx="1237480" cy="474242"/>
              </a:xfrm>
            </p:grpSpPr>
            <p:sp>
              <p:nvSpPr>
                <p:cNvPr id="33" name="矩形: 圆角 32">
                  <a:extLst>
                    <a:ext uri="{FF2B5EF4-FFF2-40B4-BE49-F238E27FC236}">
                      <a16:creationId xmlns:a16="http://schemas.microsoft.com/office/drawing/2014/main" id="{59A76F9C-8165-814F-024E-C7BE14D3B910}"/>
                    </a:ext>
                  </a:extLst>
                </p:cNvPr>
                <p:cNvSpPr/>
                <p:nvPr/>
              </p:nvSpPr>
              <p:spPr>
                <a:xfrm>
                  <a:off x="1999397" y="1914116"/>
                  <a:ext cx="1237480"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34" name="文本框 33">
                  <a:extLst>
                    <a:ext uri="{FF2B5EF4-FFF2-40B4-BE49-F238E27FC236}">
                      <a16:creationId xmlns:a16="http://schemas.microsoft.com/office/drawing/2014/main" id="{7CF3897C-11DF-91CD-A372-505C003245AC}"/>
                    </a:ext>
                  </a:extLst>
                </p:cNvPr>
                <p:cNvSpPr txBox="1"/>
                <p:nvPr/>
              </p:nvSpPr>
              <p:spPr>
                <a:xfrm>
                  <a:off x="2145688" y="2024902"/>
                  <a:ext cx="960519" cy="239088"/>
                </a:xfrm>
                <a:prstGeom prst="rect">
                  <a:avLst/>
                </a:prstGeom>
                <a:noFill/>
              </p:spPr>
              <p:txBody>
                <a:bodyPr wrap="none" rtlCol="0">
                  <a:spAutoFit/>
                </a:bodyPr>
                <a:lstStyle/>
                <a:p>
                  <a:r>
                    <a:rPr lang="zh-CN" altLang="en-US" sz="1200" dirty="0">
                      <a:latin typeface="Arial" panose="020B0604020202020204" pitchFamily="34" charset="0"/>
                      <a:ea typeface="宋体" panose="02010600030101010101" pitchFamily="2" charset="-122"/>
                      <a:cs typeface="Arial" panose="020B0604020202020204" pitchFamily="34" charset="0"/>
                    </a:rPr>
                    <a:t>Tập dữ liệu</a:t>
                  </a:r>
                </a:p>
              </p:txBody>
            </p:sp>
          </p:grpSp>
        </p:grpSp>
        <p:sp>
          <p:nvSpPr>
            <p:cNvPr id="7" name="左大括号 6">
              <a:extLst>
                <a:ext uri="{FF2B5EF4-FFF2-40B4-BE49-F238E27FC236}">
                  <a16:creationId xmlns:a16="http://schemas.microsoft.com/office/drawing/2014/main" id="{8B975C43-6F86-AC7D-17BB-B92AB1F8857E}"/>
                </a:ext>
              </a:extLst>
            </p:cNvPr>
            <p:cNvSpPr/>
            <p:nvPr/>
          </p:nvSpPr>
          <p:spPr>
            <a:xfrm rot="10800000">
              <a:off x="9270224" y="2571782"/>
              <a:ext cx="288642" cy="874776"/>
            </a:xfrm>
            <a:prstGeom prst="leftBrace">
              <a:avLst>
                <a:gd name="adj1" fmla="val 27398"/>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8" name="矩形: 圆角 7">
              <a:extLst>
                <a:ext uri="{FF2B5EF4-FFF2-40B4-BE49-F238E27FC236}">
                  <a16:creationId xmlns:a16="http://schemas.microsoft.com/office/drawing/2014/main" id="{B162014A-A4ED-BCBC-596C-6FEB6B96438F}"/>
                </a:ext>
              </a:extLst>
            </p:cNvPr>
            <p:cNvSpPr/>
            <p:nvPr/>
          </p:nvSpPr>
          <p:spPr>
            <a:xfrm>
              <a:off x="995230" y="2082687"/>
              <a:ext cx="1238400"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9" name="文本框 8">
              <a:extLst>
                <a:ext uri="{FF2B5EF4-FFF2-40B4-BE49-F238E27FC236}">
                  <a16:creationId xmlns:a16="http://schemas.microsoft.com/office/drawing/2014/main" id="{0A59A2E4-2D00-5F44-D6AC-739A673ABC3A}"/>
                </a:ext>
              </a:extLst>
            </p:cNvPr>
            <p:cNvSpPr txBox="1"/>
            <p:nvPr/>
          </p:nvSpPr>
          <p:spPr>
            <a:xfrm>
              <a:off x="1206475" y="2116420"/>
              <a:ext cx="772969" cy="398480"/>
            </a:xfrm>
            <a:prstGeom prst="rect">
              <a:avLst/>
            </a:prstGeom>
            <a:noFill/>
          </p:spPr>
          <p:txBody>
            <a:bodyPr wrap="none" rtlCol="0">
              <a:spAutoFit/>
            </a:bodyPr>
            <a:lstStyle/>
            <a:p>
              <a:pPr algn="ctr"/>
              <a:r>
                <a:rPr lang="zh-CN" altLang="en-US" sz="1200" dirty="0">
                  <a:latin typeface="Arial" panose="020B0604020202020204" pitchFamily="34" charset="0"/>
                  <a:ea typeface="宋体" panose="02010600030101010101" pitchFamily="2" charset="-122"/>
                  <a:cs typeface="Arial" panose="020B0604020202020204" pitchFamily="34" charset="0"/>
                </a:rPr>
                <a:t>Camera </a:t>
              </a:r>
              <a:endParaRPr lang="vi-VN" altLang="zh-CN" sz="1200" dirty="0">
                <a:latin typeface="Arial" panose="020B0604020202020204" pitchFamily="34" charset="0"/>
                <a:ea typeface="宋体" panose="02010600030101010101" pitchFamily="2" charset="-122"/>
                <a:cs typeface="Arial" panose="020B0604020202020204" pitchFamily="34" charset="0"/>
              </a:endParaRPr>
            </a:p>
            <a:p>
              <a:pPr algn="ctr"/>
              <a:r>
                <a:rPr lang="zh-CN" altLang="en-US" sz="1200" dirty="0">
                  <a:latin typeface="Arial" panose="020B0604020202020204" pitchFamily="34" charset="0"/>
                  <a:ea typeface="宋体" panose="02010600030101010101" pitchFamily="2" charset="-122"/>
                  <a:cs typeface="Arial" panose="020B0604020202020204" pitchFamily="34" charset="0"/>
                </a:rPr>
                <a:t>độ sâu</a:t>
              </a:r>
            </a:p>
          </p:txBody>
        </p:sp>
        <p:sp>
          <p:nvSpPr>
            <p:cNvPr id="10" name="矩形: 圆角 9">
              <a:extLst>
                <a:ext uri="{FF2B5EF4-FFF2-40B4-BE49-F238E27FC236}">
                  <a16:creationId xmlns:a16="http://schemas.microsoft.com/office/drawing/2014/main" id="{1EC3EAB3-F08F-1023-D3AB-7CE0FDF8AB5D}"/>
                </a:ext>
              </a:extLst>
            </p:cNvPr>
            <p:cNvSpPr/>
            <p:nvPr/>
          </p:nvSpPr>
          <p:spPr>
            <a:xfrm>
              <a:off x="990715" y="2785351"/>
              <a:ext cx="1238400"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11" name="文本框 10">
              <a:extLst>
                <a:ext uri="{FF2B5EF4-FFF2-40B4-BE49-F238E27FC236}">
                  <a16:creationId xmlns:a16="http://schemas.microsoft.com/office/drawing/2014/main" id="{CDB8AB0A-EF19-7389-D15D-55A5CB779A62}"/>
                </a:ext>
              </a:extLst>
            </p:cNvPr>
            <p:cNvSpPr txBox="1"/>
            <p:nvPr/>
          </p:nvSpPr>
          <p:spPr>
            <a:xfrm>
              <a:off x="1311912" y="2890232"/>
              <a:ext cx="627095" cy="239088"/>
            </a:xfrm>
            <a:prstGeom prst="rect">
              <a:avLst/>
            </a:prstGeom>
            <a:noFill/>
          </p:spPr>
          <p:txBody>
            <a:bodyPr wrap="none" rtlCol="0">
              <a:spAutoFit/>
            </a:bodyPr>
            <a:lstStyle/>
            <a:p>
              <a:r>
                <a:rPr lang="zh-CN" altLang="en-US" sz="1200" dirty="0">
                  <a:latin typeface="Arial" panose="020B0604020202020204" pitchFamily="34" charset="0"/>
                  <a:ea typeface="宋体" panose="02010600030101010101" pitchFamily="2" charset="-122"/>
                  <a:cs typeface="Arial" panose="020B0604020202020204" pitchFamily="34" charset="0"/>
                </a:rPr>
                <a:t>LiDAR</a:t>
              </a:r>
            </a:p>
          </p:txBody>
        </p:sp>
        <p:sp>
          <p:nvSpPr>
            <p:cNvPr id="12" name="矩形: 圆角 11">
              <a:extLst>
                <a:ext uri="{FF2B5EF4-FFF2-40B4-BE49-F238E27FC236}">
                  <a16:creationId xmlns:a16="http://schemas.microsoft.com/office/drawing/2014/main" id="{AB62AC2C-38BF-4ECE-BADB-E1AF8EBD89B1}"/>
                </a:ext>
              </a:extLst>
            </p:cNvPr>
            <p:cNvSpPr/>
            <p:nvPr/>
          </p:nvSpPr>
          <p:spPr>
            <a:xfrm>
              <a:off x="995230" y="1369379"/>
              <a:ext cx="1238400" cy="474242"/>
            </a:xfrm>
            <a:prstGeom prst="roundRect">
              <a:avLst>
                <a:gd name="adj" fmla="val 32604"/>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13" name="文本框 12">
              <a:extLst>
                <a:ext uri="{FF2B5EF4-FFF2-40B4-BE49-F238E27FC236}">
                  <a16:creationId xmlns:a16="http://schemas.microsoft.com/office/drawing/2014/main" id="{C4B8A8C0-EEF1-49C9-721A-C37839D8A528}"/>
                </a:ext>
              </a:extLst>
            </p:cNvPr>
            <p:cNvSpPr txBox="1"/>
            <p:nvPr/>
          </p:nvSpPr>
          <p:spPr>
            <a:xfrm>
              <a:off x="1205879" y="1420543"/>
              <a:ext cx="899605" cy="398480"/>
            </a:xfrm>
            <a:prstGeom prst="rect">
              <a:avLst/>
            </a:prstGeom>
            <a:noFill/>
          </p:spPr>
          <p:txBody>
            <a:bodyPr wrap="none" rtlCol="0">
              <a:spAutoFit/>
            </a:bodyPr>
            <a:lstStyle/>
            <a:p>
              <a:r>
                <a:rPr lang="zh-CN" altLang="en-US" sz="1200" dirty="0">
                  <a:latin typeface="Arial" panose="020B0604020202020204" pitchFamily="34" charset="0"/>
                  <a:ea typeface="宋体" panose="02010600030101010101" pitchFamily="2" charset="-122"/>
                  <a:cs typeface="Arial" panose="020B0604020202020204" pitchFamily="34" charset="0"/>
                </a:rPr>
                <a:t>Camera </a:t>
              </a:r>
              <a:endParaRPr lang="vi-VN" altLang="zh-CN" sz="1200" dirty="0">
                <a:latin typeface="Arial" panose="020B0604020202020204" pitchFamily="34" charset="0"/>
                <a:ea typeface="宋体" panose="02010600030101010101" pitchFamily="2" charset="-122"/>
                <a:cs typeface="Arial" panose="020B0604020202020204" pitchFamily="34" charset="0"/>
              </a:endParaRPr>
            </a:p>
            <a:p>
              <a:r>
                <a:rPr lang="zh-CN" altLang="en-US" sz="1200" dirty="0">
                  <a:latin typeface="Arial" panose="020B0604020202020204" pitchFamily="34" charset="0"/>
                  <a:ea typeface="宋体" panose="02010600030101010101" pitchFamily="2" charset="-122"/>
                  <a:cs typeface="Arial" panose="020B0604020202020204" pitchFamily="34" charset="0"/>
                </a:rPr>
                <a:t>quang học</a:t>
              </a:r>
            </a:p>
          </p:txBody>
        </p:sp>
        <p:cxnSp>
          <p:nvCxnSpPr>
            <p:cNvPr id="14" name="直接箭头连接符 13">
              <a:extLst>
                <a:ext uri="{FF2B5EF4-FFF2-40B4-BE49-F238E27FC236}">
                  <a16:creationId xmlns:a16="http://schemas.microsoft.com/office/drawing/2014/main" id="{8EA3DD3D-5538-A886-755F-31F6FFD461FD}"/>
                </a:ext>
              </a:extLst>
            </p:cNvPr>
            <p:cNvCxnSpPr>
              <a:cxnSpLocks/>
            </p:cNvCxnSpPr>
            <p:nvPr/>
          </p:nvCxnSpPr>
          <p:spPr>
            <a:xfrm flipH="1">
              <a:off x="2269553" y="1626009"/>
              <a:ext cx="288642"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a:extLst>
                <a:ext uri="{FF2B5EF4-FFF2-40B4-BE49-F238E27FC236}">
                  <a16:creationId xmlns:a16="http://schemas.microsoft.com/office/drawing/2014/main" id="{33C1CFE4-4B6D-52BD-D141-B795A92C0401}"/>
                </a:ext>
              </a:extLst>
            </p:cNvPr>
            <p:cNvCxnSpPr>
              <a:cxnSpLocks/>
            </p:cNvCxnSpPr>
            <p:nvPr/>
          </p:nvCxnSpPr>
          <p:spPr>
            <a:xfrm flipH="1">
              <a:off x="2269553" y="2319429"/>
              <a:ext cx="288642"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a:extLst>
                <a:ext uri="{FF2B5EF4-FFF2-40B4-BE49-F238E27FC236}">
                  <a16:creationId xmlns:a16="http://schemas.microsoft.com/office/drawing/2014/main" id="{ECAD743C-6E9A-6E65-C5A7-79C6F2FE9C62}"/>
                </a:ext>
              </a:extLst>
            </p:cNvPr>
            <p:cNvCxnSpPr>
              <a:cxnSpLocks/>
            </p:cNvCxnSpPr>
            <p:nvPr/>
          </p:nvCxnSpPr>
          <p:spPr>
            <a:xfrm flipH="1">
              <a:off x="2269553" y="3027794"/>
              <a:ext cx="288642"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1883364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3</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§2.1 Hình học xạ ảnh và phép biến đổi</a:t>
            </a:r>
          </a:p>
        </p:txBody>
      </p:sp>
      <p:sp>
        <p:nvSpPr>
          <p:cNvPr id="5" name="Rectangle 4">
            <a:extLst>
              <a:ext uri="{FF2B5EF4-FFF2-40B4-BE49-F238E27FC236}">
                <a16:creationId xmlns:a16="http://schemas.microsoft.com/office/drawing/2014/main" id="{CC510CB9-64B4-44EA-8A0D-3E3C1213B8E4}"/>
              </a:ext>
            </a:extLst>
          </p:cNvPr>
          <p:cNvSpPr>
            <a:spLocks noChangeArrowheads="1"/>
          </p:cNvSpPr>
          <p:nvPr/>
        </p:nvSpPr>
        <p:spPr bwMode="auto">
          <a:xfrm>
            <a:off x="1016324" y="1076092"/>
            <a:ext cx="7793139" cy="2235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Hình học xạ ảnh và phép biến đổi 2D</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Hình học xạ ảnh và phép biến đổi 3D</a:t>
            </a:r>
          </a:p>
        </p:txBody>
      </p:sp>
    </p:spTree>
    <p:extLst>
      <p:ext uri="{BB962C8B-B14F-4D97-AF65-F5344CB8AC3E}">
        <p14:creationId xmlns:p14="http://schemas.microsoft.com/office/powerpoint/2010/main" val="20170826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EA770-C666-E89F-039C-F83A943B2F37}"/>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825B804F-236C-5DC6-C1CD-5F9E23F4ADDB}"/>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a:t>
            </a:fld>
            <a:endParaRPr lang="zh-CN" altLang="en-US">
              <a:latin typeface="Calibri"/>
              <a:cs typeface="Calibri"/>
            </a:endParaRPr>
          </a:p>
        </p:txBody>
      </p:sp>
      <p:sp>
        <p:nvSpPr>
          <p:cNvPr id="9" name="文本占位符 4">
            <a:extLst>
              <a:ext uri="{FF2B5EF4-FFF2-40B4-BE49-F238E27FC236}">
                <a16:creationId xmlns:a16="http://schemas.microsoft.com/office/drawing/2014/main" id="{C184F9DE-7198-37AB-5C33-EA71F6E47C8E}"/>
              </a:ext>
            </a:extLst>
          </p:cNvPr>
          <p:cNvSpPr>
            <a:spLocks noGrp="1"/>
          </p:cNvSpPr>
          <p:nvPr>
            <p:ph type="body" sz="quarter" idx="14"/>
          </p:nvPr>
        </p:nvSpPr>
        <p:spPr>
          <a:xfrm>
            <a:off x="515937" y="1009287"/>
            <a:ext cx="11160125" cy="3042142"/>
          </a:xfrm>
        </p:spPr>
        <p:txBody>
          <a:bodyPr>
            <a:normAutofit fontScale="85000" lnSpcReduction="20000"/>
          </a:bodyPr>
          <a:lstStyle/>
          <a:p>
            <a:r>
              <a:rPr lang="en-VN" sz="2800" dirty="0"/>
              <a:t>Mở đầu</a:t>
            </a:r>
          </a:p>
          <a:p>
            <a:pPr lvl="1"/>
            <a:r>
              <a:rPr lang="en-VN" dirty="0"/>
              <a:t>Việc thu nhận thông tin thị giác phụ thuộc chủ yếu vào camera. Camera thực hiện phép chiếu cảnh vật từ không gian ba chiều xuống mặt phẳng ảnh hai chiều; quá trình tạo ảnh liên quan đến các phép biến đổi hình học trong không gian 3D và 2D.</a:t>
            </a:r>
          </a:p>
          <a:p>
            <a:pPr lvl="1"/>
            <a:r>
              <a:rPr lang="en-VN" dirty="0"/>
              <a:t>Phép biến đổi xạ ảnh: Là phép biến đổi khả nghịch giữa các không gian xạ ảnh, bảo toàn quan hệ thẳng hàng và giao nhau. Tùy theo không gian khảo sát, có phép biến đổi xạ ảnh 1D, 2D hoặc 3D.</a:t>
            </a:r>
          </a:p>
          <a:p>
            <a:pPr lvl="1"/>
            <a:r>
              <a:rPr lang="en-VN" dirty="0"/>
              <a:t>Hình học xạ ảnh: Là một phân ngành của hình học, nghiên cứu các tính chất của hình không thay đổi qua phép chiếu và phép biến đổi xạ ảnh.</a:t>
            </a:r>
          </a:p>
          <a:p>
            <a:endParaRPr lang="en-US" altLang="zh-CN" sz="2400" b="1" dirty="0">
              <a:latin typeface="Calibri"/>
              <a:cs typeface="Calibri"/>
            </a:endParaRPr>
          </a:p>
        </p:txBody>
      </p:sp>
      <p:sp>
        <p:nvSpPr>
          <p:cNvPr id="4" name="文本占位符 3">
            <a:extLst>
              <a:ext uri="{FF2B5EF4-FFF2-40B4-BE49-F238E27FC236}">
                <a16:creationId xmlns:a16="http://schemas.microsoft.com/office/drawing/2014/main" id="{0AB981E3-F7ED-A448-21F3-E219DF813ABC}"/>
              </a:ext>
            </a:extLst>
          </p:cNvPr>
          <p:cNvSpPr>
            <a:spLocks noGrp="1"/>
          </p:cNvSpPr>
          <p:nvPr>
            <p:ph type="body" sz="quarter" idx="13"/>
          </p:nvPr>
        </p:nvSpPr>
        <p:spPr/>
        <p:txBody>
          <a:bodyPr>
            <a:normAutofit/>
          </a:bodyPr>
          <a:lstStyle/>
          <a:p>
            <a:r>
              <a:rPr lang="zh-CN" altLang="en-US" dirty="0">
                <a:latin typeface="Calibri"/>
                <a:cs typeface="Calibri"/>
              </a:rPr>
              <a:t>Hình học xạ ảnh và phép biến đổi</a:t>
            </a:r>
          </a:p>
        </p:txBody>
      </p:sp>
      <p:pic>
        <p:nvPicPr>
          <p:cNvPr id="1026" name="Picture 2" descr="跳脫傳統成像原理次世代相機可穿牆透視">
            <a:extLst>
              <a:ext uri="{FF2B5EF4-FFF2-40B4-BE49-F238E27FC236}">
                <a16:creationId xmlns:a16="http://schemas.microsoft.com/office/drawing/2014/main" id="{D0201418-D625-7054-FF2F-CE7568DF9B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7604" y="4028573"/>
            <a:ext cx="3922098" cy="26147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射影几何| PIZiadas图形">
            <a:extLst>
              <a:ext uri="{FF2B5EF4-FFF2-40B4-BE49-F238E27FC236}">
                <a16:creationId xmlns:a16="http://schemas.microsoft.com/office/drawing/2014/main" id="{1BB9D240-01CF-E3CA-FB79-2268C434A48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87" t="1352" r="1555" b="973"/>
          <a:stretch/>
        </p:blipFill>
        <p:spPr bwMode="auto">
          <a:xfrm>
            <a:off x="5236152" y="4028573"/>
            <a:ext cx="2616920" cy="261473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射影几何】第四谈——射影变换- 知乎">
            <a:extLst>
              <a:ext uri="{FF2B5EF4-FFF2-40B4-BE49-F238E27FC236}">
                <a16:creationId xmlns:a16="http://schemas.microsoft.com/office/drawing/2014/main" id="{02782107-A063-E051-2B89-2D39449C54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99522" y="4028573"/>
            <a:ext cx="3024873" cy="2608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776245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1D2CE-D9EA-9A4E-D525-08BEC47AAFF8}"/>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1BE9722-7B32-B0D4-CD35-5824FC6E5062}"/>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79271D15-818B-19E1-7B34-6A9822AD5397}"/>
                  </a:ext>
                </a:extLst>
              </p:cNvPr>
              <p:cNvSpPr>
                <a:spLocks noGrp="1"/>
              </p:cNvSpPr>
              <p:nvPr>
                <p:ph type="body" sz="quarter" idx="14"/>
              </p:nvPr>
            </p:nvSpPr>
            <p:spPr>
              <a:xfrm>
                <a:off x="515937" y="1104900"/>
                <a:ext cx="11160125" cy="5620014"/>
              </a:xfrm>
            </p:spPr>
            <p:txBody>
              <a:bodyPr>
                <a:normAutofit fontScale="85000" lnSpcReduction="10000"/>
              </a:bodyPr>
              <a:lstStyle/>
              <a:p>
                <a:r>
                  <a:rPr lang="zh-CN" altLang="en-US" sz="2800" dirty="0"/>
                  <a:t>Biểu diễn điểm và đường thẳng</a:t>
                </a:r>
                <a:endParaRPr lang="en-US" altLang="zh-CN" sz="2800" dirty="0"/>
              </a:p>
              <a:p>
                <a:pPr lvl="1" algn="just"/>
                <a:r>
                  <a:rPr lang="zh-CN" altLang="en-US" sz="2400" dirty="0"/>
                  <a:t>Biểu diễn thuần nhất của điểm: </a:t>
                </a:r>
                <a:r>
                  <a:rPr lang="en-US" altLang="zh-CN" dirty="0" err="1"/>
                  <a:t>tương</a:t>
                </a:r>
                <a:r>
                  <a:rPr lang="en-US" altLang="zh-CN" dirty="0"/>
                  <a:t> </a:t>
                </a:r>
                <a:r>
                  <a:rPr lang="en-US" altLang="zh-CN" dirty="0" err="1"/>
                  <a:t>ứng</a:t>
                </a:r>
                <a:r>
                  <a:rPr lang="en-US" altLang="zh-CN" dirty="0"/>
                  <a:t> </a:t>
                </a:r>
                <a:r>
                  <a:rPr lang="en-US" altLang="zh-CN" dirty="0" err="1"/>
                  <a:t>với</a:t>
                </a:r>
                <a:r>
                  <a:rPr lang="en-US" altLang="zh-CN" dirty="0"/>
                  <a:t> </a:t>
                </a:r>
                <a:r>
                  <a:rPr lang="en-US" altLang="zh-CN" dirty="0" err="1"/>
                  <a:t>điểm</a:t>
                </a:r>
                <a:r>
                  <a:rPr lang="en-US" altLang="zh-CN" dirty="0"/>
                  <a:t> </a:t>
                </a:r>
                <a:r>
                  <a:rPr lang="en-VN" dirty="0"/>
                  <a:t>Cartesian</a:t>
                </a:r>
                <a:r>
                  <a:rPr lang="zh-CN" altLang="en-US" sz="2400" dirty="0"/>
                  <a:t> </a:t>
                </a:r>
                <a14:m>
                  <m:oMath xmlns:m="http://schemas.openxmlformats.org/officeDocument/2006/math">
                    <m:r>
                      <a:rPr lang="en-US" altLang="zh-CN" sz="2400" b="0" i="0" smtClean="0">
                        <a:latin typeface="Cambria Math" panose="02040503050406030204" pitchFamily="18" charset="0"/>
                        <a:cs typeface="Calibri" panose="020F0502020204030204" pitchFamily="34" charset="0"/>
                      </a:rPr>
                      <m:t>(</m:t>
                    </m:r>
                    <m:f>
                      <m:fPr>
                        <m:ctrlPr>
                          <a:rPr lang="en-US" altLang="zh-CN" sz="2400" i="1">
                            <a:latin typeface="Cambria Math" panose="02040503050406030204" pitchFamily="18" charset="0"/>
                            <a:cs typeface="Calibri" panose="020F0502020204030204" pitchFamily="34" charset="0"/>
                          </a:rPr>
                        </m:ctrlPr>
                      </m:fPr>
                      <m:num>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x</m:t>
                            </m:r>
                          </m:e>
                          <m:sub>
                            <m:r>
                              <a:rPr lang="en-US" altLang="zh-CN" sz="2400" b="0" i="0" smtClean="0">
                                <a:latin typeface="Cambria Math" panose="02040503050406030204" pitchFamily="18" charset="0"/>
                                <a:cs typeface="Calibri" panose="020F0502020204030204" pitchFamily="34" charset="0"/>
                              </a:rPr>
                              <m:t>1</m:t>
                            </m:r>
                          </m:sub>
                        </m:sSub>
                      </m:num>
                      <m:den>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x</m:t>
                            </m:r>
                          </m:e>
                          <m:sub>
                            <m:r>
                              <a:rPr lang="en-US" altLang="zh-CN" sz="2400" b="0" i="0" smtClean="0">
                                <a:latin typeface="Cambria Math" panose="02040503050406030204" pitchFamily="18" charset="0"/>
                                <a:cs typeface="Calibri" panose="020F0502020204030204" pitchFamily="34" charset="0"/>
                              </a:rPr>
                              <m:t>3</m:t>
                            </m:r>
                          </m:sub>
                        </m:sSub>
                      </m:den>
                    </m:f>
                    <m:r>
                      <a:rPr lang="en-US" altLang="zh-CN" sz="2400" b="0" i="0" smtClean="0">
                        <a:latin typeface="Cambria Math" panose="02040503050406030204" pitchFamily="18" charset="0"/>
                        <a:cs typeface="Calibri" panose="020F0502020204030204" pitchFamily="34" charset="0"/>
                      </a:rPr>
                      <m:t>,</m:t>
                    </m:r>
                    <m:f>
                      <m:fPr>
                        <m:ctrlPr>
                          <a:rPr lang="en-US" altLang="zh-CN" sz="2400" i="1">
                            <a:latin typeface="Cambria Math" panose="02040503050406030204" pitchFamily="18" charset="0"/>
                            <a:cs typeface="Calibri" panose="020F0502020204030204" pitchFamily="34" charset="0"/>
                          </a:rPr>
                        </m:ctrlPr>
                      </m:fPr>
                      <m:num>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x</m:t>
                            </m:r>
                          </m:e>
                          <m:sub>
                            <m:r>
                              <a:rPr lang="en-US" altLang="zh-CN" sz="2400" b="0" i="0" smtClean="0">
                                <a:latin typeface="Cambria Math" panose="02040503050406030204" pitchFamily="18" charset="0"/>
                                <a:cs typeface="Calibri" panose="020F0502020204030204" pitchFamily="34" charset="0"/>
                              </a:rPr>
                              <m:t>2</m:t>
                            </m:r>
                          </m:sub>
                        </m:sSub>
                      </m:num>
                      <m:den>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x</m:t>
                            </m:r>
                          </m:e>
                          <m:sub>
                            <m:r>
                              <a:rPr lang="en-US" altLang="zh-CN" sz="2400" b="0" i="0" smtClean="0">
                                <a:latin typeface="Cambria Math" panose="02040503050406030204" pitchFamily="18" charset="0"/>
                                <a:cs typeface="Calibri" panose="020F0502020204030204" pitchFamily="34" charset="0"/>
                              </a:rPr>
                              <m:t>3</m:t>
                            </m:r>
                          </m:sub>
                        </m:sSub>
                      </m:den>
                    </m:f>
                    <m:r>
                      <a:rPr lang="en-US" altLang="zh-CN" sz="2400" b="0" i="0" smtClean="0">
                        <a:latin typeface="Cambria Math" panose="02040503050406030204" pitchFamily="18" charset="0"/>
                        <a:cs typeface="Calibri" panose="020F0502020204030204" pitchFamily="34" charset="0"/>
                      </a:rPr>
                      <m:t>)</m:t>
                    </m:r>
                    <m:r>
                      <a:rPr lang="vi-VN" altLang="zh-CN" sz="2400" b="0" i="0" smtClean="0">
                        <a:latin typeface="Cambria Math" panose="02040503050406030204" pitchFamily="18" charset="0"/>
                        <a:cs typeface="Calibri" panose="020F0502020204030204" pitchFamily="34" charset="0"/>
                      </a:rPr>
                      <m:t>, </m:t>
                    </m:r>
                    <m:sSub>
                      <m:sSubPr>
                        <m:ctrlPr>
                          <a:rPr lang="en-US" altLang="zh-CN" i="1">
                            <a:latin typeface="Cambria Math" panose="02040503050406030204" pitchFamily="18" charset="0"/>
                            <a:cs typeface="Calibri" panose="020F0502020204030204" pitchFamily="34" charset="0"/>
                          </a:rPr>
                        </m:ctrlPr>
                      </m:sSubPr>
                      <m:e>
                        <m:r>
                          <m:rPr>
                            <m:sty m:val="p"/>
                          </m:rPr>
                          <a:rPr lang="en-US" altLang="zh-CN">
                            <a:latin typeface="Cambria Math" panose="02040503050406030204" pitchFamily="18" charset="0"/>
                            <a:cs typeface="Calibri" panose="020F0502020204030204" pitchFamily="34" charset="0"/>
                          </a:rPr>
                          <m:t>x</m:t>
                        </m:r>
                      </m:e>
                      <m:sub>
                        <m:r>
                          <a:rPr lang="en-US" altLang="zh-CN">
                            <a:latin typeface="Cambria Math" panose="02040503050406030204" pitchFamily="18" charset="0"/>
                            <a:cs typeface="Calibri" panose="020F0502020204030204" pitchFamily="34" charset="0"/>
                          </a:rPr>
                          <m:t>3</m:t>
                        </m:r>
                      </m:sub>
                    </m:sSub>
                    <m:r>
                      <a:rPr lang="en-US" altLang="zh-CN" i="1">
                        <a:latin typeface="Cambria Math" panose="02040503050406030204" pitchFamily="18" charset="0"/>
                        <a:cs typeface="Calibri" panose="020F0502020204030204" pitchFamily="34" charset="0"/>
                      </a:rPr>
                      <m:t> </m:t>
                    </m:r>
                    <m:r>
                      <a:rPr lang="vi-VN" altLang="zh-CN" b="0" i="1" smtClean="0">
                        <a:latin typeface="Cambria Math" panose="02040503050406030204" pitchFamily="18" charset="0"/>
                        <a:cs typeface="Calibri" panose="020F0502020204030204" pitchFamily="34" charset="0"/>
                      </a:rPr>
                      <m:t># 0, </m:t>
                    </m:r>
                  </m:oMath>
                </a14:m>
                <a:r>
                  <a:rPr lang="en-US" altLang="zh-CN" sz="2400" dirty="0"/>
                  <a:t>ta </a:t>
                </a:r>
                <a:r>
                  <a:rPr lang="zh-CN" altLang="en-US" sz="2400" dirty="0"/>
                  <a:t>được </a:t>
                </a:r>
                <a:r>
                  <a:rPr lang="en-US" altLang="zh-CN" sz="2400" dirty="0"/>
                  <a:t>vector thuần nhất </a:t>
                </a:r>
                <a14:m>
                  <m:oMath xmlns:m="http://schemas.openxmlformats.org/officeDocument/2006/math">
                    <m:r>
                      <m:rPr>
                        <m:sty m:val="p"/>
                      </m:rPr>
                      <a:rPr lang="en-US" altLang="zh-CN" sz="2400" b="0" i="0" smtClean="0">
                        <a:latin typeface="Cambria Math" panose="02040503050406030204" pitchFamily="18" charset="0"/>
                      </a:rPr>
                      <m:t>x</m:t>
                    </m:r>
                    <m:r>
                      <a:rPr lang="en-US" altLang="zh-CN" sz="2400" b="0" i="0" smtClean="0">
                        <a:latin typeface="Cambria Math" panose="02040503050406030204" pitchFamily="18" charset="0"/>
                      </a:rPr>
                      <m:t>=</m:t>
                    </m:r>
                    <m:sSup>
                      <m:sSupPr>
                        <m:ctrlPr>
                          <a:rPr lang="en-US" altLang="zh-CN" sz="2400" i="1" smtClean="0">
                            <a:latin typeface="Cambria Math" panose="02040503050406030204" pitchFamily="18" charset="0"/>
                          </a:rPr>
                        </m:ctrlPr>
                      </m:sSupPr>
                      <m:e>
                        <m:d>
                          <m:dPr>
                            <m:ctrlPr>
                              <a:rPr lang="en-US" altLang="zh-CN" sz="2400" i="1" smtClean="0">
                                <a:latin typeface="Cambria Math" panose="02040503050406030204" pitchFamily="18" charset="0"/>
                              </a:rPr>
                            </m:ctrlPr>
                          </m:dPr>
                          <m:e>
                            <m:sSub>
                              <m:sSubPr>
                                <m:ctrlPr>
                                  <a:rPr lang="en-US" altLang="zh-CN" sz="2400" i="1" smtClean="0">
                                    <a:latin typeface="Cambria Math" panose="02040503050406030204" pitchFamily="18" charset="0"/>
                                  </a:rPr>
                                </m:ctrlPr>
                              </m:sSubPr>
                              <m:e>
                                <m:r>
                                  <m:rPr>
                                    <m:sty m:val="p"/>
                                  </m:rPr>
                                  <a:rPr lang="en-US" altLang="zh-CN" sz="2400" b="0" i="0" smtClean="0">
                                    <a:latin typeface="Cambria Math" panose="02040503050406030204" pitchFamily="18" charset="0"/>
                                  </a:rPr>
                                  <m:t>x</m:t>
                                </m:r>
                              </m:e>
                              <m:sub>
                                <m:r>
                                  <a:rPr lang="en-US" altLang="zh-CN" sz="2400" b="0" i="0" smtClean="0">
                                    <a:latin typeface="Cambria Math" panose="02040503050406030204" pitchFamily="18" charset="0"/>
                                  </a:rPr>
                                  <m:t>1</m:t>
                                </m:r>
                              </m:sub>
                            </m:sSub>
                            <m:r>
                              <a:rPr lang="en-US" altLang="zh-CN" sz="2400" b="0" i="0" smtClean="0">
                                <a:latin typeface="Cambria Math" panose="02040503050406030204" pitchFamily="18" charset="0"/>
                              </a:rPr>
                              <m:t>,</m:t>
                            </m:r>
                            <m:sSub>
                              <m:sSubPr>
                                <m:ctrlPr>
                                  <a:rPr lang="en-US" altLang="zh-CN" sz="2400" i="1" smtClean="0">
                                    <a:latin typeface="Cambria Math" panose="02040503050406030204" pitchFamily="18" charset="0"/>
                                  </a:rPr>
                                </m:ctrlPr>
                              </m:sSubPr>
                              <m:e>
                                <m:r>
                                  <m:rPr>
                                    <m:sty m:val="p"/>
                                  </m:rPr>
                                  <a:rPr lang="en-US" altLang="zh-CN" sz="2400" b="0" i="0" smtClean="0">
                                    <a:latin typeface="Cambria Math" panose="02040503050406030204" pitchFamily="18" charset="0"/>
                                  </a:rPr>
                                  <m:t>x</m:t>
                                </m:r>
                              </m:e>
                              <m:sub>
                                <m:r>
                                  <a:rPr lang="en-US" altLang="zh-CN" sz="2400" b="0" i="0" smtClean="0">
                                    <a:latin typeface="Cambria Math" panose="02040503050406030204" pitchFamily="18" charset="0"/>
                                  </a:rPr>
                                  <m:t>2</m:t>
                                </m:r>
                              </m:sub>
                            </m:sSub>
                            <m:r>
                              <a:rPr lang="en-US" altLang="zh-CN" sz="2400" b="0" i="0" smtClean="0">
                                <a:latin typeface="Cambria Math" panose="02040503050406030204" pitchFamily="18" charset="0"/>
                              </a:rPr>
                              <m:t>,</m:t>
                            </m:r>
                            <m:sSub>
                              <m:sSubPr>
                                <m:ctrlPr>
                                  <a:rPr lang="en-US" altLang="zh-CN" sz="2400" i="1" smtClean="0">
                                    <a:latin typeface="Cambria Math" panose="02040503050406030204" pitchFamily="18" charset="0"/>
                                  </a:rPr>
                                </m:ctrlPr>
                              </m:sSubPr>
                              <m:e>
                                <m:r>
                                  <m:rPr>
                                    <m:sty m:val="p"/>
                                  </m:rPr>
                                  <a:rPr lang="en-US" altLang="zh-CN" sz="2400" b="0" i="0" smtClean="0">
                                    <a:latin typeface="Cambria Math" panose="02040503050406030204" pitchFamily="18" charset="0"/>
                                  </a:rPr>
                                  <m:t>x</m:t>
                                </m:r>
                              </m:e>
                              <m:sub>
                                <m:r>
                                  <a:rPr lang="en-US" altLang="zh-CN" sz="2400" b="0" i="0" smtClean="0">
                                    <a:latin typeface="Cambria Math" panose="02040503050406030204" pitchFamily="18" charset="0"/>
                                  </a:rPr>
                                  <m:t>3</m:t>
                                </m:r>
                              </m:sub>
                            </m:sSub>
                          </m:e>
                        </m:d>
                      </m:e>
                      <m:sup>
                        <m:r>
                          <m:rPr>
                            <m:sty m:val="p"/>
                          </m:rPr>
                          <a:rPr lang="en-US" altLang="zh-CN" sz="2400" b="0" i="0" smtClean="0">
                            <a:latin typeface="Cambria Math" panose="02040503050406030204" pitchFamily="18" charset="0"/>
                          </a:rPr>
                          <m:t>T</m:t>
                        </m:r>
                      </m:sup>
                    </m:sSup>
                  </m:oMath>
                </a14:m>
                <a:endParaRPr lang="en-US" altLang="zh-CN" sz="2400" dirty="0"/>
              </a:p>
              <a:p>
                <a:pPr lvl="1" algn="just"/>
                <a:r>
                  <a:rPr lang="zh-CN" altLang="en-US" sz="2400" dirty="0"/>
                  <a:t>Biểu diễn thuần nhất của đường thẳng: đường thẳng </a:t>
                </a:r>
                <a14:m>
                  <m:oMath xmlns:m="http://schemas.openxmlformats.org/officeDocument/2006/math">
                    <m:r>
                      <m:rPr>
                        <m:sty m:val="p"/>
                      </m:rPr>
                      <a:rPr lang="en-US" altLang="zh-CN" sz="2400" b="0" i="0" smtClean="0">
                        <a:latin typeface="Cambria Math" panose="02040503050406030204" pitchFamily="18" charset="0"/>
                        <a:cs typeface="Calibri" panose="020F0502020204030204" pitchFamily="34" charset="0"/>
                      </a:rPr>
                      <m:t>ax</m:t>
                    </m:r>
                    <m:r>
                      <a:rPr lang="en-US" altLang="zh-CN" sz="2400" b="0" i="0" smtClean="0">
                        <a:latin typeface="Cambria Math" panose="02040503050406030204" pitchFamily="18" charset="0"/>
                        <a:cs typeface="Calibri" panose="020F0502020204030204" pitchFamily="34" charset="0"/>
                      </a:rPr>
                      <m:t>+</m:t>
                    </m:r>
                    <m:r>
                      <m:rPr>
                        <m:sty m:val="p"/>
                      </m:rPr>
                      <a:rPr lang="en-US" altLang="zh-CN" sz="2400" b="0" i="0" smtClean="0">
                        <a:latin typeface="Cambria Math" panose="02040503050406030204" pitchFamily="18" charset="0"/>
                        <a:cs typeface="Calibri" panose="020F0502020204030204" pitchFamily="34" charset="0"/>
                      </a:rPr>
                      <m:t>by</m:t>
                    </m:r>
                    <m:r>
                      <a:rPr lang="en-US" altLang="zh-CN" sz="2400" b="0" i="0" smtClean="0">
                        <a:latin typeface="Cambria Math" panose="02040503050406030204" pitchFamily="18" charset="0"/>
                        <a:cs typeface="Calibri" panose="020F0502020204030204" pitchFamily="34" charset="0"/>
                      </a:rPr>
                      <m:t>+</m:t>
                    </m:r>
                    <m:r>
                      <m:rPr>
                        <m:sty m:val="p"/>
                      </m:rPr>
                      <a:rPr lang="en-US" altLang="zh-CN" sz="2400" b="0" i="0" smtClean="0">
                        <a:latin typeface="Cambria Math" panose="02040503050406030204" pitchFamily="18" charset="0"/>
                        <a:cs typeface="Calibri" panose="020F0502020204030204" pitchFamily="34" charset="0"/>
                      </a:rPr>
                      <m:t>c</m:t>
                    </m:r>
                    <m:r>
                      <a:rPr lang="en-US" altLang="zh-CN" sz="2400" b="0" i="0" smtClean="0">
                        <a:latin typeface="Cambria Math" panose="02040503050406030204" pitchFamily="18" charset="0"/>
                        <a:cs typeface="Calibri" panose="020F0502020204030204" pitchFamily="34" charset="0"/>
                      </a:rPr>
                      <m:t>=0</m:t>
                    </m:r>
                    <m:r>
                      <a:rPr lang="zh-CN" altLang="en-US" sz="2400" b="0" i="0" smtClean="0">
                        <a:latin typeface="Cambria Math" panose="02040503050406030204" pitchFamily="18" charset="0"/>
                        <a:cs typeface="Calibri" panose="020F0502020204030204" pitchFamily="34" charset="0"/>
                      </a:rPr>
                      <m:t> đượ</m:t>
                    </m:r>
                    <m:r>
                      <m:rPr>
                        <m:sty m:val="p"/>
                      </m:rPr>
                      <a:rPr lang="zh-CN" altLang="en-US" sz="2400" b="0" i="0" smtClean="0">
                        <a:latin typeface="Cambria Math" panose="02040503050406030204" pitchFamily="18" charset="0"/>
                        <a:cs typeface="Calibri" panose="020F0502020204030204" pitchFamily="34" charset="0"/>
                      </a:rPr>
                      <m:t>c</m:t>
                    </m:r>
                    <m:r>
                      <a:rPr lang="zh-CN" altLang="en-US" sz="2400" b="0" i="0" smtClean="0">
                        <a:latin typeface="Cambria Math" panose="02040503050406030204" pitchFamily="18" charset="0"/>
                        <a:cs typeface="Calibri" panose="020F0502020204030204" pitchFamily="34" charset="0"/>
                      </a:rPr>
                      <m:t> </m:t>
                    </m:r>
                    <m:r>
                      <m:rPr>
                        <m:sty m:val="p"/>
                      </m:rPr>
                      <a:rPr lang="zh-CN" altLang="en-US" sz="2400" b="0" i="0" smtClean="0">
                        <a:latin typeface="Cambria Math" panose="02040503050406030204" pitchFamily="18" charset="0"/>
                        <a:cs typeface="Calibri" panose="020F0502020204030204" pitchFamily="34" charset="0"/>
                      </a:rPr>
                      <m:t>bi</m:t>
                    </m:r>
                    <m:r>
                      <a:rPr lang="zh-CN" altLang="en-US" sz="2400" b="0" i="0" smtClean="0">
                        <a:latin typeface="Cambria Math" panose="02040503050406030204" pitchFamily="18" charset="0"/>
                        <a:cs typeface="Calibri" panose="020F0502020204030204" pitchFamily="34" charset="0"/>
                      </a:rPr>
                      <m:t>ể</m:t>
                    </m:r>
                    <m:r>
                      <m:rPr>
                        <m:sty m:val="p"/>
                      </m:rPr>
                      <a:rPr lang="zh-CN" altLang="en-US" sz="2400" b="0" i="0" smtClean="0">
                        <a:latin typeface="Cambria Math" panose="02040503050406030204" pitchFamily="18" charset="0"/>
                        <a:cs typeface="Calibri" panose="020F0502020204030204" pitchFamily="34" charset="0"/>
                      </a:rPr>
                      <m:t>u</m:t>
                    </m:r>
                    <m:r>
                      <a:rPr lang="zh-CN" altLang="en-US" sz="2400" b="0" i="0" smtClean="0">
                        <a:latin typeface="Cambria Math" panose="02040503050406030204" pitchFamily="18" charset="0"/>
                        <a:cs typeface="Calibri" panose="020F0502020204030204" pitchFamily="34" charset="0"/>
                      </a:rPr>
                      <m:t> </m:t>
                    </m:r>
                    <m:r>
                      <m:rPr>
                        <m:sty m:val="p"/>
                      </m:rPr>
                      <a:rPr lang="zh-CN" altLang="en-US" sz="2400" b="0" i="0" smtClean="0">
                        <a:latin typeface="Cambria Math" panose="02040503050406030204" pitchFamily="18" charset="0"/>
                        <a:cs typeface="Calibri" panose="020F0502020204030204" pitchFamily="34" charset="0"/>
                      </a:rPr>
                      <m:t>di</m:t>
                    </m:r>
                    <m:r>
                      <a:rPr lang="zh-CN" altLang="en-US" sz="2400" b="0" i="0" smtClean="0">
                        <a:latin typeface="Cambria Math" panose="02040503050406030204" pitchFamily="18" charset="0"/>
                        <a:cs typeface="Calibri" panose="020F0502020204030204" pitchFamily="34" charset="0"/>
                      </a:rPr>
                      <m:t>ễ</m:t>
                    </m:r>
                    <m:r>
                      <m:rPr>
                        <m:sty m:val="p"/>
                      </m:rPr>
                      <a:rPr lang="zh-CN" altLang="en-US" sz="2400" b="0" i="0" smtClean="0">
                        <a:latin typeface="Cambria Math" panose="02040503050406030204" pitchFamily="18" charset="0"/>
                        <a:cs typeface="Calibri" panose="020F0502020204030204" pitchFamily="34" charset="0"/>
                      </a:rPr>
                      <m:t>n</m:t>
                    </m:r>
                    <m:r>
                      <a:rPr lang="zh-CN" altLang="en-US" sz="2400" b="0" i="0" smtClean="0">
                        <a:latin typeface="Cambria Math" panose="02040503050406030204" pitchFamily="18" charset="0"/>
                        <a:cs typeface="Calibri" panose="020F0502020204030204" pitchFamily="34" charset="0"/>
                      </a:rPr>
                      <m:t> </m:t>
                    </m:r>
                    <m:r>
                      <m:rPr>
                        <m:sty m:val="p"/>
                      </m:rPr>
                      <a:rPr lang="zh-CN" altLang="en-US" sz="2400" b="0" i="0" smtClean="0">
                        <a:latin typeface="Cambria Math" panose="02040503050406030204" pitchFamily="18" charset="0"/>
                        <a:cs typeface="Calibri" panose="020F0502020204030204" pitchFamily="34" charset="0"/>
                      </a:rPr>
                      <m:t>l</m:t>
                    </m:r>
                    <m:r>
                      <a:rPr lang="zh-CN" altLang="en-US" sz="2400" b="0" i="0" smtClean="0">
                        <a:latin typeface="Cambria Math" panose="02040503050406030204" pitchFamily="18" charset="0"/>
                        <a:cs typeface="Calibri" panose="020F0502020204030204" pitchFamily="34" charset="0"/>
                      </a:rPr>
                      <m:t>à </m:t>
                    </m:r>
                  </m:oMath>
                </a14:m>
                <a:r>
                  <a:rPr lang="zh-CN" altLang="en-US" sz="2400" dirty="0"/>
                  <a:t> là </a:t>
                </a:r>
                <a14:m>
                  <m:oMath xmlns:m="http://schemas.openxmlformats.org/officeDocument/2006/math">
                    <m:r>
                      <m:rPr>
                        <m:sty m:val="p"/>
                      </m:rPr>
                      <a:rPr lang="en-US" altLang="zh-CN" sz="2400" b="0" i="0" dirty="0" smtClean="0">
                        <a:latin typeface="Cambria Math" panose="02040503050406030204" pitchFamily="18" charset="0"/>
                      </a:rPr>
                      <m:t>I</m:t>
                    </m:r>
                    <m:r>
                      <a:rPr lang="en-US" altLang="zh-CN" sz="2400" b="0" i="0" dirty="0" smtClean="0">
                        <a:latin typeface="Cambria Math" panose="02040503050406030204" pitchFamily="18" charset="0"/>
                      </a:rPr>
                      <m:t>=</m:t>
                    </m:r>
                    <m:sSup>
                      <m:sSupPr>
                        <m:ctrlPr>
                          <a:rPr lang="en-US" altLang="zh-CN" sz="2400" i="1" dirty="0" smtClean="0">
                            <a:latin typeface="Cambria Math" panose="02040503050406030204" pitchFamily="18" charset="0"/>
                          </a:rPr>
                        </m:ctrlPr>
                      </m:sSupPr>
                      <m:e>
                        <m:d>
                          <m:dPr>
                            <m:ctrlPr>
                              <a:rPr lang="en-US" altLang="zh-CN" sz="2400" i="1" dirty="0" smtClean="0">
                                <a:latin typeface="Cambria Math" panose="02040503050406030204" pitchFamily="18" charset="0"/>
                              </a:rPr>
                            </m:ctrlPr>
                          </m:dPr>
                          <m:e>
                            <m:r>
                              <m:rPr>
                                <m:sty m:val="p"/>
                              </m:rPr>
                              <a:rPr lang="en-US" altLang="zh-CN" sz="2400" b="0" i="0" dirty="0" smtClean="0">
                                <a:latin typeface="Cambria Math" panose="02040503050406030204" pitchFamily="18" charset="0"/>
                              </a:rPr>
                              <m:t>a</m:t>
                            </m:r>
                            <m:r>
                              <a:rPr lang="en-US" altLang="zh-CN" sz="2400" b="0" i="0" dirty="0" smtClean="0">
                                <a:latin typeface="Cambria Math" panose="02040503050406030204" pitchFamily="18" charset="0"/>
                              </a:rPr>
                              <m:t>,</m:t>
                            </m:r>
                            <m:r>
                              <m:rPr>
                                <m:sty m:val="p"/>
                              </m:rPr>
                              <a:rPr lang="en-US" altLang="zh-CN" sz="2400" b="0" i="0" dirty="0" smtClean="0">
                                <a:latin typeface="Cambria Math" panose="02040503050406030204" pitchFamily="18" charset="0"/>
                              </a:rPr>
                              <m:t>b</m:t>
                            </m:r>
                            <m:r>
                              <a:rPr lang="en-US" altLang="zh-CN" sz="2400" b="0" i="0" dirty="0" smtClean="0">
                                <a:latin typeface="Cambria Math" panose="02040503050406030204" pitchFamily="18" charset="0"/>
                              </a:rPr>
                              <m:t>,</m:t>
                            </m:r>
                            <m:r>
                              <m:rPr>
                                <m:sty m:val="p"/>
                              </m:rPr>
                              <a:rPr lang="en-US" altLang="zh-CN" sz="2400" b="0" i="0" dirty="0" smtClean="0">
                                <a:latin typeface="Cambria Math" panose="02040503050406030204" pitchFamily="18" charset="0"/>
                              </a:rPr>
                              <m:t>c</m:t>
                            </m:r>
                          </m:e>
                        </m:d>
                      </m:e>
                      <m:sup>
                        <m:r>
                          <m:rPr>
                            <m:sty m:val="p"/>
                          </m:rPr>
                          <a:rPr lang="en-US" altLang="zh-CN" sz="2400" b="0" i="0" dirty="0" smtClean="0">
                            <a:latin typeface="Cambria Math" panose="02040503050406030204" pitchFamily="18" charset="0"/>
                          </a:rPr>
                          <m:t>T</m:t>
                        </m:r>
                      </m:sup>
                    </m:sSup>
                  </m:oMath>
                </a14:m>
                <a:endParaRPr lang="en-US" altLang="zh-CN" sz="2400" dirty="0"/>
              </a:p>
              <a:p>
                <a:pPr lvl="1" algn="just"/>
                <a:r>
                  <a:rPr lang="zh-CN" altLang="en-US" sz="2400" dirty="0"/>
                  <a:t>Lớp tương đương của </a:t>
                </a:r>
                <a:r>
                  <a:rPr lang="en-US" altLang="zh-CN" sz="2400" dirty="0"/>
                  <a:t>vector</a:t>
                </a:r>
                <a:r>
                  <a:rPr lang="zh-CN" altLang="en-US" sz="2400" dirty="0"/>
                  <a:t>: </a:t>
                </a:r>
                <a14:m>
                  <m:oMath xmlns:m="http://schemas.openxmlformats.org/officeDocument/2006/math">
                    <m:r>
                      <m:rPr>
                        <m:sty m:val="p"/>
                      </m:rPr>
                      <a:rPr lang="en-US" altLang="zh-CN" sz="2400" b="0" i="0" smtClean="0">
                        <a:latin typeface="Cambria Math" panose="02040503050406030204" pitchFamily="18" charset="0"/>
                        <a:cs typeface="Calibri" panose="020F0502020204030204" pitchFamily="34" charset="0"/>
                      </a:rPr>
                      <m:t>kx</m:t>
                    </m:r>
                  </m:oMath>
                </a14:m>
                <a:r>
                  <a:rPr lang="zh-CN" altLang="en-US" sz="2400" dirty="0"/>
                  <a:t> và </a:t>
                </a:r>
                <a14:m>
                  <m:oMath xmlns:m="http://schemas.openxmlformats.org/officeDocument/2006/math">
                    <m:r>
                      <m:rPr>
                        <m:sty m:val="p"/>
                      </m:rPr>
                      <a:rPr lang="en-US" altLang="zh-CN" sz="2400" b="0" i="0" dirty="0" smtClean="0">
                        <a:latin typeface="Cambria Math" panose="02040503050406030204" pitchFamily="18" charset="0"/>
                        <a:cs typeface="Calibri" panose="020F0502020204030204" pitchFamily="34" charset="0"/>
                      </a:rPr>
                      <m:t>x</m:t>
                    </m:r>
                  </m:oMath>
                </a14:m>
                <a:r>
                  <a:rPr lang="zh-CN" altLang="en-US" sz="2400" dirty="0"/>
                  <a:t> biểu diễn cùng một điểm, </a:t>
                </a:r>
                <a14:m>
                  <m:oMath xmlns:m="http://schemas.openxmlformats.org/officeDocument/2006/math">
                    <m:r>
                      <m:rPr>
                        <m:sty m:val="p"/>
                      </m:rPr>
                      <a:rPr lang="en-US" altLang="zh-CN" sz="2400" b="0" i="0" smtClean="0">
                        <a:latin typeface="Cambria Math" panose="02040503050406030204" pitchFamily="18" charset="0"/>
                        <a:cs typeface="Calibri" panose="020F0502020204030204" pitchFamily="34" charset="0"/>
                      </a:rPr>
                      <m:t>kI</m:t>
                    </m:r>
                  </m:oMath>
                </a14:m>
                <a:r>
                  <a:rPr lang="zh-CN" altLang="en-US" sz="2400" dirty="0"/>
                  <a:t> và </a:t>
                </a:r>
                <a14:m>
                  <m:oMath xmlns:m="http://schemas.openxmlformats.org/officeDocument/2006/math">
                    <m:r>
                      <m:rPr>
                        <m:sty m:val="p"/>
                      </m:rPr>
                      <a:rPr lang="en-US" altLang="zh-CN" sz="2400" b="0" i="0" dirty="0" smtClean="0">
                        <a:latin typeface="Cambria Math" panose="02040503050406030204" pitchFamily="18" charset="0"/>
                        <a:cs typeface="Calibri" panose="020F0502020204030204" pitchFamily="34" charset="0"/>
                      </a:rPr>
                      <m:t>I</m:t>
                    </m:r>
                  </m:oMath>
                </a14:m>
                <a:r>
                  <a:rPr lang="zh-CN" altLang="en-US" sz="2400" dirty="0"/>
                  <a:t> biểu diễn cùng một đường thẳng</a:t>
                </a:r>
                <a:endParaRPr lang="en-US" altLang="zh-CN" sz="2400" dirty="0"/>
              </a:p>
              <a:p>
                <a:pPr lvl="1" algn="just"/>
                <a:endParaRPr lang="en-US" altLang="zh-CN" sz="2400" dirty="0">
                  <a:solidFill>
                    <a:srgbClr val="C00000"/>
                  </a:solidFill>
                </a:endParaRPr>
              </a:p>
              <a:p>
                <a:pPr lvl="1" algn="just"/>
                <a:endParaRPr lang="en-US" altLang="zh-CN" sz="2400" dirty="0">
                  <a:solidFill>
                    <a:srgbClr val="C00000"/>
                  </a:solidFill>
                </a:endParaRPr>
              </a:p>
              <a:p>
                <a:pPr lvl="1" algn="just"/>
                <a:endParaRPr lang="en-US" altLang="zh-CN" sz="2400" dirty="0">
                  <a:solidFill>
                    <a:srgbClr val="C00000"/>
                  </a:solidFill>
                </a:endParaRPr>
              </a:p>
              <a:p>
                <a:pPr lvl="1" algn="just"/>
                <a:endParaRPr lang="en-US" altLang="zh-CN" sz="2400" dirty="0"/>
              </a:p>
              <a:p>
                <a:pPr lvl="1" algn="just"/>
                <a:endParaRPr lang="vi-VN" altLang="zh-CN" sz="2400" dirty="0"/>
              </a:p>
              <a:p>
                <a:pPr lvl="1" algn="just"/>
                <a:r>
                  <a:rPr lang="zh-CN" altLang="en-US" sz="2400" dirty="0"/>
                  <a:t>Điểm ở vô cực (điểm lý tưởng): </a:t>
                </a:r>
                <a14:m>
                  <m:oMath xmlns:m="http://schemas.openxmlformats.org/officeDocument/2006/math">
                    <m:r>
                      <m:rPr>
                        <m:sty m:val="p"/>
                      </m:rPr>
                      <a:rPr lang="en-US" altLang="zh-CN" sz="2400" b="0" i="0" smtClean="0">
                        <a:latin typeface="Cambria Math" panose="02040503050406030204" pitchFamily="18" charset="0"/>
                        <a:cs typeface="Calibri" panose="020F0502020204030204" pitchFamily="34" charset="0"/>
                      </a:rPr>
                      <m:t>x</m:t>
                    </m:r>
                    <m:r>
                      <a:rPr lang="en-US" altLang="zh-CN" sz="2400" b="0" i="0" smtClean="0">
                        <a:latin typeface="Cambria Math" panose="02040503050406030204" pitchFamily="18" charset="0"/>
                        <a:cs typeface="Calibri" panose="020F0502020204030204" pitchFamily="34" charset="0"/>
                      </a:rPr>
                      <m:t>=</m:t>
                    </m:r>
                    <m:sSup>
                      <m:sSupPr>
                        <m:ctrlPr>
                          <a:rPr lang="en-US" altLang="zh-CN" sz="2400" i="1">
                            <a:latin typeface="Cambria Math" panose="02040503050406030204" pitchFamily="18" charset="0"/>
                          </a:rPr>
                        </m:ctrlPr>
                      </m:sSupPr>
                      <m:e>
                        <m:d>
                          <m:dPr>
                            <m:ctrlPr>
                              <a:rPr lang="en-US" altLang="zh-CN" sz="2400" i="1">
                                <a:latin typeface="Cambria Math" panose="02040503050406030204" pitchFamily="18" charset="0"/>
                              </a:rPr>
                            </m:ctrlPr>
                          </m:dPr>
                          <m:e>
                            <m:sSub>
                              <m:sSubPr>
                                <m:ctrlPr>
                                  <a:rPr lang="en-US" altLang="zh-CN" sz="2400" i="1">
                                    <a:latin typeface="Cambria Math" panose="02040503050406030204" pitchFamily="18" charset="0"/>
                                  </a:rPr>
                                </m:ctrlPr>
                              </m:sSubPr>
                              <m:e>
                                <m:r>
                                  <m:rPr>
                                    <m:sty m:val="p"/>
                                  </m:rPr>
                                  <a:rPr lang="en-US" altLang="zh-CN" sz="2400" b="0" i="0" smtClean="0">
                                    <a:latin typeface="Cambria Math" panose="02040503050406030204" pitchFamily="18" charset="0"/>
                                  </a:rPr>
                                  <m:t>x</m:t>
                                </m:r>
                              </m:e>
                              <m:sub>
                                <m:r>
                                  <a:rPr lang="en-US" altLang="zh-CN" sz="2400" b="0" i="0" smtClean="0">
                                    <a:latin typeface="Cambria Math" panose="02040503050406030204" pitchFamily="18" charset="0"/>
                                  </a:rPr>
                                  <m:t>1</m:t>
                                </m:r>
                              </m:sub>
                            </m:sSub>
                            <m:r>
                              <a:rPr lang="en-US" altLang="zh-CN" sz="2400" b="0" i="0" smtClean="0">
                                <a:latin typeface="Cambria Math" panose="02040503050406030204" pitchFamily="18" charset="0"/>
                              </a:rPr>
                              <m:t>,</m:t>
                            </m:r>
                            <m:sSub>
                              <m:sSubPr>
                                <m:ctrlPr>
                                  <a:rPr lang="en-US" altLang="zh-CN" sz="2400" i="1">
                                    <a:latin typeface="Cambria Math" panose="02040503050406030204" pitchFamily="18" charset="0"/>
                                  </a:rPr>
                                </m:ctrlPr>
                              </m:sSubPr>
                              <m:e>
                                <m:r>
                                  <m:rPr>
                                    <m:sty m:val="p"/>
                                  </m:rPr>
                                  <a:rPr lang="en-US" altLang="zh-CN" sz="2400" b="0" i="0" smtClean="0">
                                    <a:latin typeface="Cambria Math" panose="02040503050406030204" pitchFamily="18" charset="0"/>
                                  </a:rPr>
                                  <m:t>x</m:t>
                                </m:r>
                              </m:e>
                              <m:sub>
                                <m:r>
                                  <a:rPr lang="en-US" altLang="zh-CN" sz="2400" b="0" i="0" smtClean="0">
                                    <a:latin typeface="Cambria Math" panose="02040503050406030204" pitchFamily="18" charset="0"/>
                                  </a:rPr>
                                  <m:t>2</m:t>
                                </m:r>
                              </m:sub>
                            </m:sSub>
                            <m:r>
                              <a:rPr lang="en-US" altLang="zh-CN" sz="2400" b="0" i="0" smtClean="0">
                                <a:latin typeface="Cambria Math" panose="02040503050406030204" pitchFamily="18" charset="0"/>
                              </a:rPr>
                              <m:t>, 0</m:t>
                            </m:r>
                          </m:e>
                        </m:d>
                      </m:e>
                      <m:sup>
                        <m:r>
                          <m:rPr>
                            <m:sty m:val="p"/>
                          </m:rPr>
                          <a:rPr lang="en-US" altLang="zh-CN" sz="2400" b="0" i="0" smtClean="0">
                            <a:latin typeface="Cambria Math" panose="02040503050406030204" pitchFamily="18" charset="0"/>
                          </a:rPr>
                          <m:t>T</m:t>
                        </m:r>
                      </m:sup>
                    </m:sSup>
                    <m:r>
                      <a:rPr lang="zh-CN" altLang="en-US" sz="2400" b="0" i="0" smtClean="0">
                        <a:latin typeface="Cambria Math" panose="02040503050406030204" pitchFamily="18" charset="0"/>
                      </a:rPr>
                      <m:t>，</m:t>
                    </m:r>
                  </m:oMath>
                </a14:m>
                <a:r>
                  <a:rPr lang="zh-CN" altLang="en-US" sz="2400" dirty="0"/>
                  <a:t> là giao điểm của các đường thẳng song song </a:t>
                </a:r>
                <a14:m>
                  <m:oMath xmlns:m="http://schemas.openxmlformats.org/officeDocument/2006/math">
                    <m:sSub>
                      <m:sSubPr>
                        <m:ctrlPr>
                          <a:rPr lang="en-US" altLang="zh-CN" sz="2400" i="1" smtClean="0">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I</m:t>
                        </m:r>
                      </m:e>
                      <m:sub>
                        <m:r>
                          <a:rPr lang="en-US" altLang="zh-CN" sz="2400" b="0" i="0" smtClean="0">
                            <a:latin typeface="Cambria Math" panose="02040503050406030204" pitchFamily="18" charset="0"/>
                            <a:cs typeface="Calibri" panose="020F0502020204030204" pitchFamily="34" charset="0"/>
                          </a:rPr>
                          <m:t>1</m:t>
                        </m:r>
                      </m:sub>
                    </m:sSub>
                    <m:r>
                      <a:rPr lang="en-US" altLang="zh-CN" sz="2400" b="0" i="0" smtClean="0">
                        <a:latin typeface="Cambria Math" panose="02040503050406030204" pitchFamily="18" charset="0"/>
                        <a:cs typeface="Calibri" panose="020F0502020204030204" pitchFamily="34" charset="0"/>
                      </a:rPr>
                      <m:t>=</m:t>
                    </m:r>
                    <m:sSup>
                      <m:sSupPr>
                        <m:ctrlPr>
                          <a:rPr lang="en-US" altLang="zh-CN" sz="2400" i="1" smtClean="0">
                            <a:latin typeface="Cambria Math" panose="02040503050406030204" pitchFamily="18" charset="0"/>
                            <a:cs typeface="Calibri" panose="020F0502020204030204" pitchFamily="34" charset="0"/>
                          </a:rPr>
                        </m:ctrlPr>
                      </m:sSupPr>
                      <m:e>
                        <m:d>
                          <m:dPr>
                            <m:ctrlPr>
                              <a:rPr lang="en-US" altLang="zh-CN" sz="2400" i="1" smtClean="0">
                                <a:latin typeface="Cambria Math" panose="02040503050406030204" pitchFamily="18" charset="0"/>
                                <a:cs typeface="Calibri" panose="020F0502020204030204" pitchFamily="34" charset="0"/>
                              </a:rPr>
                            </m:ctrlPr>
                          </m:dPr>
                          <m:e>
                            <m:sSub>
                              <m:sSubPr>
                                <m:ctrlPr>
                                  <a:rPr lang="en-US" altLang="zh-CN" sz="2400" i="1" smtClean="0">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x</m:t>
                                </m:r>
                              </m:e>
                              <m:sub>
                                <m:r>
                                  <a:rPr lang="en-US" altLang="zh-CN" sz="2400" b="0" i="0" smtClean="0">
                                    <a:latin typeface="Cambria Math" panose="02040503050406030204" pitchFamily="18" charset="0"/>
                                    <a:cs typeface="Calibri" panose="020F0502020204030204" pitchFamily="34" charset="0"/>
                                  </a:rPr>
                                  <m:t>1</m:t>
                                </m:r>
                              </m:sub>
                            </m:sSub>
                            <m:r>
                              <a:rPr lang="en-US" altLang="zh-CN" sz="2400" b="0" i="0" smtClean="0">
                                <a:latin typeface="Cambria Math" panose="02040503050406030204" pitchFamily="18" charset="0"/>
                                <a:cs typeface="Calibri" panose="020F0502020204030204" pitchFamily="34" charset="0"/>
                              </a:rPr>
                              <m:t>,</m:t>
                            </m:r>
                            <m:sSub>
                              <m:sSubPr>
                                <m:ctrlPr>
                                  <a:rPr lang="en-US" altLang="zh-CN" sz="2400" i="1" smtClean="0">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x</m:t>
                                </m:r>
                              </m:e>
                              <m:sub>
                                <m:r>
                                  <a:rPr lang="en-US" altLang="zh-CN" sz="2400" b="0" i="0" smtClean="0">
                                    <a:latin typeface="Cambria Math" panose="02040503050406030204" pitchFamily="18" charset="0"/>
                                    <a:cs typeface="Calibri" panose="020F0502020204030204" pitchFamily="34" charset="0"/>
                                  </a:rPr>
                                  <m:t>2</m:t>
                                </m:r>
                              </m:sub>
                            </m:sSub>
                            <m:r>
                              <a:rPr lang="en-US" altLang="zh-CN" sz="2400" b="0" i="0" smtClean="0">
                                <a:latin typeface="Cambria Math" panose="02040503050406030204" pitchFamily="18" charset="0"/>
                                <a:cs typeface="Calibri" panose="020F0502020204030204" pitchFamily="34" charset="0"/>
                              </a:rPr>
                              <m:t>,</m:t>
                            </m:r>
                            <m:sSub>
                              <m:sSubPr>
                                <m:ctrlPr>
                                  <a:rPr lang="en-US" altLang="zh-CN" sz="2400" i="1" smtClean="0">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c</m:t>
                                </m:r>
                              </m:e>
                              <m:sub>
                                <m:r>
                                  <a:rPr lang="en-US" altLang="zh-CN" sz="2400" b="0" i="0" smtClean="0">
                                    <a:latin typeface="Cambria Math" panose="02040503050406030204" pitchFamily="18" charset="0"/>
                                    <a:cs typeface="Calibri" panose="020F0502020204030204" pitchFamily="34" charset="0"/>
                                  </a:rPr>
                                  <m:t>1</m:t>
                                </m:r>
                              </m:sub>
                            </m:sSub>
                          </m:e>
                        </m:d>
                      </m:e>
                      <m:sup>
                        <m:r>
                          <m:rPr>
                            <m:sty m:val="p"/>
                          </m:rPr>
                          <a:rPr lang="en-US" altLang="zh-CN" sz="2400" b="0" i="0" smtClean="0">
                            <a:latin typeface="Cambria Math" panose="02040503050406030204" pitchFamily="18" charset="0"/>
                            <a:cs typeface="Calibri" panose="020F0502020204030204" pitchFamily="34" charset="0"/>
                          </a:rPr>
                          <m:t>T</m:t>
                        </m:r>
                      </m:sup>
                    </m:sSup>
                  </m:oMath>
                </a14:m>
                <a:r>
                  <a:rPr lang="zh-CN" altLang="en-US" sz="2400" dirty="0"/>
                  <a:t> và </a:t>
                </a:r>
                <a14:m>
                  <m:oMath xmlns:m="http://schemas.openxmlformats.org/officeDocument/2006/math">
                    <m:r>
                      <m:rPr>
                        <m:sty m:val="p"/>
                      </m:rPr>
                      <a:rPr lang="en-US" altLang="zh-CN" sz="2400" b="0" i="0" dirty="0" smtClean="0">
                        <a:latin typeface="Cambria Math" panose="02040503050406030204" pitchFamily="18" charset="0"/>
                        <a:cs typeface="Calibri" panose="020F0502020204030204" pitchFamily="34" charset="0"/>
                      </a:rPr>
                      <m:t>I</m:t>
                    </m:r>
                    <m:r>
                      <a:rPr lang="en-US" altLang="zh-CN" sz="2400" b="0" i="0" dirty="0" smtClean="0">
                        <a:latin typeface="Cambria Math" panose="02040503050406030204" pitchFamily="18" charset="0"/>
                        <a:cs typeface="Calibri" panose="020F0502020204030204" pitchFamily="34" charset="0"/>
                      </a:rPr>
                      <m:t>=</m:t>
                    </m:r>
                    <m:sSup>
                      <m:sSupPr>
                        <m:ctrlPr>
                          <a:rPr lang="en-US" altLang="zh-CN" sz="2400" i="1" dirty="0" smtClean="0">
                            <a:latin typeface="Cambria Math" panose="02040503050406030204" pitchFamily="18" charset="0"/>
                            <a:cs typeface="Calibri" panose="020F0502020204030204" pitchFamily="34" charset="0"/>
                          </a:rPr>
                        </m:ctrlPr>
                      </m:sSupPr>
                      <m:e>
                        <m:d>
                          <m:dPr>
                            <m:ctrlPr>
                              <a:rPr lang="en-US" altLang="zh-CN" sz="2400" i="1" dirty="0" smtClean="0">
                                <a:latin typeface="Cambria Math" panose="02040503050406030204" pitchFamily="18" charset="0"/>
                                <a:cs typeface="Calibri" panose="020F0502020204030204" pitchFamily="34" charset="0"/>
                              </a:rPr>
                            </m:ctrlPr>
                          </m:dPr>
                          <m:e>
                            <m:sSub>
                              <m:sSubPr>
                                <m:ctrlPr>
                                  <a:rPr lang="en-US" altLang="zh-CN" sz="2400" i="1" dirty="0" smtClean="0">
                                    <a:latin typeface="Cambria Math" panose="02040503050406030204" pitchFamily="18" charset="0"/>
                                    <a:cs typeface="Calibri" panose="020F0502020204030204" pitchFamily="34" charset="0"/>
                                  </a:rPr>
                                </m:ctrlPr>
                              </m:sSubPr>
                              <m:e>
                                <m:r>
                                  <m:rPr>
                                    <m:sty m:val="p"/>
                                  </m:rPr>
                                  <a:rPr lang="en-US" altLang="zh-CN" sz="2400" b="0" i="0" dirty="0" smtClean="0">
                                    <a:latin typeface="Cambria Math" panose="02040503050406030204" pitchFamily="18" charset="0"/>
                                    <a:cs typeface="Calibri" panose="020F0502020204030204" pitchFamily="34" charset="0"/>
                                  </a:rPr>
                                  <m:t>x</m:t>
                                </m:r>
                              </m:e>
                              <m:sub>
                                <m:r>
                                  <a:rPr lang="en-US" altLang="zh-CN" sz="2400" b="0" i="0" dirty="0" smtClean="0">
                                    <a:latin typeface="Cambria Math" panose="02040503050406030204" pitchFamily="18" charset="0"/>
                                    <a:cs typeface="Calibri" panose="020F0502020204030204" pitchFamily="34" charset="0"/>
                                  </a:rPr>
                                  <m:t>1</m:t>
                                </m:r>
                              </m:sub>
                            </m:sSub>
                            <m:r>
                              <a:rPr lang="en-US" altLang="zh-CN" sz="2400" b="0" i="0" dirty="0" smtClean="0">
                                <a:latin typeface="Cambria Math" panose="02040503050406030204" pitchFamily="18" charset="0"/>
                                <a:cs typeface="Calibri" panose="020F0502020204030204" pitchFamily="34" charset="0"/>
                              </a:rPr>
                              <m:t>, </m:t>
                            </m:r>
                            <m:sSub>
                              <m:sSubPr>
                                <m:ctrlPr>
                                  <a:rPr lang="en-US" altLang="zh-CN" sz="2400" i="1" dirty="0" smtClean="0">
                                    <a:latin typeface="Cambria Math" panose="02040503050406030204" pitchFamily="18" charset="0"/>
                                    <a:cs typeface="Calibri" panose="020F0502020204030204" pitchFamily="34" charset="0"/>
                                  </a:rPr>
                                </m:ctrlPr>
                              </m:sSubPr>
                              <m:e>
                                <m:r>
                                  <m:rPr>
                                    <m:sty m:val="p"/>
                                  </m:rPr>
                                  <a:rPr lang="en-US" altLang="zh-CN" sz="2400" b="0" i="0" dirty="0" smtClean="0">
                                    <a:latin typeface="Cambria Math" panose="02040503050406030204" pitchFamily="18" charset="0"/>
                                    <a:cs typeface="Calibri" panose="020F0502020204030204" pitchFamily="34" charset="0"/>
                                  </a:rPr>
                                  <m:t>x</m:t>
                                </m:r>
                              </m:e>
                              <m:sub>
                                <m:r>
                                  <a:rPr lang="en-US" altLang="zh-CN" sz="2400" b="0" i="0" dirty="0" smtClean="0">
                                    <a:latin typeface="Cambria Math" panose="02040503050406030204" pitchFamily="18" charset="0"/>
                                    <a:cs typeface="Calibri" panose="020F0502020204030204" pitchFamily="34" charset="0"/>
                                  </a:rPr>
                                  <m:t>2</m:t>
                                </m:r>
                              </m:sub>
                            </m:sSub>
                            <m:r>
                              <a:rPr lang="en-US" altLang="zh-CN" sz="2400" b="0" i="0" dirty="0" smtClean="0">
                                <a:latin typeface="Cambria Math" panose="02040503050406030204" pitchFamily="18" charset="0"/>
                                <a:cs typeface="Calibri" panose="020F0502020204030204" pitchFamily="34" charset="0"/>
                              </a:rPr>
                              <m:t>, </m:t>
                            </m:r>
                            <m:sSub>
                              <m:sSubPr>
                                <m:ctrlPr>
                                  <a:rPr lang="en-US" altLang="zh-CN" sz="2400" i="1" dirty="0" smtClean="0">
                                    <a:latin typeface="Cambria Math" panose="02040503050406030204" pitchFamily="18" charset="0"/>
                                    <a:cs typeface="Calibri" panose="020F0502020204030204" pitchFamily="34" charset="0"/>
                                  </a:rPr>
                                </m:ctrlPr>
                              </m:sSubPr>
                              <m:e>
                                <m:r>
                                  <m:rPr>
                                    <m:sty m:val="p"/>
                                  </m:rPr>
                                  <a:rPr lang="en-US" altLang="zh-CN" sz="2400" b="0" i="0" dirty="0" smtClean="0">
                                    <a:latin typeface="Cambria Math" panose="02040503050406030204" pitchFamily="18" charset="0"/>
                                    <a:cs typeface="Calibri" panose="020F0502020204030204" pitchFamily="34" charset="0"/>
                                  </a:rPr>
                                  <m:t>c</m:t>
                                </m:r>
                              </m:e>
                              <m:sub>
                                <m:r>
                                  <a:rPr lang="en-US" altLang="zh-CN" sz="2400" b="0" i="0" dirty="0" smtClean="0">
                                    <a:latin typeface="Cambria Math" panose="02040503050406030204" pitchFamily="18" charset="0"/>
                                    <a:cs typeface="Calibri" panose="020F0502020204030204" pitchFamily="34" charset="0"/>
                                  </a:rPr>
                                  <m:t>2</m:t>
                                </m:r>
                              </m:sub>
                            </m:sSub>
                          </m:e>
                        </m:d>
                      </m:e>
                      <m:sup>
                        <m:r>
                          <m:rPr>
                            <m:sty m:val="p"/>
                          </m:rPr>
                          <a:rPr lang="en-US" altLang="zh-CN" sz="2400" b="0" i="0" dirty="0" smtClean="0">
                            <a:latin typeface="Cambria Math" panose="02040503050406030204" pitchFamily="18" charset="0"/>
                            <a:cs typeface="Calibri" panose="020F0502020204030204" pitchFamily="34" charset="0"/>
                          </a:rPr>
                          <m:t>T</m:t>
                        </m:r>
                      </m:sup>
                    </m:sSup>
                  </m:oMath>
                </a14:m>
                <a:endParaRPr lang="en-US" altLang="zh-CN" sz="2400" dirty="0"/>
              </a:p>
              <a:p>
                <a:pPr lvl="1" algn="just"/>
                <a:r>
                  <a:rPr lang="zh-CN" altLang="en-US" sz="2400" dirty="0"/>
                  <a:t>Đường thẳng ở vô cực: </a:t>
                </a:r>
                <a14:m>
                  <m:oMath xmlns:m="http://schemas.openxmlformats.org/officeDocument/2006/math">
                    <m:sSub>
                      <m:sSubPr>
                        <m:ctrlPr>
                          <a:rPr lang="en-US" altLang="zh-CN" sz="2400" i="1" smtClean="0">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I</m:t>
                        </m:r>
                      </m:e>
                      <m:sub>
                        <m:r>
                          <a:rPr lang="en-US" altLang="zh-CN" sz="2400" b="0" i="0" smtClean="0">
                            <a:latin typeface="Cambria Math" panose="02040503050406030204" pitchFamily="18" charset="0"/>
                            <a:ea typeface="Cambria Math" panose="02040503050406030204" pitchFamily="18" charset="0"/>
                            <a:cs typeface="Calibri" panose="020F0502020204030204" pitchFamily="34" charset="0"/>
                          </a:rPr>
                          <m:t>∞</m:t>
                        </m:r>
                      </m:sub>
                    </m:sSub>
                    <m:r>
                      <a:rPr lang="en-US" altLang="zh-CN" sz="2400" b="0" i="0" smtClean="0">
                        <a:latin typeface="Cambria Math" panose="02040503050406030204" pitchFamily="18" charset="0"/>
                        <a:cs typeface="Calibri" panose="020F0502020204030204" pitchFamily="34" charset="0"/>
                      </a:rPr>
                      <m:t>=</m:t>
                    </m:r>
                    <m:sSup>
                      <m:sSupPr>
                        <m:ctrlPr>
                          <a:rPr lang="en-US" altLang="zh-CN" sz="2400" i="1" smtClean="0">
                            <a:latin typeface="Cambria Math" panose="02040503050406030204" pitchFamily="18" charset="0"/>
                            <a:cs typeface="Calibri" panose="020F0502020204030204" pitchFamily="34" charset="0"/>
                          </a:rPr>
                        </m:ctrlPr>
                      </m:sSupPr>
                      <m:e>
                        <m:d>
                          <m:dPr>
                            <m:ctrlPr>
                              <a:rPr lang="en-US" altLang="zh-CN" sz="2400" i="1" smtClean="0">
                                <a:latin typeface="Cambria Math" panose="02040503050406030204" pitchFamily="18" charset="0"/>
                                <a:cs typeface="Calibri" panose="020F0502020204030204" pitchFamily="34" charset="0"/>
                              </a:rPr>
                            </m:ctrlPr>
                          </m:dPr>
                          <m:e>
                            <m:r>
                              <a:rPr lang="en-US" altLang="zh-CN" sz="2400" b="0" i="0" smtClean="0">
                                <a:latin typeface="Cambria Math" panose="02040503050406030204" pitchFamily="18" charset="0"/>
                                <a:cs typeface="Calibri" panose="020F0502020204030204" pitchFamily="34" charset="0"/>
                              </a:rPr>
                              <m:t>0,0,1</m:t>
                            </m:r>
                          </m:e>
                        </m:d>
                      </m:e>
                      <m:sup>
                        <m:r>
                          <m:rPr>
                            <m:sty m:val="p"/>
                          </m:rPr>
                          <a:rPr lang="en-US" altLang="zh-CN" sz="2400" b="0" i="0" smtClean="0">
                            <a:latin typeface="Cambria Math" panose="02040503050406030204" pitchFamily="18" charset="0"/>
                            <a:cs typeface="Calibri" panose="020F0502020204030204" pitchFamily="34" charset="0"/>
                          </a:rPr>
                          <m:t>T</m:t>
                        </m:r>
                      </m:sup>
                    </m:sSup>
                  </m:oMath>
                </a14:m>
                <a:r>
                  <a:rPr lang="zh-CN" altLang="en-US" sz="2400" dirty="0"/>
                  <a:t>, là đường thẳng gồm tất cả các điểm ở vô cực</a:t>
                </a:r>
                <a:endParaRPr lang="en-US" altLang="zh-CN" sz="2400" dirty="0">
                  <a:solidFill>
                    <a:srgbClr val="C00000"/>
                  </a:solidFill>
                </a:endParaRPr>
              </a:p>
              <a:p>
                <a:pPr lvl="1" algn="just"/>
                <a:endParaRPr lang="en-US" altLang="zh-CN" sz="2400" dirty="0">
                  <a:solidFill>
                    <a:srgbClr val="C00000"/>
                  </a:solidFill>
                </a:endParaRPr>
              </a:p>
            </p:txBody>
          </p:sp>
        </mc:Choice>
        <mc:Fallback xmlns="">
          <p:sp>
            <p:nvSpPr>
              <p:cNvPr id="9" name="文本占位符 4">
                <a:extLst>
                  <a:ext uri="{FF2B5EF4-FFF2-40B4-BE49-F238E27FC236}">
                    <a16:creationId xmlns:a16="http://schemas.microsoft.com/office/drawing/2014/main" id="{79271D15-818B-19E1-7B34-6A9822AD5397}"/>
                  </a:ext>
                </a:extLst>
              </p:cNvPr>
              <p:cNvSpPr>
                <a:spLocks noGrp="1" noRot="1" noChangeAspect="1" noMove="1" noResize="1" noEditPoints="1" noAdjustHandles="1" noChangeArrowheads="1" noChangeShapeType="1" noTextEdit="1"/>
              </p:cNvSpPr>
              <p:nvPr>
                <p:ph type="body" sz="quarter" idx="14"/>
              </p:nvPr>
            </p:nvSpPr>
            <p:spPr>
              <a:xfrm>
                <a:off x="515937" y="1104900"/>
                <a:ext cx="11160125" cy="5620014"/>
              </a:xfrm>
              <a:blipFill>
                <a:blip r:embed="rId3"/>
                <a:stretch>
                  <a:fillRect l="-682" t="-676" r="-568" b="-225"/>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2363A556-C4FA-CD49-DEBD-4F179CFB4009}"/>
              </a:ext>
            </a:extLst>
          </p:cNvPr>
          <p:cNvSpPr>
            <a:spLocks noGrp="1"/>
          </p:cNvSpPr>
          <p:nvPr>
            <p:ph type="body" sz="quarter" idx="13"/>
          </p:nvPr>
        </p:nvSpPr>
        <p:spPr/>
        <p:txBody>
          <a:bodyPr>
            <a:normAutofit/>
          </a:bodyPr>
          <a:lstStyle/>
          <a:p>
            <a:r>
              <a:rPr lang="en-US" altLang="zh-CN" dirty="0"/>
              <a:t>Hình học xạ ảnh và phép biến đổi 2D</a:t>
            </a:r>
          </a:p>
        </p:txBody>
      </p:sp>
      <mc:AlternateContent xmlns:mc="http://schemas.openxmlformats.org/markup-compatibility/2006" xmlns:a14="http://schemas.microsoft.com/office/drawing/2010/main">
        <mc:Choice Requires="a14">
          <p:graphicFrame>
            <p:nvGraphicFramePr>
              <p:cNvPr id="6" name="表格 5">
                <a:extLst>
                  <a:ext uri="{FF2B5EF4-FFF2-40B4-BE49-F238E27FC236}">
                    <a16:creationId xmlns:a16="http://schemas.microsoft.com/office/drawing/2014/main" id="{E87C04F2-AF1E-07A1-D360-FD2F7E82FF04}"/>
                  </a:ext>
                </a:extLst>
              </p:cNvPr>
              <p:cNvGraphicFramePr>
                <a:graphicFrameLocks noGrp="1"/>
              </p:cNvGraphicFramePr>
              <p:nvPr>
                <p:extLst>
                  <p:ext uri="{D42A27DB-BD31-4B8C-83A1-F6EECF244321}">
                    <p14:modId xmlns:p14="http://schemas.microsoft.com/office/powerpoint/2010/main" val="1884001450"/>
                  </p:ext>
                </p:extLst>
              </p:nvPr>
            </p:nvGraphicFramePr>
            <p:xfrm>
              <a:off x="2143648" y="3828344"/>
              <a:ext cx="8128000" cy="1483360"/>
            </p:xfrm>
            <a:graphic>
              <a:graphicData uri="http://schemas.openxmlformats.org/drawingml/2006/table">
                <a:tbl>
                  <a:tblPr firstRow="1" bandRow="1">
                    <a:tableStyleId>{F5AB1C69-6EDB-4FF4-983F-18BD219EF322}</a:tableStyleId>
                  </a:tblPr>
                  <a:tblGrid>
                    <a:gridCol w="4064000">
                      <a:extLst>
                        <a:ext uri="{9D8B030D-6E8A-4147-A177-3AD203B41FA5}">
                          <a16:colId xmlns:a16="http://schemas.microsoft.com/office/drawing/2014/main" val="4269574071"/>
                        </a:ext>
                      </a:extLst>
                    </a:gridCol>
                    <a:gridCol w="4064000">
                      <a:extLst>
                        <a:ext uri="{9D8B030D-6E8A-4147-A177-3AD203B41FA5}">
                          <a16:colId xmlns:a16="http://schemas.microsoft.com/office/drawing/2014/main" val="1247861880"/>
                        </a:ext>
                      </a:extLst>
                    </a:gridCol>
                  </a:tblGrid>
                  <a:tr h="370840">
                    <a:tc>
                      <a:txBody>
                        <a:bodyPr/>
                        <a:lstStyle/>
                        <a:p>
                          <a:pPr algn="ctr"/>
                          <a:r>
                            <a:rPr lang="zh-CN" altLang="en-US" dirty="0">
                              <a:solidFill>
                                <a:schemeClr val="tx1"/>
                              </a:solidFill>
                              <a:latin typeface="Calibri"/>
                              <a:cs typeface="Calibri"/>
                            </a:rPr>
                            <a:t>Quan hệ</a:t>
                          </a:r>
                        </a:p>
                      </a:txBody>
                      <a:tcPr/>
                    </a:tc>
                    <a:tc>
                      <a:txBody>
                        <a:bodyPr/>
                        <a:lstStyle/>
                        <a:p>
                          <a:pPr algn="ctr"/>
                          <a:r>
                            <a:rPr lang="zh-CN" altLang="en-US" dirty="0">
                              <a:solidFill>
                                <a:schemeClr val="tx1"/>
                              </a:solidFill>
                              <a:latin typeface="Calibri"/>
                              <a:cs typeface="Calibri"/>
                            </a:rPr>
                            <a:t>Công thức</a:t>
                          </a:r>
                        </a:p>
                      </a:txBody>
                      <a:tcPr/>
                    </a:tc>
                    <a:extLst>
                      <a:ext uri="{0D108BD9-81ED-4DB2-BD59-A6C34878D82A}">
                        <a16:rowId xmlns:a16="http://schemas.microsoft.com/office/drawing/2014/main" val="147372727"/>
                      </a:ext>
                    </a:extLst>
                  </a:tr>
                  <a:tr h="370840">
                    <a:tc>
                      <a:txBody>
                        <a:bodyPr/>
                        <a:lstStyle/>
                        <a:p>
                          <a:pPr algn="ctr"/>
                          <a:r>
                            <a:rPr lang="zh-CN" altLang="en-US" dirty="0">
                              <a:latin typeface="Calibri"/>
                              <a:ea typeface="黑体" panose="02010609060101010101" pitchFamily="49" charset="-122"/>
                              <a:cs typeface="Calibri"/>
                            </a:rPr>
                            <a:t>Điểm nằm trên đường thẳng</a:t>
                          </a:r>
                        </a:p>
                      </a:txBody>
                      <a:tcPr/>
                    </a:tc>
                    <a:tc>
                      <a:txBody>
                        <a:bodyPr/>
                        <a:lstStyle/>
                        <a:p>
                          <a:pPr algn="ctr"/>
                          <a14:m>
                            <m:oMathPara xmlns:m="http://schemas.openxmlformats.org/officeDocument/2006/math">
                              <m:oMathParaPr>
                                <m:jc m:val="centerGroup"/>
                              </m:oMathParaPr>
                              <m:oMath xmlns:m="http://schemas.openxmlformats.org/officeDocument/2006/math">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𝑥</m:t>
                                    </m:r>
                                  </m:e>
                                  <m:sup>
                                    <m:r>
                                      <a:rPr lang="en-US" altLang="zh-CN" b="0" i="1" smtClean="0">
                                        <a:latin typeface="Cambria Math" panose="02040503050406030204" pitchFamily="18" charset="0"/>
                                      </a:rPr>
                                      <m:t>𝑇</m:t>
                                    </m:r>
                                  </m:sup>
                                </m:sSup>
                                <m:r>
                                  <a:rPr lang="en-US" altLang="zh-CN" b="0" i="1" smtClean="0">
                                    <a:latin typeface="Cambria Math" panose="02040503050406030204" pitchFamily="18" charset="0"/>
                                  </a:rPr>
                                  <m:t>𝐼</m:t>
                                </m:r>
                                <m:r>
                                  <a:rPr lang="en-US" altLang="zh-CN" b="0" i="1" smtClean="0">
                                    <a:latin typeface="Cambria Math" panose="02040503050406030204" pitchFamily="18" charset="0"/>
                                  </a:rPr>
                                  <m:t>=</m:t>
                                </m:r>
                                <m:r>
                                  <a:rPr lang="en-US" altLang="zh-CN" b="0" i="1" smtClean="0">
                                    <a:latin typeface="Cambria Math" panose="02040503050406030204" pitchFamily="18" charset="0"/>
                                  </a:rPr>
                                  <m:t>𝑥</m:t>
                                </m:r>
                                <m:r>
                                  <a:rPr lang="en-US" altLang="zh-CN" b="0" i="1" smtClean="0">
                                    <a:latin typeface="Cambria Math" panose="02040503050406030204" pitchFamily="18" charset="0"/>
                                    <a:ea typeface="Cambria Math" panose="02040503050406030204" pitchFamily="18" charset="0"/>
                                  </a:rPr>
                                  <m:t>∙</m:t>
                                </m:r>
                                <m:r>
                                  <a:rPr lang="en-US" altLang="zh-CN" b="0" i="1" smtClean="0">
                                    <a:latin typeface="Cambria Math" panose="02040503050406030204" pitchFamily="18" charset="0"/>
                                  </a:rPr>
                                  <m:t>𝐼</m:t>
                                </m:r>
                                <m:r>
                                  <a:rPr lang="en-US" altLang="zh-CN" b="0" i="1" smtClean="0">
                                    <a:latin typeface="Cambria Math" panose="02040503050406030204" pitchFamily="18" charset="0"/>
                                  </a:rPr>
                                  <m:t>=0</m:t>
                                </m:r>
                              </m:oMath>
                            </m:oMathPara>
                          </a14:m>
                          <a:endParaRPr lang="zh-CN" altLang="en-US" dirty="0">
                            <a:latin typeface="Calibri"/>
                            <a:cs typeface="Calibri"/>
                          </a:endParaRPr>
                        </a:p>
                      </a:txBody>
                      <a:tcPr/>
                    </a:tc>
                    <a:extLst>
                      <a:ext uri="{0D108BD9-81ED-4DB2-BD59-A6C34878D82A}">
                        <a16:rowId xmlns:a16="http://schemas.microsoft.com/office/drawing/2014/main" val="1459185777"/>
                      </a:ext>
                    </a:extLst>
                  </a:tr>
                  <a:tr h="370840">
                    <a:tc>
                      <a:txBody>
                        <a:bodyPr/>
                        <a:lstStyle/>
                        <a:p>
                          <a:pPr algn="ctr"/>
                          <a:r>
                            <a:rPr lang="zh-CN" altLang="en-US" dirty="0">
                              <a:latin typeface="Calibri"/>
                              <a:ea typeface="黑体" panose="02010609060101010101" pitchFamily="49" charset="-122"/>
                              <a:cs typeface="Calibri"/>
                            </a:rPr>
                            <a:t>Giao điểm của các đường thẳng</a:t>
                          </a:r>
                        </a:p>
                      </a:txBody>
                      <a:tcPr/>
                    </a:tc>
                    <a:tc>
                      <a:txBody>
                        <a:bodyPr/>
                        <a:lstStyle/>
                        <a:p>
                          <a:pPr algn="ct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𝑥</m:t>
                                </m:r>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𝐼</m:t>
                                    </m:r>
                                  </m:e>
                                  <m:sub>
                                    <m:r>
                                      <a:rPr lang="en-US" altLang="zh-CN" b="0" i="1" smtClean="0">
                                        <a:latin typeface="Cambria Math" panose="02040503050406030204" pitchFamily="18" charset="0"/>
                                      </a:rPr>
                                      <m:t>1</m:t>
                                    </m:r>
                                  </m:sub>
                                </m:sSub>
                                <m:r>
                                  <a:rPr lang="en-US" altLang="zh-CN" b="0" i="1" smtClean="0">
                                    <a:latin typeface="Cambria Math" panose="02040503050406030204" pitchFamily="18" charset="0"/>
                                    <a:ea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𝐼</m:t>
                                    </m:r>
                                  </m:e>
                                  <m:sub>
                                    <m:r>
                                      <a:rPr lang="en-US" altLang="zh-CN" b="0" i="1" smtClean="0">
                                        <a:latin typeface="Cambria Math" panose="02040503050406030204" pitchFamily="18" charset="0"/>
                                      </a:rPr>
                                      <m:t>2</m:t>
                                    </m:r>
                                  </m:sub>
                                </m:sSub>
                              </m:oMath>
                            </m:oMathPara>
                          </a14:m>
                          <a:endParaRPr lang="zh-CN" altLang="en-US" dirty="0">
                            <a:latin typeface="Calibri"/>
                            <a:cs typeface="Calibri"/>
                          </a:endParaRPr>
                        </a:p>
                      </a:txBody>
                      <a:tcPr/>
                    </a:tc>
                    <a:extLst>
                      <a:ext uri="{0D108BD9-81ED-4DB2-BD59-A6C34878D82A}">
                        <a16:rowId xmlns:a16="http://schemas.microsoft.com/office/drawing/2014/main" val="984907231"/>
                      </a:ext>
                    </a:extLst>
                  </a:tr>
                  <a:tr h="370840">
                    <a:tc>
                      <a:txBody>
                        <a:bodyPr/>
                        <a:lstStyle/>
                        <a:p>
                          <a:pPr algn="ctr"/>
                          <a:r>
                            <a:rPr lang="zh-CN" altLang="en-US" dirty="0">
                              <a:latin typeface="Calibri"/>
                              <a:ea typeface="黑体" panose="02010609060101010101" pitchFamily="49" charset="-122"/>
                              <a:cs typeface="Calibri"/>
                            </a:rPr>
                            <a:t>Đường thẳng đi qua hai điểm</a:t>
                          </a:r>
                        </a:p>
                      </a:txBody>
                      <a:tcPr/>
                    </a:tc>
                    <a:tc>
                      <a:txBody>
                        <a:bodyPr/>
                        <a:lstStyle/>
                        <a:p>
                          <a:pPr algn="ct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𝐼</m:t>
                                </m:r>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𝑥</m:t>
                                    </m:r>
                                  </m:e>
                                  <m:sub>
                                    <m:r>
                                      <a:rPr lang="en-US" altLang="zh-CN" b="0" i="1" smtClean="0">
                                        <a:latin typeface="Cambria Math" panose="02040503050406030204" pitchFamily="18" charset="0"/>
                                      </a:rPr>
                                      <m:t>1</m:t>
                                    </m:r>
                                  </m:sub>
                                </m:sSub>
                                <m:r>
                                  <a:rPr lang="en-US" altLang="zh-CN" b="0" i="1" smtClean="0">
                                    <a:latin typeface="Cambria Math" panose="02040503050406030204" pitchFamily="18" charset="0"/>
                                    <a:ea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𝑥</m:t>
                                    </m:r>
                                  </m:e>
                                  <m:sub>
                                    <m:r>
                                      <a:rPr lang="en-US" altLang="zh-CN" b="0" i="1" smtClean="0">
                                        <a:latin typeface="Cambria Math" panose="02040503050406030204" pitchFamily="18" charset="0"/>
                                      </a:rPr>
                                      <m:t>2</m:t>
                                    </m:r>
                                  </m:sub>
                                </m:sSub>
                              </m:oMath>
                            </m:oMathPara>
                          </a14:m>
                          <a:endParaRPr lang="zh-CN" altLang="en-US" dirty="0">
                            <a:latin typeface="Calibri"/>
                            <a:cs typeface="Calibri"/>
                          </a:endParaRPr>
                        </a:p>
                      </a:txBody>
                      <a:tcPr/>
                    </a:tc>
                    <a:extLst>
                      <a:ext uri="{0D108BD9-81ED-4DB2-BD59-A6C34878D82A}">
                        <a16:rowId xmlns:a16="http://schemas.microsoft.com/office/drawing/2014/main" val="781735664"/>
                      </a:ext>
                    </a:extLst>
                  </a:tr>
                </a:tbl>
              </a:graphicData>
            </a:graphic>
          </p:graphicFrame>
        </mc:Choice>
        <mc:Fallback xmlns="">
          <p:graphicFrame>
            <p:nvGraphicFramePr>
              <p:cNvPr id="6" name="表格 5">
                <a:extLst>
                  <a:ext uri="{FF2B5EF4-FFF2-40B4-BE49-F238E27FC236}">
                    <a16:creationId xmlns:a16="http://schemas.microsoft.com/office/drawing/2014/main" id="{E87C04F2-AF1E-07A1-D360-FD2F7E82FF04}"/>
                  </a:ext>
                </a:extLst>
              </p:cNvPr>
              <p:cNvGraphicFramePr>
                <a:graphicFrameLocks noGrp="1"/>
              </p:cNvGraphicFramePr>
              <p:nvPr>
                <p:extLst>
                  <p:ext uri="{D42A27DB-BD31-4B8C-83A1-F6EECF244321}">
                    <p14:modId xmlns:p14="http://schemas.microsoft.com/office/powerpoint/2010/main" val="1884001450"/>
                  </p:ext>
                </p:extLst>
              </p:nvPr>
            </p:nvGraphicFramePr>
            <p:xfrm>
              <a:off x="2143648" y="3828344"/>
              <a:ext cx="8128000" cy="1483360"/>
            </p:xfrm>
            <a:graphic>
              <a:graphicData uri="http://schemas.openxmlformats.org/drawingml/2006/table">
                <a:tbl>
                  <a:tblPr firstRow="1" bandRow="1">
                    <a:tableStyleId>{F5AB1C69-6EDB-4FF4-983F-18BD219EF322}</a:tableStyleId>
                  </a:tblPr>
                  <a:tblGrid>
                    <a:gridCol w="4064000">
                      <a:extLst>
                        <a:ext uri="{9D8B030D-6E8A-4147-A177-3AD203B41FA5}">
                          <a16:colId xmlns:a16="http://schemas.microsoft.com/office/drawing/2014/main" val="4269574071"/>
                        </a:ext>
                      </a:extLst>
                    </a:gridCol>
                    <a:gridCol w="4064000">
                      <a:extLst>
                        <a:ext uri="{9D8B030D-6E8A-4147-A177-3AD203B41FA5}">
                          <a16:colId xmlns:a16="http://schemas.microsoft.com/office/drawing/2014/main" val="1247861880"/>
                        </a:ext>
                      </a:extLst>
                    </a:gridCol>
                  </a:tblGrid>
                  <a:tr h="370840">
                    <a:tc>
                      <a:txBody>
                        <a:bodyPr/>
                        <a:lstStyle/>
                        <a:p>
                          <a:pPr algn="ctr"/>
                          <a:r>
                            <a:rPr lang="zh-CN" altLang="en-US" dirty="0">
                              <a:solidFill>
                                <a:schemeClr val="tx1"/>
                              </a:solidFill>
                              <a:latin typeface="Calibri"/>
                              <a:cs typeface="Calibri"/>
                            </a:rPr>
                            <a:t>Quan hệ</a:t>
                          </a:r>
                        </a:p>
                      </a:txBody>
                      <a:tcPr/>
                    </a:tc>
                    <a:tc>
                      <a:txBody>
                        <a:bodyPr/>
                        <a:lstStyle/>
                        <a:p>
                          <a:pPr algn="ctr"/>
                          <a:r>
                            <a:rPr lang="zh-CN" altLang="en-US" dirty="0">
                              <a:solidFill>
                                <a:schemeClr val="tx1"/>
                              </a:solidFill>
                              <a:latin typeface="Calibri"/>
                              <a:cs typeface="Calibri"/>
                            </a:rPr>
                            <a:t>Công thức</a:t>
                          </a:r>
                        </a:p>
                      </a:txBody>
                      <a:tcPr/>
                    </a:tc>
                    <a:extLst>
                      <a:ext uri="{0D108BD9-81ED-4DB2-BD59-A6C34878D82A}">
                        <a16:rowId xmlns:a16="http://schemas.microsoft.com/office/drawing/2014/main" val="147372727"/>
                      </a:ext>
                    </a:extLst>
                  </a:tr>
                  <a:tr h="370840">
                    <a:tc>
                      <a:txBody>
                        <a:bodyPr/>
                        <a:lstStyle/>
                        <a:p>
                          <a:pPr algn="ctr"/>
                          <a:r>
                            <a:rPr lang="zh-CN" altLang="en-US" dirty="0">
                              <a:latin typeface="Calibri"/>
                              <a:ea typeface="黑体" panose="02010609060101010101" pitchFamily="49" charset="-122"/>
                              <a:cs typeface="Calibri"/>
                            </a:rPr>
                            <a:t>Điểm nằm trên đường thẳng</a:t>
                          </a:r>
                        </a:p>
                      </a:txBody>
                      <a:tcPr/>
                    </a:tc>
                    <a:tc>
                      <a:txBody>
                        <a:bodyPr/>
                        <a:lstStyle/>
                        <a:p>
                          <a:endParaRPr lang="en-VN"/>
                        </a:p>
                      </a:txBody>
                      <a:tcPr>
                        <a:blipFill>
                          <a:blip r:embed="rId4"/>
                          <a:stretch>
                            <a:fillRect l="-100313" t="-110345" r="-937" b="-227586"/>
                          </a:stretch>
                        </a:blipFill>
                      </a:tcPr>
                    </a:tc>
                    <a:extLst>
                      <a:ext uri="{0D108BD9-81ED-4DB2-BD59-A6C34878D82A}">
                        <a16:rowId xmlns:a16="http://schemas.microsoft.com/office/drawing/2014/main" val="1459185777"/>
                      </a:ext>
                    </a:extLst>
                  </a:tr>
                  <a:tr h="370840">
                    <a:tc>
                      <a:txBody>
                        <a:bodyPr/>
                        <a:lstStyle/>
                        <a:p>
                          <a:pPr algn="ctr"/>
                          <a:r>
                            <a:rPr lang="zh-CN" altLang="en-US" dirty="0">
                              <a:latin typeface="Calibri"/>
                              <a:ea typeface="黑体" panose="02010609060101010101" pitchFamily="49" charset="-122"/>
                              <a:cs typeface="Calibri"/>
                            </a:rPr>
                            <a:t>Giao điểm của các đường thẳng</a:t>
                          </a:r>
                        </a:p>
                      </a:txBody>
                      <a:tcPr/>
                    </a:tc>
                    <a:tc>
                      <a:txBody>
                        <a:bodyPr/>
                        <a:lstStyle/>
                        <a:p>
                          <a:endParaRPr lang="en-VN"/>
                        </a:p>
                      </a:txBody>
                      <a:tcPr>
                        <a:blipFill>
                          <a:blip r:embed="rId4"/>
                          <a:stretch>
                            <a:fillRect l="-100313" t="-203333" r="-937" b="-120000"/>
                          </a:stretch>
                        </a:blipFill>
                      </a:tcPr>
                    </a:tc>
                    <a:extLst>
                      <a:ext uri="{0D108BD9-81ED-4DB2-BD59-A6C34878D82A}">
                        <a16:rowId xmlns:a16="http://schemas.microsoft.com/office/drawing/2014/main" val="984907231"/>
                      </a:ext>
                    </a:extLst>
                  </a:tr>
                  <a:tr h="370840">
                    <a:tc>
                      <a:txBody>
                        <a:bodyPr/>
                        <a:lstStyle/>
                        <a:p>
                          <a:pPr algn="ctr"/>
                          <a:r>
                            <a:rPr lang="zh-CN" altLang="en-US" dirty="0">
                              <a:latin typeface="Calibri"/>
                              <a:ea typeface="黑体" panose="02010609060101010101" pitchFamily="49" charset="-122"/>
                              <a:cs typeface="Calibri"/>
                            </a:rPr>
                            <a:t>Đường thẳng đi qua hai điểm</a:t>
                          </a:r>
                        </a:p>
                      </a:txBody>
                      <a:tcPr/>
                    </a:tc>
                    <a:tc>
                      <a:txBody>
                        <a:bodyPr/>
                        <a:lstStyle/>
                        <a:p>
                          <a:endParaRPr lang="en-VN"/>
                        </a:p>
                      </a:txBody>
                      <a:tcPr>
                        <a:blipFill>
                          <a:blip r:embed="rId4"/>
                          <a:stretch>
                            <a:fillRect l="-100313" t="-313793" r="-937" b="-24138"/>
                          </a:stretch>
                        </a:blipFill>
                      </a:tcPr>
                    </a:tc>
                    <a:extLst>
                      <a:ext uri="{0D108BD9-81ED-4DB2-BD59-A6C34878D82A}">
                        <a16:rowId xmlns:a16="http://schemas.microsoft.com/office/drawing/2014/main" val="781735664"/>
                      </a:ext>
                    </a:extLst>
                  </a:tr>
                </a:tbl>
              </a:graphicData>
            </a:graphic>
          </p:graphicFrame>
        </mc:Fallback>
      </mc:AlternateContent>
    </p:spTree>
    <p:extLst>
      <p:ext uri="{BB962C8B-B14F-4D97-AF65-F5344CB8AC3E}">
        <p14:creationId xmlns:p14="http://schemas.microsoft.com/office/powerpoint/2010/main" val="125385677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1BE2A-3DB9-4B16-FA0C-12C3CA071C07}"/>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F9B13CA-9117-E768-0F85-A2ADEE7A26FA}"/>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6</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A06AC832-EBFC-ECD8-86E2-3E6E56058839}"/>
                  </a:ext>
                </a:extLst>
              </p:cNvPr>
              <p:cNvSpPr>
                <a:spLocks noGrp="1"/>
              </p:cNvSpPr>
              <p:nvPr>
                <p:ph type="body" sz="quarter" idx="14"/>
              </p:nvPr>
            </p:nvSpPr>
            <p:spPr/>
            <p:txBody>
              <a:bodyPr>
                <a:normAutofit/>
              </a:bodyPr>
              <a:lstStyle/>
              <a:p>
                <a:r>
                  <a:rPr lang="zh-CN" altLang="en-US" dirty="0"/>
                  <a:t>Mô hình mặt phẳng xạ ảnh</a:t>
                </a:r>
                <a:endParaRPr lang="en-US" altLang="zh-CN" dirty="0"/>
              </a:p>
              <a:p>
                <a:pPr lvl="1" algn="just"/>
                <a:r>
                  <a:rPr lang="zh-CN" altLang="en-US" sz="2000" dirty="0"/>
                  <a:t>Quan hệ tương ứng giữa </a:t>
                </a:r>
                <a14:m>
                  <m:oMath xmlns:m="http://schemas.openxmlformats.org/officeDocument/2006/math">
                    <m:r>
                      <m:rPr>
                        <m:sty m:val="p"/>
                      </m:rPr>
                      <a:rPr lang="en-US" altLang="zh-CN" sz="2000" b="0" i="0" smtClean="0">
                        <a:latin typeface="Cambria Math" panose="02040503050406030204" pitchFamily="18" charset="0"/>
                        <a:cs typeface="Calibri" panose="020F0502020204030204" pitchFamily="34" charset="0"/>
                      </a:rPr>
                      <m:t>I</m:t>
                    </m:r>
                    <m:sSup>
                      <m:sSupPr>
                        <m:ctrlPr>
                          <a:rPr lang="en-US" altLang="zh-CN" sz="2000" i="1">
                            <a:latin typeface="Cambria Math" panose="02040503050406030204" pitchFamily="18" charset="0"/>
                            <a:cs typeface="Calibri" panose="020F0502020204030204" pitchFamily="34" charset="0"/>
                          </a:rPr>
                        </m:ctrlPr>
                      </m:sSupPr>
                      <m:e>
                        <m:r>
                          <m:rPr>
                            <m:sty m:val="p"/>
                          </m:rPr>
                          <a:rPr lang="en-US" altLang="zh-CN" sz="2000" b="0" i="0" smtClean="0">
                            <a:latin typeface="Cambria Math" panose="02040503050406030204" pitchFamily="18" charset="0"/>
                            <a:cs typeface="Calibri" panose="020F0502020204030204" pitchFamily="34" charset="0"/>
                          </a:rPr>
                          <m:t>P</m:t>
                        </m:r>
                      </m:e>
                      <m:sup>
                        <m:r>
                          <a:rPr lang="en-US" altLang="zh-CN" sz="2000" b="0" i="0" smtClean="0">
                            <a:latin typeface="Cambria Math" panose="02040503050406030204" pitchFamily="18" charset="0"/>
                            <a:cs typeface="Calibri" panose="020F0502020204030204" pitchFamily="34" charset="0"/>
                          </a:rPr>
                          <m:t>2</m:t>
                        </m:r>
                      </m:sup>
                    </m:sSup>
                  </m:oMath>
                </a14:m>
                <a:r>
                  <a:rPr lang="zh-CN" altLang="en-US" sz="2000" dirty="0"/>
                  <a:t> và </a:t>
                </a:r>
                <a14:m>
                  <m:oMath xmlns:m="http://schemas.openxmlformats.org/officeDocument/2006/math">
                    <m:r>
                      <m:rPr>
                        <m:sty m:val="p"/>
                      </m:rPr>
                      <a:rPr lang="en-US" altLang="zh-CN" sz="2000" b="0" i="0" smtClean="0">
                        <a:latin typeface="Cambria Math" panose="02040503050406030204" pitchFamily="18" charset="0"/>
                        <a:cs typeface="Calibri" panose="020F0502020204030204" pitchFamily="34" charset="0"/>
                      </a:rPr>
                      <m:t>I</m:t>
                    </m:r>
                    <m:sSup>
                      <m:sSupPr>
                        <m:ctrlPr>
                          <a:rPr lang="en-US" altLang="zh-CN" sz="2000" i="1">
                            <a:latin typeface="Cambria Math" panose="02040503050406030204" pitchFamily="18" charset="0"/>
                            <a:cs typeface="Calibri" panose="020F0502020204030204" pitchFamily="34" charset="0"/>
                          </a:rPr>
                        </m:ctrlPr>
                      </m:sSupPr>
                      <m:e>
                        <m:r>
                          <m:rPr>
                            <m:sty m:val="p"/>
                          </m:rPr>
                          <a:rPr lang="en-US" altLang="zh-CN" sz="2000" b="0" i="0" smtClean="0">
                            <a:latin typeface="Cambria Math" panose="02040503050406030204" pitchFamily="18" charset="0"/>
                            <a:cs typeface="Calibri" panose="020F0502020204030204" pitchFamily="34" charset="0"/>
                          </a:rPr>
                          <m:t>P</m:t>
                        </m:r>
                      </m:e>
                      <m:sup>
                        <m:r>
                          <a:rPr lang="en-US" altLang="zh-CN" sz="2000" b="0" i="0" smtClean="0">
                            <a:latin typeface="Cambria Math" panose="02040503050406030204" pitchFamily="18" charset="0"/>
                            <a:cs typeface="Calibri" panose="020F0502020204030204" pitchFamily="34" charset="0"/>
                          </a:rPr>
                          <m:t>3</m:t>
                        </m:r>
                      </m:sup>
                    </m:sSup>
                  </m:oMath>
                </a14:m>
                <a:endParaRPr lang="en-US" altLang="zh-CN" sz="2000" dirty="0"/>
              </a:p>
              <a:p>
                <a:pPr lvl="1" algn="just"/>
                <a:endParaRPr lang="en-US" altLang="zh-CN" sz="2400" dirty="0"/>
              </a:p>
            </p:txBody>
          </p:sp>
        </mc:Choice>
        <mc:Fallback xmlns="">
          <p:sp>
            <p:nvSpPr>
              <p:cNvPr id="9" name="文本占位符 4">
                <a:extLst>
                  <a:ext uri="{FF2B5EF4-FFF2-40B4-BE49-F238E27FC236}">
                    <a16:creationId xmlns:a16="http://schemas.microsoft.com/office/drawing/2014/main" id="{A06AC832-EBFC-ECD8-86E2-3E6E56058839}"/>
                  </a:ext>
                </a:extLst>
              </p:cNvPr>
              <p:cNvSpPr>
                <a:spLocks noGrp="1" noRot="1" noChangeAspect="1" noMove="1" noResize="1" noEditPoints="1" noAdjustHandles="1" noChangeArrowheads="1" noChangeShapeType="1" noTextEdit="1"/>
              </p:cNvSpPr>
              <p:nvPr>
                <p:ph type="body" sz="quarter" idx="14"/>
              </p:nvPr>
            </p:nvSpPr>
            <p:spPr>
              <a:blipFill>
                <a:blip r:embed="rId3"/>
                <a:stretch>
                  <a:fillRect l="-682" t="-505"/>
                </a:stretch>
              </a:blipFill>
            </p:spPr>
            <p:txBody>
              <a:bodyPr/>
              <a:lstStyle/>
              <a:p>
                <a:r>
                  <a:rPr lang="en-VN">
                    <a:noFill/>
                  </a:rPr>
                  <a:t> </a:t>
                </a:r>
              </a:p>
            </p:txBody>
          </p:sp>
        </mc:Fallback>
      </mc:AlternateContent>
      <p:pic>
        <p:nvPicPr>
          <p:cNvPr id="5" name="图片 4">
            <a:extLst>
              <a:ext uri="{FF2B5EF4-FFF2-40B4-BE49-F238E27FC236}">
                <a16:creationId xmlns:a16="http://schemas.microsoft.com/office/drawing/2014/main" id="{99DEEDB6-0E1A-AFE5-7EE1-6ED92A70BA5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189" r="26385" b="19845"/>
          <a:stretch/>
        </p:blipFill>
        <p:spPr>
          <a:xfrm>
            <a:off x="1595438" y="4491876"/>
            <a:ext cx="2794822" cy="2312991"/>
          </a:xfrm>
          <a:prstGeom prst="rect">
            <a:avLst/>
          </a:prstGeom>
        </p:spPr>
      </p:pic>
      <mc:AlternateContent xmlns:mc="http://schemas.openxmlformats.org/markup-compatibility/2006" xmlns:a14="http://schemas.microsoft.com/office/drawing/2010/main">
        <mc:Choice Requires="a14">
          <p:graphicFrame>
            <p:nvGraphicFramePr>
              <p:cNvPr id="7" name="表格 6">
                <a:extLst>
                  <a:ext uri="{FF2B5EF4-FFF2-40B4-BE49-F238E27FC236}">
                    <a16:creationId xmlns:a16="http://schemas.microsoft.com/office/drawing/2014/main" id="{C1B6BB8A-A126-B4B4-CDDB-4641EA223E90}"/>
                  </a:ext>
                </a:extLst>
              </p:cNvPr>
              <p:cNvGraphicFramePr>
                <a:graphicFrameLocks noGrp="1"/>
              </p:cNvGraphicFramePr>
              <p:nvPr>
                <p:extLst>
                  <p:ext uri="{D42A27DB-BD31-4B8C-83A1-F6EECF244321}">
                    <p14:modId xmlns:p14="http://schemas.microsoft.com/office/powerpoint/2010/main" val="3167666578"/>
                  </p:ext>
                </p:extLst>
              </p:nvPr>
            </p:nvGraphicFramePr>
            <p:xfrm>
              <a:off x="1966684" y="2132637"/>
              <a:ext cx="9318350" cy="2073720"/>
            </p:xfrm>
            <a:graphic>
              <a:graphicData uri="http://schemas.openxmlformats.org/drawingml/2006/table">
                <a:tbl>
                  <a:tblPr firstRow="1" bandRow="1">
                    <a:tableStyleId>{F5AB1C69-6EDB-4FF4-983F-18BD219EF322}</a:tableStyleId>
                  </a:tblPr>
                  <a:tblGrid>
                    <a:gridCol w="3720438">
                      <a:extLst>
                        <a:ext uri="{9D8B030D-6E8A-4147-A177-3AD203B41FA5}">
                          <a16:colId xmlns:a16="http://schemas.microsoft.com/office/drawing/2014/main" val="4269574071"/>
                        </a:ext>
                      </a:extLst>
                    </a:gridCol>
                    <a:gridCol w="5597912">
                      <a:extLst>
                        <a:ext uri="{9D8B030D-6E8A-4147-A177-3AD203B41FA5}">
                          <a16:colId xmlns:a16="http://schemas.microsoft.com/office/drawing/2014/main" val="1247861880"/>
                        </a:ext>
                      </a:extLst>
                    </a:gridCol>
                  </a:tblGrid>
                  <a:tr h="370840">
                    <a:tc>
                      <a:txBody>
                        <a:bodyPr/>
                        <a:lstStyle/>
                        <a:p>
                          <a:pPr marL="457200" lvl="1" indent="0" algn="l" defTabSz="914400" rtl="0" eaLnBrk="1" latinLnBrk="0" hangingPunct="1">
                            <a:lnSpc>
                              <a:spcPct val="110000"/>
                            </a:lnSpc>
                            <a:spcBef>
                              <a:spcPts val="500"/>
                            </a:spcBef>
                            <a:buClr>
                              <a:srgbClr val="883F92"/>
                            </a:buClr>
                            <a:buFontTx/>
                            <a:buNone/>
                          </a:pPr>
                          <a14:m>
                            <m:oMathPara xmlns:m="http://schemas.openxmlformats.org/officeDocument/2006/math">
                              <m:oMathParaPr>
                                <m:jc m:val="centerGroup"/>
                              </m:oMathParaPr>
                              <m:oMath xmlns:m="http://schemas.openxmlformats.org/officeDocument/2006/math">
                                <m:r>
                                  <m:rPr>
                                    <m:sty m:val="p"/>
                                  </m:rPr>
                                  <a:rPr lang="en-US" altLang="zh-CN" sz="2000" b="0" i="0" kern="1200" smtClean="0">
                                    <a:solidFill>
                                      <a:srgbClr val="4D4D4D"/>
                                    </a:solidFill>
                                    <a:latin typeface="Cambria Math" panose="02040503050406030204" pitchFamily="18" charset="0"/>
                                    <a:ea typeface="Arial" panose="020B0604020202020204" pitchFamily="34" charset="0"/>
                                    <a:cs typeface="Arial" panose="020B0604020202020204" pitchFamily="34" charset="0"/>
                                  </a:rPr>
                                  <m:t>I</m:t>
                                </m:r>
                                <m:sSup>
                                  <m:sSupPr>
                                    <m:ctrlPr>
                                      <a:rPr lang="en-US" altLang="zh-CN" sz="2000" b="0" i="1" kern="1200">
                                        <a:solidFill>
                                          <a:srgbClr val="4D4D4D"/>
                                        </a:solidFill>
                                        <a:latin typeface="Cambria Math" panose="02040503050406030204" pitchFamily="18" charset="0"/>
                                        <a:ea typeface="Arial" panose="020B0604020202020204" pitchFamily="34" charset="0"/>
                                        <a:cs typeface="Arial" panose="020B0604020202020204" pitchFamily="34" charset="0"/>
                                      </a:rPr>
                                    </m:ctrlPr>
                                  </m:sSupPr>
                                  <m:e>
                                    <m:r>
                                      <m:rPr>
                                        <m:sty m:val="p"/>
                                      </m:rPr>
                                      <a:rPr lang="en-US" altLang="zh-CN" sz="2000" b="0" i="0" kern="1200">
                                        <a:solidFill>
                                          <a:srgbClr val="4D4D4D"/>
                                        </a:solidFill>
                                        <a:latin typeface="Cambria Math" panose="02040503050406030204" pitchFamily="18" charset="0"/>
                                        <a:ea typeface="Arial" panose="020B0604020202020204" pitchFamily="34" charset="0"/>
                                        <a:cs typeface="Arial" panose="020B0604020202020204" pitchFamily="34" charset="0"/>
                                      </a:rPr>
                                      <m:t>P</m:t>
                                    </m:r>
                                  </m:e>
                                  <m:sup>
                                    <m:r>
                                      <a:rPr lang="en-US" altLang="zh-CN" sz="2000" b="0" i="0" kern="1200">
                                        <a:solidFill>
                                          <a:srgbClr val="4D4D4D"/>
                                        </a:solidFill>
                                        <a:latin typeface="Cambria Math" panose="02040503050406030204" pitchFamily="18" charset="0"/>
                                        <a:ea typeface="Arial" panose="020B0604020202020204" pitchFamily="34" charset="0"/>
                                        <a:cs typeface="Arial" panose="020B0604020202020204" pitchFamily="34" charset="0"/>
                                      </a:rPr>
                                      <m:t>2</m:t>
                                    </m:r>
                                  </m:sup>
                                </m:sSup>
                              </m:oMath>
                            </m:oMathPara>
                          </a14:m>
                          <a:endPar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endParaRPr>
                        </a:p>
                      </a:txBody>
                      <a:tcPr/>
                    </a:tc>
                    <a:tc>
                      <a:txBody>
                        <a:bodyPr/>
                        <a:lstStyle/>
                        <a:p>
                          <a:pPr marL="457200" lvl="1" indent="0" algn="l" defTabSz="914400" rtl="0" eaLnBrk="1" latinLnBrk="0" hangingPunct="1">
                            <a:lnSpc>
                              <a:spcPct val="110000"/>
                            </a:lnSpc>
                            <a:spcBef>
                              <a:spcPts val="500"/>
                            </a:spcBef>
                            <a:buClr>
                              <a:srgbClr val="883F92"/>
                            </a:buClr>
                            <a:buFontTx/>
                            <a:buNone/>
                          </a:pPr>
                          <a14:m>
                            <m:oMathPara xmlns:m="http://schemas.openxmlformats.org/officeDocument/2006/math">
                              <m:oMathParaPr>
                                <m:jc m:val="centerGroup"/>
                              </m:oMathParaPr>
                              <m:oMath xmlns:m="http://schemas.openxmlformats.org/officeDocument/2006/math">
                                <m:r>
                                  <m:rPr>
                                    <m:sty m:val="p"/>
                                  </m:rPr>
                                  <a:rPr lang="en-US" altLang="zh-CN" sz="2000" b="0" i="0" kern="1200" smtClean="0">
                                    <a:solidFill>
                                      <a:srgbClr val="4D4D4D"/>
                                    </a:solidFill>
                                    <a:latin typeface="Cambria Math" panose="02040503050406030204" pitchFamily="18" charset="0"/>
                                    <a:ea typeface="Arial" panose="020B0604020202020204" pitchFamily="34" charset="0"/>
                                    <a:cs typeface="Arial" panose="020B0604020202020204" pitchFamily="34" charset="0"/>
                                  </a:rPr>
                                  <m:t>I</m:t>
                                </m:r>
                                <m:sSup>
                                  <m:sSupPr>
                                    <m:ctrlPr>
                                      <a:rPr lang="en-US" altLang="zh-CN" sz="2000" b="0" i="1" kern="1200">
                                        <a:solidFill>
                                          <a:srgbClr val="4D4D4D"/>
                                        </a:solidFill>
                                        <a:latin typeface="Cambria Math" panose="02040503050406030204" pitchFamily="18" charset="0"/>
                                        <a:ea typeface="Arial" panose="020B0604020202020204" pitchFamily="34" charset="0"/>
                                        <a:cs typeface="Arial" panose="020B0604020202020204" pitchFamily="34" charset="0"/>
                                      </a:rPr>
                                    </m:ctrlPr>
                                  </m:sSupPr>
                                  <m:e>
                                    <m:r>
                                      <m:rPr>
                                        <m:sty m:val="p"/>
                                      </m:rPr>
                                      <a:rPr lang="en-US" altLang="zh-CN" sz="2000" b="0" i="0" kern="1200">
                                        <a:solidFill>
                                          <a:srgbClr val="4D4D4D"/>
                                        </a:solidFill>
                                        <a:latin typeface="Cambria Math" panose="02040503050406030204" pitchFamily="18" charset="0"/>
                                        <a:ea typeface="Arial" panose="020B0604020202020204" pitchFamily="34" charset="0"/>
                                        <a:cs typeface="Arial" panose="020B0604020202020204" pitchFamily="34" charset="0"/>
                                      </a:rPr>
                                      <m:t>P</m:t>
                                    </m:r>
                                  </m:e>
                                  <m:sup>
                                    <m:r>
                                      <a:rPr lang="en-US" altLang="zh-CN" sz="2000" b="0" i="0" kern="1200" smtClean="0">
                                        <a:solidFill>
                                          <a:srgbClr val="4D4D4D"/>
                                        </a:solidFill>
                                        <a:latin typeface="Cambria Math" panose="02040503050406030204" pitchFamily="18" charset="0"/>
                                        <a:ea typeface="Arial" panose="020B0604020202020204" pitchFamily="34" charset="0"/>
                                        <a:cs typeface="Arial" panose="020B0604020202020204" pitchFamily="34" charset="0"/>
                                      </a:rPr>
                                      <m:t>3</m:t>
                                    </m:r>
                                  </m:sup>
                                </m:sSup>
                              </m:oMath>
                            </m:oMathPara>
                          </a14:m>
                          <a:endPar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47372727"/>
                      </a:ext>
                    </a:extLst>
                  </a:tr>
                  <a:tr h="370840">
                    <a:tc>
                      <a:txBody>
                        <a:bodyPr/>
                        <a:lstStyle/>
                        <a:p>
                          <a:pPr marL="457200" lvl="1" indent="0" algn="l" defTabSz="914400" rtl="0" eaLnBrk="1" latinLnBrk="0" hangingPunct="1">
                            <a:lnSpc>
                              <a:spcPct val="110000"/>
                            </a:lnSpc>
                            <a:spcBef>
                              <a:spcPts val="500"/>
                            </a:spcBef>
                            <a:buClr>
                              <a:srgbClr val="883F92"/>
                            </a:buClr>
                            <a:buFontTx/>
                            <a:buNone/>
                          </a:pPr>
                          <a: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a:t>Điểm</a:t>
                          </a:r>
                        </a:p>
                      </a:txBody>
                      <a:tcPr/>
                    </a:tc>
                    <a:tc>
                      <a:txBody>
                        <a:bodyPr/>
                        <a:lstStyle/>
                        <a:p>
                          <a:pPr marL="457200" lvl="1" indent="0" algn="l" defTabSz="914400" rtl="0" eaLnBrk="1" latinLnBrk="0" hangingPunct="1">
                            <a:lnSpc>
                              <a:spcPct val="110000"/>
                            </a:lnSpc>
                            <a:spcBef>
                              <a:spcPts val="500"/>
                            </a:spcBef>
                            <a:buClr>
                              <a:srgbClr val="883F92"/>
                            </a:buClr>
                            <a:buFontTx/>
                            <a:buNone/>
                          </a:pPr>
                          <a: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a:t>Tia đi qua gốc tọa độ</a:t>
                          </a:r>
                        </a:p>
                      </a:txBody>
                      <a:tcPr/>
                    </a:tc>
                    <a:extLst>
                      <a:ext uri="{0D108BD9-81ED-4DB2-BD59-A6C34878D82A}">
                        <a16:rowId xmlns:a16="http://schemas.microsoft.com/office/drawing/2014/main" val="1459185777"/>
                      </a:ext>
                    </a:extLst>
                  </a:tr>
                  <a:tr h="370840">
                    <a:tc>
                      <a:txBody>
                        <a:bodyPr/>
                        <a:lstStyle/>
                        <a:p>
                          <a:pPr marL="457200" lvl="1" indent="0" algn="l" defTabSz="914400" rtl="0" eaLnBrk="1" latinLnBrk="0" hangingPunct="1">
                            <a:lnSpc>
                              <a:spcPct val="110000"/>
                            </a:lnSpc>
                            <a:spcBef>
                              <a:spcPts val="500"/>
                            </a:spcBef>
                            <a:buClr>
                              <a:srgbClr val="883F92"/>
                            </a:buClr>
                            <a:buFontTx/>
                            <a:buNone/>
                          </a:pPr>
                          <a: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a:t>Đường thẳng</a:t>
                          </a:r>
                        </a:p>
                      </a:txBody>
                      <a:tcPr/>
                    </a:tc>
                    <a:tc>
                      <a:txBody>
                        <a:bodyPr/>
                        <a:lstStyle/>
                        <a:p>
                          <a:pPr marL="457200" lvl="1" indent="0" algn="l" defTabSz="914400" rtl="0" eaLnBrk="1" latinLnBrk="0" hangingPunct="1">
                            <a:lnSpc>
                              <a:spcPct val="110000"/>
                            </a:lnSpc>
                            <a:spcBef>
                              <a:spcPts val="500"/>
                            </a:spcBef>
                            <a:buClr>
                              <a:srgbClr val="883F92"/>
                            </a:buClr>
                            <a:buFontTx/>
                            <a:buNone/>
                          </a:pPr>
                          <a: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a:t>Mặt phẳng đi qua gốc tọa độ</a:t>
                          </a:r>
                        </a:p>
                      </a:txBody>
                      <a:tcPr/>
                    </a:tc>
                    <a:extLst>
                      <a:ext uri="{0D108BD9-81ED-4DB2-BD59-A6C34878D82A}">
                        <a16:rowId xmlns:a16="http://schemas.microsoft.com/office/drawing/2014/main" val="984907231"/>
                      </a:ext>
                    </a:extLst>
                  </a:tr>
                  <a:tr h="370840">
                    <a:tc>
                      <a:txBody>
                        <a:bodyPr/>
                        <a:lstStyle/>
                        <a:p>
                          <a:pPr marL="457200" lvl="1" indent="0" algn="l" defTabSz="914400" rtl="0" eaLnBrk="1" latinLnBrk="0" hangingPunct="1">
                            <a:lnSpc>
                              <a:spcPct val="110000"/>
                            </a:lnSpc>
                            <a:spcBef>
                              <a:spcPts val="500"/>
                            </a:spcBef>
                            <a:buClr>
                              <a:srgbClr val="883F92"/>
                            </a:buClr>
                            <a:buFontTx/>
                            <a:buNone/>
                          </a:pPr>
                          <a: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a:t>Điểm lý tưởng</a:t>
                          </a:r>
                        </a:p>
                      </a:txBody>
                      <a:tcPr/>
                    </a:tc>
                    <a:tc>
                      <a:txBody>
                        <a:bodyPr/>
                        <a:lstStyle/>
                        <a:p>
                          <a:pPr marL="457200" lvl="1" indent="0" algn="l" defTabSz="914400" rtl="0" eaLnBrk="1" latinLnBrk="0" hangingPunct="1">
                            <a:lnSpc>
                              <a:spcPct val="110000"/>
                            </a:lnSpc>
                            <a:spcBef>
                              <a:spcPts val="500"/>
                            </a:spcBef>
                            <a:buClr>
                              <a:srgbClr val="883F92"/>
                            </a:buClr>
                            <a:buFontTx/>
                            <a:buNone/>
                          </a:pPr>
                          <a14:m>
                            <m:oMath xmlns:m="http://schemas.openxmlformats.org/officeDocument/2006/math">
                              <m:sSub>
                                <m:sSubPr>
                                  <m:ctrlPr>
                                    <a:rPr lang="en-US" altLang="zh-CN" sz="2000" b="0" i="1" kern="1200">
                                      <a:solidFill>
                                        <a:srgbClr val="4D4D4D"/>
                                      </a:solidFill>
                                      <a:latin typeface="Cambria Math" panose="02040503050406030204" pitchFamily="18" charset="0"/>
                                      <a:ea typeface="Arial" panose="020B0604020202020204" pitchFamily="34" charset="0"/>
                                      <a:cs typeface="Arial" panose="020B0604020202020204" pitchFamily="34" charset="0"/>
                                    </a:rPr>
                                  </m:ctrlPr>
                                </m:sSubPr>
                                <m:e>
                                  <m:r>
                                    <m:rPr>
                                      <m:sty m:val="p"/>
                                    </m:rPr>
                                    <a:rPr lang="en-US" altLang="zh-CN" sz="2000" b="0" i="0" kern="1200">
                                      <a:solidFill>
                                        <a:srgbClr val="4D4D4D"/>
                                      </a:solidFill>
                                      <a:latin typeface="Cambria Math" panose="02040503050406030204" pitchFamily="18" charset="0"/>
                                      <a:ea typeface="Arial" panose="020B0604020202020204" pitchFamily="34" charset="0"/>
                                      <a:cs typeface="Arial" panose="020B0604020202020204" pitchFamily="34" charset="0"/>
                                    </a:rPr>
                                    <m:t>x</m:t>
                                  </m:r>
                                </m:e>
                                <m:sub>
                                  <m:r>
                                    <a:rPr lang="en-US" altLang="zh-CN" sz="2000" b="0" i="0" kern="1200">
                                      <a:solidFill>
                                        <a:srgbClr val="4D4D4D"/>
                                      </a:solidFill>
                                      <a:latin typeface="Cambria Math" panose="02040503050406030204" pitchFamily="18" charset="0"/>
                                      <a:ea typeface="Arial" panose="020B0604020202020204" pitchFamily="34" charset="0"/>
                                      <a:cs typeface="Arial" panose="020B0604020202020204" pitchFamily="34" charset="0"/>
                                    </a:rPr>
                                    <m:t>1</m:t>
                                  </m:r>
                                </m:sub>
                              </m:sSub>
                              <m:sSub>
                                <m:sSubPr>
                                  <m:ctrlPr>
                                    <a:rPr lang="en-US" altLang="zh-CN" sz="2000" b="0" i="1" kern="1200">
                                      <a:solidFill>
                                        <a:srgbClr val="4D4D4D"/>
                                      </a:solidFill>
                                      <a:latin typeface="Cambria Math" panose="02040503050406030204" pitchFamily="18" charset="0"/>
                                      <a:ea typeface="Arial" panose="020B0604020202020204" pitchFamily="34" charset="0"/>
                                      <a:cs typeface="Arial" panose="020B0604020202020204" pitchFamily="34" charset="0"/>
                                    </a:rPr>
                                  </m:ctrlPr>
                                </m:sSubPr>
                                <m:e>
                                  <m:r>
                                    <m:rPr>
                                      <m:sty m:val="p"/>
                                    </m:rPr>
                                    <a:rPr lang="en-US" altLang="zh-CN" sz="2000" b="0" i="0" kern="1200">
                                      <a:solidFill>
                                        <a:srgbClr val="4D4D4D"/>
                                      </a:solidFill>
                                      <a:latin typeface="Cambria Math" panose="02040503050406030204" pitchFamily="18" charset="0"/>
                                      <a:ea typeface="Arial" panose="020B0604020202020204" pitchFamily="34" charset="0"/>
                                      <a:cs typeface="Arial" panose="020B0604020202020204" pitchFamily="34" charset="0"/>
                                    </a:rPr>
                                    <m:t>x</m:t>
                                  </m:r>
                                </m:e>
                                <m:sub>
                                  <m:r>
                                    <a:rPr lang="en-US" altLang="zh-CN" sz="2000" b="0" i="0" kern="1200">
                                      <a:solidFill>
                                        <a:srgbClr val="4D4D4D"/>
                                      </a:solidFill>
                                      <a:latin typeface="Cambria Math" panose="02040503050406030204" pitchFamily="18" charset="0"/>
                                      <a:ea typeface="Arial" panose="020B0604020202020204" pitchFamily="34" charset="0"/>
                                      <a:cs typeface="Arial" panose="020B0604020202020204" pitchFamily="34" charset="0"/>
                                    </a:rPr>
                                    <m:t>2</m:t>
                                  </m:r>
                                </m:sub>
                              </m:sSub>
                            </m:oMath>
                          </a14:m>
                          <a: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a:t>Tia trên mặt phẳng</a:t>
                          </a:r>
                        </a:p>
                      </a:txBody>
                      <a:tcPr/>
                    </a:tc>
                    <a:extLst>
                      <a:ext uri="{0D108BD9-81ED-4DB2-BD59-A6C34878D82A}">
                        <a16:rowId xmlns:a16="http://schemas.microsoft.com/office/drawing/2014/main" val="2363026449"/>
                      </a:ext>
                    </a:extLst>
                  </a:tr>
                  <a:tr h="370840">
                    <a:tc>
                      <a:txBody>
                        <a:bodyPr/>
                        <a:lstStyle/>
                        <a:p>
                          <a:pPr marL="457200" lvl="1" indent="0" algn="l" defTabSz="914400" rtl="0" eaLnBrk="1" latinLnBrk="0" hangingPunct="1">
                            <a:lnSpc>
                              <a:spcPct val="110000"/>
                            </a:lnSpc>
                            <a:spcBef>
                              <a:spcPts val="500"/>
                            </a:spcBef>
                            <a:buClr>
                              <a:srgbClr val="883F92"/>
                            </a:buClr>
                            <a:buFontTx/>
                            <a:buNone/>
                          </a:pPr>
                          <a: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a:t>Mặt phẳng ở vô cực</a:t>
                          </a:r>
                        </a:p>
                      </a:txBody>
                      <a:tcPr/>
                    </a:tc>
                    <a:tc>
                      <a:txBody>
                        <a:bodyPr/>
                        <a:lstStyle/>
                        <a:p>
                          <a:pPr marL="457200" lvl="1" indent="0" algn="l" defTabSz="914400" rtl="0" eaLnBrk="1" latinLnBrk="0" hangingPunct="1">
                            <a:lnSpc>
                              <a:spcPct val="110000"/>
                            </a:lnSpc>
                            <a:spcBef>
                              <a:spcPts val="500"/>
                            </a:spcBef>
                            <a:buClr>
                              <a:srgbClr val="883F92"/>
                            </a:buClr>
                            <a:buFontTx/>
                            <a:buNone/>
                          </a:pPr>
                          <a14:m>
                            <m:oMathPara xmlns:m="http://schemas.openxmlformats.org/officeDocument/2006/math">
                              <m:oMathParaPr>
                                <m:jc m:val="left"/>
                              </m:oMathParaPr>
                              <m:oMath xmlns:m="http://schemas.openxmlformats.org/officeDocument/2006/math">
                                <m:sSub>
                                  <m:sSubPr>
                                    <m:ctrlPr>
                                      <a:rPr lang="en-US" altLang="zh-CN" sz="2000" b="0" i="1" kern="1200">
                                        <a:solidFill>
                                          <a:srgbClr val="4D4D4D"/>
                                        </a:solidFill>
                                        <a:latin typeface="Cambria Math" panose="02040503050406030204" pitchFamily="18" charset="0"/>
                                        <a:ea typeface="Arial" panose="020B0604020202020204" pitchFamily="34" charset="0"/>
                                        <a:cs typeface="Arial" panose="020B0604020202020204" pitchFamily="34" charset="0"/>
                                      </a:rPr>
                                    </m:ctrlPr>
                                  </m:sSubPr>
                                  <m:e>
                                    <m:r>
                                      <m:rPr>
                                        <m:sty m:val="p"/>
                                      </m:rPr>
                                      <a:rPr lang="en-US" altLang="zh-CN" sz="2000" b="0" i="0" kern="1200">
                                        <a:solidFill>
                                          <a:srgbClr val="4D4D4D"/>
                                        </a:solidFill>
                                        <a:latin typeface="Cambria Math" panose="02040503050406030204" pitchFamily="18" charset="0"/>
                                        <a:ea typeface="Arial" panose="020B0604020202020204" pitchFamily="34" charset="0"/>
                                        <a:cs typeface="Arial" panose="020B0604020202020204" pitchFamily="34" charset="0"/>
                                      </a:rPr>
                                      <m:t>x</m:t>
                                    </m:r>
                                  </m:e>
                                  <m:sub>
                                    <m:r>
                                      <a:rPr lang="en-US" altLang="zh-CN" sz="2000" b="0" i="0" kern="1200">
                                        <a:solidFill>
                                          <a:srgbClr val="4D4D4D"/>
                                        </a:solidFill>
                                        <a:latin typeface="Cambria Math" panose="02040503050406030204" pitchFamily="18" charset="0"/>
                                        <a:ea typeface="Arial" panose="020B0604020202020204" pitchFamily="34" charset="0"/>
                                        <a:cs typeface="Arial" panose="020B0604020202020204" pitchFamily="34" charset="0"/>
                                      </a:rPr>
                                      <m:t>1</m:t>
                                    </m:r>
                                  </m:sub>
                                </m:sSub>
                                <m:sSub>
                                  <m:sSubPr>
                                    <m:ctrlPr>
                                      <a:rPr lang="en-US" altLang="zh-CN" sz="2000" b="0" i="1" kern="1200">
                                        <a:solidFill>
                                          <a:srgbClr val="4D4D4D"/>
                                        </a:solidFill>
                                        <a:latin typeface="Cambria Math" panose="02040503050406030204" pitchFamily="18" charset="0"/>
                                        <a:ea typeface="Arial" panose="020B0604020202020204" pitchFamily="34" charset="0"/>
                                        <a:cs typeface="Arial" panose="020B0604020202020204" pitchFamily="34" charset="0"/>
                                      </a:rPr>
                                    </m:ctrlPr>
                                  </m:sSubPr>
                                  <m:e>
                                    <m:r>
                                      <m:rPr>
                                        <m:sty m:val="p"/>
                                      </m:rPr>
                                      <a:rPr lang="en-US" altLang="zh-CN" sz="2000" b="0" i="0" kern="1200">
                                        <a:solidFill>
                                          <a:srgbClr val="4D4D4D"/>
                                        </a:solidFill>
                                        <a:latin typeface="Cambria Math" panose="02040503050406030204" pitchFamily="18" charset="0"/>
                                        <a:ea typeface="Arial" panose="020B0604020202020204" pitchFamily="34" charset="0"/>
                                        <a:cs typeface="Arial" panose="020B0604020202020204" pitchFamily="34" charset="0"/>
                                      </a:rPr>
                                      <m:t>x</m:t>
                                    </m:r>
                                  </m:e>
                                  <m:sub>
                                    <m:r>
                                      <a:rPr lang="en-US" altLang="zh-CN" sz="2000" b="0" i="0" kern="1200">
                                        <a:solidFill>
                                          <a:srgbClr val="4D4D4D"/>
                                        </a:solidFill>
                                        <a:latin typeface="Cambria Math" panose="02040503050406030204" pitchFamily="18" charset="0"/>
                                        <a:ea typeface="Arial" panose="020B0604020202020204" pitchFamily="34" charset="0"/>
                                        <a:cs typeface="Arial" panose="020B0604020202020204" pitchFamily="34" charset="0"/>
                                      </a:rPr>
                                      <m:t>2</m:t>
                                    </m:r>
                                  </m:sub>
                                </m:sSub>
                                <m:r>
                                  <m:rPr>
                                    <m:nor/>
                                  </m:rP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m:t> (</m:t>
                                </m:r>
                                <m:r>
                                  <m:rPr>
                                    <m:nor/>
                                  </m:rP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m:t>m</m:t>
                                </m:r>
                                <m:r>
                                  <m:rPr>
                                    <m:nor/>
                                  </m:rP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m:t>ặ</m:t>
                                </m:r>
                                <m:r>
                                  <m:rPr>
                                    <m:nor/>
                                  </m:rP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m:t>t</m:t>
                                </m:r>
                                <m:r>
                                  <m:rPr>
                                    <m:nor/>
                                  </m:rP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m:t> </m:t>
                                </m:r>
                                <m:r>
                                  <m:rPr>
                                    <m:nor/>
                                  </m:rP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m:t>ph</m:t>
                                </m:r>
                                <m:r>
                                  <m:rPr>
                                    <m:nor/>
                                  </m:rP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m:t>ẳ</m:t>
                                </m:r>
                                <m:r>
                                  <m:rPr>
                                    <m:nor/>
                                  </m:rP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m:t>ng</m:t>
                                </m:r>
                                <m:r>
                                  <m:rPr>
                                    <m:nor/>
                                  </m:rP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m:t>)</m:t>
                                </m:r>
                              </m:oMath>
                            </m:oMathPara>
                          </a14:m>
                          <a:endPar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81735664"/>
                      </a:ext>
                    </a:extLst>
                  </a:tr>
                </a:tbl>
              </a:graphicData>
            </a:graphic>
          </p:graphicFrame>
        </mc:Choice>
        <mc:Fallback xmlns="">
          <p:graphicFrame>
            <p:nvGraphicFramePr>
              <p:cNvPr id="7" name="表格 6">
                <a:extLst>
                  <a:ext uri="{FF2B5EF4-FFF2-40B4-BE49-F238E27FC236}">
                    <a16:creationId xmlns:a16="http://schemas.microsoft.com/office/drawing/2014/main" id="{C1B6BB8A-A126-B4B4-CDDB-4641EA223E90}"/>
                  </a:ext>
                </a:extLst>
              </p:cNvPr>
              <p:cNvGraphicFramePr>
                <a:graphicFrameLocks noGrp="1"/>
              </p:cNvGraphicFramePr>
              <p:nvPr>
                <p:extLst>
                  <p:ext uri="{D42A27DB-BD31-4B8C-83A1-F6EECF244321}">
                    <p14:modId xmlns:p14="http://schemas.microsoft.com/office/powerpoint/2010/main" val="3167666578"/>
                  </p:ext>
                </p:extLst>
              </p:nvPr>
            </p:nvGraphicFramePr>
            <p:xfrm>
              <a:off x="1966684" y="2132637"/>
              <a:ext cx="9318350" cy="2081340"/>
            </p:xfrm>
            <a:graphic>
              <a:graphicData uri="http://schemas.openxmlformats.org/drawingml/2006/table">
                <a:tbl>
                  <a:tblPr firstRow="1" bandRow="1">
                    <a:tableStyleId>{F5AB1C69-6EDB-4FF4-983F-18BD219EF322}</a:tableStyleId>
                  </a:tblPr>
                  <a:tblGrid>
                    <a:gridCol w="3720438">
                      <a:extLst>
                        <a:ext uri="{9D8B030D-6E8A-4147-A177-3AD203B41FA5}">
                          <a16:colId xmlns:a16="http://schemas.microsoft.com/office/drawing/2014/main" val="4269574071"/>
                        </a:ext>
                      </a:extLst>
                    </a:gridCol>
                    <a:gridCol w="5597912">
                      <a:extLst>
                        <a:ext uri="{9D8B030D-6E8A-4147-A177-3AD203B41FA5}">
                          <a16:colId xmlns:a16="http://schemas.microsoft.com/office/drawing/2014/main" val="1247861880"/>
                        </a:ext>
                      </a:extLst>
                    </a:gridCol>
                  </a:tblGrid>
                  <a:tr h="434340">
                    <a:tc>
                      <a:txBody>
                        <a:bodyPr/>
                        <a:lstStyle/>
                        <a:p>
                          <a:endParaRPr lang="en-VN"/>
                        </a:p>
                      </a:txBody>
                      <a:tcPr>
                        <a:blipFill>
                          <a:blip r:embed="rId5"/>
                          <a:stretch>
                            <a:fillRect r="-151536" b="-402941"/>
                          </a:stretch>
                        </a:blipFill>
                      </a:tcPr>
                    </a:tc>
                    <a:tc>
                      <a:txBody>
                        <a:bodyPr/>
                        <a:lstStyle/>
                        <a:p>
                          <a:endParaRPr lang="en-VN"/>
                        </a:p>
                      </a:txBody>
                      <a:tcPr>
                        <a:blipFill>
                          <a:blip r:embed="rId5"/>
                          <a:stretch>
                            <a:fillRect l="-66290" r="-452" b="-402941"/>
                          </a:stretch>
                        </a:blipFill>
                      </a:tcPr>
                    </a:tc>
                    <a:extLst>
                      <a:ext uri="{0D108BD9-81ED-4DB2-BD59-A6C34878D82A}">
                        <a16:rowId xmlns:a16="http://schemas.microsoft.com/office/drawing/2014/main" val="147372727"/>
                      </a:ext>
                    </a:extLst>
                  </a:tr>
                  <a:tr h="400685">
                    <a:tc>
                      <a:txBody>
                        <a:bodyPr/>
                        <a:lstStyle/>
                        <a:p>
                          <a:pPr marL="457200" lvl="1" indent="0" algn="l" defTabSz="914400" rtl="0" eaLnBrk="1" latinLnBrk="0" hangingPunct="1">
                            <a:lnSpc>
                              <a:spcPct val="110000"/>
                            </a:lnSpc>
                            <a:spcBef>
                              <a:spcPts val="500"/>
                            </a:spcBef>
                            <a:buClr>
                              <a:srgbClr val="883F92"/>
                            </a:buClr>
                            <a:buFontTx/>
                            <a:buNone/>
                          </a:pPr>
                          <a: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a:t>Điểm</a:t>
                          </a:r>
                        </a:p>
                      </a:txBody>
                      <a:tcPr/>
                    </a:tc>
                    <a:tc>
                      <a:txBody>
                        <a:bodyPr/>
                        <a:lstStyle/>
                        <a:p>
                          <a:pPr marL="457200" lvl="1" indent="0" algn="l" defTabSz="914400" rtl="0" eaLnBrk="1" latinLnBrk="0" hangingPunct="1">
                            <a:lnSpc>
                              <a:spcPct val="110000"/>
                            </a:lnSpc>
                            <a:spcBef>
                              <a:spcPts val="500"/>
                            </a:spcBef>
                            <a:buClr>
                              <a:srgbClr val="883F92"/>
                            </a:buClr>
                            <a:buFontTx/>
                            <a:buNone/>
                          </a:pPr>
                          <a: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a:t>Tia đi qua gốc tọa độ</a:t>
                          </a:r>
                        </a:p>
                      </a:txBody>
                      <a:tcPr/>
                    </a:tc>
                    <a:extLst>
                      <a:ext uri="{0D108BD9-81ED-4DB2-BD59-A6C34878D82A}">
                        <a16:rowId xmlns:a16="http://schemas.microsoft.com/office/drawing/2014/main" val="1459185777"/>
                      </a:ext>
                    </a:extLst>
                  </a:tr>
                  <a:tr h="400685">
                    <a:tc>
                      <a:txBody>
                        <a:bodyPr/>
                        <a:lstStyle/>
                        <a:p>
                          <a:pPr marL="457200" lvl="1" indent="0" algn="l" defTabSz="914400" rtl="0" eaLnBrk="1" latinLnBrk="0" hangingPunct="1">
                            <a:lnSpc>
                              <a:spcPct val="110000"/>
                            </a:lnSpc>
                            <a:spcBef>
                              <a:spcPts val="500"/>
                            </a:spcBef>
                            <a:buClr>
                              <a:srgbClr val="883F92"/>
                            </a:buClr>
                            <a:buFontTx/>
                            <a:buNone/>
                          </a:pPr>
                          <a: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a:t>Đường thẳng</a:t>
                          </a:r>
                        </a:p>
                      </a:txBody>
                      <a:tcPr/>
                    </a:tc>
                    <a:tc>
                      <a:txBody>
                        <a:bodyPr/>
                        <a:lstStyle/>
                        <a:p>
                          <a:pPr marL="457200" lvl="1" indent="0" algn="l" defTabSz="914400" rtl="0" eaLnBrk="1" latinLnBrk="0" hangingPunct="1">
                            <a:lnSpc>
                              <a:spcPct val="110000"/>
                            </a:lnSpc>
                            <a:spcBef>
                              <a:spcPts val="500"/>
                            </a:spcBef>
                            <a:buClr>
                              <a:srgbClr val="883F92"/>
                            </a:buClr>
                            <a:buFontTx/>
                            <a:buNone/>
                          </a:pPr>
                          <a: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a:t>Mặt phẳng đi qua gốc tọa độ</a:t>
                          </a:r>
                        </a:p>
                      </a:txBody>
                      <a:tcPr/>
                    </a:tc>
                    <a:extLst>
                      <a:ext uri="{0D108BD9-81ED-4DB2-BD59-A6C34878D82A}">
                        <a16:rowId xmlns:a16="http://schemas.microsoft.com/office/drawing/2014/main" val="984907231"/>
                      </a:ext>
                    </a:extLst>
                  </a:tr>
                  <a:tr h="400685">
                    <a:tc>
                      <a:txBody>
                        <a:bodyPr/>
                        <a:lstStyle/>
                        <a:p>
                          <a:pPr marL="457200" lvl="1" indent="0" algn="l" defTabSz="914400" rtl="0" eaLnBrk="1" latinLnBrk="0" hangingPunct="1">
                            <a:lnSpc>
                              <a:spcPct val="110000"/>
                            </a:lnSpc>
                            <a:spcBef>
                              <a:spcPts val="500"/>
                            </a:spcBef>
                            <a:buClr>
                              <a:srgbClr val="883F92"/>
                            </a:buClr>
                            <a:buFontTx/>
                            <a:buNone/>
                          </a:pPr>
                          <a: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a:t>Điểm lý tưởng</a:t>
                          </a:r>
                        </a:p>
                      </a:txBody>
                      <a:tcPr/>
                    </a:tc>
                    <a:tc>
                      <a:txBody>
                        <a:bodyPr/>
                        <a:lstStyle/>
                        <a:p>
                          <a:endParaRPr lang="en-VN"/>
                        </a:p>
                      </a:txBody>
                      <a:tcPr>
                        <a:blipFill>
                          <a:blip r:embed="rId5"/>
                          <a:stretch>
                            <a:fillRect l="-66290" t="-306250" r="-452" b="-128125"/>
                          </a:stretch>
                        </a:blipFill>
                      </a:tcPr>
                    </a:tc>
                    <a:extLst>
                      <a:ext uri="{0D108BD9-81ED-4DB2-BD59-A6C34878D82A}">
                        <a16:rowId xmlns:a16="http://schemas.microsoft.com/office/drawing/2014/main" val="2363026449"/>
                      </a:ext>
                    </a:extLst>
                  </a:tr>
                  <a:tr h="444945">
                    <a:tc>
                      <a:txBody>
                        <a:bodyPr/>
                        <a:lstStyle/>
                        <a:p>
                          <a:pPr marL="457200" lvl="1" indent="0" algn="l" defTabSz="914400" rtl="0" eaLnBrk="1" latinLnBrk="0" hangingPunct="1">
                            <a:lnSpc>
                              <a:spcPct val="110000"/>
                            </a:lnSpc>
                            <a:spcBef>
                              <a:spcPts val="500"/>
                            </a:spcBef>
                            <a:buClr>
                              <a:srgbClr val="883F92"/>
                            </a:buClr>
                            <a:buFontTx/>
                            <a:buNone/>
                          </a:pPr>
                          <a:r>
                            <a:rPr lang="zh-CN" altLang="en-US" sz="2000" b="0" i="0" kern="1200" dirty="0">
                              <a:solidFill>
                                <a:srgbClr val="4D4D4D"/>
                              </a:solidFill>
                              <a:latin typeface="Arial" panose="020B0604020202020204" pitchFamily="34" charset="0"/>
                              <a:ea typeface="Arial" panose="020B0604020202020204" pitchFamily="34" charset="0"/>
                              <a:cs typeface="Arial" panose="020B0604020202020204" pitchFamily="34" charset="0"/>
                            </a:rPr>
                            <a:t>Mặt phẳng ở vô cực</a:t>
                          </a:r>
                        </a:p>
                      </a:txBody>
                      <a:tcPr/>
                    </a:tc>
                    <a:tc>
                      <a:txBody>
                        <a:bodyPr/>
                        <a:lstStyle/>
                        <a:p>
                          <a:endParaRPr lang="en-VN"/>
                        </a:p>
                      </a:txBody>
                      <a:tcPr>
                        <a:blipFill>
                          <a:blip r:embed="rId5"/>
                          <a:stretch>
                            <a:fillRect l="-66290" t="-371429" r="-452" b="-17143"/>
                          </a:stretch>
                        </a:blipFill>
                      </a:tcPr>
                    </a:tc>
                    <a:extLst>
                      <a:ext uri="{0D108BD9-81ED-4DB2-BD59-A6C34878D82A}">
                        <a16:rowId xmlns:a16="http://schemas.microsoft.com/office/drawing/2014/main" val="781735664"/>
                      </a:ext>
                    </a:extLst>
                  </a:tr>
                </a:tbl>
              </a:graphicData>
            </a:graphic>
          </p:graphicFrame>
        </mc:Fallback>
      </mc:AlternateContent>
      <p:pic>
        <p:nvPicPr>
          <p:cNvPr id="10" name="图片 9">
            <a:extLst>
              <a:ext uri="{FF2B5EF4-FFF2-40B4-BE49-F238E27FC236}">
                <a16:creationId xmlns:a16="http://schemas.microsoft.com/office/drawing/2014/main" id="{A6EC21FA-E504-A016-4B6F-8EF010032F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18780" y="4424967"/>
            <a:ext cx="5142050" cy="2312990"/>
          </a:xfrm>
          <a:prstGeom prst="rect">
            <a:avLst/>
          </a:prstGeom>
        </p:spPr>
      </p:pic>
      <p:sp>
        <p:nvSpPr>
          <p:cNvPr id="8" name="文本占位符 3">
            <a:extLst>
              <a:ext uri="{FF2B5EF4-FFF2-40B4-BE49-F238E27FC236}">
                <a16:creationId xmlns:a16="http://schemas.microsoft.com/office/drawing/2014/main" id="{480F0CBD-5A9A-0BB2-A0B0-B43DD4BA8FA9}"/>
              </a:ext>
            </a:extLst>
          </p:cNvPr>
          <p:cNvSpPr>
            <a:spLocks noGrp="1"/>
          </p:cNvSpPr>
          <p:nvPr>
            <p:ph type="body" sz="quarter" idx="13"/>
          </p:nvPr>
        </p:nvSpPr>
        <p:spPr>
          <a:xfrm>
            <a:off x="1595438" y="133086"/>
            <a:ext cx="9001125" cy="668337"/>
          </a:xfrm>
        </p:spPr>
        <p:txBody>
          <a:bodyPr>
            <a:normAutofit/>
          </a:bodyPr>
          <a:lstStyle/>
          <a:p>
            <a:r>
              <a:rPr lang="en-US" altLang="zh-CN" dirty="0"/>
              <a:t>Hình học xạ ảnh và phép biến đổi 2D</a:t>
            </a:r>
          </a:p>
        </p:txBody>
      </p:sp>
    </p:spTree>
    <p:extLst>
      <p:ext uri="{BB962C8B-B14F-4D97-AF65-F5344CB8AC3E}">
        <p14:creationId xmlns:p14="http://schemas.microsoft.com/office/powerpoint/2010/main" val="18575954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E7685-6F4C-C8B4-6CA5-4E8D37A3D4C5}"/>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C505248-C31A-5BC4-FA23-BEE5EBC17109}"/>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7</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51F38CB0-2536-391E-789C-91C46CF2FF43}"/>
                  </a:ext>
                </a:extLst>
              </p:cNvPr>
              <p:cNvSpPr>
                <a:spLocks noGrp="1"/>
              </p:cNvSpPr>
              <p:nvPr>
                <p:ph type="body" sz="quarter" idx="14"/>
              </p:nvPr>
            </p:nvSpPr>
            <p:spPr>
              <a:xfrm>
                <a:off x="515937" y="931214"/>
                <a:ext cx="11160125" cy="2898388"/>
              </a:xfrm>
            </p:spPr>
            <p:txBody>
              <a:bodyPr>
                <a:noAutofit/>
              </a:bodyPr>
              <a:lstStyle/>
              <a:p>
                <a:pPr>
                  <a:lnSpc>
                    <a:spcPct val="100000"/>
                  </a:lnSpc>
                </a:pPr>
                <a:r>
                  <a:rPr lang="zh-CN" altLang="en-US" dirty="0"/>
                  <a:t>Đường cong bậc hai</a:t>
                </a:r>
                <a:endParaRPr lang="en-US" altLang="zh-CN" dirty="0">
                  <a:solidFill>
                    <a:srgbClr val="C00000"/>
                  </a:solidFill>
                </a:endParaRPr>
              </a:p>
              <a:p>
                <a:pPr lvl="1" algn="just">
                  <a:lnSpc>
                    <a:spcPct val="100000"/>
                  </a:lnSpc>
                </a:pPr>
                <a:r>
                  <a:rPr lang="zh-CN" altLang="en-US" sz="2000" dirty="0"/>
                  <a:t>Phương trình không thuần nhất của đường cong bậc hai: </a:t>
                </a:r>
                <a14:m>
                  <m:oMath xmlns:m="http://schemas.openxmlformats.org/officeDocument/2006/math">
                    <m:r>
                      <m:rPr>
                        <m:sty m:val="p"/>
                      </m:rPr>
                      <a:rPr lang="en-US" altLang="zh-CN" sz="2000" b="0" i="0" smtClean="0">
                        <a:latin typeface="Cambria Math" panose="02040503050406030204" pitchFamily="18" charset="0"/>
                        <a:cs typeface="Calibri" panose="020F0502020204030204" pitchFamily="34" charset="0"/>
                      </a:rPr>
                      <m:t>a</m:t>
                    </m:r>
                    <m:sSup>
                      <m:sSupPr>
                        <m:ctrlPr>
                          <a:rPr lang="en-US" altLang="zh-CN" sz="2000" i="1" smtClean="0">
                            <a:latin typeface="Cambria Math" panose="02040503050406030204" pitchFamily="18" charset="0"/>
                            <a:cs typeface="Calibri" panose="020F0502020204030204" pitchFamily="34" charset="0"/>
                          </a:rPr>
                        </m:ctrlPr>
                      </m:sSupPr>
                      <m:e>
                        <m:r>
                          <m:rPr>
                            <m:sty m:val="p"/>
                          </m:rPr>
                          <a:rPr lang="en-US" altLang="zh-CN" sz="2000" b="0" i="0" smtClean="0">
                            <a:latin typeface="Cambria Math" panose="02040503050406030204" pitchFamily="18" charset="0"/>
                            <a:cs typeface="Calibri" panose="020F0502020204030204" pitchFamily="34" charset="0"/>
                          </a:rPr>
                          <m:t>x</m:t>
                        </m:r>
                      </m:e>
                      <m:sup>
                        <m:r>
                          <a:rPr lang="en-US" altLang="zh-CN" sz="2000" b="0" i="0" smtClean="0">
                            <a:latin typeface="Cambria Math" panose="02040503050406030204" pitchFamily="18" charset="0"/>
                            <a:cs typeface="Calibri" panose="020F0502020204030204" pitchFamily="34" charset="0"/>
                          </a:rPr>
                          <m:t>2</m:t>
                        </m:r>
                      </m:sup>
                    </m:sSup>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bxy</m:t>
                    </m:r>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c</m:t>
                    </m:r>
                    <m:sSup>
                      <m:sSupPr>
                        <m:ctrlPr>
                          <a:rPr lang="en-US" altLang="zh-CN" sz="2000" i="1" smtClean="0">
                            <a:latin typeface="Cambria Math" panose="02040503050406030204" pitchFamily="18" charset="0"/>
                            <a:cs typeface="Calibri" panose="020F0502020204030204" pitchFamily="34" charset="0"/>
                          </a:rPr>
                        </m:ctrlPr>
                      </m:sSupPr>
                      <m:e>
                        <m:r>
                          <m:rPr>
                            <m:sty m:val="p"/>
                          </m:rPr>
                          <a:rPr lang="en-US" altLang="zh-CN" sz="2000" b="0" i="0" smtClean="0">
                            <a:latin typeface="Cambria Math" panose="02040503050406030204" pitchFamily="18" charset="0"/>
                            <a:cs typeface="Calibri" panose="020F0502020204030204" pitchFamily="34" charset="0"/>
                          </a:rPr>
                          <m:t>y</m:t>
                        </m:r>
                      </m:e>
                      <m:sup>
                        <m:r>
                          <a:rPr lang="en-US" altLang="zh-CN" sz="2000" b="0" i="0" smtClean="0">
                            <a:latin typeface="Cambria Math" panose="02040503050406030204" pitchFamily="18" charset="0"/>
                            <a:cs typeface="Calibri" panose="020F0502020204030204" pitchFamily="34" charset="0"/>
                          </a:rPr>
                          <m:t>2</m:t>
                        </m:r>
                      </m:sup>
                    </m:sSup>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dx</m:t>
                    </m:r>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ey</m:t>
                    </m:r>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f</m:t>
                    </m:r>
                    <m:r>
                      <a:rPr lang="en-US" altLang="zh-CN" sz="2000" b="0" i="0" smtClean="0">
                        <a:latin typeface="Cambria Math" panose="02040503050406030204" pitchFamily="18" charset="0"/>
                        <a:cs typeface="Calibri" panose="020F0502020204030204" pitchFamily="34" charset="0"/>
                      </a:rPr>
                      <m:t>=0</m:t>
                    </m:r>
                  </m:oMath>
                </a14:m>
                <a:endParaRPr lang="en-US" altLang="zh-CN" sz="2000" dirty="0"/>
              </a:p>
              <a:p>
                <a:pPr lvl="1" algn="just">
                  <a:lnSpc>
                    <a:spcPct val="100000"/>
                  </a:lnSpc>
                </a:pPr>
                <a:r>
                  <a:rPr lang="zh-CN" altLang="en-US" sz="2000" dirty="0"/>
                  <a:t>Phương trình thuần nhất của đường cong bậc hai: </a:t>
                </a:r>
                <a14:m>
                  <m:oMath xmlns:m="http://schemas.openxmlformats.org/officeDocument/2006/math">
                    <m:r>
                      <m:rPr>
                        <m:sty m:val="p"/>
                      </m:rPr>
                      <a:rPr lang="en-US" altLang="zh-CN" sz="2000" b="0" i="0" smtClean="0">
                        <a:latin typeface="Cambria Math" panose="02040503050406030204" pitchFamily="18" charset="0"/>
                        <a:cs typeface="Calibri" panose="020F0502020204030204" pitchFamily="34" charset="0"/>
                      </a:rPr>
                      <m:t>a</m:t>
                    </m:r>
                    <m:sSubSup>
                      <m:sSubSupPr>
                        <m:ctrlPr>
                          <a:rPr lang="en-US" altLang="zh-CN" sz="2000" i="1" smtClean="0">
                            <a:latin typeface="Cambria Math" panose="02040503050406030204" pitchFamily="18" charset="0"/>
                            <a:cs typeface="Calibri" panose="020F0502020204030204" pitchFamily="34" charset="0"/>
                          </a:rPr>
                        </m:ctrlPr>
                      </m:sSubSupPr>
                      <m:e>
                        <m:r>
                          <m:rPr>
                            <m:sty m:val="p"/>
                          </m:rPr>
                          <a:rPr lang="en-US" altLang="zh-CN" sz="2000" b="0" i="0" smtClean="0">
                            <a:latin typeface="Cambria Math" panose="02040503050406030204" pitchFamily="18" charset="0"/>
                            <a:cs typeface="Calibri" panose="020F0502020204030204" pitchFamily="34" charset="0"/>
                          </a:rPr>
                          <m:t>x</m:t>
                        </m:r>
                      </m:e>
                      <m:sub>
                        <m:r>
                          <a:rPr lang="en-US" altLang="zh-CN" sz="2000" b="0" i="0" smtClean="0">
                            <a:latin typeface="Cambria Math" panose="02040503050406030204" pitchFamily="18" charset="0"/>
                            <a:cs typeface="Calibri" panose="020F0502020204030204" pitchFamily="34" charset="0"/>
                          </a:rPr>
                          <m:t>1</m:t>
                        </m:r>
                      </m:sub>
                      <m:sup>
                        <m:r>
                          <a:rPr lang="en-US" altLang="zh-CN" sz="2000" b="0" i="0" smtClean="0">
                            <a:latin typeface="Cambria Math" panose="02040503050406030204" pitchFamily="18" charset="0"/>
                            <a:cs typeface="Calibri" panose="020F0502020204030204" pitchFamily="34" charset="0"/>
                          </a:rPr>
                          <m:t>2</m:t>
                        </m:r>
                      </m:sup>
                    </m:sSubSup>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b</m:t>
                    </m:r>
                    <m:sSub>
                      <m:sSubPr>
                        <m:ctrlPr>
                          <a:rPr lang="en-US" altLang="zh-CN" sz="2000" i="1" smtClean="0">
                            <a:latin typeface="Cambria Math" panose="02040503050406030204" pitchFamily="18" charset="0"/>
                            <a:cs typeface="Calibri" panose="020F0502020204030204" pitchFamily="34" charset="0"/>
                          </a:rPr>
                        </m:ctrlPr>
                      </m:sSubPr>
                      <m:e>
                        <m:r>
                          <m:rPr>
                            <m:sty m:val="p"/>
                          </m:rPr>
                          <a:rPr lang="en-US" altLang="zh-CN" sz="2000" b="0" i="0" smtClean="0">
                            <a:latin typeface="Cambria Math" panose="02040503050406030204" pitchFamily="18" charset="0"/>
                            <a:cs typeface="Calibri" panose="020F0502020204030204" pitchFamily="34" charset="0"/>
                          </a:rPr>
                          <m:t>x</m:t>
                        </m:r>
                      </m:e>
                      <m:sub>
                        <m:r>
                          <a:rPr lang="en-US" altLang="zh-CN" sz="2000" b="0" i="0" smtClean="0">
                            <a:latin typeface="Cambria Math" panose="02040503050406030204" pitchFamily="18" charset="0"/>
                            <a:cs typeface="Calibri" panose="020F0502020204030204" pitchFamily="34" charset="0"/>
                          </a:rPr>
                          <m:t>1</m:t>
                        </m:r>
                      </m:sub>
                    </m:sSub>
                    <m:sSub>
                      <m:sSubPr>
                        <m:ctrlPr>
                          <a:rPr lang="en-US" altLang="zh-CN" sz="2000" i="1" smtClean="0">
                            <a:latin typeface="Cambria Math" panose="02040503050406030204" pitchFamily="18" charset="0"/>
                            <a:cs typeface="Calibri" panose="020F0502020204030204" pitchFamily="34" charset="0"/>
                          </a:rPr>
                        </m:ctrlPr>
                      </m:sSubPr>
                      <m:e>
                        <m:r>
                          <m:rPr>
                            <m:sty m:val="p"/>
                          </m:rPr>
                          <a:rPr lang="en-US" altLang="zh-CN" sz="2000" b="0" i="0" smtClean="0">
                            <a:latin typeface="Cambria Math" panose="02040503050406030204" pitchFamily="18" charset="0"/>
                            <a:cs typeface="Calibri" panose="020F0502020204030204" pitchFamily="34" charset="0"/>
                          </a:rPr>
                          <m:t>x</m:t>
                        </m:r>
                      </m:e>
                      <m:sub>
                        <m:r>
                          <a:rPr lang="en-US" altLang="zh-CN" sz="2000" b="0" i="0" smtClean="0">
                            <a:latin typeface="Cambria Math" panose="02040503050406030204" pitchFamily="18" charset="0"/>
                            <a:cs typeface="Calibri" panose="020F0502020204030204" pitchFamily="34" charset="0"/>
                          </a:rPr>
                          <m:t>2</m:t>
                        </m:r>
                      </m:sub>
                    </m:sSub>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c</m:t>
                    </m:r>
                    <m:sSubSup>
                      <m:sSubSupPr>
                        <m:ctrlPr>
                          <a:rPr lang="en-US" altLang="zh-CN" sz="2000" i="1" smtClean="0">
                            <a:latin typeface="Cambria Math" panose="02040503050406030204" pitchFamily="18" charset="0"/>
                            <a:cs typeface="Calibri" panose="020F0502020204030204" pitchFamily="34" charset="0"/>
                          </a:rPr>
                        </m:ctrlPr>
                      </m:sSubSupPr>
                      <m:e>
                        <m:r>
                          <m:rPr>
                            <m:sty m:val="p"/>
                          </m:rPr>
                          <a:rPr lang="en-US" altLang="zh-CN" sz="2000" b="0" i="0" smtClean="0">
                            <a:latin typeface="Cambria Math" panose="02040503050406030204" pitchFamily="18" charset="0"/>
                            <a:cs typeface="Calibri" panose="020F0502020204030204" pitchFamily="34" charset="0"/>
                          </a:rPr>
                          <m:t>x</m:t>
                        </m:r>
                      </m:e>
                      <m:sub>
                        <m:r>
                          <a:rPr lang="en-US" altLang="zh-CN" sz="2000" b="0" i="0" smtClean="0">
                            <a:latin typeface="Cambria Math" panose="02040503050406030204" pitchFamily="18" charset="0"/>
                            <a:cs typeface="Calibri" panose="020F0502020204030204" pitchFamily="34" charset="0"/>
                          </a:rPr>
                          <m:t>2</m:t>
                        </m:r>
                      </m:sub>
                      <m:sup>
                        <m:r>
                          <a:rPr lang="en-US" altLang="zh-CN" sz="2000" b="0" i="0" smtClean="0">
                            <a:latin typeface="Cambria Math" panose="02040503050406030204" pitchFamily="18" charset="0"/>
                            <a:cs typeface="Calibri" panose="020F0502020204030204" pitchFamily="34" charset="0"/>
                          </a:rPr>
                          <m:t>2</m:t>
                        </m:r>
                      </m:sup>
                    </m:sSubSup>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d</m:t>
                    </m:r>
                    <m:sSub>
                      <m:sSubPr>
                        <m:ctrlPr>
                          <a:rPr lang="en-US" altLang="zh-CN" sz="2000" i="1" smtClean="0">
                            <a:latin typeface="Cambria Math" panose="02040503050406030204" pitchFamily="18" charset="0"/>
                            <a:cs typeface="Calibri" panose="020F0502020204030204" pitchFamily="34" charset="0"/>
                          </a:rPr>
                        </m:ctrlPr>
                      </m:sSubPr>
                      <m:e>
                        <m:r>
                          <m:rPr>
                            <m:sty m:val="p"/>
                          </m:rPr>
                          <a:rPr lang="en-US" altLang="zh-CN" sz="2000" b="0" i="0" smtClean="0">
                            <a:latin typeface="Cambria Math" panose="02040503050406030204" pitchFamily="18" charset="0"/>
                            <a:cs typeface="Calibri" panose="020F0502020204030204" pitchFamily="34" charset="0"/>
                          </a:rPr>
                          <m:t>x</m:t>
                        </m:r>
                      </m:e>
                      <m:sub>
                        <m:r>
                          <a:rPr lang="en-US" altLang="zh-CN" sz="2000" b="0" i="0" smtClean="0">
                            <a:latin typeface="Cambria Math" panose="02040503050406030204" pitchFamily="18" charset="0"/>
                            <a:cs typeface="Calibri" panose="020F0502020204030204" pitchFamily="34" charset="0"/>
                          </a:rPr>
                          <m:t>1</m:t>
                        </m:r>
                      </m:sub>
                    </m:sSub>
                    <m:sSub>
                      <m:sSubPr>
                        <m:ctrlPr>
                          <a:rPr lang="en-US" altLang="zh-CN" sz="2000" i="1" smtClean="0">
                            <a:latin typeface="Cambria Math" panose="02040503050406030204" pitchFamily="18" charset="0"/>
                            <a:cs typeface="Calibri" panose="020F0502020204030204" pitchFamily="34" charset="0"/>
                          </a:rPr>
                        </m:ctrlPr>
                      </m:sSubPr>
                      <m:e>
                        <m:r>
                          <m:rPr>
                            <m:sty m:val="p"/>
                          </m:rPr>
                          <a:rPr lang="en-US" altLang="zh-CN" sz="2000" b="0" i="0" smtClean="0">
                            <a:latin typeface="Cambria Math" panose="02040503050406030204" pitchFamily="18" charset="0"/>
                            <a:cs typeface="Calibri" panose="020F0502020204030204" pitchFamily="34" charset="0"/>
                          </a:rPr>
                          <m:t>x</m:t>
                        </m:r>
                      </m:e>
                      <m:sub>
                        <m:r>
                          <a:rPr lang="en-US" altLang="zh-CN" sz="2000" b="0" i="0" smtClean="0">
                            <a:latin typeface="Cambria Math" panose="02040503050406030204" pitchFamily="18" charset="0"/>
                            <a:cs typeface="Calibri" panose="020F0502020204030204" pitchFamily="34" charset="0"/>
                          </a:rPr>
                          <m:t>3</m:t>
                        </m:r>
                      </m:sub>
                    </m:sSub>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e</m:t>
                    </m:r>
                    <m:sSub>
                      <m:sSubPr>
                        <m:ctrlPr>
                          <a:rPr lang="en-US" altLang="zh-CN" sz="2000" i="1" smtClean="0">
                            <a:latin typeface="Cambria Math" panose="02040503050406030204" pitchFamily="18" charset="0"/>
                            <a:cs typeface="Calibri" panose="020F0502020204030204" pitchFamily="34" charset="0"/>
                          </a:rPr>
                        </m:ctrlPr>
                      </m:sSubPr>
                      <m:e>
                        <m:r>
                          <m:rPr>
                            <m:sty m:val="p"/>
                          </m:rPr>
                          <a:rPr lang="en-US" altLang="zh-CN" sz="2000" b="0" i="0" smtClean="0">
                            <a:latin typeface="Cambria Math" panose="02040503050406030204" pitchFamily="18" charset="0"/>
                            <a:cs typeface="Calibri" panose="020F0502020204030204" pitchFamily="34" charset="0"/>
                          </a:rPr>
                          <m:t>x</m:t>
                        </m:r>
                      </m:e>
                      <m:sub>
                        <m:r>
                          <a:rPr lang="en-US" altLang="zh-CN" sz="2000" b="0" i="0" smtClean="0">
                            <a:latin typeface="Cambria Math" panose="02040503050406030204" pitchFamily="18" charset="0"/>
                            <a:cs typeface="Calibri" panose="020F0502020204030204" pitchFamily="34" charset="0"/>
                          </a:rPr>
                          <m:t>2</m:t>
                        </m:r>
                      </m:sub>
                    </m:sSub>
                    <m:sSub>
                      <m:sSubPr>
                        <m:ctrlPr>
                          <a:rPr lang="en-US" altLang="zh-CN" sz="2000" i="1" smtClean="0">
                            <a:latin typeface="Cambria Math" panose="02040503050406030204" pitchFamily="18" charset="0"/>
                            <a:cs typeface="Calibri" panose="020F0502020204030204" pitchFamily="34" charset="0"/>
                          </a:rPr>
                        </m:ctrlPr>
                      </m:sSubPr>
                      <m:e>
                        <m:r>
                          <m:rPr>
                            <m:sty m:val="p"/>
                          </m:rPr>
                          <a:rPr lang="en-US" altLang="zh-CN" sz="2000" b="0" i="0" smtClean="0">
                            <a:latin typeface="Cambria Math" panose="02040503050406030204" pitchFamily="18" charset="0"/>
                            <a:cs typeface="Calibri" panose="020F0502020204030204" pitchFamily="34" charset="0"/>
                          </a:rPr>
                          <m:t>x</m:t>
                        </m:r>
                      </m:e>
                      <m:sub>
                        <m:r>
                          <a:rPr lang="en-US" altLang="zh-CN" sz="2000" b="0" i="0" smtClean="0">
                            <a:latin typeface="Cambria Math" panose="02040503050406030204" pitchFamily="18" charset="0"/>
                            <a:cs typeface="Calibri" panose="020F0502020204030204" pitchFamily="34" charset="0"/>
                          </a:rPr>
                          <m:t>3</m:t>
                        </m:r>
                      </m:sub>
                    </m:sSub>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f</m:t>
                    </m:r>
                    <m:sSubSup>
                      <m:sSubSupPr>
                        <m:ctrlPr>
                          <a:rPr lang="en-US" altLang="zh-CN" sz="2000" i="1" smtClean="0">
                            <a:latin typeface="Cambria Math" panose="02040503050406030204" pitchFamily="18" charset="0"/>
                            <a:cs typeface="Calibri" panose="020F0502020204030204" pitchFamily="34" charset="0"/>
                          </a:rPr>
                        </m:ctrlPr>
                      </m:sSubSupPr>
                      <m:e>
                        <m:r>
                          <m:rPr>
                            <m:sty m:val="p"/>
                          </m:rPr>
                          <a:rPr lang="en-US" altLang="zh-CN" sz="2000" b="0" i="0" smtClean="0">
                            <a:latin typeface="Cambria Math" panose="02040503050406030204" pitchFamily="18" charset="0"/>
                            <a:cs typeface="Calibri" panose="020F0502020204030204" pitchFamily="34" charset="0"/>
                          </a:rPr>
                          <m:t>x</m:t>
                        </m:r>
                      </m:e>
                      <m:sub>
                        <m:r>
                          <a:rPr lang="en-US" altLang="zh-CN" sz="2000" b="0" i="0" smtClean="0">
                            <a:latin typeface="Cambria Math" panose="02040503050406030204" pitchFamily="18" charset="0"/>
                            <a:cs typeface="Calibri" panose="020F0502020204030204" pitchFamily="34" charset="0"/>
                          </a:rPr>
                          <m:t>3</m:t>
                        </m:r>
                      </m:sub>
                      <m:sup>
                        <m:r>
                          <a:rPr lang="en-US" altLang="zh-CN" sz="2000" b="0" i="0" smtClean="0">
                            <a:latin typeface="Cambria Math" panose="02040503050406030204" pitchFamily="18" charset="0"/>
                            <a:cs typeface="Calibri" panose="020F0502020204030204" pitchFamily="34" charset="0"/>
                          </a:rPr>
                          <m:t>2</m:t>
                        </m:r>
                      </m:sup>
                    </m:sSubSup>
                    <m:r>
                      <a:rPr lang="en-US" altLang="zh-CN" sz="2000" b="0" i="0" smtClean="0">
                        <a:latin typeface="Cambria Math" panose="02040503050406030204" pitchFamily="18" charset="0"/>
                        <a:cs typeface="Calibri" panose="020F0502020204030204" pitchFamily="34" charset="0"/>
                      </a:rPr>
                      <m:t>=0</m:t>
                    </m:r>
                  </m:oMath>
                </a14:m>
                <a:endParaRPr lang="en-US" altLang="zh-CN" sz="2000" dirty="0"/>
              </a:p>
              <a:p>
                <a:pPr lvl="1" algn="just">
                  <a:lnSpc>
                    <a:spcPct val="100000"/>
                  </a:lnSpc>
                </a:pPr>
                <a:r>
                  <a:rPr lang="zh-CN" altLang="en-US" sz="2000" dirty="0"/>
                  <a:t>Phương trình thuần nhất dạng ma trận: </a:t>
                </a:r>
                <a14:m>
                  <m:oMath xmlns:m="http://schemas.openxmlformats.org/officeDocument/2006/math">
                    <m:sSup>
                      <m:sSupPr>
                        <m:ctrlPr>
                          <a:rPr lang="en-US" altLang="zh-CN" sz="2000" i="1" smtClean="0">
                            <a:latin typeface="Cambria Math" panose="02040503050406030204" pitchFamily="18" charset="0"/>
                            <a:cs typeface="Calibri" panose="020F0502020204030204" pitchFamily="34" charset="0"/>
                          </a:rPr>
                        </m:ctrlPr>
                      </m:sSupPr>
                      <m:e>
                        <m:r>
                          <m:rPr>
                            <m:sty m:val="p"/>
                          </m:rPr>
                          <a:rPr lang="en-US" altLang="zh-CN" sz="2000" b="0" i="0" smtClean="0">
                            <a:latin typeface="Cambria Math" panose="02040503050406030204" pitchFamily="18" charset="0"/>
                            <a:cs typeface="Calibri" panose="020F0502020204030204" pitchFamily="34" charset="0"/>
                          </a:rPr>
                          <m:t>x</m:t>
                        </m:r>
                      </m:e>
                      <m:sup>
                        <m:r>
                          <m:rPr>
                            <m:sty m:val="p"/>
                          </m:rPr>
                          <a:rPr lang="en-US" altLang="zh-CN" sz="2000" b="0" i="0" smtClean="0">
                            <a:latin typeface="Cambria Math" panose="02040503050406030204" pitchFamily="18" charset="0"/>
                            <a:cs typeface="Calibri" panose="020F0502020204030204" pitchFamily="34" charset="0"/>
                          </a:rPr>
                          <m:t>T</m:t>
                        </m:r>
                      </m:sup>
                    </m:sSup>
                    <m:r>
                      <m:rPr>
                        <m:sty m:val="p"/>
                      </m:rPr>
                      <a:rPr lang="en-US" altLang="zh-CN" sz="2000" b="0" i="0" smtClean="0">
                        <a:latin typeface="Cambria Math" panose="02040503050406030204" pitchFamily="18" charset="0"/>
                        <a:cs typeface="Calibri" panose="020F0502020204030204" pitchFamily="34" charset="0"/>
                      </a:rPr>
                      <m:t>Cx</m:t>
                    </m:r>
                    <m:r>
                      <a:rPr lang="en-US" altLang="zh-CN" sz="2000" b="0" i="0" smtClean="0">
                        <a:latin typeface="Cambria Math" panose="02040503050406030204" pitchFamily="18" charset="0"/>
                        <a:cs typeface="Calibri" panose="020F0502020204030204" pitchFamily="34" charset="0"/>
                      </a:rPr>
                      <m:t>=0</m:t>
                    </m:r>
                  </m:oMath>
                </a14:m>
                <a:r>
                  <a:rPr lang="zh-CN" altLang="en-US" sz="2000" dirty="0"/>
                  <a:t>, ma trận hệ số </a:t>
                </a:r>
                <a14:m>
                  <m:oMath xmlns:m="http://schemas.openxmlformats.org/officeDocument/2006/math">
                    <m:r>
                      <m:rPr>
                        <m:sty m:val="p"/>
                      </m:rPr>
                      <a:rPr lang="en-US" altLang="zh-CN" sz="2000" b="0" i="0" smtClean="0">
                        <a:latin typeface="Cambria Math" panose="02040503050406030204" pitchFamily="18" charset="0"/>
                        <a:cs typeface="Calibri" panose="020F0502020204030204" pitchFamily="34" charset="0"/>
                      </a:rPr>
                      <m:t>C</m:t>
                    </m:r>
                    <m:r>
                      <a:rPr lang="en-US" altLang="zh-CN" sz="2000" b="0" i="0" smtClean="0">
                        <a:latin typeface="Cambria Math" panose="02040503050406030204" pitchFamily="18" charset="0"/>
                        <a:cs typeface="Calibri" panose="020F0502020204030204" pitchFamily="34" charset="0"/>
                      </a:rPr>
                      <m:t>=</m:t>
                    </m:r>
                    <m:d>
                      <m:dPr>
                        <m:begChr m:val="["/>
                        <m:endChr m:val="]"/>
                        <m:ctrlPr>
                          <a:rPr lang="en-US" altLang="zh-CN" sz="2000" i="1">
                            <a:latin typeface="Cambria Math" panose="02040503050406030204" pitchFamily="18" charset="0"/>
                            <a:cs typeface="Calibri" panose="020F0502020204030204" pitchFamily="34" charset="0"/>
                          </a:rPr>
                        </m:ctrlPr>
                      </m:dPr>
                      <m:e>
                        <m:m>
                          <m:mPr>
                            <m:mcs>
                              <m:mc>
                                <m:mcPr>
                                  <m:count m:val="3"/>
                                  <m:mcJc m:val="center"/>
                                </m:mcPr>
                              </m:mc>
                            </m:mcs>
                            <m:ctrlPr>
                              <a:rPr lang="en-US" altLang="zh-CN" sz="2000" i="1">
                                <a:latin typeface="Cambria Math" panose="02040503050406030204" pitchFamily="18" charset="0"/>
                                <a:cs typeface="Calibri" panose="020F0502020204030204" pitchFamily="34" charset="0"/>
                              </a:rPr>
                            </m:ctrlPr>
                          </m:mPr>
                          <m:mr>
                            <m:e>
                              <m:r>
                                <m:rPr>
                                  <m:sty m:val="p"/>
                                </m:rPr>
                                <a:rPr lang="en-US" altLang="zh-CN" sz="2000" b="0" i="0" smtClean="0">
                                  <a:latin typeface="Cambria Math" panose="02040503050406030204" pitchFamily="18" charset="0"/>
                                  <a:cs typeface="Calibri" panose="020F0502020204030204" pitchFamily="34" charset="0"/>
                                </a:rPr>
                                <m:t>a</m:t>
                              </m:r>
                            </m:e>
                            <m:e>
                              <m:f>
                                <m:fPr>
                                  <m:ctrlPr>
                                    <a:rPr lang="en-US" altLang="zh-CN" sz="2000" i="1" smtClean="0">
                                      <a:latin typeface="Cambria Math" panose="02040503050406030204" pitchFamily="18" charset="0"/>
                                      <a:cs typeface="Calibri" panose="020F0502020204030204" pitchFamily="34" charset="0"/>
                                    </a:rPr>
                                  </m:ctrlPr>
                                </m:fPr>
                                <m:num>
                                  <m:r>
                                    <m:rPr>
                                      <m:sty m:val="p"/>
                                    </m:rPr>
                                    <a:rPr lang="en-US" altLang="zh-CN" sz="2000" b="0" i="0" smtClean="0">
                                      <a:latin typeface="Cambria Math" panose="02040503050406030204" pitchFamily="18" charset="0"/>
                                      <a:cs typeface="Calibri" panose="020F0502020204030204" pitchFamily="34" charset="0"/>
                                    </a:rPr>
                                    <m:t>b</m:t>
                                  </m:r>
                                </m:num>
                                <m:den>
                                  <m:r>
                                    <a:rPr lang="en-US" altLang="zh-CN" sz="2000" b="0" i="0" smtClean="0">
                                      <a:latin typeface="Cambria Math" panose="02040503050406030204" pitchFamily="18" charset="0"/>
                                      <a:cs typeface="Calibri" panose="020F0502020204030204" pitchFamily="34" charset="0"/>
                                    </a:rPr>
                                    <m:t>2</m:t>
                                  </m:r>
                                </m:den>
                              </m:f>
                            </m:e>
                            <m:e>
                              <m:f>
                                <m:fPr>
                                  <m:ctrlPr>
                                    <a:rPr lang="en-US" altLang="zh-CN" sz="2000" i="1" smtClean="0">
                                      <a:latin typeface="Cambria Math" panose="02040503050406030204" pitchFamily="18" charset="0"/>
                                      <a:cs typeface="Calibri" panose="020F0502020204030204" pitchFamily="34" charset="0"/>
                                    </a:rPr>
                                  </m:ctrlPr>
                                </m:fPr>
                                <m:num>
                                  <m:r>
                                    <m:rPr>
                                      <m:sty m:val="p"/>
                                    </m:rPr>
                                    <a:rPr lang="en-US" altLang="zh-CN" sz="2000" b="0" i="0" smtClean="0">
                                      <a:latin typeface="Cambria Math" panose="02040503050406030204" pitchFamily="18" charset="0"/>
                                      <a:cs typeface="Calibri" panose="020F0502020204030204" pitchFamily="34" charset="0"/>
                                    </a:rPr>
                                    <m:t>d</m:t>
                                  </m:r>
                                </m:num>
                                <m:den>
                                  <m:r>
                                    <a:rPr lang="en-US" altLang="zh-CN" sz="2000" b="0" i="0" smtClean="0">
                                      <a:latin typeface="Cambria Math" panose="02040503050406030204" pitchFamily="18" charset="0"/>
                                      <a:cs typeface="Calibri" panose="020F0502020204030204" pitchFamily="34" charset="0"/>
                                    </a:rPr>
                                    <m:t>2</m:t>
                                  </m:r>
                                </m:den>
                              </m:f>
                            </m:e>
                          </m:mr>
                          <m:mr>
                            <m:e>
                              <m:f>
                                <m:fPr>
                                  <m:ctrlPr>
                                    <a:rPr lang="en-US" altLang="zh-CN" sz="2000" i="1" smtClean="0">
                                      <a:latin typeface="Cambria Math" panose="02040503050406030204" pitchFamily="18" charset="0"/>
                                      <a:cs typeface="Calibri" panose="020F0502020204030204" pitchFamily="34" charset="0"/>
                                    </a:rPr>
                                  </m:ctrlPr>
                                </m:fPr>
                                <m:num>
                                  <m:r>
                                    <m:rPr>
                                      <m:sty m:val="p"/>
                                    </m:rPr>
                                    <a:rPr lang="en-US" altLang="zh-CN" sz="2000" b="0" i="0" smtClean="0">
                                      <a:latin typeface="Cambria Math" panose="02040503050406030204" pitchFamily="18" charset="0"/>
                                      <a:cs typeface="Calibri" panose="020F0502020204030204" pitchFamily="34" charset="0"/>
                                    </a:rPr>
                                    <m:t>b</m:t>
                                  </m:r>
                                </m:num>
                                <m:den>
                                  <m:r>
                                    <a:rPr lang="en-US" altLang="zh-CN" sz="2000" b="0" i="0" smtClean="0">
                                      <a:latin typeface="Cambria Math" panose="02040503050406030204" pitchFamily="18" charset="0"/>
                                      <a:cs typeface="Calibri" panose="020F0502020204030204" pitchFamily="34" charset="0"/>
                                    </a:rPr>
                                    <m:t>2</m:t>
                                  </m:r>
                                </m:den>
                              </m:f>
                            </m:e>
                            <m:e>
                              <m:r>
                                <m:rPr>
                                  <m:sty m:val="p"/>
                                </m:rPr>
                                <a:rPr lang="en-US" altLang="zh-CN" sz="2000" b="0" i="0" smtClean="0">
                                  <a:latin typeface="Cambria Math" panose="02040503050406030204" pitchFamily="18" charset="0"/>
                                  <a:cs typeface="Calibri" panose="020F0502020204030204" pitchFamily="34" charset="0"/>
                                </a:rPr>
                                <m:t>c</m:t>
                              </m:r>
                            </m:e>
                            <m:e>
                              <m:f>
                                <m:fPr>
                                  <m:ctrlPr>
                                    <a:rPr lang="en-US" altLang="zh-CN" sz="2000" i="1" smtClean="0">
                                      <a:latin typeface="Cambria Math" panose="02040503050406030204" pitchFamily="18" charset="0"/>
                                      <a:cs typeface="Calibri" panose="020F0502020204030204" pitchFamily="34" charset="0"/>
                                    </a:rPr>
                                  </m:ctrlPr>
                                </m:fPr>
                                <m:num>
                                  <m:r>
                                    <m:rPr>
                                      <m:sty m:val="p"/>
                                    </m:rPr>
                                    <a:rPr lang="en-US" altLang="zh-CN" sz="2000" b="0" i="0" smtClean="0">
                                      <a:latin typeface="Cambria Math" panose="02040503050406030204" pitchFamily="18" charset="0"/>
                                      <a:cs typeface="Calibri" panose="020F0502020204030204" pitchFamily="34" charset="0"/>
                                    </a:rPr>
                                    <m:t>e</m:t>
                                  </m:r>
                                </m:num>
                                <m:den>
                                  <m:r>
                                    <a:rPr lang="en-US" altLang="zh-CN" sz="2000" b="0" i="0" smtClean="0">
                                      <a:latin typeface="Cambria Math" panose="02040503050406030204" pitchFamily="18" charset="0"/>
                                      <a:cs typeface="Calibri" panose="020F0502020204030204" pitchFamily="34" charset="0"/>
                                    </a:rPr>
                                    <m:t>2</m:t>
                                  </m:r>
                                </m:den>
                              </m:f>
                            </m:e>
                          </m:mr>
                          <m:mr>
                            <m:e>
                              <m:f>
                                <m:fPr>
                                  <m:ctrlPr>
                                    <a:rPr lang="en-US" altLang="zh-CN" sz="2000" i="1" smtClean="0">
                                      <a:latin typeface="Cambria Math" panose="02040503050406030204" pitchFamily="18" charset="0"/>
                                      <a:cs typeface="Calibri" panose="020F0502020204030204" pitchFamily="34" charset="0"/>
                                    </a:rPr>
                                  </m:ctrlPr>
                                </m:fPr>
                                <m:num>
                                  <m:r>
                                    <m:rPr>
                                      <m:sty m:val="p"/>
                                    </m:rPr>
                                    <a:rPr lang="en-US" altLang="zh-CN" sz="2000" b="0" i="0" smtClean="0">
                                      <a:latin typeface="Cambria Math" panose="02040503050406030204" pitchFamily="18" charset="0"/>
                                      <a:cs typeface="Calibri" panose="020F0502020204030204" pitchFamily="34" charset="0"/>
                                    </a:rPr>
                                    <m:t>d</m:t>
                                  </m:r>
                                </m:num>
                                <m:den>
                                  <m:r>
                                    <a:rPr lang="en-US" altLang="zh-CN" sz="2000" b="0" i="0" smtClean="0">
                                      <a:latin typeface="Cambria Math" panose="02040503050406030204" pitchFamily="18" charset="0"/>
                                      <a:cs typeface="Calibri" panose="020F0502020204030204" pitchFamily="34" charset="0"/>
                                    </a:rPr>
                                    <m:t>2</m:t>
                                  </m:r>
                                </m:den>
                              </m:f>
                            </m:e>
                            <m:e>
                              <m:f>
                                <m:fPr>
                                  <m:ctrlPr>
                                    <a:rPr lang="en-US" altLang="zh-CN" sz="2000" i="1" smtClean="0">
                                      <a:latin typeface="Cambria Math" panose="02040503050406030204" pitchFamily="18" charset="0"/>
                                      <a:cs typeface="Calibri" panose="020F0502020204030204" pitchFamily="34" charset="0"/>
                                    </a:rPr>
                                  </m:ctrlPr>
                                </m:fPr>
                                <m:num>
                                  <m:r>
                                    <m:rPr>
                                      <m:sty m:val="p"/>
                                    </m:rPr>
                                    <a:rPr lang="en-US" altLang="zh-CN" sz="2000" b="0" i="0" smtClean="0">
                                      <a:latin typeface="Cambria Math" panose="02040503050406030204" pitchFamily="18" charset="0"/>
                                      <a:cs typeface="Calibri" panose="020F0502020204030204" pitchFamily="34" charset="0"/>
                                    </a:rPr>
                                    <m:t>e</m:t>
                                  </m:r>
                                </m:num>
                                <m:den>
                                  <m:r>
                                    <a:rPr lang="en-US" altLang="zh-CN" sz="2000" b="0" i="0" smtClean="0">
                                      <a:latin typeface="Cambria Math" panose="02040503050406030204" pitchFamily="18" charset="0"/>
                                      <a:cs typeface="Calibri" panose="020F0502020204030204" pitchFamily="34" charset="0"/>
                                    </a:rPr>
                                    <m:t>2</m:t>
                                  </m:r>
                                </m:den>
                              </m:f>
                            </m:e>
                            <m:e>
                              <m:r>
                                <m:rPr>
                                  <m:sty m:val="p"/>
                                </m:rPr>
                                <a:rPr lang="en-US" altLang="zh-CN" sz="2000" b="0" i="0" smtClean="0">
                                  <a:latin typeface="Cambria Math" panose="02040503050406030204" pitchFamily="18" charset="0"/>
                                  <a:cs typeface="Calibri" panose="020F0502020204030204" pitchFamily="34" charset="0"/>
                                </a:rPr>
                                <m:t>f</m:t>
                              </m:r>
                            </m:e>
                          </m:mr>
                        </m:m>
                      </m:e>
                    </m:d>
                  </m:oMath>
                </a14:m>
                <a:endParaRPr lang="en-US" altLang="zh-CN" sz="2000" dirty="0"/>
              </a:p>
              <a:p>
                <a:pPr lvl="1" algn="just">
                  <a:lnSpc>
                    <a:spcPct val="100000"/>
                  </a:lnSpc>
                </a:pPr>
                <a14:m>
                  <m:oMath xmlns:m="http://schemas.openxmlformats.org/officeDocument/2006/math">
                    <m:r>
                      <m:rPr>
                        <m:sty m:val="p"/>
                      </m:rPr>
                      <a:rPr lang="en-US" altLang="zh-CN" sz="2000" b="0" i="0" smtClean="0">
                        <a:latin typeface="Cambria Math" panose="02040503050406030204" pitchFamily="18" charset="0"/>
                        <a:cs typeface="Calibri" panose="020F0502020204030204" pitchFamily="34" charset="0"/>
                      </a:rPr>
                      <m:t>c</m:t>
                    </m:r>
                    <m:r>
                      <a:rPr lang="en-US" altLang="zh-CN" sz="2000" b="0" i="0" smtClean="0">
                        <a:latin typeface="Cambria Math" panose="02040503050406030204" pitchFamily="18" charset="0"/>
                        <a:cs typeface="Calibri" panose="020F0502020204030204" pitchFamily="34" charset="0"/>
                      </a:rPr>
                      <m:t>=</m:t>
                    </m:r>
                    <m:sSup>
                      <m:sSupPr>
                        <m:ctrlPr>
                          <a:rPr lang="en-US" altLang="zh-CN" sz="2000" i="1" smtClean="0">
                            <a:latin typeface="Cambria Math" panose="02040503050406030204" pitchFamily="18" charset="0"/>
                            <a:cs typeface="Calibri" panose="020F0502020204030204" pitchFamily="34" charset="0"/>
                          </a:rPr>
                        </m:ctrlPr>
                      </m:sSupPr>
                      <m:e>
                        <m:d>
                          <m:dPr>
                            <m:ctrlPr>
                              <a:rPr lang="en-US" altLang="zh-CN" sz="2000" i="1" smtClean="0">
                                <a:latin typeface="Cambria Math" panose="02040503050406030204" pitchFamily="18" charset="0"/>
                                <a:cs typeface="Calibri" panose="020F0502020204030204" pitchFamily="34" charset="0"/>
                              </a:rPr>
                            </m:ctrlPr>
                          </m:dPr>
                          <m:e>
                            <m:r>
                              <m:rPr>
                                <m:sty m:val="p"/>
                              </m:rPr>
                              <a:rPr lang="en-US" altLang="zh-CN" sz="2000" b="0" i="0" smtClean="0">
                                <a:latin typeface="Cambria Math" panose="02040503050406030204" pitchFamily="18" charset="0"/>
                                <a:cs typeface="Calibri" panose="020F0502020204030204" pitchFamily="34" charset="0"/>
                              </a:rPr>
                              <m:t>a</m:t>
                            </m:r>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b</m:t>
                            </m:r>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c</m:t>
                            </m:r>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d</m:t>
                            </m:r>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e</m:t>
                            </m:r>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f</m:t>
                            </m:r>
                          </m:e>
                        </m:d>
                      </m:e>
                      <m:sup>
                        <m:r>
                          <m:rPr>
                            <m:sty m:val="p"/>
                          </m:rPr>
                          <a:rPr lang="en-US" altLang="zh-CN" sz="2000" b="0" i="0" smtClean="0">
                            <a:latin typeface="Cambria Math" panose="02040503050406030204" pitchFamily="18" charset="0"/>
                            <a:cs typeface="Calibri" panose="020F0502020204030204" pitchFamily="34" charset="0"/>
                          </a:rPr>
                          <m:t>T</m:t>
                        </m:r>
                      </m:sup>
                    </m:sSup>
                  </m:oMath>
                </a14:m>
                <a:r>
                  <a:rPr lang="zh-CN" altLang="en-US" sz="2000" dirty="0"/>
                  <a:t> là một  sáu chiều biểu diễn đường cong bậc hai </a:t>
                </a:r>
                <a14:m>
                  <m:oMath xmlns:m="http://schemas.openxmlformats.org/officeDocument/2006/math">
                    <m:r>
                      <m:rPr>
                        <m:sty m:val="p"/>
                      </m:rPr>
                      <a:rPr lang="en-US" altLang="zh-CN" sz="2000" b="0" i="0" smtClean="0">
                        <a:latin typeface="Cambria Math" panose="02040503050406030204" pitchFamily="18" charset="0"/>
                        <a:cs typeface="Calibri" panose="020F0502020204030204" pitchFamily="34" charset="0"/>
                      </a:rPr>
                      <m:t>C</m:t>
                    </m:r>
                  </m:oMath>
                </a14:m>
                <a:endParaRPr lang="en-US" altLang="zh-CN" sz="2000" dirty="0">
                  <a:solidFill>
                    <a:srgbClr val="C00000"/>
                  </a:solidFill>
                </a:endParaRPr>
              </a:p>
            </p:txBody>
          </p:sp>
        </mc:Choice>
        <mc:Fallback xmlns="">
          <p:sp>
            <p:nvSpPr>
              <p:cNvPr id="9" name="文本占位符 4">
                <a:extLst>
                  <a:ext uri="{FF2B5EF4-FFF2-40B4-BE49-F238E27FC236}">
                    <a16:creationId xmlns:a16="http://schemas.microsoft.com/office/drawing/2014/main" id="{51F38CB0-2536-391E-789C-91C46CF2FF43}"/>
                  </a:ext>
                </a:extLst>
              </p:cNvPr>
              <p:cNvSpPr>
                <a:spLocks noGrp="1" noRot="1" noChangeAspect="1" noMove="1" noResize="1" noEditPoints="1" noAdjustHandles="1" noChangeArrowheads="1" noChangeShapeType="1" noTextEdit="1"/>
              </p:cNvSpPr>
              <p:nvPr>
                <p:ph type="body" sz="quarter" idx="14"/>
              </p:nvPr>
            </p:nvSpPr>
            <p:spPr>
              <a:xfrm>
                <a:off x="515937" y="931214"/>
                <a:ext cx="11160125" cy="2898388"/>
              </a:xfrm>
              <a:blipFill>
                <a:blip r:embed="rId3"/>
                <a:stretch>
                  <a:fillRect l="-682" t="-1747" b="-30568"/>
                </a:stretch>
              </a:blipFill>
            </p:spPr>
            <p:txBody>
              <a:bodyPr/>
              <a:lstStyle/>
              <a:p>
                <a:r>
                  <a:rPr lang="en-VN">
                    <a:noFill/>
                  </a:rPr>
                  <a:t> </a:t>
                </a:r>
              </a:p>
            </p:txBody>
          </p:sp>
        </mc:Fallback>
      </mc:AlternateContent>
      <p:pic>
        <p:nvPicPr>
          <p:cNvPr id="11270" name="Picture 6" descr="圓錐曲線- Wikiwand">
            <a:extLst>
              <a:ext uri="{FF2B5EF4-FFF2-40B4-BE49-F238E27FC236}">
                <a16:creationId xmlns:a16="http://schemas.microsoft.com/office/drawing/2014/main" id="{74F084D0-97AE-2E1F-BCBF-64021B1972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8737" y="4651626"/>
            <a:ext cx="3317262" cy="207328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C847CCC-9A07-2F57-4B2F-8166AAA343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16841" y="4651625"/>
            <a:ext cx="4049922" cy="2073289"/>
          </a:xfrm>
          <a:prstGeom prst="rect">
            <a:avLst/>
          </a:prstGeom>
        </p:spPr>
      </p:pic>
      <p:sp>
        <p:nvSpPr>
          <p:cNvPr id="7" name="文本占位符 3">
            <a:extLst>
              <a:ext uri="{FF2B5EF4-FFF2-40B4-BE49-F238E27FC236}">
                <a16:creationId xmlns:a16="http://schemas.microsoft.com/office/drawing/2014/main" id="{7EBBBB50-FB52-8DAF-D197-B9297379BD51}"/>
              </a:ext>
            </a:extLst>
          </p:cNvPr>
          <p:cNvSpPr>
            <a:spLocks noGrp="1"/>
          </p:cNvSpPr>
          <p:nvPr>
            <p:ph type="body" sz="quarter" idx="13"/>
          </p:nvPr>
        </p:nvSpPr>
        <p:spPr/>
        <p:txBody>
          <a:bodyPr>
            <a:normAutofit/>
          </a:bodyPr>
          <a:lstStyle/>
          <a:p>
            <a:r>
              <a:rPr lang="en-US" altLang="zh-CN" dirty="0"/>
              <a:t>Hình học xạ ảnh và phép biến đổi 2D</a:t>
            </a:r>
          </a:p>
        </p:txBody>
      </p:sp>
    </p:spTree>
    <p:extLst>
      <p:ext uri="{BB962C8B-B14F-4D97-AF65-F5344CB8AC3E}">
        <p14:creationId xmlns:p14="http://schemas.microsoft.com/office/powerpoint/2010/main" val="309659459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ADD93-0C08-7B62-4710-04A88C3DD70A}"/>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51989FC3-82F0-F535-C058-1A7430337FB8}"/>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8</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C1885B9F-DBCC-3A5D-F40D-4AB69EF1421A}"/>
                  </a:ext>
                </a:extLst>
              </p:cNvPr>
              <p:cNvSpPr>
                <a:spLocks noGrp="1"/>
              </p:cNvSpPr>
              <p:nvPr>
                <p:ph type="body" sz="quarter" idx="14"/>
              </p:nvPr>
            </p:nvSpPr>
            <p:spPr/>
            <p:txBody>
              <a:bodyPr>
                <a:normAutofit/>
              </a:bodyPr>
              <a:lstStyle/>
              <a:p>
                <a:r>
                  <a:rPr lang="en-US" altLang="zh-CN" dirty="0"/>
                  <a:t>Phép biến đổi xạ ảnh 2D</a:t>
                </a:r>
              </a:p>
              <a:p>
                <a:pPr lvl="1" algn="just">
                  <a:lnSpc>
                    <a:spcPct val="100000"/>
                  </a:lnSpc>
                </a:pPr>
                <a:r>
                  <a:rPr lang="zh-CN" altLang="en-US" sz="1600" dirty="0"/>
                  <a:t>Định nghĩa: một ánh xạ khả nghịch từ </a:t>
                </a:r>
                <a14:m>
                  <m:oMath xmlns:m="http://schemas.openxmlformats.org/officeDocument/2006/math">
                    <m:r>
                      <m:rPr>
                        <m:sty m:val="p"/>
                      </m:rPr>
                      <a:rPr lang="en-US" altLang="zh-CN" sz="1600" b="0" i="0" smtClean="0">
                        <a:latin typeface="Cambria Math" panose="02040503050406030204" pitchFamily="18" charset="0"/>
                        <a:cs typeface="Calibri" panose="020F0502020204030204" pitchFamily="34" charset="0"/>
                      </a:rPr>
                      <m:t>I</m:t>
                    </m:r>
                    <m:sSup>
                      <m:sSupPr>
                        <m:ctrlPr>
                          <a:rPr lang="en-US" altLang="zh-CN" sz="1600" i="1" smtClean="0">
                            <a:latin typeface="Cambria Math" panose="02040503050406030204" pitchFamily="18" charset="0"/>
                            <a:cs typeface="Calibri" panose="020F0502020204030204" pitchFamily="34" charset="0"/>
                          </a:rPr>
                        </m:ctrlPr>
                      </m:sSupPr>
                      <m:e>
                        <m:r>
                          <m:rPr>
                            <m:sty m:val="p"/>
                          </m:rPr>
                          <a:rPr lang="en-US" altLang="zh-CN" sz="1600" b="0" i="0" smtClean="0">
                            <a:latin typeface="Cambria Math" panose="02040503050406030204" pitchFamily="18" charset="0"/>
                            <a:cs typeface="Calibri" panose="020F0502020204030204" pitchFamily="34" charset="0"/>
                          </a:rPr>
                          <m:t>P</m:t>
                        </m:r>
                      </m:e>
                      <m:sup>
                        <m:r>
                          <a:rPr lang="en-US" altLang="zh-CN" sz="1600" b="0" i="0" smtClean="0">
                            <a:latin typeface="Cambria Math" panose="02040503050406030204" pitchFamily="18" charset="0"/>
                            <a:cs typeface="Calibri" panose="020F0502020204030204" pitchFamily="34" charset="0"/>
                          </a:rPr>
                          <m:t>2</m:t>
                        </m:r>
                      </m:sup>
                    </m:sSup>
                  </m:oMath>
                </a14:m>
                <a:r>
                  <a:rPr lang="zh-CN" altLang="en-US" sz="1600" dirty="0"/>
                  <a:t> đến chính nó, </a:t>
                </a:r>
                <a14:m>
                  <m:oMath xmlns:m="http://schemas.openxmlformats.org/officeDocument/2006/math">
                    <m:r>
                      <m:rPr>
                        <m:sty m:val="p"/>
                      </m:rPr>
                      <a:rPr lang="en-US" altLang="zh-CN" sz="1600" b="0" i="0" smtClean="0">
                        <a:latin typeface="Cambria Math" panose="02040503050406030204" pitchFamily="18" charset="0"/>
                        <a:cs typeface="Calibri" panose="020F0502020204030204" pitchFamily="34" charset="0"/>
                      </a:rPr>
                      <m:t>h</m:t>
                    </m:r>
                  </m:oMath>
                </a14:m>
                <a:r>
                  <a:rPr lang="zh-CN" altLang="en-US" sz="1600" dirty="0"/>
                  <a:t> thỏa mãn điều kiện sau: ba điểm </a:t>
                </a:r>
                <a14:m>
                  <m:oMath xmlns:m="http://schemas.openxmlformats.org/officeDocument/2006/math">
                    <m:sSub>
                      <m:sSubPr>
                        <m:ctrlPr>
                          <a:rPr lang="en-US" altLang="zh-CN" sz="1600" i="1" smtClean="0">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x</m:t>
                        </m:r>
                      </m:e>
                      <m:sub>
                        <m:r>
                          <a:rPr lang="en-US" altLang="zh-CN" sz="1600" b="0" i="0" smtClean="0">
                            <a:latin typeface="Cambria Math" panose="02040503050406030204" pitchFamily="18" charset="0"/>
                            <a:cs typeface="Calibri" panose="020F0502020204030204" pitchFamily="34" charset="0"/>
                          </a:rPr>
                          <m:t>1</m:t>
                        </m:r>
                      </m:sub>
                    </m:sSub>
                    <m:r>
                      <a:rPr lang="en-US" altLang="zh-CN" sz="1600" b="0" i="0" smtClean="0">
                        <a:latin typeface="Cambria Math" panose="02040503050406030204" pitchFamily="18" charset="0"/>
                        <a:cs typeface="Calibri" panose="020F0502020204030204" pitchFamily="34" charset="0"/>
                      </a:rPr>
                      <m:t>,</m:t>
                    </m:r>
                    <m:sSub>
                      <m:sSubPr>
                        <m:ctrlPr>
                          <a:rPr lang="en-US" altLang="zh-CN" sz="1600" i="1" smtClean="0">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x</m:t>
                        </m:r>
                      </m:e>
                      <m:sub>
                        <m:r>
                          <a:rPr lang="en-US" altLang="zh-CN" sz="1600" b="0" i="0" smtClean="0">
                            <a:latin typeface="Cambria Math" panose="02040503050406030204" pitchFamily="18" charset="0"/>
                            <a:cs typeface="Calibri" panose="020F0502020204030204" pitchFamily="34" charset="0"/>
                          </a:rPr>
                          <m:t>2</m:t>
                        </m:r>
                      </m:sub>
                    </m:sSub>
                    <m:r>
                      <a:rPr lang="en-US" altLang="zh-CN" sz="1600" b="0" i="0" smtClean="0">
                        <a:latin typeface="Cambria Math" panose="02040503050406030204" pitchFamily="18" charset="0"/>
                        <a:cs typeface="Calibri" panose="020F0502020204030204" pitchFamily="34" charset="0"/>
                      </a:rPr>
                      <m:t>,</m:t>
                    </m:r>
                    <m:sSub>
                      <m:sSubPr>
                        <m:ctrlPr>
                          <a:rPr lang="en-US" altLang="zh-CN" sz="1600" i="1" smtClean="0">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x</m:t>
                        </m:r>
                      </m:e>
                      <m:sub>
                        <m:r>
                          <a:rPr lang="en-US" altLang="zh-CN" sz="1600" b="0" i="0" smtClean="0">
                            <a:latin typeface="Cambria Math" panose="02040503050406030204" pitchFamily="18" charset="0"/>
                            <a:cs typeface="Calibri" panose="020F0502020204030204" pitchFamily="34" charset="0"/>
                          </a:rPr>
                          <m:t>3</m:t>
                        </m:r>
                      </m:sub>
                    </m:sSub>
                  </m:oMath>
                </a14:m>
                <a:r>
                  <a:rPr lang="zh-CN" altLang="en-US" sz="1600" dirty="0"/>
                  <a:t> thẳng hàng </a:t>
                </a:r>
                <a14:m>
                  <m:oMath xmlns:m="http://schemas.openxmlformats.org/officeDocument/2006/math">
                    <m:r>
                      <m:rPr>
                        <m:nor/>
                      </m:rPr>
                      <a:rPr lang="zh-CN" altLang="en-US" sz="1600" i="0"/>
                      <m:t>⇔</m:t>
                    </m:r>
                    <m:r>
                      <a:rPr lang="vi-VN" altLang="zh-CN" sz="1600" b="0" i="0" smtClean="0">
                        <a:latin typeface="Cambria Math" panose="02040503050406030204" pitchFamily="18" charset="0"/>
                      </a:rPr>
                      <m:t> </m:t>
                    </m:r>
                    <m:r>
                      <m:rPr>
                        <m:sty m:val="p"/>
                      </m:rPr>
                      <a:rPr lang="en-US" altLang="zh-CN" sz="1600" b="0" i="0" smtClean="0">
                        <a:latin typeface="Cambria Math" panose="02040503050406030204" pitchFamily="18" charset="0"/>
                        <a:cs typeface="Calibri" panose="020F0502020204030204" pitchFamily="34" charset="0"/>
                      </a:rPr>
                      <m:t>h</m:t>
                    </m:r>
                    <m:r>
                      <a:rPr lang="en-US" altLang="zh-CN" sz="1600" b="0" i="0" smtClean="0">
                        <a:latin typeface="Cambria Math" panose="02040503050406030204" pitchFamily="18" charset="0"/>
                        <a:cs typeface="Calibri" panose="020F0502020204030204" pitchFamily="34" charset="0"/>
                      </a:rPr>
                      <m:t>(</m:t>
                    </m:r>
                    <m:sSub>
                      <m:sSubPr>
                        <m:ctrlPr>
                          <a:rPr lang="en-US" altLang="zh-CN" sz="1600" i="1">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x</m:t>
                        </m:r>
                      </m:e>
                      <m:sub>
                        <m:r>
                          <a:rPr lang="en-US" altLang="zh-CN" sz="1600" b="0" i="0" smtClean="0">
                            <a:latin typeface="Cambria Math" panose="02040503050406030204" pitchFamily="18" charset="0"/>
                            <a:cs typeface="Calibri" panose="020F0502020204030204" pitchFamily="34" charset="0"/>
                          </a:rPr>
                          <m:t>1</m:t>
                        </m:r>
                      </m:sub>
                    </m:sSub>
                    <m:r>
                      <a:rPr lang="en-US" altLang="zh-CN" sz="1600" b="0" i="0" smtClean="0">
                        <a:latin typeface="Cambria Math" panose="02040503050406030204" pitchFamily="18" charset="0"/>
                        <a:cs typeface="Calibri" panose="020F0502020204030204" pitchFamily="34" charset="0"/>
                      </a:rPr>
                      <m:t>),</m:t>
                    </m:r>
                    <m:r>
                      <m:rPr>
                        <m:sty m:val="p"/>
                      </m:rPr>
                      <a:rPr lang="en-US" altLang="zh-CN" sz="1600" b="0" i="0" smtClean="0">
                        <a:latin typeface="Cambria Math" panose="02040503050406030204" pitchFamily="18" charset="0"/>
                        <a:cs typeface="Calibri" panose="020F0502020204030204" pitchFamily="34" charset="0"/>
                      </a:rPr>
                      <m:t>h</m:t>
                    </m:r>
                    <m:r>
                      <a:rPr lang="en-US" altLang="zh-CN" sz="1600" b="0" i="0" smtClean="0">
                        <a:latin typeface="Cambria Math" panose="02040503050406030204" pitchFamily="18" charset="0"/>
                        <a:cs typeface="Calibri" panose="020F0502020204030204" pitchFamily="34" charset="0"/>
                      </a:rPr>
                      <m:t>(</m:t>
                    </m:r>
                    <m:sSub>
                      <m:sSubPr>
                        <m:ctrlPr>
                          <a:rPr lang="en-US" altLang="zh-CN" sz="1600" i="1">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x</m:t>
                        </m:r>
                      </m:e>
                      <m:sub>
                        <m:r>
                          <a:rPr lang="en-US" altLang="zh-CN" sz="1600" b="0" i="0" smtClean="0">
                            <a:latin typeface="Cambria Math" panose="02040503050406030204" pitchFamily="18" charset="0"/>
                            <a:cs typeface="Calibri" panose="020F0502020204030204" pitchFamily="34" charset="0"/>
                          </a:rPr>
                          <m:t>2</m:t>
                        </m:r>
                      </m:sub>
                    </m:sSub>
                    <m:r>
                      <a:rPr lang="en-US" altLang="zh-CN" sz="1600" b="0" i="0" smtClean="0">
                        <a:latin typeface="Cambria Math" panose="02040503050406030204" pitchFamily="18" charset="0"/>
                        <a:cs typeface="Calibri" panose="020F0502020204030204" pitchFamily="34" charset="0"/>
                      </a:rPr>
                      <m:t>),</m:t>
                    </m:r>
                    <m:r>
                      <m:rPr>
                        <m:sty m:val="p"/>
                      </m:rPr>
                      <a:rPr lang="en-US" altLang="zh-CN" sz="1600" b="0" i="0" smtClean="0">
                        <a:latin typeface="Cambria Math" panose="02040503050406030204" pitchFamily="18" charset="0"/>
                        <a:cs typeface="Calibri" panose="020F0502020204030204" pitchFamily="34" charset="0"/>
                      </a:rPr>
                      <m:t>h</m:t>
                    </m:r>
                    <m:r>
                      <a:rPr lang="en-US" altLang="zh-CN" sz="1600" b="0" i="0" smtClean="0">
                        <a:latin typeface="Cambria Math" panose="02040503050406030204" pitchFamily="18" charset="0"/>
                        <a:cs typeface="Calibri" panose="020F0502020204030204" pitchFamily="34" charset="0"/>
                      </a:rPr>
                      <m:t>(</m:t>
                    </m:r>
                    <m:sSub>
                      <m:sSubPr>
                        <m:ctrlPr>
                          <a:rPr lang="en-US" altLang="zh-CN" sz="1600" i="1">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x</m:t>
                        </m:r>
                      </m:e>
                      <m:sub>
                        <m:r>
                          <a:rPr lang="en-US" altLang="zh-CN" sz="1600" b="0" i="0" smtClean="0">
                            <a:latin typeface="Cambria Math" panose="02040503050406030204" pitchFamily="18" charset="0"/>
                            <a:cs typeface="Calibri" panose="020F0502020204030204" pitchFamily="34" charset="0"/>
                          </a:rPr>
                          <m:t>3</m:t>
                        </m:r>
                      </m:sub>
                    </m:sSub>
                    <m:r>
                      <a:rPr lang="en-US" altLang="zh-CN" sz="1600" b="0" i="0" smtClean="0">
                        <a:latin typeface="Cambria Math" panose="02040503050406030204" pitchFamily="18" charset="0"/>
                        <a:cs typeface="Calibri" panose="020F0502020204030204" pitchFamily="34" charset="0"/>
                      </a:rPr>
                      <m:t>)</m:t>
                    </m:r>
                  </m:oMath>
                </a14:m>
                <a:r>
                  <a:rPr lang="zh-CN" altLang="en-US" sz="1600" dirty="0"/>
                  <a:t> vẫn thẳng hàng</a:t>
                </a:r>
                <a:endParaRPr lang="en-US" altLang="zh-CN" sz="1600" dirty="0"/>
              </a:p>
              <a:p>
                <a:pPr lvl="1" algn="just">
                  <a:lnSpc>
                    <a:spcPct val="100000"/>
                  </a:lnSpc>
                </a:pPr>
                <a:r>
                  <a:rPr lang="zh-CN" altLang="en-US" sz="1600" dirty="0"/>
                  <a:t>Điều kiện cần và đủ để ánh xạ </a:t>
                </a:r>
                <a14:m>
                  <m:oMath xmlns:m="http://schemas.openxmlformats.org/officeDocument/2006/math">
                    <m:r>
                      <m:rPr>
                        <m:sty m:val="p"/>
                      </m:rPr>
                      <a:rPr lang="en-US" altLang="zh-CN" sz="1600" b="0" i="0" smtClean="0">
                        <a:latin typeface="Cambria Math" panose="02040503050406030204" pitchFamily="18" charset="0"/>
                        <a:cs typeface="Calibri" panose="020F0502020204030204" pitchFamily="34" charset="0"/>
                      </a:rPr>
                      <m:t>h</m:t>
                    </m:r>
                  </m:oMath>
                </a14:m>
                <a:r>
                  <a:rPr lang="zh-CN" altLang="en-US" sz="1600" dirty="0"/>
                  <a:t> là phép biến đổi xạ ảnh: tồn tại một ma trận không suy biến của </a:t>
                </a:r>
                <a14:m>
                  <m:oMath xmlns:m="http://schemas.openxmlformats.org/officeDocument/2006/math">
                    <m:r>
                      <a:rPr lang="en-US" altLang="zh-CN" sz="1600" b="0" i="0" smtClean="0">
                        <a:latin typeface="Cambria Math" panose="02040503050406030204" pitchFamily="18" charset="0"/>
                        <a:cs typeface="Calibri" panose="020F0502020204030204" pitchFamily="34" charset="0"/>
                      </a:rPr>
                      <m:t>3</m:t>
                    </m:r>
                    <m:r>
                      <a:rPr lang="en-US" altLang="zh-CN" sz="1600" b="0" i="0" smtClean="0">
                        <a:latin typeface="Cambria Math" panose="02040503050406030204" pitchFamily="18" charset="0"/>
                        <a:ea typeface="Cambria Math" panose="02040503050406030204" pitchFamily="18" charset="0"/>
                        <a:cs typeface="Calibri" panose="020F0502020204030204" pitchFamily="34" charset="0"/>
                      </a:rPr>
                      <m:t>×3</m:t>
                    </m:r>
                    <m:r>
                      <m:rPr>
                        <m:sty m:val="p"/>
                      </m:rPr>
                      <a:rPr lang="en-US" altLang="zh-CN" sz="1600" b="0" i="0" smtClean="0">
                        <a:latin typeface="Cambria Math" panose="02040503050406030204" pitchFamily="18" charset="0"/>
                        <a:cs typeface="Calibri" panose="020F0502020204030204" pitchFamily="34" charset="0"/>
                      </a:rPr>
                      <m:t>H</m:t>
                    </m:r>
                  </m:oMath>
                </a14:m>
                <a:r>
                  <a:rPr lang="zh-CN" altLang="en-US" sz="1600" dirty="0"/>
                  <a:t>, sao cho mọi  </a:t>
                </a:r>
                <a14:m>
                  <m:oMath xmlns:m="http://schemas.openxmlformats.org/officeDocument/2006/math">
                    <m:r>
                      <m:rPr>
                        <m:sty m:val="p"/>
                      </m:rPr>
                      <a:rPr lang="en-US" altLang="zh-CN" sz="1600" b="0" i="0" smtClean="0">
                        <a:latin typeface="Cambria Math" panose="02040503050406030204" pitchFamily="18" charset="0"/>
                        <a:cs typeface="Calibri" panose="020F0502020204030204" pitchFamily="34" charset="0"/>
                      </a:rPr>
                      <m:t>x</m:t>
                    </m:r>
                  </m:oMath>
                </a14:m>
                <a:r>
                  <a:rPr lang="zh-CN" altLang="en-US" sz="1600" dirty="0"/>
                  <a:t> đều thỏa mãn </a:t>
                </a:r>
                <a14:m>
                  <m:oMath xmlns:m="http://schemas.openxmlformats.org/officeDocument/2006/math">
                    <m:r>
                      <m:rPr>
                        <m:sty m:val="p"/>
                      </m:rPr>
                      <a:rPr lang="en-US" altLang="zh-CN" sz="1600" b="0" i="0" smtClean="0">
                        <a:latin typeface="Cambria Math" panose="02040503050406030204" pitchFamily="18" charset="0"/>
                        <a:cs typeface="Calibri" panose="020F0502020204030204" pitchFamily="34" charset="0"/>
                      </a:rPr>
                      <m:t>h</m:t>
                    </m:r>
                    <m:d>
                      <m:dPr>
                        <m:ctrlPr>
                          <a:rPr lang="en-US" altLang="zh-CN" sz="1600" i="1" smtClean="0">
                            <a:latin typeface="Cambria Math" panose="02040503050406030204" pitchFamily="18" charset="0"/>
                            <a:cs typeface="Calibri" panose="020F0502020204030204" pitchFamily="34" charset="0"/>
                          </a:rPr>
                        </m:ctrlPr>
                      </m:dPr>
                      <m:e>
                        <m:r>
                          <m:rPr>
                            <m:sty m:val="p"/>
                          </m:rPr>
                          <a:rPr lang="en-US" altLang="zh-CN" sz="1600" b="0" i="0" smtClean="0">
                            <a:latin typeface="Cambria Math" panose="02040503050406030204" pitchFamily="18" charset="0"/>
                            <a:cs typeface="Calibri" panose="020F0502020204030204" pitchFamily="34" charset="0"/>
                          </a:rPr>
                          <m:t>x</m:t>
                        </m:r>
                      </m:e>
                    </m:d>
                    <m:r>
                      <a:rPr lang="en-US" altLang="zh-CN" sz="1600" b="0" i="0" smtClean="0">
                        <a:latin typeface="Cambria Math" panose="02040503050406030204" pitchFamily="18" charset="0"/>
                        <a:cs typeface="Calibri" panose="020F0502020204030204" pitchFamily="34" charset="0"/>
                      </a:rPr>
                      <m:t>=</m:t>
                    </m:r>
                    <m:r>
                      <m:rPr>
                        <m:sty m:val="p"/>
                      </m:rPr>
                      <a:rPr lang="en-US" altLang="zh-CN" sz="1600" b="0" i="0" smtClean="0">
                        <a:latin typeface="Cambria Math" panose="02040503050406030204" pitchFamily="18" charset="0"/>
                        <a:cs typeface="Calibri" panose="020F0502020204030204" pitchFamily="34" charset="0"/>
                      </a:rPr>
                      <m:t>Hx</m:t>
                    </m:r>
                  </m:oMath>
                </a14:m>
                <a:endParaRPr lang="en-US" altLang="zh-CN" sz="1600" dirty="0"/>
              </a:p>
              <a:p>
                <a:pPr lvl="1" algn="just">
                  <a:lnSpc>
                    <a:spcPct val="100000"/>
                  </a:lnSpc>
                </a:pPr>
                <a:r>
                  <a:rPr lang="zh-CN" altLang="en-US" sz="1600" dirty="0"/>
                  <a:t>Phép biến đổi xạ ảnh được biểu diễn là </a:t>
                </a:r>
                <a14:m>
                  <m:oMath xmlns:m="http://schemas.openxmlformats.org/officeDocument/2006/math">
                    <m:d>
                      <m:dPr>
                        <m:begChr m:val="["/>
                        <m:endChr m:val="]"/>
                        <m:ctrlPr>
                          <a:rPr lang="en-US" altLang="zh-CN" sz="1600" i="1">
                            <a:latin typeface="Cambria Math" panose="02040503050406030204" pitchFamily="18" charset="0"/>
                            <a:cs typeface="Calibri" panose="020F0502020204030204" pitchFamily="34" charset="0"/>
                          </a:rPr>
                        </m:ctrlPr>
                      </m:dPr>
                      <m:e>
                        <m:m>
                          <m:mPr>
                            <m:mcs>
                              <m:mc>
                                <m:mcPr>
                                  <m:count m:val="1"/>
                                  <m:mcJc m:val="center"/>
                                </m:mcPr>
                              </m:mc>
                            </m:mcs>
                            <m:ctrlPr>
                              <a:rPr lang="en-US" altLang="zh-CN" sz="1600" i="1">
                                <a:latin typeface="Cambria Math" panose="02040503050406030204" pitchFamily="18" charset="0"/>
                                <a:cs typeface="Calibri" panose="020F0502020204030204" pitchFamily="34" charset="0"/>
                              </a:rPr>
                            </m:ctrlPr>
                          </m:mPr>
                          <m:mr>
                            <m:e>
                              <m:sSubSup>
                                <m:sSubSupPr>
                                  <m:ctrlPr>
                                    <a:rPr lang="en-US" altLang="zh-CN" sz="1600" i="1">
                                      <a:latin typeface="Cambria Math" panose="02040503050406030204" pitchFamily="18" charset="0"/>
                                      <a:cs typeface="Calibri" panose="020F0502020204030204" pitchFamily="34" charset="0"/>
                                    </a:rPr>
                                  </m:ctrlPr>
                                </m:sSubSupPr>
                                <m:e>
                                  <m:r>
                                    <m:rPr>
                                      <m:sty m:val="p"/>
                                      <m:brk m:alnAt="7"/>
                                    </m:rPr>
                                    <a:rPr lang="en-US" altLang="zh-CN" sz="1600" b="0" i="0" smtClean="0">
                                      <a:latin typeface="Cambria Math" panose="02040503050406030204" pitchFamily="18" charset="0"/>
                                      <a:cs typeface="Calibri" panose="020F0502020204030204" pitchFamily="34" charset="0"/>
                                    </a:rPr>
                                    <m:t>x</m:t>
                                  </m:r>
                                </m:e>
                                <m:sub>
                                  <m:r>
                                    <m:rPr>
                                      <m:brk m:alnAt="7"/>
                                    </m:rPr>
                                    <a:rPr lang="en-US" altLang="zh-CN" sz="1600" b="0" i="0" smtClean="0">
                                      <a:latin typeface="Cambria Math" panose="02040503050406030204" pitchFamily="18" charset="0"/>
                                      <a:cs typeface="Calibri" panose="020F0502020204030204" pitchFamily="34" charset="0"/>
                                    </a:rPr>
                                    <m:t>1</m:t>
                                  </m:r>
                                </m:sub>
                                <m:sup>
                                  <m:r>
                                    <m:rPr>
                                      <m:brk m:alnAt="7"/>
                                    </m:rPr>
                                    <a:rPr lang="en-US" altLang="zh-CN" sz="1600" b="0" i="0" smtClean="0">
                                      <a:latin typeface="Cambria Math" panose="02040503050406030204" pitchFamily="18" charset="0"/>
                                      <a:cs typeface="Calibri" panose="020F0502020204030204" pitchFamily="34" charset="0"/>
                                    </a:rPr>
                                    <m:t>′</m:t>
                                  </m:r>
                                </m:sup>
                              </m:sSubSup>
                            </m:e>
                          </m:mr>
                          <m:mr>
                            <m:e>
                              <m:sSubSup>
                                <m:sSubSupPr>
                                  <m:ctrlPr>
                                    <a:rPr lang="en-US" altLang="zh-CN" sz="1600" i="1">
                                      <a:latin typeface="Cambria Math" panose="02040503050406030204" pitchFamily="18" charset="0"/>
                                      <a:cs typeface="Calibri" panose="020F0502020204030204" pitchFamily="34" charset="0"/>
                                    </a:rPr>
                                  </m:ctrlPr>
                                </m:sSubSupPr>
                                <m:e>
                                  <m:r>
                                    <m:rPr>
                                      <m:sty m:val="p"/>
                                    </m:rPr>
                                    <a:rPr lang="en-US" altLang="zh-CN" sz="1600" b="0" i="0" smtClean="0">
                                      <a:latin typeface="Cambria Math" panose="02040503050406030204" pitchFamily="18" charset="0"/>
                                      <a:cs typeface="Calibri" panose="020F0502020204030204" pitchFamily="34" charset="0"/>
                                    </a:rPr>
                                    <m:t>x</m:t>
                                  </m:r>
                                </m:e>
                                <m:sub>
                                  <m:r>
                                    <a:rPr lang="en-US" altLang="zh-CN" sz="1600" b="0" i="0" smtClean="0">
                                      <a:latin typeface="Cambria Math" panose="02040503050406030204" pitchFamily="18" charset="0"/>
                                      <a:cs typeface="Calibri" panose="020F0502020204030204" pitchFamily="34" charset="0"/>
                                    </a:rPr>
                                    <m:t>2</m:t>
                                  </m:r>
                                </m:sub>
                                <m:sup>
                                  <m:r>
                                    <a:rPr lang="en-US" altLang="zh-CN" sz="1600" b="0" i="0" smtClean="0">
                                      <a:latin typeface="Cambria Math" panose="02040503050406030204" pitchFamily="18" charset="0"/>
                                      <a:cs typeface="Calibri" panose="020F0502020204030204" pitchFamily="34" charset="0"/>
                                    </a:rPr>
                                    <m:t>′</m:t>
                                  </m:r>
                                </m:sup>
                              </m:sSubSup>
                            </m:e>
                          </m:mr>
                          <m:mr>
                            <m:e>
                              <m:sSubSup>
                                <m:sSubSupPr>
                                  <m:ctrlPr>
                                    <a:rPr lang="en-US" altLang="zh-CN" sz="1600" i="1">
                                      <a:latin typeface="Cambria Math" panose="02040503050406030204" pitchFamily="18" charset="0"/>
                                      <a:cs typeface="Calibri" panose="020F0502020204030204" pitchFamily="34" charset="0"/>
                                    </a:rPr>
                                  </m:ctrlPr>
                                </m:sSubSupPr>
                                <m:e>
                                  <m:r>
                                    <m:rPr>
                                      <m:sty m:val="p"/>
                                    </m:rPr>
                                    <a:rPr lang="en-US" altLang="zh-CN" sz="1600" b="0" i="0" smtClean="0">
                                      <a:latin typeface="Cambria Math" panose="02040503050406030204" pitchFamily="18" charset="0"/>
                                      <a:cs typeface="Calibri" panose="020F0502020204030204" pitchFamily="34" charset="0"/>
                                    </a:rPr>
                                    <m:t>x</m:t>
                                  </m:r>
                                </m:e>
                                <m:sub>
                                  <m:r>
                                    <a:rPr lang="en-US" altLang="zh-CN" sz="1600" b="0" i="0" smtClean="0">
                                      <a:latin typeface="Cambria Math" panose="02040503050406030204" pitchFamily="18" charset="0"/>
                                      <a:cs typeface="Calibri" panose="020F0502020204030204" pitchFamily="34" charset="0"/>
                                    </a:rPr>
                                    <m:t>3</m:t>
                                  </m:r>
                                </m:sub>
                                <m:sup>
                                  <m:r>
                                    <a:rPr lang="en-US" altLang="zh-CN" sz="1600" b="0" i="0" smtClean="0">
                                      <a:latin typeface="Cambria Math" panose="02040503050406030204" pitchFamily="18" charset="0"/>
                                      <a:cs typeface="Calibri" panose="020F0502020204030204" pitchFamily="34" charset="0"/>
                                    </a:rPr>
                                    <m:t>′</m:t>
                                  </m:r>
                                </m:sup>
                              </m:sSubSup>
                            </m:e>
                          </m:mr>
                        </m:m>
                      </m:e>
                    </m:d>
                    <m:r>
                      <a:rPr lang="en-US" altLang="zh-CN" sz="1600" b="0" i="0" smtClean="0">
                        <a:latin typeface="Cambria Math" panose="02040503050406030204" pitchFamily="18" charset="0"/>
                        <a:cs typeface="Calibri" panose="020F0502020204030204" pitchFamily="34" charset="0"/>
                      </a:rPr>
                      <m:t>=</m:t>
                    </m:r>
                    <m:d>
                      <m:dPr>
                        <m:begChr m:val="["/>
                        <m:endChr m:val="]"/>
                        <m:ctrlPr>
                          <a:rPr lang="en-US" altLang="zh-CN" sz="1600" i="1">
                            <a:latin typeface="Cambria Math" panose="02040503050406030204" pitchFamily="18" charset="0"/>
                            <a:cs typeface="Calibri" panose="020F0502020204030204" pitchFamily="34" charset="0"/>
                          </a:rPr>
                        </m:ctrlPr>
                      </m:dPr>
                      <m:e>
                        <m:m>
                          <m:mPr>
                            <m:mcs>
                              <m:mc>
                                <m:mcPr>
                                  <m:count m:val="3"/>
                                  <m:mcJc m:val="center"/>
                                </m:mcPr>
                              </m:mc>
                            </m:mcs>
                            <m:ctrlPr>
                              <a:rPr lang="en-US" altLang="zh-CN" sz="1600" i="1">
                                <a:latin typeface="Cambria Math" panose="02040503050406030204" pitchFamily="18" charset="0"/>
                                <a:cs typeface="Calibri" panose="020F0502020204030204" pitchFamily="34" charset="0"/>
                              </a:rPr>
                            </m:ctrlPr>
                          </m:mPr>
                          <m:mr>
                            <m:e>
                              <m:sSub>
                                <m:sSubPr>
                                  <m:ctrlPr>
                                    <a:rPr lang="en-US" altLang="zh-CN" sz="1600" i="1">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h</m:t>
                                  </m:r>
                                </m:e>
                                <m:sub>
                                  <m:r>
                                    <a:rPr lang="en-US" altLang="zh-CN" sz="1600" b="0" i="0" smtClean="0">
                                      <a:latin typeface="Cambria Math" panose="02040503050406030204" pitchFamily="18" charset="0"/>
                                      <a:cs typeface="Calibri" panose="020F0502020204030204" pitchFamily="34" charset="0"/>
                                    </a:rPr>
                                    <m:t>11</m:t>
                                  </m:r>
                                </m:sub>
                              </m:sSub>
                            </m:e>
                            <m:e>
                              <m:sSub>
                                <m:sSubPr>
                                  <m:ctrlPr>
                                    <a:rPr lang="en-US" altLang="zh-CN" sz="1600" i="1">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h</m:t>
                                  </m:r>
                                </m:e>
                                <m:sub>
                                  <m:r>
                                    <a:rPr lang="en-US" altLang="zh-CN" sz="1600" b="0" i="0" smtClean="0">
                                      <a:latin typeface="Cambria Math" panose="02040503050406030204" pitchFamily="18" charset="0"/>
                                      <a:cs typeface="Calibri" panose="020F0502020204030204" pitchFamily="34" charset="0"/>
                                    </a:rPr>
                                    <m:t>12</m:t>
                                  </m:r>
                                </m:sub>
                              </m:sSub>
                            </m:e>
                            <m:e>
                              <m:sSub>
                                <m:sSubPr>
                                  <m:ctrlPr>
                                    <a:rPr lang="en-US" altLang="zh-CN" sz="1600" i="1">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h</m:t>
                                  </m:r>
                                </m:e>
                                <m:sub>
                                  <m:r>
                                    <a:rPr lang="en-US" altLang="zh-CN" sz="1600" b="0" i="0" smtClean="0">
                                      <a:latin typeface="Cambria Math" panose="02040503050406030204" pitchFamily="18" charset="0"/>
                                      <a:cs typeface="Calibri" panose="020F0502020204030204" pitchFamily="34" charset="0"/>
                                    </a:rPr>
                                    <m:t>13</m:t>
                                  </m:r>
                                </m:sub>
                              </m:sSub>
                            </m:e>
                          </m:mr>
                          <m:mr>
                            <m:e>
                              <m:sSub>
                                <m:sSubPr>
                                  <m:ctrlPr>
                                    <a:rPr lang="en-US" altLang="zh-CN" sz="1600" i="1">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h</m:t>
                                  </m:r>
                                </m:e>
                                <m:sub>
                                  <m:r>
                                    <a:rPr lang="en-US" altLang="zh-CN" sz="1600" b="0" i="0" smtClean="0">
                                      <a:latin typeface="Cambria Math" panose="02040503050406030204" pitchFamily="18" charset="0"/>
                                      <a:cs typeface="Calibri" panose="020F0502020204030204" pitchFamily="34" charset="0"/>
                                    </a:rPr>
                                    <m:t>21</m:t>
                                  </m:r>
                                </m:sub>
                              </m:sSub>
                            </m:e>
                            <m:e>
                              <m:sSub>
                                <m:sSubPr>
                                  <m:ctrlPr>
                                    <a:rPr lang="en-US" altLang="zh-CN" sz="1600" i="1">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h</m:t>
                                  </m:r>
                                </m:e>
                                <m:sub>
                                  <m:r>
                                    <a:rPr lang="en-US" altLang="zh-CN" sz="1600" b="0" i="0" smtClean="0">
                                      <a:latin typeface="Cambria Math" panose="02040503050406030204" pitchFamily="18" charset="0"/>
                                      <a:cs typeface="Calibri" panose="020F0502020204030204" pitchFamily="34" charset="0"/>
                                    </a:rPr>
                                    <m:t>22</m:t>
                                  </m:r>
                                </m:sub>
                              </m:sSub>
                            </m:e>
                            <m:e>
                              <m:sSub>
                                <m:sSubPr>
                                  <m:ctrlPr>
                                    <a:rPr lang="en-US" altLang="zh-CN" sz="1600" i="1">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h</m:t>
                                  </m:r>
                                </m:e>
                                <m:sub>
                                  <m:r>
                                    <a:rPr lang="en-US" altLang="zh-CN" sz="1600" b="0" i="0" smtClean="0">
                                      <a:latin typeface="Cambria Math" panose="02040503050406030204" pitchFamily="18" charset="0"/>
                                      <a:cs typeface="Calibri" panose="020F0502020204030204" pitchFamily="34" charset="0"/>
                                    </a:rPr>
                                    <m:t>23</m:t>
                                  </m:r>
                                </m:sub>
                              </m:sSub>
                            </m:e>
                          </m:mr>
                          <m:mr>
                            <m:e>
                              <m:sSub>
                                <m:sSubPr>
                                  <m:ctrlPr>
                                    <a:rPr lang="en-US" altLang="zh-CN" sz="1600" i="1">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h</m:t>
                                  </m:r>
                                </m:e>
                                <m:sub>
                                  <m:r>
                                    <a:rPr lang="en-US" altLang="zh-CN" sz="1600" b="0" i="0" smtClean="0">
                                      <a:latin typeface="Cambria Math" panose="02040503050406030204" pitchFamily="18" charset="0"/>
                                      <a:cs typeface="Calibri" panose="020F0502020204030204" pitchFamily="34" charset="0"/>
                                    </a:rPr>
                                    <m:t>31</m:t>
                                  </m:r>
                                </m:sub>
                              </m:sSub>
                            </m:e>
                            <m:e>
                              <m:sSub>
                                <m:sSubPr>
                                  <m:ctrlPr>
                                    <a:rPr lang="en-US" altLang="zh-CN" sz="1600" i="1">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h</m:t>
                                  </m:r>
                                </m:e>
                                <m:sub>
                                  <m:r>
                                    <a:rPr lang="en-US" altLang="zh-CN" sz="1600" b="0" i="0" smtClean="0">
                                      <a:latin typeface="Cambria Math" panose="02040503050406030204" pitchFamily="18" charset="0"/>
                                      <a:cs typeface="Calibri" panose="020F0502020204030204" pitchFamily="34" charset="0"/>
                                    </a:rPr>
                                    <m:t>32</m:t>
                                  </m:r>
                                </m:sub>
                              </m:sSub>
                            </m:e>
                            <m:e>
                              <m:sSub>
                                <m:sSubPr>
                                  <m:ctrlPr>
                                    <a:rPr lang="en-US" altLang="zh-CN" sz="1600" i="1">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h</m:t>
                                  </m:r>
                                </m:e>
                                <m:sub>
                                  <m:r>
                                    <a:rPr lang="en-US" altLang="zh-CN" sz="1600" b="0" i="0" smtClean="0">
                                      <a:latin typeface="Cambria Math" panose="02040503050406030204" pitchFamily="18" charset="0"/>
                                      <a:cs typeface="Calibri" panose="020F0502020204030204" pitchFamily="34" charset="0"/>
                                    </a:rPr>
                                    <m:t>33</m:t>
                                  </m:r>
                                </m:sub>
                              </m:sSub>
                            </m:e>
                          </m:mr>
                        </m:m>
                      </m:e>
                    </m:d>
                    <m:d>
                      <m:dPr>
                        <m:begChr m:val="["/>
                        <m:endChr m:val="]"/>
                        <m:ctrlPr>
                          <a:rPr lang="en-US" altLang="zh-CN" sz="1600" i="1" smtClean="0">
                            <a:latin typeface="Cambria Math" panose="02040503050406030204" pitchFamily="18" charset="0"/>
                            <a:cs typeface="Calibri" panose="020F0502020204030204" pitchFamily="34" charset="0"/>
                          </a:rPr>
                        </m:ctrlPr>
                      </m:dPr>
                      <m:e>
                        <m:m>
                          <m:mPr>
                            <m:mcs>
                              <m:mc>
                                <m:mcPr>
                                  <m:count m:val="1"/>
                                  <m:mcJc m:val="center"/>
                                </m:mcPr>
                              </m:mc>
                            </m:mcs>
                            <m:ctrlPr>
                              <a:rPr lang="en-US" altLang="zh-CN" sz="1600" i="1" smtClean="0">
                                <a:latin typeface="Cambria Math" panose="02040503050406030204" pitchFamily="18" charset="0"/>
                                <a:cs typeface="Calibri" panose="020F0502020204030204" pitchFamily="34" charset="0"/>
                              </a:rPr>
                            </m:ctrlPr>
                          </m:mPr>
                          <m:mr>
                            <m:e>
                              <m:sSub>
                                <m:sSubPr>
                                  <m:ctrlPr>
                                    <a:rPr lang="en-US" altLang="zh-CN" sz="1600" i="1" smtClean="0">
                                      <a:latin typeface="Cambria Math" panose="02040503050406030204" pitchFamily="18" charset="0"/>
                                      <a:cs typeface="Calibri" panose="020F0502020204030204" pitchFamily="34" charset="0"/>
                                    </a:rPr>
                                  </m:ctrlPr>
                                </m:sSubPr>
                                <m:e>
                                  <m:r>
                                    <m:rPr>
                                      <m:sty m:val="p"/>
                                      <m:brk m:alnAt="7"/>
                                    </m:rPr>
                                    <a:rPr lang="en-US" altLang="zh-CN" sz="1600" b="0" i="0" smtClean="0">
                                      <a:latin typeface="Cambria Math" panose="02040503050406030204" pitchFamily="18" charset="0"/>
                                      <a:cs typeface="Calibri" panose="020F0502020204030204" pitchFamily="34" charset="0"/>
                                    </a:rPr>
                                    <m:t>x</m:t>
                                  </m:r>
                                </m:e>
                                <m:sub>
                                  <m:r>
                                    <m:rPr>
                                      <m:brk m:alnAt="7"/>
                                    </m:rPr>
                                    <a:rPr lang="en-US" altLang="zh-CN" sz="1600" b="0" i="0" smtClean="0">
                                      <a:latin typeface="Cambria Math" panose="02040503050406030204" pitchFamily="18" charset="0"/>
                                      <a:cs typeface="Calibri" panose="020F0502020204030204" pitchFamily="34" charset="0"/>
                                    </a:rPr>
                                    <m:t>1</m:t>
                                  </m:r>
                                </m:sub>
                              </m:sSub>
                            </m:e>
                          </m:mr>
                          <m:mr>
                            <m:e>
                              <m:sSub>
                                <m:sSubPr>
                                  <m:ctrlPr>
                                    <a:rPr lang="en-US" altLang="zh-CN" sz="1600" i="1" smtClean="0">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x</m:t>
                                  </m:r>
                                </m:e>
                                <m:sub>
                                  <m:r>
                                    <a:rPr lang="en-US" altLang="zh-CN" sz="1600" b="0" i="0" smtClean="0">
                                      <a:latin typeface="Cambria Math" panose="02040503050406030204" pitchFamily="18" charset="0"/>
                                      <a:cs typeface="Calibri" panose="020F0502020204030204" pitchFamily="34" charset="0"/>
                                    </a:rPr>
                                    <m:t>2</m:t>
                                  </m:r>
                                </m:sub>
                              </m:sSub>
                            </m:e>
                          </m:mr>
                          <m:mr>
                            <m:e>
                              <m:sSub>
                                <m:sSubPr>
                                  <m:ctrlPr>
                                    <a:rPr lang="en-US" altLang="zh-CN" sz="1600" i="1" smtClean="0">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x</m:t>
                                  </m:r>
                                </m:e>
                                <m:sub>
                                  <m:r>
                                    <a:rPr lang="en-US" altLang="zh-CN" sz="1600" b="0" i="0" smtClean="0">
                                      <a:latin typeface="Cambria Math" panose="02040503050406030204" pitchFamily="18" charset="0"/>
                                      <a:cs typeface="Calibri" panose="020F0502020204030204" pitchFamily="34" charset="0"/>
                                    </a:rPr>
                                    <m:t>3</m:t>
                                  </m:r>
                                </m:sub>
                              </m:sSub>
                            </m:e>
                          </m:mr>
                        </m:m>
                      </m:e>
                    </m:d>
                  </m:oMath>
                </a14:m>
                <a:r>
                  <a:rPr lang="zh-CN" altLang="en-US" sz="1600" dirty="0"/>
                  <a:t>, tức là </a:t>
                </a:r>
                <a14:m>
                  <m:oMath xmlns:m="http://schemas.openxmlformats.org/officeDocument/2006/math">
                    <m:sSup>
                      <m:sSupPr>
                        <m:ctrlPr>
                          <a:rPr lang="en-US" altLang="zh-CN" sz="1600" i="1">
                            <a:latin typeface="Cambria Math" panose="02040503050406030204" pitchFamily="18" charset="0"/>
                            <a:cs typeface="Calibri" panose="020F0502020204030204" pitchFamily="34" charset="0"/>
                          </a:rPr>
                        </m:ctrlPr>
                      </m:sSupPr>
                      <m:e>
                        <m:r>
                          <m:rPr>
                            <m:sty m:val="p"/>
                          </m:rPr>
                          <a:rPr lang="en-US" altLang="zh-CN" sz="1600" b="0" i="0" smtClean="0">
                            <a:latin typeface="Cambria Math" panose="02040503050406030204" pitchFamily="18" charset="0"/>
                            <a:cs typeface="Calibri" panose="020F0502020204030204" pitchFamily="34" charset="0"/>
                          </a:rPr>
                          <m:t>x</m:t>
                        </m:r>
                      </m:e>
                      <m:sup>
                        <m:r>
                          <a:rPr lang="en-US" altLang="zh-CN" sz="1600" b="0" i="0" smtClean="0">
                            <a:latin typeface="Cambria Math" panose="02040503050406030204" pitchFamily="18" charset="0"/>
                            <a:cs typeface="Calibri" panose="020F0502020204030204" pitchFamily="34" charset="0"/>
                          </a:rPr>
                          <m:t>′</m:t>
                        </m:r>
                      </m:sup>
                    </m:sSup>
                    <m:r>
                      <a:rPr lang="en-US" altLang="zh-CN" sz="1600" b="0" i="0" smtClean="0">
                        <a:latin typeface="Cambria Math" panose="02040503050406030204" pitchFamily="18" charset="0"/>
                        <a:cs typeface="Calibri" panose="020F0502020204030204" pitchFamily="34" charset="0"/>
                      </a:rPr>
                      <m:t>=</m:t>
                    </m:r>
                    <m:r>
                      <m:rPr>
                        <m:sty m:val="p"/>
                      </m:rPr>
                      <a:rPr lang="en-US" altLang="zh-CN" sz="1600" b="0" i="0" smtClean="0">
                        <a:latin typeface="Cambria Math" panose="02040503050406030204" pitchFamily="18" charset="0"/>
                        <a:cs typeface="Calibri" panose="020F0502020204030204" pitchFamily="34" charset="0"/>
                      </a:rPr>
                      <m:t>Hx</m:t>
                    </m:r>
                  </m:oMath>
                </a14:m>
                <a:endParaRPr lang="en-US" altLang="zh-CN" sz="1600" dirty="0">
                  <a:solidFill>
                    <a:srgbClr val="C00000"/>
                  </a:solidFill>
                </a:endParaRPr>
              </a:p>
              <a:p>
                <a:pPr lvl="1" algn="just">
                  <a:lnSpc>
                    <a:spcPct val="100000"/>
                  </a:lnSpc>
                </a:pPr>
                <a:r>
                  <a:rPr lang="zh-CN" altLang="en-US" sz="1600" dirty="0"/>
                  <a:t>Phân rã phép biến đổi xạ ảnh: </a:t>
                </a:r>
                <a14:m>
                  <m:oMath xmlns:m="http://schemas.openxmlformats.org/officeDocument/2006/math">
                    <m:r>
                      <m:rPr>
                        <m:sty m:val="p"/>
                      </m:rPr>
                      <a:rPr lang="en-US" altLang="zh-CN" sz="1600" b="0" i="0" smtClean="0">
                        <a:latin typeface="Cambria Math" panose="02040503050406030204" pitchFamily="18" charset="0"/>
                        <a:cs typeface="Calibri" panose="020F0502020204030204" pitchFamily="34" charset="0"/>
                      </a:rPr>
                      <m:t>H</m:t>
                    </m:r>
                    <m:r>
                      <a:rPr lang="en-US" altLang="zh-CN" sz="1600" b="0" i="0" smtClean="0">
                        <a:latin typeface="Cambria Math" panose="02040503050406030204" pitchFamily="18" charset="0"/>
                        <a:cs typeface="Calibri" panose="020F0502020204030204" pitchFamily="34" charset="0"/>
                      </a:rPr>
                      <m:t>=</m:t>
                    </m:r>
                    <m:sSub>
                      <m:sSubPr>
                        <m:ctrlPr>
                          <a:rPr lang="en-US" altLang="zh-CN" sz="1600" i="1" smtClean="0">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H</m:t>
                        </m:r>
                      </m:e>
                      <m:sub>
                        <m:r>
                          <m:rPr>
                            <m:sty m:val="p"/>
                          </m:rPr>
                          <a:rPr lang="en-US" altLang="zh-CN" sz="1600" b="0" i="0" smtClean="0">
                            <a:latin typeface="Cambria Math" panose="02040503050406030204" pitchFamily="18" charset="0"/>
                            <a:cs typeface="Calibri" panose="020F0502020204030204" pitchFamily="34" charset="0"/>
                          </a:rPr>
                          <m:t>S</m:t>
                        </m:r>
                      </m:sub>
                    </m:sSub>
                    <m:sSub>
                      <m:sSubPr>
                        <m:ctrlPr>
                          <a:rPr lang="en-US" altLang="zh-CN" sz="1600" i="1" smtClean="0">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H</m:t>
                        </m:r>
                      </m:e>
                      <m:sub>
                        <m:r>
                          <m:rPr>
                            <m:sty m:val="p"/>
                          </m:rPr>
                          <a:rPr lang="en-US" altLang="zh-CN" sz="1600" b="0" i="0" smtClean="0">
                            <a:latin typeface="Cambria Math" panose="02040503050406030204" pitchFamily="18" charset="0"/>
                            <a:cs typeface="Calibri" panose="020F0502020204030204" pitchFamily="34" charset="0"/>
                          </a:rPr>
                          <m:t>A</m:t>
                        </m:r>
                      </m:sub>
                    </m:sSub>
                    <m:sSub>
                      <m:sSubPr>
                        <m:ctrlPr>
                          <a:rPr lang="en-US" altLang="zh-CN" sz="1600" i="1" smtClean="0">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H</m:t>
                        </m:r>
                      </m:e>
                      <m:sub>
                        <m:r>
                          <m:rPr>
                            <m:sty m:val="p"/>
                          </m:rPr>
                          <a:rPr lang="en-US" altLang="zh-CN" sz="1600" b="0" i="0" smtClean="0">
                            <a:latin typeface="Cambria Math" panose="02040503050406030204" pitchFamily="18" charset="0"/>
                            <a:cs typeface="Calibri" panose="020F0502020204030204" pitchFamily="34" charset="0"/>
                          </a:rPr>
                          <m:t>P</m:t>
                        </m:r>
                      </m:sub>
                    </m:sSub>
                    <m:r>
                      <a:rPr lang="en-US" altLang="zh-CN" sz="1600" b="0" i="0" smtClean="0">
                        <a:latin typeface="Cambria Math" panose="02040503050406030204" pitchFamily="18" charset="0"/>
                        <a:cs typeface="Calibri" panose="020F0502020204030204" pitchFamily="34" charset="0"/>
                      </a:rPr>
                      <m:t>=</m:t>
                    </m:r>
                    <m:d>
                      <m:dPr>
                        <m:begChr m:val="["/>
                        <m:endChr m:val="]"/>
                        <m:ctrlPr>
                          <a:rPr lang="en-US" altLang="zh-CN" sz="1600" i="1" smtClean="0">
                            <a:latin typeface="Cambria Math" panose="02040503050406030204" pitchFamily="18" charset="0"/>
                            <a:cs typeface="Calibri" panose="020F0502020204030204" pitchFamily="34" charset="0"/>
                          </a:rPr>
                        </m:ctrlPr>
                      </m:dPr>
                      <m:e>
                        <m:m>
                          <m:mPr>
                            <m:mcs>
                              <m:mc>
                                <m:mcPr>
                                  <m:count m:val="2"/>
                                  <m:mcJc m:val="center"/>
                                </m:mcPr>
                              </m:mc>
                            </m:mcs>
                            <m:ctrlPr>
                              <a:rPr lang="en-US" altLang="zh-CN" sz="1600" i="1" smtClean="0">
                                <a:latin typeface="Cambria Math" panose="02040503050406030204" pitchFamily="18" charset="0"/>
                                <a:cs typeface="Calibri" panose="020F0502020204030204" pitchFamily="34" charset="0"/>
                              </a:rPr>
                            </m:ctrlPr>
                          </m:mPr>
                          <m:mr>
                            <m:e>
                              <m:r>
                                <m:rPr>
                                  <m:sty m:val="p"/>
                                  <m:brk m:alnAt="7"/>
                                </m:rPr>
                                <a:rPr lang="en-US" altLang="zh-CN" sz="1600" b="0" i="0" smtClean="0">
                                  <a:latin typeface="Cambria Math" panose="02040503050406030204" pitchFamily="18" charset="0"/>
                                  <a:cs typeface="Calibri" panose="020F0502020204030204" pitchFamily="34" charset="0"/>
                                </a:rPr>
                                <m:t>s</m:t>
                              </m:r>
                              <m:r>
                                <m:rPr>
                                  <m:sty m:val="p"/>
                                </m:rPr>
                                <a:rPr lang="en-US" altLang="zh-CN" sz="1600" b="0" i="0" smtClean="0">
                                  <a:latin typeface="Cambria Math" panose="02040503050406030204" pitchFamily="18" charset="0"/>
                                  <a:cs typeface="Calibri" panose="020F0502020204030204" pitchFamily="34" charset="0"/>
                                </a:rPr>
                                <m:t>R</m:t>
                              </m:r>
                            </m:e>
                            <m:e>
                              <m:r>
                                <m:rPr>
                                  <m:sty m:val="p"/>
                                </m:rPr>
                                <a:rPr lang="en-US" altLang="zh-CN" sz="1600" b="0" i="0" smtClean="0">
                                  <a:latin typeface="Cambria Math" panose="02040503050406030204" pitchFamily="18" charset="0"/>
                                  <a:cs typeface="Calibri" panose="020F0502020204030204" pitchFamily="34" charset="0"/>
                                </a:rPr>
                                <m:t>t</m:t>
                              </m:r>
                            </m:e>
                          </m:mr>
                          <m:mr>
                            <m:e>
                              <m:sSup>
                                <m:sSupPr>
                                  <m:ctrlPr>
                                    <a:rPr lang="en-US" altLang="zh-CN" sz="1600" i="1" smtClean="0">
                                      <a:latin typeface="Cambria Math" panose="02040503050406030204" pitchFamily="18" charset="0"/>
                                      <a:cs typeface="Calibri" panose="020F0502020204030204" pitchFamily="34" charset="0"/>
                                    </a:rPr>
                                  </m:ctrlPr>
                                </m:sSupPr>
                                <m:e>
                                  <m:r>
                                    <a:rPr lang="en-US" altLang="zh-CN" sz="1600" b="0" i="0" smtClean="0">
                                      <a:latin typeface="Cambria Math" panose="02040503050406030204" pitchFamily="18" charset="0"/>
                                      <a:cs typeface="Calibri" panose="020F0502020204030204" pitchFamily="34" charset="0"/>
                                    </a:rPr>
                                    <m:t>0</m:t>
                                  </m:r>
                                </m:e>
                                <m:sup>
                                  <m:r>
                                    <m:rPr>
                                      <m:sty m:val="p"/>
                                    </m:rPr>
                                    <a:rPr lang="en-US" altLang="zh-CN" sz="1600" b="0" i="0" smtClean="0">
                                      <a:latin typeface="Cambria Math" panose="02040503050406030204" pitchFamily="18" charset="0"/>
                                      <a:cs typeface="Calibri" panose="020F0502020204030204" pitchFamily="34" charset="0"/>
                                    </a:rPr>
                                    <m:t>T</m:t>
                                  </m:r>
                                </m:sup>
                              </m:sSup>
                            </m:e>
                            <m:e>
                              <m:r>
                                <a:rPr lang="en-US" altLang="zh-CN" sz="1600" b="0" i="0" smtClean="0">
                                  <a:latin typeface="Cambria Math" panose="02040503050406030204" pitchFamily="18" charset="0"/>
                                  <a:cs typeface="Calibri" panose="020F0502020204030204" pitchFamily="34" charset="0"/>
                                </a:rPr>
                                <m:t>1</m:t>
                              </m:r>
                            </m:e>
                          </m:mr>
                        </m:m>
                      </m:e>
                    </m:d>
                    <m:d>
                      <m:dPr>
                        <m:begChr m:val="["/>
                        <m:endChr m:val="]"/>
                        <m:ctrlPr>
                          <a:rPr lang="en-US" altLang="zh-CN" sz="1600" i="1" smtClean="0">
                            <a:latin typeface="Cambria Math" panose="02040503050406030204" pitchFamily="18" charset="0"/>
                            <a:cs typeface="Calibri" panose="020F0502020204030204" pitchFamily="34" charset="0"/>
                          </a:rPr>
                        </m:ctrlPr>
                      </m:dPr>
                      <m:e>
                        <m:m>
                          <m:mPr>
                            <m:mcs>
                              <m:mc>
                                <m:mcPr>
                                  <m:count m:val="2"/>
                                  <m:mcJc m:val="center"/>
                                </m:mcPr>
                              </m:mc>
                            </m:mcs>
                            <m:ctrlPr>
                              <a:rPr lang="en-US" altLang="zh-CN" sz="1600" i="1" smtClean="0">
                                <a:latin typeface="Cambria Math" panose="02040503050406030204" pitchFamily="18" charset="0"/>
                                <a:cs typeface="Calibri" panose="020F0502020204030204" pitchFamily="34" charset="0"/>
                              </a:rPr>
                            </m:ctrlPr>
                          </m:mPr>
                          <m:mr>
                            <m:e>
                              <m:r>
                                <m:rPr>
                                  <m:sty m:val="p"/>
                                  <m:brk m:alnAt="7"/>
                                </m:rPr>
                                <a:rPr lang="en-US" altLang="zh-CN" sz="1600" b="0" i="0" smtClean="0">
                                  <a:latin typeface="Cambria Math" panose="02040503050406030204" pitchFamily="18" charset="0"/>
                                  <a:cs typeface="Calibri" panose="020F0502020204030204" pitchFamily="34" charset="0"/>
                                </a:rPr>
                                <m:t>K</m:t>
                              </m:r>
                            </m:e>
                            <m:e>
                              <m:r>
                                <a:rPr lang="en-US" altLang="zh-CN" sz="1600" b="0" i="0" smtClean="0">
                                  <a:latin typeface="Cambria Math" panose="02040503050406030204" pitchFamily="18" charset="0"/>
                                  <a:cs typeface="Calibri" panose="020F0502020204030204" pitchFamily="34" charset="0"/>
                                </a:rPr>
                                <m:t>0</m:t>
                              </m:r>
                            </m:e>
                          </m:mr>
                          <m:mr>
                            <m:e>
                              <m:sSup>
                                <m:sSupPr>
                                  <m:ctrlPr>
                                    <a:rPr lang="en-US" altLang="zh-CN" sz="1600" i="1" smtClean="0">
                                      <a:latin typeface="Cambria Math" panose="02040503050406030204" pitchFamily="18" charset="0"/>
                                      <a:cs typeface="Calibri" panose="020F0502020204030204" pitchFamily="34" charset="0"/>
                                    </a:rPr>
                                  </m:ctrlPr>
                                </m:sSupPr>
                                <m:e>
                                  <m:r>
                                    <a:rPr lang="en-US" altLang="zh-CN" sz="1600" b="0" i="0" smtClean="0">
                                      <a:latin typeface="Cambria Math" panose="02040503050406030204" pitchFamily="18" charset="0"/>
                                      <a:cs typeface="Calibri" panose="020F0502020204030204" pitchFamily="34" charset="0"/>
                                    </a:rPr>
                                    <m:t>0</m:t>
                                  </m:r>
                                </m:e>
                                <m:sup>
                                  <m:r>
                                    <m:rPr>
                                      <m:sty m:val="p"/>
                                    </m:rPr>
                                    <a:rPr lang="en-US" altLang="zh-CN" sz="1600" b="0" i="0" smtClean="0">
                                      <a:latin typeface="Cambria Math" panose="02040503050406030204" pitchFamily="18" charset="0"/>
                                      <a:cs typeface="Calibri" panose="020F0502020204030204" pitchFamily="34" charset="0"/>
                                    </a:rPr>
                                    <m:t>T</m:t>
                                  </m:r>
                                </m:sup>
                              </m:sSup>
                            </m:e>
                            <m:e>
                              <m:r>
                                <a:rPr lang="en-US" altLang="zh-CN" sz="1600" b="0" i="0" smtClean="0">
                                  <a:latin typeface="Cambria Math" panose="02040503050406030204" pitchFamily="18" charset="0"/>
                                  <a:cs typeface="Calibri" panose="020F0502020204030204" pitchFamily="34" charset="0"/>
                                </a:rPr>
                                <m:t>1</m:t>
                              </m:r>
                            </m:e>
                          </m:mr>
                        </m:m>
                      </m:e>
                    </m:d>
                    <m:d>
                      <m:dPr>
                        <m:begChr m:val="["/>
                        <m:endChr m:val="]"/>
                        <m:ctrlPr>
                          <a:rPr lang="en-US" altLang="zh-CN" sz="1600" i="1" smtClean="0">
                            <a:latin typeface="Cambria Math" panose="02040503050406030204" pitchFamily="18" charset="0"/>
                            <a:cs typeface="Calibri" panose="020F0502020204030204" pitchFamily="34" charset="0"/>
                          </a:rPr>
                        </m:ctrlPr>
                      </m:dPr>
                      <m:e>
                        <m:m>
                          <m:mPr>
                            <m:mcs>
                              <m:mc>
                                <m:mcPr>
                                  <m:count m:val="2"/>
                                  <m:mcJc m:val="center"/>
                                </m:mcPr>
                              </m:mc>
                            </m:mcs>
                            <m:ctrlPr>
                              <a:rPr lang="en-US" altLang="zh-CN" sz="1600" i="1" smtClean="0">
                                <a:latin typeface="Cambria Math" panose="02040503050406030204" pitchFamily="18" charset="0"/>
                                <a:cs typeface="Calibri" panose="020F0502020204030204" pitchFamily="34" charset="0"/>
                              </a:rPr>
                            </m:ctrlPr>
                          </m:mPr>
                          <m:mr>
                            <m:e>
                              <m:r>
                                <m:rPr>
                                  <m:sty m:val="p"/>
                                  <m:brk m:alnAt="7"/>
                                </m:rPr>
                                <a:rPr lang="en-US" altLang="zh-CN" sz="1600" b="0" i="0" smtClean="0">
                                  <a:latin typeface="Cambria Math" panose="02040503050406030204" pitchFamily="18" charset="0"/>
                                  <a:cs typeface="Calibri" panose="020F0502020204030204" pitchFamily="34" charset="0"/>
                                </a:rPr>
                                <m:t>I</m:t>
                              </m:r>
                            </m:e>
                            <m:e>
                              <m:r>
                                <a:rPr lang="en-US" altLang="zh-CN" sz="1600" b="0" i="0" smtClean="0">
                                  <a:latin typeface="Cambria Math" panose="02040503050406030204" pitchFamily="18" charset="0"/>
                                  <a:cs typeface="Calibri" panose="020F0502020204030204" pitchFamily="34" charset="0"/>
                                </a:rPr>
                                <m:t>0</m:t>
                              </m:r>
                            </m:e>
                          </m:mr>
                          <m:mr>
                            <m:e>
                              <m:sSup>
                                <m:sSupPr>
                                  <m:ctrlPr>
                                    <a:rPr lang="en-US" altLang="zh-CN" sz="1600" i="1" smtClean="0">
                                      <a:latin typeface="Cambria Math" panose="02040503050406030204" pitchFamily="18" charset="0"/>
                                      <a:cs typeface="Calibri" panose="020F0502020204030204" pitchFamily="34" charset="0"/>
                                    </a:rPr>
                                  </m:ctrlPr>
                                </m:sSupPr>
                                <m:e>
                                  <m:r>
                                    <m:rPr>
                                      <m:sty m:val="p"/>
                                    </m:rPr>
                                    <a:rPr lang="en-US" altLang="zh-CN" sz="1600" b="0" i="0" smtClean="0">
                                      <a:latin typeface="Cambria Math" panose="02040503050406030204" pitchFamily="18" charset="0"/>
                                      <a:cs typeface="Calibri" panose="020F0502020204030204" pitchFamily="34" charset="0"/>
                                    </a:rPr>
                                    <m:t>v</m:t>
                                  </m:r>
                                </m:e>
                                <m:sup>
                                  <m:r>
                                    <m:rPr>
                                      <m:sty m:val="p"/>
                                    </m:rPr>
                                    <a:rPr lang="en-US" altLang="zh-CN" sz="1600" b="0" i="0" smtClean="0">
                                      <a:latin typeface="Cambria Math" panose="02040503050406030204" pitchFamily="18" charset="0"/>
                                      <a:cs typeface="Calibri" panose="020F0502020204030204" pitchFamily="34" charset="0"/>
                                    </a:rPr>
                                    <m:t>T</m:t>
                                  </m:r>
                                </m:sup>
                              </m:sSup>
                            </m:e>
                            <m:e>
                              <m:r>
                                <m:rPr>
                                  <m:sty m:val="p"/>
                                </m:rPr>
                                <a:rPr lang="en-US" altLang="zh-CN" sz="1600" b="0" i="0" smtClean="0">
                                  <a:latin typeface="Cambria Math" panose="02040503050406030204" pitchFamily="18" charset="0"/>
                                  <a:cs typeface="Calibri" panose="020F0502020204030204" pitchFamily="34" charset="0"/>
                                </a:rPr>
                                <m:t>v</m:t>
                              </m:r>
                            </m:e>
                          </m:mr>
                        </m:m>
                      </m:e>
                    </m:d>
                    <m:r>
                      <a:rPr lang="en-US" altLang="zh-CN" sz="1600" b="0" i="0" smtClean="0">
                        <a:latin typeface="Cambria Math" panose="02040503050406030204" pitchFamily="18" charset="0"/>
                        <a:cs typeface="Calibri" panose="020F0502020204030204" pitchFamily="34" charset="0"/>
                      </a:rPr>
                      <m:t>=</m:t>
                    </m:r>
                    <m:d>
                      <m:dPr>
                        <m:begChr m:val="["/>
                        <m:endChr m:val="]"/>
                        <m:ctrlPr>
                          <a:rPr lang="en-US" altLang="zh-CN" sz="1600" i="1" smtClean="0">
                            <a:latin typeface="Cambria Math" panose="02040503050406030204" pitchFamily="18" charset="0"/>
                            <a:cs typeface="Calibri" panose="020F0502020204030204" pitchFamily="34" charset="0"/>
                          </a:rPr>
                        </m:ctrlPr>
                      </m:dPr>
                      <m:e>
                        <m:m>
                          <m:mPr>
                            <m:mcs>
                              <m:mc>
                                <m:mcPr>
                                  <m:count m:val="2"/>
                                  <m:mcJc m:val="center"/>
                                </m:mcPr>
                              </m:mc>
                            </m:mcs>
                            <m:ctrlPr>
                              <a:rPr lang="en-US" altLang="zh-CN" sz="1600" i="1" smtClean="0">
                                <a:latin typeface="Cambria Math" panose="02040503050406030204" pitchFamily="18" charset="0"/>
                                <a:cs typeface="Calibri" panose="020F0502020204030204" pitchFamily="34" charset="0"/>
                              </a:rPr>
                            </m:ctrlPr>
                          </m:mPr>
                          <m:mr>
                            <m:e>
                              <m:r>
                                <m:rPr>
                                  <m:sty m:val="p"/>
                                  <m:brk m:alnAt="7"/>
                                </m:rPr>
                                <a:rPr lang="en-US" altLang="zh-CN" sz="1600" b="0" i="0" smtClean="0">
                                  <a:latin typeface="Cambria Math" panose="02040503050406030204" pitchFamily="18" charset="0"/>
                                  <a:cs typeface="Calibri" panose="020F0502020204030204" pitchFamily="34" charset="0"/>
                                </a:rPr>
                                <m:t>A</m:t>
                              </m:r>
                            </m:e>
                            <m:e>
                              <m:r>
                                <m:rPr>
                                  <m:sty m:val="p"/>
                                </m:rPr>
                                <a:rPr lang="en-US" altLang="zh-CN" sz="1600" b="0" i="0" smtClean="0">
                                  <a:latin typeface="Cambria Math" panose="02040503050406030204" pitchFamily="18" charset="0"/>
                                  <a:cs typeface="Calibri" panose="020F0502020204030204" pitchFamily="34" charset="0"/>
                                </a:rPr>
                                <m:t>vt</m:t>
                              </m:r>
                            </m:e>
                          </m:mr>
                          <m:mr>
                            <m:e>
                              <m:sSup>
                                <m:sSupPr>
                                  <m:ctrlPr>
                                    <a:rPr lang="en-US" altLang="zh-CN" sz="1600" i="1" smtClean="0">
                                      <a:latin typeface="Cambria Math" panose="02040503050406030204" pitchFamily="18" charset="0"/>
                                      <a:cs typeface="Calibri" panose="020F0502020204030204" pitchFamily="34" charset="0"/>
                                    </a:rPr>
                                  </m:ctrlPr>
                                </m:sSupPr>
                                <m:e>
                                  <m:r>
                                    <m:rPr>
                                      <m:sty m:val="p"/>
                                    </m:rPr>
                                    <a:rPr lang="en-US" altLang="zh-CN" sz="1600" b="0" i="0" smtClean="0">
                                      <a:latin typeface="Cambria Math" panose="02040503050406030204" pitchFamily="18" charset="0"/>
                                      <a:cs typeface="Calibri" panose="020F0502020204030204" pitchFamily="34" charset="0"/>
                                    </a:rPr>
                                    <m:t>v</m:t>
                                  </m:r>
                                </m:e>
                                <m:sup>
                                  <m:r>
                                    <m:rPr>
                                      <m:sty m:val="p"/>
                                    </m:rPr>
                                    <a:rPr lang="en-US" altLang="zh-CN" sz="1600" b="0" i="0" smtClean="0">
                                      <a:latin typeface="Cambria Math" panose="02040503050406030204" pitchFamily="18" charset="0"/>
                                      <a:cs typeface="Calibri" panose="020F0502020204030204" pitchFamily="34" charset="0"/>
                                    </a:rPr>
                                    <m:t>T</m:t>
                                  </m:r>
                                </m:sup>
                              </m:sSup>
                            </m:e>
                            <m:e>
                              <m:r>
                                <m:rPr>
                                  <m:sty m:val="p"/>
                                </m:rPr>
                                <a:rPr lang="en-US" altLang="zh-CN" sz="1600" b="0" i="0" smtClean="0">
                                  <a:latin typeface="Cambria Math" panose="02040503050406030204" pitchFamily="18" charset="0"/>
                                  <a:cs typeface="Calibri" panose="020F0502020204030204" pitchFamily="34" charset="0"/>
                                </a:rPr>
                                <m:t>v</m:t>
                              </m:r>
                            </m:e>
                          </m:mr>
                        </m:m>
                      </m:e>
                    </m:d>
                  </m:oMath>
                </a14:m>
                <a:endParaRPr lang="en-US" altLang="zh-CN" sz="1600" dirty="0">
                  <a:solidFill>
                    <a:srgbClr val="C00000"/>
                  </a:solidFill>
                </a:endParaRPr>
              </a:p>
            </p:txBody>
          </p:sp>
        </mc:Choice>
        <mc:Fallback xmlns="">
          <p:sp>
            <p:nvSpPr>
              <p:cNvPr id="9" name="文本占位符 4">
                <a:extLst>
                  <a:ext uri="{FF2B5EF4-FFF2-40B4-BE49-F238E27FC236}">
                    <a16:creationId xmlns:a16="http://schemas.microsoft.com/office/drawing/2014/main" id="{C1885B9F-DBCC-3A5D-F40D-4AB69EF1421A}"/>
                  </a:ext>
                </a:extLst>
              </p:cNvPr>
              <p:cNvSpPr>
                <a:spLocks noGrp="1" noRot="1" noChangeAspect="1" noMove="1" noResize="1" noEditPoints="1" noAdjustHandles="1" noChangeArrowheads="1" noChangeShapeType="1" noTextEdit="1"/>
              </p:cNvSpPr>
              <p:nvPr>
                <p:ph type="body" sz="quarter" idx="14"/>
              </p:nvPr>
            </p:nvSpPr>
            <p:spPr>
              <a:blipFill>
                <a:blip r:embed="rId3"/>
                <a:stretch>
                  <a:fillRect l="-682" t="-505" r="-227"/>
                </a:stretch>
              </a:blipFill>
            </p:spPr>
            <p:txBody>
              <a:bodyPr/>
              <a:lstStyle/>
              <a:p>
                <a:r>
                  <a:rPr lang="en-VN">
                    <a:noFill/>
                  </a:rPr>
                  <a:t> </a:t>
                </a:r>
              </a:p>
            </p:txBody>
          </p:sp>
        </mc:Fallback>
      </mc:AlternateContent>
      <p:pic>
        <p:nvPicPr>
          <p:cNvPr id="4106" name="Picture 10" descr="Sensors | Free Full-Text | Fine Alignment of Thermographic Images for  Robotic Inspection of Parts with Complex Geometries">
            <a:extLst>
              <a:ext uri="{FF2B5EF4-FFF2-40B4-BE49-F238E27FC236}">
                <a16:creationId xmlns:a16="http://schemas.microsoft.com/office/drawing/2014/main" id="{7E899311-C4BF-D5A3-DFF1-9D7B157461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0154" y="4235959"/>
            <a:ext cx="4839940" cy="1751178"/>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Matrix Representation of Geometric Transformations - MATLAB &amp; Simulink -  MathWorks India">
            <a:extLst>
              <a:ext uri="{FF2B5EF4-FFF2-40B4-BE49-F238E27FC236}">
                <a16:creationId xmlns:a16="http://schemas.microsoft.com/office/drawing/2014/main" id="{492E3511-E829-417C-9D20-0E45BDDDAD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6298" y="4235959"/>
            <a:ext cx="3151774" cy="1747390"/>
          </a:xfrm>
          <a:prstGeom prst="rect">
            <a:avLst/>
          </a:prstGeom>
          <a:noFill/>
          <a:extLst>
            <a:ext uri="{909E8E84-426E-40DD-AFC4-6F175D3DCCD1}">
              <a14:hiddenFill xmlns:a14="http://schemas.microsoft.com/office/drawing/2010/main">
                <a:solidFill>
                  <a:srgbClr val="FFFFFF"/>
                </a:solidFill>
              </a14:hiddenFill>
            </a:ext>
          </a:extLst>
        </p:spPr>
      </p:pic>
      <p:sp>
        <p:nvSpPr>
          <p:cNvPr id="6" name="文本占位符 3">
            <a:extLst>
              <a:ext uri="{FF2B5EF4-FFF2-40B4-BE49-F238E27FC236}">
                <a16:creationId xmlns:a16="http://schemas.microsoft.com/office/drawing/2014/main" id="{0DA4AB32-7968-6F0F-1879-C320B8BFE61B}"/>
              </a:ext>
            </a:extLst>
          </p:cNvPr>
          <p:cNvSpPr>
            <a:spLocks noGrp="1"/>
          </p:cNvSpPr>
          <p:nvPr>
            <p:ph type="body" sz="quarter" idx="13"/>
          </p:nvPr>
        </p:nvSpPr>
        <p:spPr>
          <a:xfrm>
            <a:off x="1595438" y="133086"/>
            <a:ext cx="9001125" cy="668337"/>
          </a:xfrm>
        </p:spPr>
        <p:txBody>
          <a:bodyPr>
            <a:normAutofit/>
          </a:bodyPr>
          <a:lstStyle/>
          <a:p>
            <a:r>
              <a:rPr lang="en-US" altLang="zh-CN" dirty="0"/>
              <a:t>Hình học xạ ảnh và phép biến đổi 2D</a:t>
            </a:r>
          </a:p>
        </p:txBody>
      </p:sp>
    </p:spTree>
    <p:extLst>
      <p:ext uri="{BB962C8B-B14F-4D97-AF65-F5344CB8AC3E}">
        <p14:creationId xmlns:p14="http://schemas.microsoft.com/office/powerpoint/2010/main" val="100657817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A6BAE-C207-7042-6027-96A75F415B05}"/>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37D15167-C0DC-B2EF-B7FC-CEFD7D92CF7E}"/>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9</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CDBFC2DC-4F15-91D1-321A-DCBFC73BFC01}"/>
                  </a:ext>
                </a:extLst>
              </p:cNvPr>
              <p:cNvSpPr>
                <a:spLocks noGrp="1"/>
              </p:cNvSpPr>
              <p:nvPr>
                <p:ph type="body" sz="quarter" idx="14"/>
              </p:nvPr>
            </p:nvSpPr>
            <p:spPr>
              <a:xfrm>
                <a:off x="515937" y="1104900"/>
                <a:ext cx="11160125" cy="5620014"/>
              </a:xfrm>
            </p:spPr>
            <p:txBody>
              <a:bodyPr>
                <a:noAutofit/>
              </a:bodyPr>
              <a:lstStyle/>
              <a:p>
                <a:r>
                  <a:rPr lang="zh-CN" altLang="en-US" dirty="0"/>
                  <a:t>Các cấp độ biến đổi</a:t>
                </a:r>
                <a:endParaRPr lang="en-US" altLang="zh-CN" dirty="0"/>
              </a:p>
              <a:p>
                <a:pPr lvl="1" algn="just"/>
                <a:r>
                  <a:rPr lang="zh-CN" altLang="en-US" sz="1800" dirty="0"/>
                  <a:t>Phép biến đổi Euclid:</a:t>
                </a:r>
                <a14:m>
                  <m:oMath xmlns:m="http://schemas.openxmlformats.org/officeDocument/2006/math">
                    <m:d>
                      <m:dPr>
                        <m:begChr m:val="["/>
                        <m:endChr m:val="]"/>
                        <m:ctrlPr>
                          <a:rPr lang="en-US" altLang="zh-CN" sz="1800" i="1" smtClean="0">
                            <a:latin typeface="Cambria Math" panose="02040503050406030204" pitchFamily="18" charset="0"/>
                            <a:cs typeface="Calibri" panose="020F0502020204030204" pitchFamily="34" charset="0"/>
                          </a:rPr>
                        </m:ctrlPr>
                      </m:dPr>
                      <m:e>
                        <m:m>
                          <m:mPr>
                            <m:mcs>
                              <m:mc>
                                <m:mcPr>
                                  <m:count m:val="3"/>
                                  <m:mcJc m:val="center"/>
                                </m:mcPr>
                              </m:mc>
                            </m:mcs>
                            <m:ctrlPr>
                              <a:rPr lang="en-US" altLang="zh-CN" sz="1800" i="1" smtClean="0">
                                <a:latin typeface="Cambria Math" panose="02040503050406030204" pitchFamily="18" charset="0"/>
                                <a:cs typeface="Calibri" panose="020F0502020204030204" pitchFamily="34" charset="0"/>
                              </a:rPr>
                            </m:ctrlPr>
                          </m:mPr>
                          <m:mr>
                            <m:e>
                              <m:r>
                                <m:rPr>
                                  <m:sty m:val="p"/>
                                </m:rPr>
                                <a:rPr lang="en-US" altLang="zh-CN" sz="1800" b="0" i="0" smtClean="0">
                                  <a:latin typeface="Cambria Math" panose="02040503050406030204" pitchFamily="18" charset="0"/>
                                  <a:cs typeface="Calibri" panose="020F0502020204030204" pitchFamily="34" charset="0"/>
                                </a:rPr>
                                <m:t>ε</m:t>
                              </m:r>
                              <m:func>
                                <m:funcPr>
                                  <m:ctrlPr>
                                    <a:rPr lang="en-US" altLang="zh-CN" sz="1800" i="1" smtClean="0">
                                      <a:latin typeface="Cambria Math" panose="02040503050406030204" pitchFamily="18" charset="0"/>
                                      <a:cs typeface="Calibri" panose="020F0502020204030204" pitchFamily="34" charset="0"/>
                                    </a:rPr>
                                  </m:ctrlPr>
                                </m:funcPr>
                                <m:fName>
                                  <m:r>
                                    <m:rPr>
                                      <m:sty m:val="p"/>
                                    </m:rPr>
                                    <a:rPr lang="en-US" altLang="zh-CN" sz="1800" b="0" i="0" smtClean="0">
                                      <a:latin typeface="Cambria Math" panose="02040503050406030204" pitchFamily="18" charset="0"/>
                                      <a:cs typeface="Calibri" panose="020F0502020204030204" pitchFamily="34" charset="0"/>
                                    </a:rPr>
                                    <m:t>cos</m:t>
                                  </m:r>
                                </m:fName>
                                <m:e>
                                  <m:r>
                                    <m:rPr>
                                      <m:sty m:val="p"/>
                                    </m:rPr>
                                    <a:rPr lang="en-US" altLang="zh-CN" sz="1800" b="0" i="0" smtClean="0">
                                      <a:latin typeface="Cambria Math" panose="02040503050406030204" pitchFamily="18" charset="0"/>
                                      <a:cs typeface="Calibri" panose="020F0502020204030204" pitchFamily="34" charset="0"/>
                                    </a:rPr>
                                    <m:t>θ</m:t>
                                  </m:r>
                                </m:e>
                              </m:func>
                            </m:e>
                            <m:e>
                              <m:r>
                                <a:rPr lang="en-US" altLang="zh-CN" sz="1800" b="0" i="0" smtClean="0">
                                  <a:latin typeface="Cambria Math" panose="02040503050406030204" pitchFamily="18" charset="0"/>
                                  <a:cs typeface="Calibri" panose="020F0502020204030204" pitchFamily="34" charset="0"/>
                                </a:rPr>
                                <m:t>−</m:t>
                              </m:r>
                              <m:func>
                                <m:funcPr>
                                  <m:ctrlPr>
                                    <a:rPr lang="en-US" altLang="zh-CN" sz="1800" i="1" smtClean="0">
                                      <a:latin typeface="Cambria Math" panose="02040503050406030204" pitchFamily="18" charset="0"/>
                                      <a:cs typeface="Calibri" panose="020F0502020204030204" pitchFamily="34" charset="0"/>
                                    </a:rPr>
                                  </m:ctrlPr>
                                </m:funcPr>
                                <m:fName>
                                  <m:r>
                                    <m:rPr>
                                      <m:sty m:val="p"/>
                                    </m:rPr>
                                    <a:rPr lang="en-US" altLang="zh-CN" sz="1800" b="0" i="0" smtClean="0">
                                      <a:latin typeface="Cambria Math" panose="02040503050406030204" pitchFamily="18" charset="0"/>
                                      <a:cs typeface="Calibri" panose="020F0502020204030204" pitchFamily="34" charset="0"/>
                                    </a:rPr>
                                    <m:t>sin</m:t>
                                  </m:r>
                                </m:fName>
                                <m:e>
                                  <m:r>
                                    <m:rPr>
                                      <m:sty m:val="p"/>
                                    </m:rPr>
                                    <a:rPr lang="en-US" altLang="zh-CN" sz="1800" b="0" i="0" smtClean="0">
                                      <a:latin typeface="Cambria Math" panose="02040503050406030204" pitchFamily="18" charset="0"/>
                                      <a:cs typeface="Calibri" panose="020F0502020204030204" pitchFamily="34" charset="0"/>
                                    </a:rPr>
                                    <m:t>θ</m:t>
                                  </m:r>
                                </m:e>
                              </m:func>
                            </m:e>
                            <m:e>
                              <m:sSub>
                                <m:sSubPr>
                                  <m:ctrlPr>
                                    <a:rPr lang="en-US" altLang="zh-CN" sz="1800" i="1" smtClean="0">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t</m:t>
                                  </m:r>
                                </m:e>
                                <m:sub>
                                  <m:r>
                                    <m:rPr>
                                      <m:sty m:val="p"/>
                                    </m:rPr>
                                    <a:rPr lang="en-US" altLang="zh-CN" sz="1800" b="0" i="0" smtClean="0">
                                      <a:latin typeface="Cambria Math" panose="02040503050406030204" pitchFamily="18" charset="0"/>
                                      <a:cs typeface="Calibri" panose="020F0502020204030204" pitchFamily="34" charset="0"/>
                                    </a:rPr>
                                    <m:t>x</m:t>
                                  </m:r>
                                </m:sub>
                              </m:sSub>
                            </m:e>
                          </m:mr>
                          <m:mr>
                            <m:e>
                              <m:r>
                                <m:rPr>
                                  <m:sty m:val="p"/>
                                </m:rPr>
                                <a:rPr lang="en-US" altLang="zh-CN" sz="1800" b="0" i="0" smtClean="0">
                                  <a:latin typeface="Cambria Math" panose="02040503050406030204" pitchFamily="18" charset="0"/>
                                  <a:cs typeface="Calibri" panose="020F0502020204030204" pitchFamily="34" charset="0"/>
                                </a:rPr>
                                <m:t>ε</m:t>
                              </m:r>
                              <m:func>
                                <m:funcPr>
                                  <m:ctrlPr>
                                    <a:rPr lang="en-US" altLang="zh-CN" sz="1800" i="1" smtClean="0">
                                      <a:latin typeface="Cambria Math" panose="02040503050406030204" pitchFamily="18" charset="0"/>
                                      <a:cs typeface="Calibri" panose="020F0502020204030204" pitchFamily="34" charset="0"/>
                                    </a:rPr>
                                  </m:ctrlPr>
                                </m:funcPr>
                                <m:fName>
                                  <m:r>
                                    <m:rPr>
                                      <m:sty m:val="p"/>
                                    </m:rPr>
                                    <a:rPr lang="en-US" altLang="zh-CN" sz="1800" b="0" i="0" smtClean="0">
                                      <a:latin typeface="Cambria Math" panose="02040503050406030204" pitchFamily="18" charset="0"/>
                                      <a:cs typeface="Calibri" panose="020F0502020204030204" pitchFamily="34" charset="0"/>
                                    </a:rPr>
                                    <m:t>sin</m:t>
                                  </m:r>
                                </m:fName>
                                <m:e>
                                  <m:r>
                                    <m:rPr>
                                      <m:sty m:val="p"/>
                                    </m:rPr>
                                    <a:rPr lang="en-US" altLang="zh-CN" sz="1800" b="0" i="0" smtClean="0">
                                      <a:latin typeface="Cambria Math" panose="02040503050406030204" pitchFamily="18" charset="0"/>
                                      <a:cs typeface="Calibri" panose="020F0502020204030204" pitchFamily="34" charset="0"/>
                                    </a:rPr>
                                    <m:t>θ</m:t>
                                  </m:r>
                                </m:e>
                              </m:func>
                            </m:e>
                            <m:e>
                              <m:func>
                                <m:funcPr>
                                  <m:ctrlPr>
                                    <a:rPr lang="en-US" altLang="zh-CN" sz="1800" i="1" smtClean="0">
                                      <a:latin typeface="Cambria Math" panose="02040503050406030204" pitchFamily="18" charset="0"/>
                                      <a:cs typeface="Calibri" panose="020F0502020204030204" pitchFamily="34" charset="0"/>
                                    </a:rPr>
                                  </m:ctrlPr>
                                </m:funcPr>
                                <m:fName>
                                  <m:r>
                                    <m:rPr>
                                      <m:sty m:val="p"/>
                                    </m:rPr>
                                    <a:rPr lang="en-US" altLang="zh-CN" sz="1800" b="0" i="0" smtClean="0">
                                      <a:latin typeface="Cambria Math" panose="02040503050406030204" pitchFamily="18" charset="0"/>
                                      <a:cs typeface="Calibri" panose="020F0502020204030204" pitchFamily="34" charset="0"/>
                                    </a:rPr>
                                    <m:t>cos</m:t>
                                  </m:r>
                                </m:fName>
                                <m:e>
                                  <m:r>
                                    <m:rPr>
                                      <m:sty m:val="p"/>
                                    </m:rPr>
                                    <a:rPr lang="en-US" altLang="zh-CN" sz="1800" b="0" i="0" smtClean="0">
                                      <a:latin typeface="Cambria Math" panose="02040503050406030204" pitchFamily="18" charset="0"/>
                                      <a:cs typeface="Calibri" panose="020F0502020204030204" pitchFamily="34" charset="0"/>
                                    </a:rPr>
                                    <m:t>θ</m:t>
                                  </m:r>
                                </m:e>
                              </m:func>
                            </m:e>
                            <m:e>
                              <m:sSub>
                                <m:sSubPr>
                                  <m:ctrlPr>
                                    <a:rPr lang="en-US" altLang="zh-CN" sz="1800" i="1" smtClean="0">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t</m:t>
                                  </m:r>
                                </m:e>
                                <m:sub>
                                  <m:r>
                                    <m:rPr>
                                      <m:sty m:val="p"/>
                                    </m:rPr>
                                    <a:rPr lang="en-US" altLang="zh-CN" sz="1800" b="0" i="0" smtClean="0">
                                      <a:latin typeface="Cambria Math" panose="02040503050406030204" pitchFamily="18" charset="0"/>
                                      <a:cs typeface="Calibri" panose="020F0502020204030204" pitchFamily="34" charset="0"/>
                                    </a:rPr>
                                    <m:t>y</m:t>
                                  </m:r>
                                </m:sub>
                              </m:sSub>
                            </m:e>
                          </m:mr>
                          <m:mr>
                            <m:e>
                              <m:r>
                                <a:rPr lang="en-US" altLang="zh-CN" sz="1800" b="0" i="0" smtClean="0">
                                  <a:latin typeface="Cambria Math" panose="02040503050406030204" pitchFamily="18" charset="0"/>
                                  <a:cs typeface="Calibri" panose="020F0502020204030204" pitchFamily="34" charset="0"/>
                                </a:rPr>
                                <m:t>0</m:t>
                              </m:r>
                            </m:e>
                            <m:e>
                              <m:r>
                                <a:rPr lang="en-US" altLang="zh-CN" sz="1800" b="0" i="0" smtClean="0">
                                  <a:latin typeface="Cambria Math" panose="02040503050406030204" pitchFamily="18" charset="0"/>
                                  <a:cs typeface="Calibri" panose="020F0502020204030204" pitchFamily="34" charset="0"/>
                                </a:rPr>
                                <m:t>0</m:t>
                              </m:r>
                            </m:e>
                            <m:e>
                              <m:r>
                                <a:rPr lang="en-US" altLang="zh-CN" sz="1800" b="0" i="0" smtClean="0">
                                  <a:latin typeface="Cambria Math" panose="02040503050406030204" pitchFamily="18" charset="0"/>
                                  <a:cs typeface="Calibri" panose="020F0502020204030204" pitchFamily="34" charset="0"/>
                                </a:rPr>
                                <m:t>1</m:t>
                              </m:r>
                            </m:e>
                          </m:mr>
                        </m:m>
                      </m:e>
                    </m:d>
                  </m:oMath>
                </a14:m>
                <a:r>
                  <a:rPr lang="zh-CN" altLang="en-US" sz="1800" dirty="0"/>
                  <a:t>, 3 bậc tự do; tính chất bất biến: độ dài, diện tích</a:t>
                </a:r>
                <a:endParaRPr lang="en-US" altLang="zh-CN" sz="1800" dirty="0"/>
              </a:p>
              <a:p>
                <a:pPr lvl="1" algn="just"/>
                <a:r>
                  <a:rPr lang="zh-CN" altLang="en-US" sz="1800" dirty="0"/>
                  <a:t>Phép biến đổi đồng dạng:</a:t>
                </a:r>
                <a14:m>
                  <m:oMath xmlns:m="http://schemas.openxmlformats.org/officeDocument/2006/math">
                    <m:d>
                      <m:dPr>
                        <m:begChr m:val="["/>
                        <m:endChr m:val="]"/>
                        <m:ctrlPr>
                          <a:rPr lang="en-US" altLang="zh-CN" sz="1800" i="1" smtClean="0">
                            <a:latin typeface="Cambria Math" panose="02040503050406030204" pitchFamily="18" charset="0"/>
                            <a:cs typeface="Calibri" panose="020F0502020204030204" pitchFamily="34" charset="0"/>
                          </a:rPr>
                        </m:ctrlPr>
                      </m:dPr>
                      <m:e>
                        <m:m>
                          <m:mPr>
                            <m:mcs>
                              <m:mc>
                                <m:mcPr>
                                  <m:count m:val="3"/>
                                  <m:mcJc m:val="center"/>
                                </m:mcPr>
                              </m:mc>
                            </m:mcs>
                            <m:ctrlPr>
                              <a:rPr lang="en-US" altLang="zh-CN" sz="1800" i="1" smtClean="0">
                                <a:latin typeface="Cambria Math" panose="02040503050406030204" pitchFamily="18" charset="0"/>
                                <a:cs typeface="Calibri" panose="020F0502020204030204" pitchFamily="34" charset="0"/>
                              </a:rPr>
                            </m:ctrlPr>
                          </m:mPr>
                          <m:mr>
                            <m:e>
                              <m:r>
                                <m:rPr>
                                  <m:sty m:val="p"/>
                                  <m:brk m:alnAt="7"/>
                                </m:rPr>
                                <a:rPr lang="en-US" altLang="zh-CN" sz="1800" b="0" i="0" smtClean="0">
                                  <a:latin typeface="Cambria Math" panose="02040503050406030204" pitchFamily="18" charset="0"/>
                                  <a:cs typeface="Calibri" panose="020F0502020204030204" pitchFamily="34" charset="0"/>
                                </a:rPr>
                                <m:t>s</m:t>
                              </m:r>
                              <m:func>
                                <m:funcPr>
                                  <m:ctrlPr>
                                    <a:rPr lang="en-US" altLang="zh-CN" sz="1800" i="1" smtClean="0">
                                      <a:latin typeface="Cambria Math" panose="02040503050406030204" pitchFamily="18" charset="0"/>
                                      <a:cs typeface="Calibri" panose="020F0502020204030204" pitchFamily="34" charset="0"/>
                                    </a:rPr>
                                  </m:ctrlPr>
                                </m:funcPr>
                                <m:fName>
                                  <m:r>
                                    <m:rPr>
                                      <m:sty m:val="p"/>
                                    </m:rPr>
                                    <a:rPr lang="en-US" altLang="zh-CN" sz="1800" b="0" i="0" smtClean="0">
                                      <a:latin typeface="Cambria Math" panose="02040503050406030204" pitchFamily="18" charset="0"/>
                                      <a:cs typeface="Calibri" panose="020F0502020204030204" pitchFamily="34" charset="0"/>
                                    </a:rPr>
                                    <m:t>cos</m:t>
                                  </m:r>
                                </m:fName>
                                <m:e>
                                  <m:r>
                                    <m:rPr>
                                      <m:sty m:val="p"/>
                                    </m:rPr>
                                    <a:rPr lang="en-US" altLang="zh-CN" sz="1800" b="0" i="0" smtClean="0">
                                      <a:latin typeface="Cambria Math" panose="02040503050406030204" pitchFamily="18" charset="0"/>
                                      <a:cs typeface="Calibri" panose="020F0502020204030204" pitchFamily="34" charset="0"/>
                                    </a:rPr>
                                    <m:t>θ</m:t>
                                  </m:r>
                                </m:e>
                              </m:func>
                            </m:e>
                            <m:e>
                              <m:r>
                                <a:rPr lang="en-US" altLang="zh-CN" sz="1800" b="0" i="0" smtClean="0">
                                  <a:latin typeface="Cambria Math" panose="02040503050406030204" pitchFamily="18" charset="0"/>
                                  <a:cs typeface="Calibri" panose="020F0502020204030204" pitchFamily="34" charset="0"/>
                                </a:rPr>
                                <m:t>−</m:t>
                              </m:r>
                              <m:r>
                                <m:rPr>
                                  <m:sty m:val="p"/>
                                </m:rPr>
                                <a:rPr lang="en-US" altLang="zh-CN" sz="1800" b="0" i="0" smtClean="0">
                                  <a:latin typeface="Cambria Math" panose="02040503050406030204" pitchFamily="18" charset="0"/>
                                  <a:cs typeface="Calibri" panose="020F0502020204030204" pitchFamily="34" charset="0"/>
                                </a:rPr>
                                <m:t>s</m:t>
                              </m:r>
                              <m:func>
                                <m:funcPr>
                                  <m:ctrlPr>
                                    <a:rPr lang="en-US" altLang="zh-CN" sz="1800" i="1" smtClean="0">
                                      <a:latin typeface="Cambria Math" panose="02040503050406030204" pitchFamily="18" charset="0"/>
                                      <a:cs typeface="Calibri" panose="020F0502020204030204" pitchFamily="34" charset="0"/>
                                    </a:rPr>
                                  </m:ctrlPr>
                                </m:funcPr>
                                <m:fName>
                                  <m:r>
                                    <m:rPr>
                                      <m:sty m:val="p"/>
                                    </m:rPr>
                                    <a:rPr lang="en-US" altLang="zh-CN" sz="1800" b="0" i="0" smtClean="0">
                                      <a:latin typeface="Cambria Math" panose="02040503050406030204" pitchFamily="18" charset="0"/>
                                      <a:cs typeface="Calibri" panose="020F0502020204030204" pitchFamily="34" charset="0"/>
                                    </a:rPr>
                                    <m:t>sin</m:t>
                                  </m:r>
                                </m:fName>
                                <m:e>
                                  <m:r>
                                    <m:rPr>
                                      <m:sty m:val="p"/>
                                    </m:rPr>
                                    <a:rPr lang="en-US" altLang="zh-CN" sz="1800" b="0" i="0" smtClean="0">
                                      <a:latin typeface="Cambria Math" panose="02040503050406030204" pitchFamily="18" charset="0"/>
                                      <a:cs typeface="Calibri" panose="020F0502020204030204" pitchFamily="34" charset="0"/>
                                    </a:rPr>
                                    <m:t>θ</m:t>
                                  </m:r>
                                </m:e>
                              </m:func>
                            </m:e>
                            <m:e>
                              <m:sSub>
                                <m:sSubPr>
                                  <m:ctrlPr>
                                    <a:rPr lang="en-US" altLang="zh-CN" sz="1800" i="1" smtClean="0">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t</m:t>
                                  </m:r>
                                </m:e>
                                <m:sub>
                                  <m:r>
                                    <m:rPr>
                                      <m:sty m:val="p"/>
                                    </m:rPr>
                                    <a:rPr lang="en-US" altLang="zh-CN" sz="1800" b="0" i="0" smtClean="0">
                                      <a:latin typeface="Cambria Math" panose="02040503050406030204" pitchFamily="18" charset="0"/>
                                      <a:cs typeface="Calibri" panose="020F0502020204030204" pitchFamily="34" charset="0"/>
                                    </a:rPr>
                                    <m:t>x</m:t>
                                  </m:r>
                                </m:sub>
                              </m:sSub>
                            </m:e>
                          </m:mr>
                          <m:mr>
                            <m:e>
                              <m:r>
                                <m:rPr>
                                  <m:sty m:val="p"/>
                                </m:rPr>
                                <a:rPr lang="en-US" altLang="zh-CN" sz="1800" b="0" i="0" smtClean="0">
                                  <a:latin typeface="Cambria Math" panose="02040503050406030204" pitchFamily="18" charset="0"/>
                                  <a:cs typeface="Calibri" panose="020F0502020204030204" pitchFamily="34" charset="0"/>
                                </a:rPr>
                                <m:t>s</m:t>
                              </m:r>
                              <m:func>
                                <m:funcPr>
                                  <m:ctrlPr>
                                    <a:rPr lang="en-US" altLang="zh-CN" sz="1800" i="1" smtClean="0">
                                      <a:latin typeface="Cambria Math" panose="02040503050406030204" pitchFamily="18" charset="0"/>
                                      <a:cs typeface="Calibri" panose="020F0502020204030204" pitchFamily="34" charset="0"/>
                                    </a:rPr>
                                  </m:ctrlPr>
                                </m:funcPr>
                                <m:fName>
                                  <m:r>
                                    <m:rPr>
                                      <m:sty m:val="p"/>
                                    </m:rPr>
                                    <a:rPr lang="en-US" altLang="zh-CN" sz="1800" b="0" i="0" smtClean="0">
                                      <a:latin typeface="Cambria Math" panose="02040503050406030204" pitchFamily="18" charset="0"/>
                                      <a:cs typeface="Calibri" panose="020F0502020204030204" pitchFamily="34" charset="0"/>
                                    </a:rPr>
                                    <m:t>sin</m:t>
                                  </m:r>
                                </m:fName>
                                <m:e>
                                  <m:r>
                                    <m:rPr>
                                      <m:sty m:val="p"/>
                                    </m:rPr>
                                    <a:rPr lang="en-US" altLang="zh-CN" sz="1800" b="0" i="0" smtClean="0">
                                      <a:latin typeface="Cambria Math" panose="02040503050406030204" pitchFamily="18" charset="0"/>
                                      <a:cs typeface="Calibri" panose="020F0502020204030204" pitchFamily="34" charset="0"/>
                                    </a:rPr>
                                    <m:t>θ</m:t>
                                  </m:r>
                                </m:e>
                              </m:func>
                            </m:e>
                            <m:e>
                              <m:r>
                                <m:rPr>
                                  <m:sty m:val="p"/>
                                </m:rPr>
                                <a:rPr lang="en-US" altLang="zh-CN" sz="1800" b="0" i="0" smtClean="0">
                                  <a:latin typeface="Cambria Math" panose="02040503050406030204" pitchFamily="18" charset="0"/>
                                  <a:cs typeface="Calibri" panose="020F0502020204030204" pitchFamily="34" charset="0"/>
                                </a:rPr>
                                <m:t>s</m:t>
                              </m:r>
                              <m:func>
                                <m:funcPr>
                                  <m:ctrlPr>
                                    <a:rPr lang="en-US" altLang="zh-CN" sz="1800" i="1" smtClean="0">
                                      <a:latin typeface="Cambria Math" panose="02040503050406030204" pitchFamily="18" charset="0"/>
                                      <a:cs typeface="Calibri" panose="020F0502020204030204" pitchFamily="34" charset="0"/>
                                    </a:rPr>
                                  </m:ctrlPr>
                                </m:funcPr>
                                <m:fName>
                                  <m:r>
                                    <m:rPr>
                                      <m:sty m:val="p"/>
                                    </m:rPr>
                                    <a:rPr lang="en-US" altLang="zh-CN" sz="1800" b="0" i="0" smtClean="0">
                                      <a:latin typeface="Cambria Math" panose="02040503050406030204" pitchFamily="18" charset="0"/>
                                      <a:cs typeface="Calibri" panose="020F0502020204030204" pitchFamily="34" charset="0"/>
                                    </a:rPr>
                                    <m:t>cos</m:t>
                                  </m:r>
                                </m:fName>
                                <m:e>
                                  <m:r>
                                    <m:rPr>
                                      <m:sty m:val="p"/>
                                    </m:rPr>
                                    <a:rPr lang="en-US" altLang="zh-CN" sz="1800" b="0" i="0" smtClean="0">
                                      <a:latin typeface="Cambria Math" panose="02040503050406030204" pitchFamily="18" charset="0"/>
                                      <a:cs typeface="Calibri" panose="020F0502020204030204" pitchFamily="34" charset="0"/>
                                    </a:rPr>
                                    <m:t>θ</m:t>
                                  </m:r>
                                </m:e>
                              </m:func>
                            </m:e>
                            <m:e>
                              <m:sSub>
                                <m:sSubPr>
                                  <m:ctrlPr>
                                    <a:rPr lang="en-US" altLang="zh-CN" sz="1800" i="1" smtClean="0">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t</m:t>
                                  </m:r>
                                </m:e>
                                <m:sub>
                                  <m:r>
                                    <m:rPr>
                                      <m:sty m:val="p"/>
                                    </m:rPr>
                                    <a:rPr lang="en-US" altLang="zh-CN" sz="1800" b="0" i="0" smtClean="0">
                                      <a:latin typeface="Cambria Math" panose="02040503050406030204" pitchFamily="18" charset="0"/>
                                      <a:cs typeface="Calibri" panose="020F0502020204030204" pitchFamily="34" charset="0"/>
                                    </a:rPr>
                                    <m:t>y</m:t>
                                  </m:r>
                                </m:sub>
                              </m:sSub>
                            </m:e>
                          </m:mr>
                          <m:mr>
                            <m:e>
                              <m:r>
                                <a:rPr lang="en-US" altLang="zh-CN" sz="1800" b="0" i="0" smtClean="0">
                                  <a:latin typeface="Cambria Math" panose="02040503050406030204" pitchFamily="18" charset="0"/>
                                  <a:cs typeface="Calibri" panose="020F0502020204030204" pitchFamily="34" charset="0"/>
                                </a:rPr>
                                <m:t>0</m:t>
                              </m:r>
                            </m:e>
                            <m:e>
                              <m:r>
                                <a:rPr lang="en-US" altLang="zh-CN" sz="1800" b="0" i="0" smtClean="0">
                                  <a:latin typeface="Cambria Math" panose="02040503050406030204" pitchFamily="18" charset="0"/>
                                  <a:cs typeface="Calibri" panose="020F0502020204030204" pitchFamily="34" charset="0"/>
                                </a:rPr>
                                <m:t>0</m:t>
                              </m:r>
                            </m:e>
                            <m:e>
                              <m:r>
                                <a:rPr lang="en-US" altLang="zh-CN" sz="1800" b="0" i="0" smtClean="0">
                                  <a:latin typeface="Cambria Math" panose="02040503050406030204" pitchFamily="18" charset="0"/>
                                  <a:cs typeface="Calibri" panose="020F0502020204030204" pitchFamily="34" charset="0"/>
                                </a:rPr>
                                <m:t>1</m:t>
                              </m:r>
                            </m:e>
                          </m:mr>
                        </m:m>
                      </m:e>
                    </m:d>
                  </m:oMath>
                </a14:m>
                <a:r>
                  <a:rPr lang="zh-CN" altLang="en-US" sz="1800" dirty="0"/>
                  <a:t>, 4 bậc tự do; tính chất bất biến: tỉ số độ dài, góc, điểm tròn ảo</a:t>
                </a:r>
                <a:endParaRPr lang="en-US" altLang="zh-CN" sz="1800" dirty="0"/>
              </a:p>
              <a:p>
                <a:pPr lvl="1" algn="just"/>
                <a:r>
                  <a:rPr lang="zh-CN" altLang="en-US" sz="1800" dirty="0"/>
                  <a:t>Phép biến đổi affine:</a:t>
                </a:r>
                <a14:m>
                  <m:oMath xmlns:m="http://schemas.openxmlformats.org/officeDocument/2006/math">
                    <m:d>
                      <m:dPr>
                        <m:begChr m:val="["/>
                        <m:endChr m:val="]"/>
                        <m:ctrlPr>
                          <a:rPr lang="en-US" altLang="zh-CN" sz="1800" i="1">
                            <a:latin typeface="Cambria Math" panose="02040503050406030204" pitchFamily="18" charset="0"/>
                            <a:cs typeface="Calibri" panose="020F0502020204030204" pitchFamily="34" charset="0"/>
                          </a:rPr>
                        </m:ctrlPr>
                      </m:dPr>
                      <m:e>
                        <m:m>
                          <m:mPr>
                            <m:mcs>
                              <m:mc>
                                <m:mcPr>
                                  <m:count m:val="3"/>
                                  <m:mcJc m:val="center"/>
                                </m:mcPr>
                              </m:mc>
                            </m:mcs>
                            <m:ctrlPr>
                              <a:rPr lang="en-US" altLang="zh-CN" sz="1800" i="1">
                                <a:latin typeface="Cambria Math" panose="02040503050406030204" pitchFamily="18" charset="0"/>
                                <a:cs typeface="Calibri" panose="020F0502020204030204" pitchFamily="34" charset="0"/>
                              </a:rPr>
                            </m:ctrlPr>
                          </m:mPr>
                          <m:mr>
                            <m:e>
                              <m:sSub>
                                <m:sSubPr>
                                  <m:ctrlPr>
                                    <a:rPr lang="en-US" altLang="zh-CN" sz="1800" i="1" smtClean="0">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a</m:t>
                                  </m:r>
                                </m:e>
                                <m:sub>
                                  <m:r>
                                    <a:rPr lang="en-US" altLang="zh-CN" sz="1800" b="0" i="0" smtClean="0">
                                      <a:latin typeface="Cambria Math" panose="02040503050406030204" pitchFamily="18" charset="0"/>
                                      <a:cs typeface="Calibri" panose="020F0502020204030204" pitchFamily="34" charset="0"/>
                                    </a:rPr>
                                    <m:t>11</m:t>
                                  </m:r>
                                </m:sub>
                              </m:sSub>
                            </m:e>
                            <m:e>
                              <m:sSub>
                                <m:sSubPr>
                                  <m:ctrlPr>
                                    <a:rPr lang="en-US" altLang="zh-CN" sz="1800" i="1" smtClean="0">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a</m:t>
                                  </m:r>
                                </m:e>
                                <m:sub>
                                  <m:r>
                                    <a:rPr lang="en-US" altLang="zh-CN" sz="1800" b="0" i="0" smtClean="0">
                                      <a:latin typeface="Cambria Math" panose="02040503050406030204" pitchFamily="18" charset="0"/>
                                      <a:cs typeface="Calibri" panose="020F0502020204030204" pitchFamily="34" charset="0"/>
                                    </a:rPr>
                                    <m:t>12</m:t>
                                  </m:r>
                                </m:sub>
                              </m:sSub>
                            </m:e>
                            <m:e>
                              <m:sSub>
                                <m:sSubPr>
                                  <m:ctrlPr>
                                    <a:rPr lang="en-US" altLang="zh-CN" sz="1800" i="1">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t</m:t>
                                  </m:r>
                                </m:e>
                                <m:sub>
                                  <m:r>
                                    <m:rPr>
                                      <m:sty m:val="p"/>
                                    </m:rPr>
                                    <a:rPr lang="en-US" altLang="zh-CN" sz="1800" b="0" i="0" smtClean="0">
                                      <a:latin typeface="Cambria Math" panose="02040503050406030204" pitchFamily="18" charset="0"/>
                                      <a:cs typeface="Calibri" panose="020F0502020204030204" pitchFamily="34" charset="0"/>
                                    </a:rPr>
                                    <m:t>x</m:t>
                                  </m:r>
                                </m:sub>
                              </m:sSub>
                            </m:e>
                          </m:mr>
                          <m:mr>
                            <m:e>
                              <m:sSub>
                                <m:sSubPr>
                                  <m:ctrlPr>
                                    <a:rPr lang="en-US" altLang="zh-CN" sz="1800" i="1" smtClean="0">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a</m:t>
                                  </m:r>
                                </m:e>
                                <m:sub>
                                  <m:r>
                                    <a:rPr lang="en-US" altLang="zh-CN" sz="1800" b="0" i="0" smtClean="0">
                                      <a:latin typeface="Cambria Math" panose="02040503050406030204" pitchFamily="18" charset="0"/>
                                      <a:cs typeface="Calibri" panose="020F0502020204030204" pitchFamily="34" charset="0"/>
                                    </a:rPr>
                                    <m:t>21</m:t>
                                  </m:r>
                                </m:sub>
                              </m:sSub>
                            </m:e>
                            <m:e>
                              <m:sSub>
                                <m:sSubPr>
                                  <m:ctrlPr>
                                    <a:rPr lang="en-US" altLang="zh-CN" sz="1800" i="1" smtClean="0">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a</m:t>
                                  </m:r>
                                </m:e>
                                <m:sub>
                                  <m:r>
                                    <a:rPr lang="en-US" altLang="zh-CN" sz="1800" b="0" i="0" smtClean="0">
                                      <a:latin typeface="Cambria Math" panose="02040503050406030204" pitchFamily="18" charset="0"/>
                                      <a:cs typeface="Calibri" panose="020F0502020204030204" pitchFamily="34" charset="0"/>
                                    </a:rPr>
                                    <m:t>22</m:t>
                                  </m:r>
                                </m:sub>
                              </m:sSub>
                            </m:e>
                            <m:e>
                              <m:sSub>
                                <m:sSubPr>
                                  <m:ctrlPr>
                                    <a:rPr lang="en-US" altLang="zh-CN" sz="1800" i="1">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t</m:t>
                                  </m:r>
                                </m:e>
                                <m:sub>
                                  <m:r>
                                    <m:rPr>
                                      <m:sty m:val="p"/>
                                    </m:rPr>
                                    <a:rPr lang="en-US" altLang="zh-CN" sz="1800" b="0" i="0" smtClean="0">
                                      <a:latin typeface="Cambria Math" panose="02040503050406030204" pitchFamily="18" charset="0"/>
                                      <a:cs typeface="Calibri" panose="020F0502020204030204" pitchFamily="34" charset="0"/>
                                    </a:rPr>
                                    <m:t>y</m:t>
                                  </m:r>
                                </m:sub>
                              </m:sSub>
                            </m:e>
                          </m:mr>
                          <m:mr>
                            <m:e>
                              <m:r>
                                <a:rPr lang="en-US" altLang="zh-CN" sz="1800" b="0" i="0" smtClean="0">
                                  <a:latin typeface="Cambria Math" panose="02040503050406030204" pitchFamily="18" charset="0"/>
                                  <a:cs typeface="Calibri" panose="020F0502020204030204" pitchFamily="34" charset="0"/>
                                </a:rPr>
                                <m:t>0</m:t>
                              </m:r>
                            </m:e>
                            <m:e>
                              <m:r>
                                <a:rPr lang="en-US" altLang="zh-CN" sz="1800" b="0" i="0" smtClean="0">
                                  <a:latin typeface="Cambria Math" panose="02040503050406030204" pitchFamily="18" charset="0"/>
                                  <a:cs typeface="Calibri" panose="020F0502020204030204" pitchFamily="34" charset="0"/>
                                </a:rPr>
                                <m:t>0</m:t>
                              </m:r>
                            </m:e>
                            <m:e>
                              <m:r>
                                <a:rPr lang="en-US" altLang="zh-CN" sz="1800" b="0" i="0" smtClean="0">
                                  <a:latin typeface="Cambria Math" panose="02040503050406030204" pitchFamily="18" charset="0"/>
                                  <a:cs typeface="Calibri" panose="020F0502020204030204" pitchFamily="34" charset="0"/>
                                </a:rPr>
                                <m:t>1</m:t>
                              </m:r>
                            </m:e>
                          </m:mr>
                        </m:m>
                      </m:e>
                    </m:d>
                  </m:oMath>
                </a14:m>
                <a:r>
                  <a:rPr lang="zh-CN" altLang="en-US" sz="1800" dirty="0"/>
                  <a:t>, 6 bậc tự do; tính chất bất biến: tính song song, tỉ số diện tích, tỉ số độ dài trên các đường thẳng thẳng hàng hoặc song song, tổ hợp tuyến tính của </a:t>
                </a:r>
                <a:r>
                  <a:rPr lang="en-US" altLang="zh-CN" sz="1800" dirty="0"/>
                  <a:t>vector</a:t>
                </a:r>
                <a:r>
                  <a:rPr lang="zh-CN" altLang="en-US" sz="1800" dirty="0"/>
                  <a:t>, đường thẳng ở vô cực</a:t>
                </a:r>
                <a:endParaRPr lang="en-US" altLang="zh-CN" sz="1800" dirty="0"/>
              </a:p>
              <a:p>
                <a:pPr lvl="1" algn="just"/>
                <a:r>
                  <a:rPr lang="zh-CN" altLang="en-US" sz="1800" dirty="0"/>
                  <a:t>Phép biến đổi xạ ảnh:</a:t>
                </a:r>
                <a14:m>
                  <m:oMath xmlns:m="http://schemas.openxmlformats.org/officeDocument/2006/math">
                    <m:d>
                      <m:dPr>
                        <m:begChr m:val="["/>
                        <m:endChr m:val="]"/>
                        <m:ctrlPr>
                          <a:rPr lang="en-US" altLang="zh-CN" sz="1800" i="1" smtClean="0">
                            <a:latin typeface="Cambria Math" panose="02040503050406030204" pitchFamily="18" charset="0"/>
                            <a:cs typeface="Calibri" panose="020F0502020204030204" pitchFamily="34" charset="0"/>
                          </a:rPr>
                        </m:ctrlPr>
                      </m:dPr>
                      <m:e>
                        <m:m>
                          <m:mPr>
                            <m:mcs>
                              <m:mc>
                                <m:mcPr>
                                  <m:count m:val="3"/>
                                  <m:mcJc m:val="center"/>
                                </m:mcPr>
                              </m:mc>
                            </m:mcs>
                            <m:ctrlPr>
                              <a:rPr lang="en-US" altLang="zh-CN" sz="1800" i="1" smtClean="0">
                                <a:latin typeface="Cambria Math" panose="02040503050406030204" pitchFamily="18" charset="0"/>
                                <a:cs typeface="Calibri" panose="020F0502020204030204" pitchFamily="34" charset="0"/>
                              </a:rPr>
                            </m:ctrlPr>
                          </m:mPr>
                          <m:mr>
                            <m:e>
                              <m:sSub>
                                <m:sSubPr>
                                  <m:ctrlPr>
                                    <a:rPr lang="en-US" altLang="zh-CN" sz="1800" i="1" smtClean="0">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h</m:t>
                                  </m:r>
                                </m:e>
                                <m:sub>
                                  <m:r>
                                    <a:rPr lang="en-US" altLang="zh-CN" sz="1800" b="0" i="0" smtClean="0">
                                      <a:latin typeface="Cambria Math" panose="02040503050406030204" pitchFamily="18" charset="0"/>
                                      <a:cs typeface="Calibri" panose="020F0502020204030204" pitchFamily="34" charset="0"/>
                                    </a:rPr>
                                    <m:t>11</m:t>
                                  </m:r>
                                </m:sub>
                              </m:sSub>
                            </m:e>
                            <m:e>
                              <m:sSub>
                                <m:sSubPr>
                                  <m:ctrlPr>
                                    <a:rPr lang="en-US" altLang="zh-CN" sz="1800" i="1" smtClean="0">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h</m:t>
                                  </m:r>
                                </m:e>
                                <m:sub>
                                  <m:r>
                                    <a:rPr lang="en-US" altLang="zh-CN" sz="1800" b="0" i="0" smtClean="0">
                                      <a:latin typeface="Cambria Math" panose="02040503050406030204" pitchFamily="18" charset="0"/>
                                      <a:cs typeface="Calibri" panose="020F0502020204030204" pitchFamily="34" charset="0"/>
                                    </a:rPr>
                                    <m:t>12</m:t>
                                  </m:r>
                                </m:sub>
                              </m:sSub>
                            </m:e>
                            <m:e>
                              <m:sSub>
                                <m:sSubPr>
                                  <m:ctrlPr>
                                    <a:rPr lang="en-US" altLang="zh-CN" sz="1800" i="1" smtClean="0">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h</m:t>
                                  </m:r>
                                </m:e>
                                <m:sub>
                                  <m:r>
                                    <a:rPr lang="en-US" altLang="zh-CN" sz="1800" b="0" i="0" smtClean="0">
                                      <a:latin typeface="Cambria Math" panose="02040503050406030204" pitchFamily="18" charset="0"/>
                                      <a:cs typeface="Calibri" panose="020F0502020204030204" pitchFamily="34" charset="0"/>
                                    </a:rPr>
                                    <m:t>13</m:t>
                                  </m:r>
                                </m:sub>
                              </m:sSub>
                            </m:e>
                          </m:mr>
                          <m:mr>
                            <m:e>
                              <m:sSub>
                                <m:sSubPr>
                                  <m:ctrlPr>
                                    <a:rPr lang="en-US" altLang="zh-CN" sz="1800" i="1" smtClean="0">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h</m:t>
                                  </m:r>
                                </m:e>
                                <m:sub>
                                  <m:r>
                                    <a:rPr lang="en-US" altLang="zh-CN" sz="1800" b="0" i="0" smtClean="0">
                                      <a:latin typeface="Cambria Math" panose="02040503050406030204" pitchFamily="18" charset="0"/>
                                      <a:cs typeface="Calibri" panose="020F0502020204030204" pitchFamily="34" charset="0"/>
                                    </a:rPr>
                                    <m:t>21</m:t>
                                  </m:r>
                                </m:sub>
                              </m:sSub>
                            </m:e>
                            <m:e>
                              <m:sSub>
                                <m:sSubPr>
                                  <m:ctrlPr>
                                    <a:rPr lang="en-US" altLang="zh-CN" sz="1800" i="1" smtClean="0">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h</m:t>
                                  </m:r>
                                </m:e>
                                <m:sub>
                                  <m:r>
                                    <a:rPr lang="en-US" altLang="zh-CN" sz="1800" b="0" i="0" smtClean="0">
                                      <a:latin typeface="Cambria Math" panose="02040503050406030204" pitchFamily="18" charset="0"/>
                                      <a:cs typeface="Calibri" panose="020F0502020204030204" pitchFamily="34" charset="0"/>
                                    </a:rPr>
                                    <m:t>22</m:t>
                                  </m:r>
                                </m:sub>
                              </m:sSub>
                            </m:e>
                            <m:e>
                              <m:sSub>
                                <m:sSubPr>
                                  <m:ctrlPr>
                                    <a:rPr lang="en-US" altLang="zh-CN" sz="1800" i="1" smtClean="0">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h</m:t>
                                  </m:r>
                                </m:e>
                                <m:sub>
                                  <m:r>
                                    <a:rPr lang="en-US" altLang="zh-CN" sz="1800" b="0" i="0" smtClean="0">
                                      <a:latin typeface="Cambria Math" panose="02040503050406030204" pitchFamily="18" charset="0"/>
                                      <a:cs typeface="Calibri" panose="020F0502020204030204" pitchFamily="34" charset="0"/>
                                    </a:rPr>
                                    <m:t>23</m:t>
                                  </m:r>
                                </m:sub>
                              </m:sSub>
                            </m:e>
                          </m:mr>
                          <m:mr>
                            <m:e>
                              <m:sSub>
                                <m:sSubPr>
                                  <m:ctrlPr>
                                    <a:rPr lang="en-US" altLang="zh-CN" sz="1800" i="1" smtClean="0">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h</m:t>
                                  </m:r>
                                </m:e>
                                <m:sub>
                                  <m:r>
                                    <a:rPr lang="en-US" altLang="zh-CN" sz="1800" b="0" i="0" smtClean="0">
                                      <a:latin typeface="Cambria Math" panose="02040503050406030204" pitchFamily="18" charset="0"/>
                                      <a:cs typeface="Calibri" panose="020F0502020204030204" pitchFamily="34" charset="0"/>
                                    </a:rPr>
                                    <m:t>31</m:t>
                                  </m:r>
                                </m:sub>
                              </m:sSub>
                            </m:e>
                            <m:e>
                              <m:sSub>
                                <m:sSubPr>
                                  <m:ctrlPr>
                                    <a:rPr lang="en-US" altLang="zh-CN" sz="1800" i="1" smtClean="0">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h</m:t>
                                  </m:r>
                                </m:e>
                                <m:sub>
                                  <m:r>
                                    <a:rPr lang="en-US" altLang="zh-CN" sz="1800" b="0" i="0" smtClean="0">
                                      <a:latin typeface="Cambria Math" panose="02040503050406030204" pitchFamily="18" charset="0"/>
                                      <a:cs typeface="Calibri" panose="020F0502020204030204" pitchFamily="34" charset="0"/>
                                    </a:rPr>
                                    <m:t>32</m:t>
                                  </m:r>
                                </m:sub>
                              </m:sSub>
                            </m:e>
                            <m:e>
                              <m:sSub>
                                <m:sSubPr>
                                  <m:ctrlPr>
                                    <a:rPr lang="en-US" altLang="zh-CN" sz="1800" i="1" smtClean="0">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h</m:t>
                                  </m:r>
                                </m:e>
                                <m:sub>
                                  <m:r>
                                    <a:rPr lang="en-US" altLang="zh-CN" sz="1800" b="0" i="0" smtClean="0">
                                      <a:latin typeface="Cambria Math" panose="02040503050406030204" pitchFamily="18" charset="0"/>
                                      <a:cs typeface="Calibri" panose="020F0502020204030204" pitchFamily="34" charset="0"/>
                                    </a:rPr>
                                    <m:t>33</m:t>
                                  </m:r>
                                </m:sub>
                              </m:sSub>
                            </m:e>
                          </m:mr>
                        </m:m>
                      </m:e>
                    </m:d>
                  </m:oMath>
                </a14:m>
                <a:r>
                  <a:rPr lang="zh-CN" altLang="en-US" sz="1800" dirty="0"/>
                  <a:t>, 8 bậc tự do; tính chất bất biến: đồng quy, thẳng hàng, bậc tiếp xúc, giao nhau, tiếp xúc, điểm uốn, tính gián đoạn của tiếp tuyến và điểm phân nhánh, tỉ số kép</a:t>
                </a:r>
                <a:endParaRPr lang="en-US" altLang="zh-CN" sz="1800" dirty="0"/>
              </a:p>
              <a:p>
                <a:pPr lvl="1" algn="just"/>
                <a:endParaRPr lang="en-US" altLang="zh-CN" sz="1600" dirty="0">
                  <a:solidFill>
                    <a:srgbClr val="C00000"/>
                  </a:solidFill>
                </a:endParaRPr>
              </a:p>
            </p:txBody>
          </p:sp>
        </mc:Choice>
        <mc:Fallback xmlns="">
          <p:sp>
            <p:nvSpPr>
              <p:cNvPr id="9" name="文本占位符 4">
                <a:extLst>
                  <a:ext uri="{FF2B5EF4-FFF2-40B4-BE49-F238E27FC236}">
                    <a16:creationId xmlns:a16="http://schemas.microsoft.com/office/drawing/2014/main" id="{CDBFC2DC-4F15-91D1-321A-DCBFC73BFC01}"/>
                  </a:ext>
                </a:extLst>
              </p:cNvPr>
              <p:cNvSpPr>
                <a:spLocks noGrp="1" noRot="1" noChangeAspect="1" noMove="1" noResize="1" noEditPoints="1" noAdjustHandles="1" noChangeArrowheads="1" noChangeShapeType="1" noTextEdit="1"/>
              </p:cNvSpPr>
              <p:nvPr>
                <p:ph type="body" sz="quarter" idx="14"/>
              </p:nvPr>
            </p:nvSpPr>
            <p:spPr>
              <a:xfrm>
                <a:off x="515937" y="1104900"/>
                <a:ext cx="11160125" cy="5620014"/>
              </a:xfrm>
              <a:blipFill>
                <a:blip r:embed="rId3"/>
                <a:stretch>
                  <a:fillRect l="-682" t="-450" r="-455"/>
                </a:stretch>
              </a:blipFill>
            </p:spPr>
            <p:txBody>
              <a:bodyPr/>
              <a:lstStyle/>
              <a:p>
                <a:r>
                  <a:rPr lang="en-VN">
                    <a:noFill/>
                  </a:rPr>
                  <a:t> </a:t>
                </a:r>
              </a:p>
            </p:txBody>
          </p:sp>
        </mc:Fallback>
      </mc:AlternateContent>
      <p:sp>
        <p:nvSpPr>
          <p:cNvPr id="3" name="AutoShape 4" descr="Template matching tasks with different transformation models. As the dimension of DoF grows, the matching difficulty also increases.  ">
            <a:extLst>
              <a:ext uri="{FF2B5EF4-FFF2-40B4-BE49-F238E27FC236}">
                <a16:creationId xmlns:a16="http://schemas.microsoft.com/office/drawing/2014/main" id="{73CED2B1-E659-90C4-3C77-51CDCF5A9D9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文本占位符 3">
            <a:extLst>
              <a:ext uri="{FF2B5EF4-FFF2-40B4-BE49-F238E27FC236}">
                <a16:creationId xmlns:a16="http://schemas.microsoft.com/office/drawing/2014/main" id="{9F4F95D0-FACB-4418-A532-EFC048C6A446}"/>
              </a:ext>
            </a:extLst>
          </p:cNvPr>
          <p:cNvSpPr>
            <a:spLocks noGrp="1"/>
          </p:cNvSpPr>
          <p:nvPr>
            <p:ph type="body" sz="quarter" idx="13"/>
          </p:nvPr>
        </p:nvSpPr>
        <p:spPr/>
        <p:txBody>
          <a:bodyPr>
            <a:normAutofit/>
          </a:bodyPr>
          <a:lstStyle/>
          <a:p>
            <a:r>
              <a:rPr lang="en-US" altLang="zh-CN" dirty="0"/>
              <a:t>Hình học xạ ảnh và phép biến đổi 2D</a:t>
            </a:r>
          </a:p>
        </p:txBody>
      </p:sp>
    </p:spTree>
    <p:extLst>
      <p:ext uri="{BB962C8B-B14F-4D97-AF65-F5344CB8AC3E}">
        <p14:creationId xmlns:p14="http://schemas.microsoft.com/office/powerpoint/2010/main" val="93975326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ADD87-1C3C-70FF-90C0-F7C4B187FAB5}"/>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6AF70C3A-9B99-5BDA-BDDF-A670193B9093}"/>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10</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4EFFB480-E90E-C8CB-438B-455474E74664}"/>
                  </a:ext>
                </a:extLst>
              </p:cNvPr>
              <p:cNvSpPr>
                <a:spLocks noGrp="1"/>
              </p:cNvSpPr>
              <p:nvPr>
                <p:ph type="body" sz="quarter" idx="14"/>
              </p:nvPr>
            </p:nvSpPr>
            <p:spPr>
              <a:xfrm>
                <a:off x="515937" y="1104900"/>
                <a:ext cx="11160125" cy="3098800"/>
              </a:xfrm>
            </p:spPr>
            <p:txBody>
              <a:bodyPr>
                <a:normAutofit fontScale="85000" lnSpcReduction="10000"/>
              </a:bodyPr>
              <a:lstStyle/>
              <a:p>
                <a:r>
                  <a:rPr lang="zh-CN" altLang="en-US" sz="2800" dirty="0"/>
                  <a:t>Biểu diễn điểm, mặt phẳng và đường thẳng</a:t>
                </a:r>
                <a:endParaRPr lang="en-US" altLang="zh-CN" sz="2800" dirty="0"/>
              </a:p>
              <a:p>
                <a:pPr lvl="1" algn="just"/>
                <a:r>
                  <a:rPr lang="zh-CN" altLang="en-US" sz="2400" dirty="0"/>
                  <a:t>Biểu diễn thuần nhất của điểm: điểm </a:t>
                </a:r>
                <a14:m>
                  <m:oMath xmlns:m="http://schemas.openxmlformats.org/officeDocument/2006/math">
                    <m:r>
                      <a:rPr lang="en-US" altLang="zh-CN" sz="2400" b="0" i="0" smtClean="0">
                        <a:latin typeface="Cambria Math" panose="02040503050406030204" pitchFamily="18" charset="0"/>
                        <a:cs typeface="Calibri" panose="020F0502020204030204" pitchFamily="34" charset="0"/>
                      </a:rPr>
                      <m:t>(</m:t>
                    </m:r>
                    <m:f>
                      <m:fPr>
                        <m:ctrlPr>
                          <a:rPr lang="en-US" altLang="zh-CN" sz="2400" i="1" smtClean="0">
                            <a:latin typeface="Cambria Math" panose="02040503050406030204" pitchFamily="18" charset="0"/>
                            <a:cs typeface="Calibri" panose="020F0502020204030204" pitchFamily="34" charset="0"/>
                          </a:rPr>
                        </m:ctrlPr>
                      </m:fPr>
                      <m:num>
                        <m:sSub>
                          <m:sSubPr>
                            <m:ctrlPr>
                              <a:rPr lang="en-US" altLang="zh-CN" sz="2400" i="1" smtClean="0">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X</m:t>
                            </m:r>
                          </m:e>
                          <m:sub>
                            <m:r>
                              <a:rPr lang="en-US" altLang="zh-CN" sz="2400" b="0" i="0" smtClean="0">
                                <a:latin typeface="Cambria Math" panose="02040503050406030204" pitchFamily="18" charset="0"/>
                                <a:cs typeface="Calibri" panose="020F0502020204030204" pitchFamily="34" charset="0"/>
                              </a:rPr>
                              <m:t>1</m:t>
                            </m:r>
                          </m:sub>
                        </m:sSub>
                      </m:num>
                      <m:den>
                        <m:sSub>
                          <m:sSubPr>
                            <m:ctrlPr>
                              <a:rPr lang="en-US" altLang="zh-CN" sz="2400" i="1" smtClean="0">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X</m:t>
                            </m:r>
                          </m:e>
                          <m:sub>
                            <m:r>
                              <a:rPr lang="en-US" altLang="zh-CN" sz="2400" b="0" i="0" smtClean="0">
                                <a:latin typeface="Cambria Math" panose="02040503050406030204" pitchFamily="18" charset="0"/>
                                <a:cs typeface="Calibri" panose="020F0502020204030204" pitchFamily="34" charset="0"/>
                              </a:rPr>
                              <m:t>4</m:t>
                            </m:r>
                          </m:sub>
                        </m:sSub>
                      </m:den>
                    </m:f>
                    <m:r>
                      <a:rPr lang="en-US" altLang="zh-CN" sz="2400" b="0" i="0" smtClean="0">
                        <a:latin typeface="Cambria Math" panose="02040503050406030204" pitchFamily="18" charset="0"/>
                        <a:cs typeface="Calibri" panose="020F0502020204030204" pitchFamily="34" charset="0"/>
                      </a:rPr>
                      <m:t>,</m:t>
                    </m:r>
                    <m:f>
                      <m:fPr>
                        <m:ctrlPr>
                          <a:rPr lang="en-US" altLang="zh-CN" sz="2400" i="1" smtClean="0">
                            <a:latin typeface="Cambria Math" panose="02040503050406030204" pitchFamily="18" charset="0"/>
                            <a:cs typeface="Calibri" panose="020F0502020204030204" pitchFamily="34" charset="0"/>
                          </a:rPr>
                        </m:ctrlPr>
                      </m:fPr>
                      <m:num>
                        <m:sSub>
                          <m:sSubPr>
                            <m:ctrlPr>
                              <a:rPr lang="en-US" altLang="zh-CN" sz="2400" i="1" smtClean="0">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X</m:t>
                            </m:r>
                          </m:e>
                          <m:sub>
                            <m:r>
                              <a:rPr lang="en-US" altLang="zh-CN" sz="2400" b="0" i="0" smtClean="0">
                                <a:latin typeface="Cambria Math" panose="02040503050406030204" pitchFamily="18" charset="0"/>
                                <a:cs typeface="Calibri" panose="020F0502020204030204" pitchFamily="34" charset="0"/>
                              </a:rPr>
                              <m:t>2</m:t>
                            </m:r>
                          </m:sub>
                        </m:sSub>
                      </m:num>
                      <m:den>
                        <m:sSub>
                          <m:sSubPr>
                            <m:ctrlPr>
                              <a:rPr lang="en-US" altLang="zh-CN" sz="2400" i="1" smtClean="0">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X</m:t>
                            </m:r>
                          </m:e>
                          <m:sub>
                            <m:r>
                              <a:rPr lang="en-US" altLang="zh-CN" sz="2400" b="0" i="0" smtClean="0">
                                <a:latin typeface="Cambria Math" panose="02040503050406030204" pitchFamily="18" charset="0"/>
                                <a:cs typeface="Calibri" panose="020F0502020204030204" pitchFamily="34" charset="0"/>
                              </a:rPr>
                              <m:t>4</m:t>
                            </m:r>
                          </m:sub>
                        </m:sSub>
                      </m:den>
                    </m:f>
                    <m:r>
                      <a:rPr lang="en-US" altLang="zh-CN" sz="2400" b="0" i="0" smtClean="0">
                        <a:latin typeface="Cambria Math" panose="02040503050406030204" pitchFamily="18" charset="0"/>
                        <a:cs typeface="Calibri" panose="020F0502020204030204" pitchFamily="34" charset="0"/>
                      </a:rPr>
                      <m:t>,</m:t>
                    </m:r>
                    <m:f>
                      <m:fPr>
                        <m:ctrlPr>
                          <a:rPr lang="en-US" altLang="zh-CN" sz="2400" i="1" smtClean="0">
                            <a:latin typeface="Cambria Math" panose="02040503050406030204" pitchFamily="18" charset="0"/>
                            <a:cs typeface="Calibri" panose="020F0502020204030204" pitchFamily="34" charset="0"/>
                          </a:rPr>
                        </m:ctrlPr>
                      </m:fPr>
                      <m:num>
                        <m:sSub>
                          <m:sSubPr>
                            <m:ctrlPr>
                              <a:rPr lang="en-US" altLang="zh-CN" sz="2400" i="1" smtClean="0">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X</m:t>
                            </m:r>
                          </m:e>
                          <m:sub>
                            <m:r>
                              <a:rPr lang="en-US" altLang="zh-CN" sz="2400" b="0" i="0" smtClean="0">
                                <a:latin typeface="Cambria Math" panose="02040503050406030204" pitchFamily="18" charset="0"/>
                                <a:cs typeface="Calibri" panose="020F0502020204030204" pitchFamily="34" charset="0"/>
                              </a:rPr>
                              <m:t>3</m:t>
                            </m:r>
                          </m:sub>
                        </m:sSub>
                      </m:num>
                      <m:den>
                        <m:sSub>
                          <m:sSubPr>
                            <m:ctrlPr>
                              <a:rPr lang="en-US" altLang="zh-CN" sz="2400" i="1" smtClean="0">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X</m:t>
                            </m:r>
                          </m:e>
                          <m:sub>
                            <m:r>
                              <a:rPr lang="en-US" altLang="zh-CN" sz="2400" b="0" i="0" smtClean="0">
                                <a:latin typeface="Cambria Math" panose="02040503050406030204" pitchFamily="18" charset="0"/>
                                <a:cs typeface="Calibri" panose="020F0502020204030204" pitchFamily="34" charset="0"/>
                              </a:rPr>
                              <m:t>4</m:t>
                            </m:r>
                          </m:sub>
                        </m:sSub>
                      </m:den>
                    </m:f>
                    <m:r>
                      <a:rPr lang="en-US" altLang="zh-CN" sz="2400" b="0" i="0" smtClean="0">
                        <a:latin typeface="Cambria Math" panose="02040503050406030204" pitchFamily="18" charset="0"/>
                        <a:cs typeface="Calibri" panose="020F0502020204030204" pitchFamily="34" charset="0"/>
                      </a:rPr>
                      <m:t>)</m:t>
                    </m:r>
                  </m:oMath>
                </a14:m>
                <a:r>
                  <a:rPr lang="zh-CN" altLang="en-US" sz="2400" dirty="0"/>
                  <a:t> được biểu diễn bằng  thuần nhất bốn chiều X </a:t>
                </a:r>
                <a14:m>
                  <m:oMath xmlns:m="http://schemas.openxmlformats.org/officeDocument/2006/math">
                    <m:r>
                      <a:rPr lang="en-US" altLang="zh-CN" sz="2400" b="0" i="0" smtClean="0">
                        <a:latin typeface="Cambria Math" panose="02040503050406030204" pitchFamily="18" charset="0"/>
                      </a:rPr>
                      <m:t>=</m:t>
                    </m:r>
                    <m:sSup>
                      <m:sSupPr>
                        <m:ctrlPr>
                          <a:rPr lang="en-US" altLang="zh-CN" sz="2400" i="1" smtClean="0">
                            <a:latin typeface="Cambria Math" panose="02040503050406030204" pitchFamily="18" charset="0"/>
                          </a:rPr>
                        </m:ctrlPr>
                      </m:sSupPr>
                      <m:e>
                        <m:d>
                          <m:dPr>
                            <m:ctrlPr>
                              <a:rPr lang="en-US" altLang="zh-CN" sz="2400" i="1" smtClean="0">
                                <a:latin typeface="Cambria Math" panose="02040503050406030204" pitchFamily="18" charset="0"/>
                              </a:rPr>
                            </m:ctrlPr>
                          </m:dPr>
                          <m:e>
                            <m:sSub>
                              <m:sSubPr>
                                <m:ctrlPr>
                                  <a:rPr lang="en-US" altLang="zh-CN" sz="2400" i="1" smtClean="0">
                                    <a:latin typeface="Cambria Math" panose="02040503050406030204" pitchFamily="18" charset="0"/>
                                  </a:rPr>
                                </m:ctrlPr>
                              </m:sSubPr>
                              <m:e>
                                <m:r>
                                  <m:rPr>
                                    <m:sty m:val="p"/>
                                  </m:rPr>
                                  <a:rPr lang="en-US" altLang="zh-CN" sz="2400" b="0" i="0" smtClean="0">
                                    <a:latin typeface="Cambria Math" panose="02040503050406030204" pitchFamily="18" charset="0"/>
                                  </a:rPr>
                                  <m:t>X</m:t>
                                </m:r>
                              </m:e>
                              <m:sub>
                                <m:r>
                                  <a:rPr lang="en-US" altLang="zh-CN" sz="2400" b="0" i="0" smtClean="0">
                                    <a:latin typeface="Cambria Math" panose="02040503050406030204" pitchFamily="18" charset="0"/>
                                  </a:rPr>
                                  <m:t>1</m:t>
                                </m:r>
                              </m:sub>
                            </m:sSub>
                            <m:r>
                              <a:rPr lang="en-US" altLang="zh-CN" sz="2400" b="0" i="0" smtClean="0">
                                <a:latin typeface="Cambria Math" panose="02040503050406030204" pitchFamily="18" charset="0"/>
                              </a:rPr>
                              <m:t>,</m:t>
                            </m:r>
                            <m:sSub>
                              <m:sSubPr>
                                <m:ctrlPr>
                                  <a:rPr lang="en-US" altLang="zh-CN" sz="2400" i="1" smtClean="0">
                                    <a:latin typeface="Cambria Math" panose="02040503050406030204" pitchFamily="18" charset="0"/>
                                  </a:rPr>
                                </m:ctrlPr>
                              </m:sSubPr>
                              <m:e>
                                <m:r>
                                  <m:rPr>
                                    <m:sty m:val="p"/>
                                  </m:rPr>
                                  <a:rPr lang="en-US" altLang="zh-CN" sz="2400" b="0" i="0" smtClean="0">
                                    <a:latin typeface="Cambria Math" panose="02040503050406030204" pitchFamily="18" charset="0"/>
                                  </a:rPr>
                                  <m:t>X</m:t>
                                </m:r>
                              </m:e>
                              <m:sub>
                                <m:r>
                                  <a:rPr lang="en-US" altLang="zh-CN" sz="2400" b="0" i="0" smtClean="0">
                                    <a:latin typeface="Cambria Math" panose="02040503050406030204" pitchFamily="18" charset="0"/>
                                  </a:rPr>
                                  <m:t>2</m:t>
                                </m:r>
                              </m:sub>
                            </m:sSub>
                            <m:r>
                              <a:rPr lang="en-US" altLang="zh-CN" sz="2400" b="0" i="0" smtClean="0">
                                <a:latin typeface="Cambria Math" panose="02040503050406030204" pitchFamily="18" charset="0"/>
                              </a:rPr>
                              <m:t>,</m:t>
                            </m:r>
                            <m:sSub>
                              <m:sSubPr>
                                <m:ctrlPr>
                                  <a:rPr lang="en-US" altLang="zh-CN" sz="2400" i="1" smtClean="0">
                                    <a:latin typeface="Cambria Math" panose="02040503050406030204" pitchFamily="18" charset="0"/>
                                  </a:rPr>
                                </m:ctrlPr>
                              </m:sSubPr>
                              <m:e>
                                <m:r>
                                  <m:rPr>
                                    <m:sty m:val="p"/>
                                  </m:rPr>
                                  <a:rPr lang="en-US" altLang="zh-CN" sz="2400" b="0" i="0" smtClean="0">
                                    <a:latin typeface="Cambria Math" panose="02040503050406030204" pitchFamily="18" charset="0"/>
                                  </a:rPr>
                                  <m:t>X</m:t>
                                </m:r>
                              </m:e>
                              <m:sub>
                                <m:r>
                                  <a:rPr lang="en-US" altLang="zh-CN" sz="2400" b="0" i="0" smtClean="0">
                                    <a:latin typeface="Cambria Math" panose="02040503050406030204" pitchFamily="18" charset="0"/>
                                  </a:rPr>
                                  <m:t>3</m:t>
                                </m:r>
                              </m:sub>
                            </m:sSub>
                            <m:r>
                              <a:rPr lang="en-US" altLang="zh-CN" sz="2400" b="0" i="0" smtClean="0">
                                <a:latin typeface="Cambria Math" panose="02040503050406030204" pitchFamily="18" charset="0"/>
                              </a:rPr>
                              <m:t>,</m:t>
                            </m:r>
                            <m:sSub>
                              <m:sSubPr>
                                <m:ctrlPr>
                                  <a:rPr lang="en-US" altLang="zh-CN" sz="2400" i="1" smtClean="0">
                                    <a:latin typeface="Cambria Math" panose="02040503050406030204" pitchFamily="18" charset="0"/>
                                  </a:rPr>
                                </m:ctrlPr>
                              </m:sSubPr>
                              <m:e>
                                <m:r>
                                  <m:rPr>
                                    <m:sty m:val="p"/>
                                  </m:rPr>
                                  <a:rPr lang="en-US" altLang="zh-CN" sz="2400" b="0" i="0" smtClean="0">
                                    <a:latin typeface="Cambria Math" panose="02040503050406030204" pitchFamily="18" charset="0"/>
                                  </a:rPr>
                                  <m:t>X</m:t>
                                </m:r>
                              </m:e>
                              <m:sub>
                                <m:r>
                                  <a:rPr lang="en-US" altLang="zh-CN" sz="2400" b="0" i="0" smtClean="0">
                                    <a:latin typeface="Cambria Math" panose="02040503050406030204" pitchFamily="18" charset="0"/>
                                  </a:rPr>
                                  <m:t>4</m:t>
                                </m:r>
                              </m:sub>
                            </m:sSub>
                          </m:e>
                        </m:d>
                      </m:e>
                      <m:sup>
                        <m:r>
                          <m:rPr>
                            <m:sty m:val="p"/>
                          </m:rPr>
                          <a:rPr lang="en-US" altLang="zh-CN" sz="2400" b="0" i="0" smtClean="0">
                            <a:latin typeface="Cambria Math" panose="02040503050406030204" pitchFamily="18" charset="0"/>
                          </a:rPr>
                          <m:t>T</m:t>
                        </m:r>
                      </m:sup>
                    </m:sSup>
                  </m:oMath>
                </a14:m>
                <a:endParaRPr lang="en-US" altLang="zh-CN" sz="2400" dirty="0"/>
              </a:p>
              <a:p>
                <a:pPr lvl="1" algn="just"/>
                <a:r>
                  <a:rPr lang="zh-CN" altLang="en-US" sz="2400" dirty="0"/>
                  <a:t>Điểm ở vô cực: X </a:t>
                </a:r>
                <a14:m>
                  <m:oMath xmlns:m="http://schemas.openxmlformats.org/officeDocument/2006/math">
                    <m:r>
                      <a:rPr lang="en-US" altLang="zh-CN" sz="2400" b="0" i="0" smtClean="0">
                        <a:latin typeface="Cambria Math" panose="02040503050406030204" pitchFamily="18" charset="0"/>
                      </a:rPr>
                      <m:t>=</m:t>
                    </m:r>
                    <m:sSup>
                      <m:sSupPr>
                        <m:ctrlPr>
                          <a:rPr lang="en-US" altLang="zh-CN" sz="2400" i="1" smtClean="0">
                            <a:latin typeface="Cambria Math" panose="02040503050406030204" pitchFamily="18" charset="0"/>
                          </a:rPr>
                        </m:ctrlPr>
                      </m:sSupPr>
                      <m:e>
                        <m:d>
                          <m:dPr>
                            <m:ctrlPr>
                              <a:rPr lang="en-US" altLang="zh-CN" sz="2400" i="1" smtClean="0">
                                <a:latin typeface="Cambria Math" panose="02040503050406030204" pitchFamily="18" charset="0"/>
                              </a:rPr>
                            </m:ctrlPr>
                          </m:dPr>
                          <m:e>
                            <m:sSub>
                              <m:sSubPr>
                                <m:ctrlPr>
                                  <a:rPr lang="en-US" altLang="zh-CN" sz="2400" i="1" smtClean="0">
                                    <a:latin typeface="Cambria Math" panose="02040503050406030204" pitchFamily="18" charset="0"/>
                                  </a:rPr>
                                </m:ctrlPr>
                              </m:sSubPr>
                              <m:e>
                                <m:r>
                                  <m:rPr>
                                    <m:sty m:val="p"/>
                                  </m:rPr>
                                  <a:rPr lang="en-US" altLang="zh-CN" sz="2400" b="0" i="0" smtClean="0">
                                    <a:latin typeface="Cambria Math" panose="02040503050406030204" pitchFamily="18" charset="0"/>
                                  </a:rPr>
                                  <m:t>X</m:t>
                                </m:r>
                              </m:e>
                              <m:sub>
                                <m:r>
                                  <a:rPr lang="en-US" altLang="zh-CN" sz="2400" b="0" i="0" smtClean="0">
                                    <a:latin typeface="Cambria Math" panose="02040503050406030204" pitchFamily="18" charset="0"/>
                                  </a:rPr>
                                  <m:t>1</m:t>
                                </m:r>
                              </m:sub>
                            </m:sSub>
                            <m:r>
                              <a:rPr lang="en-US" altLang="zh-CN" sz="2400" b="0" i="0" smtClean="0">
                                <a:latin typeface="Cambria Math" panose="02040503050406030204" pitchFamily="18" charset="0"/>
                              </a:rPr>
                              <m:t>,</m:t>
                            </m:r>
                            <m:sSub>
                              <m:sSubPr>
                                <m:ctrlPr>
                                  <a:rPr lang="en-US" altLang="zh-CN" sz="2400" i="1" smtClean="0">
                                    <a:latin typeface="Cambria Math" panose="02040503050406030204" pitchFamily="18" charset="0"/>
                                  </a:rPr>
                                </m:ctrlPr>
                              </m:sSubPr>
                              <m:e>
                                <m:r>
                                  <m:rPr>
                                    <m:sty m:val="p"/>
                                  </m:rPr>
                                  <a:rPr lang="en-US" altLang="zh-CN" sz="2400" b="0" i="0" smtClean="0">
                                    <a:latin typeface="Cambria Math" panose="02040503050406030204" pitchFamily="18" charset="0"/>
                                  </a:rPr>
                                  <m:t>X</m:t>
                                </m:r>
                              </m:e>
                              <m:sub>
                                <m:r>
                                  <a:rPr lang="en-US" altLang="zh-CN" sz="2400" b="0" i="0" smtClean="0">
                                    <a:latin typeface="Cambria Math" panose="02040503050406030204" pitchFamily="18" charset="0"/>
                                  </a:rPr>
                                  <m:t>2</m:t>
                                </m:r>
                              </m:sub>
                            </m:sSub>
                            <m:r>
                              <a:rPr lang="en-US" altLang="zh-CN" sz="2400" b="0" i="0" smtClean="0">
                                <a:latin typeface="Cambria Math" panose="02040503050406030204" pitchFamily="18" charset="0"/>
                              </a:rPr>
                              <m:t>,</m:t>
                            </m:r>
                            <m:sSub>
                              <m:sSubPr>
                                <m:ctrlPr>
                                  <a:rPr lang="en-US" altLang="zh-CN" sz="2400" i="1" smtClean="0">
                                    <a:latin typeface="Cambria Math" panose="02040503050406030204" pitchFamily="18" charset="0"/>
                                  </a:rPr>
                                </m:ctrlPr>
                              </m:sSubPr>
                              <m:e>
                                <m:r>
                                  <m:rPr>
                                    <m:sty m:val="p"/>
                                  </m:rPr>
                                  <a:rPr lang="en-US" altLang="zh-CN" sz="2400" b="0" i="0" smtClean="0">
                                    <a:latin typeface="Cambria Math" panose="02040503050406030204" pitchFamily="18" charset="0"/>
                                  </a:rPr>
                                  <m:t>X</m:t>
                                </m:r>
                              </m:e>
                              <m:sub>
                                <m:r>
                                  <a:rPr lang="en-US" altLang="zh-CN" sz="2400" b="0" i="0" smtClean="0">
                                    <a:latin typeface="Cambria Math" panose="02040503050406030204" pitchFamily="18" charset="0"/>
                                  </a:rPr>
                                  <m:t>3</m:t>
                                </m:r>
                              </m:sub>
                            </m:sSub>
                            <m:r>
                              <a:rPr lang="en-US" altLang="zh-CN" sz="2400" b="0" i="0" smtClean="0">
                                <a:latin typeface="Cambria Math" panose="02040503050406030204" pitchFamily="18" charset="0"/>
                              </a:rPr>
                              <m:t>,0</m:t>
                            </m:r>
                          </m:e>
                        </m:d>
                      </m:e>
                      <m:sup>
                        <m:r>
                          <m:rPr>
                            <m:sty m:val="p"/>
                          </m:rPr>
                          <a:rPr lang="en-US" altLang="zh-CN" sz="2400" b="0" i="0" smtClean="0">
                            <a:latin typeface="Cambria Math" panose="02040503050406030204" pitchFamily="18" charset="0"/>
                          </a:rPr>
                          <m:t>T</m:t>
                        </m:r>
                      </m:sup>
                    </m:sSup>
                  </m:oMath>
                </a14:m>
                <a:endParaRPr lang="en-US" altLang="zh-CN" sz="2400" dirty="0"/>
              </a:p>
              <a:p>
                <a:pPr lvl="1" algn="just"/>
                <a:r>
                  <a:rPr lang="zh-CN" altLang="en-US" sz="2400" dirty="0"/>
                  <a:t>Biểu diễn thuần nhất của mặt phẳng: mặt phẳng trong không gian 3D </a:t>
                </a:r>
                <a14:m>
                  <m:oMath xmlns:m="http://schemas.openxmlformats.org/officeDocument/2006/math">
                    <m:sSub>
                      <m:sSubPr>
                        <m:ctrlPr>
                          <a:rPr lang="zh-CN" altLang="en-US" sz="2400" i="1">
                            <a:latin typeface="Cambria Math" panose="02040503050406030204" pitchFamily="18" charset="0"/>
                            <a:cs typeface="Calibri" panose="020F0502020204030204" pitchFamily="34" charset="0"/>
                          </a:rPr>
                        </m:ctrlPr>
                      </m:sSubPr>
                      <m:e>
                        <m:r>
                          <m:rPr>
                            <m:sty m:val="p"/>
                          </m:rPr>
                          <a:rPr lang="zh-CN" altLang="en-US" sz="2400" b="0" i="0" smtClean="0">
                            <a:latin typeface="Cambria Math" panose="02040503050406030204" pitchFamily="18" charset="0"/>
                            <a:cs typeface="Calibri" panose="020F0502020204030204" pitchFamily="34" charset="0"/>
                          </a:rPr>
                          <m:t>π</m:t>
                        </m:r>
                      </m:e>
                      <m:sub>
                        <m:r>
                          <a:rPr lang="en-US" altLang="zh-CN" sz="2400" b="0" i="0" smtClean="0">
                            <a:latin typeface="Cambria Math" panose="02040503050406030204" pitchFamily="18" charset="0"/>
                            <a:cs typeface="Calibri" panose="020F0502020204030204" pitchFamily="34" charset="0"/>
                          </a:rPr>
                          <m:t>1</m:t>
                        </m:r>
                      </m:sub>
                    </m:sSub>
                    <m:r>
                      <m:rPr>
                        <m:sty m:val="p"/>
                      </m:rPr>
                      <a:rPr lang="en-US" altLang="zh-CN" sz="2400" b="0" i="0" smtClean="0">
                        <a:latin typeface="Cambria Math" panose="02040503050406030204" pitchFamily="18" charset="0"/>
                        <a:cs typeface="Calibri" panose="020F0502020204030204" pitchFamily="34" charset="0"/>
                      </a:rPr>
                      <m:t>X</m:t>
                    </m:r>
                    <m:r>
                      <a:rPr lang="en-US" altLang="zh-CN" sz="2400" b="0" i="0" smtClean="0">
                        <a:latin typeface="Cambria Math" panose="02040503050406030204" pitchFamily="18" charset="0"/>
                        <a:cs typeface="Calibri" panose="020F0502020204030204" pitchFamily="34" charset="0"/>
                      </a:rPr>
                      <m:t>+</m:t>
                    </m:r>
                    <m:sSub>
                      <m:sSubPr>
                        <m:ctrlPr>
                          <a:rPr lang="zh-CN" altLang="en-US" sz="2400" i="1">
                            <a:latin typeface="Cambria Math" panose="02040503050406030204" pitchFamily="18" charset="0"/>
                            <a:cs typeface="Calibri" panose="020F0502020204030204" pitchFamily="34" charset="0"/>
                          </a:rPr>
                        </m:ctrlPr>
                      </m:sSubPr>
                      <m:e>
                        <m:r>
                          <m:rPr>
                            <m:sty m:val="p"/>
                          </m:rPr>
                          <a:rPr lang="zh-CN" altLang="en-US" sz="2400" b="0" i="0" smtClean="0">
                            <a:latin typeface="Cambria Math" panose="02040503050406030204" pitchFamily="18" charset="0"/>
                            <a:cs typeface="Calibri" panose="020F0502020204030204" pitchFamily="34" charset="0"/>
                          </a:rPr>
                          <m:t>π</m:t>
                        </m:r>
                      </m:e>
                      <m:sub>
                        <m:r>
                          <a:rPr lang="en-US" altLang="zh-CN" sz="2400" b="0" i="0" smtClean="0">
                            <a:latin typeface="Cambria Math" panose="02040503050406030204" pitchFamily="18" charset="0"/>
                            <a:cs typeface="Calibri" panose="020F0502020204030204" pitchFamily="34" charset="0"/>
                          </a:rPr>
                          <m:t>2</m:t>
                        </m:r>
                      </m:sub>
                    </m:sSub>
                    <m:r>
                      <m:rPr>
                        <m:sty m:val="p"/>
                      </m:rPr>
                      <a:rPr lang="en-US" altLang="zh-CN" sz="2400" b="0" i="0" smtClean="0">
                        <a:latin typeface="Cambria Math" panose="02040503050406030204" pitchFamily="18" charset="0"/>
                        <a:cs typeface="Calibri" panose="020F0502020204030204" pitchFamily="34" charset="0"/>
                      </a:rPr>
                      <m:t>Y</m:t>
                    </m:r>
                    <m:r>
                      <a:rPr lang="en-US" altLang="zh-CN" sz="2400" b="0" i="0" smtClean="0">
                        <a:latin typeface="Cambria Math" panose="02040503050406030204" pitchFamily="18" charset="0"/>
                        <a:cs typeface="Calibri" panose="020F0502020204030204" pitchFamily="34" charset="0"/>
                      </a:rPr>
                      <m:t>+</m:t>
                    </m:r>
                    <m:sSub>
                      <m:sSubPr>
                        <m:ctrlPr>
                          <a:rPr lang="zh-CN" altLang="en-US" sz="2400" i="1">
                            <a:latin typeface="Cambria Math" panose="02040503050406030204" pitchFamily="18" charset="0"/>
                            <a:cs typeface="Calibri" panose="020F0502020204030204" pitchFamily="34" charset="0"/>
                          </a:rPr>
                        </m:ctrlPr>
                      </m:sSubPr>
                      <m:e>
                        <m:r>
                          <m:rPr>
                            <m:sty m:val="p"/>
                          </m:rPr>
                          <a:rPr lang="zh-CN" altLang="en-US" sz="2400" b="0" i="0" smtClean="0">
                            <a:latin typeface="Cambria Math" panose="02040503050406030204" pitchFamily="18" charset="0"/>
                            <a:cs typeface="Calibri" panose="020F0502020204030204" pitchFamily="34" charset="0"/>
                          </a:rPr>
                          <m:t>π</m:t>
                        </m:r>
                      </m:e>
                      <m:sub>
                        <m:r>
                          <a:rPr lang="en-US" altLang="zh-CN" sz="2400" b="0" i="0" smtClean="0">
                            <a:latin typeface="Cambria Math" panose="02040503050406030204" pitchFamily="18" charset="0"/>
                            <a:cs typeface="Calibri" panose="020F0502020204030204" pitchFamily="34" charset="0"/>
                          </a:rPr>
                          <m:t>3</m:t>
                        </m:r>
                      </m:sub>
                    </m:sSub>
                    <m:r>
                      <m:rPr>
                        <m:sty m:val="p"/>
                      </m:rPr>
                      <a:rPr lang="en-US" altLang="zh-CN" sz="2400" b="0" i="0" smtClean="0">
                        <a:latin typeface="Cambria Math" panose="02040503050406030204" pitchFamily="18" charset="0"/>
                        <a:cs typeface="Calibri" panose="020F0502020204030204" pitchFamily="34" charset="0"/>
                      </a:rPr>
                      <m:t>Z</m:t>
                    </m:r>
                    <m:r>
                      <a:rPr lang="en-US" altLang="zh-CN" sz="2400" b="0" i="0" smtClean="0">
                        <a:latin typeface="Cambria Math" panose="02040503050406030204" pitchFamily="18" charset="0"/>
                        <a:cs typeface="Calibri" panose="020F0502020204030204" pitchFamily="34" charset="0"/>
                      </a:rPr>
                      <m:t>+</m:t>
                    </m:r>
                    <m:sSub>
                      <m:sSubPr>
                        <m:ctrlPr>
                          <a:rPr lang="zh-CN" altLang="en-US" sz="2400" i="1">
                            <a:latin typeface="Cambria Math" panose="02040503050406030204" pitchFamily="18" charset="0"/>
                            <a:cs typeface="Calibri" panose="020F0502020204030204" pitchFamily="34" charset="0"/>
                          </a:rPr>
                        </m:ctrlPr>
                      </m:sSubPr>
                      <m:e>
                        <m:r>
                          <m:rPr>
                            <m:sty m:val="p"/>
                          </m:rPr>
                          <a:rPr lang="zh-CN" altLang="en-US" sz="2400" b="0" i="0" smtClean="0">
                            <a:latin typeface="Cambria Math" panose="02040503050406030204" pitchFamily="18" charset="0"/>
                            <a:cs typeface="Calibri" panose="020F0502020204030204" pitchFamily="34" charset="0"/>
                          </a:rPr>
                          <m:t>π</m:t>
                        </m:r>
                      </m:e>
                      <m:sub>
                        <m:r>
                          <a:rPr lang="en-US" altLang="zh-CN" sz="2400" b="0" i="0" smtClean="0">
                            <a:latin typeface="Cambria Math" panose="02040503050406030204" pitchFamily="18" charset="0"/>
                            <a:cs typeface="Calibri" panose="020F0502020204030204" pitchFamily="34" charset="0"/>
                          </a:rPr>
                          <m:t>4</m:t>
                        </m:r>
                      </m:sub>
                    </m:sSub>
                    <m:r>
                      <a:rPr lang="en-US" altLang="zh-CN" sz="2400" b="0" i="0" smtClean="0">
                        <a:latin typeface="Cambria Math" panose="02040503050406030204" pitchFamily="18" charset="0"/>
                        <a:cs typeface="Calibri" panose="020F0502020204030204" pitchFamily="34" charset="0"/>
                      </a:rPr>
                      <m:t>=0</m:t>
                    </m:r>
                  </m:oMath>
                </a14:m>
                <a:r>
                  <a:rPr lang="zh-CN" altLang="en-US" sz="2400" dirty="0"/>
                  <a:t> được biểu diễn là </a:t>
                </a:r>
                <a14:m>
                  <m:oMath xmlns:m="http://schemas.openxmlformats.org/officeDocument/2006/math">
                    <m:sSub>
                      <m:sSubPr>
                        <m:ctrlPr>
                          <a:rPr lang="zh-CN" altLang="en-US" sz="2400" i="1">
                            <a:latin typeface="Cambria Math" panose="02040503050406030204" pitchFamily="18" charset="0"/>
                            <a:cs typeface="Calibri" panose="020F0502020204030204" pitchFamily="34" charset="0"/>
                          </a:rPr>
                        </m:ctrlPr>
                      </m:sSubPr>
                      <m:e>
                        <m:r>
                          <m:rPr>
                            <m:sty m:val="p"/>
                          </m:rPr>
                          <a:rPr lang="zh-CN" altLang="en-US" sz="2400" b="0" i="0" smtClean="0">
                            <a:latin typeface="Cambria Math" panose="02040503050406030204" pitchFamily="18" charset="0"/>
                            <a:cs typeface="Calibri" panose="020F0502020204030204" pitchFamily="34" charset="0"/>
                          </a:rPr>
                          <m:t>π</m:t>
                        </m:r>
                      </m:e>
                      <m:sub>
                        <m:r>
                          <a:rPr lang="en-US" altLang="zh-CN" sz="2400" b="0" i="0" smtClean="0">
                            <a:latin typeface="Cambria Math" panose="02040503050406030204" pitchFamily="18" charset="0"/>
                            <a:cs typeface="Calibri" panose="020F0502020204030204" pitchFamily="34" charset="0"/>
                          </a:rPr>
                          <m:t>1</m:t>
                        </m:r>
                      </m:sub>
                    </m:sSub>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X</m:t>
                        </m:r>
                      </m:e>
                      <m:sub>
                        <m:r>
                          <a:rPr lang="en-US" altLang="zh-CN" sz="2400" b="0" i="0" smtClean="0">
                            <a:latin typeface="Cambria Math" panose="02040503050406030204" pitchFamily="18" charset="0"/>
                            <a:cs typeface="Calibri" panose="020F0502020204030204" pitchFamily="34" charset="0"/>
                          </a:rPr>
                          <m:t>1</m:t>
                        </m:r>
                      </m:sub>
                    </m:sSub>
                    <m:r>
                      <a:rPr lang="en-US" altLang="zh-CN" sz="2400" b="0" i="0" smtClean="0">
                        <a:latin typeface="Cambria Math" panose="02040503050406030204" pitchFamily="18" charset="0"/>
                        <a:cs typeface="Calibri" panose="020F0502020204030204" pitchFamily="34" charset="0"/>
                      </a:rPr>
                      <m:t>+</m:t>
                    </m:r>
                    <m:sSub>
                      <m:sSubPr>
                        <m:ctrlPr>
                          <a:rPr lang="zh-CN" altLang="en-US" sz="2400" i="1">
                            <a:latin typeface="Cambria Math" panose="02040503050406030204" pitchFamily="18" charset="0"/>
                            <a:cs typeface="Calibri" panose="020F0502020204030204" pitchFamily="34" charset="0"/>
                          </a:rPr>
                        </m:ctrlPr>
                      </m:sSubPr>
                      <m:e>
                        <m:r>
                          <m:rPr>
                            <m:sty m:val="p"/>
                          </m:rPr>
                          <a:rPr lang="zh-CN" altLang="en-US" sz="2400" b="0" i="0" smtClean="0">
                            <a:latin typeface="Cambria Math" panose="02040503050406030204" pitchFamily="18" charset="0"/>
                            <a:cs typeface="Calibri" panose="020F0502020204030204" pitchFamily="34" charset="0"/>
                          </a:rPr>
                          <m:t>π</m:t>
                        </m:r>
                      </m:e>
                      <m:sub>
                        <m:r>
                          <a:rPr lang="en-US" altLang="zh-CN" sz="2400" b="0" i="0" smtClean="0">
                            <a:latin typeface="Cambria Math" panose="02040503050406030204" pitchFamily="18" charset="0"/>
                            <a:cs typeface="Calibri" panose="020F0502020204030204" pitchFamily="34" charset="0"/>
                          </a:rPr>
                          <m:t>2</m:t>
                        </m:r>
                      </m:sub>
                    </m:sSub>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X</m:t>
                        </m:r>
                      </m:e>
                      <m:sub>
                        <m:r>
                          <a:rPr lang="en-US" altLang="zh-CN" sz="2400" b="0" i="0" smtClean="0">
                            <a:latin typeface="Cambria Math" panose="02040503050406030204" pitchFamily="18" charset="0"/>
                            <a:cs typeface="Calibri" panose="020F0502020204030204" pitchFamily="34" charset="0"/>
                          </a:rPr>
                          <m:t>2</m:t>
                        </m:r>
                      </m:sub>
                    </m:sSub>
                    <m:r>
                      <a:rPr lang="en-US" altLang="zh-CN" sz="2400" b="0" i="0" smtClean="0">
                        <a:latin typeface="Cambria Math" panose="02040503050406030204" pitchFamily="18" charset="0"/>
                        <a:cs typeface="Calibri" panose="020F0502020204030204" pitchFamily="34" charset="0"/>
                      </a:rPr>
                      <m:t>+</m:t>
                    </m:r>
                    <m:sSub>
                      <m:sSubPr>
                        <m:ctrlPr>
                          <a:rPr lang="zh-CN" altLang="en-US" sz="2400" i="1">
                            <a:latin typeface="Cambria Math" panose="02040503050406030204" pitchFamily="18" charset="0"/>
                            <a:cs typeface="Calibri" panose="020F0502020204030204" pitchFamily="34" charset="0"/>
                          </a:rPr>
                        </m:ctrlPr>
                      </m:sSubPr>
                      <m:e>
                        <m:r>
                          <m:rPr>
                            <m:sty m:val="p"/>
                          </m:rPr>
                          <a:rPr lang="zh-CN" altLang="en-US" sz="2400" b="0" i="0" smtClean="0">
                            <a:latin typeface="Cambria Math" panose="02040503050406030204" pitchFamily="18" charset="0"/>
                            <a:cs typeface="Calibri" panose="020F0502020204030204" pitchFamily="34" charset="0"/>
                          </a:rPr>
                          <m:t>π</m:t>
                        </m:r>
                      </m:e>
                      <m:sub>
                        <m:r>
                          <a:rPr lang="en-US" altLang="zh-CN" sz="2400" b="0" i="0" smtClean="0">
                            <a:latin typeface="Cambria Math" panose="02040503050406030204" pitchFamily="18" charset="0"/>
                            <a:cs typeface="Calibri" panose="020F0502020204030204" pitchFamily="34" charset="0"/>
                          </a:rPr>
                          <m:t>3</m:t>
                        </m:r>
                      </m:sub>
                    </m:sSub>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X</m:t>
                        </m:r>
                      </m:e>
                      <m:sub>
                        <m:r>
                          <a:rPr lang="en-US" altLang="zh-CN" sz="2400" b="0" i="0" smtClean="0">
                            <a:latin typeface="Cambria Math" panose="02040503050406030204" pitchFamily="18" charset="0"/>
                            <a:cs typeface="Calibri" panose="020F0502020204030204" pitchFamily="34" charset="0"/>
                          </a:rPr>
                          <m:t>3</m:t>
                        </m:r>
                      </m:sub>
                    </m:sSub>
                    <m:r>
                      <a:rPr lang="en-US" altLang="zh-CN" sz="2400" b="0" i="0" smtClean="0">
                        <a:latin typeface="Cambria Math" panose="02040503050406030204" pitchFamily="18" charset="0"/>
                        <a:cs typeface="Calibri" panose="020F0502020204030204" pitchFamily="34" charset="0"/>
                      </a:rPr>
                      <m:t>+</m:t>
                    </m:r>
                    <m:sSub>
                      <m:sSubPr>
                        <m:ctrlPr>
                          <a:rPr lang="zh-CN" altLang="en-US" sz="2400" i="1">
                            <a:latin typeface="Cambria Math" panose="02040503050406030204" pitchFamily="18" charset="0"/>
                            <a:cs typeface="Calibri" panose="020F0502020204030204" pitchFamily="34" charset="0"/>
                          </a:rPr>
                        </m:ctrlPr>
                      </m:sSubPr>
                      <m:e>
                        <m:r>
                          <m:rPr>
                            <m:sty m:val="p"/>
                          </m:rPr>
                          <a:rPr lang="zh-CN" altLang="en-US" sz="2400" b="0" i="0" smtClean="0">
                            <a:latin typeface="Cambria Math" panose="02040503050406030204" pitchFamily="18" charset="0"/>
                            <a:cs typeface="Calibri" panose="020F0502020204030204" pitchFamily="34" charset="0"/>
                          </a:rPr>
                          <m:t>π</m:t>
                        </m:r>
                      </m:e>
                      <m:sub>
                        <m:r>
                          <a:rPr lang="en-US" altLang="zh-CN" sz="2400" b="0" i="0" smtClean="0">
                            <a:latin typeface="Cambria Math" panose="02040503050406030204" pitchFamily="18" charset="0"/>
                            <a:cs typeface="Calibri" panose="020F0502020204030204" pitchFamily="34" charset="0"/>
                          </a:rPr>
                          <m:t>4</m:t>
                        </m:r>
                      </m:sub>
                    </m:sSub>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X</m:t>
                        </m:r>
                      </m:e>
                      <m:sub>
                        <m:r>
                          <a:rPr lang="en-US" altLang="zh-CN" sz="2400" b="0" i="0" smtClean="0">
                            <a:latin typeface="Cambria Math" panose="02040503050406030204" pitchFamily="18" charset="0"/>
                            <a:cs typeface="Calibri" panose="020F0502020204030204" pitchFamily="34" charset="0"/>
                          </a:rPr>
                          <m:t>4</m:t>
                        </m:r>
                      </m:sub>
                    </m:sSub>
                    <m:r>
                      <a:rPr lang="en-US" altLang="zh-CN" sz="2400" b="0" i="0" smtClean="0">
                        <a:latin typeface="Cambria Math" panose="02040503050406030204" pitchFamily="18" charset="0"/>
                        <a:cs typeface="Calibri" panose="020F0502020204030204" pitchFamily="34" charset="0"/>
                      </a:rPr>
                      <m:t>=0</m:t>
                    </m:r>
                  </m:oMath>
                </a14:m>
                <a:r>
                  <a:rPr lang="zh-CN" altLang="en-US" sz="2400" dirty="0"/>
                  <a:t>, hoặc </a:t>
                </a:r>
                <a14:m>
                  <m:oMath xmlns:m="http://schemas.openxmlformats.org/officeDocument/2006/math">
                    <m:sSup>
                      <m:sSupPr>
                        <m:ctrlPr>
                          <a:rPr lang="zh-CN" altLang="en-US" sz="2400" i="1">
                            <a:latin typeface="Cambria Math" panose="02040503050406030204" pitchFamily="18" charset="0"/>
                            <a:cs typeface="Calibri" panose="020F0502020204030204" pitchFamily="34" charset="0"/>
                          </a:rPr>
                        </m:ctrlPr>
                      </m:sSupPr>
                      <m:e>
                        <m:r>
                          <m:rPr>
                            <m:sty m:val="p"/>
                          </m:rPr>
                          <a:rPr lang="zh-CN" altLang="en-US" sz="2400" b="0" i="0" smtClean="0">
                            <a:latin typeface="Cambria Math" panose="02040503050406030204" pitchFamily="18" charset="0"/>
                            <a:cs typeface="Calibri" panose="020F0502020204030204" pitchFamily="34" charset="0"/>
                          </a:rPr>
                          <m:t>π</m:t>
                        </m:r>
                      </m:e>
                      <m:sup>
                        <m:r>
                          <m:rPr>
                            <m:sty m:val="p"/>
                          </m:rPr>
                          <a:rPr lang="en-US" altLang="zh-CN" sz="2400" b="0" i="0" smtClean="0">
                            <a:latin typeface="Cambria Math" panose="02040503050406030204" pitchFamily="18" charset="0"/>
                            <a:cs typeface="Calibri" panose="020F0502020204030204" pitchFamily="34" charset="0"/>
                          </a:rPr>
                          <m:t>T</m:t>
                        </m:r>
                      </m:sup>
                    </m:sSup>
                    <m:r>
                      <m:rPr>
                        <m:sty m:val="p"/>
                      </m:rPr>
                      <a:rPr lang="en-US" altLang="zh-CN" sz="2400" b="0" i="0" smtClean="0">
                        <a:latin typeface="Cambria Math" panose="02040503050406030204" pitchFamily="18" charset="0"/>
                        <a:cs typeface="Calibri" panose="020F0502020204030204" pitchFamily="34" charset="0"/>
                      </a:rPr>
                      <m:t>X</m:t>
                    </m:r>
                    <m:r>
                      <a:rPr lang="en-US" altLang="zh-CN" sz="2400" b="0" i="0" smtClean="0">
                        <a:latin typeface="Cambria Math" panose="02040503050406030204" pitchFamily="18" charset="0"/>
                        <a:cs typeface="Calibri" panose="020F0502020204030204" pitchFamily="34" charset="0"/>
                      </a:rPr>
                      <m:t>=0</m:t>
                    </m:r>
                  </m:oMath>
                </a14:m>
                <a:endParaRPr lang="en-US" altLang="zh-CN" sz="2400" dirty="0"/>
              </a:p>
              <a:p>
                <a:pPr lvl="1" algn="just"/>
                <a:r>
                  <a:rPr lang="zh-CN" altLang="en-US" sz="2400" dirty="0"/>
                  <a:t>Biểu diễn đường thẳng: biểu diễn bằng không gian không và không gian sinh, ma trận Plucker, tọa độ đường thẳng Plucker</a:t>
                </a:r>
                <a:endParaRPr lang="en-US" altLang="zh-CN" sz="2400" dirty="0"/>
              </a:p>
            </p:txBody>
          </p:sp>
        </mc:Choice>
        <mc:Fallback xmlns="">
          <p:sp>
            <p:nvSpPr>
              <p:cNvPr id="9" name="文本占位符 4">
                <a:extLst>
                  <a:ext uri="{FF2B5EF4-FFF2-40B4-BE49-F238E27FC236}">
                    <a16:creationId xmlns:a16="http://schemas.microsoft.com/office/drawing/2014/main" id="{4EFFB480-E90E-C8CB-438B-455474E74664}"/>
                  </a:ext>
                </a:extLst>
              </p:cNvPr>
              <p:cNvSpPr>
                <a:spLocks noGrp="1" noRot="1" noChangeAspect="1" noMove="1" noResize="1" noEditPoints="1" noAdjustHandles="1" noChangeArrowheads="1" noChangeShapeType="1" noTextEdit="1"/>
              </p:cNvSpPr>
              <p:nvPr>
                <p:ph type="body" sz="quarter" idx="14"/>
              </p:nvPr>
            </p:nvSpPr>
            <p:spPr>
              <a:xfrm>
                <a:off x="515937" y="1104900"/>
                <a:ext cx="11160125" cy="3098800"/>
              </a:xfrm>
              <a:blipFill>
                <a:blip r:embed="rId3"/>
                <a:stretch>
                  <a:fillRect l="-682" t="-1220" r="-568" b="-1626"/>
                </a:stretch>
              </a:blipFill>
            </p:spPr>
            <p:txBody>
              <a:bodyPr/>
              <a:lstStyle/>
              <a:p>
                <a:r>
                  <a:rPr lang="en-VN">
                    <a:noFill/>
                  </a:rPr>
                  <a:t> </a:t>
                </a:r>
              </a:p>
            </p:txBody>
          </p:sp>
        </mc:Fallback>
      </mc:AlternateContent>
      <p:pic>
        <p:nvPicPr>
          <p:cNvPr id="8" name="图片 7">
            <a:extLst>
              <a:ext uri="{FF2B5EF4-FFF2-40B4-BE49-F238E27FC236}">
                <a16:creationId xmlns:a16="http://schemas.microsoft.com/office/drawing/2014/main" id="{D172BBDB-8AF4-1B04-D7F5-B1C8677A0EC8}"/>
              </a:ext>
            </a:extLst>
          </p:cNvPr>
          <p:cNvPicPr>
            <a:picLocks noChangeAspect="1"/>
          </p:cNvPicPr>
          <p:nvPr/>
        </p:nvPicPr>
        <p:blipFill>
          <a:blip r:embed="rId4"/>
          <a:stretch>
            <a:fillRect/>
          </a:stretch>
        </p:blipFill>
        <p:spPr>
          <a:xfrm>
            <a:off x="1805747" y="4301646"/>
            <a:ext cx="3246505" cy="2092560"/>
          </a:xfrm>
          <a:prstGeom prst="rect">
            <a:avLst/>
          </a:prstGeom>
        </p:spPr>
      </p:pic>
      <p:pic>
        <p:nvPicPr>
          <p:cNvPr id="10244" name="Picture 4" descr="在这里插入图片描述">
            <a:extLst>
              <a:ext uri="{FF2B5EF4-FFF2-40B4-BE49-F238E27FC236}">
                <a16:creationId xmlns:a16="http://schemas.microsoft.com/office/drawing/2014/main" id="{B498C97F-3143-259C-182B-30BA76123BA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4738"/>
          <a:stretch/>
        </p:blipFill>
        <p:spPr bwMode="auto">
          <a:xfrm>
            <a:off x="6153924" y="4300938"/>
            <a:ext cx="3105336" cy="2093268"/>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9">
            <a:extLst>
              <a:ext uri="{FF2B5EF4-FFF2-40B4-BE49-F238E27FC236}">
                <a16:creationId xmlns:a16="http://schemas.microsoft.com/office/drawing/2014/main" id="{BE9DED66-ACEF-2F83-FEC6-7192E8C36B25}"/>
              </a:ext>
            </a:extLst>
          </p:cNvPr>
          <p:cNvSpPr txBox="1"/>
          <p:nvPr/>
        </p:nvSpPr>
        <p:spPr>
          <a:xfrm>
            <a:off x="2389733" y="6436364"/>
            <a:ext cx="2438745" cy="338554"/>
          </a:xfrm>
          <a:prstGeom prst="rect">
            <a:avLst/>
          </a:prstGeom>
          <a:noFill/>
        </p:spPr>
        <p:txBody>
          <a:bodyPr wrap="square" rtlCol="0">
            <a:noAutofit/>
          </a:bodyPr>
          <a:lstStyle/>
          <a:p>
            <a:pPr algn="ctr"/>
            <a:r>
              <a:rPr lang="zh-CN" altLang="en-US" sz="1200" dirty="0">
                <a:latin typeface="Arial" panose="020B0604020202020204" pitchFamily="34" charset="0"/>
                <a:ea typeface="黑体" panose="02010609060101010101" pitchFamily="49" charset="-122"/>
                <a:cs typeface="Arial" panose="020B0604020202020204" pitchFamily="34" charset="0"/>
              </a:rPr>
              <a:t>Bốn bậc tự do của đường thẳng</a:t>
            </a:r>
          </a:p>
        </p:txBody>
      </p:sp>
      <p:sp>
        <p:nvSpPr>
          <p:cNvPr id="11" name="文本框 10">
            <a:extLst>
              <a:ext uri="{FF2B5EF4-FFF2-40B4-BE49-F238E27FC236}">
                <a16:creationId xmlns:a16="http://schemas.microsoft.com/office/drawing/2014/main" id="{EEBA478A-CD3C-C5C2-8234-9403155DE668}"/>
              </a:ext>
            </a:extLst>
          </p:cNvPr>
          <p:cNvSpPr txBox="1"/>
          <p:nvPr/>
        </p:nvSpPr>
        <p:spPr>
          <a:xfrm>
            <a:off x="6668977" y="6491444"/>
            <a:ext cx="2075230" cy="338554"/>
          </a:xfrm>
          <a:prstGeom prst="rect">
            <a:avLst/>
          </a:prstGeom>
          <a:noFill/>
        </p:spPr>
        <p:txBody>
          <a:bodyPr wrap="square" rtlCol="0">
            <a:normAutofit/>
          </a:bodyPr>
          <a:lstStyle/>
          <a:p>
            <a:pPr algn="ctr"/>
            <a:r>
              <a:rPr lang="en-US" altLang="zh-CN" sz="1200" dirty="0" err="1">
                <a:latin typeface="Arial" panose="020B0604020202020204" pitchFamily="34" charset="0"/>
                <a:ea typeface="黑体" panose="02010609060101010101" pitchFamily="49" charset="-122"/>
                <a:cs typeface="Arial" panose="020B0604020202020204" pitchFamily="34" charset="0"/>
              </a:rPr>
              <a:t>Tọa độ Plucker</a:t>
            </a:r>
          </a:p>
        </p:txBody>
      </p:sp>
      <p:sp>
        <p:nvSpPr>
          <p:cNvPr id="6" name="文本占位符 3">
            <a:extLst>
              <a:ext uri="{FF2B5EF4-FFF2-40B4-BE49-F238E27FC236}">
                <a16:creationId xmlns:a16="http://schemas.microsoft.com/office/drawing/2014/main" id="{C3A51E4E-B357-9B91-3394-F3C8260DA468}"/>
              </a:ext>
            </a:extLst>
          </p:cNvPr>
          <p:cNvSpPr txBox="1">
            <a:spLocks/>
          </p:cNvSpPr>
          <p:nvPr/>
        </p:nvSpPr>
        <p:spPr>
          <a:xfrm>
            <a:off x="1747838" y="285486"/>
            <a:ext cx="9001125" cy="668337"/>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4000" b="0" i="0" kern="1200">
                <a:solidFill>
                  <a:srgbClr val="D22828"/>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Hình </a:t>
            </a:r>
            <a:r>
              <a:rPr lang="en-US" altLang="zh-CN" dirty="0" err="1"/>
              <a:t>học</a:t>
            </a:r>
            <a:r>
              <a:rPr lang="en-US" altLang="zh-CN" dirty="0"/>
              <a:t> </a:t>
            </a:r>
            <a:r>
              <a:rPr lang="en-US" altLang="zh-CN" dirty="0" err="1"/>
              <a:t>xạ</a:t>
            </a:r>
            <a:r>
              <a:rPr lang="en-US" altLang="zh-CN" dirty="0"/>
              <a:t> </a:t>
            </a:r>
            <a:r>
              <a:rPr lang="en-US" altLang="zh-CN" dirty="0" err="1"/>
              <a:t>ảnh</a:t>
            </a:r>
            <a:r>
              <a:rPr lang="en-US" altLang="zh-CN" dirty="0"/>
              <a:t> </a:t>
            </a:r>
            <a:r>
              <a:rPr lang="en-US" altLang="zh-CN" dirty="0" err="1"/>
              <a:t>và</a:t>
            </a:r>
            <a:r>
              <a:rPr lang="en-US" altLang="zh-CN" dirty="0"/>
              <a:t> </a:t>
            </a:r>
            <a:r>
              <a:rPr lang="en-US" altLang="zh-CN" dirty="0" err="1"/>
              <a:t>phép</a:t>
            </a:r>
            <a:r>
              <a:rPr lang="en-US" altLang="zh-CN" dirty="0"/>
              <a:t> </a:t>
            </a:r>
            <a:r>
              <a:rPr lang="en-US" altLang="zh-CN" dirty="0" err="1"/>
              <a:t>biến</a:t>
            </a:r>
            <a:r>
              <a:rPr lang="en-US" altLang="zh-CN" dirty="0"/>
              <a:t> </a:t>
            </a:r>
            <a:r>
              <a:rPr lang="en-US" altLang="zh-CN" dirty="0" err="1"/>
              <a:t>đổi</a:t>
            </a:r>
            <a:r>
              <a:rPr lang="en-US" altLang="zh-CN" dirty="0"/>
              <a:t> 3D</a:t>
            </a:r>
          </a:p>
        </p:txBody>
      </p:sp>
    </p:spTree>
    <p:extLst>
      <p:ext uri="{BB962C8B-B14F-4D97-AF65-F5344CB8AC3E}">
        <p14:creationId xmlns:p14="http://schemas.microsoft.com/office/powerpoint/2010/main" val="678341490"/>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EC087-CD19-755D-7E56-F790D24D00C1}"/>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3859BA0-E47A-D020-82C7-0E6C3F0EA010}"/>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11</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175DD036-9D8B-E70C-2454-EB02AB88784A}"/>
                  </a:ext>
                </a:extLst>
              </p:cNvPr>
              <p:cNvSpPr>
                <a:spLocks noGrp="1"/>
              </p:cNvSpPr>
              <p:nvPr>
                <p:ph type="body" sz="quarter" idx="14"/>
              </p:nvPr>
            </p:nvSpPr>
            <p:spPr>
              <a:xfrm>
                <a:off x="515937" y="1104900"/>
                <a:ext cx="11160125" cy="2540000"/>
              </a:xfrm>
            </p:spPr>
            <p:txBody>
              <a:bodyPr>
                <a:normAutofit/>
              </a:bodyPr>
              <a:lstStyle/>
              <a:p>
                <a:r>
                  <a:rPr lang="en-US" altLang="zh-CN" dirty="0"/>
                  <a:t>Phép biến đổi xạ ảnh 3D</a:t>
                </a:r>
                <a:endParaRPr lang="en-US" altLang="zh-CN" i="1" dirty="0">
                  <a:solidFill>
                    <a:srgbClr val="C00000"/>
                  </a:solidFill>
                </a:endParaRPr>
              </a:p>
              <a:p>
                <a:pPr lvl="1" algn="just"/>
                <a:r>
                  <a:rPr lang="zh-CN" altLang="en-US" sz="2000" dirty="0"/>
                  <a:t>Định nghĩa: phép biến đổi tuyến tính được biểu diễn bằng ma trận không suy biến</a:t>
                </a:r>
                <a14:m>
                  <m:oMath xmlns:m="http://schemas.openxmlformats.org/officeDocument/2006/math">
                    <m:r>
                      <a:rPr lang="vi-VN" altLang="zh-CN" sz="2000" b="0" i="0" smtClean="0">
                        <a:latin typeface="Cambria Math" panose="02040503050406030204" pitchFamily="18" charset="0"/>
                        <a:cs typeface="Calibri" panose="020F0502020204030204" pitchFamily="34" charset="0"/>
                      </a:rPr>
                      <m:t> </m:t>
                    </m:r>
                    <m:r>
                      <a:rPr lang="en-US" altLang="zh-CN" sz="2000" b="0" i="0" smtClean="0">
                        <a:latin typeface="Cambria Math" panose="02040503050406030204" pitchFamily="18" charset="0"/>
                        <a:cs typeface="Calibri" panose="020F0502020204030204" pitchFamily="34" charset="0"/>
                      </a:rPr>
                      <m:t>4</m:t>
                    </m:r>
                    <m:r>
                      <a:rPr lang="en-US" altLang="zh-CN" sz="2000" b="0" i="0" smtClean="0">
                        <a:latin typeface="Cambria Math" panose="02040503050406030204" pitchFamily="18" charset="0"/>
                        <a:ea typeface="Cambria Math" panose="02040503050406030204" pitchFamily="18" charset="0"/>
                        <a:cs typeface="Calibri" panose="020F0502020204030204" pitchFamily="34" charset="0"/>
                      </a:rPr>
                      <m:t>×4</m:t>
                    </m:r>
                    <m:r>
                      <a:rPr lang="vi-VN" altLang="zh-CN" sz="2000" b="0" i="0" smtClean="0">
                        <a:latin typeface="Cambria Math" panose="02040503050406030204" pitchFamily="18" charset="0"/>
                        <a:ea typeface="Cambria Math" panose="02040503050406030204" pitchFamily="18" charset="0"/>
                        <a:cs typeface="Calibri" panose="020F0502020204030204" pitchFamily="34" charset="0"/>
                      </a:rPr>
                      <m:t>  </m:t>
                    </m:r>
                  </m:oMath>
                </a14:m>
                <a:endParaRPr lang="vi-VN" altLang="zh-CN" sz="2000" b="0" dirty="0">
                  <a:ea typeface="Cambria Math" panose="02040503050406030204" pitchFamily="18" charset="0"/>
                </a:endParaRPr>
              </a:p>
              <a:p>
                <a:pPr lvl="1" algn="just"/>
                <a:r>
                  <a:rPr lang="zh-CN" altLang="en-US" sz="2000" dirty="0"/>
                  <a:t>Bất biến: bảo toàn tính thẳng hàng (đường thẳng ánh xạ thành đường thẳng)</a:t>
                </a:r>
                <a:endParaRPr lang="en-US" altLang="zh-CN" sz="2000" dirty="0"/>
              </a:p>
              <a:p>
                <a:pPr lvl="1" algn="just"/>
                <a:r>
                  <a:rPr lang="zh-CN" altLang="en-US" sz="2000" dirty="0"/>
                  <a:t>Phép biến đổi xạ ảnh của điểm:</a:t>
                </a:r>
                <a14:m>
                  <m:oMath xmlns:m="http://schemas.openxmlformats.org/officeDocument/2006/math">
                    <m:sSup>
                      <m:sSupPr>
                        <m:ctrlPr>
                          <a:rPr lang="en-US" altLang="zh-CN" sz="2000" i="1" smtClean="0">
                            <a:latin typeface="Cambria Math" panose="02040503050406030204" pitchFamily="18" charset="0"/>
                            <a:cs typeface="Calibri" panose="020F0502020204030204" pitchFamily="34" charset="0"/>
                          </a:rPr>
                        </m:ctrlPr>
                      </m:sSupPr>
                      <m:e>
                        <m:r>
                          <a:rPr lang="vi-VN" altLang="zh-CN" sz="2000" b="0" i="0" smtClean="0">
                            <a:latin typeface="Cambria Math" panose="02040503050406030204" pitchFamily="18" charset="0"/>
                            <a:cs typeface="Calibri" panose="020F0502020204030204" pitchFamily="34" charset="0"/>
                          </a:rPr>
                          <m:t> </m:t>
                        </m:r>
                        <m:r>
                          <m:rPr>
                            <m:sty m:val="p"/>
                          </m:rPr>
                          <a:rPr lang="en-US" altLang="zh-CN" sz="2000" b="0" i="0" smtClean="0">
                            <a:latin typeface="Cambria Math" panose="02040503050406030204" pitchFamily="18" charset="0"/>
                            <a:cs typeface="Calibri" panose="020F0502020204030204" pitchFamily="34" charset="0"/>
                          </a:rPr>
                          <m:t>X</m:t>
                        </m:r>
                      </m:e>
                      <m:sup>
                        <m:r>
                          <a:rPr lang="en-US" altLang="zh-CN" sz="2000" b="0" i="0" smtClean="0">
                            <a:latin typeface="Cambria Math" panose="02040503050406030204" pitchFamily="18" charset="0"/>
                            <a:cs typeface="Calibri" panose="020F0502020204030204" pitchFamily="34" charset="0"/>
                          </a:rPr>
                          <m:t>′</m:t>
                        </m:r>
                      </m:sup>
                    </m:sSup>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HX</m:t>
                    </m:r>
                  </m:oMath>
                </a14:m>
                <a:endParaRPr lang="en-US" altLang="zh-CN" sz="2000" dirty="0"/>
              </a:p>
              <a:p>
                <a:pPr lvl="1" algn="just"/>
                <a:r>
                  <a:rPr lang="zh-CN" altLang="en-US" sz="2000" dirty="0"/>
                  <a:t>Phép biến đổi xạ ảnh của mặt phẳng:</a:t>
                </a:r>
                <a14:m>
                  <m:oMath xmlns:m="http://schemas.openxmlformats.org/officeDocument/2006/math">
                    <m:sSup>
                      <m:sSupPr>
                        <m:ctrlPr>
                          <a:rPr lang="zh-CN" altLang="en-US" sz="2000" i="1" smtClean="0">
                            <a:latin typeface="Cambria Math" panose="02040503050406030204" pitchFamily="18" charset="0"/>
                            <a:cs typeface="Calibri" panose="020F0502020204030204" pitchFamily="34" charset="0"/>
                          </a:rPr>
                        </m:ctrlPr>
                      </m:sSupPr>
                      <m:e>
                        <m:r>
                          <a:rPr lang="vi-VN" altLang="zh-CN" sz="2000" b="0" i="0" smtClean="0">
                            <a:latin typeface="Cambria Math" panose="02040503050406030204" pitchFamily="18" charset="0"/>
                            <a:cs typeface="Calibri" panose="020F0502020204030204" pitchFamily="34" charset="0"/>
                          </a:rPr>
                          <m:t> </m:t>
                        </m:r>
                        <m:r>
                          <m:rPr>
                            <m:sty m:val="p"/>
                          </m:rPr>
                          <a:rPr lang="zh-CN" altLang="en-US" sz="2000" b="0" i="0" smtClean="0">
                            <a:latin typeface="Cambria Math" panose="02040503050406030204" pitchFamily="18" charset="0"/>
                            <a:cs typeface="Calibri" panose="020F0502020204030204" pitchFamily="34" charset="0"/>
                          </a:rPr>
                          <m:t>π</m:t>
                        </m:r>
                      </m:e>
                      <m:sup>
                        <m:r>
                          <a:rPr lang="en-US" altLang="zh-CN" sz="2000" b="0" i="0" smtClean="0">
                            <a:latin typeface="Cambria Math" panose="02040503050406030204" pitchFamily="18" charset="0"/>
                            <a:cs typeface="Calibri" panose="020F0502020204030204" pitchFamily="34" charset="0"/>
                          </a:rPr>
                          <m:t>′</m:t>
                        </m:r>
                      </m:sup>
                    </m:sSup>
                    <m:r>
                      <a:rPr lang="en-US" altLang="zh-CN" sz="2000" b="0" i="0" smtClean="0">
                        <a:latin typeface="Cambria Math" panose="02040503050406030204" pitchFamily="18" charset="0"/>
                        <a:cs typeface="Calibri" panose="020F0502020204030204" pitchFamily="34" charset="0"/>
                      </a:rPr>
                      <m:t>=</m:t>
                    </m:r>
                    <m:sSup>
                      <m:sSupPr>
                        <m:ctrlPr>
                          <a:rPr lang="en-US" altLang="zh-CN" sz="2000" i="1" smtClean="0">
                            <a:latin typeface="Cambria Math" panose="02040503050406030204" pitchFamily="18" charset="0"/>
                            <a:cs typeface="Calibri" panose="020F0502020204030204" pitchFamily="34" charset="0"/>
                          </a:rPr>
                        </m:ctrlPr>
                      </m:sSupPr>
                      <m:e>
                        <m:r>
                          <m:rPr>
                            <m:sty m:val="p"/>
                          </m:rPr>
                          <a:rPr lang="en-US" altLang="zh-CN" sz="2000" b="0" i="0" smtClean="0">
                            <a:latin typeface="Cambria Math" panose="02040503050406030204" pitchFamily="18" charset="0"/>
                            <a:cs typeface="Calibri" panose="020F0502020204030204" pitchFamily="34" charset="0"/>
                          </a:rPr>
                          <m:t>H</m:t>
                        </m:r>
                      </m:e>
                      <m:sup>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T</m:t>
                        </m:r>
                      </m:sup>
                    </m:sSup>
                    <m:r>
                      <m:rPr>
                        <m:sty m:val="p"/>
                      </m:rPr>
                      <a:rPr lang="zh-CN" altLang="en-US" sz="2000" b="0" i="0" smtClean="0">
                        <a:latin typeface="Cambria Math" panose="02040503050406030204" pitchFamily="18" charset="0"/>
                        <a:cs typeface="Calibri" panose="020F0502020204030204" pitchFamily="34" charset="0"/>
                      </a:rPr>
                      <m:t>π</m:t>
                    </m:r>
                  </m:oMath>
                </a14:m>
                <a:endParaRPr lang="en-US" altLang="zh-CN" sz="2000" dirty="0"/>
              </a:p>
              <a:p>
                <a:pPr lvl="1" algn="just"/>
                <a:endParaRPr lang="en-US" altLang="zh-CN" sz="2000" i="1" dirty="0">
                  <a:solidFill>
                    <a:srgbClr val="C00000"/>
                  </a:solidFill>
                </a:endParaRPr>
              </a:p>
            </p:txBody>
          </p:sp>
        </mc:Choice>
        <mc:Fallback xmlns="">
          <p:sp>
            <p:nvSpPr>
              <p:cNvPr id="9" name="文本占位符 4">
                <a:extLst>
                  <a:ext uri="{FF2B5EF4-FFF2-40B4-BE49-F238E27FC236}">
                    <a16:creationId xmlns:a16="http://schemas.microsoft.com/office/drawing/2014/main" id="{175DD036-9D8B-E70C-2454-EB02AB88784A}"/>
                  </a:ext>
                </a:extLst>
              </p:cNvPr>
              <p:cNvSpPr>
                <a:spLocks noGrp="1" noRot="1" noChangeAspect="1" noMove="1" noResize="1" noEditPoints="1" noAdjustHandles="1" noChangeArrowheads="1" noChangeShapeType="1" noTextEdit="1"/>
              </p:cNvSpPr>
              <p:nvPr>
                <p:ph type="body" sz="quarter" idx="14"/>
              </p:nvPr>
            </p:nvSpPr>
            <p:spPr>
              <a:xfrm>
                <a:off x="515937" y="1104900"/>
                <a:ext cx="11160125" cy="2540000"/>
              </a:xfrm>
              <a:blipFill>
                <a:blip r:embed="rId3"/>
                <a:stretch>
                  <a:fillRect l="-682" t="-990"/>
                </a:stretch>
              </a:blipFill>
            </p:spPr>
            <p:txBody>
              <a:bodyPr/>
              <a:lstStyle/>
              <a:p>
                <a:r>
                  <a:rPr lang="en-VN">
                    <a:noFill/>
                  </a:rPr>
                  <a:t> </a:t>
                </a:r>
              </a:p>
            </p:txBody>
          </p:sp>
        </mc:Fallback>
      </mc:AlternateContent>
      <p:pic>
        <p:nvPicPr>
          <p:cNvPr id="10242" name="Picture 2" descr="Transformation matrix for projection of 3D objects into a 2D plane (projection  transform) | Mauricio Poppe">
            <a:extLst>
              <a:ext uri="{FF2B5EF4-FFF2-40B4-BE49-F238E27FC236}">
                <a16:creationId xmlns:a16="http://schemas.microsoft.com/office/drawing/2014/main" id="{2ED3F8FF-8768-D008-9357-C3F10DA9DD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2532" y="3770317"/>
            <a:ext cx="5247088" cy="2567724"/>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Unity Camera 유니티 카메라 Projection의 Perspective와 Orthographic 차이점">
            <a:extLst>
              <a:ext uri="{FF2B5EF4-FFF2-40B4-BE49-F238E27FC236}">
                <a16:creationId xmlns:a16="http://schemas.microsoft.com/office/drawing/2014/main" id="{431B31FF-1A04-95B3-E8D3-36C93658471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941" t="1824" r="1024"/>
          <a:stretch/>
        </p:blipFill>
        <p:spPr bwMode="auto">
          <a:xfrm>
            <a:off x="2874661" y="3770317"/>
            <a:ext cx="3380176" cy="2540001"/>
          </a:xfrm>
          <a:prstGeom prst="rect">
            <a:avLst/>
          </a:prstGeom>
          <a:noFill/>
          <a:extLst>
            <a:ext uri="{909E8E84-426E-40DD-AFC4-6F175D3DCCD1}">
              <a14:hiddenFill xmlns:a14="http://schemas.microsoft.com/office/drawing/2010/main">
                <a:solidFill>
                  <a:srgbClr val="FFFFFF"/>
                </a:solidFill>
              </a14:hiddenFill>
            </a:ext>
          </a:extLst>
        </p:spPr>
      </p:pic>
      <p:sp>
        <p:nvSpPr>
          <p:cNvPr id="7" name="文本占位符 3">
            <a:extLst>
              <a:ext uri="{FF2B5EF4-FFF2-40B4-BE49-F238E27FC236}">
                <a16:creationId xmlns:a16="http://schemas.microsoft.com/office/drawing/2014/main" id="{A443FD4B-AA84-0C27-B771-1E2E8CA077A5}"/>
              </a:ext>
            </a:extLst>
          </p:cNvPr>
          <p:cNvSpPr txBox="1">
            <a:spLocks/>
          </p:cNvSpPr>
          <p:nvPr/>
        </p:nvSpPr>
        <p:spPr>
          <a:xfrm>
            <a:off x="1754274" y="205578"/>
            <a:ext cx="9001125" cy="668337"/>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4000" b="0" i="0" kern="1200">
                <a:solidFill>
                  <a:srgbClr val="D22828"/>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Hình </a:t>
            </a:r>
            <a:r>
              <a:rPr lang="en-US" altLang="zh-CN" dirty="0" err="1"/>
              <a:t>học</a:t>
            </a:r>
            <a:r>
              <a:rPr lang="en-US" altLang="zh-CN" dirty="0"/>
              <a:t> </a:t>
            </a:r>
            <a:r>
              <a:rPr lang="en-US" altLang="zh-CN" dirty="0" err="1"/>
              <a:t>xạ</a:t>
            </a:r>
            <a:r>
              <a:rPr lang="en-US" altLang="zh-CN" dirty="0"/>
              <a:t> </a:t>
            </a:r>
            <a:r>
              <a:rPr lang="en-US" altLang="zh-CN" dirty="0" err="1"/>
              <a:t>ảnh</a:t>
            </a:r>
            <a:r>
              <a:rPr lang="en-US" altLang="zh-CN" dirty="0"/>
              <a:t> </a:t>
            </a:r>
            <a:r>
              <a:rPr lang="en-US" altLang="zh-CN" dirty="0" err="1"/>
              <a:t>và</a:t>
            </a:r>
            <a:r>
              <a:rPr lang="en-US" altLang="zh-CN" dirty="0"/>
              <a:t> </a:t>
            </a:r>
            <a:r>
              <a:rPr lang="en-US" altLang="zh-CN" dirty="0" err="1"/>
              <a:t>phép</a:t>
            </a:r>
            <a:r>
              <a:rPr lang="en-US" altLang="zh-CN" dirty="0"/>
              <a:t> </a:t>
            </a:r>
            <a:r>
              <a:rPr lang="en-US" altLang="zh-CN" dirty="0" err="1"/>
              <a:t>biến</a:t>
            </a:r>
            <a:r>
              <a:rPr lang="en-US" altLang="zh-CN" dirty="0"/>
              <a:t> </a:t>
            </a:r>
            <a:r>
              <a:rPr lang="en-US" altLang="zh-CN" dirty="0" err="1"/>
              <a:t>đổi</a:t>
            </a:r>
            <a:r>
              <a:rPr lang="en-US" altLang="zh-CN" dirty="0"/>
              <a:t> 3D</a:t>
            </a:r>
          </a:p>
        </p:txBody>
      </p:sp>
      <p:pic>
        <p:nvPicPr>
          <p:cNvPr id="4" name="Picture 3">
            <a:extLst>
              <a:ext uri="{FF2B5EF4-FFF2-40B4-BE49-F238E27FC236}">
                <a16:creationId xmlns:a16="http://schemas.microsoft.com/office/drawing/2014/main" id="{0DB183DB-D5D7-3789-F678-364FE4AFE9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0372" y="3429000"/>
            <a:ext cx="2526594" cy="3111500"/>
          </a:xfrm>
          <a:prstGeom prst="rect">
            <a:avLst/>
          </a:prstGeom>
        </p:spPr>
      </p:pic>
    </p:spTree>
    <p:extLst>
      <p:ext uri="{BB962C8B-B14F-4D97-AF65-F5344CB8AC3E}">
        <p14:creationId xmlns:p14="http://schemas.microsoft.com/office/powerpoint/2010/main" val="225441060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56313-4ABC-F52B-65EE-1398F211C1BF}"/>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29002FE-A55B-0ABE-F6C1-7A9583F5A808}"/>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12</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BE6DD84C-2221-DE5E-6E0E-96496CAAB53B}"/>
                  </a:ext>
                </a:extLst>
              </p:cNvPr>
              <p:cNvSpPr>
                <a:spLocks noGrp="1"/>
              </p:cNvSpPr>
              <p:nvPr>
                <p:ph type="body" sz="quarter" idx="14"/>
              </p:nvPr>
            </p:nvSpPr>
            <p:spPr/>
            <p:txBody>
              <a:bodyPr>
                <a:normAutofit/>
              </a:bodyPr>
              <a:lstStyle/>
              <a:p>
                <a:pPr>
                  <a:lnSpc>
                    <a:spcPct val="150000"/>
                  </a:lnSpc>
                </a:pPr>
                <a:r>
                  <a:rPr lang="zh-CN" altLang="en-US" sz="2800" dirty="0"/>
                  <a:t>Các cấp độ biến đổi</a:t>
                </a:r>
                <a:endParaRPr lang="en-US" altLang="zh-CN" sz="2800" dirty="0"/>
              </a:p>
              <a:p>
                <a:pPr lvl="1" algn="just">
                  <a:lnSpc>
                    <a:spcPct val="150000"/>
                  </a:lnSpc>
                </a:pPr>
                <a:r>
                  <a:rPr lang="zh-CN" altLang="en-US" sz="1800" dirty="0"/>
                  <a:t>Phép biến đổi Euclid:</a:t>
                </a:r>
                <a14:m>
                  <m:oMath xmlns:m="http://schemas.openxmlformats.org/officeDocument/2006/math">
                    <m:d>
                      <m:dPr>
                        <m:begChr m:val="["/>
                        <m:endChr m:val="]"/>
                        <m:ctrlPr>
                          <a:rPr lang="en-US" altLang="zh-CN" sz="1800" i="1" smtClean="0">
                            <a:latin typeface="Cambria Math" panose="02040503050406030204" pitchFamily="18" charset="0"/>
                            <a:cs typeface="Calibri" panose="020F0502020204030204" pitchFamily="34" charset="0"/>
                          </a:rPr>
                        </m:ctrlPr>
                      </m:dPr>
                      <m:e>
                        <m:m>
                          <m:mPr>
                            <m:mcs>
                              <m:mc>
                                <m:mcPr>
                                  <m:count m:val="2"/>
                                  <m:mcJc m:val="center"/>
                                </m:mcPr>
                              </m:mc>
                            </m:mcs>
                            <m:ctrlPr>
                              <a:rPr lang="en-US" altLang="zh-CN" sz="1800" i="1" smtClean="0">
                                <a:latin typeface="Cambria Math" panose="02040503050406030204" pitchFamily="18" charset="0"/>
                                <a:cs typeface="Calibri" panose="020F0502020204030204" pitchFamily="34" charset="0"/>
                              </a:rPr>
                            </m:ctrlPr>
                          </m:mPr>
                          <m:mr>
                            <m:e>
                              <m:r>
                                <m:rPr>
                                  <m:sty m:val="p"/>
                                  <m:brk m:alnAt="7"/>
                                </m:rPr>
                                <a:rPr lang="en-US" altLang="zh-CN" sz="1800" b="0" i="0" smtClean="0">
                                  <a:latin typeface="Cambria Math" panose="02040503050406030204" pitchFamily="18" charset="0"/>
                                  <a:cs typeface="Calibri" panose="020F0502020204030204" pitchFamily="34" charset="0"/>
                                </a:rPr>
                                <m:t>R</m:t>
                              </m:r>
                            </m:e>
                            <m:e>
                              <m:r>
                                <m:rPr>
                                  <m:sty m:val="p"/>
                                </m:rPr>
                                <a:rPr lang="en-US" altLang="zh-CN" sz="1800" b="0" i="0" smtClean="0">
                                  <a:latin typeface="Cambria Math" panose="02040503050406030204" pitchFamily="18" charset="0"/>
                                  <a:cs typeface="Calibri" panose="020F0502020204030204" pitchFamily="34" charset="0"/>
                                </a:rPr>
                                <m:t>t</m:t>
                              </m:r>
                            </m:e>
                          </m:mr>
                          <m:mr>
                            <m:e>
                              <m:sSup>
                                <m:sSupPr>
                                  <m:ctrlPr>
                                    <a:rPr lang="en-US" altLang="zh-CN" sz="1800" i="1" smtClean="0">
                                      <a:latin typeface="Cambria Math" panose="02040503050406030204" pitchFamily="18" charset="0"/>
                                      <a:cs typeface="Calibri" panose="020F0502020204030204" pitchFamily="34" charset="0"/>
                                    </a:rPr>
                                  </m:ctrlPr>
                                </m:sSupPr>
                                <m:e>
                                  <m:r>
                                    <a:rPr lang="en-US" altLang="zh-CN" sz="1800" b="0" i="0" smtClean="0">
                                      <a:latin typeface="Cambria Math" panose="02040503050406030204" pitchFamily="18" charset="0"/>
                                      <a:cs typeface="Calibri" panose="020F0502020204030204" pitchFamily="34" charset="0"/>
                                    </a:rPr>
                                    <m:t>0</m:t>
                                  </m:r>
                                </m:e>
                                <m:sup>
                                  <m:r>
                                    <m:rPr>
                                      <m:sty m:val="p"/>
                                    </m:rPr>
                                    <a:rPr lang="en-US" altLang="zh-CN" sz="1800" b="0" i="0" smtClean="0">
                                      <a:latin typeface="Cambria Math" panose="02040503050406030204" pitchFamily="18" charset="0"/>
                                      <a:cs typeface="Calibri" panose="020F0502020204030204" pitchFamily="34" charset="0"/>
                                    </a:rPr>
                                    <m:t>T</m:t>
                                  </m:r>
                                </m:sup>
                              </m:sSup>
                            </m:e>
                            <m:e>
                              <m:r>
                                <a:rPr lang="en-US" altLang="zh-CN" sz="1800" b="0" i="0" smtClean="0">
                                  <a:latin typeface="Cambria Math" panose="02040503050406030204" pitchFamily="18" charset="0"/>
                                  <a:cs typeface="Calibri" panose="020F0502020204030204" pitchFamily="34" charset="0"/>
                                </a:rPr>
                                <m:t>1</m:t>
                              </m:r>
                            </m:e>
                          </m:mr>
                        </m:m>
                      </m:e>
                    </m:d>
                  </m:oMath>
                </a14:m>
                <a:r>
                  <a:rPr lang="zh-CN" altLang="en-US" sz="1800" dirty="0"/>
                  <a:t>, 6 bậc tự do; tính chất bất biến: thể tích</a:t>
                </a:r>
                <a:endParaRPr lang="en-US" altLang="zh-CN" sz="1800" dirty="0"/>
              </a:p>
              <a:p>
                <a:pPr lvl="1" algn="just">
                  <a:lnSpc>
                    <a:spcPct val="150000"/>
                  </a:lnSpc>
                </a:pPr>
                <a:r>
                  <a:rPr lang="zh-CN" altLang="en-US" sz="1800" dirty="0"/>
                  <a:t>Phép biến đổi đồng dạng: 7 bậc tự do</a:t>
                </a:r>
                <a14:m>
                  <m:oMath xmlns:m="http://schemas.openxmlformats.org/officeDocument/2006/math">
                    <m:d>
                      <m:dPr>
                        <m:begChr m:val="["/>
                        <m:endChr m:val="]"/>
                        <m:ctrlPr>
                          <a:rPr lang="en-US" altLang="zh-CN" sz="1800" i="1">
                            <a:latin typeface="Cambria Math" panose="02040503050406030204" pitchFamily="18" charset="0"/>
                            <a:cs typeface="Calibri" panose="020F0502020204030204" pitchFamily="34" charset="0"/>
                          </a:rPr>
                        </m:ctrlPr>
                      </m:dPr>
                      <m:e>
                        <m:m>
                          <m:mPr>
                            <m:mcs>
                              <m:mc>
                                <m:mcPr>
                                  <m:count m:val="2"/>
                                  <m:mcJc m:val="center"/>
                                </m:mcPr>
                              </m:mc>
                            </m:mcs>
                            <m:ctrlPr>
                              <a:rPr lang="en-US" altLang="zh-CN" sz="1800" i="1">
                                <a:latin typeface="Cambria Math" panose="02040503050406030204" pitchFamily="18" charset="0"/>
                                <a:cs typeface="Calibri" panose="020F0502020204030204" pitchFamily="34" charset="0"/>
                              </a:rPr>
                            </m:ctrlPr>
                          </m:mPr>
                          <m:mr>
                            <m:e>
                              <m:r>
                                <m:rPr>
                                  <m:sty m:val="p"/>
                                  <m:brk m:alnAt="7"/>
                                </m:rPr>
                                <a:rPr lang="en-US" altLang="zh-CN" sz="1800" b="0" i="0" smtClean="0">
                                  <a:latin typeface="Cambria Math" panose="02040503050406030204" pitchFamily="18" charset="0"/>
                                  <a:cs typeface="Calibri" panose="020F0502020204030204" pitchFamily="34" charset="0"/>
                                </a:rPr>
                                <m:t>s</m:t>
                              </m:r>
                              <m:r>
                                <m:rPr>
                                  <m:sty m:val="p"/>
                                </m:rPr>
                                <a:rPr lang="en-US" altLang="zh-CN" sz="1800" b="0" i="0" smtClean="0">
                                  <a:latin typeface="Cambria Math" panose="02040503050406030204" pitchFamily="18" charset="0"/>
                                  <a:cs typeface="Calibri" panose="020F0502020204030204" pitchFamily="34" charset="0"/>
                                </a:rPr>
                                <m:t>R</m:t>
                              </m:r>
                            </m:e>
                            <m:e>
                              <m:r>
                                <m:rPr>
                                  <m:sty m:val="p"/>
                                </m:rPr>
                                <a:rPr lang="en-US" altLang="zh-CN" sz="1800" b="0" i="0" smtClean="0">
                                  <a:latin typeface="Cambria Math" panose="02040503050406030204" pitchFamily="18" charset="0"/>
                                  <a:cs typeface="Calibri" panose="020F0502020204030204" pitchFamily="34" charset="0"/>
                                </a:rPr>
                                <m:t>t</m:t>
                              </m:r>
                            </m:e>
                          </m:mr>
                          <m:mr>
                            <m:e>
                              <m:sSup>
                                <m:sSupPr>
                                  <m:ctrlPr>
                                    <a:rPr lang="en-US" altLang="zh-CN" sz="1800" i="1">
                                      <a:latin typeface="Cambria Math" panose="02040503050406030204" pitchFamily="18" charset="0"/>
                                      <a:cs typeface="Calibri" panose="020F0502020204030204" pitchFamily="34" charset="0"/>
                                    </a:rPr>
                                  </m:ctrlPr>
                                </m:sSupPr>
                                <m:e>
                                  <m:r>
                                    <a:rPr lang="en-US" altLang="zh-CN" sz="1800" b="0" i="0" smtClean="0">
                                      <a:latin typeface="Cambria Math" panose="02040503050406030204" pitchFamily="18" charset="0"/>
                                      <a:cs typeface="Calibri" panose="020F0502020204030204" pitchFamily="34" charset="0"/>
                                    </a:rPr>
                                    <m:t>0</m:t>
                                  </m:r>
                                </m:e>
                                <m:sup>
                                  <m:r>
                                    <m:rPr>
                                      <m:sty m:val="p"/>
                                    </m:rPr>
                                    <a:rPr lang="en-US" altLang="zh-CN" sz="1800" b="0" i="0" smtClean="0">
                                      <a:latin typeface="Cambria Math" panose="02040503050406030204" pitchFamily="18" charset="0"/>
                                      <a:cs typeface="Calibri" panose="020F0502020204030204" pitchFamily="34" charset="0"/>
                                    </a:rPr>
                                    <m:t>T</m:t>
                                  </m:r>
                                </m:sup>
                              </m:sSup>
                            </m:e>
                            <m:e>
                              <m:r>
                                <a:rPr lang="en-US" altLang="zh-CN" sz="1800" b="0" i="0" smtClean="0">
                                  <a:latin typeface="Cambria Math" panose="02040503050406030204" pitchFamily="18" charset="0"/>
                                  <a:cs typeface="Calibri" panose="020F0502020204030204" pitchFamily="34" charset="0"/>
                                </a:rPr>
                                <m:t>1</m:t>
                              </m:r>
                            </m:e>
                          </m:mr>
                        </m:m>
                      </m:e>
                    </m:d>
                  </m:oMath>
                </a14:m>
                <a:r>
                  <a:rPr lang="zh-CN" altLang="en-US" sz="1800" dirty="0"/>
                  <a:t>; tính chất bất biến: đường cong bậc hai tuyệt đối,</a:t>
                </a:r>
                <a14:m>
                  <m:oMath xmlns:m="http://schemas.openxmlformats.org/officeDocument/2006/math">
                    <m:sSub>
                      <m:sSubPr>
                        <m:ctrlPr>
                          <a:rPr lang="el-GR" altLang="zh-CN" sz="1800" i="1">
                            <a:latin typeface="Cambria Math" panose="02040503050406030204" pitchFamily="18" charset="0"/>
                            <a:cs typeface="Calibri" panose="020F0502020204030204" pitchFamily="34" charset="0"/>
                          </a:rPr>
                        </m:ctrlPr>
                      </m:sSubPr>
                      <m:e>
                        <m:r>
                          <m:rPr>
                            <m:sty m:val="p"/>
                          </m:rPr>
                          <a:rPr lang="el-GR" altLang="zh-CN" sz="1800" b="0" i="0" smtClean="0">
                            <a:latin typeface="Cambria Math" panose="02040503050406030204" pitchFamily="18" charset="0"/>
                            <a:cs typeface="Calibri" panose="020F0502020204030204" pitchFamily="34" charset="0"/>
                          </a:rPr>
                          <m:t>Ω</m:t>
                        </m:r>
                      </m:e>
                      <m:sub>
                        <m:r>
                          <a:rPr lang="en-US" altLang="zh-CN" sz="1800" b="0" i="0" smtClean="0">
                            <a:latin typeface="Cambria Math" panose="02040503050406030204" pitchFamily="18" charset="0"/>
                            <a:ea typeface="Cambria Math" panose="02040503050406030204" pitchFamily="18" charset="0"/>
                            <a:cs typeface="Calibri" panose="020F0502020204030204" pitchFamily="34" charset="0"/>
                          </a:rPr>
                          <m:t>∞</m:t>
                        </m:r>
                      </m:sub>
                    </m:sSub>
                  </m:oMath>
                </a14:m>
                <a:endParaRPr lang="en-US" altLang="zh-CN" sz="1800" dirty="0"/>
              </a:p>
              <a:p>
                <a:pPr lvl="1" algn="just">
                  <a:lnSpc>
                    <a:spcPct val="150000"/>
                  </a:lnSpc>
                </a:pPr>
                <a:r>
                  <a:rPr lang="zh-CN" altLang="en-US" sz="1800" dirty="0"/>
                  <a:t>Phép biến đổi affine: 12 bậc tự do</a:t>
                </a:r>
                <a14:m>
                  <m:oMath xmlns:m="http://schemas.openxmlformats.org/officeDocument/2006/math">
                    <m:d>
                      <m:dPr>
                        <m:begChr m:val="["/>
                        <m:endChr m:val="]"/>
                        <m:ctrlPr>
                          <a:rPr lang="en-US" altLang="zh-CN" sz="1800" i="1">
                            <a:latin typeface="Cambria Math" panose="02040503050406030204" pitchFamily="18" charset="0"/>
                            <a:cs typeface="Calibri" panose="020F0502020204030204" pitchFamily="34" charset="0"/>
                          </a:rPr>
                        </m:ctrlPr>
                      </m:dPr>
                      <m:e>
                        <m:m>
                          <m:mPr>
                            <m:mcs>
                              <m:mc>
                                <m:mcPr>
                                  <m:count m:val="2"/>
                                  <m:mcJc m:val="center"/>
                                </m:mcPr>
                              </m:mc>
                            </m:mcs>
                            <m:ctrlPr>
                              <a:rPr lang="en-US" altLang="zh-CN" sz="1800" i="1">
                                <a:latin typeface="Cambria Math" panose="02040503050406030204" pitchFamily="18" charset="0"/>
                                <a:cs typeface="Calibri" panose="020F0502020204030204" pitchFamily="34" charset="0"/>
                              </a:rPr>
                            </m:ctrlPr>
                          </m:mPr>
                          <m:mr>
                            <m:e>
                              <m:r>
                                <m:rPr>
                                  <m:sty m:val="p"/>
                                  <m:brk m:alnAt="7"/>
                                </m:rPr>
                                <a:rPr lang="en-US" altLang="zh-CN" sz="1800" b="0" i="0" smtClean="0">
                                  <a:latin typeface="Cambria Math" panose="02040503050406030204" pitchFamily="18" charset="0"/>
                                  <a:cs typeface="Calibri" panose="020F0502020204030204" pitchFamily="34" charset="0"/>
                                </a:rPr>
                                <m:t>A</m:t>
                              </m:r>
                            </m:e>
                            <m:e>
                              <m:r>
                                <m:rPr>
                                  <m:sty m:val="p"/>
                                </m:rPr>
                                <a:rPr lang="en-US" altLang="zh-CN" sz="1800" b="0" i="0" smtClean="0">
                                  <a:latin typeface="Cambria Math" panose="02040503050406030204" pitchFamily="18" charset="0"/>
                                  <a:cs typeface="Calibri" panose="020F0502020204030204" pitchFamily="34" charset="0"/>
                                </a:rPr>
                                <m:t>t</m:t>
                              </m:r>
                            </m:e>
                          </m:mr>
                          <m:mr>
                            <m:e>
                              <m:sSup>
                                <m:sSupPr>
                                  <m:ctrlPr>
                                    <a:rPr lang="en-US" altLang="zh-CN" sz="1800" i="1">
                                      <a:latin typeface="Cambria Math" panose="02040503050406030204" pitchFamily="18" charset="0"/>
                                      <a:cs typeface="Calibri" panose="020F0502020204030204" pitchFamily="34" charset="0"/>
                                    </a:rPr>
                                  </m:ctrlPr>
                                </m:sSupPr>
                                <m:e>
                                  <m:r>
                                    <a:rPr lang="en-US" altLang="zh-CN" sz="1800" b="0" i="0" smtClean="0">
                                      <a:latin typeface="Cambria Math" panose="02040503050406030204" pitchFamily="18" charset="0"/>
                                      <a:cs typeface="Calibri" panose="020F0502020204030204" pitchFamily="34" charset="0"/>
                                    </a:rPr>
                                    <m:t>0</m:t>
                                  </m:r>
                                </m:e>
                                <m:sup>
                                  <m:r>
                                    <m:rPr>
                                      <m:sty m:val="p"/>
                                    </m:rPr>
                                    <a:rPr lang="en-US" altLang="zh-CN" sz="1800" b="0" i="0" smtClean="0">
                                      <a:latin typeface="Cambria Math" panose="02040503050406030204" pitchFamily="18" charset="0"/>
                                      <a:cs typeface="Calibri" panose="020F0502020204030204" pitchFamily="34" charset="0"/>
                                    </a:rPr>
                                    <m:t>T</m:t>
                                  </m:r>
                                </m:sup>
                              </m:sSup>
                            </m:e>
                            <m:e>
                              <m:r>
                                <a:rPr lang="en-US" altLang="zh-CN" sz="1800" b="0" i="0" smtClean="0">
                                  <a:latin typeface="Cambria Math" panose="02040503050406030204" pitchFamily="18" charset="0"/>
                                  <a:cs typeface="Calibri" panose="020F0502020204030204" pitchFamily="34" charset="0"/>
                                </a:rPr>
                                <m:t>1</m:t>
                              </m:r>
                            </m:e>
                          </m:mr>
                        </m:m>
                      </m:e>
                    </m:d>
                  </m:oMath>
                </a14:m>
                <a:r>
                  <a:rPr lang="zh-CN" altLang="en-US" sz="1800" dirty="0"/>
                  <a:t>; tính chất bất biến: tính song song của các mặt phẳng, tỉ số thể tích, trọng tâm, mặt phẳng ở vô cực,</a:t>
                </a:r>
                <a14:m>
                  <m:oMath xmlns:m="http://schemas.openxmlformats.org/officeDocument/2006/math">
                    <m:sSub>
                      <m:sSubPr>
                        <m:ctrlPr>
                          <a:rPr lang="zh-CN" altLang="en-US" sz="1800" i="1" smtClean="0">
                            <a:latin typeface="Cambria Math" panose="02040503050406030204" pitchFamily="18" charset="0"/>
                            <a:cs typeface="Calibri" panose="020F0502020204030204" pitchFamily="34" charset="0"/>
                          </a:rPr>
                        </m:ctrlPr>
                      </m:sSubPr>
                      <m:e>
                        <m:r>
                          <m:rPr>
                            <m:sty m:val="p"/>
                          </m:rPr>
                          <a:rPr lang="zh-CN" altLang="en-US" sz="1800" b="0" i="0" smtClean="0">
                            <a:latin typeface="Cambria Math" panose="02040503050406030204" pitchFamily="18" charset="0"/>
                            <a:cs typeface="Calibri" panose="020F0502020204030204" pitchFamily="34" charset="0"/>
                          </a:rPr>
                          <m:t>π</m:t>
                        </m:r>
                      </m:e>
                      <m:sub>
                        <m:r>
                          <a:rPr lang="en-US" altLang="zh-CN" sz="1800" b="0" i="0" smtClean="0">
                            <a:latin typeface="Cambria Math" panose="02040503050406030204" pitchFamily="18" charset="0"/>
                            <a:ea typeface="Cambria Math" panose="02040503050406030204" pitchFamily="18" charset="0"/>
                            <a:cs typeface="Calibri" panose="020F0502020204030204" pitchFamily="34" charset="0"/>
                          </a:rPr>
                          <m:t>∞</m:t>
                        </m:r>
                      </m:sub>
                    </m:sSub>
                  </m:oMath>
                </a14:m>
                <a:endParaRPr lang="en-US" altLang="zh-CN" sz="1800" dirty="0"/>
              </a:p>
              <a:p>
                <a:pPr lvl="1" algn="just">
                  <a:lnSpc>
                    <a:spcPct val="150000"/>
                  </a:lnSpc>
                </a:pPr>
                <a:r>
                  <a:rPr lang="zh-CN" altLang="en-US" sz="1800" dirty="0"/>
                  <a:t>Phép biến đổi xạ ảnh: 15 bậc tự do</a:t>
                </a:r>
                <a14:m>
                  <m:oMath xmlns:m="http://schemas.openxmlformats.org/officeDocument/2006/math">
                    <m:d>
                      <m:dPr>
                        <m:begChr m:val="["/>
                        <m:endChr m:val="]"/>
                        <m:ctrlPr>
                          <a:rPr lang="en-US" altLang="zh-CN" sz="1800" i="1">
                            <a:latin typeface="Cambria Math" panose="02040503050406030204" pitchFamily="18" charset="0"/>
                            <a:cs typeface="Calibri" panose="020F0502020204030204" pitchFamily="34" charset="0"/>
                          </a:rPr>
                        </m:ctrlPr>
                      </m:dPr>
                      <m:e>
                        <m:m>
                          <m:mPr>
                            <m:mcs>
                              <m:mc>
                                <m:mcPr>
                                  <m:count m:val="2"/>
                                  <m:mcJc m:val="center"/>
                                </m:mcPr>
                              </m:mc>
                            </m:mcs>
                            <m:ctrlPr>
                              <a:rPr lang="en-US" altLang="zh-CN" sz="1800" i="1">
                                <a:latin typeface="Cambria Math" panose="02040503050406030204" pitchFamily="18" charset="0"/>
                                <a:cs typeface="Calibri" panose="020F0502020204030204" pitchFamily="34" charset="0"/>
                              </a:rPr>
                            </m:ctrlPr>
                          </m:mPr>
                          <m:mr>
                            <m:e>
                              <m:r>
                                <m:rPr>
                                  <m:sty m:val="p"/>
                                  <m:brk m:alnAt="7"/>
                                </m:rPr>
                                <a:rPr lang="en-US" altLang="zh-CN" sz="1800" b="0" i="0" smtClean="0">
                                  <a:latin typeface="Cambria Math" panose="02040503050406030204" pitchFamily="18" charset="0"/>
                                  <a:cs typeface="Calibri" panose="020F0502020204030204" pitchFamily="34" charset="0"/>
                                </a:rPr>
                                <m:t>A</m:t>
                              </m:r>
                            </m:e>
                            <m:e>
                              <m:r>
                                <m:rPr>
                                  <m:sty m:val="p"/>
                                </m:rPr>
                                <a:rPr lang="en-US" altLang="zh-CN" sz="1800" b="0" i="0" smtClean="0">
                                  <a:latin typeface="Cambria Math" panose="02040503050406030204" pitchFamily="18" charset="0"/>
                                  <a:cs typeface="Calibri" panose="020F0502020204030204" pitchFamily="34" charset="0"/>
                                </a:rPr>
                                <m:t>t</m:t>
                              </m:r>
                            </m:e>
                          </m:mr>
                          <m:mr>
                            <m:e>
                              <m:sSup>
                                <m:sSupPr>
                                  <m:ctrlPr>
                                    <a:rPr lang="en-US" altLang="zh-CN" sz="1800" i="1" smtClean="0">
                                      <a:latin typeface="Cambria Math" panose="02040503050406030204" pitchFamily="18" charset="0"/>
                                      <a:cs typeface="Calibri" panose="020F0502020204030204" pitchFamily="34" charset="0"/>
                                    </a:rPr>
                                  </m:ctrlPr>
                                </m:sSupPr>
                                <m:e>
                                  <m:r>
                                    <m:rPr>
                                      <m:sty m:val="p"/>
                                    </m:rPr>
                                    <a:rPr lang="en-US" altLang="zh-CN" sz="1800" b="0" i="0" smtClean="0">
                                      <a:latin typeface="Cambria Math" panose="02040503050406030204" pitchFamily="18" charset="0"/>
                                      <a:cs typeface="Calibri" panose="020F0502020204030204" pitchFamily="34" charset="0"/>
                                    </a:rPr>
                                    <m:t>v</m:t>
                                  </m:r>
                                </m:e>
                                <m:sup>
                                  <m:r>
                                    <m:rPr>
                                      <m:sty m:val="p"/>
                                    </m:rPr>
                                    <a:rPr lang="en-US" altLang="zh-CN" sz="1800" b="0" i="0" smtClean="0">
                                      <a:latin typeface="Cambria Math" panose="02040503050406030204" pitchFamily="18" charset="0"/>
                                      <a:cs typeface="Calibri" panose="020F0502020204030204" pitchFamily="34" charset="0"/>
                                    </a:rPr>
                                    <m:t>T</m:t>
                                  </m:r>
                                </m:sup>
                              </m:sSup>
                            </m:e>
                            <m:e>
                              <m:r>
                                <m:rPr>
                                  <m:sty m:val="p"/>
                                </m:rPr>
                                <a:rPr lang="en-US" altLang="zh-CN" sz="1800" b="0" i="0" smtClean="0">
                                  <a:latin typeface="Cambria Math" panose="02040503050406030204" pitchFamily="18" charset="0"/>
                                  <a:cs typeface="Calibri" panose="020F0502020204030204" pitchFamily="34" charset="0"/>
                                </a:rPr>
                                <m:t>v</m:t>
                              </m:r>
                            </m:e>
                          </m:mr>
                        </m:m>
                      </m:e>
                    </m:d>
                  </m:oMath>
                </a14:m>
                <a:r>
                  <a:rPr lang="zh-CN" altLang="en-US" sz="1800" dirty="0"/>
                  <a:t>; tính chất bất biến: giao và tiếp xúc giữa các bề mặt tiếp xúc, dấu của độ cong Gauss</a:t>
                </a:r>
                <a:endParaRPr lang="en-US" altLang="zh-CN" sz="1800" dirty="0"/>
              </a:p>
              <a:p>
                <a:pPr lvl="1" algn="just"/>
                <a:endParaRPr lang="en-US" altLang="zh-CN" sz="2400" dirty="0">
                  <a:solidFill>
                    <a:srgbClr val="C00000"/>
                  </a:solidFill>
                </a:endParaRPr>
              </a:p>
            </p:txBody>
          </p:sp>
        </mc:Choice>
        <mc:Fallback xmlns="">
          <p:sp>
            <p:nvSpPr>
              <p:cNvPr id="9" name="文本占位符 4">
                <a:extLst>
                  <a:ext uri="{FF2B5EF4-FFF2-40B4-BE49-F238E27FC236}">
                    <a16:creationId xmlns:a16="http://schemas.microsoft.com/office/drawing/2014/main" id="{BE6DD84C-2221-DE5E-6E0E-96496CAAB53B}"/>
                  </a:ext>
                </a:extLst>
              </p:cNvPr>
              <p:cNvSpPr>
                <a:spLocks noGrp="1" noRot="1" noChangeAspect="1" noMove="1" noResize="1" noEditPoints="1" noAdjustHandles="1" noChangeArrowheads="1" noChangeShapeType="1" noTextEdit="1"/>
              </p:cNvSpPr>
              <p:nvPr>
                <p:ph type="body" sz="quarter" idx="14"/>
              </p:nvPr>
            </p:nvSpPr>
            <p:spPr>
              <a:blipFill>
                <a:blip r:embed="rId3"/>
                <a:stretch>
                  <a:fillRect l="-909" r="-455"/>
                </a:stretch>
              </a:blipFill>
            </p:spPr>
            <p:txBody>
              <a:bodyPr/>
              <a:lstStyle/>
              <a:p>
                <a:r>
                  <a:rPr lang="en-VN">
                    <a:noFill/>
                  </a:rPr>
                  <a:t> </a:t>
                </a:r>
              </a:p>
            </p:txBody>
          </p:sp>
        </mc:Fallback>
      </mc:AlternateContent>
      <p:sp>
        <p:nvSpPr>
          <p:cNvPr id="6" name="文本占位符 3">
            <a:extLst>
              <a:ext uri="{FF2B5EF4-FFF2-40B4-BE49-F238E27FC236}">
                <a16:creationId xmlns:a16="http://schemas.microsoft.com/office/drawing/2014/main" id="{7C550DBF-9964-1B14-A928-33335BA7A6D9}"/>
              </a:ext>
            </a:extLst>
          </p:cNvPr>
          <p:cNvSpPr txBox="1">
            <a:spLocks/>
          </p:cNvSpPr>
          <p:nvPr/>
        </p:nvSpPr>
        <p:spPr>
          <a:xfrm>
            <a:off x="1692274" y="169464"/>
            <a:ext cx="9001125" cy="668337"/>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4000" b="0" i="0" kern="1200">
                <a:solidFill>
                  <a:srgbClr val="D22828"/>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Hình </a:t>
            </a:r>
            <a:r>
              <a:rPr lang="en-US" altLang="zh-CN" dirty="0" err="1"/>
              <a:t>học</a:t>
            </a:r>
            <a:r>
              <a:rPr lang="en-US" altLang="zh-CN" dirty="0"/>
              <a:t> </a:t>
            </a:r>
            <a:r>
              <a:rPr lang="en-US" altLang="zh-CN" dirty="0" err="1"/>
              <a:t>xạ</a:t>
            </a:r>
            <a:r>
              <a:rPr lang="en-US" altLang="zh-CN" dirty="0"/>
              <a:t> </a:t>
            </a:r>
            <a:r>
              <a:rPr lang="en-US" altLang="zh-CN" dirty="0" err="1"/>
              <a:t>ảnh</a:t>
            </a:r>
            <a:r>
              <a:rPr lang="en-US" altLang="zh-CN" dirty="0"/>
              <a:t> </a:t>
            </a:r>
            <a:r>
              <a:rPr lang="en-US" altLang="zh-CN" dirty="0" err="1"/>
              <a:t>và</a:t>
            </a:r>
            <a:r>
              <a:rPr lang="en-US" altLang="zh-CN" dirty="0"/>
              <a:t> </a:t>
            </a:r>
            <a:r>
              <a:rPr lang="en-US" altLang="zh-CN" dirty="0" err="1"/>
              <a:t>phép</a:t>
            </a:r>
            <a:r>
              <a:rPr lang="en-US" altLang="zh-CN" dirty="0"/>
              <a:t> </a:t>
            </a:r>
            <a:r>
              <a:rPr lang="en-US" altLang="zh-CN" dirty="0" err="1"/>
              <a:t>biến</a:t>
            </a:r>
            <a:r>
              <a:rPr lang="en-US" altLang="zh-CN" dirty="0"/>
              <a:t> </a:t>
            </a:r>
            <a:r>
              <a:rPr lang="en-US" altLang="zh-CN" dirty="0" err="1"/>
              <a:t>đổi</a:t>
            </a:r>
            <a:r>
              <a:rPr lang="en-US" altLang="zh-CN" dirty="0"/>
              <a:t> 3D</a:t>
            </a:r>
          </a:p>
        </p:txBody>
      </p:sp>
    </p:spTree>
    <p:extLst>
      <p:ext uri="{BB962C8B-B14F-4D97-AF65-F5344CB8AC3E}">
        <p14:creationId xmlns:p14="http://schemas.microsoft.com/office/powerpoint/2010/main" val="363561306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13</a:t>
            </a:fld>
            <a:endParaRPr lang="zh-CN" altLang="en-US">
              <a:latin typeface="Calibri"/>
              <a:cs typeface="Calibri"/>
            </a:endParaRPr>
          </a:p>
        </p:txBody>
      </p:sp>
      <p:sp>
        <p:nvSpPr>
          <p:cNvPr id="4" name="文本占位符 3"/>
          <p:cNvSpPr>
            <a:spLocks noGrp="1"/>
          </p:cNvSpPr>
          <p:nvPr>
            <p:ph type="body" sz="quarter" idx="13"/>
          </p:nvPr>
        </p:nvSpPr>
        <p:spPr/>
        <p:txBody>
          <a:bodyPr>
            <a:normAutofit/>
          </a:bodyPr>
          <a:lstStyle/>
          <a:p>
            <a:r>
              <a:rPr lang="en-US" altLang="zh-CN" dirty="0"/>
              <a:t>§2.2 Mô hình camera</a:t>
            </a:r>
          </a:p>
        </p:txBody>
      </p:sp>
      <p:sp>
        <p:nvSpPr>
          <p:cNvPr id="6" name="Rectangle 4">
            <a:hlinkClick r:id="" action="ppaction://noaction"/>
            <a:extLst>
              <a:ext uri="{FF2B5EF4-FFF2-40B4-BE49-F238E27FC236}">
                <a16:creationId xmlns:a16="http://schemas.microsoft.com/office/drawing/2014/main" id="{E48DF06D-765D-9047-A6DA-A8DBEE092553}"/>
              </a:ext>
            </a:extLst>
          </p:cNvPr>
          <p:cNvSpPr>
            <a:spLocks noChangeArrowheads="1"/>
          </p:cNvSpPr>
          <p:nvPr/>
        </p:nvSpPr>
        <p:spPr bwMode="auto">
          <a:xfrm>
            <a:off x="834598" y="598581"/>
            <a:ext cx="4500876" cy="3066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Camera hữu hạn</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Camera xạ ảnh</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Camera ở vô cực</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20167957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1E65B-5AF5-807B-74E6-7C8ABC561582}"/>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79155BB-DE97-10C5-3A7F-D84AA4F5E16B}"/>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14</a:t>
            </a:fld>
            <a:endParaRPr lang="zh-CN" altLang="en-US">
              <a:latin typeface="Calibri"/>
              <a:cs typeface="Calibri"/>
            </a:endParaRPr>
          </a:p>
        </p:txBody>
      </p:sp>
      <p:sp>
        <p:nvSpPr>
          <p:cNvPr id="9" name="文本占位符 4">
            <a:extLst>
              <a:ext uri="{FF2B5EF4-FFF2-40B4-BE49-F238E27FC236}">
                <a16:creationId xmlns:a16="http://schemas.microsoft.com/office/drawing/2014/main" id="{47D0D64F-5D4E-285D-7419-8532FABBD0B6}"/>
              </a:ext>
            </a:extLst>
          </p:cNvPr>
          <p:cNvSpPr>
            <a:spLocks noGrp="1"/>
          </p:cNvSpPr>
          <p:nvPr>
            <p:ph type="body" sz="quarter" idx="14"/>
          </p:nvPr>
        </p:nvSpPr>
        <p:spPr>
          <a:xfrm>
            <a:off x="515937" y="1104900"/>
            <a:ext cx="11160125" cy="2603500"/>
          </a:xfrm>
        </p:spPr>
        <p:txBody>
          <a:bodyPr>
            <a:normAutofit fontScale="77500" lnSpcReduction="20000"/>
          </a:bodyPr>
          <a:lstStyle/>
          <a:p>
            <a:r>
              <a:rPr lang="en-VN" dirty="0"/>
              <a:t>Mở đầu</a:t>
            </a:r>
          </a:p>
          <a:p>
            <a:pPr lvl="1" algn="just"/>
            <a:r>
              <a:rPr lang="en-VN" dirty="0"/>
              <a:t>Camera thực hiện ánh xạ các điểm trong không gian ba chiều lên mặt phẳng ảnh hai chiều; vì vậy, quá trình tạo ảnh có thể được nghiên cứu bằng các công cụ của hình học xạ ảnh.</a:t>
            </a:r>
          </a:p>
          <a:p>
            <a:pPr lvl="1" algn="just"/>
            <a:r>
              <a:rPr lang="en-VN" dirty="0"/>
              <a:t>Phần lớn camera thực tế được mô hình hóa bằng phép chiếu phối cảnh; đây sẽ là mô hình trọng tâm của phần này.</a:t>
            </a:r>
          </a:p>
          <a:p>
            <a:pPr lvl="1" algn="just"/>
            <a:r>
              <a:rPr lang="en-VN" dirty="0"/>
              <a:t>Trong hệ tọa độ thuần nhất, phép chiếu của camera được biểu diễn bằng một ma trận camera. Từ ma trận này có thể xác định các tham số nội tại, tư thế của camera và các đặc trưng hình học liên quan.</a:t>
            </a:r>
          </a:p>
          <a:p>
            <a:endParaRPr lang="en-US" altLang="zh-CN" sz="2400" b="1" dirty="0">
              <a:latin typeface="Calibri"/>
              <a:cs typeface="Calibri"/>
            </a:endParaRPr>
          </a:p>
        </p:txBody>
      </p:sp>
      <p:sp>
        <p:nvSpPr>
          <p:cNvPr id="4" name="文本占位符 3">
            <a:extLst>
              <a:ext uri="{FF2B5EF4-FFF2-40B4-BE49-F238E27FC236}">
                <a16:creationId xmlns:a16="http://schemas.microsoft.com/office/drawing/2014/main" id="{E95F38ED-FC73-464F-79C9-1598B518F0D1}"/>
              </a:ext>
            </a:extLst>
          </p:cNvPr>
          <p:cNvSpPr>
            <a:spLocks noGrp="1"/>
          </p:cNvSpPr>
          <p:nvPr>
            <p:ph type="body" sz="quarter" idx="13"/>
          </p:nvPr>
        </p:nvSpPr>
        <p:spPr/>
        <p:txBody>
          <a:bodyPr>
            <a:normAutofit/>
          </a:bodyPr>
          <a:lstStyle/>
          <a:p>
            <a:r>
              <a:rPr lang="zh-CN" altLang="en-US" dirty="0">
                <a:latin typeface="Calibri"/>
                <a:cs typeface="Calibri"/>
              </a:rPr>
              <a:t>Mô hình camera</a:t>
            </a:r>
          </a:p>
        </p:txBody>
      </p:sp>
      <p:pic>
        <p:nvPicPr>
          <p:cNvPr id="4106" name="Picture 10" descr="全球第一台符合HDV1080i标准的HD高清数码摄像机在中国推出- 新闻中心- 索尼（Sony）中国网站">
            <a:extLst>
              <a:ext uri="{FF2B5EF4-FFF2-40B4-BE49-F238E27FC236}">
                <a16:creationId xmlns:a16="http://schemas.microsoft.com/office/drawing/2014/main" id="{3BAF1342-A035-0CD0-A168-B17DDADC03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324" y="3836669"/>
            <a:ext cx="3389725" cy="259556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F45FABA-6CDA-F724-402D-2CB051F599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67563" y="3209082"/>
            <a:ext cx="6299200" cy="3515832"/>
          </a:xfrm>
          <a:prstGeom prst="rect">
            <a:avLst/>
          </a:prstGeom>
        </p:spPr>
      </p:pic>
    </p:spTree>
    <p:extLst>
      <p:ext uri="{BB962C8B-B14F-4D97-AF65-F5344CB8AC3E}">
        <p14:creationId xmlns:p14="http://schemas.microsoft.com/office/powerpoint/2010/main" val="387175630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D1500-EF35-33B6-20D6-D9295FC5C21D}"/>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561CD93-0A7D-54DF-766E-CE52342A85A8}"/>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15</a:t>
            </a:fld>
            <a:endParaRPr lang="zh-CN" altLang="en-US">
              <a:latin typeface="Calibri"/>
              <a:cs typeface="Calibri"/>
            </a:endParaRPr>
          </a:p>
        </p:txBody>
      </p:sp>
      <p:sp>
        <p:nvSpPr>
          <p:cNvPr id="9" name="文本占位符 4">
            <a:extLst>
              <a:ext uri="{FF2B5EF4-FFF2-40B4-BE49-F238E27FC236}">
                <a16:creationId xmlns:a16="http://schemas.microsoft.com/office/drawing/2014/main" id="{407666C5-DE3E-009C-BF8F-313EEF96C2F9}"/>
              </a:ext>
            </a:extLst>
          </p:cNvPr>
          <p:cNvSpPr>
            <a:spLocks noGrp="1"/>
          </p:cNvSpPr>
          <p:nvPr>
            <p:ph type="body" sz="quarter" idx="14"/>
          </p:nvPr>
        </p:nvSpPr>
        <p:spPr/>
        <p:txBody>
          <a:bodyPr>
            <a:normAutofit/>
          </a:bodyPr>
          <a:lstStyle/>
          <a:p>
            <a:r>
              <a:rPr lang="en-VN" dirty="0"/>
              <a:t>Phân loại camera</a:t>
            </a:r>
          </a:p>
          <a:p>
            <a:pPr lvl="1"/>
            <a:r>
              <a:rPr lang="en-VN" sz="1600" dirty="0"/>
              <a:t>Dựa trên vị trí tâm chiếu trong không gian xạ ảnh, camera có thể được chia thành </a:t>
            </a:r>
            <a:r>
              <a:rPr lang="en-VN" sz="1600" b="1" dirty="0"/>
              <a:t>camera hữu hạn</a:t>
            </a:r>
            <a:r>
              <a:rPr lang="en-VN" sz="1600" dirty="0"/>
              <a:t>, </a:t>
            </a:r>
            <a:r>
              <a:rPr lang="en-VN" sz="1600" b="1" dirty="0"/>
              <a:t>camera affine</a:t>
            </a:r>
            <a:r>
              <a:rPr lang="en-VN" sz="1600" dirty="0"/>
              <a:t> và một số mô hình suy biến hoặc chuyên biệt khác.</a:t>
            </a:r>
          </a:p>
          <a:p>
            <a:pPr lvl="2"/>
            <a:r>
              <a:rPr lang="en-VN" sz="1600" i="1" dirty="0"/>
              <a:t>Camera hữu hạn</a:t>
            </a:r>
            <a:r>
              <a:rPr lang="en-VN" sz="1600" b="1" dirty="0"/>
              <a:t>:</a:t>
            </a:r>
            <a:r>
              <a:rPr lang="en-VN" sz="1600" dirty="0"/>
              <a:t> Tâm camera nằm tại một điểm hữu hạn trong không gian; đây là mô hình camera phối cảnh thông thường.</a:t>
            </a:r>
          </a:p>
          <a:p>
            <a:pPr lvl="2"/>
            <a:r>
              <a:rPr lang="en-VN" sz="1600" i="1" dirty="0"/>
              <a:t>Camera affine</a:t>
            </a:r>
            <a:r>
              <a:rPr lang="en-VN" sz="1600" b="1" dirty="0"/>
              <a:t>:</a:t>
            </a:r>
            <a:r>
              <a:rPr lang="en-VN" sz="1600" dirty="0"/>
              <a:t> Tâm camera nằm trên mặt phẳng ở vô cực, nên các tia chiếu song song với nhau; camera trực giao và camera phối cảnh yếu là các trường hợp gần đúng phổ biến.</a:t>
            </a:r>
          </a:p>
        </p:txBody>
      </p:sp>
      <p:sp>
        <p:nvSpPr>
          <p:cNvPr id="4" name="文本占位符 3">
            <a:extLst>
              <a:ext uri="{FF2B5EF4-FFF2-40B4-BE49-F238E27FC236}">
                <a16:creationId xmlns:a16="http://schemas.microsoft.com/office/drawing/2014/main" id="{DA7CBD3B-6AD0-D680-8C7E-A8D11E1BAA0E}"/>
              </a:ext>
            </a:extLst>
          </p:cNvPr>
          <p:cNvSpPr>
            <a:spLocks noGrp="1"/>
          </p:cNvSpPr>
          <p:nvPr>
            <p:ph type="body" sz="quarter" idx="13"/>
          </p:nvPr>
        </p:nvSpPr>
        <p:spPr/>
        <p:txBody>
          <a:bodyPr>
            <a:normAutofit/>
          </a:bodyPr>
          <a:lstStyle/>
          <a:p>
            <a:r>
              <a:rPr lang="zh-CN" altLang="en-US" dirty="0">
                <a:latin typeface="Calibri"/>
                <a:cs typeface="Calibri"/>
              </a:rPr>
              <a:t>Mô hình camera</a:t>
            </a:r>
          </a:p>
        </p:txBody>
      </p:sp>
      <p:pic>
        <p:nvPicPr>
          <p:cNvPr id="3074" name="Picture 2" descr="畫畫看起來歪歪的？你需要透視圖法【初學者自學畫畫（6）】 - 畫WOW！">
            <a:extLst>
              <a:ext uri="{FF2B5EF4-FFF2-40B4-BE49-F238E27FC236}">
                <a16:creationId xmlns:a16="http://schemas.microsoft.com/office/drawing/2014/main" id="{7E36D6D9-18AD-97C9-5CD2-1A166A2A276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83000" y="3324142"/>
            <a:ext cx="4172116" cy="2900924"/>
          </a:xfrm>
          <a:prstGeom prst="rect">
            <a:avLst/>
          </a:prstGeom>
          <a:noFill/>
          <a:extLst>
            <a:ext uri="{909E8E84-426E-40DD-AFC4-6F175D3DCCD1}">
              <a14:hiddenFill xmlns:a14="http://schemas.microsoft.com/office/drawing/2010/main">
                <a:solidFill>
                  <a:srgbClr val="FFFFFF"/>
                </a:solidFill>
              </a14:hiddenFill>
            </a:ext>
          </a:extLst>
        </p:spPr>
      </p:pic>
      <p:sp>
        <p:nvSpPr>
          <p:cNvPr id="8" name="文本框 7">
            <a:extLst>
              <a:ext uri="{FF2B5EF4-FFF2-40B4-BE49-F238E27FC236}">
                <a16:creationId xmlns:a16="http://schemas.microsoft.com/office/drawing/2014/main" id="{4A862510-7229-864E-3A29-501514303AF3}"/>
              </a:ext>
            </a:extLst>
          </p:cNvPr>
          <p:cNvSpPr txBox="1"/>
          <p:nvPr/>
        </p:nvSpPr>
        <p:spPr>
          <a:xfrm>
            <a:off x="2774811" y="6437527"/>
            <a:ext cx="2078531" cy="338554"/>
          </a:xfrm>
          <a:prstGeom prst="rect">
            <a:avLst/>
          </a:prstGeom>
          <a:noFill/>
        </p:spPr>
        <p:txBody>
          <a:bodyPr wrap="square" rtlCol="0">
            <a:normAutofit/>
          </a:bodyPr>
          <a:lstStyle/>
          <a:p>
            <a:pPr algn="ctr"/>
            <a:r>
              <a:rPr lang="zh-CN" altLang="en-US" sz="1600" dirty="0">
                <a:latin typeface="Calibri"/>
                <a:ea typeface="黑体" panose="02010609060101010101" pitchFamily="49" charset="-122"/>
                <a:cs typeface="Calibri"/>
              </a:rPr>
              <a:t>Phân loại camera</a:t>
            </a:r>
          </a:p>
        </p:txBody>
      </p:sp>
      <p:sp>
        <p:nvSpPr>
          <p:cNvPr id="10" name="文本框 9">
            <a:extLst>
              <a:ext uri="{FF2B5EF4-FFF2-40B4-BE49-F238E27FC236}">
                <a16:creationId xmlns:a16="http://schemas.microsoft.com/office/drawing/2014/main" id="{1AE8EDC3-B4EC-0581-C722-3A8B2BCE7ACF}"/>
              </a:ext>
            </a:extLst>
          </p:cNvPr>
          <p:cNvSpPr txBox="1"/>
          <p:nvPr/>
        </p:nvSpPr>
        <p:spPr>
          <a:xfrm>
            <a:off x="7929792" y="6268250"/>
            <a:ext cx="2078531" cy="338554"/>
          </a:xfrm>
          <a:prstGeom prst="rect">
            <a:avLst/>
          </a:prstGeom>
          <a:noFill/>
        </p:spPr>
        <p:txBody>
          <a:bodyPr wrap="square" rtlCol="0">
            <a:normAutofit/>
          </a:bodyPr>
          <a:lstStyle/>
          <a:p>
            <a:pPr algn="ctr"/>
            <a:r>
              <a:rPr lang="zh-CN" altLang="en-US" sz="1600" dirty="0">
                <a:latin typeface="Calibri"/>
                <a:ea typeface="黑体" panose="02010609060101010101" pitchFamily="49" charset="-122"/>
                <a:cs typeface="Calibri"/>
              </a:rPr>
              <a:t>Quan hệ phối cảnh</a:t>
            </a:r>
          </a:p>
        </p:txBody>
      </p:sp>
      <p:pic>
        <p:nvPicPr>
          <p:cNvPr id="5" name="Picture 4">
            <a:extLst>
              <a:ext uri="{FF2B5EF4-FFF2-40B4-BE49-F238E27FC236}">
                <a16:creationId xmlns:a16="http://schemas.microsoft.com/office/drawing/2014/main" id="{72BAFB6E-713A-0A88-F5B9-52685A9021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6884" y="3340567"/>
            <a:ext cx="5354386" cy="3041291"/>
          </a:xfrm>
          <a:prstGeom prst="rect">
            <a:avLst/>
          </a:prstGeom>
        </p:spPr>
      </p:pic>
    </p:spTree>
    <p:extLst>
      <p:ext uri="{BB962C8B-B14F-4D97-AF65-F5344CB8AC3E}">
        <p14:creationId xmlns:p14="http://schemas.microsoft.com/office/powerpoint/2010/main" val="14520064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16</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p:cNvSpPr>
                <a:spLocks noGrp="1"/>
              </p:cNvSpPr>
              <p:nvPr>
                <p:ph type="body" sz="quarter" idx="14"/>
              </p:nvPr>
            </p:nvSpPr>
            <p:spPr>
              <a:xfrm>
                <a:off x="515937" y="1104900"/>
                <a:ext cx="11160125" cy="2794000"/>
              </a:xfrm>
            </p:spPr>
            <p:txBody>
              <a:bodyPr>
                <a:normAutofit fontScale="85000" lnSpcReduction="10000"/>
              </a:bodyPr>
              <a:lstStyle/>
              <a:p>
                <a:r>
                  <a:rPr lang="zh-CN" altLang="en-US" sz="2800" dirty="0">
                    <a:latin typeface="Calibri"/>
                    <a:cs typeface="Calibri"/>
                  </a:rPr>
                  <a:t>Mô hình lỗ kim (pinhole) cơ bản</a:t>
                </a:r>
                <a:endParaRPr lang="en-US" altLang="zh-CN" sz="2800" dirty="0">
                  <a:latin typeface="Calibri"/>
                  <a:cs typeface="Calibri"/>
                </a:endParaRPr>
              </a:p>
              <a:p>
                <a:pPr lvl="1" algn="just"/>
                <a:r>
                  <a:rPr lang="zh-CN" altLang="en-US" sz="2400" dirty="0"/>
                  <a:t>Mặt phẳng ảnh:</a:t>
                </a:r>
                <a14:m>
                  <m:oMath xmlns:m="http://schemas.openxmlformats.org/officeDocument/2006/math">
                    <m:r>
                      <a:rPr lang="vi-VN" altLang="zh-CN" sz="2400" b="0" i="0" smtClean="0">
                        <a:latin typeface="Cambria Math" panose="02040503050406030204" pitchFamily="18" charset="0"/>
                        <a:cs typeface="Calibri" panose="020F0502020204030204" pitchFamily="34" charset="0"/>
                      </a:rPr>
                      <m:t> </m:t>
                    </m:r>
                    <m:r>
                      <m:rPr>
                        <m:sty m:val="p"/>
                      </m:rPr>
                      <a:rPr lang="en-US" altLang="zh-CN" sz="2400" b="0" i="0" smtClean="0">
                        <a:latin typeface="Cambria Math" panose="02040503050406030204" pitchFamily="18" charset="0"/>
                        <a:cs typeface="Calibri" panose="020F0502020204030204" pitchFamily="34" charset="0"/>
                      </a:rPr>
                      <m:t>Z</m:t>
                    </m:r>
                    <m:r>
                      <a:rPr lang="en-US" altLang="zh-CN" sz="2400" b="0" i="0" smtClean="0">
                        <a:latin typeface="Cambria Math" panose="02040503050406030204" pitchFamily="18" charset="0"/>
                        <a:cs typeface="Calibri" panose="020F0502020204030204" pitchFamily="34" charset="0"/>
                      </a:rPr>
                      <m:t>=</m:t>
                    </m:r>
                    <m:r>
                      <m:rPr>
                        <m:sty m:val="p"/>
                      </m:rPr>
                      <a:rPr lang="en-US" altLang="zh-CN" sz="2400" b="0" i="0" smtClean="0">
                        <a:latin typeface="Cambria Math" panose="02040503050406030204" pitchFamily="18" charset="0"/>
                        <a:cs typeface="Calibri" panose="020F0502020204030204" pitchFamily="34" charset="0"/>
                      </a:rPr>
                      <m:t>f</m:t>
                    </m:r>
                  </m:oMath>
                </a14:m>
                <a:r>
                  <a:rPr lang="zh-CN" altLang="en-US" sz="2400" dirty="0"/>
                  <a:t>, là mặt phẳng mà điểm trong không gian được chiếu lên</a:t>
                </a:r>
                <a:endParaRPr lang="en-US" altLang="zh-CN" sz="2400" dirty="0"/>
              </a:p>
              <a:p>
                <a:pPr lvl="1" algn="just"/>
                <a:r>
                  <a:rPr lang="zh-CN" altLang="en-US" sz="2400" dirty="0"/>
                  <a:t>Mặt phẳng chính: mặt phẳng đi qua tâm camera và song song với mặt phẳng ảnh</a:t>
                </a:r>
                <a:endParaRPr lang="en-US" altLang="zh-CN" sz="2400" dirty="0"/>
              </a:p>
              <a:p>
                <a:pPr lvl="1" algn="just"/>
                <a:r>
                  <a:rPr lang="zh-CN" altLang="en-US" sz="2400" dirty="0"/>
                  <a:t>Phương thức chiếu: sử dụng phép chiếu phối cảnh, tâm camera nằm tại gốc tọa độ</a:t>
                </a:r>
                <a:endParaRPr lang="en-US" altLang="zh-CN" sz="2400" dirty="0"/>
              </a:p>
              <a:p>
                <a:pPr lvl="1" algn="just"/>
                <a:r>
                  <a:rPr lang="zh-CN" altLang="en-US" sz="2400" dirty="0"/>
                  <a:t>Quan hệ ánh xạ: ánh xạ từ tọa độ thế giới sang tọa độ mặt phẳng ảnh là</a:t>
                </a:r>
                <a14:m>
                  <m:oMath xmlns:m="http://schemas.openxmlformats.org/officeDocument/2006/math">
                    <m:sSup>
                      <m:sSupPr>
                        <m:ctrlPr>
                          <a:rPr lang="en-US" altLang="zh-CN" sz="2400" i="1" smtClean="0">
                            <a:latin typeface="Cambria Math" panose="02040503050406030204" pitchFamily="18" charset="0"/>
                            <a:cs typeface="Calibri" panose="020F0502020204030204" pitchFamily="34" charset="0"/>
                          </a:rPr>
                        </m:ctrlPr>
                      </m:sSupPr>
                      <m:e>
                        <m:d>
                          <m:dPr>
                            <m:ctrlPr>
                              <a:rPr lang="en-US" altLang="zh-CN" sz="2400" i="1" smtClean="0">
                                <a:latin typeface="Cambria Math" panose="02040503050406030204" pitchFamily="18" charset="0"/>
                                <a:cs typeface="Calibri" panose="020F0502020204030204" pitchFamily="34" charset="0"/>
                              </a:rPr>
                            </m:ctrlPr>
                          </m:dPr>
                          <m:e>
                            <m:r>
                              <m:rPr>
                                <m:sty m:val="p"/>
                              </m:rPr>
                              <a:rPr lang="en-US" altLang="zh-CN" sz="2400" b="0" i="0" smtClean="0">
                                <a:latin typeface="Cambria Math" panose="02040503050406030204" pitchFamily="18" charset="0"/>
                                <a:cs typeface="Calibri" panose="020F0502020204030204" pitchFamily="34" charset="0"/>
                              </a:rPr>
                              <m:t>X</m:t>
                            </m:r>
                            <m:r>
                              <a:rPr lang="en-US" altLang="zh-CN" sz="2400" b="0" i="0" smtClean="0">
                                <a:latin typeface="Cambria Math" panose="02040503050406030204" pitchFamily="18" charset="0"/>
                                <a:cs typeface="Calibri" panose="020F0502020204030204" pitchFamily="34" charset="0"/>
                              </a:rPr>
                              <m:t>,</m:t>
                            </m:r>
                            <m:r>
                              <m:rPr>
                                <m:sty m:val="p"/>
                              </m:rPr>
                              <a:rPr lang="en-US" altLang="zh-CN" sz="2400" b="0" i="0" smtClean="0">
                                <a:latin typeface="Cambria Math" panose="02040503050406030204" pitchFamily="18" charset="0"/>
                                <a:cs typeface="Calibri" panose="020F0502020204030204" pitchFamily="34" charset="0"/>
                              </a:rPr>
                              <m:t>Y</m:t>
                            </m:r>
                            <m:r>
                              <a:rPr lang="en-US" altLang="zh-CN" sz="2400" b="0" i="0" smtClean="0">
                                <a:latin typeface="Cambria Math" panose="02040503050406030204" pitchFamily="18" charset="0"/>
                                <a:cs typeface="Calibri" panose="020F0502020204030204" pitchFamily="34" charset="0"/>
                              </a:rPr>
                              <m:t>,</m:t>
                            </m:r>
                            <m:r>
                              <m:rPr>
                                <m:sty m:val="p"/>
                              </m:rPr>
                              <a:rPr lang="en-US" altLang="zh-CN" sz="2400" b="0" i="0" smtClean="0">
                                <a:latin typeface="Cambria Math" panose="02040503050406030204" pitchFamily="18" charset="0"/>
                                <a:cs typeface="Calibri" panose="020F0502020204030204" pitchFamily="34" charset="0"/>
                              </a:rPr>
                              <m:t>Z</m:t>
                            </m:r>
                          </m:e>
                        </m:d>
                      </m:e>
                      <m:sup>
                        <m:r>
                          <m:rPr>
                            <m:sty m:val="p"/>
                          </m:rPr>
                          <a:rPr lang="en-US" altLang="zh-CN" sz="2400" b="0" i="0" smtClean="0">
                            <a:latin typeface="Cambria Math" panose="02040503050406030204" pitchFamily="18" charset="0"/>
                            <a:cs typeface="Calibri" panose="020F0502020204030204" pitchFamily="34" charset="0"/>
                          </a:rPr>
                          <m:t>T</m:t>
                        </m:r>
                      </m:sup>
                    </m:sSup>
                    <m:r>
                      <a:rPr lang="en-US" altLang="zh-CN" sz="2400" b="0" i="0" smtClean="0">
                        <a:latin typeface="Cambria Math" panose="02040503050406030204" pitchFamily="18" charset="0"/>
                        <a:ea typeface="Cambria Math" panose="02040503050406030204" pitchFamily="18" charset="0"/>
                        <a:cs typeface="Calibri" panose="020F0502020204030204" pitchFamily="34" charset="0"/>
                      </a:rPr>
                      <m:t>→</m:t>
                    </m:r>
                    <m:sSup>
                      <m:sSupPr>
                        <m:ctrlPr>
                          <a:rPr lang="en-US" altLang="zh-CN" sz="2400" i="1" smtClean="0">
                            <a:latin typeface="Cambria Math" panose="02040503050406030204" pitchFamily="18" charset="0"/>
                            <a:ea typeface="Cambria Math" panose="02040503050406030204" pitchFamily="18" charset="0"/>
                            <a:cs typeface="Calibri" panose="020F0502020204030204" pitchFamily="34" charset="0"/>
                          </a:rPr>
                        </m:ctrlPr>
                      </m:sSupPr>
                      <m:e>
                        <m:d>
                          <m:dPr>
                            <m:ctrlPr>
                              <a:rPr lang="en-US" altLang="zh-CN" sz="2400" i="1" smtClean="0">
                                <a:latin typeface="Cambria Math" panose="02040503050406030204" pitchFamily="18" charset="0"/>
                                <a:ea typeface="Cambria Math" panose="02040503050406030204" pitchFamily="18" charset="0"/>
                                <a:cs typeface="Calibri" panose="020F0502020204030204" pitchFamily="34" charset="0"/>
                              </a:rPr>
                            </m:ctrlPr>
                          </m:dPr>
                          <m:e>
                            <m:f>
                              <m:fPr>
                                <m:ctrlPr>
                                  <a:rPr lang="en-US" altLang="zh-CN" sz="2400" i="1" smtClean="0">
                                    <a:latin typeface="Cambria Math" panose="02040503050406030204" pitchFamily="18" charset="0"/>
                                    <a:ea typeface="Cambria Math" panose="02040503050406030204" pitchFamily="18" charset="0"/>
                                    <a:cs typeface="Calibri" panose="020F0502020204030204" pitchFamily="34" charset="0"/>
                                  </a:rPr>
                                </m:ctrlPr>
                              </m:fPr>
                              <m:num>
                                <m:r>
                                  <m:rPr>
                                    <m:sty m:val="p"/>
                                  </m:rPr>
                                  <a:rPr lang="en-US" altLang="zh-CN" sz="2400" b="0" i="0" smtClean="0">
                                    <a:latin typeface="Cambria Math" panose="02040503050406030204" pitchFamily="18" charset="0"/>
                                    <a:ea typeface="Cambria Math" panose="02040503050406030204" pitchFamily="18" charset="0"/>
                                    <a:cs typeface="Calibri" panose="020F0502020204030204" pitchFamily="34" charset="0"/>
                                  </a:rPr>
                                  <m:t>fX</m:t>
                                </m:r>
                              </m:num>
                              <m:den>
                                <m:r>
                                  <m:rPr>
                                    <m:sty m:val="p"/>
                                  </m:rPr>
                                  <a:rPr lang="en-US" altLang="zh-CN" sz="2400" b="0" i="0" smtClean="0">
                                    <a:latin typeface="Cambria Math" panose="02040503050406030204" pitchFamily="18" charset="0"/>
                                    <a:ea typeface="Cambria Math" panose="02040503050406030204" pitchFamily="18" charset="0"/>
                                    <a:cs typeface="Calibri" panose="020F0502020204030204" pitchFamily="34" charset="0"/>
                                  </a:rPr>
                                  <m:t>Z</m:t>
                                </m:r>
                              </m:den>
                            </m:f>
                            <m:r>
                              <a:rPr lang="en-US" altLang="zh-CN" sz="2400" b="0" i="0" smtClean="0">
                                <a:latin typeface="Cambria Math" panose="02040503050406030204" pitchFamily="18" charset="0"/>
                                <a:ea typeface="Cambria Math" panose="02040503050406030204" pitchFamily="18" charset="0"/>
                                <a:cs typeface="Calibri" panose="020F0502020204030204" pitchFamily="34" charset="0"/>
                              </a:rPr>
                              <m:t>,</m:t>
                            </m:r>
                            <m:f>
                              <m:fPr>
                                <m:ctrlPr>
                                  <a:rPr lang="en-US" altLang="zh-CN" sz="2400" i="1" smtClean="0">
                                    <a:latin typeface="Cambria Math" panose="02040503050406030204" pitchFamily="18" charset="0"/>
                                    <a:ea typeface="Cambria Math" panose="02040503050406030204" pitchFamily="18" charset="0"/>
                                    <a:cs typeface="Calibri" panose="020F0502020204030204" pitchFamily="34" charset="0"/>
                                  </a:rPr>
                                </m:ctrlPr>
                              </m:fPr>
                              <m:num>
                                <m:r>
                                  <m:rPr>
                                    <m:sty m:val="p"/>
                                  </m:rPr>
                                  <a:rPr lang="en-US" altLang="zh-CN" sz="2400" b="0" i="0" smtClean="0">
                                    <a:latin typeface="Cambria Math" panose="02040503050406030204" pitchFamily="18" charset="0"/>
                                    <a:ea typeface="Cambria Math" panose="02040503050406030204" pitchFamily="18" charset="0"/>
                                    <a:cs typeface="Calibri" panose="020F0502020204030204" pitchFamily="34" charset="0"/>
                                  </a:rPr>
                                  <m:t>fY</m:t>
                                </m:r>
                              </m:num>
                              <m:den>
                                <m:r>
                                  <m:rPr>
                                    <m:sty m:val="p"/>
                                  </m:rPr>
                                  <a:rPr lang="en-US" altLang="zh-CN" sz="2400" b="0" i="0" smtClean="0">
                                    <a:latin typeface="Cambria Math" panose="02040503050406030204" pitchFamily="18" charset="0"/>
                                    <a:ea typeface="Cambria Math" panose="02040503050406030204" pitchFamily="18" charset="0"/>
                                    <a:cs typeface="Calibri" panose="020F0502020204030204" pitchFamily="34" charset="0"/>
                                  </a:rPr>
                                  <m:t>Z</m:t>
                                </m:r>
                              </m:den>
                            </m:f>
                          </m:e>
                        </m:d>
                      </m:e>
                      <m:sup>
                        <m:r>
                          <m:rPr>
                            <m:sty m:val="p"/>
                          </m:rPr>
                          <a:rPr lang="en-US" altLang="zh-CN" sz="2400" b="0" i="0" smtClean="0">
                            <a:latin typeface="Cambria Math" panose="02040503050406030204" pitchFamily="18" charset="0"/>
                            <a:ea typeface="Cambria Math" panose="02040503050406030204" pitchFamily="18" charset="0"/>
                            <a:cs typeface="Calibri" panose="020F0502020204030204" pitchFamily="34" charset="0"/>
                          </a:rPr>
                          <m:t>T</m:t>
                        </m:r>
                      </m:sup>
                    </m:sSup>
                  </m:oMath>
                </a14:m>
                <a:endParaRPr lang="en-US" altLang="zh-CN" sz="2400" dirty="0"/>
              </a:p>
            </p:txBody>
          </p:sp>
        </mc:Choice>
        <mc:Fallback xmlns="">
          <p:sp>
            <p:nvSpPr>
              <p:cNvPr id="9" name="文本占位符 4"/>
              <p:cNvSpPr>
                <a:spLocks noGrp="1" noRot="1" noChangeAspect="1" noMove="1" noResize="1" noEditPoints="1" noAdjustHandles="1" noChangeArrowheads="1" noChangeShapeType="1" noTextEdit="1"/>
              </p:cNvSpPr>
              <p:nvPr>
                <p:ph type="body" sz="quarter" idx="14"/>
              </p:nvPr>
            </p:nvSpPr>
            <p:spPr>
              <a:xfrm>
                <a:off x="515937" y="1104900"/>
                <a:ext cx="11160125" cy="2794000"/>
              </a:xfrm>
              <a:blipFill>
                <a:blip r:embed="rId3"/>
                <a:stretch>
                  <a:fillRect l="-682" t="-1351"/>
                </a:stretch>
              </a:blipFill>
            </p:spPr>
            <p:txBody>
              <a:bodyPr/>
              <a:lstStyle/>
              <a:p>
                <a:r>
                  <a:rPr lang="en-VN">
                    <a:noFill/>
                  </a:rPr>
                  <a:t> </a:t>
                </a:r>
              </a:p>
            </p:txBody>
          </p:sp>
        </mc:Fallback>
      </mc:AlternateContent>
      <p:sp>
        <p:nvSpPr>
          <p:cNvPr id="4" name="文本占位符 3"/>
          <p:cNvSpPr>
            <a:spLocks noGrp="1"/>
          </p:cNvSpPr>
          <p:nvPr>
            <p:ph type="body" sz="quarter" idx="13"/>
          </p:nvPr>
        </p:nvSpPr>
        <p:spPr/>
        <p:txBody>
          <a:bodyPr>
            <a:normAutofit/>
          </a:bodyPr>
          <a:lstStyle/>
          <a:p>
            <a:r>
              <a:rPr lang="zh-CN" altLang="en-US" dirty="0">
                <a:latin typeface="Calibri"/>
                <a:cs typeface="Calibri"/>
              </a:rPr>
              <a:t>Camera hữu hạn</a:t>
            </a:r>
          </a:p>
        </p:txBody>
      </p:sp>
      <p:pic>
        <p:nvPicPr>
          <p:cNvPr id="10" name="图片 9">
            <a:extLst>
              <a:ext uri="{FF2B5EF4-FFF2-40B4-BE49-F238E27FC236}">
                <a16:creationId xmlns:a16="http://schemas.microsoft.com/office/drawing/2014/main" id="{2C189A5D-343E-367C-22E2-16866C5F1330}"/>
              </a:ext>
            </a:extLst>
          </p:cNvPr>
          <p:cNvPicPr>
            <a:picLocks noChangeAspect="1"/>
          </p:cNvPicPr>
          <p:nvPr/>
        </p:nvPicPr>
        <p:blipFill>
          <a:blip r:embed="rId4"/>
          <a:stretch>
            <a:fillRect/>
          </a:stretch>
        </p:blipFill>
        <p:spPr>
          <a:xfrm>
            <a:off x="589109" y="4026011"/>
            <a:ext cx="3974072" cy="2291947"/>
          </a:xfrm>
          <a:prstGeom prst="rect">
            <a:avLst/>
          </a:prstGeom>
        </p:spPr>
      </p:pic>
      <p:pic>
        <p:nvPicPr>
          <p:cNvPr id="6" name="Picture 5">
            <a:extLst>
              <a:ext uri="{FF2B5EF4-FFF2-40B4-BE49-F238E27FC236}">
                <a16:creationId xmlns:a16="http://schemas.microsoft.com/office/drawing/2014/main" id="{C9AD05D8-76E7-C2F4-AF1C-06435B4997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17326" y="3680570"/>
            <a:ext cx="7089394" cy="2715694"/>
          </a:xfrm>
          <a:prstGeom prst="rect">
            <a:avLst/>
          </a:prstGeom>
        </p:spPr>
      </p:pic>
    </p:spTree>
    <p:extLst>
      <p:ext uri="{BB962C8B-B14F-4D97-AF65-F5344CB8AC3E}">
        <p14:creationId xmlns:p14="http://schemas.microsoft.com/office/powerpoint/2010/main" val="375080942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C117E-55D1-5E3D-66DF-7C356F0B9182}"/>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0DDB35E-D57F-C6C3-560B-7EFB6104F1E5}"/>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17</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208E412E-5F46-5AC3-3DD8-732402A1D40B}"/>
                  </a:ext>
                </a:extLst>
              </p:cNvPr>
              <p:cNvSpPr>
                <a:spLocks noGrp="1"/>
              </p:cNvSpPr>
              <p:nvPr>
                <p:ph type="body" sz="quarter" idx="14"/>
              </p:nvPr>
            </p:nvSpPr>
            <p:spPr/>
            <p:txBody>
              <a:bodyPr>
                <a:normAutofit lnSpcReduction="10000"/>
              </a:bodyPr>
              <a:lstStyle/>
              <a:p>
                <a:r>
                  <a:rPr lang="zh-CN" altLang="en-US" dirty="0">
                    <a:latin typeface="Calibri"/>
                    <a:cs typeface="Calibri"/>
                  </a:rPr>
                  <a:t>Ma trận chiếu camera</a:t>
                </a:r>
                <a:endParaRPr lang="en-US" altLang="zh-CN" dirty="0">
                  <a:latin typeface="Calibri"/>
                  <a:cs typeface="Calibri"/>
                </a:endParaRPr>
              </a:p>
              <a:p>
                <a:pPr lvl="1" algn="just"/>
                <a:r>
                  <a:rPr lang="zh-CN" altLang="en-US" sz="2400" dirty="0"/>
                  <a:t>Điểm trong thế giới</a:t>
                </a:r>
                <a:r>
                  <a:rPr lang="en-US" altLang="zh-CN" sz="2400" dirty="0"/>
                  <a:t> </a:t>
                </a:r>
                <a14:m>
                  <m:oMath xmlns:m="http://schemas.openxmlformats.org/officeDocument/2006/math">
                    <m:r>
                      <m:rPr>
                        <m:sty m:val="p"/>
                      </m:rPr>
                      <a:rPr lang="en-US" altLang="zh-CN" sz="2400" b="0" i="0">
                        <a:latin typeface="Cambria Math" panose="02040503050406030204" pitchFamily="18" charset="0"/>
                        <a:cs typeface="Calibri" panose="020F0502020204030204" pitchFamily="34" charset="0"/>
                      </a:rPr>
                      <m:t>X</m:t>
                    </m:r>
                  </m:oMath>
                </a14:m>
                <a:r>
                  <a:rPr lang="zh-CN" altLang="en-US" sz="2400" dirty="0"/>
                  <a:t> được biểu diễn bằng </a:t>
                </a:r>
                <a:r>
                  <a:rPr lang="en-US" altLang="zh-CN" sz="2400" dirty="0"/>
                  <a:t>vector</a:t>
                </a:r>
                <a:r>
                  <a:rPr lang="zh-CN" altLang="en-US" sz="2400" dirty="0"/>
                  <a:t> thuần nhất bốn chiều</a:t>
                </a:r>
                <a:r>
                  <a:rPr lang="en-US" altLang="zh-CN" sz="2400" dirty="0"/>
                  <a:t> </a:t>
                </a:r>
                <a14:m>
                  <m:oMath xmlns:m="http://schemas.openxmlformats.org/officeDocument/2006/math">
                    <m:sSup>
                      <m:sSupPr>
                        <m:ctrlPr>
                          <a:rPr lang="en-US" altLang="zh-CN" sz="2400" i="1" smtClean="0">
                            <a:latin typeface="Cambria Math" panose="02040503050406030204" pitchFamily="18" charset="0"/>
                            <a:cs typeface="Calibri" panose="020F0502020204030204" pitchFamily="34" charset="0"/>
                          </a:rPr>
                        </m:ctrlPr>
                      </m:sSupPr>
                      <m:e>
                        <m:d>
                          <m:dPr>
                            <m:ctrlPr>
                              <a:rPr lang="en-US" altLang="zh-CN" sz="2400" i="1" smtClean="0">
                                <a:latin typeface="Cambria Math" panose="02040503050406030204" pitchFamily="18" charset="0"/>
                                <a:cs typeface="Calibri" panose="020F0502020204030204" pitchFamily="34" charset="0"/>
                              </a:rPr>
                            </m:ctrlPr>
                          </m:dPr>
                          <m:e>
                            <m:r>
                              <m:rPr>
                                <m:sty m:val="p"/>
                              </m:rPr>
                              <a:rPr lang="en-US" altLang="zh-CN" sz="2400" b="0" i="0" smtClean="0">
                                <a:latin typeface="Cambria Math" panose="02040503050406030204" pitchFamily="18" charset="0"/>
                                <a:cs typeface="Calibri" panose="020F0502020204030204" pitchFamily="34" charset="0"/>
                              </a:rPr>
                              <m:t>X</m:t>
                            </m:r>
                            <m:r>
                              <a:rPr lang="en-US" altLang="zh-CN" sz="2400" b="0" i="0" smtClean="0">
                                <a:latin typeface="Cambria Math" panose="02040503050406030204" pitchFamily="18" charset="0"/>
                                <a:cs typeface="Calibri" panose="020F0502020204030204" pitchFamily="34" charset="0"/>
                              </a:rPr>
                              <m:t>,</m:t>
                            </m:r>
                            <m:r>
                              <m:rPr>
                                <m:sty m:val="p"/>
                              </m:rPr>
                              <a:rPr lang="en-US" altLang="zh-CN" sz="2400" b="0" i="0" smtClean="0">
                                <a:latin typeface="Cambria Math" panose="02040503050406030204" pitchFamily="18" charset="0"/>
                                <a:cs typeface="Calibri" panose="020F0502020204030204" pitchFamily="34" charset="0"/>
                              </a:rPr>
                              <m:t>Y</m:t>
                            </m:r>
                            <m:r>
                              <a:rPr lang="en-US" altLang="zh-CN" sz="2400" b="0" i="0" smtClean="0">
                                <a:latin typeface="Cambria Math" panose="02040503050406030204" pitchFamily="18" charset="0"/>
                                <a:cs typeface="Calibri" panose="020F0502020204030204" pitchFamily="34" charset="0"/>
                              </a:rPr>
                              <m:t>,</m:t>
                            </m:r>
                            <m:r>
                              <m:rPr>
                                <m:sty m:val="p"/>
                              </m:rPr>
                              <a:rPr lang="en-US" altLang="zh-CN" sz="2400" b="0" i="0" smtClean="0">
                                <a:latin typeface="Cambria Math" panose="02040503050406030204" pitchFamily="18" charset="0"/>
                                <a:cs typeface="Calibri" panose="020F0502020204030204" pitchFamily="34" charset="0"/>
                              </a:rPr>
                              <m:t>Z</m:t>
                            </m:r>
                            <m:r>
                              <a:rPr lang="en-US" altLang="zh-CN" sz="2400" b="0" i="0" smtClean="0">
                                <a:latin typeface="Cambria Math" panose="02040503050406030204" pitchFamily="18" charset="0"/>
                                <a:cs typeface="Calibri" panose="020F0502020204030204" pitchFamily="34" charset="0"/>
                              </a:rPr>
                              <m:t>,1</m:t>
                            </m:r>
                          </m:e>
                        </m:d>
                      </m:e>
                      <m:sup>
                        <m:r>
                          <m:rPr>
                            <m:sty m:val="p"/>
                          </m:rPr>
                          <a:rPr lang="en-US" altLang="zh-CN" sz="2400" b="0" i="0" smtClean="0">
                            <a:latin typeface="Cambria Math" panose="02040503050406030204" pitchFamily="18" charset="0"/>
                            <a:cs typeface="Calibri" panose="020F0502020204030204" pitchFamily="34" charset="0"/>
                          </a:rPr>
                          <m:t>T</m:t>
                        </m:r>
                      </m:sup>
                    </m:sSup>
                  </m:oMath>
                </a14:m>
                <a:r>
                  <a:rPr lang="zh-CN" altLang="en-US" sz="2400" dirty="0"/>
                  <a:t>, điểm ảnh</a:t>
                </a:r>
                <a14:m>
                  <m:oMath xmlns:m="http://schemas.openxmlformats.org/officeDocument/2006/math">
                    <m:r>
                      <a:rPr lang="vi-VN" altLang="zh-CN" sz="2400" b="0" i="0" smtClean="0">
                        <a:latin typeface="Cambria Math" panose="02040503050406030204" pitchFamily="18" charset="0"/>
                        <a:cs typeface="Calibri" panose="020F0502020204030204" pitchFamily="34" charset="0"/>
                      </a:rPr>
                      <m:t> </m:t>
                    </m:r>
                    <m:r>
                      <m:rPr>
                        <m:sty m:val="p"/>
                      </m:rPr>
                      <a:rPr lang="en-US" altLang="zh-CN" sz="2400" b="0" i="0" smtClean="0">
                        <a:latin typeface="Cambria Math" panose="02040503050406030204" pitchFamily="18" charset="0"/>
                        <a:cs typeface="Calibri" panose="020F0502020204030204" pitchFamily="34" charset="0"/>
                      </a:rPr>
                      <m:t>x</m:t>
                    </m:r>
                  </m:oMath>
                </a14:m>
                <a:r>
                  <a:rPr lang="zh-CN" altLang="en-US" sz="2400" dirty="0"/>
                  <a:t> được biểu diễn bằng </a:t>
                </a:r>
                <a:r>
                  <a:rPr lang="en-US" altLang="zh-CN" sz="2400" dirty="0"/>
                  <a:t>vector</a:t>
                </a:r>
                <a:r>
                  <a:rPr lang="zh-CN" altLang="en-US" sz="2400" dirty="0"/>
                  <a:t> thuần nhất ba chiều</a:t>
                </a:r>
                <a:endParaRPr lang="en-US" altLang="zh-CN" sz="2400" dirty="0"/>
              </a:p>
              <a:p>
                <a:pPr lvl="1" algn="just"/>
                <a14:m>
                  <m:oMath xmlns:m="http://schemas.openxmlformats.org/officeDocument/2006/math">
                    <m:r>
                      <m:rPr>
                        <m:sty m:val="p"/>
                      </m:rPr>
                      <a:rPr lang="en-US" altLang="zh-CN" sz="2400" b="0" i="0" smtClean="0">
                        <a:latin typeface="Cambria Math" panose="02040503050406030204" pitchFamily="18" charset="0"/>
                        <a:cs typeface="Calibri" panose="020F0502020204030204" pitchFamily="34" charset="0"/>
                      </a:rPr>
                      <m:t>P</m:t>
                    </m:r>
                    <m:r>
                      <a:rPr lang="vi-VN" altLang="zh-CN" sz="2400" b="0" i="0" smtClean="0">
                        <a:latin typeface="Cambria Math" panose="02040503050406030204" pitchFamily="18" charset="0"/>
                        <a:cs typeface="Calibri" panose="020F0502020204030204" pitchFamily="34" charset="0"/>
                      </a:rPr>
                      <m:t> </m:t>
                    </m:r>
                  </m:oMath>
                </a14:m>
                <a:r>
                  <a:rPr lang="zh-CN" altLang="en-US" sz="2400" dirty="0"/>
                  <a:t>biểu diễn ma trận chiếu camera thuần nhất</a:t>
                </a:r>
                <a:r>
                  <a:rPr lang="en-US" altLang="zh-CN" sz="2400" dirty="0"/>
                  <a:t> với số chiều là</a:t>
                </a:r>
                <a14:m>
                  <m:oMath xmlns:m="http://schemas.openxmlformats.org/officeDocument/2006/math">
                    <m:r>
                      <a:rPr lang="vi-VN" altLang="zh-CN" sz="2400" b="0" i="0" dirty="0" smtClean="0">
                        <a:latin typeface="Cambria Math" panose="02040503050406030204" pitchFamily="18" charset="0"/>
                        <a:cs typeface="Calibri" panose="020F0502020204030204" pitchFamily="34" charset="0"/>
                      </a:rPr>
                      <m:t> </m:t>
                    </m:r>
                    <m:r>
                      <a:rPr lang="en-US" altLang="zh-CN" sz="2400" b="0" i="0" dirty="0" smtClean="0">
                        <a:latin typeface="Cambria Math" panose="02040503050406030204" pitchFamily="18" charset="0"/>
                        <a:cs typeface="Calibri" panose="020F0502020204030204" pitchFamily="34" charset="0"/>
                      </a:rPr>
                      <m:t>3</m:t>
                    </m:r>
                    <m:r>
                      <a:rPr lang="en-US" altLang="zh-CN" sz="2400" b="0" i="0" dirty="0" smtClean="0">
                        <a:latin typeface="Cambria Math" panose="02040503050406030204" pitchFamily="18" charset="0"/>
                        <a:ea typeface="Cambria Math" panose="02040503050406030204" pitchFamily="18" charset="0"/>
                        <a:cs typeface="Calibri" panose="020F0502020204030204" pitchFamily="34" charset="0"/>
                      </a:rPr>
                      <m:t>×4</m:t>
                    </m:r>
                  </m:oMath>
                </a14:m>
                <a:endParaRPr lang="en-US" altLang="zh-CN" sz="2400" dirty="0"/>
              </a:p>
              <a:p>
                <a:pPr lvl="1" algn="just"/>
                <a:r>
                  <a:rPr lang="zh-CN" altLang="en-US" sz="2400" dirty="0"/>
                  <a:t>Độ lệch điểm chính: trên mặt phẳng ảnh, tọa độ điểm chính là</a:t>
                </a:r>
                <a14:m>
                  <m:oMath xmlns:m="http://schemas.openxmlformats.org/officeDocument/2006/math">
                    <m:sSup>
                      <m:sSupPr>
                        <m:ctrlPr>
                          <a:rPr lang="en-US" altLang="zh-CN" sz="2400" i="1" smtClean="0">
                            <a:latin typeface="Cambria Math" panose="02040503050406030204" pitchFamily="18" charset="0"/>
                            <a:cs typeface="Calibri" panose="020F0502020204030204" pitchFamily="34" charset="0"/>
                          </a:rPr>
                        </m:ctrlPr>
                      </m:sSupPr>
                      <m:e>
                        <m:d>
                          <m:dPr>
                            <m:ctrlPr>
                              <a:rPr lang="en-US" altLang="zh-CN" sz="2400" i="1" smtClean="0">
                                <a:latin typeface="Cambria Math" panose="02040503050406030204" pitchFamily="18" charset="0"/>
                                <a:cs typeface="Calibri" panose="020F0502020204030204" pitchFamily="34" charset="0"/>
                              </a:rPr>
                            </m:ctrlPr>
                          </m:dPr>
                          <m:e>
                            <m:sSub>
                              <m:sSubPr>
                                <m:ctrlPr>
                                  <a:rPr lang="en-US" altLang="zh-CN" sz="2400" i="1" smtClean="0">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p</m:t>
                                </m:r>
                              </m:e>
                              <m:sub>
                                <m:r>
                                  <m:rPr>
                                    <m:sty m:val="p"/>
                                  </m:rPr>
                                  <a:rPr lang="en-US" altLang="zh-CN" sz="2400" b="0" i="0" smtClean="0">
                                    <a:latin typeface="Cambria Math" panose="02040503050406030204" pitchFamily="18" charset="0"/>
                                    <a:cs typeface="Calibri" panose="020F0502020204030204" pitchFamily="34" charset="0"/>
                                  </a:rPr>
                                  <m:t>x</m:t>
                                </m:r>
                              </m:sub>
                            </m:sSub>
                            <m:r>
                              <a:rPr lang="en-US" altLang="zh-CN" sz="2400" b="0" i="0" smtClean="0">
                                <a:latin typeface="Cambria Math" panose="02040503050406030204" pitchFamily="18" charset="0"/>
                                <a:cs typeface="Calibri" panose="020F0502020204030204" pitchFamily="34" charset="0"/>
                              </a:rPr>
                              <m:t>,</m:t>
                            </m:r>
                            <m:sSub>
                              <m:sSubPr>
                                <m:ctrlPr>
                                  <a:rPr lang="en-US" altLang="zh-CN" sz="2400" i="1" smtClean="0">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p</m:t>
                                </m:r>
                              </m:e>
                              <m:sub>
                                <m:r>
                                  <m:rPr>
                                    <m:sty m:val="p"/>
                                  </m:rPr>
                                  <a:rPr lang="en-US" altLang="zh-CN" sz="2400" b="0" i="0" smtClean="0">
                                    <a:latin typeface="Cambria Math" panose="02040503050406030204" pitchFamily="18" charset="0"/>
                                    <a:cs typeface="Calibri" panose="020F0502020204030204" pitchFamily="34" charset="0"/>
                                  </a:rPr>
                                  <m:t>y</m:t>
                                </m:r>
                              </m:sub>
                            </m:sSub>
                          </m:e>
                        </m:d>
                      </m:e>
                      <m:sup>
                        <m:r>
                          <m:rPr>
                            <m:sty m:val="p"/>
                          </m:rPr>
                          <a:rPr lang="en-US" altLang="zh-CN" sz="2400" b="0" i="0" smtClean="0">
                            <a:latin typeface="Cambria Math" panose="02040503050406030204" pitchFamily="18" charset="0"/>
                            <a:cs typeface="Calibri" panose="020F0502020204030204" pitchFamily="34" charset="0"/>
                          </a:rPr>
                          <m:t>T</m:t>
                        </m:r>
                      </m:sup>
                    </m:sSup>
                  </m:oMath>
                </a14:m>
                <a:endParaRPr lang="en-US" altLang="zh-CN" sz="2400" dirty="0"/>
              </a:p>
              <a:p>
                <a:pPr lvl="1" algn="just"/>
                <a:r>
                  <a:rPr lang="zh-CN" altLang="en-US" sz="2400" dirty="0"/>
                  <a:t>Phép chiếu phối cảnh:</a:t>
                </a:r>
                <a14:m>
                  <m:oMath xmlns:m="http://schemas.openxmlformats.org/officeDocument/2006/math">
                    <m:r>
                      <m:rPr>
                        <m:sty m:val="p"/>
                      </m:rPr>
                      <a:rPr lang="en-US" altLang="zh-CN" sz="2400" b="0" i="0" smtClean="0">
                        <a:latin typeface="Cambria Math" panose="02040503050406030204" pitchFamily="18" charset="0"/>
                        <a:cs typeface="Calibri" panose="020F0502020204030204" pitchFamily="34" charset="0"/>
                      </a:rPr>
                      <m:t>x</m:t>
                    </m:r>
                    <m:r>
                      <a:rPr lang="en-US" altLang="zh-CN" sz="2400" b="0" i="0" smtClean="0">
                        <a:latin typeface="Cambria Math" panose="02040503050406030204" pitchFamily="18" charset="0"/>
                        <a:cs typeface="Calibri" panose="020F0502020204030204" pitchFamily="34" charset="0"/>
                      </a:rPr>
                      <m:t>=</m:t>
                    </m:r>
                    <m:r>
                      <m:rPr>
                        <m:sty m:val="p"/>
                      </m:rPr>
                      <a:rPr lang="en-US" altLang="zh-CN" sz="2400" b="0" i="0" smtClean="0">
                        <a:latin typeface="Cambria Math" panose="02040503050406030204" pitchFamily="18" charset="0"/>
                        <a:cs typeface="Calibri" panose="020F0502020204030204" pitchFamily="34" charset="0"/>
                      </a:rPr>
                      <m:t>PX</m:t>
                    </m:r>
                  </m:oMath>
                </a14:m>
                <a:r>
                  <a:rPr lang="zh-CN" altLang="en-US" sz="2400" dirty="0"/>
                  <a:t> hoặc</a:t>
                </a:r>
                <a14:m>
                  <m:oMath xmlns:m="http://schemas.openxmlformats.org/officeDocument/2006/math">
                    <m:r>
                      <a:rPr lang="vi-VN" altLang="zh-CN" sz="2400" b="0" i="0" dirty="0" smtClean="0">
                        <a:latin typeface="Cambria Math" panose="02040503050406030204" pitchFamily="18" charset="0"/>
                        <a:cs typeface="Calibri" panose="020F0502020204030204" pitchFamily="34" charset="0"/>
                      </a:rPr>
                      <m:t> </m:t>
                    </m:r>
                    <m:r>
                      <m:rPr>
                        <m:sty m:val="p"/>
                      </m:rPr>
                      <a:rPr lang="en-US" altLang="zh-CN" sz="2400" b="0" i="0" dirty="0">
                        <a:latin typeface="Cambria Math" panose="02040503050406030204" pitchFamily="18" charset="0"/>
                        <a:cs typeface="Calibri" panose="020F0502020204030204" pitchFamily="34" charset="0"/>
                      </a:rPr>
                      <m:t>X</m:t>
                    </m:r>
                    <m:r>
                      <a:rPr lang="en-US" altLang="zh-CN" sz="2400" b="0" i="0" dirty="0">
                        <a:latin typeface="Cambria Math" panose="02040503050406030204" pitchFamily="18" charset="0"/>
                        <a:cs typeface="Calibri" panose="020F0502020204030204" pitchFamily="34" charset="0"/>
                      </a:rPr>
                      <m:t>=</m:t>
                    </m:r>
                    <m:r>
                      <m:rPr>
                        <m:sty m:val="p"/>
                      </m:rPr>
                      <a:rPr lang="en-US" altLang="zh-CN" sz="2400" b="0" i="0" dirty="0">
                        <a:latin typeface="Cambria Math" panose="02040503050406030204" pitchFamily="18" charset="0"/>
                        <a:cs typeface="Calibri" panose="020F0502020204030204" pitchFamily="34" charset="0"/>
                      </a:rPr>
                      <m:t>K</m:t>
                    </m:r>
                    <m:d>
                      <m:dPr>
                        <m:begChr m:val="["/>
                        <m:endChr m:val="]"/>
                        <m:ctrlPr>
                          <a:rPr lang="en-US" altLang="zh-CN" sz="2400" i="1" dirty="0">
                            <a:latin typeface="Cambria Math" panose="02040503050406030204" pitchFamily="18" charset="0"/>
                            <a:cs typeface="Calibri" panose="020F0502020204030204" pitchFamily="34" charset="0"/>
                          </a:rPr>
                        </m:ctrlPr>
                      </m:dPr>
                      <m:e>
                        <m:r>
                          <m:rPr>
                            <m:sty m:val="p"/>
                          </m:rPr>
                          <a:rPr lang="en-US" altLang="zh-CN" sz="2400" b="0" i="0" dirty="0">
                            <a:latin typeface="Cambria Math" panose="02040503050406030204" pitchFamily="18" charset="0"/>
                            <a:cs typeface="Calibri" panose="020F0502020204030204" pitchFamily="34" charset="0"/>
                          </a:rPr>
                          <m:t>I</m:t>
                        </m:r>
                      </m:e>
                      <m:e>
                        <m:r>
                          <a:rPr lang="en-US" altLang="zh-CN" sz="2400" b="0" i="0" dirty="0">
                            <a:latin typeface="Cambria Math" panose="02040503050406030204" pitchFamily="18" charset="0"/>
                            <a:cs typeface="Calibri" panose="020F0502020204030204" pitchFamily="34" charset="0"/>
                          </a:rPr>
                          <m:t>0</m:t>
                        </m:r>
                      </m:e>
                    </m:d>
                    <m:sSub>
                      <m:sSubPr>
                        <m:ctrlPr>
                          <a:rPr lang="en-US" altLang="zh-CN" sz="2400" i="1" dirty="0">
                            <a:latin typeface="Cambria Math" panose="02040503050406030204" pitchFamily="18" charset="0"/>
                            <a:cs typeface="Calibri" panose="020F0502020204030204" pitchFamily="34" charset="0"/>
                          </a:rPr>
                        </m:ctrlPr>
                      </m:sSubPr>
                      <m:e>
                        <m:r>
                          <m:rPr>
                            <m:sty m:val="p"/>
                          </m:rPr>
                          <a:rPr lang="en-US" altLang="zh-CN" sz="2400" b="0" i="0" dirty="0">
                            <a:latin typeface="Cambria Math" panose="02040503050406030204" pitchFamily="18" charset="0"/>
                            <a:cs typeface="Calibri" panose="020F0502020204030204" pitchFamily="34" charset="0"/>
                          </a:rPr>
                          <m:t>X</m:t>
                        </m:r>
                      </m:e>
                      <m:sub>
                        <m:r>
                          <m:rPr>
                            <m:sty m:val="p"/>
                          </m:rPr>
                          <a:rPr lang="en-US" altLang="zh-CN" sz="2400" b="0" i="0" dirty="0">
                            <a:latin typeface="Cambria Math" panose="02040503050406030204" pitchFamily="18" charset="0"/>
                            <a:cs typeface="Calibri" panose="020F0502020204030204" pitchFamily="34" charset="0"/>
                          </a:rPr>
                          <m:t>cam</m:t>
                        </m:r>
                      </m:sub>
                    </m:sSub>
                  </m:oMath>
                </a14:m>
                <a:r>
                  <a:rPr lang="zh-CN" altLang="en-US" sz="2400" dirty="0"/>
                  <a:t> hoặc</a:t>
                </a:r>
                <a14:m>
                  <m:oMath xmlns:m="http://schemas.openxmlformats.org/officeDocument/2006/math">
                    <m:d>
                      <m:dPr>
                        <m:begChr m:val="["/>
                        <m:endChr m:val="]"/>
                        <m:ctrlPr>
                          <a:rPr lang="en-US" altLang="zh-CN" sz="1600" i="1" smtClean="0">
                            <a:latin typeface="Cambria Math" panose="02040503050406030204" pitchFamily="18" charset="0"/>
                            <a:cs typeface="Calibri" panose="020F0502020204030204" pitchFamily="34" charset="0"/>
                          </a:rPr>
                        </m:ctrlPr>
                      </m:dPr>
                      <m:e>
                        <m:eqArr>
                          <m:eqArrPr>
                            <m:ctrlPr>
                              <a:rPr lang="en-US" altLang="zh-CN" sz="1600" i="1" smtClean="0">
                                <a:latin typeface="Cambria Math" panose="02040503050406030204" pitchFamily="18" charset="0"/>
                                <a:cs typeface="Calibri" panose="020F0502020204030204" pitchFamily="34" charset="0"/>
                              </a:rPr>
                            </m:ctrlPr>
                          </m:eqArrPr>
                          <m:e>
                            <m:r>
                              <m:rPr>
                                <m:sty m:val="p"/>
                              </m:rPr>
                              <a:rPr lang="en-US" altLang="zh-CN" sz="1600" b="0" i="0" smtClean="0">
                                <a:latin typeface="Cambria Math" panose="02040503050406030204" pitchFamily="18" charset="0"/>
                                <a:cs typeface="Calibri" panose="020F0502020204030204" pitchFamily="34" charset="0"/>
                              </a:rPr>
                              <m:t>fX</m:t>
                            </m:r>
                            <m:r>
                              <a:rPr lang="en-US" altLang="zh-CN" sz="1600" b="0" i="0" smtClean="0">
                                <a:latin typeface="Cambria Math" panose="02040503050406030204" pitchFamily="18" charset="0"/>
                                <a:cs typeface="Calibri" panose="020F0502020204030204" pitchFamily="34" charset="0"/>
                              </a:rPr>
                              <m:t>+</m:t>
                            </m:r>
                            <m:r>
                              <m:rPr>
                                <m:sty m:val="p"/>
                              </m:rPr>
                              <a:rPr lang="en-US" altLang="zh-CN" sz="1600" b="0" i="0" smtClean="0">
                                <a:latin typeface="Cambria Math" panose="02040503050406030204" pitchFamily="18" charset="0"/>
                                <a:cs typeface="Calibri" panose="020F0502020204030204" pitchFamily="34" charset="0"/>
                              </a:rPr>
                              <m:t>Z</m:t>
                            </m:r>
                            <m:sSub>
                              <m:sSubPr>
                                <m:ctrlPr>
                                  <a:rPr lang="en-US" altLang="zh-CN" sz="1600" i="1" smtClean="0">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p</m:t>
                                </m:r>
                              </m:e>
                              <m:sub>
                                <m:r>
                                  <m:rPr>
                                    <m:sty m:val="p"/>
                                  </m:rPr>
                                  <a:rPr lang="en-US" altLang="zh-CN" sz="1600" b="0" i="0" smtClean="0">
                                    <a:latin typeface="Cambria Math" panose="02040503050406030204" pitchFamily="18" charset="0"/>
                                    <a:cs typeface="Calibri" panose="020F0502020204030204" pitchFamily="34" charset="0"/>
                                  </a:rPr>
                                  <m:t>x</m:t>
                                </m:r>
                              </m:sub>
                            </m:sSub>
                          </m:e>
                          <m:e>
                            <m:r>
                              <m:rPr>
                                <m:sty m:val="p"/>
                              </m:rPr>
                              <a:rPr lang="en-US" altLang="zh-CN" sz="1600" b="0" i="0" smtClean="0">
                                <a:latin typeface="Cambria Math" panose="02040503050406030204" pitchFamily="18" charset="0"/>
                                <a:cs typeface="Calibri" panose="020F0502020204030204" pitchFamily="34" charset="0"/>
                              </a:rPr>
                              <m:t>fY</m:t>
                            </m:r>
                            <m:r>
                              <a:rPr lang="en-US" altLang="zh-CN" sz="1600" b="0" i="0" smtClean="0">
                                <a:latin typeface="Cambria Math" panose="02040503050406030204" pitchFamily="18" charset="0"/>
                                <a:cs typeface="Calibri" panose="020F0502020204030204" pitchFamily="34" charset="0"/>
                              </a:rPr>
                              <m:t>+</m:t>
                            </m:r>
                            <m:r>
                              <m:rPr>
                                <m:sty m:val="p"/>
                              </m:rPr>
                              <a:rPr lang="en-US" altLang="zh-CN" sz="1600" b="0" i="0" smtClean="0">
                                <a:latin typeface="Cambria Math" panose="02040503050406030204" pitchFamily="18" charset="0"/>
                                <a:cs typeface="Calibri" panose="020F0502020204030204" pitchFamily="34" charset="0"/>
                              </a:rPr>
                              <m:t>Z</m:t>
                            </m:r>
                            <m:sSub>
                              <m:sSubPr>
                                <m:ctrlPr>
                                  <a:rPr lang="en-US" altLang="zh-CN" sz="1600" i="1" smtClean="0">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p</m:t>
                                </m:r>
                              </m:e>
                              <m:sub>
                                <m:r>
                                  <m:rPr>
                                    <m:sty m:val="p"/>
                                  </m:rPr>
                                  <a:rPr lang="en-US" altLang="zh-CN" sz="1600" b="0" i="0" smtClean="0">
                                    <a:latin typeface="Cambria Math" panose="02040503050406030204" pitchFamily="18" charset="0"/>
                                    <a:cs typeface="Calibri" panose="020F0502020204030204" pitchFamily="34" charset="0"/>
                                  </a:rPr>
                                  <m:t>y</m:t>
                                </m:r>
                              </m:sub>
                            </m:sSub>
                          </m:e>
                          <m:e>
                            <m:r>
                              <m:rPr>
                                <m:sty m:val="p"/>
                              </m:rPr>
                              <a:rPr lang="en-US" altLang="zh-CN" sz="1600" b="0" i="0" smtClean="0">
                                <a:latin typeface="Cambria Math" panose="02040503050406030204" pitchFamily="18" charset="0"/>
                                <a:cs typeface="Calibri" panose="020F0502020204030204" pitchFamily="34" charset="0"/>
                              </a:rPr>
                              <m:t>Z</m:t>
                            </m:r>
                          </m:e>
                        </m:eqArr>
                      </m:e>
                    </m:d>
                    <m:r>
                      <a:rPr lang="en-US" altLang="zh-CN" sz="1600" b="0" i="0" smtClean="0">
                        <a:latin typeface="Cambria Math" panose="02040503050406030204" pitchFamily="18" charset="0"/>
                        <a:cs typeface="Calibri" panose="020F0502020204030204" pitchFamily="34" charset="0"/>
                      </a:rPr>
                      <m:t>=</m:t>
                    </m:r>
                    <m:d>
                      <m:dPr>
                        <m:begChr m:val="["/>
                        <m:endChr m:val="]"/>
                        <m:ctrlPr>
                          <a:rPr lang="en-US" altLang="zh-CN" sz="1600" i="1" smtClean="0">
                            <a:latin typeface="Cambria Math" panose="02040503050406030204" pitchFamily="18" charset="0"/>
                            <a:cs typeface="Calibri" panose="020F0502020204030204" pitchFamily="34" charset="0"/>
                          </a:rPr>
                        </m:ctrlPr>
                      </m:dPr>
                      <m:e>
                        <m:m>
                          <m:mPr>
                            <m:mcs>
                              <m:mc>
                                <m:mcPr>
                                  <m:count m:val="2"/>
                                  <m:mcJc m:val="center"/>
                                </m:mcPr>
                              </m:mc>
                            </m:mcs>
                            <m:ctrlPr>
                              <a:rPr lang="en-US" altLang="zh-CN" sz="1600" i="1" smtClean="0">
                                <a:latin typeface="Cambria Math" panose="02040503050406030204" pitchFamily="18" charset="0"/>
                                <a:cs typeface="Calibri" panose="020F0502020204030204" pitchFamily="34" charset="0"/>
                              </a:rPr>
                            </m:ctrlPr>
                          </m:mPr>
                          <m:mr>
                            <m:e>
                              <m:m>
                                <m:mPr>
                                  <m:mcs>
                                    <m:mc>
                                      <m:mcPr>
                                        <m:count m:val="2"/>
                                        <m:mcJc m:val="center"/>
                                      </m:mcPr>
                                    </m:mc>
                                  </m:mcs>
                                  <m:ctrlPr>
                                    <a:rPr lang="en-US" altLang="zh-CN" sz="1600" i="1">
                                      <a:latin typeface="Cambria Math" panose="02040503050406030204" pitchFamily="18" charset="0"/>
                                      <a:cs typeface="Calibri" panose="020F0502020204030204" pitchFamily="34" charset="0"/>
                                    </a:rPr>
                                  </m:ctrlPr>
                                </m:mPr>
                                <m:mr>
                                  <m:e>
                                    <m:eqArr>
                                      <m:eqArrPr>
                                        <m:ctrlPr>
                                          <a:rPr lang="en-US" altLang="zh-CN" sz="1600" i="1">
                                            <a:latin typeface="Cambria Math" panose="02040503050406030204" pitchFamily="18" charset="0"/>
                                            <a:cs typeface="Calibri" panose="020F0502020204030204" pitchFamily="34" charset="0"/>
                                          </a:rPr>
                                        </m:ctrlPr>
                                      </m:eqArrPr>
                                      <m:e>
                                        <m:r>
                                          <m:rPr>
                                            <m:sty m:val="p"/>
                                          </m:rPr>
                                          <a:rPr lang="en-US" altLang="zh-CN" sz="1600" b="0" i="0">
                                            <a:latin typeface="Cambria Math" panose="02040503050406030204" pitchFamily="18" charset="0"/>
                                            <a:cs typeface="Calibri" panose="020F0502020204030204" pitchFamily="34" charset="0"/>
                                          </a:rPr>
                                          <m:t>f</m:t>
                                        </m:r>
                                      </m:e>
                                      <m:e>
                                        <m:r>
                                          <a:rPr lang="en-US" altLang="zh-CN" sz="1600" b="0" i="0" smtClean="0">
                                            <a:latin typeface="Cambria Math" panose="02040503050406030204" pitchFamily="18" charset="0"/>
                                            <a:cs typeface="Calibri" panose="020F0502020204030204" pitchFamily="34" charset="0"/>
                                          </a:rPr>
                                          <m:t>0</m:t>
                                        </m:r>
                                      </m:e>
                                      <m:e>
                                        <m:r>
                                          <a:rPr lang="en-US" altLang="zh-CN" sz="1600" b="0" i="0" smtClean="0">
                                            <a:latin typeface="Cambria Math" panose="02040503050406030204" pitchFamily="18" charset="0"/>
                                            <a:cs typeface="Calibri" panose="020F0502020204030204" pitchFamily="34" charset="0"/>
                                          </a:rPr>
                                          <m:t>0</m:t>
                                        </m:r>
                                      </m:e>
                                    </m:eqArr>
                                  </m:e>
                                  <m:e>
                                    <m:eqArr>
                                      <m:eqArrPr>
                                        <m:ctrlPr>
                                          <a:rPr lang="en-US" altLang="zh-CN" sz="1600" i="1">
                                            <a:latin typeface="Cambria Math" panose="02040503050406030204" pitchFamily="18" charset="0"/>
                                            <a:cs typeface="Calibri" panose="020F0502020204030204" pitchFamily="34" charset="0"/>
                                          </a:rPr>
                                        </m:ctrlPr>
                                      </m:eqArrPr>
                                      <m:e>
                                        <m:r>
                                          <a:rPr lang="en-US" altLang="zh-CN" sz="1600" b="0" i="0" smtClean="0">
                                            <a:latin typeface="Cambria Math" panose="02040503050406030204" pitchFamily="18" charset="0"/>
                                            <a:cs typeface="Calibri" panose="020F0502020204030204" pitchFamily="34" charset="0"/>
                                          </a:rPr>
                                          <m:t>0</m:t>
                                        </m:r>
                                      </m:e>
                                      <m:e>
                                        <m:r>
                                          <m:rPr>
                                            <m:sty m:val="p"/>
                                          </m:rPr>
                                          <a:rPr lang="en-US" altLang="zh-CN" sz="1600" b="0" i="0">
                                            <a:latin typeface="Cambria Math" panose="02040503050406030204" pitchFamily="18" charset="0"/>
                                            <a:cs typeface="Calibri" panose="020F0502020204030204" pitchFamily="34" charset="0"/>
                                          </a:rPr>
                                          <m:t>f</m:t>
                                        </m:r>
                                      </m:e>
                                      <m:e>
                                        <m:r>
                                          <a:rPr lang="en-US" altLang="zh-CN" sz="1600" b="0" i="0" smtClean="0">
                                            <a:latin typeface="Cambria Math" panose="02040503050406030204" pitchFamily="18" charset="0"/>
                                            <a:cs typeface="Calibri" panose="020F0502020204030204" pitchFamily="34" charset="0"/>
                                          </a:rPr>
                                          <m:t>0</m:t>
                                        </m:r>
                                      </m:e>
                                    </m:eqArr>
                                  </m:e>
                                </m:mr>
                              </m:m>
                            </m:e>
                            <m:e>
                              <m:m>
                                <m:mPr>
                                  <m:mcs>
                                    <m:mc>
                                      <m:mcPr>
                                        <m:count m:val="2"/>
                                        <m:mcJc m:val="center"/>
                                      </m:mcPr>
                                    </m:mc>
                                  </m:mcs>
                                  <m:ctrlPr>
                                    <a:rPr lang="en-US" altLang="zh-CN" sz="1600" i="1">
                                      <a:latin typeface="Cambria Math" panose="02040503050406030204" pitchFamily="18" charset="0"/>
                                      <a:cs typeface="Calibri" panose="020F0502020204030204" pitchFamily="34" charset="0"/>
                                    </a:rPr>
                                  </m:ctrlPr>
                                </m:mPr>
                                <m:mr>
                                  <m:e>
                                    <m:eqArr>
                                      <m:eqArrPr>
                                        <m:ctrlPr>
                                          <a:rPr lang="en-US" altLang="zh-CN" sz="1600" i="1" smtClean="0">
                                            <a:latin typeface="Cambria Math" panose="02040503050406030204" pitchFamily="18" charset="0"/>
                                            <a:cs typeface="Calibri" panose="020F0502020204030204" pitchFamily="34" charset="0"/>
                                          </a:rPr>
                                        </m:ctrlPr>
                                      </m:eqArrPr>
                                      <m:e>
                                        <m:sSub>
                                          <m:sSubPr>
                                            <m:ctrlPr>
                                              <a:rPr lang="en-US" altLang="zh-CN" sz="1600" i="1" smtClean="0">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p</m:t>
                                            </m:r>
                                          </m:e>
                                          <m:sub>
                                            <m:r>
                                              <m:rPr>
                                                <m:sty m:val="p"/>
                                              </m:rPr>
                                              <a:rPr lang="en-US" altLang="zh-CN" sz="1600" b="0" i="0" smtClean="0">
                                                <a:latin typeface="Cambria Math" panose="02040503050406030204" pitchFamily="18" charset="0"/>
                                                <a:cs typeface="Calibri" panose="020F0502020204030204" pitchFamily="34" charset="0"/>
                                              </a:rPr>
                                              <m:t>x</m:t>
                                            </m:r>
                                          </m:sub>
                                        </m:sSub>
                                      </m:e>
                                      <m:e>
                                        <m:sSub>
                                          <m:sSubPr>
                                            <m:ctrlPr>
                                              <a:rPr lang="en-US" altLang="zh-CN" sz="1600" i="1" smtClean="0">
                                                <a:latin typeface="Cambria Math" panose="02040503050406030204" pitchFamily="18" charset="0"/>
                                                <a:cs typeface="Calibri" panose="020F0502020204030204" pitchFamily="34" charset="0"/>
                                              </a:rPr>
                                            </m:ctrlPr>
                                          </m:sSubPr>
                                          <m:e>
                                            <m:r>
                                              <m:rPr>
                                                <m:sty m:val="p"/>
                                              </m:rPr>
                                              <a:rPr lang="en-US" altLang="zh-CN" sz="1600" b="0" i="0" smtClean="0">
                                                <a:latin typeface="Cambria Math" panose="02040503050406030204" pitchFamily="18" charset="0"/>
                                                <a:cs typeface="Calibri" panose="020F0502020204030204" pitchFamily="34" charset="0"/>
                                              </a:rPr>
                                              <m:t>p</m:t>
                                            </m:r>
                                          </m:e>
                                          <m:sub>
                                            <m:r>
                                              <m:rPr>
                                                <m:sty m:val="p"/>
                                              </m:rPr>
                                              <a:rPr lang="en-US" altLang="zh-CN" sz="1600" b="0" i="0" smtClean="0">
                                                <a:latin typeface="Cambria Math" panose="02040503050406030204" pitchFamily="18" charset="0"/>
                                                <a:cs typeface="Calibri" panose="020F0502020204030204" pitchFamily="34" charset="0"/>
                                              </a:rPr>
                                              <m:t>y</m:t>
                                            </m:r>
                                          </m:sub>
                                        </m:sSub>
                                      </m:e>
                                      <m:e>
                                        <m:r>
                                          <a:rPr lang="en-US" altLang="zh-CN" sz="1600" b="0" i="0" smtClean="0">
                                            <a:latin typeface="Cambria Math" panose="02040503050406030204" pitchFamily="18" charset="0"/>
                                            <a:cs typeface="Calibri" panose="020F0502020204030204" pitchFamily="34" charset="0"/>
                                          </a:rPr>
                                          <m:t>1</m:t>
                                        </m:r>
                                      </m:e>
                                    </m:eqArr>
                                  </m:e>
                                  <m:e>
                                    <m:eqArr>
                                      <m:eqArrPr>
                                        <m:ctrlPr>
                                          <a:rPr lang="en-US" altLang="zh-CN" sz="1600" i="1">
                                            <a:latin typeface="Cambria Math" panose="02040503050406030204" pitchFamily="18" charset="0"/>
                                            <a:cs typeface="Calibri" panose="020F0502020204030204" pitchFamily="34" charset="0"/>
                                          </a:rPr>
                                        </m:ctrlPr>
                                      </m:eqArrPr>
                                      <m:e>
                                        <m:r>
                                          <a:rPr lang="en-US" altLang="zh-CN" sz="1600" b="0" i="0" smtClean="0">
                                            <a:latin typeface="Cambria Math" panose="02040503050406030204" pitchFamily="18" charset="0"/>
                                            <a:cs typeface="Calibri" panose="020F0502020204030204" pitchFamily="34" charset="0"/>
                                          </a:rPr>
                                          <m:t>0</m:t>
                                        </m:r>
                                      </m:e>
                                      <m:e>
                                        <m:r>
                                          <a:rPr lang="en-US" altLang="zh-CN" sz="1600" b="0" i="0" smtClean="0">
                                            <a:latin typeface="Cambria Math" panose="02040503050406030204" pitchFamily="18" charset="0"/>
                                            <a:cs typeface="Calibri" panose="020F0502020204030204" pitchFamily="34" charset="0"/>
                                          </a:rPr>
                                          <m:t>0</m:t>
                                        </m:r>
                                      </m:e>
                                      <m:e>
                                        <m:r>
                                          <a:rPr lang="en-US" altLang="zh-CN" sz="1600" b="0" i="0" smtClean="0">
                                            <a:latin typeface="Cambria Math" panose="02040503050406030204" pitchFamily="18" charset="0"/>
                                            <a:cs typeface="Calibri" panose="020F0502020204030204" pitchFamily="34" charset="0"/>
                                          </a:rPr>
                                          <m:t>0</m:t>
                                        </m:r>
                                      </m:e>
                                    </m:eqArr>
                                  </m:e>
                                </m:mr>
                              </m:m>
                            </m:e>
                          </m:mr>
                        </m:m>
                      </m:e>
                    </m:d>
                    <m:d>
                      <m:dPr>
                        <m:begChr m:val="["/>
                        <m:endChr m:val="]"/>
                        <m:ctrlPr>
                          <a:rPr lang="en-US" altLang="zh-CN" sz="1600" i="1">
                            <a:latin typeface="Cambria Math" panose="02040503050406030204" pitchFamily="18" charset="0"/>
                            <a:cs typeface="Calibri" panose="020F0502020204030204" pitchFamily="34" charset="0"/>
                          </a:rPr>
                        </m:ctrlPr>
                      </m:dPr>
                      <m:e>
                        <m:eqArr>
                          <m:eqArrPr>
                            <m:ctrlPr>
                              <a:rPr lang="en-US" altLang="zh-CN" sz="1600" i="1">
                                <a:latin typeface="Cambria Math" panose="02040503050406030204" pitchFamily="18" charset="0"/>
                                <a:cs typeface="Calibri" panose="020F0502020204030204" pitchFamily="34" charset="0"/>
                              </a:rPr>
                            </m:ctrlPr>
                          </m:eqArrPr>
                          <m:e>
                            <m:r>
                              <m:rPr>
                                <m:sty m:val="p"/>
                              </m:rPr>
                              <a:rPr lang="en-US" altLang="zh-CN" sz="1600" b="0" i="0">
                                <a:latin typeface="Cambria Math" panose="02040503050406030204" pitchFamily="18" charset="0"/>
                                <a:cs typeface="Calibri" panose="020F0502020204030204" pitchFamily="34" charset="0"/>
                              </a:rPr>
                              <m:t>X</m:t>
                            </m:r>
                          </m:e>
                          <m:e>
                            <m:r>
                              <m:rPr>
                                <m:sty m:val="p"/>
                              </m:rPr>
                              <a:rPr lang="en-US" altLang="zh-CN" sz="1600" b="0" i="0">
                                <a:latin typeface="Cambria Math" panose="02040503050406030204" pitchFamily="18" charset="0"/>
                                <a:cs typeface="Calibri" panose="020F0502020204030204" pitchFamily="34" charset="0"/>
                              </a:rPr>
                              <m:t>Y</m:t>
                            </m:r>
                          </m:e>
                          <m:e>
                            <m:r>
                              <m:rPr>
                                <m:sty m:val="p"/>
                              </m:rPr>
                              <a:rPr lang="en-US" altLang="zh-CN" sz="1600" b="0" i="0">
                                <a:latin typeface="Cambria Math" panose="02040503050406030204" pitchFamily="18" charset="0"/>
                                <a:cs typeface="Calibri" panose="020F0502020204030204" pitchFamily="34" charset="0"/>
                              </a:rPr>
                              <m:t>Z</m:t>
                            </m:r>
                          </m:e>
                          <m:e>
                            <m:r>
                              <a:rPr lang="en-US" altLang="zh-CN" sz="1600" b="0" i="0" smtClean="0">
                                <a:latin typeface="Cambria Math" panose="02040503050406030204" pitchFamily="18" charset="0"/>
                                <a:cs typeface="Calibri" panose="020F0502020204030204" pitchFamily="34" charset="0"/>
                              </a:rPr>
                              <m:t>1</m:t>
                            </m:r>
                          </m:e>
                        </m:eqArr>
                      </m:e>
                    </m:d>
                  </m:oMath>
                </a14:m>
                <a:endParaRPr lang="en-US" altLang="zh-CN" sz="1600" dirty="0"/>
              </a:p>
              <a:p>
                <a:pPr lvl="1" algn="just"/>
                <a:r>
                  <a:rPr lang="zh-CN" altLang="en-US" sz="2400" dirty="0"/>
                  <a:t>Ma trận hiệu chuẩn camera:</a:t>
                </a:r>
                <a14:m>
                  <m:oMath xmlns:m="http://schemas.openxmlformats.org/officeDocument/2006/math">
                    <m:r>
                      <m:rPr>
                        <m:sty m:val="p"/>
                      </m:rPr>
                      <a:rPr lang="en-US" altLang="zh-CN" sz="2400" b="0" i="0" smtClean="0">
                        <a:latin typeface="Cambria Math" panose="02040503050406030204" pitchFamily="18" charset="0"/>
                        <a:cs typeface="Calibri" panose="020F0502020204030204" pitchFamily="34" charset="0"/>
                      </a:rPr>
                      <m:t>K</m:t>
                    </m:r>
                    <m:r>
                      <a:rPr lang="en-US" altLang="zh-CN" sz="2400" b="0" i="0" smtClean="0">
                        <a:latin typeface="Cambria Math" panose="02040503050406030204" pitchFamily="18" charset="0"/>
                        <a:cs typeface="Calibri" panose="020F0502020204030204" pitchFamily="34" charset="0"/>
                      </a:rPr>
                      <m:t>=</m:t>
                    </m:r>
                    <m:d>
                      <m:dPr>
                        <m:begChr m:val="["/>
                        <m:endChr m:val="]"/>
                        <m:ctrlPr>
                          <a:rPr lang="en-US" altLang="zh-CN" sz="2400" i="1">
                            <a:latin typeface="Cambria Math" panose="02040503050406030204" pitchFamily="18" charset="0"/>
                            <a:cs typeface="Calibri" panose="020F0502020204030204" pitchFamily="34" charset="0"/>
                          </a:rPr>
                        </m:ctrlPr>
                      </m:dPr>
                      <m:e>
                        <m:m>
                          <m:mPr>
                            <m:mcs>
                              <m:mc>
                                <m:mcPr>
                                  <m:count m:val="2"/>
                                  <m:mcJc m:val="center"/>
                                </m:mcPr>
                              </m:mc>
                            </m:mcs>
                            <m:ctrlPr>
                              <a:rPr lang="en-US" altLang="zh-CN" sz="2400" i="1">
                                <a:latin typeface="Cambria Math" panose="02040503050406030204" pitchFamily="18" charset="0"/>
                                <a:cs typeface="Calibri" panose="020F0502020204030204" pitchFamily="34" charset="0"/>
                              </a:rPr>
                            </m:ctrlPr>
                          </m:mPr>
                          <m:mr>
                            <m:e>
                              <m:m>
                                <m:mPr>
                                  <m:mcs>
                                    <m:mc>
                                      <m:mcPr>
                                        <m:count m:val="2"/>
                                        <m:mcJc m:val="center"/>
                                      </m:mcPr>
                                    </m:mc>
                                  </m:mcs>
                                  <m:ctrlPr>
                                    <a:rPr lang="en-US" altLang="zh-CN" sz="2400" i="1">
                                      <a:latin typeface="Cambria Math" panose="02040503050406030204" pitchFamily="18" charset="0"/>
                                      <a:cs typeface="Calibri" panose="020F0502020204030204" pitchFamily="34" charset="0"/>
                                    </a:rPr>
                                  </m:ctrlPr>
                                </m:mPr>
                                <m:mr>
                                  <m:e>
                                    <m:eqArr>
                                      <m:eqArrPr>
                                        <m:ctrlPr>
                                          <a:rPr lang="en-US" altLang="zh-CN" sz="2400" i="1">
                                            <a:latin typeface="Cambria Math" panose="02040503050406030204" pitchFamily="18" charset="0"/>
                                            <a:cs typeface="Calibri" panose="020F0502020204030204" pitchFamily="34" charset="0"/>
                                          </a:rPr>
                                        </m:ctrlPr>
                                      </m:eqArrPr>
                                      <m:e>
                                        <m:r>
                                          <m:rPr>
                                            <m:sty m:val="p"/>
                                          </m:rPr>
                                          <a:rPr lang="en-US" altLang="zh-CN" sz="2400" b="0" i="0">
                                            <a:latin typeface="Cambria Math" panose="02040503050406030204" pitchFamily="18" charset="0"/>
                                            <a:cs typeface="Calibri" panose="020F0502020204030204" pitchFamily="34" charset="0"/>
                                          </a:rPr>
                                          <m:t>f</m:t>
                                        </m:r>
                                      </m:e>
                                      <m:e>
                                        <m:r>
                                          <a:rPr lang="en-US" altLang="zh-CN" sz="2400" b="0" i="0" smtClean="0">
                                            <a:latin typeface="Cambria Math" panose="02040503050406030204" pitchFamily="18" charset="0"/>
                                            <a:cs typeface="Calibri" panose="020F0502020204030204" pitchFamily="34" charset="0"/>
                                          </a:rPr>
                                          <m:t>0</m:t>
                                        </m:r>
                                      </m:e>
                                      <m:e>
                                        <m:r>
                                          <a:rPr lang="en-US" altLang="zh-CN" sz="2400" b="0" i="0" smtClean="0">
                                            <a:latin typeface="Cambria Math" panose="02040503050406030204" pitchFamily="18" charset="0"/>
                                            <a:cs typeface="Calibri" panose="020F0502020204030204" pitchFamily="34" charset="0"/>
                                          </a:rPr>
                                          <m:t>0</m:t>
                                        </m:r>
                                      </m:e>
                                    </m:eqArr>
                                  </m:e>
                                  <m:e>
                                    <m:eqArr>
                                      <m:eqArrPr>
                                        <m:ctrlPr>
                                          <a:rPr lang="en-US" altLang="zh-CN" sz="2400" i="1">
                                            <a:latin typeface="Cambria Math" panose="02040503050406030204" pitchFamily="18" charset="0"/>
                                            <a:cs typeface="Calibri" panose="020F0502020204030204" pitchFamily="34" charset="0"/>
                                          </a:rPr>
                                        </m:ctrlPr>
                                      </m:eqArrPr>
                                      <m:e>
                                        <m:r>
                                          <a:rPr lang="en-US" altLang="zh-CN" sz="2400" b="0" i="0" smtClean="0">
                                            <a:latin typeface="Cambria Math" panose="02040503050406030204" pitchFamily="18" charset="0"/>
                                            <a:cs typeface="Calibri" panose="020F0502020204030204" pitchFamily="34" charset="0"/>
                                          </a:rPr>
                                          <m:t>0</m:t>
                                        </m:r>
                                      </m:e>
                                      <m:e>
                                        <m:r>
                                          <m:rPr>
                                            <m:sty m:val="p"/>
                                          </m:rPr>
                                          <a:rPr lang="en-US" altLang="zh-CN" sz="2400" b="0" i="0">
                                            <a:latin typeface="Cambria Math" panose="02040503050406030204" pitchFamily="18" charset="0"/>
                                            <a:cs typeface="Calibri" panose="020F0502020204030204" pitchFamily="34" charset="0"/>
                                          </a:rPr>
                                          <m:t>f</m:t>
                                        </m:r>
                                      </m:e>
                                      <m:e>
                                        <m:r>
                                          <a:rPr lang="en-US" altLang="zh-CN" sz="2400" b="0" i="0" smtClean="0">
                                            <a:latin typeface="Cambria Math" panose="02040503050406030204" pitchFamily="18" charset="0"/>
                                            <a:cs typeface="Calibri" panose="020F0502020204030204" pitchFamily="34" charset="0"/>
                                          </a:rPr>
                                          <m:t>0</m:t>
                                        </m:r>
                                      </m:e>
                                    </m:eqArr>
                                  </m:e>
                                </m:mr>
                              </m:m>
                            </m:e>
                            <m:e>
                              <m:eqArr>
                                <m:eqArrPr>
                                  <m:ctrlPr>
                                    <a:rPr lang="en-US" altLang="zh-CN" sz="2400" i="1">
                                      <a:latin typeface="Cambria Math" panose="02040503050406030204" pitchFamily="18" charset="0"/>
                                      <a:cs typeface="Calibri" panose="020F0502020204030204" pitchFamily="34" charset="0"/>
                                    </a:rPr>
                                  </m:ctrlPr>
                                </m:eqArrPr>
                                <m:e>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a:latin typeface="Cambria Math" panose="02040503050406030204" pitchFamily="18" charset="0"/>
                                          <a:cs typeface="Calibri" panose="020F0502020204030204" pitchFamily="34" charset="0"/>
                                        </a:rPr>
                                        <m:t>p</m:t>
                                      </m:r>
                                    </m:e>
                                    <m:sub>
                                      <m:r>
                                        <m:rPr>
                                          <m:sty m:val="p"/>
                                        </m:rPr>
                                        <a:rPr lang="en-US" altLang="zh-CN" sz="2400" b="0" i="0">
                                          <a:latin typeface="Cambria Math" panose="02040503050406030204" pitchFamily="18" charset="0"/>
                                          <a:cs typeface="Calibri" panose="020F0502020204030204" pitchFamily="34" charset="0"/>
                                        </a:rPr>
                                        <m:t>x</m:t>
                                      </m:r>
                                    </m:sub>
                                  </m:sSub>
                                </m:e>
                                <m:e>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a:latin typeface="Cambria Math" panose="02040503050406030204" pitchFamily="18" charset="0"/>
                                          <a:cs typeface="Calibri" panose="020F0502020204030204" pitchFamily="34" charset="0"/>
                                        </a:rPr>
                                        <m:t>p</m:t>
                                      </m:r>
                                    </m:e>
                                    <m:sub>
                                      <m:r>
                                        <m:rPr>
                                          <m:sty m:val="p"/>
                                        </m:rPr>
                                        <a:rPr lang="en-US" altLang="zh-CN" sz="2400" b="0" i="0">
                                          <a:latin typeface="Cambria Math" panose="02040503050406030204" pitchFamily="18" charset="0"/>
                                          <a:cs typeface="Calibri" panose="020F0502020204030204" pitchFamily="34" charset="0"/>
                                        </a:rPr>
                                        <m:t>y</m:t>
                                      </m:r>
                                    </m:sub>
                                  </m:sSub>
                                </m:e>
                                <m:e>
                                  <m:r>
                                    <a:rPr lang="en-US" altLang="zh-CN" sz="2400" b="0" i="0">
                                      <a:latin typeface="Cambria Math" panose="02040503050406030204" pitchFamily="18" charset="0"/>
                                      <a:cs typeface="Calibri" panose="020F0502020204030204" pitchFamily="34" charset="0"/>
                                    </a:rPr>
                                    <m:t>1</m:t>
                                  </m:r>
                                </m:e>
                              </m:eqArr>
                            </m:e>
                          </m:mr>
                        </m:m>
                      </m:e>
                    </m:d>
                  </m:oMath>
                </a14:m>
                <a:endParaRPr lang="en-US" altLang="zh-CN" sz="2400" dirty="0"/>
              </a:p>
            </p:txBody>
          </p:sp>
        </mc:Choice>
        <mc:Fallback xmlns="">
          <p:sp>
            <p:nvSpPr>
              <p:cNvPr id="9" name="文本占位符 4">
                <a:extLst>
                  <a:ext uri="{FF2B5EF4-FFF2-40B4-BE49-F238E27FC236}">
                    <a16:creationId xmlns:a16="http://schemas.microsoft.com/office/drawing/2014/main" id="{208E412E-5F46-5AC3-3DD8-732402A1D40B}"/>
                  </a:ext>
                </a:extLst>
              </p:cNvPr>
              <p:cNvSpPr>
                <a:spLocks noGrp="1" noRot="1" noChangeAspect="1" noMove="1" noResize="1" noEditPoints="1" noAdjustHandles="1" noChangeArrowheads="1" noChangeShapeType="1" noTextEdit="1"/>
              </p:cNvSpPr>
              <p:nvPr>
                <p:ph type="body" sz="quarter" idx="14"/>
              </p:nvPr>
            </p:nvSpPr>
            <p:spPr>
              <a:blipFill>
                <a:blip r:embed="rId3"/>
                <a:stretch>
                  <a:fillRect l="-682" t="-758" r="-795" b="-253"/>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EA9E2394-F257-E7C9-951B-830A46B063EE}"/>
              </a:ext>
            </a:extLst>
          </p:cNvPr>
          <p:cNvSpPr>
            <a:spLocks noGrp="1"/>
          </p:cNvSpPr>
          <p:nvPr>
            <p:ph type="body" sz="quarter" idx="13"/>
          </p:nvPr>
        </p:nvSpPr>
        <p:spPr/>
        <p:txBody>
          <a:bodyPr>
            <a:normAutofit/>
          </a:bodyPr>
          <a:lstStyle/>
          <a:p>
            <a:r>
              <a:rPr lang="zh-CN" altLang="en-US" dirty="0">
                <a:latin typeface="Calibri"/>
                <a:cs typeface="Calibri"/>
              </a:rPr>
              <a:t>Camera hữu hạn</a:t>
            </a:r>
          </a:p>
        </p:txBody>
      </p:sp>
    </p:spTree>
    <p:extLst>
      <p:ext uri="{BB962C8B-B14F-4D97-AF65-F5344CB8AC3E}">
        <p14:creationId xmlns:p14="http://schemas.microsoft.com/office/powerpoint/2010/main" val="240341728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F90C3-391F-F860-D07D-2D81F39A1B20}"/>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7781963-630D-B0AF-6FB7-95BEDF7B5EA3}"/>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18</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B973EDC7-9910-7763-D87B-8735241EEFE8}"/>
                  </a:ext>
                </a:extLst>
              </p:cNvPr>
              <p:cNvSpPr>
                <a:spLocks noGrp="1"/>
              </p:cNvSpPr>
              <p:nvPr>
                <p:ph type="body" sz="quarter" idx="14"/>
              </p:nvPr>
            </p:nvSpPr>
            <p:spPr>
              <a:xfrm>
                <a:off x="515937" y="1104899"/>
                <a:ext cx="6910775" cy="5452017"/>
              </a:xfrm>
            </p:spPr>
            <p:txBody>
              <a:bodyPr>
                <a:normAutofit fontScale="77500" lnSpcReduction="20000"/>
              </a:bodyPr>
              <a:lstStyle/>
              <a:p>
                <a:pPr>
                  <a:lnSpc>
                    <a:spcPct val="170000"/>
                  </a:lnSpc>
                </a:pPr>
                <a:r>
                  <a:rPr lang="zh-CN" altLang="en-US" sz="3100" dirty="0"/>
                  <a:t>Phép quay và tịnh tiến của camera</a:t>
                </a:r>
                <a:endParaRPr lang="en-US" altLang="zh-CN" sz="3100" dirty="0"/>
              </a:p>
              <a:p>
                <a:pPr lvl="1" algn="just">
                  <a:lnSpc>
                    <a:spcPct val="170000"/>
                  </a:lnSpc>
                </a:pPr>
                <a:r>
                  <a:rPr lang="zh-CN" altLang="en-US" sz="2600" dirty="0"/>
                  <a:t>Hệ tọa độ thế giới: một hệ tọa độ Euclid khác dùng để biểu diễn điểm trong không gian, tọa độ là</a:t>
                </a:r>
                <a14:m>
                  <m:oMath xmlns:m="http://schemas.openxmlformats.org/officeDocument/2006/math">
                    <m:r>
                      <m:rPr>
                        <m:sty m:val="p"/>
                      </m:rPr>
                      <a:rPr lang="en-US" altLang="zh-CN" sz="2600" b="0" i="0" smtClean="0">
                        <a:latin typeface="Cambria Math" panose="02040503050406030204" pitchFamily="18" charset="0"/>
                        <a:cs typeface="Calibri" panose="020F0502020204030204" pitchFamily="34" charset="0"/>
                      </a:rPr>
                      <m:t>X</m:t>
                    </m:r>
                  </m:oMath>
                </a14:m>
                <a:endParaRPr lang="en-US" altLang="zh-CN" sz="2600" dirty="0"/>
              </a:p>
              <a:p>
                <a:pPr lvl="1" algn="just">
                  <a:lnSpc>
                    <a:spcPct val="170000"/>
                  </a:lnSpc>
                </a:pPr>
                <a:r>
                  <a:rPr lang="zh-CN" altLang="en-US" sz="2600" dirty="0"/>
                  <a:t>Hệ tọa độ camera: camera nằm tại gốc tọa độ, trục chính của camera hướng theo trục Z, tọa độ là</a:t>
                </a:r>
                <a14:m>
                  <m:oMath xmlns:m="http://schemas.openxmlformats.org/officeDocument/2006/math">
                    <m:sSub>
                      <m:sSubPr>
                        <m:ctrlPr>
                          <a:rPr lang="en-US" altLang="zh-CN" sz="2600" i="1" smtClean="0">
                            <a:latin typeface="Cambria Math" panose="02040503050406030204" pitchFamily="18" charset="0"/>
                            <a:cs typeface="Calibri" panose="020F0502020204030204" pitchFamily="34" charset="0"/>
                          </a:rPr>
                        </m:ctrlPr>
                      </m:sSubPr>
                      <m:e>
                        <m:r>
                          <m:rPr>
                            <m:sty m:val="p"/>
                          </m:rPr>
                          <a:rPr lang="en-US" altLang="zh-CN" sz="2600" b="0" i="0" smtClean="0">
                            <a:latin typeface="Cambria Math" panose="02040503050406030204" pitchFamily="18" charset="0"/>
                            <a:cs typeface="Calibri" panose="020F0502020204030204" pitchFamily="34" charset="0"/>
                          </a:rPr>
                          <m:t>X</m:t>
                        </m:r>
                      </m:e>
                      <m:sub>
                        <m:r>
                          <m:rPr>
                            <m:sty m:val="p"/>
                          </m:rPr>
                          <a:rPr lang="en-US" altLang="zh-CN" sz="2600" b="0" i="0" smtClean="0">
                            <a:latin typeface="Cambria Math" panose="02040503050406030204" pitchFamily="18" charset="0"/>
                            <a:cs typeface="Calibri" panose="020F0502020204030204" pitchFamily="34" charset="0"/>
                          </a:rPr>
                          <m:t>cam</m:t>
                        </m:r>
                      </m:sub>
                    </m:sSub>
                  </m:oMath>
                </a14:m>
                <a:endParaRPr lang="en-US" altLang="zh-CN" sz="2600" dirty="0"/>
              </a:p>
              <a:p>
                <a:pPr lvl="1" algn="just">
                  <a:lnSpc>
                    <a:spcPct val="170000"/>
                  </a:lnSpc>
                </a:pPr>
                <a14:m>
                  <m:oMath xmlns:m="http://schemas.openxmlformats.org/officeDocument/2006/math">
                    <m:acc>
                      <m:accPr>
                        <m:chr m:val="̃"/>
                        <m:ctrlPr>
                          <a:rPr lang="en-US" altLang="zh-CN" sz="2600" i="1" smtClean="0">
                            <a:latin typeface="Cambria Math" panose="02040503050406030204" pitchFamily="18" charset="0"/>
                            <a:cs typeface="Calibri" panose="020F0502020204030204" pitchFamily="34" charset="0"/>
                          </a:rPr>
                        </m:ctrlPr>
                      </m:accPr>
                      <m:e>
                        <m:r>
                          <m:rPr>
                            <m:sty m:val="p"/>
                          </m:rPr>
                          <a:rPr lang="en-US" altLang="zh-CN" sz="2600" b="0" i="0" smtClean="0">
                            <a:latin typeface="Cambria Math" panose="02040503050406030204" pitchFamily="18" charset="0"/>
                            <a:cs typeface="Calibri" panose="020F0502020204030204" pitchFamily="34" charset="0"/>
                          </a:rPr>
                          <m:t>C</m:t>
                        </m:r>
                        <m:r>
                          <a:rPr lang="vi-VN" altLang="zh-CN" sz="2600" b="0" i="0" smtClean="0">
                            <a:latin typeface="Cambria Math" panose="02040503050406030204" pitchFamily="18" charset="0"/>
                            <a:cs typeface="Calibri" panose="020F0502020204030204" pitchFamily="34" charset="0"/>
                          </a:rPr>
                          <m:t>: </m:t>
                        </m:r>
                      </m:e>
                    </m:acc>
                  </m:oMath>
                </a14:m>
                <a:r>
                  <a:rPr lang="zh-CN" altLang="en-US" sz="2600" dirty="0"/>
                  <a:t>biểu diễn tọa độ của tâm camera trong hệ tọa độ thế giới,</a:t>
                </a:r>
                <a14:m>
                  <m:oMath xmlns:m="http://schemas.openxmlformats.org/officeDocument/2006/math">
                    <m:r>
                      <m:rPr>
                        <m:sty m:val="p"/>
                      </m:rPr>
                      <a:rPr lang="en-US" altLang="zh-CN" sz="2600" b="0" i="0" smtClean="0">
                        <a:latin typeface="Cambria Math" panose="02040503050406030204" pitchFamily="18" charset="0"/>
                        <a:cs typeface="Calibri" panose="020F0502020204030204" pitchFamily="34" charset="0"/>
                      </a:rPr>
                      <m:t>R</m:t>
                    </m:r>
                  </m:oMath>
                </a14:m>
                <a:r>
                  <a:rPr lang="zh-CN" altLang="en-US" sz="2600" dirty="0"/>
                  <a:t> biểu diễn ma trận quay</a:t>
                </a:r>
                <a14:m>
                  <m:oMath xmlns:m="http://schemas.openxmlformats.org/officeDocument/2006/math">
                    <m:r>
                      <a:rPr lang="vi-VN" altLang="zh-CN" sz="2600" b="0" i="0" smtClean="0">
                        <a:latin typeface="Cambria Math" panose="02040503050406030204" pitchFamily="18" charset="0"/>
                        <a:cs typeface="Calibri" panose="020F0502020204030204" pitchFamily="34" charset="0"/>
                      </a:rPr>
                      <m:t> </m:t>
                    </m:r>
                    <m:r>
                      <a:rPr lang="en-US" altLang="zh-CN" sz="2600" b="0" i="0" smtClean="0">
                        <a:latin typeface="Cambria Math" panose="02040503050406030204" pitchFamily="18" charset="0"/>
                        <a:cs typeface="Calibri" panose="020F0502020204030204" pitchFamily="34" charset="0"/>
                      </a:rPr>
                      <m:t>3</m:t>
                    </m:r>
                    <m:r>
                      <a:rPr lang="en-US" altLang="zh-CN" sz="2600" b="0" i="0" smtClean="0">
                        <a:latin typeface="Cambria Math" panose="02040503050406030204" pitchFamily="18" charset="0"/>
                        <a:ea typeface="Cambria Math" panose="02040503050406030204" pitchFamily="18" charset="0"/>
                        <a:cs typeface="Calibri" panose="020F0502020204030204" pitchFamily="34" charset="0"/>
                      </a:rPr>
                      <m:t>×3</m:t>
                    </m:r>
                  </m:oMath>
                </a14:m>
                <a:r>
                  <a:rPr lang="zh-CN" altLang="en-US" sz="2600" dirty="0"/>
                  <a:t> của hệ tọa độ camera</a:t>
                </a:r>
                <a:endParaRPr lang="en-US" altLang="zh-CN" sz="2600" dirty="0"/>
              </a:p>
              <a:p>
                <a:pPr lvl="1" algn="just"/>
                <a14:m>
                  <m:oMath xmlns:m="http://schemas.openxmlformats.org/officeDocument/2006/math">
                    <m:sSub>
                      <m:sSubPr>
                        <m:ctrlPr>
                          <a:rPr lang="en-US" altLang="zh-CN" sz="2400" i="1" smtClean="0">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X</m:t>
                        </m:r>
                      </m:e>
                      <m:sub>
                        <m:r>
                          <m:rPr>
                            <m:sty m:val="p"/>
                          </m:rPr>
                          <a:rPr lang="en-US" altLang="zh-CN" sz="2400" b="0" i="0" smtClean="0">
                            <a:latin typeface="Cambria Math" panose="02040503050406030204" pitchFamily="18" charset="0"/>
                            <a:cs typeface="Calibri" panose="020F0502020204030204" pitchFamily="34" charset="0"/>
                          </a:rPr>
                          <m:t>cam</m:t>
                        </m:r>
                      </m:sub>
                    </m:sSub>
                    <m:r>
                      <a:rPr lang="en-US" altLang="zh-CN" sz="2400" b="0" i="0" smtClean="0">
                        <a:latin typeface="Cambria Math" panose="02040503050406030204" pitchFamily="18" charset="0"/>
                        <a:cs typeface="Calibri" panose="020F0502020204030204" pitchFamily="34" charset="0"/>
                      </a:rPr>
                      <m:t>=</m:t>
                    </m:r>
                    <m:d>
                      <m:dPr>
                        <m:begChr m:val="["/>
                        <m:endChr m:val="]"/>
                        <m:ctrlPr>
                          <a:rPr lang="en-US" altLang="zh-CN" sz="2400" i="1" smtClean="0">
                            <a:latin typeface="Cambria Math" panose="02040503050406030204" pitchFamily="18" charset="0"/>
                            <a:cs typeface="Calibri" panose="020F0502020204030204" pitchFamily="34" charset="0"/>
                          </a:rPr>
                        </m:ctrlPr>
                      </m:dPr>
                      <m:e>
                        <m:m>
                          <m:mPr>
                            <m:mcs>
                              <m:mc>
                                <m:mcPr>
                                  <m:count m:val="2"/>
                                  <m:mcJc m:val="center"/>
                                </m:mcPr>
                              </m:mc>
                            </m:mcs>
                            <m:ctrlPr>
                              <a:rPr lang="en-US" altLang="zh-CN" sz="2400" i="1" smtClean="0">
                                <a:latin typeface="Cambria Math" panose="02040503050406030204" pitchFamily="18" charset="0"/>
                                <a:cs typeface="Calibri" panose="020F0502020204030204" pitchFamily="34" charset="0"/>
                              </a:rPr>
                            </m:ctrlPr>
                          </m:mPr>
                          <m:mr>
                            <m:e>
                              <m:r>
                                <m:rPr>
                                  <m:sty m:val="p"/>
                                  <m:brk m:alnAt="7"/>
                                </m:rPr>
                                <a:rPr lang="en-US" altLang="zh-CN" sz="2400" b="0" i="0" smtClean="0">
                                  <a:latin typeface="Cambria Math" panose="02040503050406030204" pitchFamily="18" charset="0"/>
                                  <a:cs typeface="Calibri" panose="020F0502020204030204" pitchFamily="34" charset="0"/>
                                </a:rPr>
                                <m:t>R</m:t>
                              </m:r>
                            </m:e>
                            <m:e>
                              <m:r>
                                <a:rPr lang="en-US" altLang="zh-CN" sz="2400" b="0" i="0" smtClean="0">
                                  <a:latin typeface="Cambria Math" panose="02040503050406030204" pitchFamily="18" charset="0"/>
                                  <a:cs typeface="Calibri" panose="020F0502020204030204" pitchFamily="34" charset="0"/>
                                </a:rPr>
                                <m:t>−</m:t>
                              </m:r>
                              <m:r>
                                <m:rPr>
                                  <m:sty m:val="p"/>
                                </m:rPr>
                                <a:rPr lang="en-US" altLang="zh-CN" sz="2400" b="0" i="0" smtClean="0">
                                  <a:latin typeface="Cambria Math" panose="02040503050406030204" pitchFamily="18" charset="0"/>
                                  <a:cs typeface="Calibri" panose="020F0502020204030204" pitchFamily="34" charset="0"/>
                                </a:rPr>
                                <m:t>R</m:t>
                              </m:r>
                              <m:acc>
                                <m:accPr>
                                  <m:chr m:val="̃"/>
                                  <m:ctrlPr>
                                    <a:rPr lang="en-US" altLang="zh-CN" sz="2400" i="1">
                                      <a:latin typeface="Cambria Math" panose="02040503050406030204" pitchFamily="18" charset="0"/>
                                      <a:cs typeface="Calibri" panose="020F0502020204030204" pitchFamily="34" charset="0"/>
                                    </a:rPr>
                                  </m:ctrlPr>
                                </m:accPr>
                                <m:e>
                                  <m:r>
                                    <m:rPr>
                                      <m:sty m:val="p"/>
                                    </m:rPr>
                                    <a:rPr lang="en-US" altLang="zh-CN" sz="2400" b="0" i="0" smtClean="0">
                                      <a:latin typeface="Cambria Math" panose="02040503050406030204" pitchFamily="18" charset="0"/>
                                      <a:cs typeface="Calibri" panose="020F0502020204030204" pitchFamily="34" charset="0"/>
                                    </a:rPr>
                                    <m:t>C</m:t>
                                  </m:r>
                                </m:e>
                              </m:acc>
                            </m:e>
                          </m:mr>
                          <m:mr>
                            <m:e>
                              <m:sSup>
                                <m:sSupPr>
                                  <m:ctrlPr>
                                    <a:rPr lang="en-US" altLang="zh-CN" sz="2400" i="1" smtClean="0">
                                      <a:latin typeface="Cambria Math" panose="02040503050406030204" pitchFamily="18" charset="0"/>
                                      <a:cs typeface="Calibri" panose="020F0502020204030204" pitchFamily="34" charset="0"/>
                                    </a:rPr>
                                  </m:ctrlPr>
                                </m:sSupPr>
                                <m:e>
                                  <m:r>
                                    <a:rPr lang="en-US" altLang="zh-CN" sz="2400" b="0" i="0" smtClean="0">
                                      <a:latin typeface="Cambria Math" panose="02040503050406030204" pitchFamily="18" charset="0"/>
                                      <a:cs typeface="Calibri" panose="020F0502020204030204" pitchFamily="34" charset="0"/>
                                    </a:rPr>
                                    <m:t>0</m:t>
                                  </m:r>
                                </m:e>
                                <m:sup>
                                  <m:r>
                                    <m:rPr>
                                      <m:sty m:val="p"/>
                                    </m:rPr>
                                    <a:rPr lang="en-US" altLang="zh-CN" sz="2400" b="0" i="0" smtClean="0">
                                      <a:latin typeface="Cambria Math" panose="02040503050406030204" pitchFamily="18" charset="0"/>
                                      <a:cs typeface="Calibri" panose="020F0502020204030204" pitchFamily="34" charset="0"/>
                                    </a:rPr>
                                    <m:t>T</m:t>
                                  </m:r>
                                </m:sup>
                              </m:sSup>
                            </m:e>
                            <m:e>
                              <m:r>
                                <a:rPr lang="en-US" altLang="zh-CN" sz="2400" b="0" i="0" smtClean="0">
                                  <a:latin typeface="Cambria Math" panose="02040503050406030204" pitchFamily="18" charset="0"/>
                                  <a:cs typeface="Calibri" panose="020F0502020204030204" pitchFamily="34" charset="0"/>
                                </a:rPr>
                                <m:t>1</m:t>
                              </m:r>
                            </m:e>
                          </m:mr>
                        </m:m>
                      </m:e>
                    </m:d>
                    <m:d>
                      <m:dPr>
                        <m:begChr m:val="["/>
                        <m:endChr m:val="]"/>
                        <m:ctrlPr>
                          <a:rPr lang="en-US" altLang="zh-CN" sz="2400" i="1">
                            <a:latin typeface="Cambria Math" panose="02040503050406030204" pitchFamily="18" charset="0"/>
                            <a:cs typeface="Calibri" panose="020F0502020204030204" pitchFamily="34" charset="0"/>
                          </a:rPr>
                        </m:ctrlPr>
                      </m:dPr>
                      <m:e>
                        <m:eqArr>
                          <m:eqArrPr>
                            <m:ctrlPr>
                              <a:rPr lang="en-US" altLang="zh-CN" sz="2400" i="1">
                                <a:latin typeface="Cambria Math" panose="02040503050406030204" pitchFamily="18" charset="0"/>
                                <a:cs typeface="Calibri" panose="020F0502020204030204" pitchFamily="34" charset="0"/>
                              </a:rPr>
                            </m:ctrlPr>
                          </m:eqArrPr>
                          <m:e>
                            <m:r>
                              <m:rPr>
                                <m:sty m:val="p"/>
                              </m:rPr>
                              <a:rPr lang="en-US" altLang="zh-CN" sz="2400" b="0" i="0" smtClean="0">
                                <a:latin typeface="Cambria Math" panose="02040503050406030204" pitchFamily="18" charset="0"/>
                                <a:cs typeface="Calibri" panose="020F0502020204030204" pitchFamily="34" charset="0"/>
                              </a:rPr>
                              <m:t>X</m:t>
                            </m:r>
                          </m:e>
                          <m:e>
                            <m:r>
                              <m:rPr>
                                <m:sty m:val="p"/>
                              </m:rPr>
                              <a:rPr lang="en-US" altLang="zh-CN" sz="2400" b="0" i="0" smtClean="0">
                                <a:latin typeface="Cambria Math" panose="02040503050406030204" pitchFamily="18" charset="0"/>
                                <a:cs typeface="Calibri" panose="020F0502020204030204" pitchFamily="34" charset="0"/>
                              </a:rPr>
                              <m:t>Y</m:t>
                            </m:r>
                          </m:e>
                          <m:e>
                            <m:r>
                              <m:rPr>
                                <m:sty m:val="p"/>
                              </m:rPr>
                              <a:rPr lang="en-US" altLang="zh-CN" sz="2400" b="0" i="0" smtClean="0">
                                <a:latin typeface="Cambria Math" panose="02040503050406030204" pitchFamily="18" charset="0"/>
                                <a:cs typeface="Calibri" panose="020F0502020204030204" pitchFamily="34" charset="0"/>
                              </a:rPr>
                              <m:t>Z</m:t>
                            </m:r>
                          </m:e>
                          <m:e>
                            <m:r>
                              <a:rPr lang="en-US" altLang="zh-CN" sz="2400" b="0" i="0" smtClean="0">
                                <a:latin typeface="Cambria Math" panose="02040503050406030204" pitchFamily="18" charset="0"/>
                                <a:cs typeface="Calibri" panose="020F0502020204030204" pitchFamily="34" charset="0"/>
                              </a:rPr>
                              <m:t>1</m:t>
                            </m:r>
                          </m:e>
                        </m:eqArr>
                      </m:e>
                    </m:d>
                    <m:r>
                      <a:rPr lang="en-US" altLang="zh-CN" sz="2400" b="0" i="0" smtClean="0">
                        <a:latin typeface="Cambria Math" panose="02040503050406030204" pitchFamily="18" charset="0"/>
                        <a:cs typeface="Calibri" panose="020F0502020204030204" pitchFamily="34" charset="0"/>
                      </a:rPr>
                      <m:t>=</m:t>
                    </m:r>
                    <m:d>
                      <m:dPr>
                        <m:begChr m:val="["/>
                        <m:endChr m:val="]"/>
                        <m:ctrlPr>
                          <a:rPr lang="en-US" altLang="zh-CN" sz="2400" i="1">
                            <a:latin typeface="Cambria Math" panose="02040503050406030204" pitchFamily="18" charset="0"/>
                            <a:cs typeface="Calibri" panose="020F0502020204030204" pitchFamily="34" charset="0"/>
                          </a:rPr>
                        </m:ctrlPr>
                      </m:dPr>
                      <m:e>
                        <m:m>
                          <m:mPr>
                            <m:mcs>
                              <m:mc>
                                <m:mcPr>
                                  <m:count m:val="2"/>
                                  <m:mcJc m:val="center"/>
                                </m:mcPr>
                              </m:mc>
                            </m:mcs>
                            <m:ctrlPr>
                              <a:rPr lang="en-US" altLang="zh-CN" sz="2400" i="1">
                                <a:latin typeface="Cambria Math" panose="02040503050406030204" pitchFamily="18" charset="0"/>
                                <a:cs typeface="Calibri" panose="020F0502020204030204" pitchFamily="34" charset="0"/>
                              </a:rPr>
                            </m:ctrlPr>
                          </m:mPr>
                          <m:mr>
                            <m:e>
                              <m:r>
                                <m:rPr>
                                  <m:sty m:val="p"/>
                                  <m:brk m:alnAt="7"/>
                                </m:rPr>
                                <a:rPr lang="en-US" altLang="zh-CN" sz="2400" b="0" i="0" smtClean="0">
                                  <a:latin typeface="Cambria Math" panose="02040503050406030204" pitchFamily="18" charset="0"/>
                                  <a:cs typeface="Calibri" panose="020F0502020204030204" pitchFamily="34" charset="0"/>
                                </a:rPr>
                                <m:t>R</m:t>
                              </m:r>
                            </m:e>
                            <m:e>
                              <m:r>
                                <a:rPr lang="en-US" altLang="zh-CN" sz="2400" b="0" i="0" smtClean="0">
                                  <a:latin typeface="Cambria Math" panose="02040503050406030204" pitchFamily="18" charset="0"/>
                                  <a:cs typeface="Calibri" panose="020F0502020204030204" pitchFamily="34" charset="0"/>
                                </a:rPr>
                                <m:t>−</m:t>
                              </m:r>
                              <m:r>
                                <m:rPr>
                                  <m:sty m:val="p"/>
                                </m:rPr>
                                <a:rPr lang="en-US" altLang="zh-CN" sz="2400" b="0" i="0" smtClean="0">
                                  <a:latin typeface="Cambria Math" panose="02040503050406030204" pitchFamily="18" charset="0"/>
                                  <a:cs typeface="Calibri" panose="020F0502020204030204" pitchFamily="34" charset="0"/>
                                </a:rPr>
                                <m:t>R</m:t>
                              </m:r>
                              <m:acc>
                                <m:accPr>
                                  <m:chr m:val="̃"/>
                                  <m:ctrlPr>
                                    <a:rPr lang="en-US" altLang="zh-CN" sz="2400" i="1">
                                      <a:latin typeface="Cambria Math" panose="02040503050406030204" pitchFamily="18" charset="0"/>
                                      <a:cs typeface="Calibri" panose="020F0502020204030204" pitchFamily="34" charset="0"/>
                                    </a:rPr>
                                  </m:ctrlPr>
                                </m:accPr>
                                <m:e>
                                  <m:r>
                                    <m:rPr>
                                      <m:sty m:val="p"/>
                                    </m:rPr>
                                    <a:rPr lang="en-US" altLang="zh-CN" sz="2400" b="0" i="0" smtClean="0">
                                      <a:latin typeface="Cambria Math" panose="02040503050406030204" pitchFamily="18" charset="0"/>
                                      <a:cs typeface="Calibri" panose="020F0502020204030204" pitchFamily="34" charset="0"/>
                                    </a:rPr>
                                    <m:t>C</m:t>
                                  </m:r>
                                </m:e>
                              </m:acc>
                            </m:e>
                          </m:mr>
                          <m:mr>
                            <m:e>
                              <m:sSup>
                                <m:sSupPr>
                                  <m:ctrlPr>
                                    <a:rPr lang="en-US" altLang="zh-CN" sz="2400" i="1">
                                      <a:latin typeface="Cambria Math" panose="02040503050406030204" pitchFamily="18" charset="0"/>
                                      <a:cs typeface="Calibri" panose="020F0502020204030204" pitchFamily="34" charset="0"/>
                                    </a:rPr>
                                  </m:ctrlPr>
                                </m:sSupPr>
                                <m:e>
                                  <m:r>
                                    <a:rPr lang="en-US" altLang="zh-CN" sz="2400" b="0" i="0" smtClean="0">
                                      <a:latin typeface="Cambria Math" panose="02040503050406030204" pitchFamily="18" charset="0"/>
                                      <a:cs typeface="Calibri" panose="020F0502020204030204" pitchFamily="34" charset="0"/>
                                    </a:rPr>
                                    <m:t>0</m:t>
                                  </m:r>
                                </m:e>
                                <m:sup>
                                  <m:r>
                                    <m:rPr>
                                      <m:sty m:val="p"/>
                                    </m:rPr>
                                    <a:rPr lang="en-US" altLang="zh-CN" sz="2400" b="0" i="0" smtClean="0">
                                      <a:latin typeface="Cambria Math" panose="02040503050406030204" pitchFamily="18" charset="0"/>
                                      <a:cs typeface="Calibri" panose="020F0502020204030204" pitchFamily="34" charset="0"/>
                                    </a:rPr>
                                    <m:t>T</m:t>
                                  </m:r>
                                </m:sup>
                              </m:sSup>
                            </m:e>
                            <m:e>
                              <m:r>
                                <a:rPr lang="en-US" altLang="zh-CN" sz="2400" b="0" i="0" smtClean="0">
                                  <a:latin typeface="Cambria Math" panose="02040503050406030204" pitchFamily="18" charset="0"/>
                                  <a:cs typeface="Calibri" panose="020F0502020204030204" pitchFamily="34" charset="0"/>
                                </a:rPr>
                                <m:t>1</m:t>
                              </m:r>
                            </m:e>
                          </m:mr>
                        </m:m>
                      </m:e>
                    </m:d>
                    <m:r>
                      <m:rPr>
                        <m:sty m:val="p"/>
                      </m:rPr>
                      <a:rPr lang="en-US" altLang="zh-CN" sz="2400" b="0" i="0" smtClean="0">
                        <a:latin typeface="Cambria Math" panose="02040503050406030204" pitchFamily="18" charset="0"/>
                        <a:cs typeface="Calibri" panose="020F0502020204030204" pitchFamily="34" charset="0"/>
                      </a:rPr>
                      <m:t>X</m:t>
                    </m:r>
                  </m:oMath>
                </a14:m>
                <a:endParaRPr lang="en-US" altLang="zh-CN" sz="2400" dirty="0"/>
              </a:p>
            </p:txBody>
          </p:sp>
        </mc:Choice>
        <mc:Fallback xmlns="">
          <p:sp>
            <p:nvSpPr>
              <p:cNvPr id="9" name="文本占位符 4">
                <a:extLst>
                  <a:ext uri="{FF2B5EF4-FFF2-40B4-BE49-F238E27FC236}">
                    <a16:creationId xmlns:a16="http://schemas.microsoft.com/office/drawing/2014/main" id="{B973EDC7-9910-7763-D87B-8735241EEFE8}"/>
                  </a:ext>
                </a:extLst>
              </p:cNvPr>
              <p:cNvSpPr>
                <a:spLocks noGrp="1" noRot="1" noChangeAspect="1" noMove="1" noResize="1" noEditPoints="1" noAdjustHandles="1" noChangeArrowheads="1" noChangeShapeType="1" noTextEdit="1"/>
              </p:cNvSpPr>
              <p:nvPr>
                <p:ph type="body" sz="quarter" idx="14"/>
              </p:nvPr>
            </p:nvSpPr>
            <p:spPr>
              <a:xfrm>
                <a:off x="515937" y="1104899"/>
                <a:ext cx="6910775" cy="5452017"/>
              </a:xfrm>
              <a:blipFill>
                <a:blip r:embed="rId3"/>
                <a:stretch>
                  <a:fillRect l="-1101" r="-917"/>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E9BA81CF-D9AC-B053-FE3B-8BC0ADE677FB}"/>
              </a:ext>
            </a:extLst>
          </p:cNvPr>
          <p:cNvSpPr>
            <a:spLocks noGrp="1"/>
          </p:cNvSpPr>
          <p:nvPr>
            <p:ph type="body" sz="quarter" idx="13"/>
          </p:nvPr>
        </p:nvSpPr>
        <p:spPr/>
        <p:txBody>
          <a:bodyPr>
            <a:normAutofit/>
          </a:bodyPr>
          <a:lstStyle/>
          <a:p>
            <a:r>
              <a:rPr lang="zh-CN" altLang="en-US" dirty="0">
                <a:latin typeface="Calibri"/>
                <a:cs typeface="Calibri"/>
              </a:rPr>
              <a:t>Camera hữu hạn</a:t>
            </a:r>
          </a:p>
        </p:txBody>
      </p:sp>
      <p:pic>
        <p:nvPicPr>
          <p:cNvPr id="5" name="图片 4">
            <a:extLst>
              <a:ext uri="{FF2B5EF4-FFF2-40B4-BE49-F238E27FC236}">
                <a16:creationId xmlns:a16="http://schemas.microsoft.com/office/drawing/2014/main" id="{4906631D-29B6-BC37-F7BE-5D44D41871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52065" y="1104900"/>
            <a:ext cx="3834334" cy="1952166"/>
          </a:xfrm>
          <a:prstGeom prst="rect">
            <a:avLst/>
          </a:prstGeom>
        </p:spPr>
      </p:pic>
      <p:pic>
        <p:nvPicPr>
          <p:cNvPr id="6" name="图片 5">
            <a:extLst>
              <a:ext uri="{FF2B5EF4-FFF2-40B4-BE49-F238E27FC236}">
                <a16:creationId xmlns:a16="http://schemas.microsoft.com/office/drawing/2014/main" id="{F92A1972-A794-C030-BE80-9C42A46F2222}"/>
              </a:ext>
            </a:extLst>
          </p:cNvPr>
          <p:cNvPicPr>
            <a:picLocks noChangeAspect="1"/>
          </p:cNvPicPr>
          <p:nvPr/>
        </p:nvPicPr>
        <p:blipFill>
          <a:blip r:embed="rId5"/>
          <a:stretch>
            <a:fillRect/>
          </a:stretch>
        </p:blipFill>
        <p:spPr>
          <a:xfrm>
            <a:off x="7577630" y="3360543"/>
            <a:ext cx="4462498" cy="1839381"/>
          </a:xfrm>
          <a:prstGeom prst="rect">
            <a:avLst/>
          </a:prstGeom>
        </p:spPr>
      </p:pic>
    </p:spTree>
    <p:extLst>
      <p:ext uri="{BB962C8B-B14F-4D97-AF65-F5344CB8AC3E}">
        <p14:creationId xmlns:p14="http://schemas.microsoft.com/office/powerpoint/2010/main" val="42941905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6B9A0-1702-86DE-DED2-AFD989E837EE}"/>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2F8CC2F9-16B4-92AC-0EB6-32A0FE84B8A5}"/>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19</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2D27BECB-17A6-59E1-225D-2BAE254E275E}"/>
                  </a:ext>
                </a:extLst>
              </p:cNvPr>
              <p:cNvSpPr>
                <a:spLocks noGrp="1"/>
              </p:cNvSpPr>
              <p:nvPr>
                <p:ph type="body" sz="quarter" idx="14"/>
              </p:nvPr>
            </p:nvSpPr>
            <p:spPr>
              <a:xfrm>
                <a:off x="515937" y="900394"/>
                <a:ext cx="11160125" cy="1917700"/>
              </a:xfrm>
            </p:spPr>
            <p:txBody>
              <a:bodyPr>
                <a:noAutofit/>
              </a:bodyPr>
              <a:lstStyle/>
              <a:p>
                <a:pPr>
                  <a:lnSpc>
                    <a:spcPct val="170000"/>
                  </a:lnSpc>
                </a:pPr>
                <a:r>
                  <a:rPr lang="zh-CN" altLang="en-US" dirty="0"/>
                  <a:t>Tham số nội tại và tham số ngoại tại của camera</a:t>
                </a:r>
                <a:endParaRPr lang="en-US" altLang="zh-CN" dirty="0"/>
              </a:p>
              <a:p>
                <a:pPr lvl="1" algn="just">
                  <a:lnSpc>
                    <a:spcPct val="170000"/>
                  </a:lnSpc>
                </a:pPr>
                <a:r>
                  <a:rPr lang="en-VN" sz="1800" i="1" dirty="0"/>
                  <a:t>Tham số nội tại</a:t>
                </a:r>
                <a:r>
                  <a:rPr lang="en-VN" sz="1800" b="1" dirty="0"/>
                  <a:t>:</a:t>
                </a:r>
                <a:r>
                  <a:rPr lang="en-VN" sz="1800" dirty="0"/>
                  <a:t> Được biểu diễn bởi ma trận </a:t>
                </a:r>
                <a14:m>
                  <m:oMath xmlns:m="http://schemas.openxmlformats.org/officeDocument/2006/math">
                    <m:r>
                      <m:rPr>
                        <m:sty m:val="p"/>
                      </m:rPr>
                      <a:rPr lang="en-US" altLang="zh-CN" sz="1800">
                        <a:latin typeface="Cambria Math" panose="02040503050406030204" pitchFamily="18" charset="0"/>
                        <a:cs typeface="Calibri" panose="020F0502020204030204" pitchFamily="34" charset="0"/>
                      </a:rPr>
                      <m:t>K</m:t>
                    </m:r>
                  </m:oMath>
                </a14:m>
                <a:r>
                  <a:rPr lang="en-VN" sz="1800" dirty="0"/>
                  <a:t>, bao gồm các đặc trưng bên trong của camera như tiêu cự, tọa độ điểm chính, hệ số tỉ lệ theo hai trục ảnh và độ lệch giữa các trục.</a:t>
                </a:r>
              </a:p>
              <a:p>
                <a:pPr lvl="1" algn="just">
                  <a:lnSpc>
                    <a:spcPct val="170000"/>
                  </a:lnSpc>
                </a:pPr>
                <a:r>
                  <a:rPr lang="zh-CN" altLang="en-US" sz="1800" dirty="0"/>
                  <a:t>Tham số ngoại tại của camera: các tham số có trong</a:t>
                </a:r>
                <a:r>
                  <a:rPr lang="en-US" altLang="zh-CN" sz="1800" dirty="0"/>
                  <a:t> </a:t>
                </a:r>
                <a14:m>
                  <m:oMath xmlns:m="http://schemas.openxmlformats.org/officeDocument/2006/math">
                    <m:r>
                      <m:rPr>
                        <m:sty m:val="p"/>
                      </m:rPr>
                      <a:rPr lang="en-US" altLang="zh-CN" sz="1800" b="0" i="0" smtClean="0">
                        <a:latin typeface="Cambria Math" panose="02040503050406030204" pitchFamily="18" charset="0"/>
                        <a:cs typeface="Calibri" panose="020F0502020204030204" pitchFamily="34" charset="0"/>
                      </a:rPr>
                      <m:t>R</m:t>
                    </m:r>
                  </m:oMath>
                </a14:m>
                <a:r>
                  <a:rPr lang="zh-CN" altLang="en-US" sz="1800" dirty="0"/>
                  <a:t> và</a:t>
                </a:r>
                <a:r>
                  <a:rPr lang="en-US" altLang="zh-CN" sz="1800" dirty="0"/>
                  <a:t> </a:t>
                </a:r>
                <a14:m>
                  <m:oMath xmlns:m="http://schemas.openxmlformats.org/officeDocument/2006/math">
                    <m:acc>
                      <m:accPr>
                        <m:chr m:val="̃"/>
                        <m:ctrlPr>
                          <a:rPr lang="en-US" altLang="zh-CN" sz="1800" i="1" dirty="0" smtClean="0">
                            <a:latin typeface="Cambria Math" panose="02040503050406030204" pitchFamily="18" charset="0"/>
                            <a:cs typeface="Calibri" panose="020F0502020204030204" pitchFamily="34" charset="0"/>
                          </a:rPr>
                        </m:ctrlPr>
                      </m:accPr>
                      <m:e>
                        <m:r>
                          <m:rPr>
                            <m:sty m:val="p"/>
                          </m:rPr>
                          <a:rPr lang="en-US" altLang="zh-CN" sz="1800" b="0" i="0" dirty="0" smtClean="0">
                            <a:latin typeface="Cambria Math" panose="02040503050406030204" pitchFamily="18" charset="0"/>
                            <a:cs typeface="Calibri" panose="020F0502020204030204" pitchFamily="34" charset="0"/>
                          </a:rPr>
                          <m:t>C</m:t>
                        </m:r>
                      </m:e>
                    </m:acc>
                  </m:oMath>
                </a14:m>
                <a:r>
                  <a:rPr lang="zh-CN" altLang="en-US" sz="1800" dirty="0"/>
                  <a:t>, có thể rút gọn thành</a:t>
                </a:r>
                <a:r>
                  <a:rPr lang="en-US" altLang="zh-CN" sz="1800" dirty="0"/>
                  <a:t>. </a:t>
                </a:r>
                <a14:m>
                  <m:oMath xmlns:m="http://schemas.openxmlformats.org/officeDocument/2006/math">
                    <m:r>
                      <a:rPr lang="vi-VN" altLang="zh-CN" sz="1800" b="0" i="0" smtClean="0">
                        <a:latin typeface="Cambria Math" panose="02040503050406030204" pitchFamily="18" charset="0"/>
                        <a:cs typeface="Calibri" panose="020F0502020204030204" pitchFamily="34" charset="0"/>
                      </a:rPr>
                      <m:t> </m:t>
                    </m:r>
                    <m:d>
                      <m:dPr>
                        <m:begChr m:val="["/>
                        <m:endChr m:val="]"/>
                        <m:ctrlPr>
                          <a:rPr lang="en-US" altLang="zh-CN" sz="1800" i="1">
                            <a:latin typeface="Cambria Math" panose="02040503050406030204" pitchFamily="18" charset="0"/>
                            <a:cs typeface="Calibri" panose="020F0502020204030204" pitchFamily="34" charset="0"/>
                          </a:rPr>
                        </m:ctrlPr>
                      </m:dPr>
                      <m:e>
                        <m:r>
                          <m:rPr>
                            <m:sty m:val="p"/>
                          </m:rPr>
                          <a:rPr lang="en-US" altLang="zh-CN" sz="1800" b="0" i="0" smtClean="0">
                            <a:latin typeface="Cambria Math" panose="02040503050406030204" pitchFamily="18" charset="0"/>
                            <a:cs typeface="Calibri" panose="020F0502020204030204" pitchFamily="34" charset="0"/>
                          </a:rPr>
                          <m:t>R</m:t>
                        </m:r>
                      </m:e>
                      <m:e>
                        <m:r>
                          <m:rPr>
                            <m:sty m:val="p"/>
                          </m:rPr>
                          <a:rPr lang="en-US" altLang="zh-CN" sz="1800" b="0" i="0" smtClean="0">
                            <a:latin typeface="Cambria Math" panose="02040503050406030204" pitchFamily="18" charset="0"/>
                            <a:cs typeface="Calibri" panose="020F0502020204030204" pitchFamily="34" charset="0"/>
                          </a:rPr>
                          <m:t>t</m:t>
                        </m:r>
                      </m:e>
                    </m:d>
                  </m:oMath>
                </a14:m>
                <a:endParaRPr lang="en-US" altLang="zh-CN" sz="1800" dirty="0"/>
              </a:p>
              <a:p>
                <a:pPr lvl="1" algn="just">
                  <a:lnSpc>
                    <a:spcPct val="170000"/>
                  </a:lnSpc>
                </a:pPr>
                <a:r>
                  <a:rPr lang="zh-CN" altLang="en-US" sz="1800" dirty="0"/>
                  <a:t>Mô hình chiếu camera:</a:t>
                </a:r>
                <a:r>
                  <a:rPr lang="en-US" altLang="zh-CN" sz="1800" dirty="0"/>
                  <a:t>   </a:t>
                </a:r>
                <a14:m>
                  <m:oMath xmlns:m="http://schemas.openxmlformats.org/officeDocument/2006/math">
                    <m:r>
                      <m:rPr>
                        <m:sty m:val="p"/>
                      </m:rPr>
                      <a:rPr lang="en-US" altLang="zh-CN" sz="1800" b="0" i="0" smtClean="0">
                        <a:latin typeface="Cambria Math" panose="02040503050406030204" pitchFamily="18" charset="0"/>
                        <a:cs typeface="Calibri" panose="020F0502020204030204" pitchFamily="34" charset="0"/>
                      </a:rPr>
                      <m:t>x</m:t>
                    </m:r>
                    <m:r>
                      <a:rPr lang="en-US" altLang="zh-CN" sz="1800" b="0" i="0" smtClean="0">
                        <a:latin typeface="Cambria Math" panose="02040503050406030204" pitchFamily="18" charset="0"/>
                        <a:cs typeface="Calibri" panose="020F0502020204030204" pitchFamily="34" charset="0"/>
                      </a:rPr>
                      <m:t>=</m:t>
                    </m:r>
                    <m:r>
                      <m:rPr>
                        <m:sty m:val="p"/>
                      </m:rPr>
                      <a:rPr lang="en-US" altLang="zh-CN" sz="1800" b="0" i="0" smtClean="0">
                        <a:latin typeface="Cambria Math" panose="02040503050406030204" pitchFamily="18" charset="0"/>
                        <a:cs typeface="Calibri" panose="020F0502020204030204" pitchFamily="34" charset="0"/>
                      </a:rPr>
                      <m:t>KR</m:t>
                    </m:r>
                    <m:d>
                      <m:dPr>
                        <m:begChr m:val="["/>
                        <m:endChr m:val="]"/>
                        <m:ctrlPr>
                          <a:rPr lang="en-US" altLang="zh-CN" sz="1800" i="1" smtClean="0">
                            <a:latin typeface="Cambria Math" panose="02040503050406030204" pitchFamily="18" charset="0"/>
                            <a:cs typeface="Calibri" panose="020F0502020204030204" pitchFamily="34" charset="0"/>
                          </a:rPr>
                        </m:ctrlPr>
                      </m:dPr>
                      <m:e>
                        <m:r>
                          <m:rPr>
                            <m:sty m:val="p"/>
                          </m:rPr>
                          <a:rPr lang="en-US" altLang="zh-CN" sz="1800" b="0" i="0" smtClean="0">
                            <a:latin typeface="Cambria Math" panose="02040503050406030204" pitchFamily="18" charset="0"/>
                            <a:cs typeface="Calibri" panose="020F0502020204030204" pitchFamily="34" charset="0"/>
                          </a:rPr>
                          <m:t>I</m:t>
                        </m:r>
                      </m:e>
                      <m:e>
                        <m:r>
                          <a:rPr lang="en-US" altLang="zh-CN" sz="1800" b="0" i="0" smtClean="0">
                            <a:latin typeface="Cambria Math" panose="02040503050406030204" pitchFamily="18" charset="0"/>
                            <a:cs typeface="Calibri" panose="020F0502020204030204" pitchFamily="34" charset="0"/>
                          </a:rPr>
                          <m:t>−</m:t>
                        </m:r>
                        <m:acc>
                          <m:accPr>
                            <m:chr m:val="̃"/>
                            <m:ctrlPr>
                              <a:rPr lang="en-US" altLang="zh-CN" sz="1800" i="1" dirty="0">
                                <a:latin typeface="Cambria Math" panose="02040503050406030204" pitchFamily="18" charset="0"/>
                                <a:cs typeface="Calibri" panose="020F0502020204030204" pitchFamily="34" charset="0"/>
                              </a:rPr>
                            </m:ctrlPr>
                          </m:accPr>
                          <m:e>
                            <m:r>
                              <m:rPr>
                                <m:sty m:val="p"/>
                              </m:rPr>
                              <a:rPr lang="en-US" altLang="zh-CN" sz="1800" b="0" i="0" dirty="0" smtClean="0">
                                <a:latin typeface="Cambria Math" panose="02040503050406030204" pitchFamily="18" charset="0"/>
                                <a:cs typeface="Calibri" panose="020F0502020204030204" pitchFamily="34" charset="0"/>
                              </a:rPr>
                              <m:t>C</m:t>
                            </m:r>
                          </m:e>
                        </m:acc>
                      </m:e>
                    </m:d>
                    <m:r>
                      <m:rPr>
                        <m:sty m:val="p"/>
                      </m:rPr>
                      <a:rPr lang="en-US" altLang="zh-CN" sz="1800" b="0" i="0" smtClean="0">
                        <a:latin typeface="Cambria Math" panose="02040503050406030204" pitchFamily="18" charset="0"/>
                        <a:cs typeface="Calibri" panose="020F0502020204030204" pitchFamily="34" charset="0"/>
                      </a:rPr>
                      <m:t>X</m:t>
                    </m:r>
                  </m:oMath>
                </a14:m>
                <a:r>
                  <a:rPr lang="zh-CN" altLang="en-US" sz="1800" dirty="0"/>
                  <a:t>, hoặc có thể rút gọn thêm thành</a:t>
                </a:r>
                <a14:m>
                  <m:oMath xmlns:m="http://schemas.openxmlformats.org/officeDocument/2006/math">
                    <m:r>
                      <a:rPr lang="vi-VN" altLang="zh-CN" sz="1800" b="0" i="0" smtClean="0">
                        <a:latin typeface="Cambria Math" panose="02040503050406030204" pitchFamily="18" charset="0"/>
                        <a:cs typeface="Calibri" panose="020F0502020204030204" pitchFamily="34" charset="0"/>
                      </a:rPr>
                      <m:t>   </m:t>
                    </m:r>
                    <m:r>
                      <m:rPr>
                        <m:sty m:val="p"/>
                      </m:rPr>
                      <a:rPr lang="en-US" altLang="zh-CN" sz="1800" b="0" i="0" smtClean="0">
                        <a:latin typeface="Cambria Math" panose="02040503050406030204" pitchFamily="18" charset="0"/>
                        <a:cs typeface="Calibri" panose="020F0502020204030204" pitchFamily="34" charset="0"/>
                      </a:rPr>
                      <m:t>x</m:t>
                    </m:r>
                    <m:r>
                      <a:rPr lang="en-US" altLang="zh-CN" sz="1800" b="0" i="0" smtClean="0">
                        <a:latin typeface="Cambria Math" panose="02040503050406030204" pitchFamily="18" charset="0"/>
                        <a:cs typeface="Calibri" panose="020F0502020204030204" pitchFamily="34" charset="0"/>
                      </a:rPr>
                      <m:t>=</m:t>
                    </m:r>
                    <m:r>
                      <m:rPr>
                        <m:sty m:val="p"/>
                      </m:rPr>
                      <a:rPr lang="en-US" altLang="zh-CN" sz="1800" b="0" i="0" smtClean="0">
                        <a:latin typeface="Cambria Math" panose="02040503050406030204" pitchFamily="18" charset="0"/>
                        <a:cs typeface="Calibri" panose="020F0502020204030204" pitchFamily="34" charset="0"/>
                      </a:rPr>
                      <m:t>K</m:t>
                    </m:r>
                    <m:d>
                      <m:dPr>
                        <m:begChr m:val="["/>
                        <m:endChr m:val="]"/>
                        <m:ctrlPr>
                          <a:rPr lang="en-US" altLang="zh-CN" sz="1800" i="1" smtClean="0">
                            <a:latin typeface="Cambria Math" panose="02040503050406030204" pitchFamily="18" charset="0"/>
                            <a:cs typeface="Calibri" panose="020F0502020204030204" pitchFamily="34" charset="0"/>
                          </a:rPr>
                        </m:ctrlPr>
                      </m:dPr>
                      <m:e>
                        <m:r>
                          <m:rPr>
                            <m:sty m:val="p"/>
                          </m:rPr>
                          <a:rPr lang="en-US" altLang="zh-CN" sz="1800" b="0" i="0" smtClean="0">
                            <a:latin typeface="Cambria Math" panose="02040503050406030204" pitchFamily="18" charset="0"/>
                            <a:cs typeface="Calibri" panose="020F0502020204030204" pitchFamily="34" charset="0"/>
                          </a:rPr>
                          <m:t>R</m:t>
                        </m:r>
                      </m:e>
                      <m:e>
                        <m:r>
                          <m:rPr>
                            <m:sty m:val="p"/>
                          </m:rPr>
                          <a:rPr lang="en-US" altLang="zh-CN" sz="1800" b="0" i="0" smtClean="0">
                            <a:latin typeface="Cambria Math" panose="02040503050406030204" pitchFamily="18" charset="0"/>
                            <a:cs typeface="Calibri" panose="020F0502020204030204" pitchFamily="34" charset="0"/>
                          </a:rPr>
                          <m:t>t</m:t>
                        </m:r>
                      </m:e>
                    </m:d>
                    <m:r>
                      <m:rPr>
                        <m:sty m:val="p"/>
                      </m:rPr>
                      <a:rPr lang="en-US" altLang="zh-CN" sz="1800" b="0" i="0" smtClean="0">
                        <a:latin typeface="Cambria Math" panose="02040503050406030204" pitchFamily="18" charset="0"/>
                        <a:cs typeface="Calibri" panose="020F0502020204030204" pitchFamily="34" charset="0"/>
                      </a:rPr>
                      <m:t>X</m:t>
                    </m:r>
                  </m:oMath>
                </a14:m>
                <a:endParaRPr lang="en-US" altLang="zh-CN" sz="1800" dirty="0"/>
              </a:p>
            </p:txBody>
          </p:sp>
        </mc:Choice>
        <mc:Fallback xmlns="">
          <p:sp>
            <p:nvSpPr>
              <p:cNvPr id="9" name="文本占位符 4">
                <a:extLst>
                  <a:ext uri="{FF2B5EF4-FFF2-40B4-BE49-F238E27FC236}">
                    <a16:creationId xmlns:a16="http://schemas.microsoft.com/office/drawing/2014/main" id="{2D27BECB-17A6-59E1-225D-2BAE254E275E}"/>
                  </a:ext>
                </a:extLst>
              </p:cNvPr>
              <p:cNvSpPr>
                <a:spLocks noGrp="1" noRot="1" noChangeAspect="1" noMove="1" noResize="1" noEditPoints="1" noAdjustHandles="1" noChangeArrowheads="1" noChangeShapeType="1" noTextEdit="1"/>
              </p:cNvSpPr>
              <p:nvPr>
                <p:ph type="body" sz="quarter" idx="14"/>
              </p:nvPr>
            </p:nvSpPr>
            <p:spPr>
              <a:xfrm>
                <a:off x="515937" y="900394"/>
                <a:ext cx="11160125" cy="1917700"/>
              </a:xfrm>
              <a:blipFill>
                <a:blip r:embed="rId3"/>
                <a:stretch>
                  <a:fillRect l="-682" r="-455" b="-49007"/>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00683B96-52D5-A1FB-8586-5843042E1089}"/>
              </a:ext>
            </a:extLst>
          </p:cNvPr>
          <p:cNvSpPr>
            <a:spLocks noGrp="1"/>
          </p:cNvSpPr>
          <p:nvPr>
            <p:ph type="body" sz="quarter" idx="13"/>
          </p:nvPr>
        </p:nvSpPr>
        <p:spPr/>
        <p:txBody>
          <a:bodyPr>
            <a:normAutofit/>
          </a:bodyPr>
          <a:lstStyle/>
          <a:p>
            <a:r>
              <a:rPr lang="zh-CN" altLang="en-US" dirty="0">
                <a:latin typeface="Calibri"/>
                <a:cs typeface="Calibri"/>
              </a:rPr>
              <a:t>Camera hữu hạn</a:t>
            </a:r>
          </a:p>
        </p:txBody>
      </p:sp>
      <p:pic>
        <p:nvPicPr>
          <p:cNvPr id="1026" name="Picture 2" descr="What Is Camera Calibration? - MATLAB &amp; Simulink">
            <a:extLst>
              <a:ext uri="{FF2B5EF4-FFF2-40B4-BE49-F238E27FC236}">
                <a16:creationId xmlns:a16="http://schemas.microsoft.com/office/drawing/2014/main" id="{F8D43BC3-55F1-8D25-1A26-52B9AF5050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8070" y="5052096"/>
            <a:ext cx="3395662" cy="1811020"/>
          </a:xfrm>
          <a:prstGeom prst="rect">
            <a:avLst/>
          </a:prstGeom>
          <a:noFill/>
          <a:extLst>
            <a:ext uri="{909E8E84-426E-40DD-AFC4-6F175D3DCCD1}">
              <a14:hiddenFill xmlns:a14="http://schemas.microsoft.com/office/drawing/2010/main">
                <a:solidFill>
                  <a:srgbClr val="FFFFFF"/>
                </a:solidFill>
              </a14:hiddenFill>
            </a:ext>
          </a:extLst>
        </p:spPr>
      </p:pic>
      <p:pic>
        <p:nvPicPr>
          <p:cNvPr id="8" name="图片 7">
            <a:extLst>
              <a:ext uri="{FF2B5EF4-FFF2-40B4-BE49-F238E27FC236}">
                <a16:creationId xmlns:a16="http://schemas.microsoft.com/office/drawing/2014/main" id="{2885C127-2330-DF2B-62C3-E9CA28EC52FA}"/>
              </a:ext>
            </a:extLst>
          </p:cNvPr>
          <p:cNvPicPr>
            <a:picLocks noChangeAspect="1"/>
          </p:cNvPicPr>
          <p:nvPr/>
        </p:nvPicPr>
        <p:blipFill>
          <a:blip r:embed="rId5"/>
          <a:stretch>
            <a:fillRect/>
          </a:stretch>
        </p:blipFill>
        <p:spPr>
          <a:xfrm>
            <a:off x="515937" y="3658584"/>
            <a:ext cx="7026441" cy="1393512"/>
          </a:xfrm>
          <a:prstGeom prst="rect">
            <a:avLst/>
          </a:prstGeom>
        </p:spPr>
      </p:pic>
      <p:pic>
        <p:nvPicPr>
          <p:cNvPr id="2050" name="Picture 2" descr="A method to calibrate a camera using perpendicularity of 2D lines in the  target observations | Scientific Reports">
            <a:extLst>
              <a:ext uri="{FF2B5EF4-FFF2-40B4-BE49-F238E27FC236}">
                <a16:creationId xmlns:a16="http://schemas.microsoft.com/office/drawing/2014/main" id="{A30AB1C8-EA7D-C6A6-AABC-47B197E9B56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14522" y="3616159"/>
            <a:ext cx="3061540" cy="1988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6195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73AA6-E4BD-B1B4-D231-482B256DCC8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602E185-4B3E-A2DC-60C7-0C6EB7761CFB}"/>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20</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6A4991AF-455A-F56E-4396-6C8F93B1EAC0}"/>
                  </a:ext>
                </a:extLst>
              </p:cNvPr>
              <p:cNvSpPr>
                <a:spLocks noGrp="1"/>
              </p:cNvSpPr>
              <p:nvPr>
                <p:ph type="body" sz="quarter" idx="14"/>
              </p:nvPr>
            </p:nvSpPr>
            <p:spPr>
              <a:xfrm>
                <a:off x="515937" y="1104900"/>
                <a:ext cx="11160125" cy="3009900"/>
              </a:xfrm>
            </p:spPr>
            <p:txBody>
              <a:bodyPr>
                <a:normAutofit lnSpcReduction="10000"/>
              </a:bodyPr>
              <a:lstStyle/>
              <a:p>
                <a:r>
                  <a:rPr lang="zh-CN" altLang="en-US" sz="2600" dirty="0">
                    <a:latin typeface="Calibri"/>
                    <a:cs typeface="Calibri"/>
                  </a:rPr>
                  <a:t>Camera xạ ảnh hữu hạn</a:t>
                </a:r>
                <a:endParaRPr lang="en-US" altLang="zh-CN" sz="2600" dirty="0">
                  <a:latin typeface="Calibri"/>
                  <a:cs typeface="Calibri"/>
                </a:endParaRPr>
              </a:p>
              <a:p>
                <a:pPr lvl="1" algn="just"/>
                <a:r>
                  <a:rPr lang="zh-CN" altLang="en-US" sz="2200" dirty="0"/>
                  <a:t>Tọa độ ảnh sử dụng pixel làm đơn vị; số pixel trên một đơn vị khoảng cách theo hướng</a:t>
                </a:r>
                <a14:m>
                  <m:oMath xmlns:m="http://schemas.openxmlformats.org/officeDocument/2006/math">
                    <m:r>
                      <a:rPr lang="vi-VN" altLang="zh-CN" sz="2200" b="0" i="0" smtClean="0">
                        <a:latin typeface="Cambria Math" panose="02040503050406030204" pitchFamily="18" charset="0"/>
                        <a:cs typeface="Calibri" panose="020F0502020204030204" pitchFamily="34" charset="0"/>
                      </a:rPr>
                      <m:t> </m:t>
                    </m:r>
                    <m:r>
                      <m:rPr>
                        <m:sty m:val="p"/>
                      </m:rPr>
                      <a:rPr lang="en-US" altLang="zh-CN" sz="2200" b="0" i="0" smtClean="0">
                        <a:latin typeface="Cambria Math" panose="02040503050406030204" pitchFamily="18" charset="0"/>
                        <a:cs typeface="Calibri" panose="020F0502020204030204" pitchFamily="34" charset="0"/>
                      </a:rPr>
                      <m:t>x</m:t>
                    </m:r>
                  </m:oMath>
                </a14:m>
                <a:r>
                  <a:rPr lang="zh-CN" altLang="en-US" sz="2200" dirty="0"/>
                  <a:t> </a:t>
                </a:r>
                <a:r>
                  <a:rPr lang="en-US" altLang="zh-CN" sz="2200" dirty="0"/>
                  <a:t>n</a:t>
                </a:r>
                <a:r>
                  <a:rPr lang="zh-CN" altLang="en-US" sz="2200" dirty="0"/>
                  <a:t>à</a:t>
                </a:r>
                <a14:m>
                  <m:oMath xmlns:m="http://schemas.openxmlformats.org/officeDocument/2006/math">
                    <m:r>
                      <m:rPr>
                        <m:sty m:val="p"/>
                      </m:rPr>
                      <a:rPr lang="en-US" altLang="zh-CN" sz="2200" b="0" i="0" smtClean="0">
                        <a:latin typeface="Cambria Math" panose="02040503050406030204" pitchFamily="18" charset="0"/>
                        <a:cs typeface="Calibri" panose="020F0502020204030204" pitchFamily="34" charset="0"/>
                      </a:rPr>
                      <m:t>y</m:t>
                    </m:r>
                  </m:oMath>
                </a14:m>
                <a:r>
                  <a:rPr lang="zh-CN" altLang="en-US" sz="2200" dirty="0"/>
                  <a:t> lần lượt là</a:t>
                </a:r>
                <a14:m>
                  <m:oMath xmlns:m="http://schemas.openxmlformats.org/officeDocument/2006/math">
                    <m:sSub>
                      <m:sSubPr>
                        <m:ctrlPr>
                          <a:rPr lang="en-US" altLang="zh-CN" sz="2200" i="1" smtClean="0">
                            <a:latin typeface="Cambria Math" panose="02040503050406030204" pitchFamily="18" charset="0"/>
                            <a:cs typeface="Calibri" panose="020F0502020204030204" pitchFamily="34" charset="0"/>
                          </a:rPr>
                        </m:ctrlPr>
                      </m:sSubPr>
                      <m:e>
                        <m:r>
                          <a:rPr lang="vi-VN" altLang="zh-CN" sz="2200" b="0" i="0" smtClean="0">
                            <a:latin typeface="Cambria Math" panose="02040503050406030204" pitchFamily="18" charset="0"/>
                            <a:cs typeface="Calibri" panose="020F0502020204030204" pitchFamily="34" charset="0"/>
                          </a:rPr>
                          <m:t>  </m:t>
                        </m:r>
                        <m:r>
                          <m:rPr>
                            <m:sty m:val="p"/>
                          </m:rPr>
                          <a:rPr lang="en-US" altLang="zh-CN" sz="2200" b="0" i="0" smtClean="0">
                            <a:latin typeface="Cambria Math" panose="02040503050406030204" pitchFamily="18" charset="0"/>
                            <a:cs typeface="Calibri" panose="020F0502020204030204" pitchFamily="34" charset="0"/>
                          </a:rPr>
                          <m:t>m</m:t>
                        </m:r>
                      </m:e>
                      <m:sub>
                        <m:r>
                          <m:rPr>
                            <m:sty m:val="p"/>
                          </m:rPr>
                          <a:rPr lang="en-US" altLang="zh-CN" sz="2200" b="0" i="0" smtClean="0">
                            <a:latin typeface="Cambria Math" panose="02040503050406030204" pitchFamily="18" charset="0"/>
                            <a:cs typeface="Calibri" panose="020F0502020204030204" pitchFamily="34" charset="0"/>
                          </a:rPr>
                          <m:t>x</m:t>
                        </m:r>
                      </m:sub>
                    </m:sSub>
                  </m:oMath>
                </a14:m>
                <a:r>
                  <a:rPr lang="zh-CN" altLang="en-US" sz="2200" dirty="0"/>
                  <a:t> và</a:t>
                </a:r>
                <a14:m>
                  <m:oMath xmlns:m="http://schemas.openxmlformats.org/officeDocument/2006/math">
                    <m:sSub>
                      <m:sSubPr>
                        <m:ctrlPr>
                          <a:rPr lang="en-US" altLang="zh-CN" sz="2200" i="1" dirty="0" smtClean="0">
                            <a:latin typeface="Cambria Math" panose="02040503050406030204" pitchFamily="18" charset="0"/>
                            <a:cs typeface="Calibri" panose="020F0502020204030204" pitchFamily="34" charset="0"/>
                          </a:rPr>
                        </m:ctrlPr>
                      </m:sSubPr>
                      <m:e>
                        <m:r>
                          <a:rPr lang="vi-VN" altLang="zh-CN" sz="2200" b="0" i="0" dirty="0" smtClean="0">
                            <a:latin typeface="Cambria Math" panose="02040503050406030204" pitchFamily="18" charset="0"/>
                            <a:cs typeface="Calibri" panose="020F0502020204030204" pitchFamily="34" charset="0"/>
                          </a:rPr>
                          <m:t> </m:t>
                        </m:r>
                        <m:r>
                          <m:rPr>
                            <m:sty m:val="p"/>
                          </m:rPr>
                          <a:rPr lang="en-US" altLang="zh-CN" sz="2200" b="0" i="0" dirty="0" smtClean="0">
                            <a:latin typeface="Cambria Math" panose="02040503050406030204" pitchFamily="18" charset="0"/>
                            <a:cs typeface="Calibri" panose="020F0502020204030204" pitchFamily="34" charset="0"/>
                          </a:rPr>
                          <m:t>m</m:t>
                        </m:r>
                      </m:e>
                      <m:sub>
                        <m:r>
                          <m:rPr>
                            <m:sty m:val="p"/>
                          </m:rPr>
                          <a:rPr lang="en-US" altLang="zh-CN" sz="2200" b="0" i="0" dirty="0" smtClean="0">
                            <a:latin typeface="Cambria Math" panose="02040503050406030204" pitchFamily="18" charset="0"/>
                            <a:cs typeface="Calibri" panose="020F0502020204030204" pitchFamily="34" charset="0"/>
                          </a:rPr>
                          <m:t>y</m:t>
                        </m:r>
                      </m:sub>
                    </m:sSub>
                  </m:oMath>
                </a14:m>
                <a:endParaRPr lang="en-US" altLang="zh-CN" sz="2200" dirty="0"/>
              </a:p>
              <a:p>
                <a:pPr lvl="1" algn="just"/>
                <a:r>
                  <a:rPr lang="zh-CN" altLang="en-US" sz="2200" dirty="0"/>
                  <a:t>Tham số nội tại của camera xạ ảnh hữu hạn là</a:t>
                </a:r>
                <a14:m>
                  <m:oMath xmlns:m="http://schemas.openxmlformats.org/officeDocument/2006/math">
                    <m:r>
                      <a:rPr lang="vi-VN" altLang="zh-CN" sz="2200" b="0" i="0" smtClean="0">
                        <a:latin typeface="Cambria Math" panose="02040503050406030204" pitchFamily="18" charset="0"/>
                        <a:cs typeface="Calibri" panose="020F0502020204030204" pitchFamily="34" charset="0"/>
                      </a:rPr>
                      <m:t> </m:t>
                    </m:r>
                    <m:r>
                      <m:rPr>
                        <m:sty m:val="p"/>
                      </m:rPr>
                      <a:rPr lang="en-US" altLang="zh-CN" sz="2200" b="0" i="0" smtClean="0">
                        <a:latin typeface="Cambria Math" panose="02040503050406030204" pitchFamily="18" charset="0"/>
                        <a:cs typeface="Calibri" panose="020F0502020204030204" pitchFamily="34" charset="0"/>
                      </a:rPr>
                      <m:t>K</m:t>
                    </m:r>
                    <m:r>
                      <a:rPr lang="en-US" altLang="zh-CN" sz="2200" b="0" i="0">
                        <a:latin typeface="Cambria Math" panose="02040503050406030204" pitchFamily="18" charset="0"/>
                        <a:cs typeface="Calibri" panose="020F0502020204030204" pitchFamily="34" charset="0"/>
                      </a:rPr>
                      <m:t>=</m:t>
                    </m:r>
                    <m:d>
                      <m:dPr>
                        <m:begChr m:val="["/>
                        <m:endChr m:val="]"/>
                        <m:ctrlPr>
                          <a:rPr lang="en-US" altLang="zh-CN" sz="2200" i="1">
                            <a:latin typeface="Cambria Math" panose="02040503050406030204" pitchFamily="18" charset="0"/>
                            <a:cs typeface="Calibri" panose="020F0502020204030204" pitchFamily="34" charset="0"/>
                          </a:rPr>
                        </m:ctrlPr>
                      </m:dPr>
                      <m:e>
                        <m:m>
                          <m:mPr>
                            <m:mcs>
                              <m:mc>
                                <m:mcPr>
                                  <m:count m:val="2"/>
                                  <m:mcJc m:val="center"/>
                                </m:mcPr>
                              </m:mc>
                            </m:mcs>
                            <m:ctrlPr>
                              <a:rPr lang="en-US" altLang="zh-CN" sz="2200" i="1">
                                <a:latin typeface="Cambria Math" panose="02040503050406030204" pitchFamily="18" charset="0"/>
                                <a:cs typeface="Calibri" panose="020F0502020204030204" pitchFamily="34" charset="0"/>
                              </a:rPr>
                            </m:ctrlPr>
                          </m:mPr>
                          <m:mr>
                            <m:e>
                              <m:m>
                                <m:mPr>
                                  <m:mcs>
                                    <m:mc>
                                      <m:mcPr>
                                        <m:count m:val="2"/>
                                        <m:mcJc m:val="center"/>
                                      </m:mcPr>
                                    </m:mc>
                                  </m:mcs>
                                  <m:ctrlPr>
                                    <a:rPr lang="en-US" altLang="zh-CN" sz="2200" i="1">
                                      <a:latin typeface="Cambria Math" panose="02040503050406030204" pitchFamily="18" charset="0"/>
                                      <a:cs typeface="Calibri" panose="020F0502020204030204" pitchFamily="34" charset="0"/>
                                    </a:rPr>
                                  </m:ctrlPr>
                                </m:mPr>
                                <m:mr>
                                  <m:e>
                                    <m:eqArr>
                                      <m:eqArrPr>
                                        <m:ctrlPr>
                                          <a:rPr lang="en-US" altLang="zh-CN" sz="2200" i="1">
                                            <a:latin typeface="Cambria Math" panose="02040503050406030204" pitchFamily="18" charset="0"/>
                                            <a:cs typeface="Calibri" panose="020F0502020204030204" pitchFamily="34" charset="0"/>
                                          </a:rPr>
                                        </m:ctrlPr>
                                      </m:eqArrPr>
                                      <m:e>
                                        <m:sSub>
                                          <m:sSubPr>
                                            <m:ctrlPr>
                                              <a:rPr lang="zh-CN" altLang="en-US" sz="2200" i="1" smtClean="0">
                                                <a:latin typeface="Cambria Math" panose="02040503050406030204" pitchFamily="18" charset="0"/>
                                                <a:cs typeface="Calibri" panose="020F0502020204030204" pitchFamily="34" charset="0"/>
                                              </a:rPr>
                                            </m:ctrlPr>
                                          </m:sSubPr>
                                          <m:e>
                                            <m:r>
                                              <m:rPr>
                                                <m:sty m:val="p"/>
                                              </m:rPr>
                                              <a:rPr lang="zh-CN" altLang="en-US" sz="2200" b="0" i="0" smtClean="0">
                                                <a:latin typeface="Cambria Math" panose="02040503050406030204" pitchFamily="18" charset="0"/>
                                                <a:cs typeface="Calibri" panose="020F0502020204030204" pitchFamily="34" charset="0"/>
                                              </a:rPr>
                                              <m:t>α</m:t>
                                            </m:r>
                                          </m:e>
                                          <m:sub>
                                            <m:r>
                                              <m:rPr>
                                                <m:sty m:val="p"/>
                                              </m:rPr>
                                              <a:rPr lang="en-US" altLang="zh-CN" sz="2200" b="0" i="0" smtClean="0">
                                                <a:latin typeface="Cambria Math" panose="02040503050406030204" pitchFamily="18" charset="0"/>
                                                <a:cs typeface="Calibri" panose="020F0502020204030204" pitchFamily="34" charset="0"/>
                                              </a:rPr>
                                              <m:t>x</m:t>
                                            </m:r>
                                          </m:sub>
                                        </m:sSub>
                                      </m:e>
                                      <m:e>
                                        <m:r>
                                          <a:rPr lang="en-US" altLang="zh-CN" sz="2200" b="0" i="0" smtClean="0">
                                            <a:latin typeface="Cambria Math" panose="02040503050406030204" pitchFamily="18" charset="0"/>
                                            <a:cs typeface="Calibri" panose="020F0502020204030204" pitchFamily="34" charset="0"/>
                                          </a:rPr>
                                          <m:t>0</m:t>
                                        </m:r>
                                      </m:e>
                                      <m:e>
                                        <m:r>
                                          <a:rPr lang="en-US" altLang="zh-CN" sz="2200" b="0" i="0" smtClean="0">
                                            <a:latin typeface="Cambria Math" panose="02040503050406030204" pitchFamily="18" charset="0"/>
                                            <a:cs typeface="Calibri" panose="020F0502020204030204" pitchFamily="34" charset="0"/>
                                          </a:rPr>
                                          <m:t>0</m:t>
                                        </m:r>
                                      </m:e>
                                    </m:eqArr>
                                  </m:e>
                                  <m:e>
                                    <m:eqArr>
                                      <m:eqArrPr>
                                        <m:ctrlPr>
                                          <a:rPr lang="en-US" altLang="zh-CN" sz="2200" i="1">
                                            <a:latin typeface="Cambria Math" panose="02040503050406030204" pitchFamily="18" charset="0"/>
                                            <a:cs typeface="Calibri" panose="020F0502020204030204" pitchFamily="34" charset="0"/>
                                          </a:rPr>
                                        </m:ctrlPr>
                                      </m:eqArrPr>
                                      <m:e>
                                        <m:r>
                                          <m:rPr>
                                            <m:sty m:val="p"/>
                                          </m:rPr>
                                          <a:rPr lang="en-US" altLang="zh-CN" sz="2200" b="0" i="0" smtClean="0">
                                            <a:latin typeface="Cambria Math" panose="02040503050406030204" pitchFamily="18" charset="0"/>
                                            <a:cs typeface="Calibri" panose="020F0502020204030204" pitchFamily="34" charset="0"/>
                                          </a:rPr>
                                          <m:t>s</m:t>
                                        </m:r>
                                      </m:e>
                                      <m:e>
                                        <m:sSub>
                                          <m:sSubPr>
                                            <m:ctrlPr>
                                              <a:rPr lang="zh-CN" altLang="en-US" sz="2200" i="1" smtClean="0">
                                                <a:latin typeface="Cambria Math" panose="02040503050406030204" pitchFamily="18" charset="0"/>
                                                <a:cs typeface="Calibri" panose="020F0502020204030204" pitchFamily="34" charset="0"/>
                                              </a:rPr>
                                            </m:ctrlPr>
                                          </m:sSubPr>
                                          <m:e>
                                            <m:r>
                                              <m:rPr>
                                                <m:sty m:val="p"/>
                                              </m:rPr>
                                              <a:rPr lang="zh-CN" altLang="en-US" sz="2200" b="0" i="0" smtClean="0">
                                                <a:latin typeface="Cambria Math" panose="02040503050406030204" pitchFamily="18" charset="0"/>
                                                <a:cs typeface="Calibri" panose="020F0502020204030204" pitchFamily="34" charset="0"/>
                                              </a:rPr>
                                              <m:t>α</m:t>
                                            </m:r>
                                          </m:e>
                                          <m:sub>
                                            <m:r>
                                              <m:rPr>
                                                <m:sty m:val="p"/>
                                              </m:rPr>
                                              <a:rPr lang="en-US" altLang="zh-CN" sz="2200" b="0" i="0" smtClean="0">
                                                <a:latin typeface="Cambria Math" panose="02040503050406030204" pitchFamily="18" charset="0"/>
                                                <a:cs typeface="Calibri" panose="020F0502020204030204" pitchFamily="34" charset="0"/>
                                              </a:rPr>
                                              <m:t>y</m:t>
                                            </m:r>
                                          </m:sub>
                                        </m:sSub>
                                      </m:e>
                                      <m:e>
                                        <m:r>
                                          <a:rPr lang="en-US" altLang="zh-CN" sz="2200" b="0" i="0" smtClean="0">
                                            <a:latin typeface="Cambria Math" panose="02040503050406030204" pitchFamily="18" charset="0"/>
                                            <a:cs typeface="Calibri" panose="020F0502020204030204" pitchFamily="34" charset="0"/>
                                          </a:rPr>
                                          <m:t>0</m:t>
                                        </m:r>
                                      </m:e>
                                    </m:eqArr>
                                  </m:e>
                                </m:mr>
                              </m:m>
                            </m:e>
                            <m:e>
                              <m:eqArr>
                                <m:eqArrPr>
                                  <m:ctrlPr>
                                    <a:rPr lang="en-US" altLang="zh-CN" sz="2200" i="1">
                                      <a:latin typeface="Cambria Math" panose="02040503050406030204" pitchFamily="18" charset="0"/>
                                      <a:cs typeface="Calibri" panose="020F0502020204030204" pitchFamily="34" charset="0"/>
                                    </a:rPr>
                                  </m:ctrlPr>
                                </m:eqArrPr>
                                <m:e>
                                  <m:sSub>
                                    <m:sSubPr>
                                      <m:ctrlPr>
                                        <a:rPr lang="en-US" altLang="zh-CN" sz="2200" i="1" smtClean="0">
                                          <a:latin typeface="Cambria Math" panose="02040503050406030204" pitchFamily="18" charset="0"/>
                                          <a:cs typeface="Calibri" panose="020F0502020204030204" pitchFamily="34" charset="0"/>
                                        </a:rPr>
                                      </m:ctrlPr>
                                    </m:sSubPr>
                                    <m:e>
                                      <m:r>
                                        <m:rPr>
                                          <m:sty m:val="p"/>
                                        </m:rPr>
                                        <a:rPr lang="en-US" altLang="zh-CN" sz="2200" b="0" i="0" smtClean="0">
                                          <a:latin typeface="Cambria Math" panose="02040503050406030204" pitchFamily="18" charset="0"/>
                                          <a:cs typeface="Calibri" panose="020F0502020204030204" pitchFamily="34" charset="0"/>
                                        </a:rPr>
                                        <m:t>x</m:t>
                                      </m:r>
                                    </m:e>
                                    <m:sub>
                                      <m:r>
                                        <a:rPr lang="en-US" altLang="zh-CN" sz="2200" b="0" i="0" smtClean="0">
                                          <a:latin typeface="Cambria Math" panose="02040503050406030204" pitchFamily="18" charset="0"/>
                                          <a:cs typeface="Calibri" panose="020F0502020204030204" pitchFamily="34" charset="0"/>
                                        </a:rPr>
                                        <m:t>0</m:t>
                                      </m:r>
                                    </m:sub>
                                  </m:sSub>
                                </m:e>
                                <m:e>
                                  <m:sSub>
                                    <m:sSubPr>
                                      <m:ctrlPr>
                                        <a:rPr lang="en-US" altLang="zh-CN" sz="2200" i="1" smtClean="0">
                                          <a:latin typeface="Cambria Math" panose="02040503050406030204" pitchFamily="18" charset="0"/>
                                          <a:cs typeface="Calibri" panose="020F0502020204030204" pitchFamily="34" charset="0"/>
                                        </a:rPr>
                                      </m:ctrlPr>
                                    </m:sSubPr>
                                    <m:e>
                                      <m:r>
                                        <m:rPr>
                                          <m:sty m:val="p"/>
                                        </m:rPr>
                                        <a:rPr lang="en-US" altLang="zh-CN" sz="2200" b="0" i="0" smtClean="0">
                                          <a:latin typeface="Cambria Math" panose="02040503050406030204" pitchFamily="18" charset="0"/>
                                          <a:cs typeface="Calibri" panose="020F0502020204030204" pitchFamily="34" charset="0"/>
                                        </a:rPr>
                                        <m:t>y</m:t>
                                      </m:r>
                                    </m:e>
                                    <m:sub>
                                      <m:r>
                                        <a:rPr lang="en-US" altLang="zh-CN" sz="2200" b="0" i="0" smtClean="0">
                                          <a:latin typeface="Cambria Math" panose="02040503050406030204" pitchFamily="18" charset="0"/>
                                          <a:cs typeface="Calibri" panose="020F0502020204030204" pitchFamily="34" charset="0"/>
                                        </a:rPr>
                                        <m:t>0</m:t>
                                      </m:r>
                                    </m:sub>
                                  </m:sSub>
                                </m:e>
                                <m:e>
                                  <m:r>
                                    <a:rPr lang="en-US" altLang="zh-CN" sz="2200" b="0" i="0">
                                      <a:latin typeface="Cambria Math" panose="02040503050406030204" pitchFamily="18" charset="0"/>
                                      <a:cs typeface="Calibri" panose="020F0502020204030204" pitchFamily="34" charset="0"/>
                                    </a:rPr>
                                    <m:t>1</m:t>
                                  </m:r>
                                </m:e>
                              </m:eqArr>
                            </m:e>
                          </m:mr>
                        </m:m>
                      </m:e>
                    </m:d>
                  </m:oMath>
                </a14:m>
                <a:r>
                  <a:rPr lang="zh-CN" altLang="en-US" sz="2200" dirty="0"/>
                  <a:t>, trong đó</a:t>
                </a:r>
                <a:r>
                  <a:rPr lang="en-US" altLang="zh-CN" sz="2200" dirty="0"/>
                  <a:t> </a:t>
                </a:r>
                <a14:m>
                  <m:oMath xmlns:m="http://schemas.openxmlformats.org/officeDocument/2006/math">
                    <m:sSub>
                      <m:sSubPr>
                        <m:ctrlPr>
                          <a:rPr lang="zh-CN" altLang="en-US" sz="2200" i="1">
                            <a:latin typeface="Cambria Math" panose="02040503050406030204" pitchFamily="18" charset="0"/>
                            <a:cs typeface="Calibri" panose="020F0502020204030204" pitchFamily="34" charset="0"/>
                          </a:rPr>
                        </m:ctrlPr>
                      </m:sSubPr>
                      <m:e>
                        <m:r>
                          <m:rPr>
                            <m:sty m:val="p"/>
                          </m:rPr>
                          <a:rPr lang="zh-CN" altLang="en-US" sz="2200" b="0" i="0">
                            <a:latin typeface="Cambria Math" panose="02040503050406030204" pitchFamily="18" charset="0"/>
                            <a:cs typeface="Calibri" panose="020F0502020204030204" pitchFamily="34" charset="0"/>
                          </a:rPr>
                          <m:t>α</m:t>
                        </m:r>
                      </m:e>
                      <m:sub>
                        <m:r>
                          <m:rPr>
                            <m:sty m:val="p"/>
                          </m:rPr>
                          <a:rPr lang="en-US" altLang="zh-CN" sz="2200" b="0" i="0">
                            <a:latin typeface="Cambria Math" panose="02040503050406030204" pitchFamily="18" charset="0"/>
                            <a:cs typeface="Calibri" panose="020F0502020204030204" pitchFamily="34" charset="0"/>
                          </a:rPr>
                          <m:t>x</m:t>
                        </m:r>
                      </m:sub>
                    </m:sSub>
                    <m:r>
                      <a:rPr lang="en-US" altLang="zh-CN" sz="2200" b="0" i="0" smtClean="0">
                        <a:latin typeface="Cambria Math" panose="02040503050406030204" pitchFamily="18" charset="0"/>
                        <a:cs typeface="Calibri" panose="020F0502020204030204" pitchFamily="34" charset="0"/>
                      </a:rPr>
                      <m:t>=</m:t>
                    </m:r>
                    <m:r>
                      <m:rPr>
                        <m:sty m:val="p"/>
                      </m:rPr>
                      <a:rPr lang="en-US" altLang="zh-CN" sz="2200" b="0" i="0" smtClean="0">
                        <a:latin typeface="Cambria Math" panose="02040503050406030204" pitchFamily="18" charset="0"/>
                        <a:cs typeface="Calibri" panose="020F0502020204030204" pitchFamily="34" charset="0"/>
                      </a:rPr>
                      <m:t>f</m:t>
                    </m:r>
                    <m:sSub>
                      <m:sSubPr>
                        <m:ctrlPr>
                          <a:rPr lang="en-US" altLang="zh-CN" sz="2200" i="1" smtClean="0">
                            <a:latin typeface="Cambria Math" panose="02040503050406030204" pitchFamily="18" charset="0"/>
                            <a:cs typeface="Calibri" panose="020F0502020204030204" pitchFamily="34" charset="0"/>
                          </a:rPr>
                        </m:ctrlPr>
                      </m:sSubPr>
                      <m:e>
                        <m:r>
                          <m:rPr>
                            <m:sty m:val="p"/>
                          </m:rPr>
                          <a:rPr lang="en-US" altLang="zh-CN" sz="2200" b="0" i="0" smtClean="0">
                            <a:latin typeface="Cambria Math" panose="02040503050406030204" pitchFamily="18" charset="0"/>
                            <a:cs typeface="Calibri" panose="020F0502020204030204" pitchFamily="34" charset="0"/>
                          </a:rPr>
                          <m:t>m</m:t>
                        </m:r>
                      </m:e>
                      <m:sub>
                        <m:r>
                          <m:rPr>
                            <m:sty m:val="p"/>
                          </m:rPr>
                          <a:rPr lang="en-US" altLang="zh-CN" sz="2200" b="0" i="0" smtClean="0">
                            <a:latin typeface="Cambria Math" panose="02040503050406030204" pitchFamily="18" charset="0"/>
                            <a:cs typeface="Calibri" panose="020F0502020204030204" pitchFamily="34" charset="0"/>
                          </a:rPr>
                          <m:t>x</m:t>
                        </m:r>
                      </m:sub>
                    </m:sSub>
                  </m:oMath>
                </a14:m>
                <a:r>
                  <a:rPr lang="zh-CN" altLang="en-US" sz="2200" dirty="0"/>
                  <a:t>,</a:t>
                </a:r>
                <a14:m>
                  <m:oMath xmlns:m="http://schemas.openxmlformats.org/officeDocument/2006/math">
                    <m:sSub>
                      <m:sSubPr>
                        <m:ctrlPr>
                          <a:rPr lang="zh-CN" altLang="en-US" sz="2200" i="1">
                            <a:latin typeface="Cambria Math" panose="02040503050406030204" pitchFamily="18" charset="0"/>
                            <a:cs typeface="Calibri" panose="020F0502020204030204" pitchFamily="34" charset="0"/>
                          </a:rPr>
                        </m:ctrlPr>
                      </m:sSubPr>
                      <m:e>
                        <m:r>
                          <a:rPr lang="vi-VN" altLang="zh-CN" sz="2200" b="0" i="0" smtClean="0">
                            <a:latin typeface="Cambria Math" panose="02040503050406030204" pitchFamily="18" charset="0"/>
                            <a:cs typeface="Calibri" panose="020F0502020204030204" pitchFamily="34" charset="0"/>
                          </a:rPr>
                          <m:t> </m:t>
                        </m:r>
                        <m:r>
                          <m:rPr>
                            <m:sty m:val="p"/>
                          </m:rPr>
                          <a:rPr lang="zh-CN" altLang="en-US" sz="2200" b="0" i="0">
                            <a:latin typeface="Cambria Math" panose="02040503050406030204" pitchFamily="18" charset="0"/>
                            <a:cs typeface="Calibri" panose="020F0502020204030204" pitchFamily="34" charset="0"/>
                          </a:rPr>
                          <m:t>α</m:t>
                        </m:r>
                      </m:e>
                      <m:sub>
                        <m:r>
                          <m:rPr>
                            <m:sty m:val="p"/>
                          </m:rPr>
                          <a:rPr lang="en-US" altLang="zh-CN" sz="2200" b="0" i="0" smtClean="0">
                            <a:latin typeface="Cambria Math" panose="02040503050406030204" pitchFamily="18" charset="0"/>
                            <a:cs typeface="Calibri" panose="020F0502020204030204" pitchFamily="34" charset="0"/>
                          </a:rPr>
                          <m:t>y</m:t>
                        </m:r>
                      </m:sub>
                    </m:sSub>
                    <m:r>
                      <a:rPr lang="en-US" altLang="zh-CN" sz="2200" b="0" i="0">
                        <a:latin typeface="Cambria Math" panose="02040503050406030204" pitchFamily="18" charset="0"/>
                        <a:cs typeface="Calibri" panose="020F0502020204030204" pitchFamily="34" charset="0"/>
                      </a:rPr>
                      <m:t>=</m:t>
                    </m:r>
                    <m:r>
                      <m:rPr>
                        <m:sty m:val="p"/>
                      </m:rPr>
                      <a:rPr lang="en-US" altLang="zh-CN" sz="2200" b="0" i="0">
                        <a:latin typeface="Cambria Math" panose="02040503050406030204" pitchFamily="18" charset="0"/>
                        <a:cs typeface="Calibri" panose="020F0502020204030204" pitchFamily="34" charset="0"/>
                      </a:rPr>
                      <m:t>f</m:t>
                    </m:r>
                    <m:sSub>
                      <m:sSubPr>
                        <m:ctrlPr>
                          <a:rPr lang="en-US" altLang="zh-CN" sz="2200" i="1">
                            <a:latin typeface="Cambria Math" panose="02040503050406030204" pitchFamily="18" charset="0"/>
                            <a:cs typeface="Calibri" panose="020F0502020204030204" pitchFamily="34" charset="0"/>
                          </a:rPr>
                        </m:ctrlPr>
                      </m:sSubPr>
                      <m:e>
                        <m:r>
                          <m:rPr>
                            <m:sty m:val="p"/>
                          </m:rPr>
                          <a:rPr lang="en-US" altLang="zh-CN" sz="2200" b="0" i="0">
                            <a:latin typeface="Cambria Math" panose="02040503050406030204" pitchFamily="18" charset="0"/>
                            <a:cs typeface="Calibri" panose="020F0502020204030204" pitchFamily="34" charset="0"/>
                          </a:rPr>
                          <m:t>m</m:t>
                        </m:r>
                      </m:e>
                      <m:sub>
                        <m:r>
                          <m:rPr>
                            <m:sty m:val="p"/>
                          </m:rPr>
                          <a:rPr lang="en-US" altLang="zh-CN" sz="2200" b="0" i="0" smtClean="0">
                            <a:latin typeface="Cambria Math" panose="02040503050406030204" pitchFamily="18" charset="0"/>
                            <a:cs typeface="Calibri" panose="020F0502020204030204" pitchFamily="34" charset="0"/>
                          </a:rPr>
                          <m:t>y</m:t>
                        </m:r>
                      </m:sub>
                    </m:sSub>
                  </m:oMath>
                </a14:m>
                <a:r>
                  <a:rPr lang="zh-CN" altLang="en-US" sz="2200" dirty="0"/>
                  <a:t>,</a:t>
                </a:r>
                <a14:m>
                  <m:oMath xmlns:m="http://schemas.openxmlformats.org/officeDocument/2006/math">
                    <m:sSub>
                      <m:sSubPr>
                        <m:ctrlPr>
                          <a:rPr lang="en-US" altLang="zh-CN" sz="2200" i="1">
                            <a:latin typeface="Cambria Math" panose="02040503050406030204" pitchFamily="18" charset="0"/>
                            <a:cs typeface="Calibri" panose="020F0502020204030204" pitchFamily="34" charset="0"/>
                          </a:rPr>
                        </m:ctrlPr>
                      </m:sSubPr>
                      <m:e>
                        <m:r>
                          <a:rPr lang="vi-VN" altLang="zh-CN" sz="2200" b="0" i="0" smtClean="0">
                            <a:latin typeface="Cambria Math" panose="02040503050406030204" pitchFamily="18" charset="0"/>
                            <a:cs typeface="Calibri" panose="020F0502020204030204" pitchFamily="34" charset="0"/>
                          </a:rPr>
                          <m:t> </m:t>
                        </m:r>
                        <m:r>
                          <m:rPr>
                            <m:sty m:val="p"/>
                          </m:rPr>
                          <a:rPr lang="en-US" altLang="zh-CN" sz="2200" b="0" i="0">
                            <a:latin typeface="Cambria Math" panose="02040503050406030204" pitchFamily="18" charset="0"/>
                            <a:cs typeface="Calibri" panose="020F0502020204030204" pitchFamily="34" charset="0"/>
                          </a:rPr>
                          <m:t>x</m:t>
                        </m:r>
                      </m:e>
                      <m:sub>
                        <m:r>
                          <a:rPr lang="en-US" altLang="zh-CN" sz="2200" b="0" i="0">
                            <a:latin typeface="Cambria Math" panose="02040503050406030204" pitchFamily="18" charset="0"/>
                            <a:cs typeface="Calibri" panose="020F0502020204030204" pitchFamily="34" charset="0"/>
                          </a:rPr>
                          <m:t>0</m:t>
                        </m:r>
                      </m:sub>
                    </m:sSub>
                    <m:r>
                      <a:rPr lang="en-US" altLang="zh-CN" sz="2200" b="0" i="0" smtClean="0">
                        <a:latin typeface="Cambria Math" panose="02040503050406030204" pitchFamily="18" charset="0"/>
                        <a:cs typeface="Calibri" panose="020F0502020204030204" pitchFamily="34" charset="0"/>
                      </a:rPr>
                      <m:t>=</m:t>
                    </m:r>
                    <m:sSub>
                      <m:sSubPr>
                        <m:ctrlPr>
                          <a:rPr lang="en-US" altLang="zh-CN" sz="2200" i="1" smtClean="0">
                            <a:latin typeface="Cambria Math" panose="02040503050406030204" pitchFamily="18" charset="0"/>
                            <a:cs typeface="Calibri" panose="020F0502020204030204" pitchFamily="34" charset="0"/>
                          </a:rPr>
                        </m:ctrlPr>
                      </m:sSubPr>
                      <m:e>
                        <m:r>
                          <m:rPr>
                            <m:sty m:val="p"/>
                          </m:rPr>
                          <a:rPr lang="en-US" altLang="zh-CN" sz="2200" b="0" i="0" smtClean="0">
                            <a:latin typeface="Cambria Math" panose="02040503050406030204" pitchFamily="18" charset="0"/>
                            <a:cs typeface="Calibri" panose="020F0502020204030204" pitchFamily="34" charset="0"/>
                          </a:rPr>
                          <m:t>m</m:t>
                        </m:r>
                      </m:e>
                      <m:sub>
                        <m:r>
                          <m:rPr>
                            <m:sty m:val="p"/>
                          </m:rPr>
                          <a:rPr lang="en-US" altLang="zh-CN" sz="2200" b="0" i="0" smtClean="0">
                            <a:latin typeface="Cambria Math" panose="02040503050406030204" pitchFamily="18" charset="0"/>
                            <a:cs typeface="Calibri" panose="020F0502020204030204" pitchFamily="34" charset="0"/>
                          </a:rPr>
                          <m:t>x</m:t>
                        </m:r>
                      </m:sub>
                    </m:sSub>
                    <m:sSub>
                      <m:sSubPr>
                        <m:ctrlPr>
                          <a:rPr lang="en-US" altLang="zh-CN" sz="2200" i="1" smtClean="0">
                            <a:latin typeface="Cambria Math" panose="02040503050406030204" pitchFamily="18" charset="0"/>
                            <a:cs typeface="Calibri" panose="020F0502020204030204" pitchFamily="34" charset="0"/>
                          </a:rPr>
                        </m:ctrlPr>
                      </m:sSubPr>
                      <m:e>
                        <m:r>
                          <m:rPr>
                            <m:sty m:val="p"/>
                          </m:rPr>
                          <a:rPr lang="en-US" altLang="zh-CN" sz="2200" b="0" i="0" smtClean="0">
                            <a:latin typeface="Cambria Math" panose="02040503050406030204" pitchFamily="18" charset="0"/>
                            <a:cs typeface="Calibri" panose="020F0502020204030204" pitchFamily="34" charset="0"/>
                          </a:rPr>
                          <m:t>p</m:t>
                        </m:r>
                      </m:e>
                      <m:sub>
                        <m:r>
                          <m:rPr>
                            <m:sty m:val="p"/>
                          </m:rPr>
                          <a:rPr lang="en-US" altLang="zh-CN" sz="2200" b="0" i="0" smtClean="0">
                            <a:latin typeface="Cambria Math" panose="02040503050406030204" pitchFamily="18" charset="0"/>
                            <a:cs typeface="Calibri" panose="020F0502020204030204" pitchFamily="34" charset="0"/>
                          </a:rPr>
                          <m:t>x</m:t>
                        </m:r>
                      </m:sub>
                    </m:sSub>
                  </m:oMath>
                </a14:m>
                <a:r>
                  <a:rPr lang="zh-CN" altLang="en-US" sz="2200" dirty="0"/>
                  <a:t>,</a:t>
                </a:r>
                <a:r>
                  <a:rPr lang="en-US" altLang="zh-CN" sz="2200" dirty="0"/>
                  <a:t> </a:t>
                </a:r>
                <a14:m>
                  <m:oMath xmlns:m="http://schemas.openxmlformats.org/officeDocument/2006/math">
                    <m:sSub>
                      <m:sSubPr>
                        <m:ctrlPr>
                          <a:rPr lang="en-US" altLang="zh-CN" sz="2200" i="1" smtClean="0">
                            <a:latin typeface="Cambria Math" panose="02040503050406030204" pitchFamily="18" charset="0"/>
                            <a:cs typeface="Calibri" panose="020F0502020204030204" pitchFamily="34" charset="0"/>
                          </a:rPr>
                        </m:ctrlPr>
                      </m:sSubPr>
                      <m:e>
                        <m:r>
                          <m:rPr>
                            <m:sty m:val="p"/>
                          </m:rPr>
                          <a:rPr lang="en-US" altLang="zh-CN" sz="2200" b="0" i="0" smtClean="0">
                            <a:latin typeface="Cambria Math" panose="02040503050406030204" pitchFamily="18" charset="0"/>
                            <a:cs typeface="Calibri" panose="020F0502020204030204" pitchFamily="34" charset="0"/>
                          </a:rPr>
                          <m:t>y</m:t>
                        </m:r>
                      </m:e>
                      <m:sub>
                        <m:r>
                          <a:rPr lang="en-US" altLang="zh-CN" sz="2200" b="0" i="0">
                            <a:latin typeface="Cambria Math" panose="02040503050406030204" pitchFamily="18" charset="0"/>
                            <a:cs typeface="Calibri" panose="020F0502020204030204" pitchFamily="34" charset="0"/>
                          </a:rPr>
                          <m:t>0</m:t>
                        </m:r>
                      </m:sub>
                    </m:sSub>
                    <m:r>
                      <a:rPr lang="en-US" altLang="zh-CN" sz="2200" b="0" i="0">
                        <a:latin typeface="Cambria Math" panose="02040503050406030204" pitchFamily="18" charset="0"/>
                        <a:cs typeface="Calibri" panose="020F0502020204030204" pitchFamily="34" charset="0"/>
                      </a:rPr>
                      <m:t>=</m:t>
                    </m:r>
                    <m:sSub>
                      <m:sSubPr>
                        <m:ctrlPr>
                          <a:rPr lang="en-US" altLang="zh-CN" sz="2200" i="1">
                            <a:latin typeface="Cambria Math" panose="02040503050406030204" pitchFamily="18" charset="0"/>
                            <a:cs typeface="Calibri" panose="020F0502020204030204" pitchFamily="34" charset="0"/>
                          </a:rPr>
                        </m:ctrlPr>
                      </m:sSubPr>
                      <m:e>
                        <m:r>
                          <m:rPr>
                            <m:sty m:val="p"/>
                          </m:rPr>
                          <a:rPr lang="en-US" altLang="zh-CN" sz="2200" b="0" i="0">
                            <a:latin typeface="Cambria Math" panose="02040503050406030204" pitchFamily="18" charset="0"/>
                            <a:cs typeface="Calibri" panose="020F0502020204030204" pitchFamily="34" charset="0"/>
                          </a:rPr>
                          <m:t>m</m:t>
                        </m:r>
                      </m:e>
                      <m:sub>
                        <m:r>
                          <m:rPr>
                            <m:sty m:val="p"/>
                          </m:rPr>
                          <a:rPr lang="en-US" altLang="zh-CN" sz="2200" b="0" i="0" smtClean="0">
                            <a:latin typeface="Cambria Math" panose="02040503050406030204" pitchFamily="18" charset="0"/>
                            <a:cs typeface="Calibri" panose="020F0502020204030204" pitchFamily="34" charset="0"/>
                          </a:rPr>
                          <m:t>y</m:t>
                        </m:r>
                      </m:sub>
                    </m:sSub>
                    <m:sSub>
                      <m:sSubPr>
                        <m:ctrlPr>
                          <a:rPr lang="en-US" altLang="zh-CN" sz="2200" i="1">
                            <a:latin typeface="Cambria Math" panose="02040503050406030204" pitchFamily="18" charset="0"/>
                            <a:cs typeface="Calibri" panose="020F0502020204030204" pitchFamily="34" charset="0"/>
                          </a:rPr>
                        </m:ctrlPr>
                      </m:sSubPr>
                      <m:e>
                        <m:r>
                          <m:rPr>
                            <m:sty m:val="p"/>
                          </m:rPr>
                          <a:rPr lang="en-US" altLang="zh-CN" sz="2200" b="0" i="0">
                            <a:latin typeface="Cambria Math" panose="02040503050406030204" pitchFamily="18" charset="0"/>
                            <a:cs typeface="Calibri" panose="020F0502020204030204" pitchFamily="34" charset="0"/>
                          </a:rPr>
                          <m:t>p</m:t>
                        </m:r>
                      </m:e>
                      <m:sub>
                        <m:r>
                          <m:rPr>
                            <m:sty m:val="p"/>
                          </m:rPr>
                          <a:rPr lang="en-US" altLang="zh-CN" sz="2200" b="0" i="0" smtClean="0">
                            <a:latin typeface="Cambria Math" panose="02040503050406030204" pitchFamily="18" charset="0"/>
                            <a:cs typeface="Calibri" panose="020F0502020204030204" pitchFamily="34" charset="0"/>
                          </a:rPr>
                          <m:t>y</m:t>
                        </m:r>
                      </m:sub>
                    </m:sSub>
                  </m:oMath>
                </a14:m>
                <a:endParaRPr lang="en-US" altLang="zh-CN" sz="2200" dirty="0"/>
              </a:p>
              <a:p>
                <a:pPr lvl="1" algn="just"/>
                <a14:m>
                  <m:oMath xmlns:m="http://schemas.openxmlformats.org/officeDocument/2006/math">
                    <m:r>
                      <m:rPr>
                        <m:sty m:val="p"/>
                      </m:rPr>
                      <a:rPr lang="en-US" altLang="zh-CN" sz="2200" b="0" i="0" smtClean="0">
                        <a:latin typeface="Cambria Math" panose="02040503050406030204" pitchFamily="18" charset="0"/>
                        <a:cs typeface="Calibri" panose="020F0502020204030204" pitchFamily="34" charset="0"/>
                      </a:rPr>
                      <m:t>s</m:t>
                    </m:r>
                  </m:oMath>
                </a14:m>
                <a:r>
                  <a:rPr lang="zh-CN" altLang="en-US" sz="2200" dirty="0"/>
                  <a:t>là tham số độ xiên; đối với phần lớn camera tiêu chuẩn như CCD</a:t>
                </a:r>
                <a14:m>
                  <m:oMath xmlns:m="http://schemas.openxmlformats.org/officeDocument/2006/math">
                    <m:r>
                      <m:rPr>
                        <m:sty m:val="p"/>
                      </m:rPr>
                      <a:rPr lang="en-US" altLang="zh-CN" sz="2200" b="0" i="0" smtClean="0">
                        <a:latin typeface="Cambria Math" panose="02040503050406030204" pitchFamily="18" charset="0"/>
                        <a:cs typeface="Calibri" panose="020F0502020204030204" pitchFamily="34" charset="0"/>
                      </a:rPr>
                      <m:t>s</m:t>
                    </m:r>
                    <m:r>
                      <a:rPr lang="en-US" altLang="zh-CN" sz="2200" b="0" i="0" smtClean="0">
                        <a:latin typeface="Cambria Math" panose="02040503050406030204" pitchFamily="18" charset="0"/>
                        <a:cs typeface="Calibri" panose="020F0502020204030204" pitchFamily="34" charset="0"/>
                      </a:rPr>
                      <m:t>=0</m:t>
                    </m:r>
                  </m:oMath>
                </a14:m>
                <a:endParaRPr lang="en-US" altLang="zh-CN" sz="2200" dirty="0"/>
              </a:p>
            </p:txBody>
          </p:sp>
        </mc:Choice>
        <mc:Fallback xmlns="">
          <p:sp>
            <p:nvSpPr>
              <p:cNvPr id="9" name="文本占位符 4">
                <a:extLst>
                  <a:ext uri="{FF2B5EF4-FFF2-40B4-BE49-F238E27FC236}">
                    <a16:creationId xmlns:a16="http://schemas.microsoft.com/office/drawing/2014/main" id="{6A4991AF-455A-F56E-4396-6C8F93B1EAC0}"/>
                  </a:ext>
                </a:extLst>
              </p:cNvPr>
              <p:cNvSpPr>
                <a:spLocks noGrp="1" noRot="1" noChangeAspect="1" noMove="1" noResize="1" noEditPoints="1" noAdjustHandles="1" noChangeArrowheads="1" noChangeShapeType="1" noTextEdit="1"/>
              </p:cNvSpPr>
              <p:nvPr>
                <p:ph type="body" sz="quarter" idx="14"/>
              </p:nvPr>
            </p:nvSpPr>
            <p:spPr>
              <a:xfrm>
                <a:off x="515937" y="1104900"/>
                <a:ext cx="11160125" cy="3009900"/>
              </a:xfrm>
              <a:blipFill>
                <a:blip r:embed="rId3"/>
                <a:stretch>
                  <a:fillRect l="-795" t="-1681" r="-682" b="-2521"/>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83F67370-26D4-AC0D-6A9C-DAC376A9B9ED}"/>
              </a:ext>
            </a:extLst>
          </p:cNvPr>
          <p:cNvSpPr>
            <a:spLocks noGrp="1"/>
          </p:cNvSpPr>
          <p:nvPr>
            <p:ph type="body" sz="quarter" idx="13"/>
          </p:nvPr>
        </p:nvSpPr>
        <p:spPr/>
        <p:txBody>
          <a:bodyPr>
            <a:normAutofit/>
          </a:bodyPr>
          <a:lstStyle/>
          <a:p>
            <a:r>
              <a:rPr lang="zh-CN" altLang="en-US" dirty="0">
                <a:latin typeface="Calibri"/>
                <a:cs typeface="Calibri"/>
              </a:rPr>
              <a:t>Camera hữu hạn</a:t>
            </a:r>
          </a:p>
        </p:txBody>
      </p:sp>
      <p:pic>
        <p:nvPicPr>
          <p:cNvPr id="5" name="图片 4">
            <a:extLst>
              <a:ext uri="{FF2B5EF4-FFF2-40B4-BE49-F238E27FC236}">
                <a16:creationId xmlns:a16="http://schemas.microsoft.com/office/drawing/2014/main" id="{15B7ED24-DE46-017B-D43C-C35B672CA25D}"/>
              </a:ext>
            </a:extLst>
          </p:cNvPr>
          <p:cNvPicPr>
            <a:picLocks noChangeAspect="1"/>
          </p:cNvPicPr>
          <p:nvPr/>
        </p:nvPicPr>
        <p:blipFill>
          <a:blip r:embed="rId4"/>
          <a:stretch>
            <a:fillRect/>
          </a:stretch>
        </p:blipFill>
        <p:spPr>
          <a:xfrm>
            <a:off x="6635164" y="4238361"/>
            <a:ext cx="2502648" cy="2253273"/>
          </a:xfrm>
          <a:prstGeom prst="rect">
            <a:avLst/>
          </a:prstGeom>
        </p:spPr>
      </p:pic>
      <p:pic>
        <p:nvPicPr>
          <p:cNvPr id="6" name="图片 5">
            <a:extLst>
              <a:ext uri="{FF2B5EF4-FFF2-40B4-BE49-F238E27FC236}">
                <a16:creationId xmlns:a16="http://schemas.microsoft.com/office/drawing/2014/main" id="{CDCAB0B9-C429-2938-D58A-7723D7278C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01829" y="4240969"/>
            <a:ext cx="2980678" cy="2255881"/>
          </a:xfrm>
          <a:prstGeom prst="rect">
            <a:avLst/>
          </a:prstGeom>
        </p:spPr>
      </p:pic>
    </p:spTree>
    <p:extLst>
      <p:ext uri="{BB962C8B-B14F-4D97-AF65-F5344CB8AC3E}">
        <p14:creationId xmlns:p14="http://schemas.microsoft.com/office/powerpoint/2010/main" val="154335450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63B29-A181-D924-751B-6A455CE92C20}"/>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0577A07-F449-9A52-A399-1136A0544856}"/>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21</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4E4A24F3-ED24-59A4-E0E4-C91B3B1BED7A}"/>
                  </a:ext>
                </a:extLst>
              </p:cNvPr>
              <p:cNvSpPr>
                <a:spLocks noGrp="1"/>
              </p:cNvSpPr>
              <p:nvPr>
                <p:ph type="body" sz="quarter" idx="14"/>
              </p:nvPr>
            </p:nvSpPr>
            <p:spPr>
              <a:xfrm>
                <a:off x="515938" y="1104899"/>
                <a:ext cx="11203994" cy="4771793"/>
              </a:xfrm>
            </p:spPr>
            <p:txBody>
              <a:bodyPr>
                <a:normAutofit/>
              </a:bodyPr>
              <a:lstStyle/>
              <a:p>
                <a:r>
                  <a:rPr lang="zh-CN" altLang="en-US" dirty="0"/>
                  <a:t>Tính chất của camera xạ ảnh</a:t>
                </a:r>
                <a:endParaRPr lang="en-US" altLang="zh-CN" dirty="0"/>
              </a:p>
              <a:p>
                <a:pPr lvl="1"/>
                <a:r>
                  <a:rPr lang="zh-CN" altLang="en-US" sz="2000" dirty="0"/>
                  <a:t>Ma trận chiếu của camera xạ ảnh</a:t>
                </a:r>
                <a14:m>
                  <m:oMath xmlns:m="http://schemas.openxmlformats.org/officeDocument/2006/math">
                    <m:r>
                      <a:rPr lang="vi-VN" altLang="zh-CN" sz="2000" b="0" i="0" smtClean="0">
                        <a:latin typeface="Cambria Math" panose="02040503050406030204" pitchFamily="18" charset="0"/>
                        <a:cs typeface="Calibri" panose="020F0502020204030204" pitchFamily="34" charset="0"/>
                      </a:rPr>
                      <m:t>  </m:t>
                    </m:r>
                    <m:r>
                      <m:rPr>
                        <m:sty m:val="p"/>
                      </m:rPr>
                      <a:rPr lang="en-US" altLang="zh-CN" sz="2000" b="0" i="0" smtClean="0">
                        <a:latin typeface="Cambria Math" panose="02040503050406030204" pitchFamily="18" charset="0"/>
                        <a:cs typeface="Calibri" panose="020F0502020204030204" pitchFamily="34" charset="0"/>
                      </a:rPr>
                      <m:t>P</m:t>
                    </m:r>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M</m:t>
                    </m:r>
                    <m:r>
                      <a:rPr lang="en-US" altLang="zh-CN" sz="2000" b="0" i="0" smtClean="0">
                        <a:latin typeface="Cambria Math" panose="02040503050406030204" pitchFamily="18" charset="0"/>
                        <a:cs typeface="Calibri" panose="020F0502020204030204" pitchFamily="34" charset="0"/>
                      </a:rPr>
                      <m:t>|</m:t>
                    </m:r>
                    <m:sSub>
                      <m:sSubPr>
                        <m:ctrlPr>
                          <a:rPr lang="en-US" altLang="zh-CN" sz="2000" i="1" smtClean="0">
                            <a:latin typeface="Cambria Math" panose="02040503050406030204" pitchFamily="18" charset="0"/>
                            <a:cs typeface="Calibri" panose="020F0502020204030204" pitchFamily="34" charset="0"/>
                          </a:rPr>
                        </m:ctrlPr>
                      </m:sSubPr>
                      <m:e>
                        <m:r>
                          <m:rPr>
                            <m:sty m:val="p"/>
                          </m:rPr>
                          <a:rPr lang="en-US" altLang="zh-CN" sz="2000" b="0" i="0" smtClean="0">
                            <a:latin typeface="Cambria Math" panose="02040503050406030204" pitchFamily="18" charset="0"/>
                            <a:cs typeface="Calibri" panose="020F0502020204030204" pitchFamily="34" charset="0"/>
                          </a:rPr>
                          <m:t>p</m:t>
                        </m:r>
                      </m:e>
                      <m:sub>
                        <m:r>
                          <a:rPr lang="en-US" altLang="zh-CN" sz="2000" b="0" i="0" smtClean="0">
                            <a:latin typeface="Cambria Math" panose="02040503050406030204" pitchFamily="18" charset="0"/>
                            <a:cs typeface="Calibri" panose="020F0502020204030204" pitchFamily="34" charset="0"/>
                          </a:rPr>
                          <m:t>4</m:t>
                        </m:r>
                      </m:sub>
                    </m:sSub>
                    <m:r>
                      <a:rPr lang="en-US" altLang="zh-CN" sz="2000" b="0" i="0" smtClean="0">
                        <a:latin typeface="Cambria Math" panose="02040503050406030204" pitchFamily="18" charset="0"/>
                        <a:cs typeface="Calibri" panose="020F0502020204030204" pitchFamily="34" charset="0"/>
                      </a:rPr>
                      <m:t>]</m:t>
                    </m:r>
                  </m:oMath>
                </a14:m>
                <a:r>
                  <a:rPr lang="zh-CN" altLang="en-US" sz="2000" dirty="0"/>
                  <a:t> có thể được phân khối,</a:t>
                </a:r>
                <a14:m>
                  <m:oMath xmlns:m="http://schemas.openxmlformats.org/officeDocument/2006/math">
                    <m:r>
                      <a:rPr lang="vi-VN" altLang="zh-CN" sz="2000" b="0" i="0" smtClean="0">
                        <a:latin typeface="Cambria Math" panose="02040503050406030204" pitchFamily="18" charset="0"/>
                        <a:cs typeface="Calibri" panose="020F0502020204030204" pitchFamily="34" charset="0"/>
                      </a:rPr>
                      <m:t>    </m:t>
                    </m:r>
                    <m:r>
                      <m:rPr>
                        <m:sty m:val="p"/>
                      </m:rPr>
                      <a:rPr lang="en-US" altLang="zh-CN" sz="2000" b="0" i="0" smtClean="0">
                        <a:latin typeface="Cambria Math" panose="02040503050406030204" pitchFamily="18" charset="0"/>
                        <a:cs typeface="Calibri" panose="020F0502020204030204" pitchFamily="34" charset="0"/>
                      </a:rPr>
                      <m:t>M</m:t>
                    </m:r>
                  </m:oMath>
                </a14:m>
                <a:r>
                  <a:rPr lang="zh-CN" altLang="en-US" sz="2000" dirty="0"/>
                  <a:t> là ma trận</a:t>
                </a:r>
                <a:r>
                  <a:rPr lang="en-US" altLang="zh-CN" sz="2000" dirty="0"/>
                  <a:t> có kích thước là </a:t>
                </a:r>
                <a14:m>
                  <m:oMath xmlns:m="http://schemas.openxmlformats.org/officeDocument/2006/math">
                    <m:r>
                      <a:rPr lang="en-US" altLang="zh-CN" sz="2000" b="0" i="0" dirty="0" smtClean="0">
                        <a:latin typeface="Cambria Math" panose="02040503050406030204" pitchFamily="18" charset="0"/>
                        <a:cs typeface="Calibri" panose="020F0502020204030204" pitchFamily="34" charset="0"/>
                      </a:rPr>
                      <m:t>3</m:t>
                    </m:r>
                    <m:r>
                      <a:rPr lang="en-US" altLang="zh-CN" sz="2000" b="0" i="0" dirty="0" smtClean="0">
                        <a:latin typeface="Cambria Math" panose="02040503050406030204" pitchFamily="18" charset="0"/>
                        <a:ea typeface="Cambria Math" panose="02040503050406030204" pitchFamily="18" charset="0"/>
                        <a:cs typeface="Calibri" panose="020F0502020204030204" pitchFamily="34" charset="0"/>
                      </a:rPr>
                      <m:t>×3</m:t>
                    </m:r>
                  </m:oMath>
                </a14:m>
                <a:endParaRPr lang="en-US" altLang="zh-CN" sz="2000" dirty="0"/>
              </a:p>
              <a:p>
                <a:pPr lvl="1"/>
                <a:r>
                  <a:rPr lang="zh-CN" altLang="en-US" sz="2000" dirty="0"/>
                  <a:t>Ma trận không suy biến</a:t>
                </a:r>
                <a14:m>
                  <m:oMath xmlns:m="http://schemas.openxmlformats.org/officeDocument/2006/math">
                    <m:r>
                      <a:rPr lang="vi-VN" altLang="zh-CN" sz="2000" b="0" i="0" smtClean="0">
                        <a:latin typeface="Cambria Math" panose="02040503050406030204" pitchFamily="18" charset="0"/>
                        <a:cs typeface="Calibri" panose="020F0502020204030204" pitchFamily="34" charset="0"/>
                      </a:rPr>
                      <m:t>  </m:t>
                    </m:r>
                    <m:r>
                      <m:rPr>
                        <m:sty m:val="p"/>
                      </m:rPr>
                      <a:rPr lang="en-US" altLang="zh-CN" sz="2000" b="0" i="0" smtClean="0">
                        <a:latin typeface="Cambria Math" panose="02040503050406030204" pitchFamily="18" charset="0"/>
                        <a:cs typeface="Calibri" panose="020F0502020204030204" pitchFamily="34" charset="0"/>
                      </a:rPr>
                      <m:t>M</m:t>
                    </m:r>
                  </m:oMath>
                </a14:m>
                <a:r>
                  <a:rPr lang="zh-CN" altLang="en-US" sz="2000" dirty="0"/>
                  <a:t> tương ứng với camera hữu hạn, ma trận suy biến</a:t>
                </a:r>
                <a:r>
                  <a:rPr lang="en-US" altLang="zh-CN" sz="2000" dirty="0"/>
                  <a:t> </a:t>
                </a:r>
                <a14:m>
                  <m:oMath xmlns:m="http://schemas.openxmlformats.org/officeDocument/2006/math">
                    <m:r>
                      <m:rPr>
                        <m:sty m:val="p"/>
                      </m:rPr>
                      <a:rPr lang="en-US" altLang="zh-CN" sz="2000" b="0" i="0" smtClean="0">
                        <a:latin typeface="Cambria Math" panose="02040503050406030204" pitchFamily="18" charset="0"/>
                        <a:cs typeface="Calibri" panose="020F0502020204030204" pitchFamily="34" charset="0"/>
                      </a:rPr>
                      <m:t>M</m:t>
                    </m:r>
                  </m:oMath>
                </a14:m>
                <a:r>
                  <a:rPr lang="zh-CN" altLang="en-US" sz="2000" dirty="0"/>
                  <a:t> tương ứng với camera ở vô cực</a:t>
                </a:r>
                <a:endParaRPr lang="en-US" altLang="zh-CN" sz="2000" dirty="0"/>
              </a:p>
              <a:p>
                <a:pPr lvl="1"/>
                <a:r>
                  <a:rPr lang="zh-CN" altLang="en-US" sz="2000" dirty="0"/>
                  <a:t>Ma trận camera của camera xạ ảnh</a:t>
                </a:r>
                <a:r>
                  <a:rPr lang="en-US" altLang="zh-CN" sz="2000" dirty="0"/>
                  <a:t> </a:t>
                </a:r>
                <a14:m>
                  <m:oMath xmlns:m="http://schemas.openxmlformats.org/officeDocument/2006/math">
                    <m:r>
                      <m:rPr>
                        <m:sty m:val="p"/>
                      </m:rPr>
                      <a:rPr lang="en-US" altLang="zh-CN" sz="2000" b="0" i="0" smtClean="0">
                        <a:latin typeface="Cambria Math" panose="02040503050406030204" pitchFamily="18" charset="0"/>
                        <a:cs typeface="Calibri" panose="020F0502020204030204" pitchFamily="34" charset="0"/>
                      </a:rPr>
                      <m:t>P</m:t>
                    </m:r>
                  </m:oMath>
                </a14:m>
                <a:r>
                  <a:rPr lang="zh-CN" altLang="en-US" sz="2000" dirty="0"/>
                  <a:t> có thể được phân rã để thu được tham số nội tại và tham số ngoại tại của camera</a:t>
                </a:r>
                <a:endParaRPr lang="en-US" altLang="zh-CN" sz="2000" dirty="0"/>
              </a:p>
              <a:p>
                <a:pPr lvl="1"/>
                <a:r>
                  <a:rPr lang="zh-CN" altLang="en-US" sz="2000" dirty="0"/>
                  <a:t>Tâm camera</a:t>
                </a:r>
                <a:r>
                  <a:rPr lang="vi-VN" altLang="zh-CN" sz="2000" dirty="0"/>
                  <a:t>: </a:t>
                </a:r>
                <a14:m>
                  <m:oMath xmlns:m="http://schemas.openxmlformats.org/officeDocument/2006/math">
                    <m:r>
                      <m:rPr>
                        <m:sty m:val="p"/>
                      </m:rPr>
                      <a:rPr lang="en-US" altLang="zh-CN" sz="2000" b="0" i="0" smtClean="0">
                        <a:latin typeface="Cambria Math" panose="02040503050406030204" pitchFamily="18" charset="0"/>
                        <a:cs typeface="Calibri" panose="020F0502020204030204" pitchFamily="34" charset="0"/>
                      </a:rPr>
                      <m:t>C</m:t>
                    </m:r>
                    <m:r>
                      <a:rPr lang="en-US" altLang="zh-CN" sz="2000" b="0" i="0" smtClean="0">
                        <a:latin typeface="Cambria Math" panose="02040503050406030204" pitchFamily="18" charset="0"/>
                        <a:cs typeface="Calibri" panose="020F0502020204030204" pitchFamily="34" charset="0"/>
                      </a:rPr>
                      <m:t>=</m:t>
                    </m:r>
                    <m:sSup>
                      <m:sSupPr>
                        <m:ctrlPr>
                          <a:rPr lang="en-US" altLang="zh-CN" sz="2000" i="1" smtClean="0">
                            <a:latin typeface="Cambria Math" panose="02040503050406030204" pitchFamily="18" charset="0"/>
                            <a:cs typeface="Calibri" panose="020F0502020204030204" pitchFamily="34" charset="0"/>
                          </a:rPr>
                        </m:ctrlPr>
                      </m:sSupPr>
                      <m:e>
                        <m:d>
                          <m:dPr>
                            <m:ctrlPr>
                              <a:rPr lang="en-US" altLang="zh-CN" sz="2000" i="1" smtClean="0">
                                <a:latin typeface="Cambria Math" panose="02040503050406030204" pitchFamily="18" charset="0"/>
                                <a:cs typeface="Calibri" panose="020F0502020204030204" pitchFamily="34" charset="0"/>
                              </a:rPr>
                            </m:ctrlPr>
                          </m:dPr>
                          <m:e>
                            <m:r>
                              <m:rPr>
                                <m:sty m:val="p"/>
                              </m:rPr>
                              <a:rPr lang="en-US" altLang="zh-CN" sz="2000" b="0" i="0" smtClean="0">
                                <a:latin typeface="Cambria Math" panose="02040503050406030204" pitchFamily="18" charset="0"/>
                                <a:cs typeface="Calibri" panose="020F0502020204030204" pitchFamily="34" charset="0"/>
                              </a:rPr>
                              <m:t>X</m:t>
                            </m:r>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Y</m:t>
                            </m:r>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Z</m:t>
                            </m:r>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T</m:t>
                            </m:r>
                          </m:e>
                        </m:d>
                      </m:e>
                      <m:sup>
                        <m:r>
                          <m:rPr>
                            <m:sty m:val="p"/>
                          </m:rPr>
                          <a:rPr lang="en-US" altLang="zh-CN" sz="2000" b="0" i="0" smtClean="0">
                            <a:latin typeface="Cambria Math" panose="02040503050406030204" pitchFamily="18" charset="0"/>
                            <a:cs typeface="Calibri" panose="020F0502020204030204" pitchFamily="34" charset="0"/>
                          </a:rPr>
                          <m:t>T</m:t>
                        </m:r>
                      </m:sup>
                    </m:sSup>
                  </m:oMath>
                </a14:m>
                <a:r>
                  <a:rPr lang="zh-CN" altLang="en-US" sz="2000" dirty="0"/>
                  <a:t>,</a:t>
                </a:r>
                <a14:m>
                  <m:oMath xmlns:m="http://schemas.openxmlformats.org/officeDocument/2006/math">
                    <m:r>
                      <a:rPr lang="vi-VN" altLang="zh-CN" sz="2000" b="0" i="0" smtClean="0">
                        <a:latin typeface="Cambria Math" panose="02040503050406030204" pitchFamily="18" charset="0"/>
                        <a:cs typeface="Calibri" panose="020F0502020204030204" pitchFamily="34" charset="0"/>
                      </a:rPr>
                      <m:t> </m:t>
                    </m:r>
                  </m:oMath>
                </a14:m>
                <a:br>
                  <a:rPr lang="vi-VN" altLang="zh-CN" sz="2000" dirty="0"/>
                </a:br>
                <a:r>
                  <a:rPr lang="vi-VN" altLang="zh-CN" sz="2000" dirty="0"/>
                  <a:t>Trong đó: </a:t>
                </a:r>
                <a14:m>
                  <m:oMath xmlns:m="http://schemas.openxmlformats.org/officeDocument/2006/math">
                    <m:r>
                      <m:rPr>
                        <m:sty m:val="p"/>
                      </m:rPr>
                      <a:rPr lang="en-US" altLang="zh-CN" sz="2000" b="0" i="0" smtClean="0">
                        <a:latin typeface="Cambria Math" panose="02040503050406030204" pitchFamily="18" charset="0"/>
                        <a:cs typeface="Calibri" panose="020F0502020204030204" pitchFamily="34" charset="0"/>
                      </a:rPr>
                      <m:t>X</m:t>
                    </m:r>
                    <m:r>
                      <a:rPr lang="en-US" altLang="zh-CN" sz="2000" b="0" i="0" smtClean="0">
                        <a:latin typeface="Cambria Math" panose="02040503050406030204" pitchFamily="18" charset="0"/>
                        <a:cs typeface="Calibri" panose="020F0502020204030204" pitchFamily="34" charset="0"/>
                      </a:rPr>
                      <m:t>=</m:t>
                    </m:r>
                    <m:func>
                      <m:funcPr>
                        <m:ctrlPr>
                          <a:rPr lang="en-US" altLang="zh-CN" sz="2000" i="1" smtClean="0">
                            <a:latin typeface="Cambria Math" panose="02040503050406030204" pitchFamily="18" charset="0"/>
                            <a:cs typeface="Calibri" panose="020F0502020204030204" pitchFamily="34" charset="0"/>
                          </a:rPr>
                        </m:ctrlPr>
                      </m:funcPr>
                      <m:fName>
                        <m:r>
                          <m:rPr>
                            <m:sty m:val="p"/>
                          </m:rPr>
                          <a:rPr lang="en-US" altLang="zh-CN" sz="2000" b="0" i="0" smtClean="0">
                            <a:latin typeface="Cambria Math" panose="02040503050406030204" pitchFamily="18" charset="0"/>
                            <a:cs typeface="Calibri" panose="020F0502020204030204" pitchFamily="34" charset="0"/>
                          </a:rPr>
                          <m:t>det</m:t>
                        </m:r>
                      </m:fName>
                      <m:e>
                        <m:r>
                          <a:rPr lang="en-US" altLang="zh-CN" sz="2000" b="0" i="0" smtClean="0">
                            <a:latin typeface="Cambria Math" panose="02040503050406030204" pitchFamily="18" charset="0"/>
                            <a:cs typeface="Calibri" panose="020F0502020204030204" pitchFamily="34" charset="0"/>
                          </a:rPr>
                          <m:t>([</m:t>
                        </m:r>
                        <m:sSub>
                          <m:sSubPr>
                            <m:ctrlPr>
                              <a:rPr lang="en-US" altLang="zh-CN" sz="2000" i="1" smtClean="0">
                                <a:latin typeface="Cambria Math" panose="02040503050406030204" pitchFamily="18" charset="0"/>
                                <a:cs typeface="Calibri" panose="020F0502020204030204" pitchFamily="34" charset="0"/>
                              </a:rPr>
                            </m:ctrlPr>
                          </m:sSubPr>
                          <m:e>
                            <m:r>
                              <m:rPr>
                                <m:sty m:val="p"/>
                              </m:rPr>
                              <a:rPr lang="en-US" altLang="zh-CN" sz="2000" b="0" i="0" smtClean="0">
                                <a:latin typeface="Cambria Math" panose="02040503050406030204" pitchFamily="18" charset="0"/>
                                <a:cs typeface="Calibri" panose="020F0502020204030204" pitchFamily="34" charset="0"/>
                              </a:rPr>
                              <m:t>p</m:t>
                            </m:r>
                          </m:e>
                          <m:sub>
                            <m:r>
                              <a:rPr lang="en-US" altLang="zh-CN" sz="2000" b="0" i="0" smtClean="0">
                                <a:latin typeface="Cambria Math" panose="02040503050406030204" pitchFamily="18" charset="0"/>
                                <a:cs typeface="Calibri" panose="020F0502020204030204" pitchFamily="34" charset="0"/>
                              </a:rPr>
                              <m:t>2</m:t>
                            </m:r>
                          </m:sub>
                        </m:sSub>
                        <m:r>
                          <a:rPr lang="en-US" altLang="zh-CN" sz="2000" b="0" i="0" smtClean="0">
                            <a:latin typeface="Cambria Math" panose="02040503050406030204" pitchFamily="18" charset="0"/>
                            <a:cs typeface="Calibri" panose="020F0502020204030204" pitchFamily="34" charset="0"/>
                          </a:rPr>
                          <m:t>,</m:t>
                        </m:r>
                        <m:sSub>
                          <m:sSubPr>
                            <m:ctrlPr>
                              <a:rPr lang="en-US" altLang="zh-CN" sz="2000" i="1" smtClean="0">
                                <a:latin typeface="Cambria Math" panose="02040503050406030204" pitchFamily="18" charset="0"/>
                                <a:cs typeface="Calibri" panose="020F0502020204030204" pitchFamily="34" charset="0"/>
                              </a:rPr>
                            </m:ctrlPr>
                          </m:sSubPr>
                          <m:e>
                            <m:r>
                              <m:rPr>
                                <m:sty m:val="p"/>
                              </m:rPr>
                              <a:rPr lang="en-US" altLang="zh-CN" sz="2000" b="0" i="0" smtClean="0">
                                <a:latin typeface="Cambria Math" panose="02040503050406030204" pitchFamily="18" charset="0"/>
                                <a:cs typeface="Calibri" panose="020F0502020204030204" pitchFamily="34" charset="0"/>
                              </a:rPr>
                              <m:t>p</m:t>
                            </m:r>
                          </m:e>
                          <m:sub>
                            <m:r>
                              <a:rPr lang="en-US" altLang="zh-CN" sz="2000" b="0" i="0" smtClean="0">
                                <a:latin typeface="Cambria Math" panose="02040503050406030204" pitchFamily="18" charset="0"/>
                                <a:cs typeface="Calibri" panose="020F0502020204030204" pitchFamily="34" charset="0"/>
                              </a:rPr>
                              <m:t>3</m:t>
                            </m:r>
                          </m:sub>
                        </m:sSub>
                        <m:r>
                          <a:rPr lang="en-US" altLang="zh-CN" sz="2000" b="0" i="0" smtClean="0">
                            <a:latin typeface="Cambria Math" panose="02040503050406030204" pitchFamily="18" charset="0"/>
                            <a:cs typeface="Calibri" panose="020F0502020204030204" pitchFamily="34" charset="0"/>
                          </a:rPr>
                          <m:t>,</m:t>
                        </m:r>
                        <m:sSub>
                          <m:sSubPr>
                            <m:ctrlPr>
                              <a:rPr lang="en-US" altLang="zh-CN" sz="2000" i="1" smtClean="0">
                                <a:latin typeface="Cambria Math" panose="02040503050406030204" pitchFamily="18" charset="0"/>
                                <a:cs typeface="Calibri" panose="020F0502020204030204" pitchFamily="34" charset="0"/>
                              </a:rPr>
                            </m:ctrlPr>
                          </m:sSubPr>
                          <m:e>
                            <m:r>
                              <m:rPr>
                                <m:sty m:val="p"/>
                              </m:rPr>
                              <a:rPr lang="en-US" altLang="zh-CN" sz="2000" b="0" i="0" smtClean="0">
                                <a:latin typeface="Cambria Math" panose="02040503050406030204" pitchFamily="18" charset="0"/>
                                <a:cs typeface="Calibri" panose="020F0502020204030204" pitchFamily="34" charset="0"/>
                              </a:rPr>
                              <m:t>p</m:t>
                            </m:r>
                          </m:e>
                          <m:sub>
                            <m:r>
                              <a:rPr lang="en-US" altLang="zh-CN" sz="2000" b="0" i="0" smtClean="0">
                                <a:latin typeface="Cambria Math" panose="02040503050406030204" pitchFamily="18" charset="0"/>
                                <a:cs typeface="Calibri" panose="020F0502020204030204" pitchFamily="34" charset="0"/>
                              </a:rPr>
                              <m:t>4</m:t>
                            </m:r>
                          </m:sub>
                        </m:sSub>
                        <m:r>
                          <a:rPr lang="en-US" altLang="zh-CN" sz="2000" b="0" i="0" smtClean="0">
                            <a:latin typeface="Cambria Math" panose="02040503050406030204" pitchFamily="18" charset="0"/>
                            <a:cs typeface="Calibri" panose="020F0502020204030204" pitchFamily="34" charset="0"/>
                          </a:rPr>
                          <m:t>])</m:t>
                        </m:r>
                      </m:e>
                    </m:func>
                  </m:oMath>
                </a14:m>
                <a:r>
                  <a:rPr lang="zh-CN" altLang="en-US" sz="2000" dirty="0"/>
                  <a:t>,</a:t>
                </a:r>
                <a:r>
                  <a:rPr lang="en-US" altLang="zh-CN" sz="2000" dirty="0"/>
                  <a:t> </a:t>
                </a:r>
                <a14:m>
                  <m:oMath xmlns:m="http://schemas.openxmlformats.org/officeDocument/2006/math">
                    <m:r>
                      <a:rPr lang="vi-VN" altLang="zh-CN" sz="2000" b="0" i="0" smtClean="0">
                        <a:latin typeface="Cambria Math" panose="02040503050406030204" pitchFamily="18" charset="0"/>
                        <a:cs typeface="Calibri" panose="020F0502020204030204" pitchFamily="34" charset="0"/>
                      </a:rPr>
                      <m:t> </m:t>
                    </m:r>
                    <m:r>
                      <m:rPr>
                        <m:sty m:val="p"/>
                      </m:rPr>
                      <a:rPr lang="en-US" altLang="zh-CN" sz="2000" b="0" i="0" smtClean="0">
                        <a:latin typeface="Cambria Math" panose="02040503050406030204" pitchFamily="18" charset="0"/>
                        <a:cs typeface="Calibri" panose="020F0502020204030204" pitchFamily="34" charset="0"/>
                      </a:rPr>
                      <m:t>Y</m:t>
                    </m:r>
                    <m:r>
                      <a:rPr lang="en-US" altLang="zh-CN" sz="2000" b="0" i="0" smtClean="0">
                        <a:latin typeface="Cambria Math" panose="02040503050406030204" pitchFamily="18" charset="0"/>
                        <a:cs typeface="Calibri" panose="020F0502020204030204" pitchFamily="34" charset="0"/>
                      </a:rPr>
                      <m:t>=−</m:t>
                    </m:r>
                    <m:func>
                      <m:funcPr>
                        <m:ctrlPr>
                          <a:rPr lang="en-US" altLang="zh-CN" sz="2000" i="1">
                            <a:latin typeface="Cambria Math" panose="02040503050406030204" pitchFamily="18" charset="0"/>
                            <a:cs typeface="Calibri" panose="020F0502020204030204" pitchFamily="34" charset="0"/>
                          </a:rPr>
                        </m:ctrlPr>
                      </m:funcPr>
                      <m:fName>
                        <m:r>
                          <m:rPr>
                            <m:sty m:val="p"/>
                          </m:rPr>
                          <a:rPr lang="en-US" altLang="zh-CN" sz="2000" b="0" i="0" smtClean="0">
                            <a:latin typeface="Cambria Math" panose="02040503050406030204" pitchFamily="18" charset="0"/>
                            <a:cs typeface="Calibri" panose="020F0502020204030204" pitchFamily="34" charset="0"/>
                          </a:rPr>
                          <m:t>det</m:t>
                        </m:r>
                      </m:fName>
                      <m:e>
                        <m:r>
                          <a:rPr lang="en-US" altLang="zh-CN" sz="2000" b="0" i="0" smtClean="0">
                            <a:latin typeface="Cambria Math" panose="02040503050406030204" pitchFamily="18" charset="0"/>
                            <a:cs typeface="Calibri" panose="020F0502020204030204" pitchFamily="34" charset="0"/>
                          </a:rPr>
                          <m:t>([</m:t>
                        </m:r>
                        <m:sSub>
                          <m:sSubPr>
                            <m:ctrlPr>
                              <a:rPr lang="en-US" altLang="zh-CN" sz="2000" i="1">
                                <a:latin typeface="Cambria Math" panose="02040503050406030204" pitchFamily="18" charset="0"/>
                                <a:cs typeface="Calibri" panose="020F0502020204030204" pitchFamily="34" charset="0"/>
                              </a:rPr>
                            </m:ctrlPr>
                          </m:sSubPr>
                          <m:e>
                            <m:r>
                              <m:rPr>
                                <m:sty m:val="p"/>
                              </m:rPr>
                              <a:rPr lang="en-US" altLang="zh-CN" sz="2000" b="0" i="0" smtClean="0">
                                <a:latin typeface="Cambria Math" panose="02040503050406030204" pitchFamily="18" charset="0"/>
                                <a:cs typeface="Calibri" panose="020F0502020204030204" pitchFamily="34" charset="0"/>
                              </a:rPr>
                              <m:t>p</m:t>
                            </m:r>
                          </m:e>
                          <m:sub>
                            <m:r>
                              <a:rPr lang="en-US" altLang="zh-CN" sz="2000" b="0" i="0" smtClean="0">
                                <a:latin typeface="Cambria Math" panose="02040503050406030204" pitchFamily="18" charset="0"/>
                                <a:cs typeface="Calibri" panose="020F0502020204030204" pitchFamily="34" charset="0"/>
                              </a:rPr>
                              <m:t>1</m:t>
                            </m:r>
                          </m:sub>
                        </m:sSub>
                        <m:r>
                          <a:rPr lang="en-US" altLang="zh-CN" sz="2000" b="0" i="0" smtClean="0">
                            <a:latin typeface="Cambria Math" panose="02040503050406030204" pitchFamily="18" charset="0"/>
                            <a:cs typeface="Calibri" panose="020F0502020204030204" pitchFamily="34" charset="0"/>
                          </a:rPr>
                          <m:t>,</m:t>
                        </m:r>
                        <m:sSub>
                          <m:sSubPr>
                            <m:ctrlPr>
                              <a:rPr lang="en-US" altLang="zh-CN" sz="2000" i="1">
                                <a:latin typeface="Cambria Math" panose="02040503050406030204" pitchFamily="18" charset="0"/>
                                <a:cs typeface="Calibri" panose="020F0502020204030204" pitchFamily="34" charset="0"/>
                              </a:rPr>
                            </m:ctrlPr>
                          </m:sSubPr>
                          <m:e>
                            <m:r>
                              <m:rPr>
                                <m:sty m:val="p"/>
                              </m:rPr>
                              <a:rPr lang="en-US" altLang="zh-CN" sz="2000" b="0" i="0" smtClean="0">
                                <a:latin typeface="Cambria Math" panose="02040503050406030204" pitchFamily="18" charset="0"/>
                                <a:cs typeface="Calibri" panose="020F0502020204030204" pitchFamily="34" charset="0"/>
                              </a:rPr>
                              <m:t>p</m:t>
                            </m:r>
                          </m:e>
                          <m:sub>
                            <m:r>
                              <a:rPr lang="en-US" altLang="zh-CN" sz="2000" b="0" i="0" smtClean="0">
                                <a:latin typeface="Cambria Math" panose="02040503050406030204" pitchFamily="18" charset="0"/>
                                <a:cs typeface="Calibri" panose="020F0502020204030204" pitchFamily="34" charset="0"/>
                              </a:rPr>
                              <m:t>3</m:t>
                            </m:r>
                          </m:sub>
                        </m:sSub>
                        <m:r>
                          <a:rPr lang="en-US" altLang="zh-CN" sz="2000" b="0" i="0" smtClean="0">
                            <a:latin typeface="Cambria Math" panose="02040503050406030204" pitchFamily="18" charset="0"/>
                            <a:cs typeface="Calibri" panose="020F0502020204030204" pitchFamily="34" charset="0"/>
                          </a:rPr>
                          <m:t>,</m:t>
                        </m:r>
                        <m:sSub>
                          <m:sSubPr>
                            <m:ctrlPr>
                              <a:rPr lang="en-US" altLang="zh-CN" sz="2000" i="1">
                                <a:latin typeface="Cambria Math" panose="02040503050406030204" pitchFamily="18" charset="0"/>
                                <a:cs typeface="Calibri" panose="020F0502020204030204" pitchFamily="34" charset="0"/>
                              </a:rPr>
                            </m:ctrlPr>
                          </m:sSubPr>
                          <m:e>
                            <m:r>
                              <m:rPr>
                                <m:sty m:val="p"/>
                              </m:rPr>
                              <a:rPr lang="en-US" altLang="zh-CN" sz="2000" b="0" i="0" smtClean="0">
                                <a:latin typeface="Cambria Math" panose="02040503050406030204" pitchFamily="18" charset="0"/>
                                <a:cs typeface="Calibri" panose="020F0502020204030204" pitchFamily="34" charset="0"/>
                              </a:rPr>
                              <m:t>p</m:t>
                            </m:r>
                          </m:e>
                          <m:sub>
                            <m:r>
                              <a:rPr lang="en-US" altLang="zh-CN" sz="2000" b="0" i="0" smtClean="0">
                                <a:latin typeface="Cambria Math" panose="02040503050406030204" pitchFamily="18" charset="0"/>
                                <a:cs typeface="Calibri" panose="020F0502020204030204" pitchFamily="34" charset="0"/>
                              </a:rPr>
                              <m:t>4</m:t>
                            </m:r>
                          </m:sub>
                        </m:sSub>
                        <m:r>
                          <a:rPr lang="en-US" altLang="zh-CN" sz="2000" b="0" i="0" smtClean="0">
                            <a:latin typeface="Cambria Math" panose="02040503050406030204" pitchFamily="18" charset="0"/>
                            <a:cs typeface="Calibri" panose="020F0502020204030204" pitchFamily="34" charset="0"/>
                          </a:rPr>
                          <m:t>])</m:t>
                        </m:r>
                      </m:e>
                    </m:func>
                  </m:oMath>
                </a14:m>
                <a:r>
                  <a:rPr lang="zh-CN" altLang="en-US" sz="2000" dirty="0"/>
                  <a:t>,</a:t>
                </a:r>
                <a14:m>
                  <m:oMath xmlns:m="http://schemas.openxmlformats.org/officeDocument/2006/math">
                    <m:r>
                      <a:rPr lang="vi-VN" altLang="zh-CN" sz="2000" b="0" i="0" smtClean="0">
                        <a:latin typeface="Cambria Math" panose="02040503050406030204" pitchFamily="18" charset="0"/>
                        <a:cs typeface="Calibri" panose="020F0502020204030204" pitchFamily="34" charset="0"/>
                      </a:rPr>
                      <m:t> </m:t>
                    </m:r>
                  </m:oMath>
                </a14:m>
                <a:br>
                  <a:rPr lang="vi-VN" altLang="zh-CN" sz="2000" dirty="0"/>
                </a:br>
                <a14:m>
                  <m:oMath xmlns:m="http://schemas.openxmlformats.org/officeDocument/2006/math">
                    <m:r>
                      <m:rPr>
                        <m:sty m:val="p"/>
                      </m:rPr>
                      <a:rPr lang="en-US" altLang="zh-CN" sz="2000" b="0" i="0" smtClean="0">
                        <a:latin typeface="Cambria Math" panose="02040503050406030204" pitchFamily="18" charset="0"/>
                        <a:cs typeface="Calibri" panose="020F0502020204030204" pitchFamily="34" charset="0"/>
                      </a:rPr>
                      <m:t>Z</m:t>
                    </m:r>
                    <m:r>
                      <a:rPr lang="en-US" altLang="zh-CN" sz="2000" b="0" i="0" smtClean="0">
                        <a:latin typeface="Cambria Math" panose="02040503050406030204" pitchFamily="18" charset="0"/>
                        <a:cs typeface="Calibri" panose="020F0502020204030204" pitchFamily="34" charset="0"/>
                      </a:rPr>
                      <m:t>=</m:t>
                    </m:r>
                    <m:func>
                      <m:funcPr>
                        <m:ctrlPr>
                          <a:rPr lang="en-US" altLang="zh-CN" sz="2000" i="1">
                            <a:latin typeface="Cambria Math" panose="02040503050406030204" pitchFamily="18" charset="0"/>
                            <a:cs typeface="Calibri" panose="020F0502020204030204" pitchFamily="34" charset="0"/>
                          </a:rPr>
                        </m:ctrlPr>
                      </m:funcPr>
                      <m:fName>
                        <m:r>
                          <m:rPr>
                            <m:sty m:val="p"/>
                          </m:rPr>
                          <a:rPr lang="en-US" altLang="zh-CN" sz="2000" b="0" i="0" smtClean="0">
                            <a:latin typeface="Cambria Math" panose="02040503050406030204" pitchFamily="18" charset="0"/>
                            <a:cs typeface="Calibri" panose="020F0502020204030204" pitchFamily="34" charset="0"/>
                          </a:rPr>
                          <m:t>det</m:t>
                        </m:r>
                      </m:fName>
                      <m:e>
                        <m:r>
                          <a:rPr lang="en-US" altLang="zh-CN" sz="2000" b="0" i="0" smtClean="0">
                            <a:latin typeface="Cambria Math" panose="02040503050406030204" pitchFamily="18" charset="0"/>
                            <a:cs typeface="Calibri" panose="020F0502020204030204" pitchFamily="34" charset="0"/>
                          </a:rPr>
                          <m:t>([</m:t>
                        </m:r>
                        <m:sSub>
                          <m:sSubPr>
                            <m:ctrlPr>
                              <a:rPr lang="en-US" altLang="zh-CN" sz="2000" i="1">
                                <a:latin typeface="Cambria Math" panose="02040503050406030204" pitchFamily="18" charset="0"/>
                                <a:cs typeface="Calibri" panose="020F0502020204030204" pitchFamily="34" charset="0"/>
                              </a:rPr>
                            </m:ctrlPr>
                          </m:sSubPr>
                          <m:e>
                            <m:r>
                              <m:rPr>
                                <m:sty m:val="p"/>
                              </m:rPr>
                              <a:rPr lang="en-US" altLang="zh-CN" sz="2000" b="0" i="0" smtClean="0">
                                <a:latin typeface="Cambria Math" panose="02040503050406030204" pitchFamily="18" charset="0"/>
                                <a:cs typeface="Calibri" panose="020F0502020204030204" pitchFamily="34" charset="0"/>
                              </a:rPr>
                              <m:t>p</m:t>
                            </m:r>
                          </m:e>
                          <m:sub>
                            <m:r>
                              <a:rPr lang="en-US" altLang="zh-CN" sz="2000" b="0" i="0" smtClean="0">
                                <a:latin typeface="Cambria Math" panose="02040503050406030204" pitchFamily="18" charset="0"/>
                                <a:cs typeface="Calibri" panose="020F0502020204030204" pitchFamily="34" charset="0"/>
                              </a:rPr>
                              <m:t>1</m:t>
                            </m:r>
                          </m:sub>
                        </m:sSub>
                        <m:r>
                          <a:rPr lang="en-US" altLang="zh-CN" sz="2000" b="0" i="0" smtClean="0">
                            <a:latin typeface="Cambria Math" panose="02040503050406030204" pitchFamily="18" charset="0"/>
                            <a:cs typeface="Calibri" panose="020F0502020204030204" pitchFamily="34" charset="0"/>
                          </a:rPr>
                          <m:t>,</m:t>
                        </m:r>
                        <m:sSub>
                          <m:sSubPr>
                            <m:ctrlPr>
                              <a:rPr lang="en-US" altLang="zh-CN" sz="2000" i="1">
                                <a:latin typeface="Cambria Math" panose="02040503050406030204" pitchFamily="18" charset="0"/>
                                <a:cs typeface="Calibri" panose="020F0502020204030204" pitchFamily="34" charset="0"/>
                              </a:rPr>
                            </m:ctrlPr>
                          </m:sSubPr>
                          <m:e>
                            <m:r>
                              <m:rPr>
                                <m:sty m:val="p"/>
                              </m:rPr>
                              <a:rPr lang="en-US" altLang="zh-CN" sz="2000" b="0" i="0" smtClean="0">
                                <a:latin typeface="Cambria Math" panose="02040503050406030204" pitchFamily="18" charset="0"/>
                                <a:cs typeface="Calibri" panose="020F0502020204030204" pitchFamily="34" charset="0"/>
                              </a:rPr>
                              <m:t>p</m:t>
                            </m:r>
                          </m:e>
                          <m:sub>
                            <m:r>
                              <a:rPr lang="en-US" altLang="zh-CN" sz="2000" b="0" i="0" smtClean="0">
                                <a:latin typeface="Cambria Math" panose="02040503050406030204" pitchFamily="18" charset="0"/>
                                <a:cs typeface="Calibri" panose="020F0502020204030204" pitchFamily="34" charset="0"/>
                              </a:rPr>
                              <m:t>2</m:t>
                            </m:r>
                          </m:sub>
                        </m:sSub>
                        <m:r>
                          <a:rPr lang="en-US" altLang="zh-CN" sz="2000" b="0" i="0" smtClean="0">
                            <a:latin typeface="Cambria Math" panose="02040503050406030204" pitchFamily="18" charset="0"/>
                            <a:cs typeface="Calibri" panose="020F0502020204030204" pitchFamily="34" charset="0"/>
                          </a:rPr>
                          <m:t>,</m:t>
                        </m:r>
                        <m:sSub>
                          <m:sSubPr>
                            <m:ctrlPr>
                              <a:rPr lang="en-US" altLang="zh-CN" sz="2000" i="1">
                                <a:latin typeface="Cambria Math" panose="02040503050406030204" pitchFamily="18" charset="0"/>
                                <a:cs typeface="Calibri" panose="020F0502020204030204" pitchFamily="34" charset="0"/>
                              </a:rPr>
                            </m:ctrlPr>
                          </m:sSubPr>
                          <m:e>
                            <m:r>
                              <m:rPr>
                                <m:sty m:val="p"/>
                              </m:rPr>
                              <a:rPr lang="en-US" altLang="zh-CN" sz="2000" b="0" i="0" smtClean="0">
                                <a:latin typeface="Cambria Math" panose="02040503050406030204" pitchFamily="18" charset="0"/>
                                <a:cs typeface="Calibri" panose="020F0502020204030204" pitchFamily="34" charset="0"/>
                              </a:rPr>
                              <m:t>p</m:t>
                            </m:r>
                          </m:e>
                          <m:sub>
                            <m:r>
                              <a:rPr lang="en-US" altLang="zh-CN" sz="2000" b="0" i="0" smtClean="0">
                                <a:latin typeface="Cambria Math" panose="02040503050406030204" pitchFamily="18" charset="0"/>
                                <a:cs typeface="Calibri" panose="020F0502020204030204" pitchFamily="34" charset="0"/>
                              </a:rPr>
                              <m:t>4</m:t>
                            </m:r>
                          </m:sub>
                        </m:sSub>
                        <m:r>
                          <a:rPr lang="en-US" altLang="zh-CN" sz="2000" b="0" i="0" smtClean="0">
                            <a:latin typeface="Cambria Math" panose="02040503050406030204" pitchFamily="18" charset="0"/>
                            <a:cs typeface="Calibri" panose="020F0502020204030204" pitchFamily="34" charset="0"/>
                          </a:rPr>
                          <m:t>])</m:t>
                        </m:r>
                      </m:e>
                    </m:func>
                  </m:oMath>
                </a14:m>
                <a:r>
                  <a:rPr lang="zh-CN" altLang="en-US" sz="2000" dirty="0"/>
                  <a:t>,</a:t>
                </a:r>
                <a:r>
                  <a:rPr lang="en-US" altLang="zh-CN" sz="2000" dirty="0"/>
                  <a:t> </a:t>
                </a:r>
                <a14:m>
                  <m:oMath xmlns:m="http://schemas.openxmlformats.org/officeDocument/2006/math">
                    <m:r>
                      <a:rPr lang="vi-VN" altLang="zh-CN" sz="2000" b="0" i="0" smtClean="0">
                        <a:latin typeface="Cambria Math" panose="02040503050406030204" pitchFamily="18" charset="0"/>
                        <a:cs typeface="Calibri" panose="020F0502020204030204" pitchFamily="34" charset="0"/>
                      </a:rPr>
                      <m:t> </m:t>
                    </m:r>
                    <m:r>
                      <m:rPr>
                        <m:sty m:val="p"/>
                      </m:rPr>
                      <a:rPr lang="en-US" altLang="zh-CN" sz="2000" b="0" i="0" smtClean="0">
                        <a:latin typeface="Cambria Math" panose="02040503050406030204" pitchFamily="18" charset="0"/>
                        <a:cs typeface="Calibri" panose="020F0502020204030204" pitchFamily="34" charset="0"/>
                      </a:rPr>
                      <m:t>T</m:t>
                    </m:r>
                    <m:r>
                      <a:rPr lang="en-US" altLang="zh-CN" sz="2000" b="0" i="0" smtClean="0">
                        <a:latin typeface="Cambria Math" panose="02040503050406030204" pitchFamily="18" charset="0"/>
                        <a:cs typeface="Calibri" panose="020F0502020204030204" pitchFamily="34" charset="0"/>
                      </a:rPr>
                      <m:t>=−</m:t>
                    </m:r>
                    <m:func>
                      <m:funcPr>
                        <m:ctrlPr>
                          <a:rPr lang="en-US" altLang="zh-CN" sz="2000" i="1">
                            <a:latin typeface="Cambria Math" panose="02040503050406030204" pitchFamily="18" charset="0"/>
                            <a:cs typeface="Calibri" panose="020F0502020204030204" pitchFamily="34" charset="0"/>
                          </a:rPr>
                        </m:ctrlPr>
                      </m:funcPr>
                      <m:fName>
                        <m:r>
                          <m:rPr>
                            <m:sty m:val="p"/>
                          </m:rPr>
                          <a:rPr lang="en-US" altLang="zh-CN" sz="2000" b="0" i="0" smtClean="0">
                            <a:latin typeface="Cambria Math" panose="02040503050406030204" pitchFamily="18" charset="0"/>
                            <a:cs typeface="Calibri" panose="020F0502020204030204" pitchFamily="34" charset="0"/>
                          </a:rPr>
                          <m:t>det</m:t>
                        </m:r>
                      </m:fName>
                      <m:e>
                        <m:r>
                          <a:rPr lang="en-US" altLang="zh-CN" sz="2000" b="0" i="0" smtClean="0">
                            <a:latin typeface="Cambria Math" panose="02040503050406030204" pitchFamily="18" charset="0"/>
                            <a:cs typeface="Calibri" panose="020F0502020204030204" pitchFamily="34" charset="0"/>
                          </a:rPr>
                          <m:t>([</m:t>
                        </m:r>
                        <m:sSub>
                          <m:sSubPr>
                            <m:ctrlPr>
                              <a:rPr lang="en-US" altLang="zh-CN" sz="2000" i="1">
                                <a:latin typeface="Cambria Math" panose="02040503050406030204" pitchFamily="18" charset="0"/>
                                <a:cs typeface="Calibri" panose="020F0502020204030204" pitchFamily="34" charset="0"/>
                              </a:rPr>
                            </m:ctrlPr>
                          </m:sSubPr>
                          <m:e>
                            <m:r>
                              <m:rPr>
                                <m:sty m:val="p"/>
                              </m:rPr>
                              <a:rPr lang="en-US" altLang="zh-CN" sz="2000" b="0" i="0" smtClean="0">
                                <a:latin typeface="Cambria Math" panose="02040503050406030204" pitchFamily="18" charset="0"/>
                                <a:cs typeface="Calibri" panose="020F0502020204030204" pitchFamily="34" charset="0"/>
                              </a:rPr>
                              <m:t>p</m:t>
                            </m:r>
                          </m:e>
                          <m:sub>
                            <m:r>
                              <a:rPr lang="en-US" altLang="zh-CN" sz="2000" b="0" i="0" smtClean="0">
                                <a:latin typeface="Cambria Math" panose="02040503050406030204" pitchFamily="18" charset="0"/>
                                <a:cs typeface="Calibri" panose="020F0502020204030204" pitchFamily="34" charset="0"/>
                              </a:rPr>
                              <m:t>1</m:t>
                            </m:r>
                          </m:sub>
                        </m:sSub>
                        <m:r>
                          <a:rPr lang="en-US" altLang="zh-CN" sz="2000" b="0" i="0" smtClean="0">
                            <a:latin typeface="Cambria Math" panose="02040503050406030204" pitchFamily="18" charset="0"/>
                            <a:cs typeface="Calibri" panose="020F0502020204030204" pitchFamily="34" charset="0"/>
                          </a:rPr>
                          <m:t>,</m:t>
                        </m:r>
                        <m:sSub>
                          <m:sSubPr>
                            <m:ctrlPr>
                              <a:rPr lang="en-US" altLang="zh-CN" sz="2000" i="1">
                                <a:latin typeface="Cambria Math" panose="02040503050406030204" pitchFamily="18" charset="0"/>
                                <a:cs typeface="Calibri" panose="020F0502020204030204" pitchFamily="34" charset="0"/>
                              </a:rPr>
                            </m:ctrlPr>
                          </m:sSubPr>
                          <m:e>
                            <m:r>
                              <m:rPr>
                                <m:sty m:val="p"/>
                              </m:rPr>
                              <a:rPr lang="en-US" altLang="zh-CN" sz="2000" b="0" i="0" smtClean="0">
                                <a:latin typeface="Cambria Math" panose="02040503050406030204" pitchFamily="18" charset="0"/>
                                <a:cs typeface="Calibri" panose="020F0502020204030204" pitchFamily="34" charset="0"/>
                              </a:rPr>
                              <m:t>p</m:t>
                            </m:r>
                          </m:e>
                          <m:sub>
                            <m:r>
                              <a:rPr lang="en-US" altLang="zh-CN" sz="2000" b="0" i="0" smtClean="0">
                                <a:latin typeface="Cambria Math" panose="02040503050406030204" pitchFamily="18" charset="0"/>
                                <a:cs typeface="Calibri" panose="020F0502020204030204" pitchFamily="34" charset="0"/>
                              </a:rPr>
                              <m:t>2</m:t>
                            </m:r>
                          </m:sub>
                        </m:sSub>
                        <m:r>
                          <a:rPr lang="en-US" altLang="zh-CN" sz="2000" b="0" i="0" smtClean="0">
                            <a:latin typeface="Cambria Math" panose="02040503050406030204" pitchFamily="18" charset="0"/>
                            <a:cs typeface="Calibri" panose="020F0502020204030204" pitchFamily="34" charset="0"/>
                          </a:rPr>
                          <m:t>,</m:t>
                        </m:r>
                        <m:sSub>
                          <m:sSubPr>
                            <m:ctrlPr>
                              <a:rPr lang="en-US" altLang="zh-CN" sz="2000" i="1">
                                <a:latin typeface="Cambria Math" panose="02040503050406030204" pitchFamily="18" charset="0"/>
                                <a:cs typeface="Calibri" panose="020F0502020204030204" pitchFamily="34" charset="0"/>
                              </a:rPr>
                            </m:ctrlPr>
                          </m:sSubPr>
                          <m:e>
                            <m:r>
                              <m:rPr>
                                <m:sty m:val="p"/>
                              </m:rPr>
                              <a:rPr lang="en-US" altLang="zh-CN" sz="2000" b="0" i="0" smtClean="0">
                                <a:latin typeface="Cambria Math" panose="02040503050406030204" pitchFamily="18" charset="0"/>
                                <a:cs typeface="Calibri" panose="020F0502020204030204" pitchFamily="34" charset="0"/>
                              </a:rPr>
                              <m:t>p</m:t>
                            </m:r>
                          </m:e>
                          <m:sub>
                            <m:r>
                              <a:rPr lang="en-US" altLang="zh-CN" sz="2000" b="0" i="0" smtClean="0">
                                <a:latin typeface="Cambria Math" panose="02040503050406030204" pitchFamily="18" charset="0"/>
                                <a:cs typeface="Calibri" panose="020F0502020204030204" pitchFamily="34" charset="0"/>
                              </a:rPr>
                              <m:t>3</m:t>
                            </m:r>
                          </m:sub>
                        </m:sSub>
                        <m:r>
                          <a:rPr lang="en-US" altLang="zh-CN" sz="2000" b="0" i="0" smtClean="0">
                            <a:latin typeface="Cambria Math" panose="02040503050406030204" pitchFamily="18" charset="0"/>
                            <a:cs typeface="Calibri" panose="020F0502020204030204" pitchFamily="34" charset="0"/>
                          </a:rPr>
                          <m:t>])</m:t>
                        </m:r>
                      </m:e>
                    </m:func>
                  </m:oMath>
                </a14:m>
                <a:endParaRPr lang="en-US" altLang="zh-CN" sz="2000" dirty="0"/>
              </a:p>
              <a:p>
                <a:pPr lvl="1">
                  <a:lnSpc>
                    <a:spcPct val="170000"/>
                  </a:lnSpc>
                </a:pPr>
                <a:r>
                  <a:rPr lang="en-US" altLang="zh-CN" sz="2000" dirty="0"/>
                  <a:t>Phân rã RQ</a:t>
                </a:r>
                <a14:m>
                  <m:oMath xmlns:m="http://schemas.openxmlformats.org/officeDocument/2006/math">
                    <m:r>
                      <m:rPr>
                        <m:sty m:val="p"/>
                      </m:rPr>
                      <a:rPr lang="en-US" altLang="zh-CN" sz="2000" b="0" i="0" smtClean="0">
                        <a:latin typeface="Cambria Math" panose="02040503050406030204" pitchFamily="18" charset="0"/>
                        <a:cs typeface="Calibri" panose="020F0502020204030204" pitchFamily="34" charset="0"/>
                      </a:rPr>
                      <m:t>M</m:t>
                    </m:r>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KR</m:t>
                    </m:r>
                  </m:oMath>
                </a14:m>
                <a:r>
                  <a:rPr lang="zh-CN" altLang="en-US" sz="2000" dirty="0"/>
                  <a:t>, thu được</a:t>
                </a:r>
                <a:r>
                  <a:rPr lang="en-US" altLang="zh-CN" sz="2000" dirty="0"/>
                  <a:t> </a:t>
                </a:r>
                <a14:m>
                  <m:oMath xmlns:m="http://schemas.openxmlformats.org/officeDocument/2006/math">
                    <m:r>
                      <m:rPr>
                        <m:sty m:val="p"/>
                      </m:rPr>
                      <a:rPr lang="en-US" altLang="zh-CN" sz="2000" b="0" i="0" smtClean="0">
                        <a:latin typeface="Cambria Math" panose="02040503050406030204" pitchFamily="18" charset="0"/>
                        <a:cs typeface="Calibri" panose="020F0502020204030204" pitchFamily="34" charset="0"/>
                      </a:rPr>
                      <m:t>P</m:t>
                    </m:r>
                    <m:r>
                      <a:rPr lang="en-US" altLang="zh-CN" sz="2000" b="0" i="0" smtClean="0">
                        <a:latin typeface="Cambria Math" panose="02040503050406030204" pitchFamily="18" charset="0"/>
                        <a:cs typeface="Calibri" panose="020F0502020204030204" pitchFamily="34" charset="0"/>
                      </a:rPr>
                      <m:t>=</m:t>
                    </m:r>
                    <m:d>
                      <m:dPr>
                        <m:begChr m:val="["/>
                        <m:endChr m:val="]"/>
                        <m:ctrlPr>
                          <a:rPr lang="en-US" altLang="zh-CN" sz="2000" i="1" smtClean="0">
                            <a:latin typeface="Cambria Math" panose="02040503050406030204" pitchFamily="18" charset="0"/>
                            <a:cs typeface="Calibri" panose="020F0502020204030204" pitchFamily="34" charset="0"/>
                          </a:rPr>
                        </m:ctrlPr>
                      </m:dPr>
                      <m:e>
                        <m:r>
                          <m:rPr>
                            <m:sty m:val="p"/>
                          </m:rPr>
                          <a:rPr lang="en-US" altLang="zh-CN" sz="2000" b="0" i="0" smtClean="0">
                            <a:latin typeface="Cambria Math" panose="02040503050406030204" pitchFamily="18" charset="0"/>
                            <a:cs typeface="Calibri" panose="020F0502020204030204" pitchFamily="34" charset="0"/>
                          </a:rPr>
                          <m:t>M</m:t>
                        </m:r>
                      </m:e>
                      <m:e>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M</m:t>
                        </m:r>
                        <m:acc>
                          <m:accPr>
                            <m:chr m:val="̃"/>
                            <m:ctrlPr>
                              <a:rPr lang="en-US" altLang="zh-CN" sz="2000" i="1" smtClean="0">
                                <a:latin typeface="Cambria Math" panose="02040503050406030204" pitchFamily="18" charset="0"/>
                                <a:cs typeface="Calibri" panose="020F0502020204030204" pitchFamily="34" charset="0"/>
                              </a:rPr>
                            </m:ctrlPr>
                          </m:accPr>
                          <m:e>
                            <m:r>
                              <m:rPr>
                                <m:sty m:val="p"/>
                              </m:rPr>
                              <a:rPr lang="en-US" altLang="zh-CN" sz="2000" b="0" i="0" smtClean="0">
                                <a:latin typeface="Cambria Math" panose="02040503050406030204" pitchFamily="18" charset="0"/>
                                <a:cs typeface="Calibri" panose="020F0502020204030204" pitchFamily="34" charset="0"/>
                              </a:rPr>
                              <m:t>C</m:t>
                            </m:r>
                          </m:e>
                        </m:acc>
                      </m:e>
                    </m:d>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K</m:t>
                    </m:r>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R</m:t>
                    </m:r>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R</m:t>
                    </m:r>
                    <m:acc>
                      <m:accPr>
                        <m:chr m:val="̃"/>
                        <m:ctrlPr>
                          <a:rPr lang="en-US" altLang="zh-CN" sz="2000" i="1" smtClean="0">
                            <a:latin typeface="Cambria Math" panose="02040503050406030204" pitchFamily="18" charset="0"/>
                            <a:cs typeface="Calibri" panose="020F0502020204030204" pitchFamily="34" charset="0"/>
                          </a:rPr>
                        </m:ctrlPr>
                      </m:accPr>
                      <m:e>
                        <m:r>
                          <m:rPr>
                            <m:sty m:val="p"/>
                          </m:rPr>
                          <a:rPr lang="en-US" altLang="zh-CN" sz="2000" b="0" i="0" smtClean="0">
                            <a:latin typeface="Cambria Math" panose="02040503050406030204" pitchFamily="18" charset="0"/>
                            <a:cs typeface="Calibri" panose="020F0502020204030204" pitchFamily="34" charset="0"/>
                          </a:rPr>
                          <m:t>C</m:t>
                        </m:r>
                      </m:e>
                    </m:acc>
                    <m:r>
                      <a:rPr lang="en-US" altLang="zh-CN" sz="2000" b="0" i="0" smtClean="0">
                        <a:latin typeface="Cambria Math" panose="02040503050406030204" pitchFamily="18" charset="0"/>
                        <a:cs typeface="Calibri" panose="020F0502020204030204" pitchFamily="34" charset="0"/>
                      </a:rPr>
                      <m:t>]</m:t>
                    </m:r>
                  </m:oMath>
                </a14:m>
                <a:endParaRPr lang="en-US" altLang="zh-CN" sz="2000" dirty="0"/>
              </a:p>
            </p:txBody>
          </p:sp>
        </mc:Choice>
        <mc:Fallback xmlns="">
          <p:sp>
            <p:nvSpPr>
              <p:cNvPr id="9" name="文本占位符 4">
                <a:extLst>
                  <a:ext uri="{FF2B5EF4-FFF2-40B4-BE49-F238E27FC236}">
                    <a16:creationId xmlns:a16="http://schemas.microsoft.com/office/drawing/2014/main" id="{4E4A24F3-ED24-59A4-E0E4-C91B3B1BED7A}"/>
                  </a:ext>
                </a:extLst>
              </p:cNvPr>
              <p:cNvSpPr>
                <a:spLocks noGrp="1" noRot="1" noChangeAspect="1" noMove="1" noResize="1" noEditPoints="1" noAdjustHandles="1" noChangeArrowheads="1" noChangeShapeType="1" noTextEdit="1"/>
              </p:cNvSpPr>
              <p:nvPr>
                <p:ph type="body" sz="quarter" idx="14"/>
              </p:nvPr>
            </p:nvSpPr>
            <p:spPr>
              <a:xfrm>
                <a:off x="515938" y="1104899"/>
                <a:ext cx="11203994" cy="4771793"/>
              </a:xfrm>
              <a:blipFill>
                <a:blip r:embed="rId3"/>
                <a:stretch>
                  <a:fillRect l="-679" t="-531" r="-792"/>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2EE6B9DD-9E21-55EE-5050-C910035842C9}"/>
              </a:ext>
            </a:extLst>
          </p:cNvPr>
          <p:cNvSpPr>
            <a:spLocks noGrp="1"/>
          </p:cNvSpPr>
          <p:nvPr>
            <p:ph type="body" sz="quarter" idx="13"/>
          </p:nvPr>
        </p:nvSpPr>
        <p:spPr/>
        <p:txBody>
          <a:bodyPr>
            <a:normAutofit/>
          </a:bodyPr>
          <a:lstStyle/>
          <a:p>
            <a:r>
              <a:rPr lang="zh-CN" altLang="en-US" dirty="0">
                <a:latin typeface="Calibri"/>
                <a:cs typeface="Calibri"/>
              </a:rPr>
              <a:t>Camera xạ ảnh</a:t>
            </a:r>
          </a:p>
        </p:txBody>
      </p:sp>
    </p:spTree>
    <p:extLst>
      <p:ext uri="{BB962C8B-B14F-4D97-AF65-F5344CB8AC3E}">
        <p14:creationId xmlns:p14="http://schemas.microsoft.com/office/powerpoint/2010/main" val="335711725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7EA56-DF1B-34D1-FB6C-EDD3AED506D4}"/>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A63972F3-F23A-1E60-7A0A-FBE7A5E579E7}"/>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22</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5A8587BB-1A86-FC06-C1D2-094736F11489}"/>
                  </a:ext>
                </a:extLst>
              </p:cNvPr>
              <p:cNvSpPr>
                <a:spLocks noGrp="1"/>
              </p:cNvSpPr>
              <p:nvPr>
                <p:ph type="body" sz="quarter" idx="14"/>
              </p:nvPr>
            </p:nvSpPr>
            <p:spPr/>
            <p:txBody>
              <a:bodyPr>
                <a:normAutofit/>
              </a:bodyPr>
              <a:lstStyle/>
              <a:p>
                <a:r>
                  <a:rPr lang="zh-CN" altLang="en-US" dirty="0"/>
                  <a:t>Phân rã camera xạ ảnh</a:t>
                </a:r>
                <a:endParaRPr lang="en-US" altLang="zh-CN" dirty="0"/>
              </a:p>
              <a:p>
                <a:pPr lvl="1" algn="just"/>
                <a:r>
                  <a:rPr lang="en-VN" sz="2000" dirty="0"/>
                  <a:t>Camera xạ ảnh có thể được xem là hợp thành của một phép biến đổi xạ ảnh 3D, một phép chiếu chuẩn từ 3D xuống 2D và một phép biến đổi xạ ảnh 2D trên ảnh.</a:t>
                </a:r>
                <a:endParaRPr lang="vi-VN" altLang="zh-CN" sz="2000" dirty="0"/>
              </a:p>
              <a:p>
                <a:pPr lvl="1" algn="just"/>
                <a:r>
                  <a:rPr lang="zh-CN" altLang="en-US" sz="2000" dirty="0"/>
                  <a:t>Phép biến đổi xạ ảnh trong không gian ba chiều:</a:t>
                </a:r>
                <a14:m>
                  <m:oMath xmlns:m="http://schemas.openxmlformats.org/officeDocument/2006/math">
                    <m:sSub>
                      <m:sSubPr>
                        <m:ctrlPr>
                          <a:rPr lang="en-US" altLang="zh-CN" sz="2000" i="1" smtClean="0">
                            <a:latin typeface="Cambria Math" panose="02040503050406030204" pitchFamily="18" charset="0"/>
                            <a:cs typeface="Calibri" panose="020F0502020204030204" pitchFamily="34" charset="0"/>
                          </a:rPr>
                        </m:ctrlPr>
                      </m:sSubPr>
                      <m:e>
                        <m:r>
                          <m:rPr>
                            <m:sty m:val="p"/>
                          </m:rPr>
                          <a:rPr lang="en-US" altLang="zh-CN" sz="2000" b="0" i="0" smtClean="0">
                            <a:latin typeface="Cambria Math" panose="02040503050406030204" pitchFamily="18" charset="0"/>
                            <a:cs typeface="Calibri" panose="020F0502020204030204" pitchFamily="34" charset="0"/>
                          </a:rPr>
                          <m:t>X</m:t>
                        </m:r>
                      </m:e>
                      <m:sub>
                        <m:r>
                          <m:rPr>
                            <m:sty m:val="p"/>
                          </m:rPr>
                          <a:rPr lang="en-US" altLang="zh-CN" sz="2000" b="0" i="0" smtClean="0">
                            <a:latin typeface="Cambria Math" panose="02040503050406030204" pitchFamily="18" charset="0"/>
                            <a:cs typeface="Calibri" panose="020F0502020204030204" pitchFamily="34" charset="0"/>
                          </a:rPr>
                          <m:t>cam</m:t>
                        </m:r>
                      </m:sub>
                    </m:sSub>
                    <m:r>
                      <a:rPr lang="en-US" altLang="zh-CN" sz="2000" b="0" i="0" smtClean="0">
                        <a:latin typeface="Cambria Math" panose="02040503050406030204" pitchFamily="18" charset="0"/>
                        <a:cs typeface="Calibri" panose="020F0502020204030204" pitchFamily="34" charset="0"/>
                      </a:rPr>
                      <m:t>=</m:t>
                    </m:r>
                    <m:r>
                      <m:rPr>
                        <m:sty m:val="p"/>
                      </m:rPr>
                      <a:rPr lang="en-US" altLang="zh-CN" sz="2000" b="0" i="0" smtClean="0">
                        <a:latin typeface="Cambria Math" panose="02040503050406030204" pitchFamily="18" charset="0"/>
                        <a:cs typeface="Calibri" panose="020F0502020204030204" pitchFamily="34" charset="0"/>
                      </a:rPr>
                      <m:t>HX</m:t>
                    </m:r>
                  </m:oMath>
                </a14:m>
                <a:r>
                  <a:rPr lang="zh-CN" altLang="en-US" sz="2000" dirty="0"/>
                  <a:t>,</a:t>
                </a:r>
                <a14:m>
                  <m:oMath xmlns:m="http://schemas.openxmlformats.org/officeDocument/2006/math">
                    <m:r>
                      <a:rPr lang="vi-VN" altLang="zh-CN" sz="2000" b="0" i="0" dirty="0" smtClean="0">
                        <a:latin typeface="Cambria Math" panose="02040503050406030204" pitchFamily="18" charset="0"/>
                        <a:cs typeface="Calibri" panose="020F0502020204030204" pitchFamily="34" charset="0"/>
                      </a:rPr>
                      <m:t> </m:t>
                    </m:r>
                    <m:r>
                      <m:rPr>
                        <m:sty m:val="p"/>
                      </m:rPr>
                      <a:rPr lang="en-US" altLang="zh-CN" sz="2000" b="0" i="0" dirty="0" smtClean="0">
                        <a:latin typeface="Cambria Math" panose="02040503050406030204" pitchFamily="18" charset="0"/>
                        <a:cs typeface="Calibri" panose="020F0502020204030204" pitchFamily="34" charset="0"/>
                      </a:rPr>
                      <m:t>H</m:t>
                    </m:r>
                  </m:oMath>
                </a14:m>
                <a:r>
                  <a:rPr lang="zh-CN" altLang="en-US" sz="2000" dirty="0"/>
                  <a:t> là ma trận</a:t>
                </a:r>
                <a14:m>
                  <m:oMath xmlns:m="http://schemas.openxmlformats.org/officeDocument/2006/math">
                    <m:r>
                      <a:rPr lang="en-US" altLang="zh-CN" sz="2000" b="0" i="0" dirty="0" smtClean="0">
                        <a:latin typeface="Cambria Math" panose="02040503050406030204" pitchFamily="18" charset="0"/>
                        <a:cs typeface="Calibri" panose="020F0502020204030204" pitchFamily="34" charset="0"/>
                      </a:rPr>
                      <m:t>4</m:t>
                    </m:r>
                    <m:r>
                      <a:rPr lang="en-US" altLang="zh-CN" sz="2000" b="0" i="0" dirty="0" smtClean="0">
                        <a:latin typeface="Cambria Math" panose="02040503050406030204" pitchFamily="18" charset="0"/>
                        <a:ea typeface="Cambria Math" panose="02040503050406030204" pitchFamily="18" charset="0"/>
                        <a:cs typeface="Calibri" panose="020F0502020204030204" pitchFamily="34" charset="0"/>
                      </a:rPr>
                      <m:t>×4</m:t>
                    </m:r>
                  </m:oMath>
                </a14:m>
                <a:endParaRPr lang="en-US" altLang="zh-CN" sz="2000" dirty="0"/>
              </a:p>
              <a:p>
                <a:pPr lvl="1" algn="just"/>
                <a:r>
                  <a:rPr lang="zh-CN" altLang="en-US" sz="2000" dirty="0"/>
                  <a:t>Phép chiếu từ không gian ba chiều lên ảnh:</a:t>
                </a:r>
                <a14:m>
                  <m:oMath xmlns:m="http://schemas.openxmlformats.org/officeDocument/2006/math">
                    <m:r>
                      <m:rPr>
                        <m:sty m:val="p"/>
                      </m:rPr>
                      <a:rPr lang="en-US" altLang="zh-CN" sz="2000" b="0" i="0" smtClean="0">
                        <a:latin typeface="Cambria Math" panose="02040503050406030204" pitchFamily="18" charset="0"/>
                        <a:cs typeface="Calibri" panose="020F0502020204030204" pitchFamily="34" charset="0"/>
                      </a:rPr>
                      <m:t>P</m:t>
                    </m:r>
                    <m:r>
                      <a:rPr lang="en-US" altLang="zh-CN" sz="2000" b="0" i="0" smtClean="0">
                        <a:latin typeface="Cambria Math" panose="02040503050406030204" pitchFamily="18" charset="0"/>
                        <a:cs typeface="Calibri" panose="020F0502020204030204" pitchFamily="34" charset="0"/>
                      </a:rPr>
                      <m:t>=</m:t>
                    </m:r>
                    <m:d>
                      <m:dPr>
                        <m:begChr m:val="["/>
                        <m:endChr m:val="]"/>
                        <m:ctrlPr>
                          <a:rPr lang="en-US" altLang="zh-CN" sz="2000" i="1">
                            <a:latin typeface="Cambria Math" panose="02040503050406030204" pitchFamily="18" charset="0"/>
                            <a:cs typeface="Calibri" panose="020F0502020204030204" pitchFamily="34" charset="0"/>
                          </a:rPr>
                        </m:ctrlPr>
                      </m:dPr>
                      <m:e>
                        <m:m>
                          <m:mPr>
                            <m:mcs>
                              <m:mc>
                                <m:mcPr>
                                  <m:count m:val="2"/>
                                  <m:mcJc m:val="center"/>
                                </m:mcPr>
                              </m:mc>
                            </m:mcs>
                            <m:ctrlPr>
                              <a:rPr lang="en-US" altLang="zh-CN" sz="2000" i="1">
                                <a:latin typeface="Cambria Math" panose="02040503050406030204" pitchFamily="18" charset="0"/>
                                <a:cs typeface="Calibri" panose="020F0502020204030204" pitchFamily="34" charset="0"/>
                              </a:rPr>
                            </m:ctrlPr>
                          </m:mPr>
                          <m:mr>
                            <m:e>
                              <m:m>
                                <m:mPr>
                                  <m:mcs>
                                    <m:mc>
                                      <m:mcPr>
                                        <m:count m:val="2"/>
                                        <m:mcJc m:val="center"/>
                                      </m:mcPr>
                                    </m:mc>
                                  </m:mcs>
                                  <m:ctrlPr>
                                    <a:rPr lang="en-US" altLang="zh-CN" sz="2000" i="1">
                                      <a:latin typeface="Cambria Math" panose="02040503050406030204" pitchFamily="18" charset="0"/>
                                      <a:cs typeface="Calibri" panose="020F0502020204030204" pitchFamily="34" charset="0"/>
                                    </a:rPr>
                                  </m:ctrlPr>
                                </m:mPr>
                                <m:mr>
                                  <m:e>
                                    <m:eqArr>
                                      <m:eqArrPr>
                                        <m:ctrlPr>
                                          <a:rPr lang="en-US" altLang="zh-CN" sz="2000" i="1">
                                            <a:latin typeface="Cambria Math" panose="02040503050406030204" pitchFamily="18" charset="0"/>
                                            <a:cs typeface="Calibri" panose="020F0502020204030204" pitchFamily="34" charset="0"/>
                                          </a:rPr>
                                        </m:ctrlPr>
                                      </m:eqArrPr>
                                      <m:e>
                                        <m:r>
                                          <a:rPr lang="en-US" altLang="zh-CN" sz="2000" b="0" i="0" smtClean="0">
                                            <a:latin typeface="Cambria Math" panose="02040503050406030204" pitchFamily="18" charset="0"/>
                                            <a:cs typeface="Calibri" panose="020F0502020204030204" pitchFamily="34" charset="0"/>
                                          </a:rPr>
                                          <m:t>1</m:t>
                                        </m:r>
                                      </m:e>
                                      <m:e>
                                        <m:r>
                                          <a:rPr lang="en-US" altLang="zh-CN" sz="2000" b="0" i="0" smtClean="0">
                                            <a:latin typeface="Cambria Math" panose="02040503050406030204" pitchFamily="18" charset="0"/>
                                            <a:cs typeface="Calibri" panose="020F0502020204030204" pitchFamily="34" charset="0"/>
                                          </a:rPr>
                                          <m:t>0</m:t>
                                        </m:r>
                                      </m:e>
                                      <m:e>
                                        <m:r>
                                          <a:rPr lang="en-US" altLang="zh-CN" sz="2000" b="0" i="0" smtClean="0">
                                            <a:latin typeface="Cambria Math" panose="02040503050406030204" pitchFamily="18" charset="0"/>
                                            <a:cs typeface="Calibri" panose="020F0502020204030204" pitchFamily="34" charset="0"/>
                                          </a:rPr>
                                          <m:t>0</m:t>
                                        </m:r>
                                      </m:e>
                                    </m:eqArr>
                                  </m:e>
                                  <m:e>
                                    <m:eqArr>
                                      <m:eqArrPr>
                                        <m:ctrlPr>
                                          <a:rPr lang="en-US" altLang="zh-CN" sz="2000" i="1">
                                            <a:latin typeface="Cambria Math" panose="02040503050406030204" pitchFamily="18" charset="0"/>
                                            <a:cs typeface="Calibri" panose="020F0502020204030204" pitchFamily="34" charset="0"/>
                                          </a:rPr>
                                        </m:ctrlPr>
                                      </m:eqArrPr>
                                      <m:e>
                                        <m:r>
                                          <a:rPr lang="en-US" altLang="zh-CN" sz="2000" b="0" i="0" smtClean="0">
                                            <a:latin typeface="Cambria Math" panose="02040503050406030204" pitchFamily="18" charset="0"/>
                                            <a:cs typeface="Calibri" panose="020F0502020204030204" pitchFamily="34" charset="0"/>
                                          </a:rPr>
                                          <m:t>0</m:t>
                                        </m:r>
                                      </m:e>
                                      <m:e>
                                        <m:r>
                                          <a:rPr lang="en-US" altLang="zh-CN" sz="2000" b="0" i="0" smtClean="0">
                                            <a:latin typeface="Cambria Math" panose="02040503050406030204" pitchFamily="18" charset="0"/>
                                            <a:cs typeface="Calibri" panose="020F0502020204030204" pitchFamily="34" charset="0"/>
                                          </a:rPr>
                                          <m:t>1</m:t>
                                        </m:r>
                                      </m:e>
                                      <m:e>
                                        <m:r>
                                          <a:rPr lang="en-US" altLang="zh-CN" sz="2000" b="0" i="0" smtClean="0">
                                            <a:latin typeface="Cambria Math" panose="02040503050406030204" pitchFamily="18" charset="0"/>
                                            <a:cs typeface="Calibri" panose="020F0502020204030204" pitchFamily="34" charset="0"/>
                                          </a:rPr>
                                          <m:t>0</m:t>
                                        </m:r>
                                      </m:e>
                                    </m:eqArr>
                                  </m:e>
                                </m:mr>
                              </m:m>
                            </m:e>
                            <m:e>
                              <m:m>
                                <m:mPr>
                                  <m:mcs>
                                    <m:mc>
                                      <m:mcPr>
                                        <m:count m:val="2"/>
                                        <m:mcJc m:val="center"/>
                                      </m:mcPr>
                                    </m:mc>
                                  </m:mcs>
                                  <m:ctrlPr>
                                    <a:rPr lang="en-US" altLang="zh-CN" sz="2000" i="1">
                                      <a:latin typeface="Cambria Math" panose="02040503050406030204" pitchFamily="18" charset="0"/>
                                      <a:cs typeface="Calibri" panose="020F0502020204030204" pitchFamily="34" charset="0"/>
                                    </a:rPr>
                                  </m:ctrlPr>
                                </m:mPr>
                                <m:mr>
                                  <m:e>
                                    <m:eqArr>
                                      <m:eqArrPr>
                                        <m:ctrlPr>
                                          <a:rPr lang="en-US" altLang="zh-CN" sz="2000" i="1">
                                            <a:latin typeface="Cambria Math" panose="02040503050406030204" pitchFamily="18" charset="0"/>
                                            <a:cs typeface="Calibri" panose="020F0502020204030204" pitchFamily="34" charset="0"/>
                                          </a:rPr>
                                        </m:ctrlPr>
                                      </m:eqArrPr>
                                      <m:e>
                                        <m:r>
                                          <a:rPr lang="en-US" altLang="zh-CN" sz="2000" b="0" i="0" smtClean="0">
                                            <a:latin typeface="Cambria Math" panose="02040503050406030204" pitchFamily="18" charset="0"/>
                                            <a:cs typeface="Calibri" panose="020F0502020204030204" pitchFamily="34" charset="0"/>
                                          </a:rPr>
                                          <m:t>0</m:t>
                                        </m:r>
                                      </m:e>
                                      <m:e>
                                        <m:r>
                                          <a:rPr lang="en-US" altLang="zh-CN" sz="2000" b="0" i="0" smtClean="0">
                                            <a:latin typeface="Cambria Math" panose="02040503050406030204" pitchFamily="18" charset="0"/>
                                            <a:cs typeface="Calibri" panose="020F0502020204030204" pitchFamily="34" charset="0"/>
                                          </a:rPr>
                                          <m:t>0</m:t>
                                        </m:r>
                                      </m:e>
                                      <m:e>
                                        <m:r>
                                          <a:rPr lang="en-US" altLang="zh-CN" sz="2000" b="0" i="0" smtClean="0">
                                            <a:latin typeface="Cambria Math" panose="02040503050406030204" pitchFamily="18" charset="0"/>
                                            <a:cs typeface="Calibri" panose="020F0502020204030204" pitchFamily="34" charset="0"/>
                                          </a:rPr>
                                          <m:t>1</m:t>
                                        </m:r>
                                      </m:e>
                                    </m:eqArr>
                                  </m:e>
                                  <m:e>
                                    <m:eqArr>
                                      <m:eqArrPr>
                                        <m:ctrlPr>
                                          <a:rPr lang="en-US" altLang="zh-CN" sz="2000" i="1">
                                            <a:latin typeface="Cambria Math" panose="02040503050406030204" pitchFamily="18" charset="0"/>
                                            <a:cs typeface="Calibri" panose="020F0502020204030204" pitchFamily="34" charset="0"/>
                                          </a:rPr>
                                        </m:ctrlPr>
                                      </m:eqArrPr>
                                      <m:e>
                                        <m:r>
                                          <a:rPr lang="en-US" altLang="zh-CN" sz="2000" b="0" i="0" smtClean="0">
                                            <a:latin typeface="Cambria Math" panose="02040503050406030204" pitchFamily="18" charset="0"/>
                                            <a:cs typeface="Calibri" panose="020F0502020204030204" pitchFamily="34" charset="0"/>
                                          </a:rPr>
                                          <m:t>0</m:t>
                                        </m:r>
                                      </m:e>
                                      <m:e>
                                        <m:r>
                                          <a:rPr lang="en-US" altLang="zh-CN" sz="2000" b="0" i="0" smtClean="0">
                                            <a:latin typeface="Cambria Math" panose="02040503050406030204" pitchFamily="18" charset="0"/>
                                            <a:cs typeface="Calibri" panose="020F0502020204030204" pitchFamily="34" charset="0"/>
                                          </a:rPr>
                                          <m:t>0</m:t>
                                        </m:r>
                                      </m:e>
                                      <m:e>
                                        <m:r>
                                          <a:rPr lang="en-US" altLang="zh-CN" sz="2000" b="0" i="0" smtClean="0">
                                            <a:latin typeface="Cambria Math" panose="02040503050406030204" pitchFamily="18" charset="0"/>
                                            <a:cs typeface="Calibri" panose="020F0502020204030204" pitchFamily="34" charset="0"/>
                                          </a:rPr>
                                          <m:t>0</m:t>
                                        </m:r>
                                      </m:e>
                                    </m:eqArr>
                                  </m:e>
                                </m:mr>
                              </m:m>
                            </m:e>
                          </m:mr>
                        </m:m>
                      </m:e>
                    </m:d>
                  </m:oMath>
                </a14:m>
                <a:r>
                  <a:rPr lang="zh-CN" altLang="en-US" sz="2000" dirty="0"/>
                  <a:t>,</a:t>
                </a:r>
                <a14:m>
                  <m:oMath xmlns:m="http://schemas.openxmlformats.org/officeDocument/2006/math">
                    <m:r>
                      <m:rPr>
                        <m:sty m:val="p"/>
                      </m:rPr>
                      <a:rPr lang="en-US" altLang="zh-CN" sz="2000" b="0" i="0" dirty="0" smtClean="0">
                        <a:latin typeface="Cambria Math" panose="02040503050406030204" pitchFamily="18" charset="0"/>
                        <a:cs typeface="Calibri" panose="020F0502020204030204" pitchFamily="34" charset="0"/>
                      </a:rPr>
                      <m:t>P</m:t>
                    </m:r>
                  </m:oMath>
                </a14:m>
                <a:r>
                  <a:rPr lang="zh-CN" altLang="en-US" sz="2000" dirty="0"/>
                  <a:t> là ma trận 3</a:t>
                </a:r>
                <a14:m>
                  <m:oMath xmlns:m="http://schemas.openxmlformats.org/officeDocument/2006/math">
                    <m:r>
                      <a:rPr lang="en-US" altLang="zh-CN" sz="2000" b="0" i="0" dirty="0" smtClean="0">
                        <a:latin typeface="Cambria Math" panose="02040503050406030204" pitchFamily="18" charset="0"/>
                        <a:ea typeface="Cambria Math" panose="02040503050406030204" pitchFamily="18" charset="0"/>
                        <a:cs typeface="Calibri" panose="020F0502020204030204" pitchFamily="34" charset="0"/>
                      </a:rPr>
                      <m:t>×4</m:t>
                    </m:r>
                  </m:oMath>
                </a14:m>
                <a:endParaRPr lang="en-US" altLang="zh-CN" sz="2000" dirty="0"/>
              </a:p>
              <a:p>
                <a:pPr lvl="1" algn="just"/>
                <a:r>
                  <a:rPr lang="zh-CN" altLang="en-US" sz="2000" dirty="0"/>
                  <a:t>Phép biến đổi xạ ảnh của ảnh: được biểu diễn bằng ma trận</a:t>
                </a:r>
                <a14:m>
                  <m:oMath xmlns:m="http://schemas.openxmlformats.org/officeDocument/2006/math">
                    <m:r>
                      <a:rPr lang="en-US" altLang="zh-CN" sz="2000" b="0" i="0" dirty="0" smtClean="0">
                        <a:latin typeface="Cambria Math" panose="02040503050406030204" pitchFamily="18" charset="0"/>
                        <a:ea typeface="Cambria Math" panose="02040503050406030204" pitchFamily="18" charset="0"/>
                        <a:cs typeface="Calibri" panose="020F0502020204030204" pitchFamily="34" charset="0"/>
                      </a:rPr>
                      <m:t>3×3</m:t>
                    </m:r>
                  </m:oMath>
                </a14:m>
                <a:endParaRPr lang="en-US" altLang="zh-CN" sz="2000" dirty="0"/>
              </a:p>
              <a:p>
                <a:pPr lvl="1" algn="just"/>
                <a:r>
                  <a:rPr lang="zh-CN" altLang="en-US" sz="2000" dirty="0"/>
                  <a:t>Ma trận camera</a:t>
                </a:r>
                <a14:m>
                  <m:oMath xmlns:m="http://schemas.openxmlformats.org/officeDocument/2006/math">
                    <m:r>
                      <m:rPr>
                        <m:sty m:val="p"/>
                      </m:rPr>
                      <a:rPr lang="en-US" altLang="zh-CN" sz="2000" b="0" i="0" smtClean="0">
                        <a:latin typeface="Cambria Math" panose="02040503050406030204" pitchFamily="18" charset="0"/>
                        <a:cs typeface="Calibri" panose="020F0502020204030204" pitchFamily="34" charset="0"/>
                      </a:rPr>
                      <m:t>P</m:t>
                    </m:r>
                    <m:r>
                      <a:rPr lang="en-US" altLang="zh-CN" sz="2000" b="0" i="0" smtClean="0">
                        <a:latin typeface="Cambria Math" panose="02040503050406030204" pitchFamily="18" charset="0"/>
                        <a:cs typeface="Calibri" panose="020F0502020204030204" pitchFamily="34" charset="0"/>
                      </a:rPr>
                      <m:t>=</m:t>
                    </m:r>
                    <m:d>
                      <m:dPr>
                        <m:begChr m:val="["/>
                        <m:endChr m:val="]"/>
                        <m:ctrlPr>
                          <a:rPr lang="en-US" altLang="zh-CN" sz="2000" i="1" dirty="0">
                            <a:latin typeface="Cambria Math" panose="02040503050406030204" pitchFamily="18" charset="0"/>
                            <a:ea typeface="Cambria Math" panose="02040503050406030204" pitchFamily="18" charset="0"/>
                            <a:cs typeface="Calibri" panose="020F0502020204030204" pitchFamily="34" charset="0"/>
                          </a:rPr>
                        </m:ctrlPr>
                      </m:dPr>
                      <m:e>
                        <m:r>
                          <a:rPr lang="en-US" altLang="zh-CN" sz="2000" b="0" i="0" dirty="0" smtClean="0">
                            <a:latin typeface="Cambria Math" panose="02040503050406030204" pitchFamily="18" charset="0"/>
                            <a:ea typeface="Cambria Math" panose="02040503050406030204" pitchFamily="18" charset="0"/>
                            <a:cs typeface="Calibri" panose="020F0502020204030204" pitchFamily="34" charset="0"/>
                          </a:rPr>
                          <m:t>3×3</m:t>
                        </m:r>
                      </m:e>
                    </m:d>
                    <m:d>
                      <m:dPr>
                        <m:begChr m:val="["/>
                        <m:endChr m:val="]"/>
                        <m:ctrlPr>
                          <a:rPr lang="en-US" altLang="zh-CN" sz="2000" i="1">
                            <a:latin typeface="Cambria Math" panose="02040503050406030204" pitchFamily="18" charset="0"/>
                            <a:cs typeface="Calibri" panose="020F0502020204030204" pitchFamily="34" charset="0"/>
                          </a:rPr>
                        </m:ctrlPr>
                      </m:dPr>
                      <m:e>
                        <m:m>
                          <m:mPr>
                            <m:mcs>
                              <m:mc>
                                <m:mcPr>
                                  <m:count m:val="2"/>
                                  <m:mcJc m:val="center"/>
                                </m:mcPr>
                              </m:mc>
                            </m:mcs>
                            <m:ctrlPr>
                              <a:rPr lang="en-US" altLang="zh-CN" sz="2000" i="1">
                                <a:latin typeface="Cambria Math" panose="02040503050406030204" pitchFamily="18" charset="0"/>
                                <a:cs typeface="Calibri" panose="020F0502020204030204" pitchFamily="34" charset="0"/>
                              </a:rPr>
                            </m:ctrlPr>
                          </m:mPr>
                          <m:mr>
                            <m:e>
                              <m:m>
                                <m:mPr>
                                  <m:mcs>
                                    <m:mc>
                                      <m:mcPr>
                                        <m:count m:val="2"/>
                                        <m:mcJc m:val="center"/>
                                      </m:mcPr>
                                    </m:mc>
                                  </m:mcs>
                                  <m:ctrlPr>
                                    <a:rPr lang="en-US" altLang="zh-CN" sz="2000" i="1">
                                      <a:latin typeface="Cambria Math" panose="02040503050406030204" pitchFamily="18" charset="0"/>
                                      <a:cs typeface="Calibri" panose="020F0502020204030204" pitchFamily="34" charset="0"/>
                                    </a:rPr>
                                  </m:ctrlPr>
                                </m:mPr>
                                <m:mr>
                                  <m:e>
                                    <m:eqArr>
                                      <m:eqArrPr>
                                        <m:ctrlPr>
                                          <a:rPr lang="en-US" altLang="zh-CN" sz="2000" i="1">
                                            <a:latin typeface="Cambria Math" panose="02040503050406030204" pitchFamily="18" charset="0"/>
                                            <a:cs typeface="Calibri" panose="020F0502020204030204" pitchFamily="34" charset="0"/>
                                          </a:rPr>
                                        </m:ctrlPr>
                                      </m:eqArrPr>
                                      <m:e>
                                        <m:r>
                                          <a:rPr lang="en-US" altLang="zh-CN" sz="2000" b="0" i="0" smtClean="0">
                                            <a:latin typeface="Cambria Math" panose="02040503050406030204" pitchFamily="18" charset="0"/>
                                            <a:cs typeface="Calibri" panose="020F0502020204030204" pitchFamily="34" charset="0"/>
                                          </a:rPr>
                                          <m:t>1</m:t>
                                        </m:r>
                                      </m:e>
                                      <m:e>
                                        <m:r>
                                          <a:rPr lang="en-US" altLang="zh-CN" sz="2000" b="0" i="0" smtClean="0">
                                            <a:latin typeface="Cambria Math" panose="02040503050406030204" pitchFamily="18" charset="0"/>
                                            <a:cs typeface="Calibri" panose="020F0502020204030204" pitchFamily="34" charset="0"/>
                                          </a:rPr>
                                          <m:t>0</m:t>
                                        </m:r>
                                      </m:e>
                                      <m:e>
                                        <m:r>
                                          <a:rPr lang="en-US" altLang="zh-CN" sz="2000" b="0" i="0" smtClean="0">
                                            <a:latin typeface="Cambria Math" panose="02040503050406030204" pitchFamily="18" charset="0"/>
                                            <a:cs typeface="Calibri" panose="020F0502020204030204" pitchFamily="34" charset="0"/>
                                          </a:rPr>
                                          <m:t>0</m:t>
                                        </m:r>
                                      </m:e>
                                    </m:eqArr>
                                  </m:e>
                                  <m:e>
                                    <m:eqArr>
                                      <m:eqArrPr>
                                        <m:ctrlPr>
                                          <a:rPr lang="en-US" altLang="zh-CN" sz="2000" i="1">
                                            <a:latin typeface="Cambria Math" panose="02040503050406030204" pitchFamily="18" charset="0"/>
                                            <a:cs typeface="Calibri" panose="020F0502020204030204" pitchFamily="34" charset="0"/>
                                          </a:rPr>
                                        </m:ctrlPr>
                                      </m:eqArrPr>
                                      <m:e>
                                        <m:r>
                                          <a:rPr lang="en-US" altLang="zh-CN" sz="2000" b="0" i="0" smtClean="0">
                                            <a:latin typeface="Cambria Math" panose="02040503050406030204" pitchFamily="18" charset="0"/>
                                            <a:cs typeface="Calibri" panose="020F0502020204030204" pitchFamily="34" charset="0"/>
                                          </a:rPr>
                                          <m:t>0</m:t>
                                        </m:r>
                                      </m:e>
                                      <m:e>
                                        <m:r>
                                          <a:rPr lang="en-US" altLang="zh-CN" sz="2000" b="0" i="0" smtClean="0">
                                            <a:latin typeface="Cambria Math" panose="02040503050406030204" pitchFamily="18" charset="0"/>
                                            <a:cs typeface="Calibri" panose="020F0502020204030204" pitchFamily="34" charset="0"/>
                                          </a:rPr>
                                          <m:t>1</m:t>
                                        </m:r>
                                      </m:e>
                                      <m:e>
                                        <m:r>
                                          <a:rPr lang="en-US" altLang="zh-CN" sz="2000" b="0" i="0" smtClean="0">
                                            <a:latin typeface="Cambria Math" panose="02040503050406030204" pitchFamily="18" charset="0"/>
                                            <a:cs typeface="Calibri" panose="020F0502020204030204" pitchFamily="34" charset="0"/>
                                          </a:rPr>
                                          <m:t>0</m:t>
                                        </m:r>
                                      </m:e>
                                    </m:eqArr>
                                  </m:e>
                                </m:mr>
                              </m:m>
                            </m:e>
                            <m:e>
                              <m:m>
                                <m:mPr>
                                  <m:mcs>
                                    <m:mc>
                                      <m:mcPr>
                                        <m:count m:val="2"/>
                                        <m:mcJc m:val="center"/>
                                      </m:mcPr>
                                    </m:mc>
                                  </m:mcs>
                                  <m:ctrlPr>
                                    <a:rPr lang="en-US" altLang="zh-CN" sz="2000" i="1">
                                      <a:latin typeface="Cambria Math" panose="02040503050406030204" pitchFamily="18" charset="0"/>
                                      <a:cs typeface="Calibri" panose="020F0502020204030204" pitchFamily="34" charset="0"/>
                                    </a:rPr>
                                  </m:ctrlPr>
                                </m:mPr>
                                <m:mr>
                                  <m:e>
                                    <m:eqArr>
                                      <m:eqArrPr>
                                        <m:ctrlPr>
                                          <a:rPr lang="en-US" altLang="zh-CN" sz="2000" i="1">
                                            <a:latin typeface="Cambria Math" panose="02040503050406030204" pitchFamily="18" charset="0"/>
                                            <a:cs typeface="Calibri" panose="020F0502020204030204" pitchFamily="34" charset="0"/>
                                          </a:rPr>
                                        </m:ctrlPr>
                                      </m:eqArrPr>
                                      <m:e>
                                        <m:r>
                                          <a:rPr lang="en-US" altLang="zh-CN" sz="2000" b="0" i="0" smtClean="0">
                                            <a:latin typeface="Cambria Math" panose="02040503050406030204" pitchFamily="18" charset="0"/>
                                            <a:cs typeface="Calibri" panose="020F0502020204030204" pitchFamily="34" charset="0"/>
                                          </a:rPr>
                                          <m:t>0</m:t>
                                        </m:r>
                                      </m:e>
                                      <m:e>
                                        <m:r>
                                          <a:rPr lang="en-US" altLang="zh-CN" sz="2000" b="0" i="0" smtClean="0">
                                            <a:latin typeface="Cambria Math" panose="02040503050406030204" pitchFamily="18" charset="0"/>
                                            <a:cs typeface="Calibri" panose="020F0502020204030204" pitchFamily="34" charset="0"/>
                                          </a:rPr>
                                          <m:t>0</m:t>
                                        </m:r>
                                      </m:e>
                                      <m:e>
                                        <m:r>
                                          <a:rPr lang="en-US" altLang="zh-CN" sz="2000" b="0" i="0" smtClean="0">
                                            <a:latin typeface="Cambria Math" panose="02040503050406030204" pitchFamily="18" charset="0"/>
                                            <a:cs typeface="Calibri" panose="020F0502020204030204" pitchFamily="34" charset="0"/>
                                          </a:rPr>
                                          <m:t>1</m:t>
                                        </m:r>
                                      </m:e>
                                    </m:eqArr>
                                  </m:e>
                                  <m:e>
                                    <m:eqArr>
                                      <m:eqArrPr>
                                        <m:ctrlPr>
                                          <a:rPr lang="en-US" altLang="zh-CN" sz="2000" i="1">
                                            <a:latin typeface="Cambria Math" panose="02040503050406030204" pitchFamily="18" charset="0"/>
                                            <a:cs typeface="Calibri" panose="020F0502020204030204" pitchFamily="34" charset="0"/>
                                          </a:rPr>
                                        </m:ctrlPr>
                                      </m:eqArrPr>
                                      <m:e>
                                        <m:r>
                                          <a:rPr lang="en-US" altLang="zh-CN" sz="2000" b="0" i="0" smtClean="0">
                                            <a:latin typeface="Cambria Math" panose="02040503050406030204" pitchFamily="18" charset="0"/>
                                            <a:cs typeface="Calibri" panose="020F0502020204030204" pitchFamily="34" charset="0"/>
                                          </a:rPr>
                                          <m:t>0</m:t>
                                        </m:r>
                                      </m:e>
                                      <m:e>
                                        <m:r>
                                          <a:rPr lang="en-US" altLang="zh-CN" sz="2000" b="0" i="0" smtClean="0">
                                            <a:latin typeface="Cambria Math" panose="02040503050406030204" pitchFamily="18" charset="0"/>
                                            <a:cs typeface="Calibri" panose="020F0502020204030204" pitchFamily="34" charset="0"/>
                                          </a:rPr>
                                          <m:t>0</m:t>
                                        </m:r>
                                      </m:e>
                                      <m:e>
                                        <m:r>
                                          <a:rPr lang="en-US" altLang="zh-CN" sz="2000" b="0" i="0" smtClean="0">
                                            <a:latin typeface="Cambria Math" panose="02040503050406030204" pitchFamily="18" charset="0"/>
                                            <a:cs typeface="Calibri" panose="020F0502020204030204" pitchFamily="34" charset="0"/>
                                          </a:rPr>
                                          <m:t>0</m:t>
                                        </m:r>
                                      </m:e>
                                    </m:eqArr>
                                  </m:e>
                                </m:mr>
                              </m:m>
                            </m:e>
                          </m:mr>
                        </m:m>
                      </m:e>
                    </m:d>
                    <m:r>
                      <a:rPr lang="en-US" altLang="zh-CN" sz="2000" b="0" i="0" smtClean="0">
                        <a:latin typeface="Cambria Math" panose="02040503050406030204" pitchFamily="18" charset="0"/>
                        <a:cs typeface="Calibri" panose="020F0502020204030204" pitchFamily="34" charset="0"/>
                      </a:rPr>
                      <m:t>[</m:t>
                    </m:r>
                    <m:r>
                      <a:rPr lang="en-US" altLang="zh-CN" sz="2000" b="0" i="0" dirty="0" smtClean="0">
                        <a:latin typeface="Cambria Math" panose="02040503050406030204" pitchFamily="18" charset="0"/>
                        <a:cs typeface="Calibri" panose="020F0502020204030204" pitchFamily="34" charset="0"/>
                      </a:rPr>
                      <m:t>4</m:t>
                    </m:r>
                    <m:r>
                      <a:rPr lang="en-US" altLang="zh-CN" sz="2000" b="0" i="0" dirty="0" smtClean="0">
                        <a:latin typeface="Cambria Math" panose="02040503050406030204" pitchFamily="18" charset="0"/>
                        <a:ea typeface="Cambria Math" panose="02040503050406030204" pitchFamily="18" charset="0"/>
                        <a:cs typeface="Calibri" panose="020F0502020204030204" pitchFamily="34" charset="0"/>
                      </a:rPr>
                      <m:t>×4</m:t>
                    </m:r>
                    <m:r>
                      <a:rPr lang="en-US" altLang="zh-CN" sz="2000" b="0" i="0" smtClean="0">
                        <a:latin typeface="Cambria Math" panose="02040503050406030204" pitchFamily="18" charset="0"/>
                        <a:cs typeface="Calibri" panose="020F0502020204030204" pitchFamily="34" charset="0"/>
                      </a:rPr>
                      <m:t>]</m:t>
                    </m:r>
                  </m:oMath>
                </a14:m>
                <a:r>
                  <a:rPr lang="zh-CN" altLang="en-US" sz="2000" dirty="0"/>
                  <a:t>, vẫn là ma trận 3</a:t>
                </a:r>
                <a14:m>
                  <m:oMath xmlns:m="http://schemas.openxmlformats.org/officeDocument/2006/math">
                    <m:r>
                      <a:rPr lang="en-US" altLang="zh-CN" sz="2000" b="0" i="0" dirty="0" smtClean="0">
                        <a:latin typeface="Cambria Math" panose="02040503050406030204" pitchFamily="18" charset="0"/>
                        <a:ea typeface="Cambria Math" panose="02040503050406030204" pitchFamily="18" charset="0"/>
                        <a:cs typeface="Calibri" panose="020F0502020204030204" pitchFamily="34" charset="0"/>
                      </a:rPr>
                      <m:t>×4</m:t>
                    </m:r>
                  </m:oMath>
                </a14:m>
                <a:endParaRPr lang="en-US" altLang="zh-CN" sz="2000" dirty="0"/>
              </a:p>
              <a:p>
                <a:pPr lvl="1" algn="just"/>
                <a:endParaRPr lang="en-US" altLang="zh-CN" sz="2000" b="1" dirty="0">
                  <a:latin typeface="Calibri"/>
                  <a:cs typeface="Calibri"/>
                </a:endParaRPr>
              </a:p>
            </p:txBody>
          </p:sp>
        </mc:Choice>
        <mc:Fallback xmlns="">
          <p:sp>
            <p:nvSpPr>
              <p:cNvPr id="9" name="文本占位符 4">
                <a:extLst>
                  <a:ext uri="{FF2B5EF4-FFF2-40B4-BE49-F238E27FC236}">
                    <a16:creationId xmlns:a16="http://schemas.microsoft.com/office/drawing/2014/main" id="{5A8587BB-1A86-FC06-C1D2-094736F11489}"/>
                  </a:ext>
                </a:extLst>
              </p:cNvPr>
              <p:cNvSpPr>
                <a:spLocks noGrp="1" noRot="1" noChangeAspect="1" noMove="1" noResize="1" noEditPoints="1" noAdjustHandles="1" noChangeArrowheads="1" noChangeShapeType="1" noTextEdit="1"/>
              </p:cNvSpPr>
              <p:nvPr>
                <p:ph type="body" sz="quarter" idx="14"/>
              </p:nvPr>
            </p:nvSpPr>
            <p:spPr>
              <a:blipFill>
                <a:blip r:embed="rId3"/>
                <a:stretch>
                  <a:fillRect l="-682" t="-505" r="-568"/>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7688DFD4-C628-76E8-4977-32555E323734}"/>
              </a:ext>
            </a:extLst>
          </p:cNvPr>
          <p:cNvSpPr>
            <a:spLocks noGrp="1"/>
          </p:cNvSpPr>
          <p:nvPr>
            <p:ph type="body" sz="quarter" idx="13"/>
          </p:nvPr>
        </p:nvSpPr>
        <p:spPr/>
        <p:txBody>
          <a:bodyPr>
            <a:normAutofit/>
          </a:bodyPr>
          <a:lstStyle/>
          <a:p>
            <a:r>
              <a:rPr lang="zh-CN" altLang="en-US" dirty="0">
                <a:latin typeface="Calibri"/>
                <a:cs typeface="Calibri"/>
              </a:rPr>
              <a:t>Camera xạ ảnh</a:t>
            </a:r>
          </a:p>
        </p:txBody>
      </p:sp>
    </p:spTree>
    <p:extLst>
      <p:ext uri="{BB962C8B-B14F-4D97-AF65-F5344CB8AC3E}">
        <p14:creationId xmlns:p14="http://schemas.microsoft.com/office/powerpoint/2010/main" val="69695922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B894C-010D-0C78-02EF-AAE17F390C20}"/>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A8DC6DA-4AF3-01FD-8C0B-27E45CC0C158}"/>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23</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0A0F30A7-0E4B-C265-7239-56B7D82F8BCF}"/>
                  </a:ext>
                </a:extLst>
              </p:cNvPr>
              <p:cNvSpPr>
                <a:spLocks noGrp="1"/>
              </p:cNvSpPr>
              <p:nvPr>
                <p:ph type="body" sz="quarter" idx="14"/>
              </p:nvPr>
            </p:nvSpPr>
            <p:spPr>
              <a:xfrm>
                <a:off x="515937" y="902539"/>
                <a:ext cx="11160125" cy="2895600"/>
              </a:xfrm>
            </p:spPr>
            <p:txBody>
              <a:bodyPr>
                <a:noAutofit/>
              </a:bodyPr>
              <a:lstStyle/>
              <a:p>
                <a:pPr>
                  <a:lnSpc>
                    <a:spcPct val="100000"/>
                  </a:lnSpc>
                </a:pPr>
                <a:r>
                  <a:rPr lang="zh-CN" altLang="en-US" dirty="0"/>
                  <a:t>Camera affine</a:t>
                </a:r>
                <a:endParaRPr lang="en-US" altLang="zh-CN" dirty="0"/>
              </a:p>
              <a:p>
                <a:pPr lvl="1" algn="just">
                  <a:lnSpc>
                    <a:spcPct val="100000"/>
                  </a:lnSpc>
                </a:pPr>
                <a:r>
                  <a:rPr lang="zh-CN" altLang="en-US" sz="1800" dirty="0"/>
                  <a:t>Tâm camera nằm trên mặt phẳng ở vô cực, tâm không được xác định, mặt phẳng chính là mặt phẳng ở vô cực</a:t>
                </a:r>
                <a:endParaRPr lang="en-US" altLang="zh-CN" sz="1800" dirty="0"/>
              </a:p>
              <a:p>
                <a:pPr lvl="1" algn="just">
                  <a:lnSpc>
                    <a:spcPct val="100000"/>
                  </a:lnSpc>
                </a:pPr>
                <a:r>
                  <a:rPr lang="zh-CN" altLang="en-US" sz="1800" dirty="0"/>
                  <a:t>Điểm ở vô cực được ánh xạ thành điểm ở vô cực</a:t>
                </a:r>
                <a:endParaRPr lang="en-US" altLang="zh-CN" sz="1800" dirty="0"/>
              </a:p>
              <a:p>
                <a:pPr lvl="1" algn="just">
                  <a:lnSpc>
                    <a:spcPct val="100000"/>
                  </a:lnSpc>
                </a:pPr>
                <a:r>
                  <a:rPr lang="zh-CN" altLang="en-US" sz="1800" dirty="0"/>
                  <a:t>Ma trận chiếu song song</a:t>
                </a:r>
                <a14:m>
                  <m:oMath xmlns:m="http://schemas.openxmlformats.org/officeDocument/2006/math">
                    <m:d>
                      <m:dPr>
                        <m:begChr m:val="["/>
                        <m:endChr m:val="]"/>
                        <m:ctrlPr>
                          <a:rPr lang="en-US" altLang="zh-CN" sz="1800" i="1">
                            <a:latin typeface="Cambria Math" panose="02040503050406030204" pitchFamily="18" charset="0"/>
                            <a:cs typeface="Calibri" panose="020F0502020204030204" pitchFamily="34" charset="0"/>
                          </a:rPr>
                        </m:ctrlPr>
                      </m:dPr>
                      <m:e>
                        <m:m>
                          <m:mPr>
                            <m:mcs>
                              <m:mc>
                                <m:mcPr>
                                  <m:count m:val="2"/>
                                  <m:mcJc m:val="center"/>
                                </m:mcPr>
                              </m:mc>
                            </m:mcs>
                            <m:ctrlPr>
                              <a:rPr lang="en-US" altLang="zh-CN" sz="1800" i="1">
                                <a:latin typeface="Cambria Math" panose="02040503050406030204" pitchFamily="18" charset="0"/>
                                <a:cs typeface="Calibri" panose="020F0502020204030204" pitchFamily="34" charset="0"/>
                              </a:rPr>
                            </m:ctrlPr>
                          </m:mPr>
                          <m:mr>
                            <m:e>
                              <m:m>
                                <m:mPr>
                                  <m:mcs>
                                    <m:mc>
                                      <m:mcPr>
                                        <m:count m:val="2"/>
                                        <m:mcJc m:val="center"/>
                                      </m:mcPr>
                                    </m:mc>
                                  </m:mcs>
                                  <m:ctrlPr>
                                    <a:rPr lang="en-US" altLang="zh-CN" sz="1800" i="1">
                                      <a:latin typeface="Cambria Math" panose="02040503050406030204" pitchFamily="18" charset="0"/>
                                      <a:cs typeface="Calibri" panose="020F0502020204030204" pitchFamily="34" charset="0"/>
                                    </a:rPr>
                                  </m:ctrlPr>
                                </m:mPr>
                                <m:mr>
                                  <m:e>
                                    <m:eqArr>
                                      <m:eqArrPr>
                                        <m:ctrlPr>
                                          <a:rPr lang="en-US" altLang="zh-CN" sz="1800" i="1">
                                            <a:latin typeface="Cambria Math" panose="02040503050406030204" pitchFamily="18" charset="0"/>
                                            <a:cs typeface="Calibri" panose="020F0502020204030204" pitchFamily="34" charset="0"/>
                                          </a:rPr>
                                        </m:ctrlPr>
                                      </m:eqArrPr>
                                      <m:e>
                                        <m:r>
                                          <a:rPr lang="en-US" altLang="zh-CN" sz="1800" b="0" i="0" smtClean="0">
                                            <a:latin typeface="Cambria Math" panose="02040503050406030204" pitchFamily="18" charset="0"/>
                                            <a:cs typeface="Calibri" panose="020F0502020204030204" pitchFamily="34" charset="0"/>
                                          </a:rPr>
                                          <m:t>1</m:t>
                                        </m:r>
                                      </m:e>
                                      <m:e>
                                        <m:r>
                                          <a:rPr lang="en-US" altLang="zh-CN" sz="1800" b="0" i="0" smtClean="0">
                                            <a:latin typeface="Cambria Math" panose="02040503050406030204" pitchFamily="18" charset="0"/>
                                            <a:cs typeface="Calibri" panose="020F0502020204030204" pitchFamily="34" charset="0"/>
                                          </a:rPr>
                                          <m:t>0</m:t>
                                        </m:r>
                                      </m:e>
                                      <m:e>
                                        <m:r>
                                          <a:rPr lang="en-US" altLang="zh-CN" sz="1800" b="0" i="0" smtClean="0">
                                            <a:latin typeface="Cambria Math" panose="02040503050406030204" pitchFamily="18" charset="0"/>
                                            <a:cs typeface="Calibri" panose="020F0502020204030204" pitchFamily="34" charset="0"/>
                                          </a:rPr>
                                          <m:t>0</m:t>
                                        </m:r>
                                      </m:e>
                                    </m:eqArr>
                                  </m:e>
                                  <m:e>
                                    <m:eqArr>
                                      <m:eqArrPr>
                                        <m:ctrlPr>
                                          <a:rPr lang="en-US" altLang="zh-CN" sz="1800" i="1">
                                            <a:latin typeface="Cambria Math" panose="02040503050406030204" pitchFamily="18" charset="0"/>
                                            <a:cs typeface="Calibri" panose="020F0502020204030204" pitchFamily="34" charset="0"/>
                                          </a:rPr>
                                        </m:ctrlPr>
                                      </m:eqArrPr>
                                      <m:e>
                                        <m:r>
                                          <a:rPr lang="en-US" altLang="zh-CN" sz="1800" b="0" i="0" smtClean="0">
                                            <a:latin typeface="Cambria Math" panose="02040503050406030204" pitchFamily="18" charset="0"/>
                                            <a:cs typeface="Calibri" panose="020F0502020204030204" pitchFamily="34" charset="0"/>
                                          </a:rPr>
                                          <m:t>0</m:t>
                                        </m:r>
                                      </m:e>
                                      <m:e>
                                        <m:r>
                                          <a:rPr lang="en-US" altLang="zh-CN" sz="1800" b="0" i="0" smtClean="0">
                                            <a:latin typeface="Cambria Math" panose="02040503050406030204" pitchFamily="18" charset="0"/>
                                            <a:cs typeface="Calibri" panose="020F0502020204030204" pitchFamily="34" charset="0"/>
                                          </a:rPr>
                                          <m:t>1</m:t>
                                        </m:r>
                                      </m:e>
                                      <m:e>
                                        <m:r>
                                          <a:rPr lang="en-US" altLang="zh-CN" sz="1800" b="0" i="0" smtClean="0">
                                            <a:latin typeface="Cambria Math" panose="02040503050406030204" pitchFamily="18" charset="0"/>
                                            <a:cs typeface="Calibri" panose="020F0502020204030204" pitchFamily="34" charset="0"/>
                                          </a:rPr>
                                          <m:t>0</m:t>
                                        </m:r>
                                      </m:e>
                                    </m:eqArr>
                                  </m:e>
                                </m:mr>
                              </m:m>
                            </m:e>
                            <m:e>
                              <m:m>
                                <m:mPr>
                                  <m:mcs>
                                    <m:mc>
                                      <m:mcPr>
                                        <m:count m:val="2"/>
                                        <m:mcJc m:val="center"/>
                                      </m:mcPr>
                                    </m:mc>
                                  </m:mcs>
                                  <m:ctrlPr>
                                    <a:rPr lang="en-US" altLang="zh-CN" sz="1800" i="1">
                                      <a:latin typeface="Cambria Math" panose="02040503050406030204" pitchFamily="18" charset="0"/>
                                      <a:cs typeface="Calibri" panose="020F0502020204030204" pitchFamily="34" charset="0"/>
                                    </a:rPr>
                                  </m:ctrlPr>
                                </m:mPr>
                                <m:mr>
                                  <m:e>
                                    <m:eqArr>
                                      <m:eqArrPr>
                                        <m:ctrlPr>
                                          <a:rPr lang="en-US" altLang="zh-CN" sz="1800" i="1">
                                            <a:latin typeface="Cambria Math" panose="02040503050406030204" pitchFamily="18" charset="0"/>
                                            <a:cs typeface="Calibri" panose="020F0502020204030204" pitchFamily="34" charset="0"/>
                                          </a:rPr>
                                        </m:ctrlPr>
                                      </m:eqArrPr>
                                      <m:e>
                                        <m:r>
                                          <a:rPr lang="en-US" altLang="zh-CN" sz="1800" b="0" i="0" smtClean="0">
                                            <a:latin typeface="Cambria Math" panose="02040503050406030204" pitchFamily="18" charset="0"/>
                                            <a:cs typeface="Calibri" panose="020F0502020204030204" pitchFamily="34" charset="0"/>
                                          </a:rPr>
                                          <m:t>0</m:t>
                                        </m:r>
                                      </m:e>
                                      <m:e>
                                        <m:r>
                                          <a:rPr lang="en-US" altLang="zh-CN" sz="1800" b="0" i="0" smtClean="0">
                                            <a:latin typeface="Cambria Math" panose="02040503050406030204" pitchFamily="18" charset="0"/>
                                            <a:cs typeface="Calibri" panose="020F0502020204030204" pitchFamily="34" charset="0"/>
                                          </a:rPr>
                                          <m:t>0</m:t>
                                        </m:r>
                                      </m:e>
                                      <m:e>
                                        <m:r>
                                          <a:rPr lang="en-US" altLang="zh-CN" sz="1800" b="0" i="0" smtClean="0">
                                            <a:latin typeface="Cambria Math" panose="02040503050406030204" pitchFamily="18" charset="0"/>
                                            <a:cs typeface="Calibri" panose="020F0502020204030204" pitchFamily="34" charset="0"/>
                                          </a:rPr>
                                          <m:t>0</m:t>
                                        </m:r>
                                      </m:e>
                                    </m:eqArr>
                                  </m:e>
                                  <m:e>
                                    <m:eqArr>
                                      <m:eqArrPr>
                                        <m:ctrlPr>
                                          <a:rPr lang="en-US" altLang="zh-CN" sz="1800" i="1">
                                            <a:latin typeface="Cambria Math" panose="02040503050406030204" pitchFamily="18" charset="0"/>
                                            <a:cs typeface="Calibri" panose="020F0502020204030204" pitchFamily="34" charset="0"/>
                                          </a:rPr>
                                        </m:ctrlPr>
                                      </m:eqArrPr>
                                      <m:e>
                                        <m:r>
                                          <a:rPr lang="en-US" altLang="zh-CN" sz="1800" b="0" i="0" smtClean="0">
                                            <a:latin typeface="Cambria Math" panose="02040503050406030204" pitchFamily="18" charset="0"/>
                                            <a:cs typeface="Calibri" panose="020F0502020204030204" pitchFamily="34" charset="0"/>
                                          </a:rPr>
                                          <m:t>0</m:t>
                                        </m:r>
                                      </m:e>
                                      <m:e>
                                        <m:r>
                                          <a:rPr lang="en-US" altLang="zh-CN" sz="1800" b="0" i="0" smtClean="0">
                                            <a:latin typeface="Cambria Math" panose="02040503050406030204" pitchFamily="18" charset="0"/>
                                            <a:cs typeface="Calibri" panose="020F0502020204030204" pitchFamily="34" charset="0"/>
                                          </a:rPr>
                                          <m:t>0</m:t>
                                        </m:r>
                                      </m:e>
                                      <m:e>
                                        <m:r>
                                          <a:rPr lang="en-US" altLang="zh-CN" sz="1800" b="0" i="0" smtClean="0">
                                            <a:latin typeface="Cambria Math" panose="02040503050406030204" pitchFamily="18" charset="0"/>
                                            <a:cs typeface="Calibri" panose="020F0502020204030204" pitchFamily="34" charset="0"/>
                                          </a:rPr>
                                          <m:t>1</m:t>
                                        </m:r>
                                      </m:e>
                                    </m:eqArr>
                                  </m:e>
                                </m:mr>
                              </m:m>
                            </m:e>
                          </m:mr>
                        </m:m>
                      </m:e>
                    </m:d>
                  </m:oMath>
                </a14:m>
                <a:r>
                  <a:rPr lang="zh-CN" altLang="en-US" sz="1800" dirty="0"/>
                  <a:t> thay thế ma trận xạ ảnh chuẩn tắc của camera hữu hạn</a:t>
                </a:r>
                <a14:m>
                  <m:oMath xmlns:m="http://schemas.openxmlformats.org/officeDocument/2006/math">
                    <m:d>
                      <m:dPr>
                        <m:begChr m:val="["/>
                        <m:endChr m:val="]"/>
                        <m:ctrlPr>
                          <a:rPr lang="en-US" altLang="zh-CN" sz="1800" i="1" dirty="0">
                            <a:latin typeface="Cambria Math" panose="02040503050406030204" pitchFamily="18" charset="0"/>
                            <a:cs typeface="Calibri" panose="020F0502020204030204" pitchFamily="34" charset="0"/>
                          </a:rPr>
                        </m:ctrlPr>
                      </m:dPr>
                      <m:e>
                        <m:r>
                          <m:rPr>
                            <m:sty m:val="p"/>
                          </m:rPr>
                          <a:rPr lang="en-US" altLang="zh-CN" sz="1800" b="0" i="0" dirty="0" smtClean="0">
                            <a:latin typeface="Cambria Math" panose="02040503050406030204" pitchFamily="18" charset="0"/>
                            <a:cs typeface="Calibri" panose="020F0502020204030204" pitchFamily="34" charset="0"/>
                          </a:rPr>
                          <m:t>I</m:t>
                        </m:r>
                      </m:e>
                      <m:e>
                        <m:r>
                          <a:rPr lang="en-US" altLang="zh-CN" sz="1800" b="0" i="0" dirty="0" smtClean="0">
                            <a:latin typeface="Cambria Math" panose="02040503050406030204" pitchFamily="18" charset="0"/>
                            <a:cs typeface="Calibri" panose="020F0502020204030204" pitchFamily="34" charset="0"/>
                          </a:rPr>
                          <m:t>0</m:t>
                        </m:r>
                      </m:e>
                    </m:d>
                  </m:oMath>
                </a14:m>
                <a:endParaRPr lang="en-US" altLang="zh-CN" sz="1800" dirty="0"/>
              </a:p>
              <a:p>
                <a:pPr lvl="1" algn="just">
                  <a:lnSpc>
                    <a:spcPct val="100000"/>
                  </a:lnSpc>
                </a:pPr>
                <a:r>
                  <a:rPr lang="zh-CN" altLang="en-US" sz="1800" dirty="0"/>
                  <a:t>Ma trận hiệu chuẩn camera</a:t>
                </a:r>
                <a14:m>
                  <m:oMath xmlns:m="http://schemas.openxmlformats.org/officeDocument/2006/math">
                    <m:d>
                      <m:dPr>
                        <m:begChr m:val="["/>
                        <m:endChr m:val="]"/>
                        <m:ctrlPr>
                          <a:rPr lang="en-US" altLang="zh-CN" sz="1800" i="1">
                            <a:latin typeface="Cambria Math" panose="02040503050406030204" pitchFamily="18" charset="0"/>
                            <a:cs typeface="Calibri" panose="020F0502020204030204" pitchFamily="34" charset="0"/>
                          </a:rPr>
                        </m:ctrlPr>
                      </m:dPr>
                      <m:e>
                        <m:m>
                          <m:mPr>
                            <m:mcs>
                              <m:mc>
                                <m:mcPr>
                                  <m:count m:val="2"/>
                                  <m:mcJc m:val="center"/>
                                </m:mcPr>
                              </m:mc>
                            </m:mcs>
                            <m:ctrlPr>
                              <a:rPr lang="en-US" altLang="zh-CN" sz="1800" i="1">
                                <a:latin typeface="Cambria Math" panose="02040503050406030204" pitchFamily="18" charset="0"/>
                                <a:cs typeface="Calibri" panose="020F0502020204030204" pitchFamily="34" charset="0"/>
                              </a:rPr>
                            </m:ctrlPr>
                          </m:mPr>
                          <m:mr>
                            <m:e>
                              <m:sSub>
                                <m:sSubPr>
                                  <m:ctrlPr>
                                    <a:rPr lang="en-US" altLang="zh-CN" sz="1800" i="1" smtClean="0">
                                      <a:latin typeface="Cambria Math" panose="02040503050406030204" pitchFamily="18" charset="0"/>
                                      <a:cs typeface="Calibri" panose="020F0502020204030204" pitchFamily="34" charset="0"/>
                                    </a:rPr>
                                  </m:ctrlPr>
                                </m:sSubPr>
                                <m:e>
                                  <m:r>
                                    <m:rPr>
                                      <m:sty m:val="p"/>
                                      <m:brk m:alnAt="7"/>
                                    </m:rPr>
                                    <a:rPr lang="en-US" altLang="zh-CN" sz="1800" b="0" i="0" smtClean="0">
                                      <a:latin typeface="Cambria Math" panose="02040503050406030204" pitchFamily="18" charset="0"/>
                                      <a:cs typeface="Calibri" panose="020F0502020204030204" pitchFamily="34" charset="0"/>
                                    </a:rPr>
                                    <m:t>K</m:t>
                                  </m:r>
                                </m:e>
                                <m:sub>
                                  <m:r>
                                    <a:rPr lang="en-US" altLang="zh-CN" sz="1800" b="0" i="0" smtClean="0">
                                      <a:latin typeface="Cambria Math" panose="02040503050406030204" pitchFamily="18" charset="0"/>
                                      <a:cs typeface="Calibri" panose="020F0502020204030204" pitchFamily="34" charset="0"/>
                                    </a:rPr>
                                    <m:t>2</m:t>
                                  </m:r>
                                  <m:r>
                                    <a:rPr lang="en-US" altLang="zh-CN" sz="1800" b="0" i="0" smtClean="0">
                                      <a:latin typeface="Cambria Math" panose="02040503050406030204" pitchFamily="18" charset="0"/>
                                      <a:ea typeface="Cambria Math" panose="02040503050406030204" pitchFamily="18" charset="0"/>
                                      <a:cs typeface="Calibri" panose="020F0502020204030204" pitchFamily="34" charset="0"/>
                                    </a:rPr>
                                    <m:t>×2</m:t>
                                  </m:r>
                                </m:sub>
                              </m:sSub>
                            </m:e>
                            <m:e>
                              <m:acc>
                                <m:accPr>
                                  <m:chr m:val="̂"/>
                                  <m:ctrlPr>
                                    <a:rPr lang="en-US" altLang="zh-CN" sz="1800" i="1" smtClean="0">
                                      <a:latin typeface="Cambria Math" panose="02040503050406030204" pitchFamily="18" charset="0"/>
                                      <a:cs typeface="Calibri" panose="020F0502020204030204" pitchFamily="34" charset="0"/>
                                    </a:rPr>
                                  </m:ctrlPr>
                                </m:accPr>
                                <m:e>
                                  <m:r>
                                    <a:rPr lang="en-US" altLang="zh-CN" sz="1800" b="0" i="0" smtClean="0">
                                      <a:latin typeface="Cambria Math" panose="02040503050406030204" pitchFamily="18" charset="0"/>
                                      <a:cs typeface="Calibri" panose="020F0502020204030204" pitchFamily="34" charset="0"/>
                                    </a:rPr>
                                    <m:t>0</m:t>
                                  </m:r>
                                </m:e>
                              </m:acc>
                            </m:e>
                          </m:mr>
                          <m:mr>
                            <m:e>
                              <m:sSup>
                                <m:sSupPr>
                                  <m:ctrlPr>
                                    <a:rPr lang="en-US" altLang="zh-CN" sz="1800" i="1">
                                      <a:latin typeface="Cambria Math" panose="02040503050406030204" pitchFamily="18" charset="0"/>
                                      <a:cs typeface="Calibri" panose="020F0502020204030204" pitchFamily="34" charset="0"/>
                                    </a:rPr>
                                  </m:ctrlPr>
                                </m:sSupPr>
                                <m:e>
                                  <m:acc>
                                    <m:accPr>
                                      <m:chr m:val="̂"/>
                                      <m:ctrlPr>
                                        <a:rPr lang="en-US" altLang="zh-CN" sz="1800" i="1">
                                          <a:latin typeface="Cambria Math" panose="02040503050406030204" pitchFamily="18" charset="0"/>
                                          <a:cs typeface="Calibri" panose="020F0502020204030204" pitchFamily="34" charset="0"/>
                                        </a:rPr>
                                      </m:ctrlPr>
                                    </m:accPr>
                                    <m:e>
                                      <m:r>
                                        <a:rPr lang="en-US" altLang="zh-CN" sz="1800" b="0" i="0" smtClean="0">
                                          <a:latin typeface="Cambria Math" panose="02040503050406030204" pitchFamily="18" charset="0"/>
                                          <a:cs typeface="Calibri" panose="020F0502020204030204" pitchFamily="34" charset="0"/>
                                        </a:rPr>
                                        <m:t>0</m:t>
                                      </m:r>
                                    </m:e>
                                  </m:acc>
                                </m:e>
                                <m:sup>
                                  <m:r>
                                    <m:rPr>
                                      <m:sty m:val="p"/>
                                    </m:rPr>
                                    <a:rPr lang="en-US" altLang="zh-CN" sz="1800" b="0" i="0" smtClean="0">
                                      <a:latin typeface="Cambria Math" panose="02040503050406030204" pitchFamily="18" charset="0"/>
                                      <a:cs typeface="Calibri" panose="020F0502020204030204" pitchFamily="34" charset="0"/>
                                    </a:rPr>
                                    <m:t>T</m:t>
                                  </m:r>
                                </m:sup>
                              </m:sSup>
                            </m:e>
                            <m:e>
                              <m:r>
                                <a:rPr lang="en-US" altLang="zh-CN" sz="1800" b="0" i="0" smtClean="0">
                                  <a:latin typeface="Cambria Math" panose="02040503050406030204" pitchFamily="18" charset="0"/>
                                  <a:cs typeface="Calibri" panose="020F0502020204030204" pitchFamily="34" charset="0"/>
                                </a:rPr>
                                <m:t>1</m:t>
                              </m:r>
                            </m:e>
                          </m:mr>
                        </m:m>
                      </m:e>
                    </m:d>
                  </m:oMath>
                </a14:m>
                <a:r>
                  <a:rPr lang="zh-CN" altLang="en-US" sz="1800" dirty="0"/>
                  <a:t> thay thế ma trận hiệu chuẩn của camera hữu hạn</a:t>
                </a:r>
                <a:r>
                  <a:rPr lang="en-US" altLang="zh-CN" sz="1800" dirty="0"/>
                  <a:t> </a:t>
                </a:r>
                <a14:m>
                  <m:oMath xmlns:m="http://schemas.openxmlformats.org/officeDocument/2006/math">
                    <m:r>
                      <m:rPr>
                        <m:sty m:val="p"/>
                      </m:rPr>
                      <a:rPr lang="en-US" altLang="zh-CN" sz="1800" b="0" i="0" smtClean="0">
                        <a:latin typeface="Cambria Math" panose="02040503050406030204" pitchFamily="18" charset="0"/>
                        <a:cs typeface="Calibri" panose="020F0502020204030204" pitchFamily="34" charset="0"/>
                      </a:rPr>
                      <m:t>K</m:t>
                    </m:r>
                  </m:oMath>
                </a14:m>
                <a:endParaRPr lang="en-US" altLang="zh-CN" sz="1800" dirty="0"/>
              </a:p>
            </p:txBody>
          </p:sp>
        </mc:Choice>
        <mc:Fallback xmlns="">
          <p:sp>
            <p:nvSpPr>
              <p:cNvPr id="9" name="文本占位符 4">
                <a:extLst>
                  <a:ext uri="{FF2B5EF4-FFF2-40B4-BE49-F238E27FC236}">
                    <a16:creationId xmlns:a16="http://schemas.microsoft.com/office/drawing/2014/main" id="{0A0F30A7-0E4B-C265-7239-56B7D82F8BCF}"/>
                  </a:ext>
                </a:extLst>
              </p:cNvPr>
              <p:cNvSpPr>
                <a:spLocks noGrp="1" noRot="1" noChangeAspect="1" noMove="1" noResize="1" noEditPoints="1" noAdjustHandles="1" noChangeArrowheads="1" noChangeShapeType="1" noTextEdit="1"/>
              </p:cNvSpPr>
              <p:nvPr>
                <p:ph type="body" sz="quarter" idx="14"/>
              </p:nvPr>
            </p:nvSpPr>
            <p:spPr>
              <a:xfrm>
                <a:off x="515937" y="902539"/>
                <a:ext cx="11160125" cy="2895600"/>
              </a:xfrm>
              <a:blipFill>
                <a:blip r:embed="rId3"/>
                <a:stretch>
                  <a:fillRect l="-682" t="-1747" r="-455"/>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BB7F567A-F4F8-CC2E-3D16-311866ECE947}"/>
              </a:ext>
            </a:extLst>
          </p:cNvPr>
          <p:cNvSpPr>
            <a:spLocks noGrp="1"/>
          </p:cNvSpPr>
          <p:nvPr>
            <p:ph type="body" sz="quarter" idx="13"/>
          </p:nvPr>
        </p:nvSpPr>
        <p:spPr/>
        <p:txBody>
          <a:bodyPr>
            <a:normAutofit/>
          </a:bodyPr>
          <a:lstStyle/>
          <a:p>
            <a:r>
              <a:rPr lang="zh-CN" altLang="en-US" dirty="0">
                <a:latin typeface="Calibri"/>
                <a:cs typeface="Calibri"/>
              </a:rPr>
              <a:t>Camera ở vô cực</a:t>
            </a:r>
          </a:p>
        </p:txBody>
      </p:sp>
      <p:pic>
        <p:nvPicPr>
          <p:cNvPr id="19" name="图片 18">
            <a:extLst>
              <a:ext uri="{FF2B5EF4-FFF2-40B4-BE49-F238E27FC236}">
                <a16:creationId xmlns:a16="http://schemas.microsoft.com/office/drawing/2014/main" id="{51E16405-7440-4726-47ED-A8AAAE4E298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916" r="9916"/>
          <a:stretch/>
        </p:blipFill>
        <p:spPr>
          <a:xfrm>
            <a:off x="4781550" y="4129976"/>
            <a:ext cx="3950746" cy="2225908"/>
          </a:xfrm>
          <a:prstGeom prst="rect">
            <a:avLst/>
          </a:prstGeom>
        </p:spPr>
      </p:pic>
      <p:sp>
        <p:nvSpPr>
          <p:cNvPr id="3" name="文本框 2">
            <a:extLst>
              <a:ext uri="{FF2B5EF4-FFF2-40B4-BE49-F238E27FC236}">
                <a16:creationId xmlns:a16="http://schemas.microsoft.com/office/drawing/2014/main" id="{8A15FCE9-CD1E-F8A6-1588-1BAE8AD1EF15}"/>
              </a:ext>
            </a:extLst>
          </p:cNvPr>
          <p:cNvSpPr txBox="1"/>
          <p:nvPr/>
        </p:nvSpPr>
        <p:spPr>
          <a:xfrm>
            <a:off x="1602696" y="6386360"/>
            <a:ext cx="2078531" cy="338554"/>
          </a:xfrm>
          <a:prstGeom prst="rect">
            <a:avLst/>
          </a:prstGeom>
          <a:noFill/>
        </p:spPr>
        <p:txBody>
          <a:bodyPr wrap="square" rtlCol="0">
            <a:normAutofit fontScale="62500" lnSpcReduction="20000"/>
          </a:bodyPr>
          <a:lstStyle/>
          <a:p>
            <a:pPr algn="ctr"/>
            <a:r>
              <a:rPr lang="zh-CN" altLang="en-US" sz="1600" dirty="0">
                <a:latin typeface="Calibri"/>
                <a:ea typeface="黑体" panose="02010609060101010101" pitchFamily="49" charset="-122"/>
                <a:cs typeface="Calibri"/>
              </a:rPr>
              <a:t>Camera affine không có phối cảnh</a:t>
            </a:r>
          </a:p>
        </p:txBody>
      </p:sp>
      <p:sp>
        <p:nvSpPr>
          <p:cNvPr id="5" name="文本框 4">
            <a:extLst>
              <a:ext uri="{FF2B5EF4-FFF2-40B4-BE49-F238E27FC236}">
                <a16:creationId xmlns:a16="http://schemas.microsoft.com/office/drawing/2014/main" id="{6BA657B0-63B6-8C93-59B9-BD6DCE00E4C0}"/>
              </a:ext>
            </a:extLst>
          </p:cNvPr>
          <p:cNvSpPr txBox="1"/>
          <p:nvPr/>
        </p:nvSpPr>
        <p:spPr>
          <a:xfrm>
            <a:off x="5717657" y="6386360"/>
            <a:ext cx="2078531" cy="338554"/>
          </a:xfrm>
          <a:prstGeom prst="rect">
            <a:avLst/>
          </a:prstGeom>
          <a:noFill/>
        </p:spPr>
        <p:txBody>
          <a:bodyPr wrap="square" rtlCol="0">
            <a:normAutofit fontScale="70000" lnSpcReduction="20000"/>
          </a:bodyPr>
          <a:lstStyle/>
          <a:p>
            <a:pPr algn="ctr"/>
            <a:r>
              <a:rPr lang="zh-CN" altLang="en-US" sz="1600" dirty="0">
                <a:latin typeface="Calibri"/>
                <a:ea typeface="黑体" panose="02010609060101010101" pitchFamily="49" charset="-122"/>
                <a:cs typeface="Calibri"/>
              </a:rPr>
              <a:t>Hiệu ứng phối cảnh suy yếu dần</a:t>
            </a:r>
          </a:p>
        </p:txBody>
      </p:sp>
      <p:pic>
        <p:nvPicPr>
          <p:cNvPr id="7" name="图片 6">
            <a:extLst>
              <a:ext uri="{FF2B5EF4-FFF2-40B4-BE49-F238E27FC236}">
                <a16:creationId xmlns:a16="http://schemas.microsoft.com/office/drawing/2014/main" id="{872005E1-FAAC-1721-5162-E93CD644E214}"/>
              </a:ext>
            </a:extLst>
          </p:cNvPr>
          <p:cNvPicPr>
            <a:picLocks noChangeAspect="1"/>
          </p:cNvPicPr>
          <p:nvPr/>
        </p:nvPicPr>
        <p:blipFill rotWithShape="1">
          <a:blip r:embed="rId5"/>
          <a:srcRect l="26765" b="23844"/>
          <a:stretch/>
        </p:blipFill>
        <p:spPr>
          <a:xfrm>
            <a:off x="8934771" y="4129976"/>
            <a:ext cx="2426771" cy="2225908"/>
          </a:xfrm>
          <a:prstGeom prst="rect">
            <a:avLst/>
          </a:prstGeom>
        </p:spPr>
      </p:pic>
      <p:sp>
        <p:nvSpPr>
          <p:cNvPr id="8" name="文本框 7">
            <a:extLst>
              <a:ext uri="{FF2B5EF4-FFF2-40B4-BE49-F238E27FC236}">
                <a16:creationId xmlns:a16="http://schemas.microsoft.com/office/drawing/2014/main" id="{7DAB085A-0169-B870-D5B0-28DEA165B86D}"/>
              </a:ext>
            </a:extLst>
          </p:cNvPr>
          <p:cNvSpPr txBox="1"/>
          <p:nvPr/>
        </p:nvSpPr>
        <p:spPr>
          <a:xfrm>
            <a:off x="8959026" y="6371924"/>
            <a:ext cx="2378260" cy="338554"/>
          </a:xfrm>
          <a:prstGeom prst="rect">
            <a:avLst/>
          </a:prstGeom>
          <a:noFill/>
        </p:spPr>
        <p:txBody>
          <a:bodyPr wrap="square" rtlCol="0">
            <a:normAutofit fontScale="70000" lnSpcReduction="20000"/>
          </a:bodyPr>
          <a:lstStyle/>
          <a:p>
            <a:pPr algn="ctr"/>
            <a:r>
              <a:rPr lang="zh-CN" altLang="en-US" sz="1600" dirty="0">
                <a:latin typeface="Calibri"/>
                <a:ea typeface="黑体" panose="02010609060101010101" pitchFamily="49" charset="-122"/>
                <a:cs typeface="Calibri"/>
              </a:rPr>
              <a:t>Bản đồ vệ tinh là ảnh phối cảnh yếu</a:t>
            </a:r>
          </a:p>
        </p:txBody>
      </p:sp>
      <p:pic>
        <p:nvPicPr>
          <p:cNvPr id="12" name="Picture 11">
            <a:extLst>
              <a:ext uri="{FF2B5EF4-FFF2-40B4-BE49-F238E27FC236}">
                <a16:creationId xmlns:a16="http://schemas.microsoft.com/office/drawing/2014/main" id="{CA51994D-E075-0616-C580-B4F5BB58B4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7452" y="4129976"/>
            <a:ext cx="3789018" cy="2109350"/>
          </a:xfrm>
          <a:prstGeom prst="rect">
            <a:avLst/>
          </a:prstGeom>
        </p:spPr>
      </p:pic>
    </p:spTree>
    <p:extLst>
      <p:ext uri="{BB962C8B-B14F-4D97-AF65-F5344CB8AC3E}">
        <p14:creationId xmlns:p14="http://schemas.microsoft.com/office/powerpoint/2010/main" val="264064355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4F6CB-DA96-DB8F-DE77-CC42EDED5A3D}"/>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282A5858-1C51-9193-C49B-10743E779AD5}"/>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24</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EC4C6194-CA2B-C892-8A88-F0CE01D71ECD}"/>
                  </a:ext>
                </a:extLst>
              </p:cNvPr>
              <p:cNvSpPr>
                <a:spLocks noGrp="1"/>
              </p:cNvSpPr>
              <p:nvPr>
                <p:ph type="body" sz="quarter" idx="14"/>
              </p:nvPr>
            </p:nvSpPr>
            <p:spPr>
              <a:xfrm>
                <a:off x="515937" y="920750"/>
                <a:ext cx="11160125" cy="5016500"/>
              </a:xfrm>
            </p:spPr>
            <p:txBody>
              <a:bodyPr>
                <a:normAutofit/>
              </a:bodyPr>
              <a:lstStyle/>
              <a:p>
                <a:r>
                  <a:rPr lang="zh-CN" altLang="en-US" dirty="0"/>
                  <a:t>Camera phi affine</a:t>
                </a:r>
                <a:endParaRPr lang="en-US" altLang="zh-CN" dirty="0"/>
              </a:p>
              <a:p>
                <a:pPr lvl="1" algn="just"/>
                <a:r>
                  <a:rPr lang="zh-CN" altLang="en-US" sz="1800" dirty="0"/>
                  <a:t>Ma trận camera của camera affine và camera phi affine là</a:t>
                </a:r>
                <a:r>
                  <a:rPr lang="en-US" altLang="zh-CN" sz="1800" dirty="0"/>
                  <a:t> </a:t>
                </a:r>
                <a14:m>
                  <m:oMath xmlns:m="http://schemas.openxmlformats.org/officeDocument/2006/math">
                    <m:r>
                      <m:rPr>
                        <m:sty m:val="p"/>
                      </m:rPr>
                      <a:rPr lang="en-US" altLang="zh-CN" sz="1800" b="0" i="0" smtClean="0">
                        <a:latin typeface="Cambria Math" panose="02040503050406030204" pitchFamily="18" charset="0"/>
                        <a:cs typeface="Calibri" panose="020F0502020204030204" pitchFamily="34" charset="0"/>
                      </a:rPr>
                      <m:t>P</m:t>
                    </m:r>
                    <m:r>
                      <a:rPr lang="en-US" altLang="zh-CN" sz="1800" b="0" i="0" smtClean="0">
                        <a:latin typeface="Cambria Math" panose="02040503050406030204" pitchFamily="18" charset="0"/>
                        <a:cs typeface="Calibri" panose="020F0502020204030204" pitchFamily="34" charset="0"/>
                      </a:rPr>
                      <m:t>=[</m:t>
                    </m:r>
                    <m:r>
                      <m:rPr>
                        <m:sty m:val="p"/>
                      </m:rPr>
                      <a:rPr lang="en-US" altLang="zh-CN" sz="1800" b="0" i="0" smtClean="0">
                        <a:latin typeface="Cambria Math" panose="02040503050406030204" pitchFamily="18" charset="0"/>
                        <a:cs typeface="Calibri" panose="020F0502020204030204" pitchFamily="34" charset="0"/>
                      </a:rPr>
                      <m:t>M</m:t>
                    </m:r>
                    <m:r>
                      <a:rPr lang="en-US" altLang="zh-CN" sz="1800" b="0" i="0" smtClean="0">
                        <a:latin typeface="Cambria Math" panose="02040503050406030204" pitchFamily="18" charset="0"/>
                        <a:cs typeface="Calibri" panose="020F0502020204030204" pitchFamily="34" charset="0"/>
                      </a:rPr>
                      <m:t>|</m:t>
                    </m:r>
                    <m:sSub>
                      <m:sSubPr>
                        <m:ctrlPr>
                          <a:rPr lang="en-US" altLang="zh-CN" sz="1800" i="1" smtClean="0">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p</m:t>
                        </m:r>
                      </m:e>
                      <m:sub>
                        <m:r>
                          <a:rPr lang="en-US" altLang="zh-CN" sz="1800" b="0" i="0" smtClean="0">
                            <a:latin typeface="Cambria Math" panose="02040503050406030204" pitchFamily="18" charset="0"/>
                            <a:cs typeface="Calibri" panose="020F0502020204030204" pitchFamily="34" charset="0"/>
                          </a:rPr>
                          <m:t>4</m:t>
                        </m:r>
                      </m:sub>
                    </m:sSub>
                    <m:r>
                      <a:rPr lang="en-US" altLang="zh-CN" sz="1800" b="0" i="0" smtClean="0">
                        <a:latin typeface="Cambria Math" panose="02040503050406030204" pitchFamily="18" charset="0"/>
                        <a:cs typeface="Calibri" panose="020F0502020204030204" pitchFamily="34" charset="0"/>
                      </a:rPr>
                      <m:t>]</m:t>
                    </m:r>
                  </m:oMath>
                </a14:m>
                <a:endParaRPr lang="en-US" altLang="zh-CN" sz="1800" dirty="0"/>
              </a:p>
              <a:p>
                <a:pPr lvl="1" algn="just"/>
                <a:r>
                  <a:rPr lang="en-VN" sz="1800" dirty="0"/>
                  <a:t>Camera affine là trường hợp đặc biệt, trong đó hàng cuối của </a:t>
                </a:r>
                <a14:m>
                  <m:oMath xmlns:m="http://schemas.openxmlformats.org/officeDocument/2006/math">
                    <m:r>
                      <a:rPr lang="en-VN" b="0" i="1">
                        <a:latin typeface="Cambria Math" panose="02040503050406030204" pitchFamily="18" charset="0"/>
                      </a:rPr>
                      <m:t>𝑀</m:t>
                    </m:r>
                  </m:oMath>
                </a14:m>
                <a:r>
                  <a:rPr lang="en-VN" sz="1800" dirty="0"/>
                  <a:t> bằng không; mặt phẳng chính của camera trùng với mặt phẳng ở vô cực. </a:t>
                </a:r>
              </a:p>
              <a:p>
                <a:pPr lvl="1" algn="just"/>
                <a:r>
                  <a:rPr lang="en-VN" sz="1800" dirty="0"/>
                  <a:t>Camera không affine có tâm ở vô cực tổng quát hơn và có nhiều bậc tự do hơn. Hàng cuối của </a:t>
                </a:r>
                <a14:m>
                  <m:oMath xmlns:m="http://schemas.openxmlformats.org/officeDocument/2006/math">
                    <m:r>
                      <a:rPr lang="en-VN" b="0" i="1">
                        <a:latin typeface="Cambria Math" panose="02040503050406030204" pitchFamily="18" charset="0"/>
                      </a:rPr>
                      <m:t>𝑀</m:t>
                    </m:r>
                  </m:oMath>
                </a14:m>
                <a:r>
                  <a:rPr lang="en-VN" sz="1800" dirty="0"/>
                  <a:t>không bắt buộc bằng không, và mặt phẳng chính không trùng hoàn toàn với mặt phẳng ở vô cực.</a:t>
                </a:r>
                <a:endParaRPr lang="en-US" altLang="zh-CN" sz="1800" dirty="0"/>
              </a:p>
            </p:txBody>
          </p:sp>
        </mc:Choice>
        <mc:Fallback xmlns="">
          <p:sp>
            <p:nvSpPr>
              <p:cNvPr id="9" name="文本占位符 4">
                <a:extLst>
                  <a:ext uri="{FF2B5EF4-FFF2-40B4-BE49-F238E27FC236}">
                    <a16:creationId xmlns:a16="http://schemas.microsoft.com/office/drawing/2014/main" id="{EC4C6194-CA2B-C892-8A88-F0CE01D71ECD}"/>
                  </a:ext>
                </a:extLst>
              </p:cNvPr>
              <p:cNvSpPr>
                <a:spLocks noGrp="1" noRot="1" noChangeAspect="1" noMove="1" noResize="1" noEditPoints="1" noAdjustHandles="1" noChangeArrowheads="1" noChangeShapeType="1" noTextEdit="1"/>
              </p:cNvSpPr>
              <p:nvPr>
                <p:ph type="body" sz="quarter" idx="14"/>
              </p:nvPr>
            </p:nvSpPr>
            <p:spPr>
              <a:xfrm>
                <a:off x="515937" y="920750"/>
                <a:ext cx="11160125" cy="5016500"/>
              </a:xfrm>
              <a:blipFill>
                <a:blip r:embed="rId3"/>
                <a:stretch>
                  <a:fillRect l="-682" t="-758" r="-455"/>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02C31346-AED1-7546-2266-763A01129B0B}"/>
              </a:ext>
            </a:extLst>
          </p:cNvPr>
          <p:cNvSpPr>
            <a:spLocks noGrp="1"/>
          </p:cNvSpPr>
          <p:nvPr>
            <p:ph type="body" sz="quarter" idx="13"/>
          </p:nvPr>
        </p:nvSpPr>
        <p:spPr/>
        <p:txBody>
          <a:bodyPr>
            <a:normAutofit/>
          </a:bodyPr>
          <a:lstStyle/>
          <a:p>
            <a:r>
              <a:rPr lang="zh-CN" altLang="en-US" dirty="0">
                <a:latin typeface="Calibri"/>
                <a:cs typeface="Calibri"/>
              </a:rPr>
              <a:t>Camera ở vô cực</a:t>
            </a:r>
          </a:p>
        </p:txBody>
      </p:sp>
      <mc:AlternateContent xmlns:mc="http://schemas.openxmlformats.org/markup-compatibility/2006" xmlns:a14="http://schemas.microsoft.com/office/drawing/2010/main">
        <mc:Choice Requires="a14">
          <p:graphicFrame>
            <p:nvGraphicFramePr>
              <p:cNvPr id="3" name="表格 2">
                <a:extLst>
                  <a:ext uri="{FF2B5EF4-FFF2-40B4-BE49-F238E27FC236}">
                    <a16:creationId xmlns:a16="http://schemas.microsoft.com/office/drawing/2014/main" id="{901FE6B7-A054-EA87-92A6-ABF8D98777BA}"/>
                  </a:ext>
                </a:extLst>
              </p:cNvPr>
              <p:cNvGraphicFramePr>
                <a:graphicFrameLocks noGrp="1"/>
              </p:cNvGraphicFramePr>
              <p:nvPr>
                <p:extLst>
                  <p:ext uri="{D42A27DB-BD31-4B8C-83A1-F6EECF244321}">
                    <p14:modId xmlns:p14="http://schemas.microsoft.com/office/powerpoint/2010/main" val="4177488287"/>
                  </p:ext>
                </p:extLst>
              </p:nvPr>
            </p:nvGraphicFramePr>
            <p:xfrm>
              <a:off x="2315370" y="3335739"/>
              <a:ext cx="8282007" cy="3069660"/>
            </p:xfrm>
            <a:graphic>
              <a:graphicData uri="http://schemas.openxmlformats.org/drawingml/2006/table">
                <a:tbl>
                  <a:tblPr firstRow="1" bandRow="1">
                    <a:tableStyleId>{F5AB1C69-6EDB-4FF4-983F-18BD219EF322}</a:tableStyleId>
                  </a:tblPr>
                  <a:tblGrid>
                    <a:gridCol w="2760669">
                      <a:extLst>
                        <a:ext uri="{9D8B030D-6E8A-4147-A177-3AD203B41FA5}">
                          <a16:colId xmlns:a16="http://schemas.microsoft.com/office/drawing/2014/main" val="4269574071"/>
                        </a:ext>
                      </a:extLst>
                    </a:gridCol>
                    <a:gridCol w="2760669">
                      <a:extLst>
                        <a:ext uri="{9D8B030D-6E8A-4147-A177-3AD203B41FA5}">
                          <a16:colId xmlns:a16="http://schemas.microsoft.com/office/drawing/2014/main" val="1247861880"/>
                        </a:ext>
                      </a:extLst>
                    </a:gridCol>
                    <a:gridCol w="2760669">
                      <a:extLst>
                        <a:ext uri="{9D8B030D-6E8A-4147-A177-3AD203B41FA5}">
                          <a16:colId xmlns:a16="http://schemas.microsoft.com/office/drawing/2014/main" val="157325951"/>
                        </a:ext>
                      </a:extLst>
                    </a:gridCol>
                  </a:tblGrid>
                  <a:tr h="447375">
                    <a:tc>
                      <a:txBody>
                        <a:bodyPr/>
                        <a:lstStyle/>
                        <a:p>
                          <a:pPr algn="ctr"/>
                          <a:endParaRPr lang="zh-CN" altLang="en-US" b="0" i="0" dirty="0">
                            <a:solidFill>
                              <a:schemeClr val="tx1"/>
                            </a:solidFill>
                            <a:latin typeface="Arial" panose="020B0604020202020204" pitchFamily="34" charset="0"/>
                            <a:cs typeface="Arial" panose="020B0604020202020204" pitchFamily="34" charset="0"/>
                          </a:endParaRPr>
                        </a:p>
                      </a:txBody>
                      <a:tcPr/>
                    </a:tc>
                    <a:tc>
                      <a:txBody>
                        <a:bodyPr/>
                        <a:lstStyle/>
                        <a:p>
                          <a:pPr algn="ctr"/>
                          <a:r>
                            <a:rPr lang="zh-CN" altLang="en-US" b="0" i="0" dirty="0">
                              <a:solidFill>
                                <a:schemeClr val="tx1"/>
                              </a:solidFill>
                              <a:latin typeface="Arial" panose="020B0604020202020204" pitchFamily="34" charset="0"/>
                              <a:cs typeface="Arial" panose="020B0604020202020204" pitchFamily="34" charset="0"/>
                            </a:rPr>
                            <a:t>Camera affine</a:t>
                          </a:r>
                        </a:p>
                      </a:txBody>
                      <a:tcPr/>
                    </a:tc>
                    <a:tc>
                      <a:txBody>
                        <a:bodyPr/>
                        <a:lstStyle/>
                        <a:p>
                          <a:pPr algn="ctr"/>
                          <a:r>
                            <a:rPr lang="zh-CN" altLang="en-US" b="0" i="0" dirty="0">
                              <a:solidFill>
                                <a:schemeClr val="tx1"/>
                              </a:solidFill>
                              <a:latin typeface="Arial" panose="020B0604020202020204" pitchFamily="34" charset="0"/>
                              <a:cs typeface="Arial" panose="020B0604020202020204" pitchFamily="34" charset="0"/>
                            </a:rPr>
                            <a:t>Camera phi affine</a:t>
                          </a:r>
                        </a:p>
                      </a:txBody>
                      <a:tcPr/>
                    </a:tc>
                    <a:extLst>
                      <a:ext uri="{0D108BD9-81ED-4DB2-BD59-A6C34878D82A}">
                        <a16:rowId xmlns:a16="http://schemas.microsoft.com/office/drawing/2014/main" val="147372727"/>
                      </a:ext>
                    </a:extLst>
                  </a:tr>
                  <a:tr h="447375">
                    <a:tc>
                      <a:txBody>
                        <a:bodyPr/>
                        <a:lstStyle/>
                        <a:p>
                          <a:pPr algn="ctr"/>
                          <a14:m>
                            <m:oMath xmlns:m="http://schemas.openxmlformats.org/officeDocument/2006/math">
                              <m:r>
                                <m:rPr>
                                  <m:sty m:val="p"/>
                                </m:rPr>
                                <a:rPr lang="en-US" altLang="zh-CN" sz="1800" b="0" i="0" kern="1200" smtClean="0">
                                  <a:solidFill>
                                    <a:schemeClr val="dk1"/>
                                  </a:solidFill>
                                  <a:latin typeface="Cambria Math" panose="02040503050406030204" pitchFamily="18" charset="0"/>
                                  <a:ea typeface="+mn-ea"/>
                                  <a:cs typeface="+mn-cs"/>
                                </a:rPr>
                                <m:t>M</m:t>
                              </m:r>
                              <m:r>
                                <a:rPr lang="vi-VN" altLang="zh-CN" sz="1800" b="0" i="0" kern="1200" smtClean="0">
                                  <a:solidFill>
                                    <a:schemeClr val="dk1"/>
                                  </a:solidFill>
                                  <a:latin typeface="Cambria Math" panose="02040503050406030204" pitchFamily="18" charset="0"/>
                                  <a:ea typeface="+mn-ea"/>
                                  <a:cs typeface="+mn-cs"/>
                                </a:rPr>
                                <m:t> </m:t>
                              </m:r>
                              <m:r>
                                <m:rPr>
                                  <m:sty m:val="p"/>
                                </m:rPr>
                                <a:rPr lang="en-US" altLang="zh-CN" sz="1800" b="0" i="1" kern="1200" smtClean="0">
                                  <a:solidFill>
                                    <a:schemeClr val="dk1"/>
                                  </a:solidFill>
                                  <a:latin typeface="Cambria Math" panose="02040503050406030204" pitchFamily="18" charset="0"/>
                                  <a:ea typeface="+mn-ea"/>
                                  <a:cs typeface="+mn-cs"/>
                                </a:rPr>
                                <m:t>l</m:t>
                              </m:r>
                            </m:oMath>
                          </a14:m>
                          <a:r>
                            <a:rPr lang="zh-CN" altLang="en-US" sz="1800" b="0" i="0" kern="1200" dirty="0">
                              <a:solidFill>
                                <a:schemeClr val="dk1"/>
                              </a:solidFill>
                              <a:latin typeface="Arial" panose="020B0604020202020204" pitchFamily="34" charset="0"/>
                              <a:ea typeface="黑体" panose="02010609060101010101" pitchFamily="49" charset="-122"/>
                              <a:cs typeface="Arial" panose="020B0604020202020204" pitchFamily="34" charset="0"/>
                            </a:rPr>
                            <a:t>à ma trận suy biến</a:t>
                          </a:r>
                        </a:p>
                      </a:txBody>
                      <a:tcPr/>
                    </a:tc>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Có</a:t>
                          </a:r>
                        </a:p>
                      </a:txBody>
                      <a:tcPr/>
                    </a:tc>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Có</a:t>
                          </a:r>
                        </a:p>
                      </a:txBody>
                      <a:tcPr/>
                    </a:tc>
                    <a:extLst>
                      <a:ext uri="{0D108BD9-81ED-4DB2-BD59-A6C34878D82A}">
                        <a16:rowId xmlns:a16="http://schemas.microsoft.com/office/drawing/2014/main" val="4034615335"/>
                      </a:ext>
                    </a:extLst>
                  </a:tr>
                  <a:tr h="447375">
                    <a:tc>
                      <a:txBody>
                        <a:bodyPr/>
                        <a:lstStyle/>
                        <a:p>
                          <a:pPr algn="ctr"/>
                          <a:r>
                            <a:rPr lang="en-US" altLang="zh-CN" sz="1800" b="0" i="0" kern="1200" dirty="0" err="1">
                              <a:solidFill>
                                <a:schemeClr val="dk1"/>
                              </a:solidFill>
                              <a:latin typeface="Arial" panose="020B0604020202020204" pitchFamily="34" charset="0"/>
                              <a:ea typeface="黑体" panose="02010609060101010101" pitchFamily="49" charset="-122"/>
                              <a:cs typeface="Arial" panose="020B0604020202020204" pitchFamily="34" charset="0"/>
                            </a:rPr>
                            <a:t>Hàng</a:t>
                          </a:r>
                          <a:r>
                            <a:rPr lang="en-US" altLang="zh-CN" sz="1800" b="0" i="0" kern="1200" dirty="0">
                              <a:solidFill>
                                <a:schemeClr val="dk1"/>
                              </a:solidFill>
                              <a:latin typeface="Arial" panose="020B0604020202020204" pitchFamily="34" charset="0"/>
                              <a:ea typeface="黑体" panose="02010609060101010101" pitchFamily="49" charset="-122"/>
                              <a:cs typeface="Arial" panose="020B0604020202020204" pitchFamily="34" charset="0"/>
                            </a:rPr>
                            <a:t> </a:t>
                          </a:r>
                          <a:r>
                            <a:rPr lang="en-US" altLang="zh-CN" sz="1800" b="0" i="0" kern="1200" dirty="0" err="1">
                              <a:solidFill>
                                <a:schemeClr val="dk1"/>
                              </a:solidFill>
                              <a:latin typeface="Arial" panose="020B0604020202020204" pitchFamily="34" charset="0"/>
                              <a:ea typeface="黑体" panose="02010609060101010101" pitchFamily="49" charset="-122"/>
                              <a:cs typeface="Arial" panose="020B0604020202020204" pitchFamily="34" charset="0"/>
                            </a:rPr>
                            <a:t>cuối</a:t>
                          </a:r>
                          <a:r>
                            <a:rPr lang="en-US" altLang="zh-CN" sz="1800" b="0" i="0" kern="1200" dirty="0">
                              <a:solidFill>
                                <a:schemeClr val="dk1"/>
                              </a:solidFill>
                              <a:latin typeface="Arial" panose="020B0604020202020204" pitchFamily="34" charset="0"/>
                              <a:ea typeface="黑体" panose="02010609060101010101" pitchFamily="49" charset="-122"/>
                              <a:cs typeface="Arial" panose="020B0604020202020204" pitchFamily="34" charset="0"/>
                            </a:rPr>
                            <a:t> </a:t>
                          </a:r>
                          <a:r>
                            <a:rPr lang="en-US" altLang="zh-CN" sz="1800" b="0" i="0" kern="1200" dirty="0" err="1">
                              <a:solidFill>
                                <a:schemeClr val="dk1"/>
                              </a:solidFill>
                              <a:latin typeface="Arial" panose="020B0604020202020204" pitchFamily="34" charset="0"/>
                              <a:ea typeface="黑体" panose="02010609060101010101" pitchFamily="49" charset="-122"/>
                              <a:cs typeface="Arial" panose="020B0604020202020204" pitchFamily="34" charset="0"/>
                            </a:rPr>
                            <a:t>của</a:t>
                          </a:r>
                          <a:r>
                            <a:rPr lang="en-US" altLang="zh-CN" sz="1800" b="0" i="0" kern="1200" dirty="0">
                              <a:solidFill>
                                <a:schemeClr val="dk1"/>
                              </a:solidFill>
                              <a:latin typeface="Arial" panose="020B0604020202020204" pitchFamily="34" charset="0"/>
                              <a:ea typeface="黑体" panose="02010609060101010101" pitchFamily="49" charset="-122"/>
                              <a:cs typeface="Arial" panose="020B0604020202020204" pitchFamily="34" charset="0"/>
                            </a:rPr>
                            <a:t> M </a:t>
                          </a:r>
                          <a:r>
                            <a:rPr lang="en-US" altLang="zh-CN" sz="1800" b="0" i="0" kern="1200" dirty="0" err="1">
                              <a:solidFill>
                                <a:schemeClr val="dk1"/>
                              </a:solidFill>
                              <a:latin typeface="Arial" panose="020B0604020202020204" pitchFamily="34" charset="0"/>
                              <a:ea typeface="黑体" panose="02010609060101010101" pitchFamily="49" charset="-122"/>
                              <a:cs typeface="Arial" panose="020B0604020202020204" pitchFamily="34" charset="0"/>
                            </a:rPr>
                            <a:t>bằng</a:t>
                          </a:r>
                          <a:r>
                            <a:rPr lang="en-US" altLang="zh-CN" sz="1800" b="0" i="0" kern="1200" dirty="0">
                              <a:solidFill>
                                <a:schemeClr val="dk1"/>
                              </a:solidFill>
                              <a:latin typeface="Arial" panose="020B0604020202020204" pitchFamily="34" charset="0"/>
                              <a:ea typeface="黑体" panose="02010609060101010101" pitchFamily="49" charset="-122"/>
                              <a:cs typeface="Arial" panose="020B0604020202020204" pitchFamily="34" charset="0"/>
                            </a:rPr>
                            <a:t> 0</a:t>
                          </a:r>
                          <a:endParaRPr lang="zh-CN" altLang="en-US" sz="1800" b="0" i="0" kern="1200" dirty="0">
                            <a:solidFill>
                              <a:schemeClr val="dk1"/>
                            </a:solidFill>
                            <a:latin typeface="Arial" panose="020B0604020202020204" pitchFamily="34" charset="0"/>
                            <a:ea typeface="黑体" panose="02010609060101010101" pitchFamily="49" charset="-122"/>
                            <a:cs typeface="Arial" panose="020B0604020202020204" pitchFamily="34" charset="0"/>
                          </a:endParaRPr>
                        </a:p>
                      </a:txBody>
                      <a:tcPr/>
                    </a:tc>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Có</a:t>
                          </a:r>
                        </a:p>
                      </a:txBody>
                      <a:tcPr/>
                    </a:tc>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Không</a:t>
                          </a:r>
                        </a:p>
                      </a:txBody>
                      <a:tcPr/>
                    </a:tc>
                    <a:extLst>
                      <a:ext uri="{0D108BD9-81ED-4DB2-BD59-A6C34878D82A}">
                        <a16:rowId xmlns:a16="http://schemas.microsoft.com/office/drawing/2014/main" val="1800257923"/>
                      </a:ext>
                    </a:extLst>
                  </a:tr>
                  <a:tr h="447375">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Tâm camera nằm trên</a:t>
                          </a:r>
                          <a:r>
                            <a:rPr lang="en-US" altLang="zh-CN" b="0" i="0" dirty="0">
                              <a:latin typeface="Arial" panose="020B0604020202020204" pitchFamily="34" charset="0"/>
                              <a:ea typeface="黑体" panose="02010609060101010101" pitchFamily="49" charset="-122"/>
                              <a:cs typeface="Arial" panose="020B0604020202020204" pitchFamily="34" charset="0"/>
                            </a:rPr>
                            <a:t> (</a:t>
                          </a:r>
                          <a14:m>
                            <m:oMath xmlns:m="http://schemas.openxmlformats.org/officeDocument/2006/math">
                              <m:sSub>
                                <m:sSubPr>
                                  <m:ctrlPr>
                                    <a:rPr lang="zh-CN" altLang="en-US" b="0" i="1" smtClean="0">
                                      <a:latin typeface="Cambria Math" panose="02040503050406030204" pitchFamily="18" charset="0"/>
                                    </a:rPr>
                                  </m:ctrlPr>
                                </m:sSubPr>
                                <m:e>
                                  <m:r>
                                    <m:rPr>
                                      <m:sty m:val="p"/>
                                    </m:rPr>
                                    <a:rPr lang="zh-CN" altLang="en-US" b="0" i="0" smtClean="0">
                                      <a:latin typeface="Cambria Math" panose="02040503050406030204" pitchFamily="18" charset="0"/>
                                    </a:rPr>
                                    <m:t>π</m:t>
                                  </m:r>
                                </m:e>
                                <m:sub>
                                  <m:r>
                                    <a:rPr lang="en-US" altLang="zh-CN" b="0" i="0" smtClean="0">
                                      <a:latin typeface="Cambria Math" panose="02040503050406030204" pitchFamily="18" charset="0"/>
                                      <a:ea typeface="Cambria Math" panose="02040503050406030204" pitchFamily="18" charset="0"/>
                                    </a:rPr>
                                    <m:t>∞</m:t>
                                  </m:r>
                                </m:sub>
                              </m:sSub>
                              <m:r>
                                <a:rPr lang="vi-VN" altLang="zh-CN" b="0" i="0" smtClean="0">
                                  <a:latin typeface="Cambria Math" panose="02040503050406030204" pitchFamily="18" charset="0"/>
                                  <a:ea typeface="Cambria Math" panose="02040503050406030204" pitchFamily="18" charset="0"/>
                                </a:rPr>
                                <m:t>)</m:t>
                              </m:r>
                            </m:oMath>
                          </a14:m>
                          <a:endParaRPr lang="zh-CN" altLang="en-US" b="0" i="0" dirty="0">
                            <a:latin typeface="Arial" panose="020B0604020202020204" pitchFamily="34" charset="0"/>
                            <a:ea typeface="黑体" panose="02010609060101010101" pitchFamily="49" charset="-122"/>
                            <a:cs typeface="Arial" panose="020B0604020202020204" pitchFamily="34" charset="0"/>
                          </a:endParaRPr>
                        </a:p>
                      </a:txBody>
                      <a:tcPr/>
                    </a:tc>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Có</a:t>
                          </a:r>
                        </a:p>
                      </a:txBody>
                      <a:tcPr/>
                    </a:tc>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Có</a:t>
                          </a:r>
                        </a:p>
                      </a:txBody>
                      <a:tcPr/>
                    </a:tc>
                    <a:extLst>
                      <a:ext uri="{0D108BD9-81ED-4DB2-BD59-A6C34878D82A}">
                        <a16:rowId xmlns:a16="http://schemas.microsoft.com/office/drawing/2014/main" val="1459185777"/>
                      </a:ext>
                    </a:extLst>
                  </a:tr>
                  <a:tr h="447375">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Mặt phẳng chính là</a:t>
                          </a:r>
                          <a14:m>
                            <m:oMath xmlns:m="http://schemas.openxmlformats.org/officeDocument/2006/math">
                              <m:sSub>
                                <m:sSubPr>
                                  <m:ctrlPr>
                                    <a:rPr lang="zh-CN" altLang="en-US" b="0" i="1" smtClean="0">
                                      <a:latin typeface="Cambria Math" panose="02040503050406030204" pitchFamily="18" charset="0"/>
                                    </a:rPr>
                                  </m:ctrlPr>
                                </m:sSubPr>
                                <m:e>
                                  <m:r>
                                    <a:rPr lang="vi-VN" altLang="zh-CN" b="0" i="0" smtClean="0">
                                      <a:latin typeface="Cambria Math" panose="02040503050406030204" pitchFamily="18" charset="0"/>
                                    </a:rPr>
                                    <m:t> (</m:t>
                                  </m:r>
                                  <m:r>
                                    <m:rPr>
                                      <m:sty m:val="p"/>
                                    </m:rPr>
                                    <a:rPr lang="zh-CN" altLang="en-US" b="0" i="0" smtClean="0">
                                      <a:latin typeface="Cambria Math" panose="02040503050406030204" pitchFamily="18" charset="0"/>
                                    </a:rPr>
                                    <m:t>π</m:t>
                                  </m:r>
                                </m:e>
                                <m:sub>
                                  <m:r>
                                    <a:rPr lang="en-US" altLang="zh-CN" b="0" i="0" smtClean="0">
                                      <a:latin typeface="Cambria Math" panose="02040503050406030204" pitchFamily="18" charset="0"/>
                                      <a:ea typeface="Cambria Math" panose="02040503050406030204" pitchFamily="18" charset="0"/>
                                    </a:rPr>
                                    <m:t>∞</m:t>
                                  </m:r>
                                </m:sub>
                              </m:sSub>
                              <m:r>
                                <a:rPr lang="vi-VN" altLang="zh-CN" b="0" i="0" smtClean="0">
                                  <a:latin typeface="Cambria Math" panose="02040503050406030204" pitchFamily="18" charset="0"/>
                                  <a:ea typeface="Cambria Math" panose="02040503050406030204" pitchFamily="18" charset="0"/>
                                </a:rPr>
                                <m:t>)</m:t>
                              </m:r>
                            </m:oMath>
                          </a14:m>
                          <a:endParaRPr lang="zh-CN" altLang="en-US" b="0" i="0" dirty="0">
                            <a:latin typeface="Arial" panose="020B0604020202020204" pitchFamily="34" charset="0"/>
                            <a:ea typeface="黑体" panose="02010609060101010101" pitchFamily="49" charset="-122"/>
                            <a:cs typeface="Arial" panose="020B0604020202020204" pitchFamily="34" charset="0"/>
                          </a:endParaRPr>
                        </a:p>
                      </a:txBody>
                      <a:tcPr/>
                    </a:tc>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Có</a:t>
                          </a:r>
                        </a:p>
                      </a:txBody>
                      <a:tcPr/>
                    </a:tc>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Không</a:t>
                          </a:r>
                        </a:p>
                      </a:txBody>
                      <a:tcPr/>
                    </a:tc>
                    <a:extLst>
                      <a:ext uri="{0D108BD9-81ED-4DB2-BD59-A6C34878D82A}">
                        <a16:rowId xmlns:a16="http://schemas.microsoft.com/office/drawing/2014/main" val="984907231"/>
                      </a:ext>
                    </a:extLst>
                  </a:tr>
                  <a:tr h="447375">
                    <a:tc>
                      <a:txBody>
                        <a:bodyPr/>
                        <a:lstStyle/>
                        <a:p>
                          <a:pPr algn="ctr"/>
                          <a14:m>
                            <m:oMath xmlns:m="http://schemas.openxmlformats.org/officeDocument/2006/math">
                              <m:sSub>
                                <m:sSubPr>
                                  <m:ctrlPr>
                                    <a:rPr lang="zh-CN" altLang="en-US" b="0" i="1" smtClean="0">
                                      <a:latin typeface="Cambria Math" panose="02040503050406030204" pitchFamily="18" charset="0"/>
                                    </a:rPr>
                                  </m:ctrlPr>
                                </m:sSubPr>
                                <m:e>
                                  <m:r>
                                    <m:rPr>
                                      <m:sty m:val="p"/>
                                    </m:rPr>
                                    <a:rPr lang="zh-CN" altLang="en-US" b="0" i="0" smtClean="0">
                                      <a:latin typeface="Cambria Math" panose="02040503050406030204" pitchFamily="18" charset="0"/>
                                    </a:rPr>
                                    <m:t>π</m:t>
                                  </m:r>
                                </m:e>
                                <m:sub>
                                  <m:r>
                                    <a:rPr lang="en-US" altLang="zh-CN" b="0" i="0" smtClean="0">
                                      <a:latin typeface="Cambria Math" panose="02040503050406030204" pitchFamily="18" charset="0"/>
                                      <a:ea typeface="Cambria Math" panose="02040503050406030204" pitchFamily="18" charset="0"/>
                                    </a:rPr>
                                    <m:t>∞</m:t>
                                  </m:r>
                                </m:sub>
                              </m:sSub>
                            </m:oMath>
                          </a14:m>
                          <a:r>
                            <a:rPr lang="en-US" altLang="zh-CN" b="0" i="0" dirty="0">
                              <a:latin typeface="Arial" panose="020B0604020202020204" pitchFamily="34" charset="0"/>
                              <a:ea typeface="黑体" panose="02010609060101010101" pitchFamily="49" charset="-122"/>
                              <a:cs typeface="Arial" panose="020B0604020202020204" pitchFamily="34" charset="0"/>
                            </a:rPr>
                            <a:t> </a:t>
                          </a:r>
                          <a:r>
                            <a:rPr lang="zh-CN" altLang="en-US" b="0" i="0" dirty="0">
                              <a:latin typeface="Arial" panose="020B0604020202020204" pitchFamily="34" charset="0"/>
                              <a:ea typeface="黑体" panose="02010609060101010101" pitchFamily="49" charset="-122"/>
                              <a:cs typeface="Arial" panose="020B0604020202020204" pitchFamily="34" charset="0"/>
                            </a:rPr>
                            <a:t>Ảnh của điểm trên nằm trên</a:t>
                          </a:r>
                          <a:r>
                            <a:rPr lang="en-US" altLang="zh-CN" b="0" i="0" dirty="0">
                              <a:latin typeface="Arial" panose="020B0604020202020204" pitchFamily="34" charset="0"/>
                              <a:ea typeface="黑体" panose="02010609060101010101" pitchFamily="49" charset="-122"/>
                              <a:cs typeface="Arial" panose="020B0604020202020204" pitchFamily="34" charset="0"/>
                            </a:rPr>
                            <a:t> </a:t>
                          </a:r>
                          <a14:m>
                            <m:oMath xmlns:m="http://schemas.openxmlformats.org/officeDocument/2006/math">
                              <m:sSub>
                                <m:sSubPr>
                                  <m:ctrlPr>
                                    <a:rPr lang="en-US" altLang="zh-CN" b="0" i="1" smtClean="0">
                                      <a:latin typeface="Cambria Math" panose="02040503050406030204" pitchFamily="18" charset="0"/>
                                    </a:rPr>
                                  </m:ctrlPr>
                                </m:sSubPr>
                                <m:e>
                                  <m:r>
                                    <m:rPr>
                                      <m:sty m:val="p"/>
                                    </m:rPr>
                                    <a:rPr lang="en-US" altLang="zh-CN" b="0" i="0" smtClean="0">
                                      <a:latin typeface="Cambria Math" panose="02040503050406030204" pitchFamily="18" charset="0"/>
                                    </a:rPr>
                                    <m:t>I</m:t>
                                  </m:r>
                                </m:e>
                                <m:sub>
                                  <m:r>
                                    <a:rPr lang="en-US" altLang="zh-CN" b="0" i="0" smtClean="0">
                                      <a:latin typeface="Cambria Math" panose="02040503050406030204" pitchFamily="18" charset="0"/>
                                      <a:ea typeface="Cambria Math" panose="02040503050406030204" pitchFamily="18" charset="0"/>
                                    </a:rPr>
                                    <m:t>∞</m:t>
                                  </m:r>
                                </m:sub>
                              </m:sSub>
                            </m:oMath>
                          </a14:m>
                          <a:endParaRPr lang="zh-CN" altLang="en-US" b="0" i="0" dirty="0">
                            <a:latin typeface="Arial" panose="020B0604020202020204" pitchFamily="34" charset="0"/>
                            <a:ea typeface="黑体" panose="02010609060101010101" pitchFamily="49" charset="-122"/>
                            <a:cs typeface="Arial" panose="020B0604020202020204" pitchFamily="34" charset="0"/>
                          </a:endParaRPr>
                        </a:p>
                      </a:txBody>
                      <a:tcPr/>
                    </a:tc>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Có</a:t>
                          </a:r>
                        </a:p>
                      </a:txBody>
                      <a:tcPr/>
                    </a:tc>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Thông thường không</a:t>
                          </a:r>
                        </a:p>
                      </a:txBody>
                      <a:tcPr/>
                    </a:tc>
                    <a:extLst>
                      <a:ext uri="{0D108BD9-81ED-4DB2-BD59-A6C34878D82A}">
                        <a16:rowId xmlns:a16="http://schemas.microsoft.com/office/drawing/2014/main" val="781735664"/>
                      </a:ext>
                    </a:extLst>
                  </a:tr>
                </a:tbl>
              </a:graphicData>
            </a:graphic>
          </p:graphicFrame>
        </mc:Choice>
        <mc:Fallback xmlns="">
          <p:graphicFrame>
            <p:nvGraphicFramePr>
              <p:cNvPr id="3" name="表格 2">
                <a:extLst>
                  <a:ext uri="{FF2B5EF4-FFF2-40B4-BE49-F238E27FC236}">
                    <a16:creationId xmlns:a16="http://schemas.microsoft.com/office/drawing/2014/main" id="{901FE6B7-A054-EA87-92A6-ABF8D98777BA}"/>
                  </a:ext>
                </a:extLst>
              </p:cNvPr>
              <p:cNvGraphicFramePr>
                <a:graphicFrameLocks noGrp="1"/>
              </p:cNvGraphicFramePr>
              <p:nvPr>
                <p:extLst>
                  <p:ext uri="{D42A27DB-BD31-4B8C-83A1-F6EECF244321}">
                    <p14:modId xmlns:p14="http://schemas.microsoft.com/office/powerpoint/2010/main" val="4177488287"/>
                  </p:ext>
                </p:extLst>
              </p:nvPr>
            </p:nvGraphicFramePr>
            <p:xfrm>
              <a:off x="2315370" y="3335739"/>
              <a:ext cx="8282007" cy="3069660"/>
            </p:xfrm>
            <a:graphic>
              <a:graphicData uri="http://schemas.openxmlformats.org/drawingml/2006/table">
                <a:tbl>
                  <a:tblPr firstRow="1" bandRow="1">
                    <a:tableStyleId>{F5AB1C69-6EDB-4FF4-983F-18BD219EF322}</a:tableStyleId>
                  </a:tblPr>
                  <a:tblGrid>
                    <a:gridCol w="2760669">
                      <a:extLst>
                        <a:ext uri="{9D8B030D-6E8A-4147-A177-3AD203B41FA5}">
                          <a16:colId xmlns:a16="http://schemas.microsoft.com/office/drawing/2014/main" val="4269574071"/>
                        </a:ext>
                      </a:extLst>
                    </a:gridCol>
                    <a:gridCol w="2760669">
                      <a:extLst>
                        <a:ext uri="{9D8B030D-6E8A-4147-A177-3AD203B41FA5}">
                          <a16:colId xmlns:a16="http://schemas.microsoft.com/office/drawing/2014/main" val="1247861880"/>
                        </a:ext>
                      </a:extLst>
                    </a:gridCol>
                    <a:gridCol w="2760669">
                      <a:extLst>
                        <a:ext uri="{9D8B030D-6E8A-4147-A177-3AD203B41FA5}">
                          <a16:colId xmlns:a16="http://schemas.microsoft.com/office/drawing/2014/main" val="157325951"/>
                        </a:ext>
                      </a:extLst>
                    </a:gridCol>
                  </a:tblGrid>
                  <a:tr h="447375">
                    <a:tc>
                      <a:txBody>
                        <a:bodyPr/>
                        <a:lstStyle/>
                        <a:p>
                          <a:pPr algn="ctr"/>
                          <a:endParaRPr lang="zh-CN" altLang="en-US" b="0" i="0" dirty="0">
                            <a:solidFill>
                              <a:schemeClr val="tx1"/>
                            </a:solidFill>
                            <a:latin typeface="Arial" panose="020B0604020202020204" pitchFamily="34" charset="0"/>
                            <a:cs typeface="Arial" panose="020B0604020202020204" pitchFamily="34" charset="0"/>
                          </a:endParaRPr>
                        </a:p>
                      </a:txBody>
                      <a:tcPr/>
                    </a:tc>
                    <a:tc>
                      <a:txBody>
                        <a:bodyPr/>
                        <a:lstStyle/>
                        <a:p>
                          <a:pPr algn="ctr"/>
                          <a:r>
                            <a:rPr lang="zh-CN" altLang="en-US" b="0" i="0" dirty="0">
                              <a:solidFill>
                                <a:schemeClr val="tx1"/>
                              </a:solidFill>
                              <a:latin typeface="Arial" panose="020B0604020202020204" pitchFamily="34" charset="0"/>
                              <a:cs typeface="Arial" panose="020B0604020202020204" pitchFamily="34" charset="0"/>
                            </a:rPr>
                            <a:t>Camera affine</a:t>
                          </a:r>
                        </a:p>
                      </a:txBody>
                      <a:tcPr/>
                    </a:tc>
                    <a:tc>
                      <a:txBody>
                        <a:bodyPr/>
                        <a:lstStyle/>
                        <a:p>
                          <a:pPr algn="ctr"/>
                          <a:r>
                            <a:rPr lang="zh-CN" altLang="en-US" b="0" i="0" dirty="0">
                              <a:solidFill>
                                <a:schemeClr val="tx1"/>
                              </a:solidFill>
                              <a:latin typeface="Arial" panose="020B0604020202020204" pitchFamily="34" charset="0"/>
                              <a:cs typeface="Arial" panose="020B0604020202020204" pitchFamily="34" charset="0"/>
                            </a:rPr>
                            <a:t>Camera phi affine</a:t>
                          </a:r>
                        </a:p>
                      </a:txBody>
                      <a:tcPr/>
                    </a:tc>
                    <a:extLst>
                      <a:ext uri="{0D108BD9-81ED-4DB2-BD59-A6C34878D82A}">
                        <a16:rowId xmlns:a16="http://schemas.microsoft.com/office/drawing/2014/main" val="147372727"/>
                      </a:ext>
                    </a:extLst>
                  </a:tr>
                  <a:tr h="447375">
                    <a:tc>
                      <a:txBody>
                        <a:bodyPr/>
                        <a:lstStyle/>
                        <a:p>
                          <a:endParaRPr lang="en-VN"/>
                        </a:p>
                      </a:txBody>
                      <a:tcPr>
                        <a:blipFill>
                          <a:blip r:embed="rId4"/>
                          <a:stretch>
                            <a:fillRect l="-459" t="-102778" r="-200459" b="-497222"/>
                          </a:stretch>
                        </a:blipFill>
                      </a:tcPr>
                    </a:tc>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Có</a:t>
                          </a:r>
                        </a:p>
                      </a:txBody>
                      <a:tcPr/>
                    </a:tc>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Có</a:t>
                          </a:r>
                        </a:p>
                      </a:txBody>
                      <a:tcPr/>
                    </a:tc>
                    <a:extLst>
                      <a:ext uri="{0D108BD9-81ED-4DB2-BD59-A6C34878D82A}">
                        <a16:rowId xmlns:a16="http://schemas.microsoft.com/office/drawing/2014/main" val="4034615335"/>
                      </a:ext>
                    </a:extLst>
                  </a:tr>
                  <a:tr h="447375">
                    <a:tc>
                      <a:txBody>
                        <a:bodyPr/>
                        <a:lstStyle/>
                        <a:p>
                          <a:pPr algn="ctr"/>
                          <a:r>
                            <a:rPr lang="en-US" altLang="zh-CN" sz="1800" b="0" i="0" kern="1200" dirty="0" err="1">
                              <a:solidFill>
                                <a:schemeClr val="dk1"/>
                              </a:solidFill>
                              <a:latin typeface="Arial" panose="020B0604020202020204" pitchFamily="34" charset="0"/>
                              <a:ea typeface="黑体" panose="02010609060101010101" pitchFamily="49" charset="-122"/>
                              <a:cs typeface="Arial" panose="020B0604020202020204" pitchFamily="34" charset="0"/>
                            </a:rPr>
                            <a:t>Hàng</a:t>
                          </a:r>
                          <a:r>
                            <a:rPr lang="en-US" altLang="zh-CN" sz="1800" b="0" i="0" kern="1200" dirty="0">
                              <a:solidFill>
                                <a:schemeClr val="dk1"/>
                              </a:solidFill>
                              <a:latin typeface="Arial" panose="020B0604020202020204" pitchFamily="34" charset="0"/>
                              <a:ea typeface="黑体" panose="02010609060101010101" pitchFamily="49" charset="-122"/>
                              <a:cs typeface="Arial" panose="020B0604020202020204" pitchFamily="34" charset="0"/>
                            </a:rPr>
                            <a:t> </a:t>
                          </a:r>
                          <a:r>
                            <a:rPr lang="en-US" altLang="zh-CN" sz="1800" b="0" i="0" kern="1200" dirty="0" err="1">
                              <a:solidFill>
                                <a:schemeClr val="dk1"/>
                              </a:solidFill>
                              <a:latin typeface="Arial" panose="020B0604020202020204" pitchFamily="34" charset="0"/>
                              <a:ea typeface="黑体" panose="02010609060101010101" pitchFamily="49" charset="-122"/>
                              <a:cs typeface="Arial" panose="020B0604020202020204" pitchFamily="34" charset="0"/>
                            </a:rPr>
                            <a:t>cuối</a:t>
                          </a:r>
                          <a:r>
                            <a:rPr lang="en-US" altLang="zh-CN" sz="1800" b="0" i="0" kern="1200" dirty="0">
                              <a:solidFill>
                                <a:schemeClr val="dk1"/>
                              </a:solidFill>
                              <a:latin typeface="Arial" panose="020B0604020202020204" pitchFamily="34" charset="0"/>
                              <a:ea typeface="黑体" panose="02010609060101010101" pitchFamily="49" charset="-122"/>
                              <a:cs typeface="Arial" panose="020B0604020202020204" pitchFamily="34" charset="0"/>
                            </a:rPr>
                            <a:t> </a:t>
                          </a:r>
                          <a:r>
                            <a:rPr lang="en-US" altLang="zh-CN" sz="1800" b="0" i="0" kern="1200" dirty="0" err="1">
                              <a:solidFill>
                                <a:schemeClr val="dk1"/>
                              </a:solidFill>
                              <a:latin typeface="Arial" panose="020B0604020202020204" pitchFamily="34" charset="0"/>
                              <a:ea typeface="黑体" panose="02010609060101010101" pitchFamily="49" charset="-122"/>
                              <a:cs typeface="Arial" panose="020B0604020202020204" pitchFamily="34" charset="0"/>
                            </a:rPr>
                            <a:t>của</a:t>
                          </a:r>
                          <a:r>
                            <a:rPr lang="en-US" altLang="zh-CN" sz="1800" b="0" i="0" kern="1200" dirty="0">
                              <a:solidFill>
                                <a:schemeClr val="dk1"/>
                              </a:solidFill>
                              <a:latin typeface="Arial" panose="020B0604020202020204" pitchFamily="34" charset="0"/>
                              <a:ea typeface="黑体" panose="02010609060101010101" pitchFamily="49" charset="-122"/>
                              <a:cs typeface="Arial" panose="020B0604020202020204" pitchFamily="34" charset="0"/>
                            </a:rPr>
                            <a:t> M </a:t>
                          </a:r>
                          <a:r>
                            <a:rPr lang="en-US" altLang="zh-CN" sz="1800" b="0" i="0" kern="1200" dirty="0" err="1">
                              <a:solidFill>
                                <a:schemeClr val="dk1"/>
                              </a:solidFill>
                              <a:latin typeface="Arial" panose="020B0604020202020204" pitchFamily="34" charset="0"/>
                              <a:ea typeface="黑体" panose="02010609060101010101" pitchFamily="49" charset="-122"/>
                              <a:cs typeface="Arial" panose="020B0604020202020204" pitchFamily="34" charset="0"/>
                            </a:rPr>
                            <a:t>bằng</a:t>
                          </a:r>
                          <a:r>
                            <a:rPr lang="en-US" altLang="zh-CN" sz="1800" b="0" i="0" kern="1200" dirty="0">
                              <a:solidFill>
                                <a:schemeClr val="dk1"/>
                              </a:solidFill>
                              <a:latin typeface="Arial" panose="020B0604020202020204" pitchFamily="34" charset="0"/>
                              <a:ea typeface="黑体" panose="02010609060101010101" pitchFamily="49" charset="-122"/>
                              <a:cs typeface="Arial" panose="020B0604020202020204" pitchFamily="34" charset="0"/>
                            </a:rPr>
                            <a:t> 0</a:t>
                          </a:r>
                          <a:endParaRPr lang="zh-CN" altLang="en-US" sz="1800" b="0" i="0" kern="1200" dirty="0">
                            <a:solidFill>
                              <a:schemeClr val="dk1"/>
                            </a:solidFill>
                            <a:latin typeface="Arial" panose="020B0604020202020204" pitchFamily="34" charset="0"/>
                            <a:ea typeface="黑体" panose="02010609060101010101" pitchFamily="49" charset="-122"/>
                            <a:cs typeface="Arial" panose="020B0604020202020204" pitchFamily="34" charset="0"/>
                          </a:endParaRPr>
                        </a:p>
                      </a:txBody>
                      <a:tcPr/>
                    </a:tc>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Có</a:t>
                          </a:r>
                        </a:p>
                      </a:txBody>
                      <a:tcPr/>
                    </a:tc>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Không</a:t>
                          </a:r>
                        </a:p>
                      </a:txBody>
                      <a:tcPr/>
                    </a:tc>
                    <a:extLst>
                      <a:ext uri="{0D108BD9-81ED-4DB2-BD59-A6C34878D82A}">
                        <a16:rowId xmlns:a16="http://schemas.microsoft.com/office/drawing/2014/main" val="1800257923"/>
                      </a:ext>
                    </a:extLst>
                  </a:tr>
                  <a:tr h="640080">
                    <a:tc>
                      <a:txBody>
                        <a:bodyPr/>
                        <a:lstStyle/>
                        <a:p>
                          <a:endParaRPr lang="en-VN"/>
                        </a:p>
                      </a:txBody>
                      <a:tcPr>
                        <a:blipFill>
                          <a:blip r:embed="rId4"/>
                          <a:stretch>
                            <a:fillRect l="-459" t="-211765" r="-200459" b="-182353"/>
                          </a:stretch>
                        </a:blipFill>
                      </a:tcPr>
                    </a:tc>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Có</a:t>
                          </a:r>
                        </a:p>
                      </a:txBody>
                      <a:tcPr/>
                    </a:tc>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Có</a:t>
                          </a:r>
                        </a:p>
                      </a:txBody>
                      <a:tcPr/>
                    </a:tc>
                    <a:extLst>
                      <a:ext uri="{0D108BD9-81ED-4DB2-BD59-A6C34878D82A}">
                        <a16:rowId xmlns:a16="http://schemas.microsoft.com/office/drawing/2014/main" val="1459185777"/>
                      </a:ext>
                    </a:extLst>
                  </a:tr>
                  <a:tr h="447375">
                    <a:tc>
                      <a:txBody>
                        <a:bodyPr/>
                        <a:lstStyle/>
                        <a:p>
                          <a:endParaRPr lang="en-VN"/>
                        </a:p>
                      </a:txBody>
                      <a:tcPr>
                        <a:blipFill>
                          <a:blip r:embed="rId4"/>
                          <a:stretch>
                            <a:fillRect l="-459" t="-454286" r="-200459" b="-165714"/>
                          </a:stretch>
                        </a:blipFill>
                      </a:tcPr>
                    </a:tc>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Có</a:t>
                          </a:r>
                        </a:p>
                      </a:txBody>
                      <a:tcPr/>
                    </a:tc>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Không</a:t>
                          </a:r>
                        </a:p>
                      </a:txBody>
                      <a:tcPr/>
                    </a:tc>
                    <a:extLst>
                      <a:ext uri="{0D108BD9-81ED-4DB2-BD59-A6C34878D82A}">
                        <a16:rowId xmlns:a16="http://schemas.microsoft.com/office/drawing/2014/main" val="984907231"/>
                      </a:ext>
                    </a:extLst>
                  </a:tr>
                  <a:tr h="640080">
                    <a:tc>
                      <a:txBody>
                        <a:bodyPr/>
                        <a:lstStyle/>
                        <a:p>
                          <a:endParaRPr lang="en-VN"/>
                        </a:p>
                      </a:txBody>
                      <a:tcPr>
                        <a:blipFill>
                          <a:blip r:embed="rId4"/>
                          <a:stretch>
                            <a:fillRect l="-459" t="-380392" r="-200459" b="-13725"/>
                          </a:stretch>
                        </a:blipFill>
                      </a:tcPr>
                    </a:tc>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Có</a:t>
                          </a:r>
                        </a:p>
                      </a:txBody>
                      <a:tcPr/>
                    </a:tc>
                    <a:tc>
                      <a:txBody>
                        <a:bodyPr/>
                        <a:lstStyle/>
                        <a:p>
                          <a:pPr algn="ctr"/>
                          <a:r>
                            <a:rPr lang="zh-CN" altLang="en-US" b="0" i="0" dirty="0">
                              <a:latin typeface="Arial" panose="020B0604020202020204" pitchFamily="34" charset="0"/>
                              <a:ea typeface="黑体" panose="02010609060101010101" pitchFamily="49" charset="-122"/>
                              <a:cs typeface="Arial" panose="020B0604020202020204" pitchFamily="34" charset="0"/>
                            </a:rPr>
                            <a:t>Thông thường không</a:t>
                          </a:r>
                        </a:p>
                      </a:txBody>
                      <a:tcPr/>
                    </a:tc>
                    <a:extLst>
                      <a:ext uri="{0D108BD9-81ED-4DB2-BD59-A6C34878D82A}">
                        <a16:rowId xmlns:a16="http://schemas.microsoft.com/office/drawing/2014/main" val="781735664"/>
                      </a:ext>
                    </a:extLst>
                  </a:tr>
                </a:tbl>
              </a:graphicData>
            </a:graphic>
          </p:graphicFrame>
        </mc:Fallback>
      </mc:AlternateContent>
    </p:spTree>
    <p:extLst>
      <p:ext uri="{BB962C8B-B14F-4D97-AF65-F5344CB8AC3E}">
        <p14:creationId xmlns:p14="http://schemas.microsoft.com/office/powerpoint/2010/main" val="374320462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1E2ED-34DA-1682-773E-185D3676F741}"/>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96CE257-7B6B-F864-FE88-201933E76DF7}"/>
              </a:ext>
            </a:extLst>
          </p:cNvPr>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25</a:t>
            </a:fld>
            <a:endParaRPr lang="zh-CN" altLang="en-US">
              <a:latin typeface="Calibri"/>
              <a:cs typeface="Calibri"/>
            </a:endParaRPr>
          </a:p>
        </p:txBody>
      </p:sp>
      <p:sp>
        <p:nvSpPr>
          <p:cNvPr id="4" name="文本占位符 3">
            <a:extLst>
              <a:ext uri="{FF2B5EF4-FFF2-40B4-BE49-F238E27FC236}">
                <a16:creationId xmlns:a16="http://schemas.microsoft.com/office/drawing/2014/main" id="{01E18672-9A8F-3D92-073A-90D82E8AF094}"/>
              </a:ext>
            </a:extLst>
          </p:cNvPr>
          <p:cNvSpPr>
            <a:spLocks noGrp="1"/>
          </p:cNvSpPr>
          <p:nvPr>
            <p:ph type="body" sz="quarter" idx="13"/>
          </p:nvPr>
        </p:nvSpPr>
        <p:spPr>
          <a:xfrm>
            <a:off x="769435" y="277341"/>
            <a:ext cx="10582506" cy="668337"/>
          </a:xfrm>
        </p:spPr>
        <p:txBody>
          <a:bodyPr>
            <a:noAutofit/>
          </a:bodyPr>
          <a:lstStyle/>
          <a:p>
            <a:r>
              <a:rPr lang="en-US" altLang="zh-CN" dirty="0"/>
              <a:t>§2.3 Sự hình thành ảnh theo phép đo sáng</a:t>
            </a:r>
          </a:p>
        </p:txBody>
      </p:sp>
      <p:sp>
        <p:nvSpPr>
          <p:cNvPr id="6" name="Rectangle 4">
            <a:hlinkClick r:id="" action="ppaction://noaction"/>
            <a:extLst>
              <a:ext uri="{FF2B5EF4-FFF2-40B4-BE49-F238E27FC236}">
                <a16:creationId xmlns:a16="http://schemas.microsoft.com/office/drawing/2014/main" id="{3795F865-6D6D-9606-D921-295B2DE2993B}"/>
              </a:ext>
            </a:extLst>
          </p:cNvPr>
          <p:cNvSpPr>
            <a:spLocks noChangeArrowheads="1"/>
          </p:cNvSpPr>
          <p:nvPr/>
        </p:nvSpPr>
        <p:spPr bwMode="auto">
          <a:xfrm>
            <a:off x="1132893" y="801423"/>
            <a:ext cx="7063253" cy="3066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Chiếu sáng</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Phản xạ và bóng</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III. Quang học</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74131906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7C8D3-92E5-B815-8413-BA4425D49324}"/>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28C7731-FC15-3DD1-4FE0-32C2C7B59EC5}"/>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26</a:t>
            </a:fld>
            <a:endParaRPr lang="zh-CN" altLang="en-US">
              <a:latin typeface="Calibri"/>
              <a:cs typeface="Calibri"/>
            </a:endParaRPr>
          </a:p>
        </p:txBody>
      </p:sp>
      <p:sp>
        <p:nvSpPr>
          <p:cNvPr id="10" name="文本占位符 4">
            <a:extLst>
              <a:ext uri="{FF2B5EF4-FFF2-40B4-BE49-F238E27FC236}">
                <a16:creationId xmlns:a16="http://schemas.microsoft.com/office/drawing/2014/main" id="{33D643C4-1854-C702-27DD-D7793ED7D34E}"/>
              </a:ext>
            </a:extLst>
          </p:cNvPr>
          <p:cNvSpPr>
            <a:spLocks noGrp="1"/>
          </p:cNvSpPr>
          <p:nvPr>
            <p:ph type="body" sz="quarter" idx="14"/>
          </p:nvPr>
        </p:nvSpPr>
        <p:spPr>
          <a:xfrm>
            <a:off x="515937" y="1104900"/>
            <a:ext cx="11160125" cy="1968500"/>
          </a:xfrm>
        </p:spPr>
        <p:txBody>
          <a:bodyPr>
            <a:normAutofit lnSpcReduction="10000"/>
          </a:bodyPr>
          <a:lstStyle/>
          <a:p>
            <a:r>
              <a:rPr lang="zh-CN" altLang="en-US" sz="2600" dirty="0"/>
              <a:t>Vật thể thực và ảnh chụp</a:t>
            </a:r>
            <a:endParaRPr lang="en-US" altLang="zh-CN" sz="2600" dirty="0"/>
          </a:p>
          <a:p>
            <a:pPr lvl="1"/>
            <a:r>
              <a:rPr lang="zh-CN" altLang="en-US" sz="2200" dirty="0"/>
              <a:t>Mô hình tô bóng (shading): mô tả cơ chế hình thành độ sáng bề mặt trong thế giới thực</a:t>
            </a:r>
            <a:endParaRPr lang="en-US" altLang="zh-CN" sz="2200" dirty="0"/>
          </a:p>
          <a:p>
            <a:pPr lvl="1"/>
            <a:r>
              <a:rPr lang="zh-CN" altLang="en-US" sz="2200" dirty="0"/>
              <a:t>Ảnh đồ họa: thông qua các thiết bị như camera, chiếu các đặc trưng hình học 3D thành đặc trưng 2D trong ảnh</a:t>
            </a:r>
            <a:endParaRPr lang="en-US" altLang="zh-CN" sz="2200" dirty="0"/>
          </a:p>
          <a:p>
            <a:pPr lvl="1"/>
            <a:endParaRPr lang="en-US" altLang="zh-CN" sz="2400" dirty="0"/>
          </a:p>
        </p:txBody>
      </p:sp>
      <p:sp>
        <p:nvSpPr>
          <p:cNvPr id="4" name="文本占位符 3">
            <a:extLst>
              <a:ext uri="{FF2B5EF4-FFF2-40B4-BE49-F238E27FC236}">
                <a16:creationId xmlns:a16="http://schemas.microsoft.com/office/drawing/2014/main" id="{769EDBE3-E9AF-CD07-0E0D-E23412F8DE96}"/>
              </a:ext>
            </a:extLst>
          </p:cNvPr>
          <p:cNvSpPr>
            <a:spLocks noGrp="1"/>
          </p:cNvSpPr>
          <p:nvPr>
            <p:ph type="body" sz="quarter" idx="13"/>
          </p:nvPr>
        </p:nvSpPr>
        <p:spPr/>
        <p:txBody>
          <a:bodyPr>
            <a:normAutofit/>
          </a:bodyPr>
          <a:lstStyle/>
          <a:p>
            <a:r>
              <a:rPr lang="zh-CN" altLang="en-US" dirty="0">
                <a:latin typeface="Calibri"/>
                <a:cs typeface="Calibri"/>
              </a:rPr>
              <a:t>Sự hình thành ảnh theo phép đo sáng</a:t>
            </a:r>
          </a:p>
        </p:txBody>
      </p:sp>
      <p:sp>
        <p:nvSpPr>
          <p:cNvPr id="7" name="矩形: 圆角 9">
            <a:extLst>
              <a:ext uri="{FF2B5EF4-FFF2-40B4-BE49-F238E27FC236}">
                <a16:creationId xmlns:a16="http://schemas.microsoft.com/office/drawing/2014/main" id="{01F81264-AB9A-9202-9D2B-939D7D091DC3}"/>
              </a:ext>
            </a:extLst>
          </p:cNvPr>
          <p:cNvSpPr/>
          <p:nvPr/>
        </p:nvSpPr>
        <p:spPr>
          <a:xfrm>
            <a:off x="896703" y="4732687"/>
            <a:ext cx="1076266" cy="459734"/>
          </a:xfrm>
          <a:prstGeom prst="roundRect">
            <a:avLst/>
          </a:prstGeom>
          <a:ln w="28575">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rtlCol="0" anchor="ctr">
            <a:normAutofit/>
          </a:bodyPr>
          <a:lstStyle/>
          <a:p>
            <a:pPr algn="ctr"/>
            <a:r>
              <a:rPr lang="zh-CN" altLang="en-US" sz="1400" dirty="0">
                <a:latin typeface="Arial" panose="020B0604020202020204" pitchFamily="34" charset="0"/>
                <a:cs typeface="Arial" panose="020B0604020202020204" pitchFamily="34" charset="0"/>
              </a:rPr>
              <a:t>Bóng</a:t>
            </a:r>
          </a:p>
        </p:txBody>
      </p:sp>
      <p:sp>
        <p:nvSpPr>
          <p:cNvPr id="8" name="矩形: 圆角 9">
            <a:extLst>
              <a:ext uri="{FF2B5EF4-FFF2-40B4-BE49-F238E27FC236}">
                <a16:creationId xmlns:a16="http://schemas.microsoft.com/office/drawing/2014/main" id="{5C8E03A4-4515-266D-FF5B-CBBD94E8DF6A}"/>
              </a:ext>
            </a:extLst>
          </p:cNvPr>
          <p:cNvSpPr/>
          <p:nvPr/>
        </p:nvSpPr>
        <p:spPr>
          <a:xfrm>
            <a:off x="896703" y="3965910"/>
            <a:ext cx="1076266" cy="459734"/>
          </a:xfrm>
          <a:prstGeom prst="roundRect">
            <a:avLst/>
          </a:prstGeom>
          <a:ln w="28575">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rtlCol="0" anchor="ctr">
            <a:normAutofit/>
          </a:bodyPr>
          <a:lstStyle/>
          <a:p>
            <a:pPr algn="ctr"/>
            <a:r>
              <a:rPr lang="zh-CN" altLang="en-US" sz="1400" dirty="0">
                <a:latin typeface="Arial" panose="020B0604020202020204" pitchFamily="34" charset="0"/>
                <a:cs typeface="Arial" panose="020B0604020202020204" pitchFamily="34" charset="0"/>
              </a:rPr>
              <a:t>Phản xạ</a:t>
            </a:r>
          </a:p>
        </p:txBody>
      </p:sp>
      <p:sp>
        <p:nvSpPr>
          <p:cNvPr id="11" name="矩形: 圆角 9">
            <a:extLst>
              <a:ext uri="{FF2B5EF4-FFF2-40B4-BE49-F238E27FC236}">
                <a16:creationId xmlns:a16="http://schemas.microsoft.com/office/drawing/2014/main" id="{7D6FF89A-4A00-503D-F7FA-FB1C60AA1ABF}"/>
              </a:ext>
            </a:extLst>
          </p:cNvPr>
          <p:cNvSpPr/>
          <p:nvPr/>
        </p:nvSpPr>
        <p:spPr>
          <a:xfrm>
            <a:off x="896703" y="3073400"/>
            <a:ext cx="1076266" cy="585467"/>
          </a:xfrm>
          <a:prstGeom prst="roundRect">
            <a:avLst/>
          </a:prstGeom>
          <a:ln w="28575">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rtlCol="0" anchor="ctr">
            <a:noAutofit/>
          </a:bodyPr>
          <a:lstStyle/>
          <a:p>
            <a:pPr algn="ctr"/>
            <a:r>
              <a:rPr lang="zh-CN" altLang="en-US" sz="1400" dirty="0">
                <a:latin typeface="Arial" panose="020B0604020202020204" pitchFamily="34" charset="0"/>
                <a:cs typeface="Arial" panose="020B0604020202020204" pitchFamily="34" charset="0"/>
              </a:rPr>
              <a:t>Chiếu sáng</a:t>
            </a:r>
          </a:p>
        </p:txBody>
      </p:sp>
      <p:sp>
        <p:nvSpPr>
          <p:cNvPr id="12" name="矩形: 圆角 9">
            <a:extLst>
              <a:ext uri="{FF2B5EF4-FFF2-40B4-BE49-F238E27FC236}">
                <a16:creationId xmlns:a16="http://schemas.microsoft.com/office/drawing/2014/main" id="{FC537C78-11B6-4105-3FD4-F1DC76E09C09}"/>
              </a:ext>
            </a:extLst>
          </p:cNvPr>
          <p:cNvSpPr/>
          <p:nvPr/>
        </p:nvSpPr>
        <p:spPr>
          <a:xfrm>
            <a:off x="3184976" y="3974124"/>
            <a:ext cx="1586691" cy="459734"/>
          </a:xfrm>
          <a:prstGeom prst="roundRect">
            <a:avLst/>
          </a:prstGeom>
          <a:ln w="28575">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rtlCol="0" anchor="ctr">
            <a:normAutofit/>
          </a:bodyPr>
          <a:lstStyle/>
          <a:p>
            <a:pPr algn="ctr"/>
            <a:r>
              <a:rPr lang="zh-CN" altLang="en-US" sz="1400" dirty="0">
                <a:latin typeface="Arial" panose="020B0604020202020204" pitchFamily="34" charset="0"/>
                <a:cs typeface="Arial" panose="020B0604020202020204" pitchFamily="34" charset="0"/>
              </a:rPr>
              <a:t>Mô hình tô bóng</a:t>
            </a:r>
          </a:p>
        </p:txBody>
      </p:sp>
      <p:cxnSp>
        <p:nvCxnSpPr>
          <p:cNvPr id="13" name="直线箭头连接符 24">
            <a:extLst>
              <a:ext uri="{FF2B5EF4-FFF2-40B4-BE49-F238E27FC236}">
                <a16:creationId xmlns:a16="http://schemas.microsoft.com/office/drawing/2014/main" id="{65399A06-7D75-0890-7341-955C3420F926}"/>
              </a:ext>
            </a:extLst>
          </p:cNvPr>
          <p:cNvCxnSpPr>
            <a:cxnSpLocks/>
            <a:stCxn id="12" idx="1"/>
            <a:endCxn id="8" idx="3"/>
          </p:cNvCxnSpPr>
          <p:nvPr/>
        </p:nvCxnSpPr>
        <p:spPr>
          <a:xfrm flipH="1" flipV="1">
            <a:off x="1972969" y="4195777"/>
            <a:ext cx="1212007" cy="821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连接符: 肘形 18">
            <a:extLst>
              <a:ext uri="{FF2B5EF4-FFF2-40B4-BE49-F238E27FC236}">
                <a16:creationId xmlns:a16="http://schemas.microsoft.com/office/drawing/2014/main" id="{166F8FB3-A700-D3CC-B04A-F2245CFC99F6}"/>
              </a:ext>
            </a:extLst>
          </p:cNvPr>
          <p:cNvCxnSpPr>
            <a:cxnSpLocks/>
            <a:stCxn id="12" idx="1"/>
            <a:endCxn id="11" idx="3"/>
          </p:cNvCxnSpPr>
          <p:nvPr/>
        </p:nvCxnSpPr>
        <p:spPr>
          <a:xfrm rot="10800000">
            <a:off x="1972970" y="3366135"/>
            <a:ext cx="1212007" cy="837857"/>
          </a:xfrm>
          <a:prstGeom prst="bent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连接符: 肘形 19">
            <a:extLst>
              <a:ext uri="{FF2B5EF4-FFF2-40B4-BE49-F238E27FC236}">
                <a16:creationId xmlns:a16="http://schemas.microsoft.com/office/drawing/2014/main" id="{ECA3EC11-7B73-2AA3-17DA-500C9B2FCF20}"/>
              </a:ext>
            </a:extLst>
          </p:cNvPr>
          <p:cNvCxnSpPr>
            <a:cxnSpLocks/>
            <a:stCxn id="12" idx="1"/>
            <a:endCxn id="7" idx="3"/>
          </p:cNvCxnSpPr>
          <p:nvPr/>
        </p:nvCxnSpPr>
        <p:spPr>
          <a:xfrm rot="10800000" flipV="1">
            <a:off x="1972970" y="4203990"/>
            <a:ext cx="1212007" cy="758563"/>
          </a:xfrm>
          <a:prstGeom prst="bent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矩形: 圆角 9">
            <a:extLst>
              <a:ext uri="{FF2B5EF4-FFF2-40B4-BE49-F238E27FC236}">
                <a16:creationId xmlns:a16="http://schemas.microsoft.com/office/drawing/2014/main" id="{09DAF830-5663-6543-1696-FD01F61F50AA}"/>
              </a:ext>
            </a:extLst>
          </p:cNvPr>
          <p:cNvSpPr/>
          <p:nvPr/>
        </p:nvSpPr>
        <p:spPr>
          <a:xfrm>
            <a:off x="5302654" y="3199133"/>
            <a:ext cx="1586691" cy="459734"/>
          </a:xfrm>
          <a:prstGeom prst="roundRect">
            <a:avLst/>
          </a:prstGeom>
          <a:ln w="28575">
            <a:solidFill>
              <a:schemeClr val="accent6">
                <a:lumMod val="60000"/>
                <a:lumOff val="40000"/>
              </a:schemeClr>
            </a:solidFill>
          </a:ln>
        </p:spPr>
        <p:style>
          <a:lnRef idx="2">
            <a:schemeClr val="accent1"/>
          </a:lnRef>
          <a:fillRef idx="1">
            <a:schemeClr val="lt1"/>
          </a:fillRef>
          <a:effectRef idx="0">
            <a:schemeClr val="accent1"/>
          </a:effectRef>
          <a:fontRef idx="minor">
            <a:schemeClr val="dk1"/>
          </a:fontRef>
        </p:style>
        <p:txBody>
          <a:bodyPr rtlCol="0" anchor="ctr">
            <a:normAutofit/>
          </a:bodyPr>
          <a:lstStyle/>
          <a:p>
            <a:pPr algn="ctr"/>
            <a:r>
              <a:rPr lang="zh-CN" altLang="en-US" sz="1400" dirty="0">
                <a:latin typeface="Arial" panose="020B0604020202020204" pitchFamily="34" charset="0"/>
                <a:cs typeface="Arial" panose="020B0604020202020204" pitchFamily="34" charset="0"/>
              </a:rPr>
              <a:t>Vật thể thực</a:t>
            </a:r>
          </a:p>
        </p:txBody>
      </p:sp>
      <p:sp>
        <p:nvSpPr>
          <p:cNvPr id="27" name="矩形: 圆角 9">
            <a:extLst>
              <a:ext uri="{FF2B5EF4-FFF2-40B4-BE49-F238E27FC236}">
                <a16:creationId xmlns:a16="http://schemas.microsoft.com/office/drawing/2014/main" id="{D27A9082-D188-B3FE-8DB6-00A24B182B41}"/>
              </a:ext>
            </a:extLst>
          </p:cNvPr>
          <p:cNvSpPr/>
          <p:nvPr/>
        </p:nvSpPr>
        <p:spPr>
          <a:xfrm>
            <a:off x="5302653" y="4732687"/>
            <a:ext cx="1586691" cy="459734"/>
          </a:xfrm>
          <a:prstGeom prst="roundRect">
            <a:avLst/>
          </a:prstGeom>
          <a:ln w="28575">
            <a:solidFill>
              <a:schemeClr val="accent6">
                <a:lumMod val="60000"/>
                <a:lumOff val="40000"/>
              </a:schemeClr>
            </a:solidFill>
          </a:ln>
        </p:spPr>
        <p:style>
          <a:lnRef idx="2">
            <a:schemeClr val="accent1"/>
          </a:lnRef>
          <a:fillRef idx="1">
            <a:schemeClr val="lt1"/>
          </a:fillRef>
          <a:effectRef idx="0">
            <a:schemeClr val="accent1"/>
          </a:effectRef>
          <a:fontRef idx="minor">
            <a:schemeClr val="dk1"/>
          </a:fontRef>
        </p:style>
        <p:txBody>
          <a:bodyPr rtlCol="0" anchor="ctr">
            <a:normAutofit/>
          </a:bodyPr>
          <a:lstStyle/>
          <a:p>
            <a:pPr algn="ctr"/>
            <a:r>
              <a:rPr lang="zh-CN" altLang="en-US" sz="1400" dirty="0">
                <a:latin typeface="Arial" panose="020B0604020202020204" pitchFamily="34" charset="0"/>
                <a:cs typeface="Arial" panose="020B0604020202020204" pitchFamily="34" charset="0"/>
              </a:rPr>
              <a:t>Ảnh đồ họa</a:t>
            </a:r>
          </a:p>
        </p:txBody>
      </p:sp>
      <p:cxnSp>
        <p:nvCxnSpPr>
          <p:cNvPr id="28" name="直线箭头连接符 24">
            <a:extLst>
              <a:ext uri="{FF2B5EF4-FFF2-40B4-BE49-F238E27FC236}">
                <a16:creationId xmlns:a16="http://schemas.microsoft.com/office/drawing/2014/main" id="{EFEC8C3D-B959-2AF9-5E96-001184C22CF0}"/>
              </a:ext>
            </a:extLst>
          </p:cNvPr>
          <p:cNvCxnSpPr>
            <a:cxnSpLocks/>
          </p:cNvCxnSpPr>
          <p:nvPr/>
        </p:nvCxnSpPr>
        <p:spPr>
          <a:xfrm flipV="1">
            <a:off x="5965847" y="3657473"/>
            <a:ext cx="0" cy="107521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线箭头连接符 24">
            <a:extLst>
              <a:ext uri="{FF2B5EF4-FFF2-40B4-BE49-F238E27FC236}">
                <a16:creationId xmlns:a16="http://schemas.microsoft.com/office/drawing/2014/main" id="{589960DC-3272-67C6-EF93-8777BFB2C715}"/>
              </a:ext>
            </a:extLst>
          </p:cNvPr>
          <p:cNvCxnSpPr>
            <a:cxnSpLocks/>
          </p:cNvCxnSpPr>
          <p:nvPr/>
        </p:nvCxnSpPr>
        <p:spPr>
          <a:xfrm>
            <a:off x="6197860" y="3666383"/>
            <a:ext cx="0" cy="107521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连接符: 肘形 34">
            <a:extLst>
              <a:ext uri="{FF2B5EF4-FFF2-40B4-BE49-F238E27FC236}">
                <a16:creationId xmlns:a16="http://schemas.microsoft.com/office/drawing/2014/main" id="{8C14043C-6B08-1EBB-8ACB-21D606A5F9B1}"/>
              </a:ext>
            </a:extLst>
          </p:cNvPr>
          <p:cNvCxnSpPr>
            <a:cxnSpLocks/>
            <a:stCxn id="26" idx="1"/>
            <a:endCxn id="12" idx="3"/>
          </p:cNvCxnSpPr>
          <p:nvPr/>
        </p:nvCxnSpPr>
        <p:spPr>
          <a:xfrm rot="10800000" flipV="1">
            <a:off x="4771668" y="3428999"/>
            <a:ext cx="530987" cy="774991"/>
          </a:xfrm>
          <a:prstGeom prst="bent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8" name="矩形: 圆角 9">
            <a:extLst>
              <a:ext uri="{FF2B5EF4-FFF2-40B4-BE49-F238E27FC236}">
                <a16:creationId xmlns:a16="http://schemas.microsoft.com/office/drawing/2014/main" id="{DB14D797-25A3-2F3D-1585-DE237013C177}"/>
              </a:ext>
            </a:extLst>
          </p:cNvPr>
          <p:cNvSpPr/>
          <p:nvPr/>
        </p:nvSpPr>
        <p:spPr>
          <a:xfrm>
            <a:off x="7392040" y="3965212"/>
            <a:ext cx="1586691" cy="459734"/>
          </a:xfrm>
          <a:prstGeom prst="roundRect">
            <a:avLst/>
          </a:prstGeom>
          <a:ln w="28575">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rtlCol="0" anchor="ctr">
            <a:noAutofit/>
          </a:bodyPr>
          <a:lstStyle/>
          <a:p>
            <a:pPr algn="ctr"/>
            <a:r>
              <a:rPr lang="zh-CN" altLang="en-US" sz="1400" dirty="0">
                <a:latin typeface="Arial" panose="020B0604020202020204" pitchFamily="34" charset="0"/>
                <a:cs typeface="Arial" panose="020B0604020202020204" pitchFamily="34" charset="0"/>
              </a:rPr>
              <a:t>Tạo ảnh qua thấu kính</a:t>
            </a:r>
          </a:p>
        </p:txBody>
      </p:sp>
      <p:sp>
        <p:nvSpPr>
          <p:cNvPr id="39" name="矩形: 圆角 9">
            <a:extLst>
              <a:ext uri="{FF2B5EF4-FFF2-40B4-BE49-F238E27FC236}">
                <a16:creationId xmlns:a16="http://schemas.microsoft.com/office/drawing/2014/main" id="{8FF09A59-944F-77CA-D3A8-B04A8556F101}"/>
              </a:ext>
            </a:extLst>
          </p:cNvPr>
          <p:cNvSpPr/>
          <p:nvPr/>
        </p:nvSpPr>
        <p:spPr>
          <a:xfrm>
            <a:off x="10219028" y="4653421"/>
            <a:ext cx="1076266" cy="845346"/>
          </a:xfrm>
          <a:prstGeom prst="roundRect">
            <a:avLst/>
          </a:prstGeom>
          <a:ln w="28575">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rtlCol="0" anchor="ctr">
            <a:noAutofit/>
          </a:bodyPr>
          <a:lstStyle/>
          <a:p>
            <a:pPr algn="ctr"/>
            <a:r>
              <a:rPr lang="zh-CN" altLang="en-US" sz="1400" dirty="0">
                <a:latin typeface="Arial" panose="020B0604020202020204" pitchFamily="34" charset="0"/>
                <a:cs typeface="Arial" panose="020B0604020202020204" pitchFamily="34" charset="0"/>
              </a:rPr>
              <a:t>Độ sâu trường ảnh</a:t>
            </a:r>
          </a:p>
        </p:txBody>
      </p:sp>
      <p:sp>
        <p:nvSpPr>
          <p:cNvPr id="40" name="矩形: 圆角 9">
            <a:extLst>
              <a:ext uri="{FF2B5EF4-FFF2-40B4-BE49-F238E27FC236}">
                <a16:creationId xmlns:a16="http://schemas.microsoft.com/office/drawing/2014/main" id="{F1C3B7A1-CE3E-2508-45CD-0074000512DC}"/>
              </a:ext>
            </a:extLst>
          </p:cNvPr>
          <p:cNvSpPr/>
          <p:nvPr/>
        </p:nvSpPr>
        <p:spPr>
          <a:xfrm>
            <a:off x="10219028" y="3964516"/>
            <a:ext cx="1076266" cy="459734"/>
          </a:xfrm>
          <a:prstGeom prst="roundRect">
            <a:avLst/>
          </a:prstGeom>
          <a:ln w="28575">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rtlCol="0" anchor="ctr">
            <a:normAutofit/>
          </a:bodyPr>
          <a:lstStyle/>
          <a:p>
            <a:pPr algn="ctr"/>
            <a:r>
              <a:rPr lang="zh-CN" altLang="en-US" sz="1400" dirty="0">
                <a:latin typeface="Arial" panose="020B0604020202020204" pitchFamily="34" charset="0"/>
                <a:cs typeface="Arial" panose="020B0604020202020204" pitchFamily="34" charset="0"/>
              </a:rPr>
              <a:t>Tối góc</a:t>
            </a:r>
          </a:p>
        </p:txBody>
      </p:sp>
      <p:sp>
        <p:nvSpPr>
          <p:cNvPr id="41" name="矩形: 圆角 9">
            <a:extLst>
              <a:ext uri="{FF2B5EF4-FFF2-40B4-BE49-F238E27FC236}">
                <a16:creationId xmlns:a16="http://schemas.microsoft.com/office/drawing/2014/main" id="{97D8FF4E-1F1A-E706-7636-7300777637D7}"/>
              </a:ext>
            </a:extLst>
          </p:cNvPr>
          <p:cNvSpPr/>
          <p:nvPr/>
        </p:nvSpPr>
        <p:spPr>
          <a:xfrm>
            <a:off x="10219028" y="3072006"/>
            <a:ext cx="1076266" cy="585467"/>
          </a:xfrm>
          <a:prstGeom prst="roundRect">
            <a:avLst/>
          </a:prstGeom>
          <a:ln w="28575">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rtlCol="0" anchor="ctr">
            <a:noAutofit/>
          </a:bodyPr>
          <a:lstStyle/>
          <a:p>
            <a:pPr algn="ctr"/>
            <a:r>
              <a:rPr lang="zh-CN" altLang="en-US" sz="1400" dirty="0">
                <a:latin typeface="Arial" panose="020B0604020202020204" pitchFamily="34" charset="0"/>
                <a:cs typeface="Arial" panose="020B0604020202020204" pitchFamily="34" charset="0"/>
              </a:rPr>
              <a:t>Quang sai màu</a:t>
            </a:r>
          </a:p>
        </p:txBody>
      </p:sp>
      <p:cxnSp>
        <p:nvCxnSpPr>
          <p:cNvPr id="42" name="直线箭头连接符 24">
            <a:extLst>
              <a:ext uri="{FF2B5EF4-FFF2-40B4-BE49-F238E27FC236}">
                <a16:creationId xmlns:a16="http://schemas.microsoft.com/office/drawing/2014/main" id="{4A8C4368-C989-603D-BB0C-B6F08FCF85A8}"/>
              </a:ext>
            </a:extLst>
          </p:cNvPr>
          <p:cNvCxnSpPr>
            <a:cxnSpLocks/>
            <a:stCxn id="38" idx="3"/>
            <a:endCxn id="40" idx="1"/>
          </p:cNvCxnSpPr>
          <p:nvPr/>
        </p:nvCxnSpPr>
        <p:spPr>
          <a:xfrm flipV="1">
            <a:off x="8978731" y="4194383"/>
            <a:ext cx="1240297" cy="69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连接符: 肘形 45">
            <a:extLst>
              <a:ext uri="{FF2B5EF4-FFF2-40B4-BE49-F238E27FC236}">
                <a16:creationId xmlns:a16="http://schemas.microsoft.com/office/drawing/2014/main" id="{613A0FBC-7A29-A01A-9371-9300AFB363BF}"/>
              </a:ext>
            </a:extLst>
          </p:cNvPr>
          <p:cNvCxnSpPr>
            <a:cxnSpLocks/>
            <a:stCxn id="27" idx="3"/>
            <a:endCxn id="38" idx="1"/>
          </p:cNvCxnSpPr>
          <p:nvPr/>
        </p:nvCxnSpPr>
        <p:spPr>
          <a:xfrm flipV="1">
            <a:off x="6889344" y="4195079"/>
            <a:ext cx="502696" cy="767475"/>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连接符: 肘形 48">
            <a:extLst>
              <a:ext uri="{FF2B5EF4-FFF2-40B4-BE49-F238E27FC236}">
                <a16:creationId xmlns:a16="http://schemas.microsoft.com/office/drawing/2014/main" id="{8EEE5F52-C18B-52BA-5E4B-CB962920BFDB}"/>
              </a:ext>
            </a:extLst>
          </p:cNvPr>
          <p:cNvCxnSpPr>
            <a:cxnSpLocks/>
            <a:stCxn id="38" idx="3"/>
            <a:endCxn id="41" idx="1"/>
          </p:cNvCxnSpPr>
          <p:nvPr/>
        </p:nvCxnSpPr>
        <p:spPr>
          <a:xfrm flipV="1">
            <a:off x="8978731" y="3364740"/>
            <a:ext cx="1240297" cy="830339"/>
          </a:xfrm>
          <a:prstGeom prst="bent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连接符: 肘形 51">
            <a:extLst>
              <a:ext uri="{FF2B5EF4-FFF2-40B4-BE49-F238E27FC236}">
                <a16:creationId xmlns:a16="http://schemas.microsoft.com/office/drawing/2014/main" id="{3B289839-E485-4470-21B4-28A63B1E7498}"/>
              </a:ext>
            </a:extLst>
          </p:cNvPr>
          <p:cNvCxnSpPr>
            <a:cxnSpLocks/>
            <a:stCxn id="38" idx="3"/>
            <a:endCxn id="39" idx="1"/>
          </p:cNvCxnSpPr>
          <p:nvPr/>
        </p:nvCxnSpPr>
        <p:spPr>
          <a:xfrm>
            <a:off x="8978731" y="4195079"/>
            <a:ext cx="1240297" cy="881015"/>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矩形: 圆角 9">
            <a:extLst>
              <a:ext uri="{FF2B5EF4-FFF2-40B4-BE49-F238E27FC236}">
                <a16:creationId xmlns:a16="http://schemas.microsoft.com/office/drawing/2014/main" id="{7FA40164-CF08-43C9-589C-A41F5E20CD0B}"/>
              </a:ext>
            </a:extLst>
          </p:cNvPr>
          <p:cNvSpPr/>
          <p:nvPr/>
        </p:nvSpPr>
        <p:spPr>
          <a:xfrm>
            <a:off x="896703" y="5727938"/>
            <a:ext cx="10398591" cy="774991"/>
          </a:xfrm>
          <a:prstGeom prst="roundRect">
            <a:avLst/>
          </a:prstGeom>
          <a:ln w="28575">
            <a:solidFill>
              <a:schemeClr val="accent2">
                <a:lumMod val="60000"/>
                <a:lumOff val="40000"/>
              </a:schemeClr>
            </a:solidFill>
          </a:ln>
        </p:spPr>
        <p:style>
          <a:lnRef idx="2">
            <a:schemeClr val="accent1"/>
          </a:lnRef>
          <a:fillRef idx="1">
            <a:schemeClr val="lt1"/>
          </a:fillRef>
          <a:effectRef idx="0">
            <a:schemeClr val="accent1"/>
          </a:effectRef>
          <a:fontRef idx="minor">
            <a:schemeClr val="dk1"/>
          </a:fontRef>
        </p:style>
        <p:txBody>
          <a:bodyPr rtlCol="0" anchor="ctr">
            <a:noAutofit/>
          </a:bodyPr>
          <a:lstStyle/>
          <a:p>
            <a:pPr algn="ctr"/>
            <a:r>
              <a:rPr lang="zh-CN" altLang="en-US" sz="1400" dirty="0">
                <a:latin typeface="Arial" panose="020B0604020202020204" pitchFamily="34" charset="0"/>
                <a:cs typeface="Arial" panose="020B0604020202020204" pitchFamily="34" charset="0"/>
              </a:rPr>
              <a:t>Xây dựng mô hình để mô tả mối quan hệ giữa chúng và hình thức hóa quy trình chung của sự hình thành ảnh</a:t>
            </a:r>
          </a:p>
        </p:txBody>
      </p:sp>
    </p:spTree>
    <p:extLst>
      <p:ext uri="{BB962C8B-B14F-4D97-AF65-F5344CB8AC3E}">
        <p14:creationId xmlns:p14="http://schemas.microsoft.com/office/powerpoint/2010/main" val="126060459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F515F-DAFF-C02A-C630-A5BDC2D2C48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0B67FA4-5A8F-651F-2C49-9488CE16765C}"/>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27</a:t>
            </a:fld>
            <a:endParaRPr lang="zh-CN" altLang="en-US">
              <a:latin typeface="Calibri"/>
              <a:cs typeface="Calibri"/>
            </a:endParaRPr>
          </a:p>
        </p:txBody>
      </p:sp>
      <p:sp>
        <p:nvSpPr>
          <p:cNvPr id="9" name="文本占位符 4">
            <a:extLst>
              <a:ext uri="{FF2B5EF4-FFF2-40B4-BE49-F238E27FC236}">
                <a16:creationId xmlns:a16="http://schemas.microsoft.com/office/drawing/2014/main" id="{D5C71819-69D4-3E6A-81EF-F0847DEF95F9}"/>
              </a:ext>
            </a:extLst>
          </p:cNvPr>
          <p:cNvSpPr>
            <a:spLocks noGrp="1"/>
          </p:cNvSpPr>
          <p:nvPr>
            <p:ph type="body" sz="quarter" idx="14"/>
          </p:nvPr>
        </p:nvSpPr>
        <p:spPr>
          <a:xfrm>
            <a:off x="515937" y="1104900"/>
            <a:ext cx="11160125" cy="2197100"/>
          </a:xfrm>
        </p:spPr>
        <p:txBody>
          <a:bodyPr>
            <a:normAutofit fontScale="70000" lnSpcReduction="20000"/>
          </a:bodyPr>
          <a:lstStyle/>
          <a:p>
            <a:r>
              <a:rPr lang="en-VN" sz="3100" dirty="0"/>
              <a:t>Mô hình tô bóng</a:t>
            </a:r>
          </a:p>
          <a:p>
            <a:pPr lvl="1" algn="just"/>
            <a:r>
              <a:rPr lang="en-VN" sz="2600" dirty="0"/>
              <a:t>Độ sáng quan sát được của vật thể phụ thuộc vào lượng ánh sáng chiếu tới và khả năng phản xạ của bề mặt.</a:t>
            </a:r>
          </a:p>
          <a:p>
            <a:pPr lvl="1" algn="just"/>
            <a:r>
              <a:rPr lang="en-VN" sz="2600" dirty="0"/>
              <a:t>Ảnh số được biểu diễn bằng các giá trị màu sắc và độ sáng rời rạc tại từng điểm ảnh.</a:t>
            </a:r>
          </a:p>
          <a:p>
            <a:pPr lvl="1" algn="just"/>
            <a:r>
              <a:rPr lang="en-VN" sz="2600" dirty="0"/>
              <a:t>Màu sắc và độ sáng của vật thể trong ảnh chịu ảnh hưởng của nhiều yếu tố như cường độ và hướng chiếu sáng, đặc tính vật liệu, hình dạng bề mặt, góc quan sát và đáp ứng của cảm biến camera.</a:t>
            </a:r>
          </a:p>
          <a:p>
            <a:endParaRPr lang="en-US" altLang="zh-CN" sz="2400" b="1" dirty="0">
              <a:latin typeface="Calibri"/>
              <a:cs typeface="Calibri"/>
            </a:endParaRPr>
          </a:p>
        </p:txBody>
      </p:sp>
      <p:sp>
        <p:nvSpPr>
          <p:cNvPr id="4" name="文本占位符 3">
            <a:extLst>
              <a:ext uri="{FF2B5EF4-FFF2-40B4-BE49-F238E27FC236}">
                <a16:creationId xmlns:a16="http://schemas.microsoft.com/office/drawing/2014/main" id="{EA3F2B5B-65C0-8134-857B-ADA3588688EC}"/>
              </a:ext>
            </a:extLst>
          </p:cNvPr>
          <p:cNvSpPr>
            <a:spLocks noGrp="1"/>
          </p:cNvSpPr>
          <p:nvPr>
            <p:ph type="body" sz="quarter" idx="13"/>
          </p:nvPr>
        </p:nvSpPr>
        <p:spPr/>
        <p:txBody>
          <a:bodyPr>
            <a:normAutofit/>
          </a:bodyPr>
          <a:lstStyle/>
          <a:p>
            <a:r>
              <a:rPr lang="zh-CN" altLang="en-US" dirty="0">
                <a:latin typeface="Calibri"/>
                <a:cs typeface="Calibri"/>
              </a:rPr>
              <a:t>Sự hình thành ảnh theo phép đo sáng</a:t>
            </a:r>
          </a:p>
        </p:txBody>
      </p:sp>
      <p:pic>
        <p:nvPicPr>
          <p:cNvPr id="1026" name="Picture 2" descr="RGB颜色空间">
            <a:extLst>
              <a:ext uri="{FF2B5EF4-FFF2-40B4-BE49-F238E27FC236}">
                <a16:creationId xmlns:a16="http://schemas.microsoft.com/office/drawing/2014/main" id="{A1CFB0F8-6E10-B657-9EEC-9BBA665C83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9899" y="3429000"/>
            <a:ext cx="2967990" cy="238032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84D638B-22EF-961F-4739-F99A8E7849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228" y="3556001"/>
            <a:ext cx="5626100" cy="2286000"/>
          </a:xfrm>
          <a:prstGeom prst="rect">
            <a:avLst/>
          </a:prstGeom>
        </p:spPr>
      </p:pic>
    </p:spTree>
    <p:extLst>
      <p:ext uri="{BB962C8B-B14F-4D97-AF65-F5344CB8AC3E}">
        <p14:creationId xmlns:p14="http://schemas.microsoft.com/office/powerpoint/2010/main" val="291556738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8B099-1B5B-93BF-DB86-4CD794F8A821}"/>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0DB8C9B-AFF5-862B-7E36-9C33B147D60E}"/>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28</a:t>
            </a:fld>
            <a:endParaRPr lang="zh-CN" altLang="en-US">
              <a:latin typeface="Calibri"/>
              <a:cs typeface="Calibri"/>
            </a:endParaRPr>
          </a:p>
        </p:txBody>
      </p:sp>
      <p:sp>
        <p:nvSpPr>
          <p:cNvPr id="9" name="文本占位符 4">
            <a:extLst>
              <a:ext uri="{FF2B5EF4-FFF2-40B4-BE49-F238E27FC236}">
                <a16:creationId xmlns:a16="http://schemas.microsoft.com/office/drawing/2014/main" id="{5502A3F0-56CB-6BB0-01A9-592DCF044F8D}"/>
              </a:ext>
            </a:extLst>
          </p:cNvPr>
          <p:cNvSpPr>
            <a:spLocks noGrp="1"/>
          </p:cNvSpPr>
          <p:nvPr>
            <p:ph type="body" sz="quarter" idx="14"/>
          </p:nvPr>
        </p:nvSpPr>
        <p:spPr>
          <a:xfrm>
            <a:off x="515937" y="988697"/>
            <a:ext cx="11160125" cy="3850932"/>
          </a:xfrm>
        </p:spPr>
        <p:txBody>
          <a:bodyPr>
            <a:normAutofit fontScale="32500" lnSpcReduction="20000"/>
          </a:bodyPr>
          <a:lstStyle/>
          <a:p>
            <a:pPr>
              <a:lnSpc>
                <a:spcPct val="170000"/>
              </a:lnSpc>
            </a:pPr>
            <a:r>
              <a:rPr lang="en-VN" sz="6200" dirty="0"/>
              <a:t>Khái niệm chiếu sáng</a:t>
            </a:r>
          </a:p>
          <a:p>
            <a:pPr lvl="1">
              <a:lnSpc>
                <a:spcPct val="170000"/>
              </a:lnSpc>
            </a:pPr>
            <a:r>
              <a:rPr lang="en-VN" sz="5000" b="1" dirty="0"/>
              <a:t>Nguồn sáng (light source):</a:t>
            </a:r>
            <a:r>
              <a:rPr lang="en-VN" sz="5000" dirty="0"/>
              <a:t> Trong vật lý, nguồn sáng là vật thể phát ra </a:t>
            </a:r>
            <a:r>
              <a:rPr lang="en-VN" sz="5000" b="1" dirty="0"/>
              <a:t>bức xạ điện từ (electromagnetic radiation)</a:t>
            </a:r>
            <a:r>
              <a:rPr lang="en-VN" sz="5000" dirty="0"/>
              <a:t> trong một dải bước sóng nhất định. Ánh sáng nhìn thấy chỉ là một phần của </a:t>
            </a:r>
            <a:r>
              <a:rPr lang="en-VN" sz="5000" b="1" dirty="0"/>
              <a:t>phổ điện từ (electromagnetic spectrum)</a:t>
            </a:r>
            <a:r>
              <a:rPr lang="en-VN" sz="5000" dirty="0"/>
              <a:t>. </a:t>
            </a:r>
          </a:p>
          <a:p>
            <a:pPr lvl="1">
              <a:lnSpc>
                <a:spcPct val="170000"/>
              </a:lnSpc>
            </a:pPr>
            <a:r>
              <a:rPr lang="en-VN" sz="5000" b="1" dirty="0"/>
              <a:t>Quang thông (luminous flux):</a:t>
            </a:r>
            <a:r>
              <a:rPr lang="en-VN" sz="5000" dirty="0"/>
              <a:t> Đại lượng biểu thị tổng công suất ánh sáng nhìn thấy do nguồn phát ra, có xét đến độ nhạy của mắt người đối với từng bước sóng. Đơn vị đo là </a:t>
            </a:r>
            <a:r>
              <a:rPr lang="en-VN" sz="5000" b="1" dirty="0"/>
              <a:t>lumen (lm)</a:t>
            </a:r>
            <a:r>
              <a:rPr lang="en-VN" sz="5000" dirty="0"/>
              <a:t>. </a:t>
            </a:r>
          </a:p>
          <a:p>
            <a:pPr lvl="1">
              <a:lnSpc>
                <a:spcPct val="170000"/>
              </a:lnSpc>
            </a:pPr>
            <a:r>
              <a:rPr lang="en-VN" sz="5000" b="1" dirty="0"/>
              <a:t>Công suất bức xạ (radiant flux/radiant power):</a:t>
            </a:r>
            <a:r>
              <a:rPr lang="en-VN" sz="5000" dirty="0"/>
              <a:t> Năng lượng bức xạ do nguồn phát ra, truyền tới hoặc được vật thể hấp thụ trong một đơn vị thời gian. Đơn vị đo là </a:t>
            </a:r>
            <a:r>
              <a:rPr lang="en-VN" sz="5000" b="1" dirty="0"/>
              <a:t>watt (W)</a:t>
            </a:r>
            <a:r>
              <a:rPr lang="en-VN" sz="5000" dirty="0"/>
              <a:t>.</a:t>
            </a:r>
          </a:p>
          <a:p>
            <a:endParaRPr lang="en-US" altLang="zh-CN" sz="2400" b="1" dirty="0">
              <a:latin typeface="Calibri"/>
              <a:cs typeface="Calibri"/>
            </a:endParaRPr>
          </a:p>
        </p:txBody>
      </p:sp>
      <p:sp>
        <p:nvSpPr>
          <p:cNvPr id="4" name="文本占位符 3">
            <a:extLst>
              <a:ext uri="{FF2B5EF4-FFF2-40B4-BE49-F238E27FC236}">
                <a16:creationId xmlns:a16="http://schemas.microsoft.com/office/drawing/2014/main" id="{F8F0852B-8EF8-6B2F-3790-EB81730D770C}"/>
              </a:ext>
            </a:extLst>
          </p:cNvPr>
          <p:cNvSpPr>
            <a:spLocks noGrp="1"/>
          </p:cNvSpPr>
          <p:nvPr>
            <p:ph type="body" sz="quarter" idx="13"/>
          </p:nvPr>
        </p:nvSpPr>
        <p:spPr/>
        <p:txBody>
          <a:bodyPr>
            <a:normAutofit/>
          </a:bodyPr>
          <a:lstStyle/>
          <a:p>
            <a:r>
              <a:rPr lang="zh-CN" altLang="en-US" dirty="0">
                <a:latin typeface="Calibri"/>
                <a:cs typeface="Calibri"/>
              </a:rPr>
              <a:t>Chiếu sáng</a:t>
            </a: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8A1F8694-0956-6EE9-90E7-B099AA0F155D}"/>
                  </a:ext>
                </a:extLst>
              </p:cNvPr>
              <p:cNvSpPr txBox="1"/>
              <p:nvPr/>
            </p:nvSpPr>
            <p:spPr>
              <a:xfrm>
                <a:off x="3261117" y="4198811"/>
                <a:ext cx="6097904" cy="693844"/>
              </a:xfrm>
              <a:prstGeom prst="rect">
                <a:avLst/>
              </a:prstGeom>
              <a:noFill/>
            </p:spPr>
            <p:txBody>
              <a:bodyPr wrap="square">
                <a:normAutofit/>
              </a:bodyPr>
              <a:lstStyle/>
              <a:p>
                <a:pPr/>
                <a14:m>
                  <m:oMathPara xmlns:m="http://schemas.openxmlformats.org/officeDocument/2006/math">
                    <m:oMathParaPr>
                      <m:jc m:val="centerGroup"/>
                    </m:oMathParaPr>
                    <m:oMath xmlns:m="http://schemas.openxmlformats.org/officeDocument/2006/math">
                      <m:r>
                        <m:rPr>
                          <m:sty m:val="p"/>
                        </m:rPr>
                        <a:rPr lang="zh-CN" altLang="en-US" smtClean="0">
                          <a:latin typeface="Cambria Math" panose="02040503050406030204" pitchFamily="18" charset="0"/>
                        </a:rPr>
                        <m:t>Φ</m:t>
                      </m:r>
                      <m:r>
                        <a:rPr lang="zh-CN" altLang="en-US" i="0">
                          <a:latin typeface="Cambria Math" panose="02040503050406030204" pitchFamily="18" charset="0"/>
                        </a:rPr>
                        <m:t>= </m:t>
                      </m:r>
                      <m:r>
                        <a:rPr lang="zh-CN" altLang="en-US" i="1">
                          <a:latin typeface="Cambria Math" panose="02040503050406030204" pitchFamily="18" charset="0"/>
                        </a:rPr>
                        <m:t>𝐾</m:t>
                      </m:r>
                      <m:r>
                        <a:rPr lang="zh-CN" altLang="en-US" i="0">
                          <a:latin typeface="Cambria Math" panose="02040503050406030204" pitchFamily="18" charset="0"/>
                        </a:rPr>
                        <m:t> ∙</m:t>
                      </m:r>
                      <m:nary>
                        <m:naryPr>
                          <m:limLoc m:val="subSup"/>
                          <m:ctrlPr>
                            <a:rPr lang="zh-CN" altLang="en-US" i="1">
                              <a:latin typeface="Cambria Math" panose="02040503050406030204" pitchFamily="18" charset="0"/>
                            </a:rPr>
                          </m:ctrlPr>
                        </m:naryPr>
                        <m:sub>
                          <m:r>
                            <a:rPr lang="zh-CN" altLang="en-US" i="0">
                              <a:latin typeface="Cambria Math" panose="02040503050406030204" pitchFamily="18" charset="0"/>
                            </a:rPr>
                            <m:t>0</m:t>
                          </m:r>
                        </m:sub>
                        <m:sup>
                          <m:r>
                            <a:rPr lang="zh-CN" altLang="en-US" i="0">
                              <a:latin typeface="Cambria Math" panose="02040503050406030204" pitchFamily="18" charset="0"/>
                            </a:rPr>
                            <m:t>∞</m:t>
                          </m:r>
                        </m:sup>
                        <m:e>
                          <m:f>
                            <m:fPr>
                              <m:ctrlPr>
                                <a:rPr lang="zh-CN" altLang="en-US" i="1">
                                  <a:latin typeface="Cambria Math" panose="02040503050406030204" pitchFamily="18" charset="0"/>
                                </a:rPr>
                              </m:ctrlPr>
                            </m:fPr>
                            <m:num>
                              <m:r>
                                <a:rPr lang="zh-CN" altLang="en-US" i="1">
                                  <a:latin typeface="Cambria Math" panose="02040503050406030204" pitchFamily="18" charset="0"/>
                                </a:rPr>
                                <m:t>𝑑</m:t>
                              </m:r>
                              <m:r>
                                <m:rPr>
                                  <m:sty m:val="p"/>
                                </m:rPr>
                                <a:rPr lang="zh-CN" altLang="en-US" i="0">
                                  <a:latin typeface="Cambria Math" panose="02040503050406030204" pitchFamily="18" charset="0"/>
                                </a:rPr>
                                <m:t>Φ</m:t>
                              </m:r>
                              <m:d>
                                <m:dPr>
                                  <m:ctrlPr>
                                    <a:rPr lang="zh-CN" altLang="en-US" i="1">
                                      <a:latin typeface="Cambria Math" panose="02040503050406030204" pitchFamily="18" charset="0"/>
                                    </a:rPr>
                                  </m:ctrlPr>
                                </m:dPr>
                                <m:e>
                                  <m:r>
                                    <a:rPr lang="zh-CN" altLang="en-US" i="1">
                                      <a:latin typeface="Cambria Math" panose="02040503050406030204" pitchFamily="18" charset="0"/>
                                    </a:rPr>
                                    <m:t>𝜆</m:t>
                                  </m:r>
                                </m:e>
                              </m:d>
                            </m:num>
                            <m:den>
                              <m:r>
                                <a:rPr lang="zh-CN" altLang="en-US" i="1">
                                  <a:latin typeface="Cambria Math" panose="02040503050406030204" pitchFamily="18" charset="0"/>
                                </a:rPr>
                                <m:t>𝑑</m:t>
                              </m:r>
                              <m:r>
                                <a:rPr lang="zh-CN" altLang="en-US" i="1">
                                  <a:latin typeface="Cambria Math" panose="02040503050406030204" pitchFamily="18" charset="0"/>
                                </a:rPr>
                                <m:t>𝜆</m:t>
                              </m:r>
                            </m:den>
                          </m:f>
                          <m:r>
                            <a:rPr lang="zh-CN" altLang="en-US" i="0">
                              <a:latin typeface="Cambria Math" panose="02040503050406030204" pitchFamily="18" charset="0"/>
                            </a:rPr>
                            <m:t>∙</m:t>
                          </m:r>
                          <m:r>
                            <a:rPr lang="zh-CN" altLang="en-US" i="1">
                              <a:latin typeface="Cambria Math" panose="02040503050406030204" pitchFamily="18" charset="0"/>
                            </a:rPr>
                            <m:t>𝑉</m:t>
                          </m:r>
                          <m:d>
                            <m:dPr>
                              <m:ctrlPr>
                                <a:rPr lang="zh-CN" altLang="en-US" i="1">
                                  <a:latin typeface="Cambria Math" panose="02040503050406030204" pitchFamily="18" charset="0"/>
                                </a:rPr>
                              </m:ctrlPr>
                            </m:dPr>
                            <m:e>
                              <m:r>
                                <a:rPr lang="zh-CN" altLang="en-US" i="1">
                                  <a:latin typeface="Cambria Math" panose="02040503050406030204" pitchFamily="18" charset="0"/>
                                </a:rPr>
                                <m:t>𝜆</m:t>
                              </m:r>
                            </m:e>
                          </m:d>
                          <m:r>
                            <a:rPr lang="zh-CN" altLang="en-US" i="1">
                              <a:latin typeface="Cambria Math" panose="02040503050406030204" pitchFamily="18" charset="0"/>
                            </a:rPr>
                            <m:t>𝑑</m:t>
                          </m:r>
                          <m:r>
                            <a:rPr lang="zh-CN" altLang="en-US" i="1">
                              <a:latin typeface="Cambria Math" panose="02040503050406030204" pitchFamily="18" charset="0"/>
                            </a:rPr>
                            <m:t>𝜆</m:t>
                          </m:r>
                        </m:e>
                      </m:nary>
                    </m:oMath>
                  </m:oMathPara>
                </a14:m>
                <a:endParaRPr lang="zh-CN" altLang="en-US" dirty="0">
                  <a:latin typeface="Calibri"/>
                  <a:cs typeface="Calibri"/>
                </a:endParaRPr>
              </a:p>
            </p:txBody>
          </p:sp>
        </mc:Choice>
        <mc:Fallback xmlns="">
          <p:sp>
            <p:nvSpPr>
              <p:cNvPr id="6" name="文本框 5">
                <a:extLst>
                  <a:ext uri="{FF2B5EF4-FFF2-40B4-BE49-F238E27FC236}">
                    <a16:creationId xmlns:a16="http://schemas.microsoft.com/office/drawing/2014/main" id="{8A1F8694-0956-6EE9-90E7-B099AA0F155D}"/>
                  </a:ext>
                </a:extLst>
              </p:cNvPr>
              <p:cNvSpPr txBox="1">
                <a:spLocks noRot="1" noChangeAspect="1" noMove="1" noResize="1" noEditPoints="1" noAdjustHandles="1" noChangeArrowheads="1" noChangeShapeType="1" noTextEdit="1"/>
              </p:cNvSpPr>
              <p:nvPr/>
            </p:nvSpPr>
            <p:spPr>
              <a:xfrm>
                <a:off x="3261117" y="4198811"/>
                <a:ext cx="6097904" cy="693844"/>
              </a:xfrm>
              <a:prstGeom prst="rect">
                <a:avLst/>
              </a:prstGeom>
              <a:blipFill>
                <a:blip r:embed="rId3"/>
                <a:stretch>
                  <a:fillRect t="-157143" b="-233929"/>
                </a:stretch>
              </a:blipFill>
            </p:spPr>
            <p:txBody>
              <a:bodyPr/>
              <a:lstStyle/>
              <a:p>
                <a:r>
                  <a:rPr lang="en-VN">
                    <a:noFill/>
                  </a:rPr>
                  <a:t> </a:t>
                </a:r>
              </a:p>
            </p:txBody>
          </p:sp>
        </mc:Fallback>
      </mc:AlternateContent>
      <p:pic>
        <p:nvPicPr>
          <p:cNvPr id="2050" name="Picture 2" descr="小条形线光源">
            <a:extLst>
              <a:ext uri="{FF2B5EF4-FFF2-40B4-BE49-F238E27FC236}">
                <a16:creationId xmlns:a16="http://schemas.microsoft.com/office/drawing/2014/main" id="{2F19C827-9AEC-9117-6167-39F3F3625C32}"/>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6215" b="17701"/>
          <a:stretch/>
        </p:blipFill>
        <p:spPr bwMode="auto">
          <a:xfrm>
            <a:off x="4471640" y="4471909"/>
            <a:ext cx="3118694" cy="206097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面光源（CF-N）">
            <a:extLst>
              <a:ext uri="{FF2B5EF4-FFF2-40B4-BE49-F238E27FC236}">
                <a16:creationId xmlns:a16="http://schemas.microsoft.com/office/drawing/2014/main" id="{31644B79-6427-2E40-95C9-445B6C1A18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05439" y="4471909"/>
            <a:ext cx="2747963" cy="206097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点光源">
            <a:extLst>
              <a:ext uri="{FF2B5EF4-FFF2-40B4-BE49-F238E27FC236}">
                <a16:creationId xmlns:a16="http://schemas.microsoft.com/office/drawing/2014/main" id="{68BE752D-6C5A-0F91-4C19-034EA9249642}"/>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b="13450"/>
          <a:stretch/>
        </p:blipFill>
        <p:spPr bwMode="auto">
          <a:xfrm>
            <a:off x="1475285" y="4478205"/>
            <a:ext cx="2381250" cy="2060972"/>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a:extLst>
              <a:ext uri="{FF2B5EF4-FFF2-40B4-BE49-F238E27FC236}">
                <a16:creationId xmlns:a16="http://schemas.microsoft.com/office/drawing/2014/main" id="{30C5E477-2BB0-115E-C920-54087DC4569D}"/>
              </a:ext>
            </a:extLst>
          </p:cNvPr>
          <p:cNvSpPr txBox="1"/>
          <p:nvPr/>
        </p:nvSpPr>
        <p:spPr>
          <a:xfrm>
            <a:off x="2070703" y="6592203"/>
            <a:ext cx="1190414" cy="338554"/>
          </a:xfrm>
          <a:prstGeom prst="rect">
            <a:avLst/>
          </a:prstGeom>
          <a:noFill/>
        </p:spPr>
        <p:txBody>
          <a:bodyPr wrap="square" rtlCol="0">
            <a:normAutofit fontScale="70000" lnSpcReduction="20000"/>
          </a:bodyPr>
          <a:lstStyle/>
          <a:p>
            <a:pPr algn="ctr"/>
            <a:r>
              <a:rPr lang="zh-CN" altLang="en-US" sz="1600" dirty="0">
                <a:latin typeface="Calibri"/>
                <a:cs typeface="Calibri"/>
              </a:rPr>
              <a:t>Nguồn sáng điểm</a:t>
            </a:r>
          </a:p>
        </p:txBody>
      </p:sp>
      <p:sp>
        <p:nvSpPr>
          <p:cNvPr id="8" name="文本框 7">
            <a:extLst>
              <a:ext uri="{FF2B5EF4-FFF2-40B4-BE49-F238E27FC236}">
                <a16:creationId xmlns:a16="http://schemas.microsoft.com/office/drawing/2014/main" id="{6598D5D4-AD8D-9A9E-0B68-13D788D29887}"/>
              </a:ext>
            </a:extLst>
          </p:cNvPr>
          <p:cNvSpPr txBox="1"/>
          <p:nvPr/>
        </p:nvSpPr>
        <p:spPr>
          <a:xfrm>
            <a:off x="5435780" y="6592203"/>
            <a:ext cx="1190414" cy="338554"/>
          </a:xfrm>
          <a:prstGeom prst="rect">
            <a:avLst/>
          </a:prstGeom>
          <a:noFill/>
        </p:spPr>
        <p:txBody>
          <a:bodyPr wrap="square" rtlCol="0">
            <a:normAutofit fontScale="62500" lnSpcReduction="20000"/>
          </a:bodyPr>
          <a:lstStyle/>
          <a:p>
            <a:pPr algn="ctr"/>
            <a:r>
              <a:rPr lang="zh-CN" altLang="en-US" sz="1600" dirty="0">
                <a:latin typeface="Calibri"/>
                <a:cs typeface="Calibri"/>
              </a:rPr>
              <a:t>Nguồn sáng đường</a:t>
            </a:r>
          </a:p>
        </p:txBody>
      </p:sp>
      <p:sp>
        <p:nvSpPr>
          <p:cNvPr id="10" name="文本框 9">
            <a:extLst>
              <a:ext uri="{FF2B5EF4-FFF2-40B4-BE49-F238E27FC236}">
                <a16:creationId xmlns:a16="http://schemas.microsoft.com/office/drawing/2014/main" id="{6B806F3C-A849-B55B-9130-A3DFDE626EDC}"/>
              </a:ext>
            </a:extLst>
          </p:cNvPr>
          <p:cNvSpPr txBox="1"/>
          <p:nvPr/>
        </p:nvSpPr>
        <p:spPr>
          <a:xfrm>
            <a:off x="8984213" y="6592203"/>
            <a:ext cx="1190414" cy="338554"/>
          </a:xfrm>
          <a:prstGeom prst="rect">
            <a:avLst/>
          </a:prstGeom>
          <a:noFill/>
        </p:spPr>
        <p:txBody>
          <a:bodyPr wrap="square" rtlCol="0">
            <a:normAutofit fontScale="70000" lnSpcReduction="20000"/>
          </a:bodyPr>
          <a:lstStyle/>
          <a:p>
            <a:pPr algn="ctr"/>
            <a:r>
              <a:rPr lang="zh-CN" altLang="en-US" sz="1600" dirty="0">
                <a:latin typeface="Calibri"/>
                <a:cs typeface="Calibri"/>
              </a:rPr>
              <a:t>Nguồn sáng mặt</a:t>
            </a:r>
          </a:p>
        </p:txBody>
      </p:sp>
    </p:spTree>
    <p:extLst>
      <p:ext uri="{BB962C8B-B14F-4D97-AF65-F5344CB8AC3E}">
        <p14:creationId xmlns:p14="http://schemas.microsoft.com/office/powerpoint/2010/main" val="258533114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7D6F2-3503-1B35-31C9-BF7E658B6A6A}"/>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A326F8C-F2E8-F4AF-99DF-CF1FF7A40D73}"/>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29</a:t>
            </a:fld>
            <a:endParaRPr lang="zh-CN" altLang="en-US">
              <a:latin typeface="Calibri"/>
              <a:cs typeface="Calibri"/>
            </a:endParaRPr>
          </a:p>
        </p:txBody>
      </p:sp>
      <p:sp>
        <p:nvSpPr>
          <p:cNvPr id="9" name="文本占位符 4">
            <a:extLst>
              <a:ext uri="{FF2B5EF4-FFF2-40B4-BE49-F238E27FC236}">
                <a16:creationId xmlns:a16="http://schemas.microsoft.com/office/drawing/2014/main" id="{DF10BE1E-1020-32D2-1CAA-3AC4D5D3E775}"/>
              </a:ext>
            </a:extLst>
          </p:cNvPr>
          <p:cNvSpPr>
            <a:spLocks noGrp="1"/>
          </p:cNvSpPr>
          <p:nvPr>
            <p:ph type="body" sz="quarter" idx="14"/>
          </p:nvPr>
        </p:nvSpPr>
        <p:spPr>
          <a:xfrm>
            <a:off x="515937" y="1104900"/>
            <a:ext cx="11160125" cy="2197100"/>
          </a:xfrm>
        </p:spPr>
        <p:txBody>
          <a:bodyPr>
            <a:normAutofit fontScale="85000" lnSpcReduction="10000"/>
          </a:bodyPr>
          <a:lstStyle/>
          <a:p>
            <a:r>
              <a:rPr lang="zh-CN" altLang="en-US" sz="2800" dirty="0"/>
              <a:t>Phân loại cụ thể</a:t>
            </a:r>
            <a:endParaRPr lang="en-US" altLang="zh-CN" sz="2800" dirty="0"/>
          </a:p>
          <a:p>
            <a:pPr lvl="1" algn="just"/>
            <a:r>
              <a:rPr lang="zh-CN" altLang="en-US" sz="2400" dirty="0"/>
              <a:t>Nguồn sáng điểm: kích thước của nguồn sáng rất nhỏ so với khoảng cách đến vật được chiếu sáng (Trái Đất quan sát các ngôi sao)</a:t>
            </a:r>
            <a:endParaRPr lang="en-US" altLang="zh-CN" sz="2400" dirty="0">
              <a:solidFill>
                <a:srgbClr val="C00000"/>
              </a:solidFill>
            </a:endParaRPr>
          </a:p>
          <a:p>
            <a:pPr lvl="1" algn="just"/>
            <a:r>
              <a:rPr lang="zh-CN" altLang="en-US" sz="2400" dirty="0"/>
              <a:t>Nguồn sáng đường có hình dạng hình học dạng tuyến tính (một ống đèn huỳnh quang)</a:t>
            </a:r>
            <a:endParaRPr lang="en-US" altLang="zh-CN" sz="2400" dirty="0"/>
          </a:p>
          <a:p>
            <a:pPr lvl="1" algn="just"/>
            <a:r>
              <a:rPr lang="zh-CN" altLang="en-US" sz="2400" dirty="0"/>
              <a:t>Nguồn sáng mặt là vùng phát sáng dạng mặt (tấm đèn phát sáng trong văn phòng)</a:t>
            </a:r>
            <a:endParaRPr lang="en-US" altLang="zh-CN" sz="2400" dirty="0"/>
          </a:p>
          <a:p>
            <a:pPr lvl="1" algn="just"/>
            <a:endParaRPr lang="en-US" altLang="zh-CN" sz="2400" b="1" dirty="0">
              <a:latin typeface="Calibri"/>
              <a:cs typeface="Calibri"/>
            </a:endParaRPr>
          </a:p>
        </p:txBody>
      </p:sp>
      <p:sp>
        <p:nvSpPr>
          <p:cNvPr id="4" name="文本占位符 3">
            <a:extLst>
              <a:ext uri="{FF2B5EF4-FFF2-40B4-BE49-F238E27FC236}">
                <a16:creationId xmlns:a16="http://schemas.microsoft.com/office/drawing/2014/main" id="{970F8172-C3EA-FF54-C3AD-9594D495B09D}"/>
              </a:ext>
            </a:extLst>
          </p:cNvPr>
          <p:cNvSpPr>
            <a:spLocks noGrp="1"/>
          </p:cNvSpPr>
          <p:nvPr>
            <p:ph type="body" sz="quarter" idx="13"/>
          </p:nvPr>
        </p:nvSpPr>
        <p:spPr/>
        <p:txBody>
          <a:bodyPr>
            <a:normAutofit/>
          </a:bodyPr>
          <a:lstStyle/>
          <a:p>
            <a:r>
              <a:rPr lang="zh-CN" altLang="en-US" dirty="0">
                <a:latin typeface="Calibri"/>
                <a:cs typeface="Calibri"/>
              </a:rPr>
              <a:t>Chiếu sáng</a:t>
            </a:r>
          </a:p>
        </p:txBody>
      </p:sp>
      <p:sp>
        <p:nvSpPr>
          <p:cNvPr id="7" name="文本框 6">
            <a:extLst>
              <a:ext uri="{FF2B5EF4-FFF2-40B4-BE49-F238E27FC236}">
                <a16:creationId xmlns:a16="http://schemas.microsoft.com/office/drawing/2014/main" id="{2CAAC4BC-07B3-66E9-771C-427FE0EE9158}"/>
              </a:ext>
            </a:extLst>
          </p:cNvPr>
          <p:cNvSpPr txBox="1"/>
          <p:nvPr/>
        </p:nvSpPr>
        <p:spPr>
          <a:xfrm>
            <a:off x="826171" y="5704186"/>
            <a:ext cx="4000500" cy="1077218"/>
          </a:xfrm>
          <a:prstGeom prst="rect">
            <a:avLst/>
          </a:prstGeom>
          <a:noFill/>
        </p:spPr>
        <p:txBody>
          <a:bodyPr wrap="square" rtlCol="0">
            <a:normAutofit/>
          </a:bodyPr>
          <a:lstStyle/>
          <a:p>
            <a:pPr algn="ctr"/>
            <a:r>
              <a:rPr lang="zh-CN" altLang="en-US" sz="1600" dirty="0">
                <a:latin typeface="Calibri"/>
                <a:cs typeface="Calibri"/>
              </a:rPr>
              <a:t>Mô hình nguồn sáng điểm</a:t>
            </a:r>
            <a:endParaRPr lang="en-US" altLang="zh-CN" sz="1600" dirty="0">
              <a:latin typeface="Calibri"/>
              <a:cs typeface="Calibri"/>
            </a:endParaRPr>
          </a:p>
          <a:p>
            <a:pPr algn="ctr"/>
            <a:r>
              <a:rPr lang="zh-CN" altLang="en-US" sz="1600" dirty="0">
                <a:latin typeface="Calibri"/>
                <a:cs typeface="Calibri"/>
              </a:rPr>
              <a:t>Góc khối tương ứng với nguồn sáng</a:t>
            </a:r>
            <a:endParaRPr lang="en-US" altLang="zh-CN" sz="1600" dirty="0">
              <a:latin typeface="Calibri"/>
              <a:cs typeface="Calibri"/>
            </a:endParaRPr>
          </a:p>
          <a:p>
            <a:pPr algn="ctr"/>
            <a:r>
              <a:rPr lang="zh-CN" altLang="en-US" sz="1600" dirty="0">
                <a:latin typeface="Calibri"/>
                <a:cs typeface="Calibri"/>
              </a:rPr>
              <a:t>Tỉ lệ thuận với nghịch đảo bình phương khoảng cách</a:t>
            </a:r>
            <a:endParaRPr lang="en-US" altLang="zh-CN" sz="1600" dirty="0">
              <a:latin typeface="Calibri"/>
              <a:cs typeface="Calibri"/>
            </a:endParaRPr>
          </a:p>
          <a:p>
            <a:pPr algn="ctr"/>
            <a:endParaRPr lang="zh-CN" altLang="en-US" sz="1600" dirty="0">
              <a:latin typeface="Calibri"/>
              <a:cs typeface="Calibri"/>
            </a:endParaRPr>
          </a:p>
        </p:txBody>
      </p:sp>
      <p:sp>
        <p:nvSpPr>
          <p:cNvPr id="8" name="文本框 7">
            <a:extLst>
              <a:ext uri="{FF2B5EF4-FFF2-40B4-BE49-F238E27FC236}">
                <a16:creationId xmlns:a16="http://schemas.microsoft.com/office/drawing/2014/main" id="{BB58C5B1-B26D-80E0-9400-BEE1A6AF2F97}"/>
              </a:ext>
            </a:extLst>
          </p:cNvPr>
          <p:cNvSpPr txBox="1"/>
          <p:nvPr/>
        </p:nvSpPr>
        <p:spPr>
          <a:xfrm>
            <a:off x="5552376" y="5753100"/>
            <a:ext cx="2420745" cy="338554"/>
          </a:xfrm>
          <a:prstGeom prst="rect">
            <a:avLst/>
          </a:prstGeom>
          <a:noFill/>
        </p:spPr>
        <p:txBody>
          <a:bodyPr wrap="square" rtlCol="0">
            <a:noAutofit/>
          </a:bodyPr>
          <a:lstStyle/>
          <a:p>
            <a:pPr algn="ctr"/>
            <a:r>
              <a:rPr lang="zh-CN" altLang="en-US" sz="1400" dirty="0">
                <a:latin typeface="Calibri"/>
                <a:cs typeface="Calibri"/>
              </a:rPr>
              <a:t>Mô hình nguồn sáng đường</a:t>
            </a:r>
          </a:p>
        </p:txBody>
      </p:sp>
      <p:sp>
        <p:nvSpPr>
          <p:cNvPr id="10" name="文本框 9">
            <a:extLst>
              <a:ext uri="{FF2B5EF4-FFF2-40B4-BE49-F238E27FC236}">
                <a16:creationId xmlns:a16="http://schemas.microsoft.com/office/drawing/2014/main" id="{922FC22D-F9DB-FD8D-5546-751529A3FCBC}"/>
              </a:ext>
            </a:extLst>
          </p:cNvPr>
          <p:cNvSpPr txBox="1"/>
          <p:nvPr/>
        </p:nvSpPr>
        <p:spPr>
          <a:xfrm>
            <a:off x="9045358" y="5753100"/>
            <a:ext cx="1648041" cy="338554"/>
          </a:xfrm>
          <a:prstGeom prst="rect">
            <a:avLst/>
          </a:prstGeom>
          <a:noFill/>
        </p:spPr>
        <p:txBody>
          <a:bodyPr wrap="square" rtlCol="0">
            <a:noAutofit/>
          </a:bodyPr>
          <a:lstStyle/>
          <a:p>
            <a:pPr algn="ctr"/>
            <a:r>
              <a:rPr lang="zh-CN" altLang="en-US" sz="1400" dirty="0">
                <a:latin typeface="Calibri"/>
                <a:cs typeface="Calibri"/>
              </a:rPr>
              <a:t>Mô hình nguồn sáng mặt</a:t>
            </a:r>
          </a:p>
        </p:txBody>
      </p:sp>
      <p:pic>
        <p:nvPicPr>
          <p:cNvPr id="12" name="Picture 11">
            <a:extLst>
              <a:ext uri="{FF2B5EF4-FFF2-40B4-BE49-F238E27FC236}">
                <a16:creationId xmlns:a16="http://schemas.microsoft.com/office/drawing/2014/main" id="{F39DF055-8652-DD30-43F3-1D674D9680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940" y="3397178"/>
            <a:ext cx="3445821" cy="2180009"/>
          </a:xfrm>
          <a:prstGeom prst="rect">
            <a:avLst/>
          </a:prstGeom>
        </p:spPr>
      </p:pic>
      <p:pic>
        <p:nvPicPr>
          <p:cNvPr id="14" name="Picture 13">
            <a:extLst>
              <a:ext uri="{FF2B5EF4-FFF2-40B4-BE49-F238E27FC236}">
                <a16:creationId xmlns:a16="http://schemas.microsoft.com/office/drawing/2014/main" id="{28747155-D0A0-8415-1DD5-F9D897F27D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4979" y="3386540"/>
            <a:ext cx="3922287" cy="2187227"/>
          </a:xfrm>
          <a:prstGeom prst="rect">
            <a:avLst/>
          </a:prstGeom>
        </p:spPr>
      </p:pic>
      <p:pic>
        <p:nvPicPr>
          <p:cNvPr id="16" name="Picture 15">
            <a:extLst>
              <a:ext uri="{FF2B5EF4-FFF2-40B4-BE49-F238E27FC236}">
                <a16:creationId xmlns:a16="http://schemas.microsoft.com/office/drawing/2014/main" id="{13EB0016-6760-4FFF-8FF4-8FEF1537D3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13677" y="2934702"/>
            <a:ext cx="2111630" cy="2769484"/>
          </a:xfrm>
          <a:prstGeom prst="rect">
            <a:avLst/>
          </a:prstGeom>
        </p:spPr>
      </p:pic>
    </p:spTree>
    <p:extLst>
      <p:ext uri="{BB962C8B-B14F-4D97-AF65-F5344CB8AC3E}">
        <p14:creationId xmlns:p14="http://schemas.microsoft.com/office/powerpoint/2010/main" val="16913186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0498E-23E3-DEDE-1EB4-444755A3185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0D2FC60-72B1-F428-FD1D-B186E77E14F7}"/>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30</a:t>
            </a:fld>
            <a:endParaRPr lang="zh-CN" altLang="en-US">
              <a:latin typeface="Calibri"/>
              <a:cs typeface="Calibri"/>
            </a:endParaRPr>
          </a:p>
        </p:txBody>
      </p:sp>
      <p:sp>
        <p:nvSpPr>
          <p:cNvPr id="9" name="文本占位符 4">
            <a:extLst>
              <a:ext uri="{FF2B5EF4-FFF2-40B4-BE49-F238E27FC236}">
                <a16:creationId xmlns:a16="http://schemas.microsoft.com/office/drawing/2014/main" id="{6AFCE9D9-9268-DF36-07D7-98709064B74E}"/>
              </a:ext>
            </a:extLst>
          </p:cNvPr>
          <p:cNvSpPr>
            <a:spLocks noGrp="1"/>
          </p:cNvSpPr>
          <p:nvPr>
            <p:ph type="body" sz="quarter" idx="14"/>
          </p:nvPr>
        </p:nvSpPr>
        <p:spPr>
          <a:xfrm>
            <a:off x="515937" y="1104900"/>
            <a:ext cx="11519266" cy="5016500"/>
          </a:xfrm>
        </p:spPr>
        <p:txBody>
          <a:bodyPr>
            <a:normAutofit/>
          </a:bodyPr>
          <a:lstStyle/>
          <a:p>
            <a:r>
              <a:rPr lang="zh-CN" altLang="en-US" sz="2000" dirty="0"/>
              <a:t>Phản xạ ánh sáng</a:t>
            </a:r>
            <a:endParaRPr lang="en-US" altLang="zh-CN" sz="2000" dirty="0"/>
          </a:p>
          <a:p>
            <a:pPr lvl="1"/>
            <a:r>
              <a:rPr lang="zh-CN" altLang="en-US" dirty="0"/>
              <a:t>Khi ánh sáng chiếu lên bề mặt vật thể, các tia sáng phân tán và phản xạ</a:t>
            </a:r>
            <a:endParaRPr lang="en-US" altLang="zh-CN" dirty="0"/>
          </a:p>
          <a:p>
            <a:pPr lvl="1"/>
            <a:r>
              <a:rPr lang="zh-CN" altLang="en-US" dirty="0"/>
              <a:t>Tìm hiểu dạng tổng quát nhất của mô hình phản xạ (BRDF)</a:t>
            </a:r>
            <a:endParaRPr lang="en-US" altLang="zh-CN" dirty="0"/>
          </a:p>
          <a:p>
            <a:pPr lvl="1"/>
            <a:r>
              <a:rPr lang="zh-CN" altLang="en-US" dirty="0"/>
              <a:t>Giới thiệu dạng biểu diễn của các mô hình đặc biệt</a:t>
            </a:r>
            <a:endParaRPr lang="en-US" altLang="zh-CN" dirty="0"/>
          </a:p>
          <a:p>
            <a:pPr lvl="1"/>
            <a:endParaRPr lang="en-US" altLang="zh-CN" dirty="0"/>
          </a:p>
          <a:p>
            <a:pPr lvl="1"/>
            <a:endParaRPr lang="en-US" altLang="zh-CN" dirty="0"/>
          </a:p>
        </p:txBody>
      </p:sp>
      <p:sp>
        <p:nvSpPr>
          <p:cNvPr id="4" name="文本占位符 3">
            <a:extLst>
              <a:ext uri="{FF2B5EF4-FFF2-40B4-BE49-F238E27FC236}">
                <a16:creationId xmlns:a16="http://schemas.microsoft.com/office/drawing/2014/main" id="{42F39948-DAFA-0BF7-5901-16B66439A6C3}"/>
              </a:ext>
            </a:extLst>
          </p:cNvPr>
          <p:cNvSpPr>
            <a:spLocks noGrp="1"/>
          </p:cNvSpPr>
          <p:nvPr>
            <p:ph type="body" sz="quarter" idx="13"/>
          </p:nvPr>
        </p:nvSpPr>
        <p:spPr/>
        <p:txBody>
          <a:bodyPr>
            <a:normAutofit/>
          </a:bodyPr>
          <a:lstStyle/>
          <a:p>
            <a:r>
              <a:rPr lang="zh-CN" altLang="en-US" dirty="0">
                <a:latin typeface="Calibri"/>
                <a:cs typeface="Calibri"/>
              </a:rPr>
              <a:t>Phản xạ và bóng</a:t>
            </a:r>
          </a:p>
        </p:txBody>
      </p:sp>
      <p:graphicFrame>
        <p:nvGraphicFramePr>
          <p:cNvPr id="6" name="表格 138">
            <a:extLst>
              <a:ext uri="{FF2B5EF4-FFF2-40B4-BE49-F238E27FC236}">
                <a16:creationId xmlns:a16="http://schemas.microsoft.com/office/drawing/2014/main" id="{5DD98F21-D680-0DE9-00A3-CF8AEBC31CEF}"/>
              </a:ext>
            </a:extLst>
          </p:cNvPr>
          <p:cNvGraphicFramePr>
            <a:graphicFrameLocks noGrp="1"/>
          </p:cNvGraphicFramePr>
          <p:nvPr>
            <p:extLst>
              <p:ext uri="{D42A27DB-BD31-4B8C-83A1-F6EECF244321}">
                <p14:modId xmlns:p14="http://schemas.microsoft.com/office/powerpoint/2010/main" val="1235607798"/>
              </p:ext>
            </p:extLst>
          </p:nvPr>
        </p:nvGraphicFramePr>
        <p:xfrm>
          <a:off x="462843" y="3179753"/>
          <a:ext cx="11519266" cy="2800640"/>
        </p:xfrm>
        <a:graphic>
          <a:graphicData uri="http://schemas.openxmlformats.org/drawingml/2006/table">
            <a:tbl>
              <a:tblPr firstRow="1" bandRow="1">
                <a:tableStyleId>{2D5ABB26-0587-4C30-8999-92F81FD0307C}</a:tableStyleId>
              </a:tblPr>
              <a:tblGrid>
                <a:gridCol w="2095016">
                  <a:extLst>
                    <a:ext uri="{9D8B030D-6E8A-4147-A177-3AD203B41FA5}">
                      <a16:colId xmlns:a16="http://schemas.microsoft.com/office/drawing/2014/main" val="2844894263"/>
                    </a:ext>
                  </a:extLst>
                </a:gridCol>
                <a:gridCol w="4687747">
                  <a:extLst>
                    <a:ext uri="{9D8B030D-6E8A-4147-A177-3AD203B41FA5}">
                      <a16:colId xmlns:a16="http://schemas.microsoft.com/office/drawing/2014/main" val="1127339048"/>
                    </a:ext>
                  </a:extLst>
                </a:gridCol>
                <a:gridCol w="4736503">
                  <a:extLst>
                    <a:ext uri="{9D8B030D-6E8A-4147-A177-3AD203B41FA5}">
                      <a16:colId xmlns:a16="http://schemas.microsoft.com/office/drawing/2014/main" val="4163535475"/>
                    </a:ext>
                  </a:extLst>
                </a:gridCol>
              </a:tblGrid>
              <a:tr h="560128">
                <a:tc>
                  <a:txBody>
                    <a:bodyPr/>
                    <a:lstStyle/>
                    <a:p>
                      <a:pPr algn="ctr" fontAlgn="b"/>
                      <a:r>
                        <a:rPr lang="zh-CN" altLang="en-US" sz="1400" b="0" i="0" dirty="0">
                          <a:solidFill>
                            <a:schemeClr val="tx1"/>
                          </a:solidFill>
                          <a:effectLst/>
                          <a:latin typeface="Arial" panose="020B0604020202020204" pitchFamily="34" charset="0"/>
                          <a:cs typeface="Arial" panose="020B0604020202020204" pitchFamily="34" charset="0"/>
                        </a:rPr>
                        <a:t>Mô hình</a:t>
                      </a:r>
                      <a:endParaRPr lang="en" sz="1400" b="0" i="0" dirty="0">
                        <a:solidFill>
                          <a:schemeClr val="tx1"/>
                        </a:solidFill>
                        <a:effectLst/>
                        <a:latin typeface="Arial" panose="020B0604020202020204" pitchFamily="34" charset="0"/>
                        <a:cs typeface="Arial" panose="020B0604020202020204" pitchFamily="34" charset="0"/>
                      </a:endParaRPr>
                    </a:p>
                  </a:txBody>
                  <a:tcPr anchor="ct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400" b="0" i="0" dirty="0">
                          <a:solidFill>
                            <a:schemeClr val="tx1"/>
                          </a:solidFill>
                          <a:effectLst/>
                          <a:latin typeface="Arial" panose="020B0604020202020204" pitchFamily="34" charset="0"/>
                          <a:cs typeface="Arial" panose="020B0604020202020204" pitchFamily="34" charset="0"/>
                        </a:rPr>
                        <a:t>Yếu tố được xem xét</a:t>
                      </a:r>
                      <a:endParaRPr lang="en" sz="1400" b="0" i="0" dirty="0">
                        <a:solidFill>
                          <a:schemeClr val="tx1"/>
                        </a:solidFill>
                        <a:effectLst/>
                        <a:latin typeface="Arial" panose="020B0604020202020204" pitchFamily="34" charset="0"/>
                        <a:cs typeface="Arial" panose="020B0604020202020204" pitchFamily="34" charset="0"/>
                      </a:endParaRPr>
                    </a:p>
                  </a:txBody>
                  <a:tcPr anchor="ct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zh-CN" altLang="en-US" sz="1400" b="0" i="0" dirty="0">
                          <a:solidFill>
                            <a:schemeClr val="tx1"/>
                          </a:solidFill>
                          <a:effectLst/>
                          <a:latin typeface="Arial" panose="020B0604020202020204" pitchFamily="34" charset="0"/>
                          <a:cs typeface="Arial" panose="020B0604020202020204" pitchFamily="34" charset="0"/>
                        </a:rPr>
                        <a:t>Phạm vi áp dụng</a:t>
                      </a:r>
                      <a:endParaRPr lang="en" sz="1400" b="0" i="0" dirty="0">
                        <a:solidFill>
                          <a:schemeClr val="tx1"/>
                        </a:solidFill>
                        <a:effectLst/>
                        <a:latin typeface="Arial" panose="020B0604020202020204" pitchFamily="34" charset="0"/>
                        <a:cs typeface="Arial" panose="020B0604020202020204" pitchFamily="34" charset="0"/>
                      </a:endParaRPr>
                    </a:p>
                  </a:txBody>
                  <a:tcPr anchor="ct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4498779"/>
                  </a:ext>
                </a:extLst>
              </a:tr>
              <a:tr h="560128">
                <a:tc>
                  <a:txBody>
                    <a:bodyPr/>
                    <a:lstStyle/>
                    <a:p>
                      <a:pPr algn="ctr" fontAlgn="t"/>
                      <a:r>
                        <a:rPr lang="en-US" altLang="zh-CN" sz="1400" b="0" i="0" dirty="0">
                          <a:solidFill>
                            <a:schemeClr val="tx1"/>
                          </a:solidFill>
                          <a:latin typeface="Arial" panose="020B0604020202020204" pitchFamily="34" charset="0"/>
                          <a:cs typeface="Arial" panose="020B0604020202020204" pitchFamily="34" charset="0"/>
                        </a:rPr>
                        <a:t>Lambertian</a:t>
                      </a:r>
                      <a:endParaRPr lang="en" sz="1400" b="0" i="0" dirty="0">
                        <a:solidFill>
                          <a:schemeClr val="tx1"/>
                        </a:solidFill>
                        <a:effectLst/>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zh-CN" altLang="en-US" sz="1400" b="0" i="0" dirty="0">
                          <a:solidFill>
                            <a:schemeClr val="tx1"/>
                          </a:solidFill>
                          <a:effectLst/>
                          <a:latin typeface="Arial" panose="020B0604020202020204" pitchFamily="34" charset="0"/>
                          <a:cs typeface="Arial" panose="020B0604020202020204" pitchFamily="34" charset="0"/>
                        </a:rPr>
                        <a:t>Giả định bề mặt hoàn toàn thô ráp</a:t>
                      </a:r>
                      <a:endParaRPr lang="en-US" altLang="zh-CN" sz="1400" b="0" i="0" dirty="0">
                        <a:solidFill>
                          <a:schemeClr val="tx1"/>
                        </a:solidFill>
                        <a:effectLst/>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fontAlgn="t"/>
                      <a:r>
                        <a:rPr lang="zh-CN" altLang="en-US" sz="1400" b="0" i="0" dirty="0">
                          <a:solidFill>
                            <a:schemeClr val="tx1"/>
                          </a:solidFill>
                          <a:effectLst/>
                          <a:latin typeface="Arial" panose="020B0604020202020204" pitchFamily="34" charset="0"/>
                          <a:cs typeface="Arial" panose="020B0604020202020204" pitchFamily="34" charset="0"/>
                        </a:rPr>
                        <a:t>Bề mặt thô ráp</a:t>
                      </a:r>
                      <a:endParaRPr lang="en-US" altLang="zh-CN" sz="1400" b="0" i="0" dirty="0">
                        <a:solidFill>
                          <a:schemeClr val="tx1"/>
                        </a:solidFill>
                        <a:effectLst/>
                        <a:latin typeface="Arial" panose="020B0604020202020204" pitchFamily="34" charset="0"/>
                        <a:cs typeface="Arial" panose="020B0604020202020204" pitchFamily="34" charset="0"/>
                      </a:endParaRPr>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18547819"/>
                  </a:ext>
                </a:extLst>
              </a:tr>
              <a:tr h="560128">
                <a:tc>
                  <a:txBody>
                    <a:bodyPr/>
                    <a:lstStyle/>
                    <a:p>
                      <a:pPr algn="ctr" fontAlgn="t"/>
                      <a:r>
                        <a:rPr lang="en-US" altLang="zh-CN" sz="1400" b="0" i="0" dirty="0">
                          <a:solidFill>
                            <a:schemeClr val="tx1"/>
                          </a:solidFill>
                          <a:latin typeface="Arial" panose="020B0604020202020204" pitchFamily="34" charset="0"/>
                          <a:cs typeface="Arial" panose="020B0604020202020204" pitchFamily="34" charset="0"/>
                        </a:rPr>
                        <a:t>Phong</a:t>
                      </a:r>
                      <a:endParaRPr lang="en" sz="1400" b="0" i="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zh-CN" altLang="en-US" sz="1400" b="0" i="0" dirty="0">
                          <a:solidFill>
                            <a:schemeClr val="tx1"/>
                          </a:solidFill>
                          <a:effectLst/>
                          <a:latin typeface="Arial" panose="020B0604020202020204" pitchFamily="34" charset="0"/>
                          <a:cs typeface="Arial" panose="020B0604020202020204" pitchFamily="34" charset="0"/>
                        </a:rPr>
                        <a:t>Ảnh hưởng của góc tới và góc quan sát đến cường độ ánh sáng phản xạ</a:t>
                      </a:r>
                      <a:endParaRPr lang="en-US" altLang="zh-CN" sz="1400" b="0" i="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algn="ctr" fontAlgn="t"/>
                      <a:r>
                        <a:rPr lang="zh-CN" altLang="en-US" sz="1400" b="0" i="0" dirty="0">
                          <a:solidFill>
                            <a:schemeClr val="tx1"/>
                          </a:solidFill>
                          <a:effectLst/>
                          <a:latin typeface="Arial" panose="020B0604020202020204" pitchFamily="34" charset="0"/>
                          <a:cs typeface="Arial" panose="020B0604020202020204" pitchFamily="34" charset="0"/>
                        </a:rPr>
                        <a:t>Bề mặt thô ráp một phần</a:t>
                      </a:r>
                      <a:endParaRPr lang="en-US" altLang="zh-CN" sz="1400" b="0" i="0" dirty="0">
                        <a:solidFill>
                          <a:schemeClr val="tx1"/>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340238416"/>
                  </a:ext>
                </a:extLst>
              </a:tr>
              <a:tr h="560128">
                <a:tc>
                  <a:txBody>
                    <a:bodyPr/>
                    <a:lstStyle/>
                    <a:p>
                      <a:pPr algn="ctr" fontAlgn="t"/>
                      <a:r>
                        <a:rPr lang="en-US" altLang="zh-CN" sz="1400" b="0" i="0" dirty="0">
                          <a:solidFill>
                            <a:schemeClr val="tx1"/>
                          </a:solidFill>
                          <a:latin typeface="Arial" panose="020B0604020202020204" pitchFamily="34" charset="0"/>
                          <a:cs typeface="Arial" panose="020B0604020202020204" pitchFamily="34" charset="0"/>
                        </a:rPr>
                        <a:t>Blinn-Phong</a:t>
                      </a:r>
                      <a:endParaRPr lang="en" sz="1400" b="0" i="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zh-CN" altLang="en-US" sz="1400" b="0" i="0" dirty="0">
                          <a:solidFill>
                            <a:schemeClr val="tx1"/>
                          </a:solidFill>
                          <a:latin typeface="Arial" panose="020B0604020202020204" pitchFamily="34" charset="0"/>
                          <a:cs typeface="Arial" panose="020B0604020202020204" pitchFamily="34" charset="0"/>
                        </a:rPr>
                        <a:t>Sử dụng pháp tuyến Blinn-Phong để tính hướng của ánh sáng phản xạ</a:t>
                      </a:r>
                      <a:endParaRPr lang="en-US" altLang="zh-CN" sz="1400" b="0" i="0" dirty="0">
                        <a:solidFill>
                          <a:schemeClr val="tx1"/>
                        </a:solidFill>
                        <a:effectLst/>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zh-CN" altLang="en-US" sz="1400" b="0" i="0" dirty="0">
                          <a:solidFill>
                            <a:schemeClr val="tx1"/>
                          </a:solidFill>
                          <a:effectLst/>
                          <a:latin typeface="Arial" panose="020B0604020202020204" pitchFamily="34" charset="0"/>
                          <a:cs typeface="Arial" panose="020B0604020202020204" pitchFamily="34" charset="0"/>
                        </a:rPr>
                        <a:t>Bề mặt thô ráp một phần (hiệu quả tính toán cao hơn)</a:t>
                      </a:r>
                      <a:endParaRPr lang="en-US" altLang="zh-CN" sz="1400" b="0" i="0" dirty="0">
                        <a:solidFill>
                          <a:schemeClr val="tx1"/>
                        </a:solidFill>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405107069"/>
                  </a:ext>
                </a:extLst>
              </a:tr>
              <a:tr h="560128">
                <a:tc>
                  <a:txBody>
                    <a:bodyPr/>
                    <a:lstStyle/>
                    <a:p>
                      <a:pPr algn="ctr" fontAlgn="t"/>
                      <a:r>
                        <a:rPr lang="en-US" altLang="zh-CN" sz="1400" b="0" i="0" dirty="0">
                          <a:solidFill>
                            <a:schemeClr val="tx1"/>
                          </a:solidFill>
                          <a:latin typeface="Arial" panose="020B0604020202020204" pitchFamily="34" charset="0"/>
                          <a:cs typeface="Arial" panose="020B0604020202020204" pitchFamily="34" charset="0"/>
                        </a:rPr>
                        <a:t>Cook-Torrance</a:t>
                      </a:r>
                      <a:endParaRPr lang="en" sz="1400" b="0" i="0" dirty="0">
                        <a:solidFill>
                          <a:schemeClr val="tx1"/>
                        </a:solidFill>
                        <a:effectLst/>
                        <a:latin typeface="Arial" panose="020B0604020202020204" pitchFamily="34" charset="0"/>
                        <a:cs typeface="Arial" panose="020B0604020202020204" pitchFamily="34" charset="0"/>
                      </a:endParaRPr>
                    </a:p>
                  </a:txBody>
                  <a:tcPr anchor="ctr">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zh-CN" altLang="en-US" sz="1400" b="0" i="0" dirty="0">
                          <a:solidFill>
                            <a:schemeClr val="tx1"/>
                          </a:solidFill>
                          <a:latin typeface="Arial" panose="020B0604020202020204" pitchFamily="34" charset="0"/>
                          <a:cs typeface="Arial" panose="020B0604020202020204" pitchFamily="34" charset="0"/>
                        </a:rPr>
                        <a:t>Ảnh hưởng của cấu trúc vi mô trên bề mặt đến sự phản xạ ánh sáng</a:t>
                      </a:r>
                      <a:endParaRPr lang="en-US" altLang="zh-CN" sz="1400" b="0" i="0" dirty="0">
                        <a:solidFill>
                          <a:schemeClr val="tx1"/>
                        </a:solidFill>
                        <a:effectLst/>
                        <a:latin typeface="Arial" panose="020B0604020202020204" pitchFamily="34" charset="0"/>
                        <a:cs typeface="Arial" panose="020B0604020202020204" pitchFamily="34" charset="0"/>
                      </a:endParaRPr>
                    </a:p>
                  </a:txBody>
                  <a:tcPr anchor="ctr">
                    <a:lnB w="28575" cap="flat" cmpd="sng" algn="ctr">
                      <a:solidFill>
                        <a:schemeClr val="tx1"/>
                      </a:solidFill>
                      <a:prstDash val="solid"/>
                      <a:round/>
                      <a:headEnd type="none" w="med" len="med"/>
                      <a:tailEnd type="none" w="med" len="med"/>
                    </a:lnB>
                  </a:tcPr>
                </a:tc>
                <a:tc>
                  <a:txBody>
                    <a:bodyPr/>
                    <a:lstStyle/>
                    <a:p>
                      <a:pPr algn="ctr" fontAlgn="t"/>
                      <a:r>
                        <a:rPr lang="zh-CN" altLang="en-US" sz="1400" b="0" i="0" dirty="0">
                          <a:solidFill>
                            <a:schemeClr val="tx1"/>
                          </a:solidFill>
                          <a:latin typeface="Arial" panose="020B0604020202020204" pitchFamily="34" charset="0"/>
                          <a:cs typeface="Arial" panose="020B0604020202020204" pitchFamily="34" charset="0"/>
                        </a:rPr>
                        <a:t>Phù hợp để mô tả đặc tính phản xạ của các bề mặt bóng như kim loại</a:t>
                      </a:r>
                      <a:endParaRPr lang="en-US" altLang="zh-CN" sz="1400" b="0" i="0" dirty="0">
                        <a:solidFill>
                          <a:schemeClr val="tx1"/>
                        </a:solidFill>
                        <a:effectLst/>
                        <a:latin typeface="Arial" panose="020B0604020202020204" pitchFamily="34" charset="0"/>
                        <a:cs typeface="Arial" panose="020B0604020202020204" pitchFamily="34" charset="0"/>
                      </a:endParaRPr>
                    </a:p>
                  </a:txBody>
                  <a:tcPr anchor="ct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7303250"/>
                  </a:ext>
                </a:extLst>
              </a:tr>
            </a:tbl>
          </a:graphicData>
        </a:graphic>
      </p:graphicFrame>
    </p:spTree>
    <p:extLst>
      <p:ext uri="{BB962C8B-B14F-4D97-AF65-F5344CB8AC3E}">
        <p14:creationId xmlns:p14="http://schemas.microsoft.com/office/powerpoint/2010/main" val="282702433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7C362-61E4-060B-37D1-2B7325D3956F}"/>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46CE888-53A8-A80C-EAD5-5971D961926F}"/>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31</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40C63D7B-3BB2-1631-F71E-123D887409D8}"/>
                  </a:ext>
                </a:extLst>
              </p:cNvPr>
              <p:cNvSpPr>
                <a:spLocks noGrp="1"/>
              </p:cNvSpPr>
              <p:nvPr>
                <p:ph type="body" sz="quarter" idx="14"/>
              </p:nvPr>
            </p:nvSpPr>
            <p:spPr>
              <a:xfrm>
                <a:off x="515937" y="1104900"/>
                <a:ext cx="11160125" cy="2349500"/>
              </a:xfrm>
            </p:spPr>
            <p:txBody>
              <a:bodyPr>
                <a:normAutofit fontScale="85000" lnSpcReduction="20000"/>
              </a:bodyPr>
              <a:lstStyle/>
              <a:p>
                <a:r>
                  <a:rPr lang="zh-CN" altLang="en-US" sz="2800" dirty="0"/>
                  <a:t>Hàm phân bố phản xạ hai chiều (BRDF)</a:t>
                </a:r>
                <a:endParaRPr lang="en-US" altLang="zh-CN" sz="2800" dirty="0"/>
              </a:p>
              <a:p>
                <a:pPr lvl="1" algn="just"/>
                <a:r>
                  <a:rPr lang="zh-CN" altLang="en-US" sz="2400" dirty="0"/>
                  <a:t>Thiết lập hệ tọa độ cục bộ tại điểm tới</a:t>
                </a:r>
                <a:endParaRPr lang="en-US" altLang="zh-CN" sz="2400" dirty="0"/>
              </a:p>
              <a:p>
                <a:pPr lvl="1" algn="just"/>
                <a:r>
                  <a:rPr lang="zh-CN" altLang="en-US" sz="2400" dirty="0"/>
                  <a:t>Các bước sóng khác nhau tương ứng với hàm phân bố phản xạ theo một hướng phản xạ cụ thể</a:t>
                </a:r>
                <a:r>
                  <a:rPr lang="en-US" altLang="zh-CN" sz="2400" dirty="0"/>
                  <a:t> </a:t>
                </a:r>
                <a14:m>
                  <m:oMath xmlns:m="http://schemas.openxmlformats.org/officeDocument/2006/math">
                    <m:sSub>
                      <m:sSubPr>
                        <m:ctrlPr>
                          <a:rPr lang="zh-CN" altLang="zh-CN" sz="2400" i="1">
                            <a:latin typeface="Cambria Math" panose="02040503050406030204" pitchFamily="18" charset="0"/>
                            <a:cs typeface="Calibri" panose="020F0502020204030204" pitchFamily="34" charset="0"/>
                          </a:rPr>
                        </m:ctrlPr>
                      </m:sSubPr>
                      <m:e>
                        <m:acc>
                          <m:accPr>
                            <m:chr m:val="̂"/>
                            <m:ctrlPr>
                              <a:rPr lang="en-US" altLang="zh-CN" sz="2400" i="1">
                                <a:latin typeface="Cambria Math" panose="02040503050406030204" pitchFamily="18" charset="0"/>
                                <a:cs typeface="Calibri" panose="020F0502020204030204" pitchFamily="34" charset="0"/>
                              </a:rPr>
                            </m:ctrlPr>
                          </m:accPr>
                          <m:e>
                            <m:r>
                              <m:rPr>
                                <m:sty m:val="p"/>
                              </m:rPr>
                              <a:rPr lang="en-US" altLang="zh-CN" sz="2400" b="0" i="0" smtClean="0">
                                <a:latin typeface="Cambria Math" panose="02040503050406030204" pitchFamily="18" charset="0"/>
                                <a:cs typeface="Calibri" panose="020F0502020204030204" pitchFamily="34" charset="0"/>
                              </a:rPr>
                              <m:t>v</m:t>
                            </m:r>
                          </m:e>
                        </m:acc>
                      </m:e>
                      <m:sub>
                        <m:r>
                          <m:rPr>
                            <m:sty m:val="p"/>
                          </m:rPr>
                          <a:rPr lang="en-US" altLang="zh-CN" sz="2400" b="0" i="0" smtClean="0">
                            <a:latin typeface="Cambria Math" panose="02040503050406030204" pitchFamily="18" charset="0"/>
                            <a:cs typeface="Calibri" panose="020F0502020204030204" pitchFamily="34" charset="0"/>
                          </a:rPr>
                          <m:t>r</m:t>
                        </m:r>
                      </m:sub>
                    </m:sSub>
                  </m:oMath>
                </a14:m>
                <a:endParaRPr lang="en-US" altLang="zh-CN" sz="2400" dirty="0"/>
              </a:p>
              <a:p>
                <a:pPr lvl="1" algn="just"/>
                <a:r>
                  <a:rPr lang="zh-CN" altLang="en-US" sz="2400" dirty="0"/>
                  <a:t>Dựa trên tính thuận nghịch của đường truyền ánh sáng và tính đẳng hướng của bề mặt vật liệu, đồng thời xét đến hệ số co</a:t>
                </a:r>
                <a:endParaRPr lang="en-US" altLang="zh-CN" sz="2400" dirty="0">
                  <a:solidFill>
                    <a:srgbClr val="C00000"/>
                  </a:solidFill>
                </a:endParaRPr>
              </a:p>
              <a:p>
                <a:pPr lvl="1" algn="just"/>
                <a:r>
                  <a:rPr lang="zh-CN" altLang="en-US" sz="2400" dirty="0"/>
                  <a:t>Hàm phân bố phản xạ hai chiều có thể được viết là:</a:t>
                </a:r>
                <a:endParaRPr lang="en-US" altLang="zh-CN" sz="2400" dirty="0"/>
              </a:p>
            </p:txBody>
          </p:sp>
        </mc:Choice>
        <mc:Fallback xmlns="">
          <p:sp>
            <p:nvSpPr>
              <p:cNvPr id="9" name="文本占位符 4">
                <a:extLst>
                  <a:ext uri="{FF2B5EF4-FFF2-40B4-BE49-F238E27FC236}">
                    <a16:creationId xmlns:a16="http://schemas.microsoft.com/office/drawing/2014/main" id="{40C63D7B-3BB2-1631-F71E-123D887409D8}"/>
                  </a:ext>
                </a:extLst>
              </p:cNvPr>
              <p:cNvSpPr>
                <a:spLocks noGrp="1" noRot="1" noChangeAspect="1" noMove="1" noResize="1" noEditPoints="1" noAdjustHandles="1" noChangeArrowheads="1" noChangeShapeType="1" noTextEdit="1"/>
              </p:cNvSpPr>
              <p:nvPr>
                <p:ph type="body" sz="quarter" idx="14"/>
              </p:nvPr>
            </p:nvSpPr>
            <p:spPr>
              <a:xfrm>
                <a:off x="515937" y="1104900"/>
                <a:ext cx="11160125" cy="2349500"/>
              </a:xfrm>
              <a:blipFill>
                <a:blip r:embed="rId3"/>
                <a:stretch>
                  <a:fillRect l="-682" t="-3209" r="-568" b="-3209"/>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97C7E1E7-720B-8652-02A9-334B0D1953D6}"/>
              </a:ext>
            </a:extLst>
          </p:cNvPr>
          <p:cNvSpPr>
            <a:spLocks noGrp="1"/>
          </p:cNvSpPr>
          <p:nvPr>
            <p:ph type="body" sz="quarter" idx="13"/>
          </p:nvPr>
        </p:nvSpPr>
        <p:spPr/>
        <p:txBody>
          <a:bodyPr>
            <a:normAutofit/>
          </a:bodyPr>
          <a:lstStyle/>
          <a:p>
            <a:r>
              <a:rPr lang="zh-CN" altLang="en-US" dirty="0">
                <a:latin typeface="Calibri"/>
                <a:cs typeface="Calibri"/>
              </a:rPr>
              <a:t>Phản xạ và bóng</a:t>
            </a:r>
          </a:p>
        </p:txBody>
      </p:sp>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E52A811E-6361-4F25-A008-6908D0C50D5D}"/>
                  </a:ext>
                </a:extLst>
              </p:cNvPr>
              <p:cNvSpPr txBox="1"/>
              <p:nvPr/>
            </p:nvSpPr>
            <p:spPr>
              <a:xfrm>
                <a:off x="2340292" y="3451386"/>
                <a:ext cx="6757987" cy="847604"/>
              </a:xfrm>
              <a:prstGeom prst="rect">
                <a:avLst/>
              </a:prstGeom>
              <a:noFill/>
            </p:spPr>
            <p:txBody>
              <a:bodyPr wrap="square">
                <a:normAutofit/>
              </a:bodyPr>
              <a:lstStyle/>
              <a:p>
                <a:pPr/>
                <a14:m>
                  <m:oMathPara xmlns:m="http://schemas.openxmlformats.org/officeDocument/2006/math">
                    <m:oMathParaPr>
                      <m:jc m:val="centerGroup"/>
                    </m:oMathParaPr>
                    <m:oMath xmlns:m="http://schemas.openxmlformats.org/officeDocument/2006/math">
                      <m:sSub>
                        <m:sSubPr>
                          <m:ctrlPr>
                            <a:rPr lang="zh-CN" altLang="en-US" sz="2400" b="1" i="1">
                              <a:solidFill>
                                <a:srgbClr val="4D4D4D"/>
                              </a:solidFill>
                              <a:latin typeface="Cambria Math" panose="02040503050406030204" pitchFamily="18" charset="0"/>
                              <a:ea typeface="黑体" panose="02010609060101010101" pitchFamily="49" charset="-122"/>
                              <a:cs typeface="Calibri" panose="020F0502020204030204" pitchFamily="34" charset="0"/>
                            </a:rPr>
                          </m:ctrlPr>
                        </m:sSubPr>
                        <m:e>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𝐿</m:t>
                          </m:r>
                        </m:e>
                        <m:sub>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𝑟</m:t>
                          </m:r>
                        </m:sub>
                      </m:sSub>
                      <m:d>
                        <m:dPr>
                          <m:ctrlPr>
                            <a:rPr lang="zh-CN" altLang="en-US" sz="2400" b="1" i="1">
                              <a:solidFill>
                                <a:srgbClr val="4D4D4D"/>
                              </a:solidFill>
                              <a:latin typeface="Cambria Math" panose="02040503050406030204" pitchFamily="18" charset="0"/>
                              <a:ea typeface="黑体" panose="02010609060101010101" pitchFamily="49" charset="-122"/>
                              <a:cs typeface="Calibri" panose="020F0502020204030204" pitchFamily="34" charset="0"/>
                            </a:rPr>
                          </m:ctrlPr>
                        </m:dPr>
                        <m:e>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 </m:t>
                          </m:r>
                          <m:sSub>
                            <m:sSubPr>
                              <m:ctrlPr>
                                <a:rPr lang="zh-CN" altLang="en-US" sz="2400" b="1" i="1">
                                  <a:solidFill>
                                    <a:srgbClr val="4D4D4D"/>
                                  </a:solidFill>
                                  <a:latin typeface="Cambria Math" panose="02040503050406030204" pitchFamily="18" charset="0"/>
                                  <a:ea typeface="黑体" panose="02010609060101010101" pitchFamily="49" charset="-122"/>
                                  <a:cs typeface="Calibri" panose="020F0502020204030204" pitchFamily="34" charset="0"/>
                                </a:rPr>
                              </m:ctrlPr>
                            </m:sSubPr>
                            <m:e>
                              <m:acc>
                                <m:accPr>
                                  <m:chr m:val="̂"/>
                                  <m:ctrlPr>
                                    <a:rPr lang="zh-CN" altLang="en-US" sz="2400" b="1" i="1">
                                      <a:solidFill>
                                        <a:srgbClr val="4D4D4D"/>
                                      </a:solidFill>
                                      <a:latin typeface="Cambria Math" panose="02040503050406030204" pitchFamily="18" charset="0"/>
                                      <a:ea typeface="黑体" panose="02010609060101010101" pitchFamily="49" charset="-122"/>
                                      <a:cs typeface="Calibri" panose="020F0502020204030204" pitchFamily="34" charset="0"/>
                                    </a:rPr>
                                  </m:ctrlPr>
                                </m:accPr>
                                <m:e>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𝑣</m:t>
                                  </m:r>
                                </m:e>
                              </m:acc>
                            </m:e>
                            <m:sub>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𝑟</m:t>
                              </m:r>
                            </m:sub>
                          </m:sSub>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m:t>
                          </m:r>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𝜆</m:t>
                          </m:r>
                        </m:e>
                      </m:d>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m:t>
                      </m:r>
                      <m:nary>
                        <m:naryPr>
                          <m:subHide m:val="on"/>
                          <m:supHide m:val="on"/>
                          <m:ctrlPr>
                            <a:rPr lang="zh-CN" altLang="en-US" sz="2400" b="1" i="1">
                              <a:solidFill>
                                <a:srgbClr val="4D4D4D"/>
                              </a:solidFill>
                              <a:latin typeface="Cambria Math" panose="02040503050406030204" pitchFamily="18" charset="0"/>
                              <a:ea typeface="黑体" panose="02010609060101010101" pitchFamily="49" charset="-122"/>
                              <a:cs typeface="Calibri" panose="020F0502020204030204" pitchFamily="34" charset="0"/>
                            </a:rPr>
                          </m:ctrlPr>
                        </m:naryPr>
                        <m:sub/>
                        <m:sup/>
                        <m:e>
                          <m:sSub>
                            <m:sSubPr>
                              <m:ctrlPr>
                                <a:rPr lang="zh-CN" altLang="en-US" sz="2400" b="1" i="1">
                                  <a:solidFill>
                                    <a:srgbClr val="4D4D4D"/>
                                  </a:solidFill>
                                  <a:latin typeface="Cambria Math" panose="02040503050406030204" pitchFamily="18" charset="0"/>
                                  <a:ea typeface="黑体" panose="02010609060101010101" pitchFamily="49" charset="-122"/>
                                  <a:cs typeface="Calibri" panose="020F0502020204030204" pitchFamily="34" charset="0"/>
                                </a:rPr>
                              </m:ctrlPr>
                            </m:sSubPr>
                            <m:e>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𝐿</m:t>
                              </m:r>
                            </m:e>
                            <m:sub>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𝑖</m:t>
                              </m:r>
                            </m:sub>
                          </m:sSub>
                          <m:d>
                            <m:dPr>
                              <m:ctrlPr>
                                <a:rPr lang="zh-CN" altLang="en-US" sz="2400" b="1" i="1">
                                  <a:solidFill>
                                    <a:srgbClr val="4D4D4D"/>
                                  </a:solidFill>
                                  <a:latin typeface="Cambria Math" panose="02040503050406030204" pitchFamily="18" charset="0"/>
                                  <a:ea typeface="黑体" panose="02010609060101010101" pitchFamily="49" charset="-122"/>
                                  <a:cs typeface="Calibri" panose="020F0502020204030204" pitchFamily="34" charset="0"/>
                                </a:rPr>
                              </m:ctrlPr>
                            </m:dPr>
                            <m:e>
                              <m:sSub>
                                <m:sSubPr>
                                  <m:ctrlPr>
                                    <a:rPr lang="zh-CN" altLang="en-US" sz="2400" b="1" i="1">
                                      <a:solidFill>
                                        <a:srgbClr val="4D4D4D"/>
                                      </a:solidFill>
                                      <a:latin typeface="Cambria Math" panose="02040503050406030204" pitchFamily="18" charset="0"/>
                                      <a:ea typeface="黑体" panose="02010609060101010101" pitchFamily="49" charset="-122"/>
                                      <a:cs typeface="Calibri" panose="020F0502020204030204" pitchFamily="34" charset="0"/>
                                    </a:rPr>
                                  </m:ctrlPr>
                                </m:sSubPr>
                                <m:e>
                                  <m:acc>
                                    <m:accPr>
                                      <m:chr m:val="̂"/>
                                      <m:ctrlPr>
                                        <a:rPr lang="zh-CN" altLang="en-US" sz="2400" b="1" i="1">
                                          <a:solidFill>
                                            <a:srgbClr val="4D4D4D"/>
                                          </a:solidFill>
                                          <a:latin typeface="Cambria Math" panose="02040503050406030204" pitchFamily="18" charset="0"/>
                                          <a:ea typeface="黑体" panose="02010609060101010101" pitchFamily="49" charset="-122"/>
                                          <a:cs typeface="Calibri" panose="020F0502020204030204" pitchFamily="34" charset="0"/>
                                        </a:rPr>
                                      </m:ctrlPr>
                                    </m:accPr>
                                    <m:e>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𝑣</m:t>
                                      </m:r>
                                    </m:e>
                                  </m:acc>
                                </m:e>
                                <m:sub>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𝑖</m:t>
                                  </m:r>
                                </m:sub>
                              </m:sSub>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m:t>
                              </m:r>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𝜆</m:t>
                              </m:r>
                            </m:e>
                          </m:d>
                          <m:sSub>
                            <m:sSubPr>
                              <m:ctrlPr>
                                <a:rPr lang="zh-CN" altLang="en-US" sz="2400" b="1" i="1">
                                  <a:solidFill>
                                    <a:srgbClr val="4D4D4D"/>
                                  </a:solidFill>
                                  <a:latin typeface="Cambria Math" panose="02040503050406030204" pitchFamily="18" charset="0"/>
                                  <a:ea typeface="黑体" panose="02010609060101010101" pitchFamily="49" charset="-122"/>
                                  <a:cs typeface="Calibri" panose="020F0502020204030204" pitchFamily="34" charset="0"/>
                                </a:rPr>
                              </m:ctrlPr>
                            </m:sSubPr>
                            <m:e>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𝑓</m:t>
                              </m:r>
                            </m:e>
                            <m:sub>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𝑟</m:t>
                              </m:r>
                            </m:sub>
                          </m:sSub>
                          <m:d>
                            <m:dPr>
                              <m:ctrlPr>
                                <a:rPr lang="zh-CN" altLang="en-US" sz="2400" b="1" i="1">
                                  <a:solidFill>
                                    <a:srgbClr val="4D4D4D"/>
                                  </a:solidFill>
                                  <a:latin typeface="Cambria Math" panose="02040503050406030204" pitchFamily="18" charset="0"/>
                                  <a:ea typeface="黑体" panose="02010609060101010101" pitchFamily="49" charset="-122"/>
                                  <a:cs typeface="Calibri" panose="020F0502020204030204" pitchFamily="34" charset="0"/>
                                </a:rPr>
                              </m:ctrlPr>
                            </m:dPr>
                            <m:e>
                              <m:sSub>
                                <m:sSubPr>
                                  <m:ctrlPr>
                                    <a:rPr lang="zh-CN" altLang="en-US" sz="2400" b="1" i="1">
                                      <a:solidFill>
                                        <a:srgbClr val="4D4D4D"/>
                                      </a:solidFill>
                                      <a:latin typeface="Cambria Math" panose="02040503050406030204" pitchFamily="18" charset="0"/>
                                      <a:ea typeface="黑体" panose="02010609060101010101" pitchFamily="49" charset="-122"/>
                                      <a:cs typeface="Calibri" panose="020F0502020204030204" pitchFamily="34" charset="0"/>
                                    </a:rPr>
                                  </m:ctrlPr>
                                </m:sSubPr>
                                <m:e>
                                  <m:acc>
                                    <m:accPr>
                                      <m:chr m:val="̂"/>
                                      <m:ctrlPr>
                                        <a:rPr lang="zh-CN" altLang="en-US" sz="2400" b="1" i="1">
                                          <a:solidFill>
                                            <a:srgbClr val="4D4D4D"/>
                                          </a:solidFill>
                                          <a:latin typeface="Cambria Math" panose="02040503050406030204" pitchFamily="18" charset="0"/>
                                          <a:ea typeface="黑体" panose="02010609060101010101" pitchFamily="49" charset="-122"/>
                                          <a:cs typeface="Calibri" panose="020F0502020204030204" pitchFamily="34" charset="0"/>
                                        </a:rPr>
                                      </m:ctrlPr>
                                    </m:accPr>
                                    <m:e>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𝑣</m:t>
                                      </m:r>
                                    </m:e>
                                  </m:acc>
                                </m:e>
                                <m:sub>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𝑖</m:t>
                                  </m:r>
                                </m:sub>
                              </m:sSub>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m:t>
                              </m:r>
                              <m:sSub>
                                <m:sSubPr>
                                  <m:ctrlPr>
                                    <a:rPr lang="zh-CN" altLang="en-US" sz="2400" b="1" i="1">
                                      <a:solidFill>
                                        <a:srgbClr val="4D4D4D"/>
                                      </a:solidFill>
                                      <a:latin typeface="Cambria Math" panose="02040503050406030204" pitchFamily="18" charset="0"/>
                                      <a:ea typeface="黑体" panose="02010609060101010101" pitchFamily="49" charset="-122"/>
                                      <a:cs typeface="Calibri" panose="020F0502020204030204" pitchFamily="34" charset="0"/>
                                    </a:rPr>
                                  </m:ctrlPr>
                                </m:sSubPr>
                                <m:e>
                                  <m:acc>
                                    <m:accPr>
                                      <m:chr m:val="̂"/>
                                      <m:ctrlPr>
                                        <a:rPr lang="zh-CN" altLang="en-US" sz="2400" b="1" i="1">
                                          <a:solidFill>
                                            <a:srgbClr val="4D4D4D"/>
                                          </a:solidFill>
                                          <a:latin typeface="Cambria Math" panose="02040503050406030204" pitchFamily="18" charset="0"/>
                                          <a:ea typeface="黑体" panose="02010609060101010101" pitchFamily="49" charset="-122"/>
                                          <a:cs typeface="Calibri" panose="020F0502020204030204" pitchFamily="34" charset="0"/>
                                        </a:rPr>
                                      </m:ctrlPr>
                                    </m:accPr>
                                    <m:e>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𝑣</m:t>
                                      </m:r>
                                    </m:e>
                                  </m:acc>
                                </m:e>
                                <m:sub>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𝑟</m:t>
                                  </m:r>
                                </m:sub>
                              </m:sSub>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m:t>
                              </m:r>
                              <m:acc>
                                <m:accPr>
                                  <m:chr m:val="̂"/>
                                  <m:ctrlPr>
                                    <a:rPr lang="zh-CN" altLang="en-US" sz="2400" b="1" i="1">
                                      <a:solidFill>
                                        <a:srgbClr val="4D4D4D"/>
                                      </a:solidFill>
                                      <a:latin typeface="Cambria Math" panose="02040503050406030204" pitchFamily="18" charset="0"/>
                                      <a:ea typeface="黑体" panose="02010609060101010101" pitchFamily="49" charset="-122"/>
                                      <a:cs typeface="Calibri" panose="020F0502020204030204" pitchFamily="34" charset="0"/>
                                    </a:rPr>
                                  </m:ctrlPr>
                                </m:accPr>
                                <m:e>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𝑛</m:t>
                                  </m:r>
                                </m:e>
                              </m:acc>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m:t>
                              </m:r>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𝜆</m:t>
                              </m:r>
                            </m:e>
                          </m:d>
                          <m:sSup>
                            <m:sSupPr>
                              <m:ctrlPr>
                                <a:rPr lang="zh-CN" altLang="en-US" sz="2400" b="1" i="1">
                                  <a:solidFill>
                                    <a:srgbClr val="4D4D4D"/>
                                  </a:solidFill>
                                  <a:latin typeface="Cambria Math" panose="02040503050406030204" pitchFamily="18" charset="0"/>
                                  <a:ea typeface="黑体" panose="02010609060101010101" pitchFamily="49" charset="-122"/>
                                  <a:cs typeface="Calibri" panose="020F0502020204030204" pitchFamily="34" charset="0"/>
                                </a:rPr>
                              </m:ctrlPr>
                            </m:sSupPr>
                            <m:e>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𝑐𝑜𝑠</m:t>
                              </m:r>
                            </m:e>
                            <m:sup>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m:t>
                              </m:r>
                            </m:sup>
                          </m:sSup>
                          <m:sSub>
                            <m:sSubPr>
                              <m:ctrlPr>
                                <a:rPr lang="zh-CN" altLang="en-US" sz="2400" b="1" i="1">
                                  <a:solidFill>
                                    <a:srgbClr val="4D4D4D"/>
                                  </a:solidFill>
                                  <a:latin typeface="Cambria Math" panose="02040503050406030204" pitchFamily="18" charset="0"/>
                                  <a:ea typeface="黑体" panose="02010609060101010101" pitchFamily="49" charset="-122"/>
                                  <a:cs typeface="Calibri" panose="020F0502020204030204" pitchFamily="34" charset="0"/>
                                </a:rPr>
                              </m:ctrlPr>
                            </m:sSubPr>
                            <m:e>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𝜃</m:t>
                              </m:r>
                            </m:e>
                            <m:sub>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𝑖</m:t>
                              </m:r>
                            </m:sub>
                          </m:sSub>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 </m:t>
                          </m:r>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𝑑</m:t>
                          </m:r>
                          <m:sSub>
                            <m:sSubPr>
                              <m:ctrlPr>
                                <a:rPr lang="zh-CN" altLang="en-US" sz="2400" b="1" i="1">
                                  <a:solidFill>
                                    <a:srgbClr val="4D4D4D"/>
                                  </a:solidFill>
                                  <a:latin typeface="Cambria Math" panose="02040503050406030204" pitchFamily="18" charset="0"/>
                                  <a:ea typeface="黑体" panose="02010609060101010101" pitchFamily="49" charset="-122"/>
                                  <a:cs typeface="Calibri" panose="020F0502020204030204" pitchFamily="34" charset="0"/>
                                </a:rPr>
                              </m:ctrlPr>
                            </m:sSubPr>
                            <m:e>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𝜃</m:t>
                              </m:r>
                            </m:e>
                            <m:sub>
                              <m:r>
                                <a:rPr lang="zh-CN" altLang="en-US" sz="2400" b="1">
                                  <a:solidFill>
                                    <a:srgbClr val="4D4D4D"/>
                                  </a:solidFill>
                                  <a:latin typeface="Cambria Math" panose="02040503050406030204" pitchFamily="18" charset="0"/>
                                  <a:ea typeface="黑体" panose="02010609060101010101" pitchFamily="49" charset="-122"/>
                                  <a:cs typeface="Calibri" panose="020F0502020204030204" pitchFamily="34" charset="0"/>
                                </a:rPr>
                                <m:t>𝑖</m:t>
                              </m:r>
                            </m:sub>
                          </m:sSub>
                        </m:e>
                      </m:nary>
                    </m:oMath>
                  </m:oMathPara>
                </a14:m>
                <a:endParaRPr lang="zh-CN" altLang="en-US" sz="2400" b="1" dirty="0">
                  <a:solidFill>
                    <a:srgbClr val="4D4D4D"/>
                  </a:solidFill>
                  <a:latin typeface="Calibri"/>
                  <a:ea typeface="黑体" panose="02010609060101010101" pitchFamily="49" charset="-122"/>
                  <a:cs typeface="Calibri"/>
                </a:endParaRPr>
              </a:p>
            </p:txBody>
          </p:sp>
        </mc:Choice>
        <mc:Fallback xmlns="">
          <p:sp>
            <p:nvSpPr>
              <p:cNvPr id="11" name="文本框 10">
                <a:extLst>
                  <a:ext uri="{FF2B5EF4-FFF2-40B4-BE49-F238E27FC236}">
                    <a16:creationId xmlns:a16="http://schemas.microsoft.com/office/drawing/2014/main" id="{E52A811E-6361-4F25-A008-6908D0C50D5D}"/>
                  </a:ext>
                </a:extLst>
              </p:cNvPr>
              <p:cNvSpPr txBox="1">
                <a:spLocks noRot="1" noChangeAspect="1" noMove="1" noResize="1" noEditPoints="1" noAdjustHandles="1" noChangeArrowheads="1" noChangeShapeType="1" noTextEdit="1"/>
              </p:cNvSpPr>
              <p:nvPr/>
            </p:nvSpPr>
            <p:spPr>
              <a:xfrm>
                <a:off x="2340292" y="3451386"/>
                <a:ext cx="6757987" cy="847604"/>
              </a:xfrm>
              <a:prstGeom prst="rect">
                <a:avLst/>
              </a:prstGeom>
              <a:blipFill>
                <a:blip r:embed="rId6"/>
                <a:stretch>
                  <a:fillRect/>
                </a:stretch>
              </a:blipFill>
            </p:spPr>
            <p:txBody>
              <a:bodyPr/>
              <a:lstStyle/>
              <a:p>
                <a:r>
                  <a:rPr lang="en-US">
                    <a:noFill/>
                  </a:rPr>
                  <a:t> </a:t>
                </a:r>
              </a:p>
            </p:txBody>
          </p:sp>
        </mc:Fallback>
      </mc:AlternateContent>
      <p:pic>
        <p:nvPicPr>
          <p:cNvPr id="3074" name="Picture 2" descr="双向反射分布函数">
            <a:extLst>
              <a:ext uri="{FF2B5EF4-FFF2-40B4-BE49-F238E27FC236}">
                <a16:creationId xmlns:a16="http://schemas.microsoft.com/office/drawing/2014/main" id="{FCE725A1-80B7-580D-AC44-867CC86E4A06}"/>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14612" y="4397867"/>
            <a:ext cx="2458403" cy="1920319"/>
          </a:xfrm>
          <a:prstGeom prst="rect">
            <a:avLst/>
          </a:prstGeom>
          <a:noFill/>
          <a:extLst>
            <a:ext uri="{909E8E84-426E-40DD-AFC4-6F175D3DCCD1}">
              <a14:hiddenFill xmlns:a14="http://schemas.microsoft.com/office/drawing/2010/main">
                <a:solidFill>
                  <a:srgbClr val="FFFFFF"/>
                </a:solidFill>
              </a14:hiddenFill>
            </a:ext>
          </a:extLst>
        </p:spPr>
      </p:pic>
      <p:sp>
        <p:nvSpPr>
          <p:cNvPr id="12" name="文本框 11">
            <a:extLst>
              <a:ext uri="{FF2B5EF4-FFF2-40B4-BE49-F238E27FC236}">
                <a16:creationId xmlns:a16="http://schemas.microsoft.com/office/drawing/2014/main" id="{8B43512C-F7BA-A33A-038A-9A7EBFB34F13}"/>
              </a:ext>
            </a:extLst>
          </p:cNvPr>
          <p:cNvSpPr txBox="1"/>
          <p:nvPr/>
        </p:nvSpPr>
        <p:spPr>
          <a:xfrm>
            <a:off x="2499438" y="6247786"/>
            <a:ext cx="2688750" cy="338554"/>
          </a:xfrm>
          <a:prstGeom prst="rect">
            <a:avLst/>
          </a:prstGeom>
          <a:noFill/>
        </p:spPr>
        <p:txBody>
          <a:bodyPr wrap="square" rtlCol="0">
            <a:normAutofit fontScale="85000" lnSpcReduction="10000"/>
          </a:bodyPr>
          <a:lstStyle/>
          <a:p>
            <a:pPr algn="ctr"/>
            <a:r>
              <a:rPr lang="en-US" altLang="zh-CN" sz="1600" dirty="0">
                <a:latin typeface="Calibri"/>
                <a:cs typeface="Calibri"/>
              </a:rPr>
              <a:t>Hàm phân bố phản xạ hai chiều 2d</a:t>
            </a:r>
          </a:p>
        </p:txBody>
      </p:sp>
      <p:sp>
        <p:nvSpPr>
          <p:cNvPr id="13" name="文本框 12">
            <a:extLst>
              <a:ext uri="{FF2B5EF4-FFF2-40B4-BE49-F238E27FC236}">
                <a16:creationId xmlns:a16="http://schemas.microsoft.com/office/drawing/2014/main" id="{8B21CCD2-F0D9-65C2-F20E-A78AFE17A77A}"/>
              </a:ext>
            </a:extLst>
          </p:cNvPr>
          <p:cNvSpPr txBox="1"/>
          <p:nvPr/>
        </p:nvSpPr>
        <p:spPr>
          <a:xfrm>
            <a:off x="6329587" y="6247786"/>
            <a:ext cx="2688750" cy="338554"/>
          </a:xfrm>
          <a:prstGeom prst="rect">
            <a:avLst/>
          </a:prstGeom>
          <a:noFill/>
        </p:spPr>
        <p:txBody>
          <a:bodyPr wrap="square" rtlCol="0">
            <a:normAutofit fontScale="85000" lnSpcReduction="10000"/>
          </a:bodyPr>
          <a:lstStyle/>
          <a:p>
            <a:pPr algn="ctr"/>
            <a:r>
              <a:rPr lang="en-US" altLang="zh-CN" sz="1600" dirty="0">
                <a:latin typeface="Calibri"/>
                <a:cs typeface="Calibri"/>
              </a:rPr>
              <a:t>Hàm phân bố phản xạ hai chiều 3d</a:t>
            </a:r>
          </a:p>
        </p:txBody>
      </p:sp>
      <p:pic>
        <p:nvPicPr>
          <p:cNvPr id="6" name="Picture 5">
            <a:extLst>
              <a:ext uri="{FF2B5EF4-FFF2-40B4-BE49-F238E27FC236}">
                <a16:creationId xmlns:a16="http://schemas.microsoft.com/office/drawing/2014/main" id="{5C05D9A0-5CC9-5D95-BA0D-81DD908E633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16188" y="4397867"/>
            <a:ext cx="4394200" cy="1790700"/>
          </a:xfrm>
          <a:prstGeom prst="rect">
            <a:avLst/>
          </a:prstGeom>
        </p:spPr>
      </p:pic>
    </p:spTree>
    <p:extLst>
      <p:ext uri="{BB962C8B-B14F-4D97-AF65-F5344CB8AC3E}">
        <p14:creationId xmlns:p14="http://schemas.microsoft.com/office/powerpoint/2010/main" val="275917340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F64F6-5563-CE8B-45E6-C2EA5E7D07FB}"/>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C6A5BAB9-5511-48F0-7A4E-CD677BC33069}"/>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32</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51228164-AFFC-9FF8-D7C7-53F103B7B0F1}"/>
                  </a:ext>
                </a:extLst>
              </p:cNvPr>
              <p:cNvSpPr>
                <a:spLocks noGrp="1"/>
              </p:cNvSpPr>
              <p:nvPr>
                <p:ph type="body" sz="quarter" idx="14"/>
              </p:nvPr>
            </p:nvSpPr>
            <p:spPr>
              <a:xfrm>
                <a:off x="515937" y="1104900"/>
                <a:ext cx="11160125" cy="2387600"/>
              </a:xfrm>
            </p:spPr>
            <p:txBody>
              <a:bodyPr>
                <a:normAutofit fontScale="85000" lnSpcReduction="10000"/>
              </a:bodyPr>
              <a:lstStyle/>
              <a:p>
                <a:r>
                  <a:rPr lang="zh-CN" altLang="en-US" sz="2800" dirty="0"/>
                  <a:t>Phản xạ khuếch tán và phản xạ gương</a:t>
                </a:r>
                <a:endParaRPr lang="en-US" altLang="zh-CN" sz="2800" dirty="0"/>
              </a:p>
              <a:p>
                <a:pPr lvl="1" algn="just"/>
                <a:r>
                  <a:rPr lang="zh-CN" altLang="en-US" sz="2400" dirty="0"/>
                  <a:t>Ánh sáng tán xạ đồng đều theo mọi hướng, tạo thành hiện tượng phản xạ khuếch tán</a:t>
                </a:r>
                <a:endParaRPr lang="en-US" altLang="zh-CN" sz="2400" dirty="0"/>
              </a:p>
              <a:p>
                <a:pPr lvl="1" algn="just"/>
                <a:r>
                  <a:rPr lang="zh-CN" altLang="en-US" sz="2400" dirty="0"/>
                  <a:t>Hàm phân bố phản xạ hai chiều là một hằng số</a:t>
                </a:r>
                <a:r>
                  <a:rPr lang="en-US" altLang="zh-CN" sz="2400" dirty="0"/>
                  <a:t> </a:t>
                </a:r>
                <a14:m>
                  <m:oMath xmlns:m="http://schemas.openxmlformats.org/officeDocument/2006/math">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f</m:t>
                        </m:r>
                      </m:e>
                      <m:sub>
                        <m:r>
                          <m:rPr>
                            <m:sty m:val="p"/>
                          </m:rPr>
                          <a:rPr lang="en-US" altLang="zh-CN" sz="2400" b="0" i="0" smtClean="0">
                            <a:latin typeface="Cambria Math" panose="02040503050406030204" pitchFamily="18" charset="0"/>
                            <a:cs typeface="Calibri" panose="020F0502020204030204" pitchFamily="34" charset="0"/>
                          </a:rPr>
                          <m:t>d</m:t>
                        </m:r>
                      </m:sub>
                    </m:sSub>
                    <m:d>
                      <m:dPr>
                        <m:ctrlPr>
                          <a:rPr lang="zh-CN" altLang="zh-CN" sz="2400" i="1">
                            <a:latin typeface="Cambria Math" panose="02040503050406030204" pitchFamily="18" charset="0"/>
                            <a:cs typeface="Calibri" panose="020F0502020204030204" pitchFamily="34" charset="0"/>
                          </a:rPr>
                        </m:ctrlPr>
                      </m:dPr>
                      <m:e>
                        <m:sSub>
                          <m:sSubPr>
                            <m:ctrlPr>
                              <a:rPr lang="zh-CN" altLang="zh-CN" sz="2400" i="1">
                                <a:latin typeface="Cambria Math" panose="02040503050406030204" pitchFamily="18" charset="0"/>
                                <a:cs typeface="Calibri" panose="020F0502020204030204" pitchFamily="34" charset="0"/>
                              </a:rPr>
                            </m:ctrlPr>
                          </m:sSubPr>
                          <m:e>
                            <m:acc>
                              <m:accPr>
                                <m:chr m:val="̂"/>
                                <m:ctrlPr>
                                  <a:rPr lang="en-US" altLang="zh-CN" sz="2400" i="1">
                                    <a:latin typeface="Cambria Math" panose="02040503050406030204" pitchFamily="18" charset="0"/>
                                    <a:cs typeface="Calibri" panose="020F0502020204030204" pitchFamily="34" charset="0"/>
                                  </a:rPr>
                                </m:ctrlPr>
                              </m:accPr>
                              <m:e>
                                <m:r>
                                  <m:rPr>
                                    <m:sty m:val="p"/>
                                  </m:rPr>
                                  <a:rPr lang="en-US" altLang="zh-CN" sz="2400" b="0" i="0" smtClean="0">
                                    <a:latin typeface="Cambria Math" panose="02040503050406030204" pitchFamily="18" charset="0"/>
                                    <a:cs typeface="Calibri" panose="020F0502020204030204" pitchFamily="34" charset="0"/>
                                  </a:rPr>
                                  <m:t>v</m:t>
                                </m:r>
                              </m:e>
                            </m:acc>
                          </m:e>
                          <m:sub>
                            <m:r>
                              <m:rPr>
                                <m:sty m:val="p"/>
                              </m:rPr>
                              <a:rPr lang="en-US" altLang="zh-CN" sz="2400" b="0" i="0" smtClean="0">
                                <a:latin typeface="Cambria Math" panose="02040503050406030204" pitchFamily="18" charset="0"/>
                                <a:cs typeface="Calibri" panose="020F0502020204030204" pitchFamily="34" charset="0"/>
                              </a:rPr>
                              <m:t>i</m:t>
                            </m:r>
                          </m:sub>
                        </m:sSub>
                        <m:r>
                          <a:rPr lang="en-US" altLang="zh-CN" sz="2400" b="0" i="0" smtClean="0">
                            <a:latin typeface="Cambria Math" panose="02040503050406030204" pitchFamily="18" charset="0"/>
                            <a:cs typeface="Calibri" panose="020F0502020204030204" pitchFamily="34" charset="0"/>
                          </a:rPr>
                          <m:t>,</m:t>
                        </m:r>
                        <m:sSub>
                          <m:sSubPr>
                            <m:ctrlPr>
                              <a:rPr lang="zh-CN" altLang="zh-CN" sz="2400" i="1">
                                <a:latin typeface="Cambria Math" panose="02040503050406030204" pitchFamily="18" charset="0"/>
                                <a:cs typeface="Calibri" panose="020F0502020204030204" pitchFamily="34" charset="0"/>
                              </a:rPr>
                            </m:ctrlPr>
                          </m:sSubPr>
                          <m:e>
                            <m:acc>
                              <m:accPr>
                                <m:chr m:val="̂"/>
                                <m:ctrlPr>
                                  <a:rPr lang="en-US" altLang="zh-CN" sz="2400" i="1">
                                    <a:latin typeface="Cambria Math" panose="02040503050406030204" pitchFamily="18" charset="0"/>
                                    <a:cs typeface="Calibri" panose="020F0502020204030204" pitchFamily="34" charset="0"/>
                                  </a:rPr>
                                </m:ctrlPr>
                              </m:accPr>
                              <m:e>
                                <m:r>
                                  <m:rPr>
                                    <m:sty m:val="p"/>
                                  </m:rPr>
                                  <a:rPr lang="en-US" altLang="zh-CN" sz="2400" b="0" i="0" smtClean="0">
                                    <a:latin typeface="Cambria Math" panose="02040503050406030204" pitchFamily="18" charset="0"/>
                                    <a:cs typeface="Calibri" panose="020F0502020204030204" pitchFamily="34" charset="0"/>
                                  </a:rPr>
                                  <m:t>v</m:t>
                                </m:r>
                              </m:e>
                            </m:acc>
                          </m:e>
                          <m:sub>
                            <m:r>
                              <m:rPr>
                                <m:sty m:val="p"/>
                              </m:rPr>
                              <a:rPr lang="en-US" altLang="zh-CN" sz="2400" b="0" i="0" smtClean="0">
                                <a:latin typeface="Cambria Math" panose="02040503050406030204" pitchFamily="18" charset="0"/>
                                <a:cs typeface="Calibri" panose="020F0502020204030204" pitchFamily="34" charset="0"/>
                              </a:rPr>
                              <m:t>r</m:t>
                            </m:r>
                          </m:sub>
                        </m:sSub>
                        <m:r>
                          <a:rPr lang="en-US" altLang="zh-CN" sz="2400" b="0" i="0" smtClean="0">
                            <a:latin typeface="Cambria Math" panose="02040503050406030204" pitchFamily="18" charset="0"/>
                            <a:cs typeface="Calibri" panose="020F0502020204030204" pitchFamily="34" charset="0"/>
                          </a:rPr>
                          <m:t>,</m:t>
                        </m:r>
                        <m:acc>
                          <m:accPr>
                            <m:chr m:val="̂"/>
                            <m:ctrlPr>
                              <a:rPr lang="en-US" altLang="zh-CN" sz="2400" i="1">
                                <a:latin typeface="Cambria Math" panose="02040503050406030204" pitchFamily="18" charset="0"/>
                                <a:cs typeface="Calibri" panose="020F0502020204030204" pitchFamily="34" charset="0"/>
                              </a:rPr>
                            </m:ctrlPr>
                          </m:accPr>
                          <m:e>
                            <m:r>
                              <m:rPr>
                                <m:sty m:val="p"/>
                              </m:rPr>
                              <a:rPr lang="en-US" altLang="zh-CN" sz="2400" b="0" i="0" smtClean="0">
                                <a:latin typeface="Cambria Math" panose="02040503050406030204" pitchFamily="18" charset="0"/>
                                <a:cs typeface="Calibri" panose="020F0502020204030204" pitchFamily="34" charset="0"/>
                              </a:rPr>
                              <m:t>n</m:t>
                            </m:r>
                          </m:e>
                        </m:acc>
                        <m:r>
                          <a:rPr lang="en-US" altLang="zh-CN" sz="2400" b="0" i="0" smtClean="0">
                            <a:latin typeface="Cambria Math" panose="02040503050406030204" pitchFamily="18" charset="0"/>
                            <a:cs typeface="Calibri" panose="020F0502020204030204" pitchFamily="34" charset="0"/>
                          </a:rPr>
                          <m:t>;</m:t>
                        </m:r>
                        <m:r>
                          <m:rPr>
                            <m:sty m:val="p"/>
                          </m:rPr>
                          <a:rPr lang="en-US" altLang="zh-CN" sz="2400" b="0" i="0" smtClean="0">
                            <a:latin typeface="Cambria Math" panose="02040503050406030204" pitchFamily="18" charset="0"/>
                            <a:cs typeface="Calibri" panose="020F0502020204030204" pitchFamily="34" charset="0"/>
                          </a:rPr>
                          <m:t>λ</m:t>
                        </m:r>
                      </m:e>
                    </m:d>
                    <m:r>
                      <a:rPr lang="en-US" altLang="zh-CN" sz="2400" b="0" i="0" smtClean="0">
                        <a:latin typeface="Cambria Math" panose="02040503050406030204" pitchFamily="18" charset="0"/>
                        <a:cs typeface="Calibri" panose="020F0502020204030204" pitchFamily="34" charset="0"/>
                      </a:rPr>
                      <m:t>= </m:t>
                    </m:r>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f</m:t>
                        </m:r>
                      </m:e>
                      <m:sub>
                        <m:r>
                          <m:rPr>
                            <m:sty m:val="p"/>
                          </m:rPr>
                          <a:rPr lang="en-US" altLang="zh-CN" sz="2400" b="0" i="0" smtClean="0">
                            <a:latin typeface="Cambria Math" panose="02040503050406030204" pitchFamily="18" charset="0"/>
                            <a:cs typeface="Calibri" panose="020F0502020204030204" pitchFamily="34" charset="0"/>
                          </a:rPr>
                          <m:t>d</m:t>
                        </m:r>
                      </m:sub>
                    </m:sSub>
                    <m:d>
                      <m:dPr>
                        <m:ctrlPr>
                          <a:rPr lang="en-US" altLang="zh-CN" sz="2400" i="1">
                            <a:latin typeface="Cambria Math" panose="02040503050406030204" pitchFamily="18" charset="0"/>
                            <a:cs typeface="Calibri" panose="020F0502020204030204" pitchFamily="34" charset="0"/>
                          </a:rPr>
                        </m:ctrlPr>
                      </m:dPr>
                      <m:e>
                        <m:r>
                          <m:rPr>
                            <m:sty m:val="p"/>
                          </m:rPr>
                          <a:rPr lang="en-US" altLang="zh-CN" sz="2400" b="0" i="0" smtClean="0">
                            <a:latin typeface="Cambria Math" panose="02040503050406030204" pitchFamily="18" charset="0"/>
                            <a:cs typeface="Calibri" panose="020F0502020204030204" pitchFamily="34" charset="0"/>
                          </a:rPr>
                          <m:t>λ</m:t>
                        </m:r>
                      </m:e>
                    </m:d>
                  </m:oMath>
                </a14:m>
                <a:endParaRPr lang="en-US" altLang="zh-CN" sz="2400" dirty="0"/>
              </a:p>
              <a:p>
                <a:pPr lvl="1" algn="just"/>
                <a:r>
                  <a:rPr lang="zh-CN" altLang="en-US" sz="2400" dirty="0"/>
                  <a:t>Ánh sáng phản xạ trên bề mặt nhẵn theo một góc cụ thể tuân theo định luật phản xạ, tạo thành phản xạ gương</a:t>
                </a:r>
                <a:endParaRPr lang="en-US" altLang="zh-CN" sz="2400" dirty="0"/>
              </a:p>
              <a:p>
                <a:pPr lvl="1" algn="just"/>
                <a:r>
                  <a:rPr lang="zh-CN" altLang="en-US" sz="2400" dirty="0"/>
                  <a:t>Hướng phản xạ cụ thể là</a:t>
                </a:r>
                <a14:m>
                  <m:oMath xmlns:m="http://schemas.openxmlformats.org/officeDocument/2006/math">
                    <m:sSub>
                      <m:sSubPr>
                        <m:ctrlPr>
                          <a:rPr lang="zh-CN" altLang="zh-CN" sz="2400" i="1">
                            <a:latin typeface="Cambria Math" panose="02040503050406030204" pitchFamily="18" charset="0"/>
                            <a:cs typeface="Calibri" panose="020F0502020204030204" pitchFamily="34" charset="0"/>
                          </a:rPr>
                        </m:ctrlPr>
                      </m:sSubPr>
                      <m:e>
                        <m:acc>
                          <m:accPr>
                            <m:chr m:val="̂"/>
                            <m:ctrlPr>
                              <a:rPr lang="en-US" altLang="zh-CN" sz="2400" i="1">
                                <a:latin typeface="Cambria Math" panose="02040503050406030204" pitchFamily="18" charset="0"/>
                                <a:cs typeface="Calibri" panose="020F0502020204030204" pitchFamily="34" charset="0"/>
                              </a:rPr>
                            </m:ctrlPr>
                          </m:accPr>
                          <m:e>
                            <m:r>
                              <a:rPr lang="vi-VN" altLang="zh-CN" sz="2400" b="0" i="0" smtClean="0">
                                <a:latin typeface="Cambria Math" panose="02040503050406030204" pitchFamily="18" charset="0"/>
                                <a:cs typeface="Calibri" panose="020F0502020204030204" pitchFamily="34" charset="0"/>
                              </a:rPr>
                              <m:t>  </m:t>
                            </m:r>
                            <m:r>
                              <m:rPr>
                                <m:sty m:val="p"/>
                              </m:rPr>
                              <a:rPr lang="en-US" altLang="zh-CN" sz="2400" b="0" i="0" smtClean="0">
                                <a:latin typeface="Cambria Math" panose="02040503050406030204" pitchFamily="18" charset="0"/>
                                <a:cs typeface="Calibri" panose="020F0502020204030204" pitchFamily="34" charset="0"/>
                              </a:rPr>
                              <m:t>v</m:t>
                            </m:r>
                          </m:e>
                        </m:acc>
                      </m:e>
                      <m:sub>
                        <m:r>
                          <m:rPr>
                            <m:sty m:val="p"/>
                          </m:rPr>
                          <a:rPr lang="en-US" altLang="zh-CN" sz="2400" b="0" i="0" smtClean="0">
                            <a:latin typeface="Cambria Math" panose="02040503050406030204" pitchFamily="18" charset="0"/>
                            <a:cs typeface="Calibri" panose="020F0502020204030204" pitchFamily="34" charset="0"/>
                          </a:rPr>
                          <m:t>r</m:t>
                        </m:r>
                      </m:sub>
                    </m:sSub>
                    <m:r>
                      <a:rPr lang="en-US" altLang="zh-CN" sz="2400" b="0" i="0" smtClean="0">
                        <a:latin typeface="Cambria Math" panose="02040503050406030204" pitchFamily="18" charset="0"/>
                        <a:cs typeface="Calibri" panose="020F0502020204030204" pitchFamily="34" charset="0"/>
                      </a:rPr>
                      <m:t>= </m:t>
                    </m:r>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v</m:t>
                        </m:r>
                      </m:e>
                      <m:sub>
                        <m:r>
                          <a:rPr lang="en-US" altLang="zh-CN" sz="2400" b="0" i="0" smtClean="0">
                            <a:latin typeface="Cambria Math" panose="02040503050406030204" pitchFamily="18" charset="0"/>
                            <a:cs typeface="Calibri" panose="020F0502020204030204" pitchFamily="34" charset="0"/>
                          </a:rPr>
                          <m:t>∥</m:t>
                        </m:r>
                      </m:sub>
                    </m:sSub>
                    <m:r>
                      <a:rPr lang="en-US" altLang="zh-CN" sz="2400" b="0" i="0" smtClean="0">
                        <a:latin typeface="Cambria Math" panose="02040503050406030204" pitchFamily="18" charset="0"/>
                        <a:cs typeface="Calibri" panose="020F0502020204030204" pitchFamily="34" charset="0"/>
                      </a:rPr>
                      <m:t>−</m:t>
                    </m:r>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v</m:t>
                        </m:r>
                      </m:e>
                      <m:sub>
                        <m:r>
                          <a:rPr lang="en-US" altLang="zh-CN" sz="2400" b="0" i="0" smtClean="0">
                            <a:latin typeface="Cambria Math" panose="02040503050406030204" pitchFamily="18" charset="0"/>
                            <a:cs typeface="Calibri" panose="020F0502020204030204" pitchFamily="34" charset="0"/>
                          </a:rPr>
                          <m:t>⊥</m:t>
                        </m:r>
                      </m:sub>
                    </m:sSub>
                    <m:r>
                      <a:rPr lang="en-US" altLang="zh-CN" sz="2400" b="0" i="0" smtClean="0">
                        <a:latin typeface="Cambria Math" panose="02040503050406030204" pitchFamily="18" charset="0"/>
                        <a:cs typeface="Calibri" panose="020F0502020204030204" pitchFamily="34" charset="0"/>
                      </a:rPr>
                      <m:t>=</m:t>
                    </m:r>
                    <m:d>
                      <m:dPr>
                        <m:ctrlPr>
                          <a:rPr lang="en-US" altLang="zh-CN" sz="2400" i="1">
                            <a:latin typeface="Cambria Math" panose="02040503050406030204" pitchFamily="18" charset="0"/>
                            <a:cs typeface="Calibri" panose="020F0502020204030204" pitchFamily="34" charset="0"/>
                          </a:rPr>
                        </m:ctrlPr>
                      </m:dPr>
                      <m:e>
                        <m:r>
                          <a:rPr lang="en-US" altLang="zh-CN" sz="2400" b="0" i="0" smtClean="0">
                            <a:latin typeface="Cambria Math" panose="02040503050406030204" pitchFamily="18" charset="0"/>
                            <a:cs typeface="Calibri" panose="020F0502020204030204" pitchFamily="34" charset="0"/>
                          </a:rPr>
                          <m:t>2</m:t>
                        </m:r>
                        <m:acc>
                          <m:accPr>
                            <m:chr m:val="̂"/>
                            <m:ctrlPr>
                              <a:rPr lang="en-US" altLang="zh-CN" sz="2400" i="1">
                                <a:latin typeface="Cambria Math" panose="02040503050406030204" pitchFamily="18" charset="0"/>
                                <a:cs typeface="Calibri" panose="020F0502020204030204" pitchFamily="34" charset="0"/>
                              </a:rPr>
                            </m:ctrlPr>
                          </m:accPr>
                          <m:e>
                            <m:r>
                              <m:rPr>
                                <m:sty m:val="p"/>
                              </m:rPr>
                              <a:rPr lang="en-US" altLang="zh-CN" sz="2400" b="0" i="0" smtClean="0">
                                <a:latin typeface="Cambria Math" panose="02040503050406030204" pitchFamily="18" charset="0"/>
                                <a:cs typeface="Calibri" panose="020F0502020204030204" pitchFamily="34" charset="0"/>
                              </a:rPr>
                              <m:t>n</m:t>
                            </m:r>
                          </m:e>
                        </m:acc>
                        <m:sSup>
                          <m:sSupPr>
                            <m:ctrlPr>
                              <a:rPr lang="zh-CN" altLang="zh-CN" sz="2400" i="1">
                                <a:latin typeface="Cambria Math" panose="02040503050406030204" pitchFamily="18" charset="0"/>
                                <a:cs typeface="Calibri" panose="020F0502020204030204" pitchFamily="34" charset="0"/>
                              </a:rPr>
                            </m:ctrlPr>
                          </m:sSupPr>
                          <m:e>
                            <m:acc>
                              <m:accPr>
                                <m:chr m:val="̂"/>
                                <m:ctrlPr>
                                  <a:rPr lang="en-US" altLang="zh-CN" sz="2400" i="1">
                                    <a:latin typeface="Cambria Math" panose="02040503050406030204" pitchFamily="18" charset="0"/>
                                    <a:cs typeface="Calibri" panose="020F0502020204030204" pitchFamily="34" charset="0"/>
                                  </a:rPr>
                                </m:ctrlPr>
                              </m:accPr>
                              <m:e>
                                <m:r>
                                  <m:rPr>
                                    <m:sty m:val="p"/>
                                  </m:rPr>
                                  <a:rPr lang="en-US" altLang="zh-CN" sz="2400" b="0" i="0" smtClean="0">
                                    <a:latin typeface="Cambria Math" panose="02040503050406030204" pitchFamily="18" charset="0"/>
                                    <a:cs typeface="Calibri" panose="020F0502020204030204" pitchFamily="34" charset="0"/>
                                  </a:rPr>
                                  <m:t>n</m:t>
                                </m:r>
                              </m:e>
                            </m:acc>
                          </m:e>
                          <m:sup>
                            <m:r>
                              <m:rPr>
                                <m:sty m:val="p"/>
                              </m:rPr>
                              <a:rPr lang="en-US" altLang="zh-CN" sz="2400" b="0" i="0" smtClean="0">
                                <a:latin typeface="Cambria Math" panose="02040503050406030204" pitchFamily="18" charset="0"/>
                                <a:cs typeface="Calibri" panose="020F0502020204030204" pitchFamily="34" charset="0"/>
                              </a:rPr>
                              <m:t>T</m:t>
                            </m:r>
                          </m:sup>
                        </m:sSup>
                        <m:r>
                          <a:rPr lang="en-US" altLang="zh-CN" sz="2400" b="0" i="0" smtClean="0">
                            <a:latin typeface="Cambria Math" panose="02040503050406030204" pitchFamily="18" charset="0"/>
                            <a:cs typeface="Calibri" panose="020F0502020204030204" pitchFamily="34" charset="0"/>
                          </a:rPr>
                          <m:t>−</m:t>
                        </m:r>
                        <m:r>
                          <m:rPr>
                            <m:sty m:val="p"/>
                          </m:rPr>
                          <a:rPr lang="en-US" altLang="zh-CN" sz="2400" b="0" i="0" smtClean="0">
                            <a:latin typeface="Cambria Math" panose="02040503050406030204" pitchFamily="18" charset="0"/>
                            <a:cs typeface="Calibri" panose="020F0502020204030204" pitchFamily="34" charset="0"/>
                          </a:rPr>
                          <m:t>I</m:t>
                        </m:r>
                      </m:e>
                    </m:d>
                    <m:sSub>
                      <m:sSubPr>
                        <m:ctrlPr>
                          <a:rPr lang="zh-CN" altLang="zh-CN" sz="2400" i="1">
                            <a:latin typeface="Cambria Math" panose="02040503050406030204" pitchFamily="18" charset="0"/>
                            <a:cs typeface="Calibri" panose="020F0502020204030204" pitchFamily="34" charset="0"/>
                          </a:rPr>
                        </m:ctrlPr>
                      </m:sSubPr>
                      <m:e>
                        <m:acc>
                          <m:accPr>
                            <m:chr m:val="̂"/>
                            <m:ctrlPr>
                              <a:rPr lang="en-US" altLang="zh-CN" sz="2400" i="1">
                                <a:latin typeface="Cambria Math" panose="02040503050406030204" pitchFamily="18" charset="0"/>
                                <a:cs typeface="Calibri" panose="020F0502020204030204" pitchFamily="34" charset="0"/>
                              </a:rPr>
                            </m:ctrlPr>
                          </m:accPr>
                          <m:e>
                            <m:r>
                              <m:rPr>
                                <m:sty m:val="p"/>
                              </m:rPr>
                              <a:rPr lang="en-US" altLang="zh-CN" sz="2400" b="0" i="0" smtClean="0">
                                <a:latin typeface="Cambria Math" panose="02040503050406030204" pitchFamily="18" charset="0"/>
                                <a:cs typeface="Calibri" panose="020F0502020204030204" pitchFamily="34" charset="0"/>
                              </a:rPr>
                              <m:t>v</m:t>
                            </m:r>
                          </m:e>
                        </m:acc>
                      </m:e>
                      <m:sub>
                        <m:r>
                          <m:rPr>
                            <m:sty m:val="p"/>
                          </m:rPr>
                          <a:rPr lang="en-US" altLang="zh-CN" sz="2400" b="0" i="0" smtClean="0">
                            <a:latin typeface="Cambria Math" panose="02040503050406030204" pitchFamily="18" charset="0"/>
                            <a:cs typeface="Calibri" panose="020F0502020204030204" pitchFamily="34" charset="0"/>
                          </a:rPr>
                          <m:t>i</m:t>
                        </m:r>
                      </m:sub>
                    </m:sSub>
                  </m:oMath>
                </a14:m>
                <a:endParaRPr lang="zh-CN" altLang="zh-CN" sz="2400" dirty="0"/>
              </a:p>
              <a:p>
                <a:pPr lvl="1" algn="just"/>
                <a:endParaRPr lang="en-US" altLang="zh-CN" sz="2400" b="1" dirty="0">
                  <a:latin typeface="Calibri"/>
                  <a:cs typeface="Calibri"/>
                </a:endParaRPr>
              </a:p>
            </p:txBody>
          </p:sp>
        </mc:Choice>
        <mc:Fallback xmlns="">
          <p:sp>
            <p:nvSpPr>
              <p:cNvPr id="9" name="文本占位符 4">
                <a:extLst>
                  <a:ext uri="{FF2B5EF4-FFF2-40B4-BE49-F238E27FC236}">
                    <a16:creationId xmlns:a16="http://schemas.microsoft.com/office/drawing/2014/main" id="{51228164-AFFC-9FF8-D7C7-53F103B7B0F1}"/>
                  </a:ext>
                </a:extLst>
              </p:cNvPr>
              <p:cNvSpPr>
                <a:spLocks noGrp="1" noRot="1" noChangeAspect="1" noMove="1" noResize="1" noEditPoints="1" noAdjustHandles="1" noChangeArrowheads="1" noChangeShapeType="1" noTextEdit="1"/>
              </p:cNvSpPr>
              <p:nvPr>
                <p:ph type="body" sz="quarter" idx="14"/>
              </p:nvPr>
            </p:nvSpPr>
            <p:spPr>
              <a:xfrm>
                <a:off x="515937" y="1104900"/>
                <a:ext cx="11160125" cy="2387600"/>
              </a:xfrm>
              <a:blipFill>
                <a:blip r:embed="rId3"/>
                <a:stretch>
                  <a:fillRect l="-682" t="-1579" r="-568"/>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D4498C6D-0D6E-B014-98ED-BB77DF55D9B8}"/>
              </a:ext>
            </a:extLst>
          </p:cNvPr>
          <p:cNvSpPr>
            <a:spLocks noGrp="1"/>
          </p:cNvSpPr>
          <p:nvPr>
            <p:ph type="body" sz="quarter" idx="13"/>
          </p:nvPr>
        </p:nvSpPr>
        <p:spPr/>
        <p:txBody>
          <a:bodyPr>
            <a:normAutofit/>
          </a:bodyPr>
          <a:lstStyle/>
          <a:p>
            <a:r>
              <a:rPr lang="zh-CN" altLang="en-US" dirty="0">
                <a:latin typeface="Calibri"/>
                <a:cs typeface="Calibri"/>
              </a:rPr>
              <a:t>Phản xạ và bóng</a:t>
            </a:r>
          </a:p>
        </p:txBody>
      </p:sp>
      <p:sp>
        <p:nvSpPr>
          <p:cNvPr id="7" name="文本框 6">
            <a:extLst>
              <a:ext uri="{FF2B5EF4-FFF2-40B4-BE49-F238E27FC236}">
                <a16:creationId xmlns:a16="http://schemas.microsoft.com/office/drawing/2014/main" id="{BEC2752A-BFC3-5E2C-7EA7-B90A37230F98}"/>
              </a:ext>
            </a:extLst>
          </p:cNvPr>
          <p:cNvSpPr txBox="1"/>
          <p:nvPr/>
        </p:nvSpPr>
        <p:spPr>
          <a:xfrm>
            <a:off x="2260750" y="6053635"/>
            <a:ext cx="2814106" cy="338554"/>
          </a:xfrm>
          <a:prstGeom prst="rect">
            <a:avLst/>
          </a:prstGeom>
          <a:noFill/>
        </p:spPr>
        <p:txBody>
          <a:bodyPr wrap="square" rtlCol="0">
            <a:noAutofit/>
          </a:bodyPr>
          <a:lstStyle/>
          <a:p>
            <a:pPr algn="ctr"/>
            <a:r>
              <a:rPr lang="zh-CN" altLang="en-US" sz="1400" dirty="0">
                <a:latin typeface="Arial" panose="020B0604020202020204" pitchFamily="34" charset="0"/>
                <a:cs typeface="Arial" panose="020B0604020202020204" pitchFamily="34" charset="0"/>
              </a:rPr>
              <a:t>Mô hình phản xạ khuếch tán</a:t>
            </a:r>
          </a:p>
        </p:txBody>
      </p:sp>
      <p:sp>
        <p:nvSpPr>
          <p:cNvPr id="8" name="文本框 7">
            <a:extLst>
              <a:ext uri="{FF2B5EF4-FFF2-40B4-BE49-F238E27FC236}">
                <a16:creationId xmlns:a16="http://schemas.microsoft.com/office/drawing/2014/main" id="{6BA10E15-3308-07FD-F8C8-FBA81D9081D2}"/>
              </a:ext>
            </a:extLst>
          </p:cNvPr>
          <p:cNvSpPr txBox="1"/>
          <p:nvPr/>
        </p:nvSpPr>
        <p:spPr>
          <a:xfrm>
            <a:off x="7380764" y="6053635"/>
            <a:ext cx="3119851" cy="338554"/>
          </a:xfrm>
          <a:prstGeom prst="rect">
            <a:avLst/>
          </a:prstGeom>
          <a:noFill/>
        </p:spPr>
        <p:txBody>
          <a:bodyPr wrap="square" rtlCol="0">
            <a:noAutofit/>
          </a:bodyPr>
          <a:lstStyle/>
          <a:p>
            <a:pPr algn="ctr"/>
            <a:r>
              <a:rPr lang="zh-CN" altLang="en-US" sz="1400" dirty="0">
                <a:latin typeface="Arial" panose="020B0604020202020204" pitchFamily="34" charset="0"/>
                <a:cs typeface="Arial" panose="020B0604020202020204" pitchFamily="34" charset="0"/>
              </a:rPr>
              <a:t>Mô hình phản xạ gương</a:t>
            </a:r>
          </a:p>
        </p:txBody>
      </p:sp>
      <p:pic>
        <p:nvPicPr>
          <p:cNvPr id="6146" name="Picture 2" descr="计算机图形学五：局部光照模型(Blinn-Phong 反射模型)与着色方法- 知乎">
            <a:extLst>
              <a:ext uri="{FF2B5EF4-FFF2-40B4-BE49-F238E27FC236}">
                <a16:creationId xmlns:a16="http://schemas.microsoft.com/office/drawing/2014/main" id="{18E0ED50-3F81-C4D2-C843-27966110C00E}"/>
              </a:ext>
            </a:extLst>
          </p:cNvPr>
          <p:cNvPicPr>
            <a:picLocks noChangeAspect="1" noChangeArrowheads="1"/>
          </p:cNvPicPr>
          <p:nvPr/>
        </p:nvPicPr>
        <p:blipFill>
          <a:blip r:embed="rId4">
            <a:clrChange>
              <a:clrFrom>
                <a:srgbClr val="FEFFFE"/>
              </a:clrFrom>
              <a:clrTo>
                <a:srgbClr val="FEFFFE">
                  <a:alpha val="0"/>
                </a:srgbClr>
              </a:clrTo>
            </a:clrChange>
            <a:extLst>
              <a:ext uri="{28A0092B-C50C-407E-A947-70E740481C1C}">
                <a14:useLocalDpi xmlns:a14="http://schemas.microsoft.com/office/drawing/2010/main" val="0"/>
              </a:ext>
            </a:extLst>
          </a:blip>
          <a:srcRect/>
          <a:stretch>
            <a:fillRect/>
          </a:stretch>
        </p:blipFill>
        <p:spPr bwMode="auto">
          <a:xfrm>
            <a:off x="1774237" y="3625259"/>
            <a:ext cx="3494740" cy="229561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F15D8BA5-1AE0-204D-E4B6-FE474DD79229}"/>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47406"/>
          <a:stretch/>
        </p:blipFill>
        <p:spPr bwMode="auto">
          <a:xfrm>
            <a:off x="6923025" y="3625259"/>
            <a:ext cx="3577590" cy="2298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503294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FEA04-D595-56AA-AAB4-DD65BCB70FBE}"/>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BBDF41F-AC2F-E224-1EC8-E683F43DD400}"/>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33</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C10F6B97-5091-9D41-0D7F-9FBE8E8CBF79}"/>
                  </a:ext>
                </a:extLst>
              </p:cNvPr>
              <p:cNvSpPr>
                <a:spLocks noGrp="1"/>
              </p:cNvSpPr>
              <p:nvPr>
                <p:ph type="body" sz="quarter" idx="14"/>
              </p:nvPr>
            </p:nvSpPr>
            <p:spPr>
              <a:xfrm>
                <a:off x="515937" y="1104900"/>
                <a:ext cx="11160125" cy="2781300"/>
              </a:xfrm>
            </p:spPr>
            <p:txBody>
              <a:bodyPr>
                <a:normAutofit fontScale="77500" lnSpcReduction="20000"/>
              </a:bodyPr>
              <a:lstStyle/>
              <a:p>
                <a:r>
                  <a:rPr lang="zh-CN" altLang="en-US" sz="2800" dirty="0"/>
                  <a:t>Kết xuất bù màu</a:t>
                </a:r>
                <a:endParaRPr lang="en-US" altLang="zh-CN" sz="2800" dirty="0"/>
              </a:p>
              <a:p>
                <a:pPr lvl="1" algn="just"/>
                <a:r>
                  <a:rPr lang="en-US" altLang="zh-CN" sz="2400" dirty="0"/>
                  <a:t>Phong sử dụng hạng chiếu sáng môi trường để biểu diễn các thành phần phản xạ khuếch tán và phản xạ gương của mọi vật thể trong môi trường</a:t>
                </a:r>
              </a:p>
              <a:p>
                <a:pPr lvl="1" algn="just"/>
                <a:r>
                  <a:rPr lang="zh-CN" altLang="en-US" sz="2400" dirty="0"/>
                  <a:t>Hạng môi trường phụ thuộc vào màu của cả ánh sáng môi trường</a:t>
                </a:r>
                <a:r>
                  <a:rPr lang="en-US" altLang="zh-CN" sz="2400" dirty="0"/>
                  <a:t> </a:t>
                </a:r>
                <a14:m>
                  <m:oMath xmlns:m="http://schemas.openxmlformats.org/officeDocument/2006/math">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L</m:t>
                        </m:r>
                      </m:e>
                      <m:sub>
                        <m:r>
                          <m:rPr>
                            <m:sty m:val="p"/>
                          </m:rPr>
                          <a:rPr lang="en-US" altLang="zh-CN" sz="2400" b="0" i="0" smtClean="0">
                            <a:latin typeface="Cambria Math" panose="02040503050406030204" pitchFamily="18" charset="0"/>
                            <a:cs typeface="Calibri" panose="020F0502020204030204" pitchFamily="34" charset="0"/>
                          </a:rPr>
                          <m:t>a</m:t>
                        </m:r>
                      </m:sub>
                    </m:sSub>
                    <m:d>
                      <m:dPr>
                        <m:ctrlPr>
                          <a:rPr lang="en-US" altLang="zh-CN" sz="2400" i="1">
                            <a:latin typeface="Cambria Math" panose="02040503050406030204" pitchFamily="18" charset="0"/>
                            <a:cs typeface="Calibri" panose="020F0502020204030204" pitchFamily="34" charset="0"/>
                          </a:rPr>
                        </m:ctrlPr>
                      </m:dPr>
                      <m:e>
                        <m:r>
                          <m:rPr>
                            <m:sty m:val="p"/>
                          </m:rPr>
                          <a:rPr lang="en-US" altLang="zh-CN" sz="2400" b="0" i="0" smtClean="0">
                            <a:latin typeface="Cambria Math" panose="02040503050406030204" pitchFamily="18" charset="0"/>
                            <a:cs typeface="Calibri" panose="020F0502020204030204" pitchFamily="34" charset="0"/>
                          </a:rPr>
                          <m:t>λ</m:t>
                        </m:r>
                      </m:e>
                    </m:d>
                  </m:oMath>
                </a14:m>
                <a:r>
                  <a:rPr lang="zh-CN" altLang="en-US" sz="2400" dirty="0"/>
                  <a:t> và vật thể</a:t>
                </a:r>
                <a:r>
                  <a:rPr lang="en-US" altLang="zh-CN" sz="2400" dirty="0"/>
                  <a:t> </a:t>
                </a:r>
                <a14:m>
                  <m:oMath xmlns:m="http://schemas.openxmlformats.org/officeDocument/2006/math">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k</m:t>
                        </m:r>
                      </m:e>
                      <m:sub>
                        <m:r>
                          <m:rPr>
                            <m:sty m:val="p"/>
                          </m:rPr>
                          <a:rPr lang="en-US" altLang="zh-CN" sz="2400" b="0" i="0" smtClean="0">
                            <a:latin typeface="Cambria Math" panose="02040503050406030204" pitchFamily="18" charset="0"/>
                            <a:cs typeface="Calibri" panose="020F0502020204030204" pitchFamily="34" charset="0"/>
                          </a:rPr>
                          <m:t>a</m:t>
                        </m:r>
                      </m:sub>
                    </m:sSub>
                    <m:d>
                      <m:dPr>
                        <m:ctrlPr>
                          <a:rPr lang="en-US" altLang="zh-CN" sz="2400" i="1">
                            <a:latin typeface="Cambria Math" panose="02040503050406030204" pitchFamily="18" charset="0"/>
                            <a:cs typeface="Calibri" panose="020F0502020204030204" pitchFamily="34" charset="0"/>
                          </a:rPr>
                        </m:ctrlPr>
                      </m:dPr>
                      <m:e>
                        <m:r>
                          <m:rPr>
                            <m:sty m:val="p"/>
                          </m:rPr>
                          <a:rPr lang="en-US" altLang="zh-CN" sz="2400" b="0" i="0" smtClean="0">
                            <a:latin typeface="Cambria Math" panose="02040503050406030204" pitchFamily="18" charset="0"/>
                            <a:cs typeface="Calibri" panose="020F0502020204030204" pitchFamily="34" charset="0"/>
                          </a:rPr>
                          <m:t>λ</m:t>
                        </m:r>
                      </m:e>
                    </m:d>
                  </m:oMath>
                </a14:m>
                <a:endParaRPr lang="en-US" altLang="zh-CN" sz="2400" dirty="0"/>
              </a:p>
              <a:p>
                <a:pPr lvl="1" algn="just"/>
                <a:r>
                  <a:rPr lang="zh-CN" altLang="en-US" sz="2400" dirty="0"/>
                  <a:t>Khi đó, hàm phân bố phản xạ hai chiều có thể được viết là:</a:t>
                </a:r>
                <a:endParaRPr lang="en-US" altLang="zh-CN" sz="2400" dirty="0"/>
              </a:p>
              <a:p>
                <a:pPr marL="457200" lvl="1" indent="0" algn="just">
                  <a:buNone/>
                </a:pPr>
                <a14:m>
                  <m:oMathPara xmlns:m="http://schemas.openxmlformats.org/officeDocument/2006/math">
                    <m:oMathParaPr>
                      <m:jc m:val="centerGroup"/>
                    </m:oMathParaPr>
                    <m:oMath xmlns:m="http://schemas.openxmlformats.org/officeDocument/2006/math">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L</m:t>
                          </m:r>
                        </m:e>
                        <m:sub>
                          <m:r>
                            <m:rPr>
                              <m:sty m:val="p"/>
                            </m:rPr>
                            <a:rPr lang="en-US" altLang="zh-CN" sz="2400" b="0" i="0" smtClean="0">
                              <a:latin typeface="Cambria Math" panose="02040503050406030204" pitchFamily="18" charset="0"/>
                              <a:cs typeface="Calibri" panose="020F0502020204030204" pitchFamily="34" charset="0"/>
                            </a:rPr>
                            <m:t>r</m:t>
                          </m:r>
                        </m:sub>
                      </m:sSub>
                      <m:d>
                        <m:dPr>
                          <m:ctrlPr>
                            <a:rPr lang="en-US" altLang="zh-CN" sz="2400" i="1">
                              <a:latin typeface="Cambria Math" panose="02040503050406030204" pitchFamily="18" charset="0"/>
                              <a:cs typeface="Calibri" panose="020F0502020204030204" pitchFamily="34" charset="0"/>
                            </a:rPr>
                          </m:ctrlPr>
                        </m:dPr>
                        <m:e>
                          <m:r>
                            <a:rPr lang="en-US" altLang="zh-CN" sz="2400" b="0" i="0" smtClean="0">
                              <a:latin typeface="Cambria Math" panose="02040503050406030204" pitchFamily="18" charset="0"/>
                              <a:cs typeface="Calibri" panose="020F0502020204030204" pitchFamily="34" charset="0"/>
                            </a:rPr>
                            <m:t> </m:t>
                          </m:r>
                          <m:sSub>
                            <m:sSubPr>
                              <m:ctrlPr>
                                <a:rPr lang="zh-CN" altLang="zh-CN" sz="2400" i="1">
                                  <a:latin typeface="Cambria Math" panose="02040503050406030204" pitchFamily="18" charset="0"/>
                                  <a:cs typeface="Calibri" panose="020F0502020204030204" pitchFamily="34" charset="0"/>
                                </a:rPr>
                              </m:ctrlPr>
                            </m:sSubPr>
                            <m:e>
                              <m:acc>
                                <m:accPr>
                                  <m:chr m:val="̂"/>
                                  <m:ctrlPr>
                                    <a:rPr lang="en-US" altLang="zh-CN" sz="2400" i="1">
                                      <a:latin typeface="Cambria Math" panose="02040503050406030204" pitchFamily="18" charset="0"/>
                                      <a:cs typeface="Calibri" panose="020F0502020204030204" pitchFamily="34" charset="0"/>
                                    </a:rPr>
                                  </m:ctrlPr>
                                </m:accPr>
                                <m:e>
                                  <m:r>
                                    <m:rPr>
                                      <m:sty m:val="p"/>
                                    </m:rPr>
                                    <a:rPr lang="en-US" altLang="zh-CN" sz="2400" b="0" i="0" smtClean="0">
                                      <a:latin typeface="Cambria Math" panose="02040503050406030204" pitchFamily="18" charset="0"/>
                                      <a:cs typeface="Calibri" panose="020F0502020204030204" pitchFamily="34" charset="0"/>
                                    </a:rPr>
                                    <m:t>v</m:t>
                                  </m:r>
                                </m:e>
                              </m:acc>
                            </m:e>
                            <m:sub>
                              <m:r>
                                <m:rPr>
                                  <m:sty m:val="p"/>
                                </m:rPr>
                                <a:rPr lang="en-US" altLang="zh-CN" sz="2400" b="0" i="0" smtClean="0">
                                  <a:latin typeface="Cambria Math" panose="02040503050406030204" pitchFamily="18" charset="0"/>
                                  <a:cs typeface="Calibri" panose="020F0502020204030204" pitchFamily="34" charset="0"/>
                                </a:rPr>
                                <m:t>r</m:t>
                              </m:r>
                            </m:sub>
                          </m:sSub>
                          <m:r>
                            <a:rPr lang="en-US" altLang="zh-CN" sz="2400" b="0" i="0" smtClean="0">
                              <a:latin typeface="Cambria Math" panose="02040503050406030204" pitchFamily="18" charset="0"/>
                              <a:cs typeface="Calibri" panose="020F0502020204030204" pitchFamily="34" charset="0"/>
                            </a:rPr>
                            <m:t>;</m:t>
                          </m:r>
                          <m:r>
                            <m:rPr>
                              <m:sty m:val="p"/>
                            </m:rPr>
                            <a:rPr lang="en-US" altLang="zh-CN" sz="2400" b="0" i="0" smtClean="0">
                              <a:latin typeface="Cambria Math" panose="02040503050406030204" pitchFamily="18" charset="0"/>
                              <a:cs typeface="Calibri" panose="020F0502020204030204" pitchFamily="34" charset="0"/>
                            </a:rPr>
                            <m:t>λ</m:t>
                          </m:r>
                        </m:e>
                      </m:d>
                      <m:r>
                        <a:rPr lang="en-US" altLang="zh-CN" sz="2400" b="0" i="0" smtClean="0">
                          <a:latin typeface="Cambria Math" panose="02040503050406030204" pitchFamily="18" charset="0"/>
                          <a:cs typeface="Calibri" panose="020F0502020204030204" pitchFamily="34" charset="0"/>
                        </a:rPr>
                        <m:t>=</m:t>
                      </m:r>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L</m:t>
                          </m:r>
                        </m:e>
                        <m:sub>
                          <m:r>
                            <m:rPr>
                              <m:sty m:val="p"/>
                            </m:rPr>
                            <a:rPr lang="en-US" altLang="zh-CN" sz="2400" b="0" i="0" smtClean="0">
                              <a:latin typeface="Cambria Math" panose="02040503050406030204" pitchFamily="18" charset="0"/>
                              <a:cs typeface="Calibri" panose="020F0502020204030204" pitchFamily="34" charset="0"/>
                            </a:rPr>
                            <m:t>a</m:t>
                          </m:r>
                        </m:sub>
                      </m:sSub>
                      <m:d>
                        <m:dPr>
                          <m:ctrlPr>
                            <a:rPr lang="en-US" altLang="zh-CN" sz="2400" i="1">
                              <a:latin typeface="Cambria Math" panose="02040503050406030204" pitchFamily="18" charset="0"/>
                              <a:cs typeface="Calibri" panose="020F0502020204030204" pitchFamily="34" charset="0"/>
                            </a:rPr>
                          </m:ctrlPr>
                        </m:dPr>
                        <m:e>
                          <m:r>
                            <m:rPr>
                              <m:sty m:val="p"/>
                            </m:rPr>
                            <a:rPr lang="en-US" altLang="zh-CN" sz="2400" b="0" i="0" smtClean="0">
                              <a:latin typeface="Cambria Math" panose="02040503050406030204" pitchFamily="18" charset="0"/>
                              <a:cs typeface="Calibri" panose="020F0502020204030204" pitchFamily="34" charset="0"/>
                            </a:rPr>
                            <m:t>λ</m:t>
                          </m:r>
                        </m:e>
                      </m:d>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k</m:t>
                          </m:r>
                        </m:e>
                        <m:sub>
                          <m:r>
                            <m:rPr>
                              <m:sty m:val="p"/>
                            </m:rPr>
                            <a:rPr lang="en-US" altLang="zh-CN" sz="2400" b="0" i="0" smtClean="0">
                              <a:latin typeface="Cambria Math" panose="02040503050406030204" pitchFamily="18" charset="0"/>
                              <a:cs typeface="Calibri" panose="020F0502020204030204" pitchFamily="34" charset="0"/>
                            </a:rPr>
                            <m:t>a</m:t>
                          </m:r>
                        </m:sub>
                      </m:sSub>
                      <m:d>
                        <m:dPr>
                          <m:ctrlPr>
                            <a:rPr lang="en-US" altLang="zh-CN" sz="2400" i="1">
                              <a:latin typeface="Cambria Math" panose="02040503050406030204" pitchFamily="18" charset="0"/>
                              <a:cs typeface="Calibri" panose="020F0502020204030204" pitchFamily="34" charset="0"/>
                            </a:rPr>
                          </m:ctrlPr>
                        </m:dPr>
                        <m:e>
                          <m:r>
                            <m:rPr>
                              <m:sty m:val="p"/>
                            </m:rPr>
                            <a:rPr lang="en-US" altLang="zh-CN" sz="2400" b="0" i="0" smtClean="0">
                              <a:latin typeface="Cambria Math" panose="02040503050406030204" pitchFamily="18" charset="0"/>
                              <a:cs typeface="Calibri" panose="020F0502020204030204" pitchFamily="34" charset="0"/>
                            </a:rPr>
                            <m:t>λ</m:t>
                          </m:r>
                        </m:e>
                      </m:d>
                      <m:r>
                        <a:rPr lang="en-US" altLang="zh-CN" sz="2400" b="0" i="0" smtClean="0">
                          <a:latin typeface="Cambria Math" panose="02040503050406030204" pitchFamily="18" charset="0"/>
                          <a:cs typeface="Calibri" panose="020F0502020204030204" pitchFamily="34" charset="0"/>
                        </a:rPr>
                        <m:t>+</m:t>
                      </m:r>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k</m:t>
                          </m:r>
                        </m:e>
                        <m:sub>
                          <m:r>
                            <m:rPr>
                              <m:sty m:val="p"/>
                            </m:rPr>
                            <a:rPr lang="en-US" altLang="zh-CN" sz="2400" b="0" i="0" smtClean="0">
                              <a:latin typeface="Cambria Math" panose="02040503050406030204" pitchFamily="18" charset="0"/>
                              <a:cs typeface="Calibri" panose="020F0502020204030204" pitchFamily="34" charset="0"/>
                            </a:rPr>
                            <m:t>d</m:t>
                          </m:r>
                        </m:sub>
                      </m:sSub>
                      <m:d>
                        <m:dPr>
                          <m:ctrlPr>
                            <a:rPr lang="en-US" altLang="zh-CN" sz="2400" i="1">
                              <a:latin typeface="Cambria Math" panose="02040503050406030204" pitchFamily="18" charset="0"/>
                              <a:cs typeface="Calibri" panose="020F0502020204030204" pitchFamily="34" charset="0"/>
                            </a:rPr>
                          </m:ctrlPr>
                        </m:dPr>
                        <m:e>
                          <m:r>
                            <m:rPr>
                              <m:sty m:val="p"/>
                            </m:rPr>
                            <a:rPr lang="en-US" altLang="zh-CN" sz="2400" b="0" i="0" smtClean="0">
                              <a:latin typeface="Cambria Math" panose="02040503050406030204" pitchFamily="18" charset="0"/>
                              <a:cs typeface="Calibri" panose="020F0502020204030204" pitchFamily="34" charset="0"/>
                            </a:rPr>
                            <m:t>λ</m:t>
                          </m:r>
                        </m:e>
                      </m:d>
                      <m:nary>
                        <m:naryPr>
                          <m:chr m:val="∑"/>
                          <m:limLoc m:val="undOvr"/>
                          <m:supHide m:val="on"/>
                          <m:ctrlPr>
                            <a:rPr lang="en-US" altLang="zh-CN" sz="2400" i="1">
                              <a:latin typeface="Cambria Math" panose="02040503050406030204" pitchFamily="18" charset="0"/>
                              <a:cs typeface="Calibri" panose="020F0502020204030204" pitchFamily="34" charset="0"/>
                            </a:rPr>
                          </m:ctrlPr>
                        </m:naryPr>
                        <m:sub>
                          <m:r>
                            <m:rPr>
                              <m:sty m:val="p"/>
                            </m:rPr>
                            <a:rPr lang="en-US" altLang="zh-CN" sz="2400" b="0" i="0" smtClean="0">
                              <a:latin typeface="Cambria Math" panose="02040503050406030204" pitchFamily="18" charset="0"/>
                              <a:cs typeface="Calibri" panose="020F0502020204030204" pitchFamily="34" charset="0"/>
                            </a:rPr>
                            <m:t>i</m:t>
                          </m:r>
                        </m:sub>
                        <m:sup/>
                        <m:e>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L</m:t>
                              </m:r>
                            </m:e>
                            <m:sub>
                              <m:r>
                                <m:rPr>
                                  <m:sty m:val="p"/>
                                </m:rPr>
                                <a:rPr lang="en-US" altLang="zh-CN" sz="2400" b="0" i="0" smtClean="0">
                                  <a:latin typeface="Cambria Math" panose="02040503050406030204" pitchFamily="18" charset="0"/>
                                  <a:cs typeface="Calibri" panose="020F0502020204030204" pitchFamily="34" charset="0"/>
                                </a:rPr>
                                <m:t>i</m:t>
                              </m:r>
                            </m:sub>
                          </m:sSub>
                          <m:d>
                            <m:dPr>
                              <m:ctrlPr>
                                <a:rPr lang="en-US" altLang="zh-CN" sz="2400" i="1">
                                  <a:latin typeface="Cambria Math" panose="02040503050406030204" pitchFamily="18" charset="0"/>
                                  <a:cs typeface="Calibri" panose="020F0502020204030204" pitchFamily="34" charset="0"/>
                                </a:rPr>
                              </m:ctrlPr>
                            </m:dPr>
                            <m:e>
                              <m:r>
                                <m:rPr>
                                  <m:sty m:val="p"/>
                                </m:rPr>
                                <a:rPr lang="en-US" altLang="zh-CN" sz="2400" b="0" i="0" smtClean="0">
                                  <a:latin typeface="Cambria Math" panose="02040503050406030204" pitchFamily="18" charset="0"/>
                                  <a:cs typeface="Calibri" panose="020F0502020204030204" pitchFamily="34" charset="0"/>
                                </a:rPr>
                                <m:t>λ</m:t>
                              </m:r>
                            </m:e>
                          </m:d>
                          <m:sSup>
                            <m:sSupPr>
                              <m:ctrlPr>
                                <a:rPr lang="en-US" altLang="zh-CN" sz="2400" i="1">
                                  <a:latin typeface="Cambria Math" panose="02040503050406030204" pitchFamily="18" charset="0"/>
                                  <a:cs typeface="Calibri" panose="020F0502020204030204" pitchFamily="34" charset="0"/>
                                </a:rPr>
                              </m:ctrlPr>
                            </m:sSupPr>
                            <m:e>
                              <m:r>
                                <a:rPr lang="en-US" altLang="zh-CN" sz="2400" b="0" i="0" smtClean="0">
                                  <a:latin typeface="Cambria Math" panose="02040503050406030204" pitchFamily="18" charset="0"/>
                                  <a:cs typeface="Calibri" panose="020F0502020204030204" pitchFamily="34" charset="0"/>
                                </a:rPr>
                                <m:t>[</m:t>
                              </m:r>
                              <m:sSub>
                                <m:sSubPr>
                                  <m:ctrlPr>
                                    <a:rPr lang="zh-CN" altLang="zh-CN" sz="2400" i="1">
                                      <a:latin typeface="Cambria Math" panose="02040503050406030204" pitchFamily="18" charset="0"/>
                                      <a:cs typeface="Calibri" panose="020F0502020204030204" pitchFamily="34" charset="0"/>
                                    </a:rPr>
                                  </m:ctrlPr>
                                </m:sSubPr>
                                <m:e>
                                  <m:acc>
                                    <m:accPr>
                                      <m:chr m:val="̂"/>
                                      <m:ctrlPr>
                                        <a:rPr lang="en-US" altLang="zh-CN" sz="2400" i="1">
                                          <a:latin typeface="Cambria Math" panose="02040503050406030204" pitchFamily="18" charset="0"/>
                                          <a:cs typeface="Calibri" panose="020F0502020204030204" pitchFamily="34" charset="0"/>
                                        </a:rPr>
                                      </m:ctrlPr>
                                    </m:accPr>
                                    <m:e>
                                      <m:r>
                                        <m:rPr>
                                          <m:sty m:val="p"/>
                                        </m:rPr>
                                        <a:rPr lang="en-US" altLang="zh-CN" sz="2400" b="0" i="0" smtClean="0">
                                          <a:latin typeface="Cambria Math" panose="02040503050406030204" pitchFamily="18" charset="0"/>
                                          <a:cs typeface="Calibri" panose="020F0502020204030204" pitchFamily="34" charset="0"/>
                                        </a:rPr>
                                        <m:t>v</m:t>
                                      </m:r>
                                    </m:e>
                                  </m:acc>
                                </m:e>
                                <m:sub>
                                  <m:r>
                                    <m:rPr>
                                      <m:sty m:val="p"/>
                                    </m:rPr>
                                    <a:rPr lang="en-US" altLang="zh-CN" sz="2400" b="0" i="0" smtClean="0">
                                      <a:latin typeface="Cambria Math" panose="02040503050406030204" pitchFamily="18" charset="0"/>
                                      <a:cs typeface="Calibri" panose="020F0502020204030204" pitchFamily="34" charset="0"/>
                                    </a:rPr>
                                    <m:t>i</m:t>
                                  </m:r>
                                </m:sub>
                              </m:sSub>
                              <m:r>
                                <a:rPr lang="en-US" altLang="zh-CN" sz="2400" b="0" i="0" smtClean="0">
                                  <a:latin typeface="Cambria Math" panose="02040503050406030204" pitchFamily="18" charset="0"/>
                                  <a:cs typeface="Calibri" panose="020F0502020204030204" pitchFamily="34" charset="0"/>
                                </a:rPr>
                                <m:t>∙</m:t>
                              </m:r>
                              <m:acc>
                                <m:accPr>
                                  <m:chr m:val="̂"/>
                                  <m:ctrlPr>
                                    <a:rPr lang="en-US" altLang="zh-CN" sz="2400" i="1">
                                      <a:latin typeface="Cambria Math" panose="02040503050406030204" pitchFamily="18" charset="0"/>
                                      <a:cs typeface="Calibri" panose="020F0502020204030204" pitchFamily="34" charset="0"/>
                                    </a:rPr>
                                  </m:ctrlPr>
                                </m:accPr>
                                <m:e>
                                  <m:r>
                                    <m:rPr>
                                      <m:sty m:val="p"/>
                                    </m:rPr>
                                    <a:rPr lang="en-US" altLang="zh-CN" sz="2400" b="0" i="0" smtClean="0">
                                      <a:latin typeface="Cambria Math" panose="02040503050406030204" pitchFamily="18" charset="0"/>
                                      <a:cs typeface="Calibri" panose="020F0502020204030204" pitchFamily="34" charset="0"/>
                                    </a:rPr>
                                    <m:t>n</m:t>
                                  </m:r>
                                </m:e>
                              </m:acc>
                              <m:r>
                                <a:rPr lang="en-US" altLang="zh-CN" sz="2400" b="0" i="0" smtClean="0">
                                  <a:latin typeface="Cambria Math" panose="02040503050406030204" pitchFamily="18" charset="0"/>
                                  <a:cs typeface="Calibri" panose="020F0502020204030204" pitchFamily="34" charset="0"/>
                                </a:rPr>
                                <m:t>]</m:t>
                              </m:r>
                            </m:e>
                            <m:sup>
                              <m:r>
                                <a:rPr lang="en-US" altLang="zh-CN" sz="2400" b="0" i="0" smtClean="0">
                                  <a:latin typeface="Cambria Math" panose="02040503050406030204" pitchFamily="18" charset="0"/>
                                  <a:cs typeface="Calibri" panose="020F0502020204030204" pitchFamily="34" charset="0"/>
                                </a:rPr>
                                <m:t>+</m:t>
                              </m:r>
                            </m:sup>
                          </m:sSup>
                        </m:e>
                      </m:nary>
                      <m:r>
                        <a:rPr lang="en-US" altLang="zh-CN" sz="2400" b="0" i="0" smtClean="0">
                          <a:latin typeface="Cambria Math" panose="02040503050406030204" pitchFamily="18" charset="0"/>
                          <a:cs typeface="Calibri" panose="020F0502020204030204" pitchFamily="34" charset="0"/>
                        </a:rPr>
                        <m:t>+</m:t>
                      </m:r>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k</m:t>
                          </m:r>
                        </m:e>
                        <m:sub>
                          <m:r>
                            <m:rPr>
                              <m:sty m:val="p"/>
                            </m:rPr>
                            <a:rPr lang="en-US" altLang="zh-CN" sz="2400" b="0" i="0" smtClean="0">
                              <a:latin typeface="Cambria Math" panose="02040503050406030204" pitchFamily="18" charset="0"/>
                              <a:cs typeface="Calibri" panose="020F0502020204030204" pitchFamily="34" charset="0"/>
                            </a:rPr>
                            <m:t>s</m:t>
                          </m:r>
                        </m:sub>
                      </m:sSub>
                      <m:d>
                        <m:dPr>
                          <m:ctrlPr>
                            <a:rPr lang="en-US" altLang="zh-CN" sz="2400" i="1">
                              <a:latin typeface="Cambria Math" panose="02040503050406030204" pitchFamily="18" charset="0"/>
                              <a:cs typeface="Calibri" panose="020F0502020204030204" pitchFamily="34" charset="0"/>
                            </a:rPr>
                          </m:ctrlPr>
                        </m:dPr>
                        <m:e>
                          <m:r>
                            <m:rPr>
                              <m:sty m:val="p"/>
                            </m:rPr>
                            <a:rPr lang="en-US" altLang="zh-CN" sz="2400" b="0" i="0" smtClean="0">
                              <a:latin typeface="Cambria Math" panose="02040503050406030204" pitchFamily="18" charset="0"/>
                              <a:cs typeface="Calibri" panose="020F0502020204030204" pitchFamily="34" charset="0"/>
                            </a:rPr>
                            <m:t>λ</m:t>
                          </m:r>
                        </m:e>
                      </m:d>
                      <m:nary>
                        <m:naryPr>
                          <m:chr m:val="∑"/>
                          <m:limLoc m:val="undOvr"/>
                          <m:supHide m:val="on"/>
                          <m:ctrlPr>
                            <a:rPr lang="en-US" altLang="zh-CN" sz="2400" i="1">
                              <a:latin typeface="Cambria Math" panose="02040503050406030204" pitchFamily="18" charset="0"/>
                              <a:cs typeface="Calibri" panose="020F0502020204030204" pitchFamily="34" charset="0"/>
                            </a:rPr>
                          </m:ctrlPr>
                        </m:naryPr>
                        <m:sub>
                          <m:r>
                            <m:rPr>
                              <m:sty m:val="p"/>
                            </m:rPr>
                            <a:rPr lang="en-US" altLang="zh-CN" sz="2400" b="0" i="0" smtClean="0">
                              <a:latin typeface="Cambria Math" panose="02040503050406030204" pitchFamily="18" charset="0"/>
                              <a:cs typeface="Calibri" panose="020F0502020204030204" pitchFamily="34" charset="0"/>
                            </a:rPr>
                            <m:t>i</m:t>
                          </m:r>
                        </m:sub>
                        <m:sup/>
                        <m:e>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L</m:t>
                              </m:r>
                            </m:e>
                            <m:sub>
                              <m:r>
                                <m:rPr>
                                  <m:sty m:val="p"/>
                                </m:rPr>
                                <a:rPr lang="en-US" altLang="zh-CN" sz="2400" b="0" i="0" smtClean="0">
                                  <a:latin typeface="Cambria Math" panose="02040503050406030204" pitchFamily="18" charset="0"/>
                                  <a:cs typeface="Calibri" panose="020F0502020204030204" pitchFamily="34" charset="0"/>
                                </a:rPr>
                                <m:t>i</m:t>
                              </m:r>
                            </m:sub>
                          </m:sSub>
                          <m:d>
                            <m:dPr>
                              <m:ctrlPr>
                                <a:rPr lang="en-US" altLang="zh-CN" sz="2400" i="1">
                                  <a:latin typeface="Cambria Math" panose="02040503050406030204" pitchFamily="18" charset="0"/>
                                  <a:cs typeface="Calibri" panose="020F0502020204030204" pitchFamily="34" charset="0"/>
                                </a:rPr>
                              </m:ctrlPr>
                            </m:dPr>
                            <m:e>
                              <m:r>
                                <m:rPr>
                                  <m:sty m:val="p"/>
                                </m:rPr>
                                <a:rPr lang="en-US" altLang="zh-CN" sz="2400" b="0" i="0" smtClean="0">
                                  <a:latin typeface="Cambria Math" panose="02040503050406030204" pitchFamily="18" charset="0"/>
                                  <a:cs typeface="Calibri" panose="020F0502020204030204" pitchFamily="34" charset="0"/>
                                </a:rPr>
                                <m:t>λ</m:t>
                              </m:r>
                            </m:e>
                          </m:d>
                          <m:sSup>
                            <m:sSupPr>
                              <m:ctrlPr>
                                <a:rPr lang="en-US" altLang="zh-CN" sz="2400" i="1">
                                  <a:latin typeface="Cambria Math" panose="02040503050406030204" pitchFamily="18" charset="0"/>
                                  <a:cs typeface="Calibri" panose="020F0502020204030204" pitchFamily="34" charset="0"/>
                                </a:rPr>
                              </m:ctrlPr>
                            </m:sSupPr>
                            <m:e>
                              <m:r>
                                <a:rPr lang="en-US" altLang="zh-CN" sz="2400" b="0" i="0" smtClean="0">
                                  <a:latin typeface="Cambria Math" panose="02040503050406030204" pitchFamily="18" charset="0"/>
                                  <a:cs typeface="Calibri" panose="020F0502020204030204" pitchFamily="34" charset="0"/>
                                </a:rPr>
                                <m:t>[</m:t>
                              </m:r>
                              <m:sSub>
                                <m:sSubPr>
                                  <m:ctrlPr>
                                    <a:rPr lang="zh-CN" altLang="zh-CN" sz="2400" i="1">
                                      <a:latin typeface="Cambria Math" panose="02040503050406030204" pitchFamily="18" charset="0"/>
                                      <a:cs typeface="Calibri" panose="020F0502020204030204" pitchFamily="34" charset="0"/>
                                    </a:rPr>
                                  </m:ctrlPr>
                                </m:sSubPr>
                                <m:e>
                                  <m:acc>
                                    <m:accPr>
                                      <m:chr m:val="̂"/>
                                      <m:ctrlPr>
                                        <a:rPr lang="en-US" altLang="zh-CN" sz="2400" i="1">
                                          <a:latin typeface="Cambria Math" panose="02040503050406030204" pitchFamily="18" charset="0"/>
                                          <a:cs typeface="Calibri" panose="020F0502020204030204" pitchFamily="34" charset="0"/>
                                        </a:rPr>
                                      </m:ctrlPr>
                                    </m:accPr>
                                    <m:e>
                                      <m:r>
                                        <m:rPr>
                                          <m:sty m:val="p"/>
                                        </m:rPr>
                                        <a:rPr lang="en-US" altLang="zh-CN" sz="2400" b="0" i="0" smtClean="0">
                                          <a:latin typeface="Cambria Math" panose="02040503050406030204" pitchFamily="18" charset="0"/>
                                          <a:cs typeface="Calibri" panose="020F0502020204030204" pitchFamily="34" charset="0"/>
                                        </a:rPr>
                                        <m:t>v</m:t>
                                      </m:r>
                                    </m:e>
                                  </m:acc>
                                </m:e>
                                <m:sub>
                                  <m:r>
                                    <m:rPr>
                                      <m:sty m:val="p"/>
                                    </m:rPr>
                                    <a:rPr lang="en-US" altLang="zh-CN" sz="2400" b="0" i="0" smtClean="0">
                                      <a:latin typeface="Cambria Math" panose="02040503050406030204" pitchFamily="18" charset="0"/>
                                      <a:cs typeface="Calibri" panose="020F0502020204030204" pitchFamily="34" charset="0"/>
                                    </a:rPr>
                                    <m:t>r</m:t>
                                  </m:r>
                                </m:sub>
                              </m:sSub>
                              <m:r>
                                <a:rPr lang="en-US" altLang="zh-CN" sz="2400" b="0" i="0" smtClean="0">
                                  <a:latin typeface="Cambria Math" panose="02040503050406030204" pitchFamily="18" charset="0"/>
                                  <a:cs typeface="Calibri" panose="020F0502020204030204" pitchFamily="34" charset="0"/>
                                </a:rPr>
                                <m:t>∙</m:t>
                              </m:r>
                              <m:acc>
                                <m:accPr>
                                  <m:chr m:val="̂"/>
                                  <m:ctrlPr>
                                    <a:rPr lang="zh-CN" altLang="zh-CN" sz="2400" i="1">
                                      <a:latin typeface="Cambria Math" panose="02040503050406030204" pitchFamily="18" charset="0"/>
                                      <a:cs typeface="Calibri" panose="020F0502020204030204" pitchFamily="34" charset="0"/>
                                    </a:rPr>
                                  </m:ctrlPr>
                                </m:accPr>
                                <m:e>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s</m:t>
                                      </m:r>
                                    </m:e>
                                    <m:sub>
                                      <m:r>
                                        <m:rPr>
                                          <m:sty m:val="p"/>
                                        </m:rPr>
                                        <a:rPr lang="en-US" altLang="zh-CN" sz="2400" b="0" i="0" smtClean="0">
                                          <a:latin typeface="Cambria Math" panose="02040503050406030204" pitchFamily="18" charset="0"/>
                                          <a:cs typeface="Calibri" panose="020F0502020204030204" pitchFamily="34" charset="0"/>
                                        </a:rPr>
                                        <m:t>i</m:t>
                                      </m:r>
                                    </m:sub>
                                  </m:sSub>
                                </m:e>
                              </m:acc>
                              <m:r>
                                <a:rPr lang="en-US" altLang="zh-CN" sz="2400" b="0" i="0" smtClean="0">
                                  <a:latin typeface="Cambria Math" panose="02040503050406030204" pitchFamily="18" charset="0"/>
                                  <a:cs typeface="Calibri" panose="020F0502020204030204" pitchFamily="34" charset="0"/>
                                </a:rPr>
                                <m:t>]</m:t>
                              </m:r>
                            </m:e>
                            <m:sup>
                              <m:sSub>
                                <m:sSubPr>
                                  <m:ctrlPr>
                                    <a:rPr lang="en-US" altLang="zh-CN" sz="2400" i="1">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k</m:t>
                                  </m:r>
                                </m:e>
                                <m:sub>
                                  <m:r>
                                    <m:rPr>
                                      <m:sty m:val="p"/>
                                    </m:rPr>
                                    <a:rPr lang="en-US" altLang="zh-CN" sz="2400" b="0" i="0" smtClean="0">
                                      <a:latin typeface="Cambria Math" panose="02040503050406030204" pitchFamily="18" charset="0"/>
                                      <a:cs typeface="Calibri" panose="020F0502020204030204" pitchFamily="34" charset="0"/>
                                    </a:rPr>
                                    <m:t>e</m:t>
                                  </m:r>
                                </m:sub>
                              </m:sSub>
                            </m:sup>
                          </m:sSup>
                        </m:e>
                      </m:nary>
                    </m:oMath>
                  </m:oMathPara>
                </a14:m>
                <a:endParaRPr lang="en-US" altLang="zh-CN" sz="2400" dirty="0"/>
              </a:p>
              <a:p>
                <a:pPr lvl="1" algn="just"/>
                <a:r>
                  <a:rPr lang="zh-CN" altLang="en-US" sz="2400" dirty="0"/>
                  <a:t>Tuy nhiên, so với các mô hình khác, độ chính xác thấp hơn</a:t>
                </a:r>
                <a:endParaRPr lang="en-US" altLang="zh-CN" sz="2400" dirty="0">
                  <a:solidFill>
                    <a:srgbClr val="C00000"/>
                  </a:solidFill>
                </a:endParaRPr>
              </a:p>
            </p:txBody>
          </p:sp>
        </mc:Choice>
        <mc:Fallback xmlns="">
          <p:sp>
            <p:nvSpPr>
              <p:cNvPr id="9" name="文本占位符 4">
                <a:extLst>
                  <a:ext uri="{FF2B5EF4-FFF2-40B4-BE49-F238E27FC236}">
                    <a16:creationId xmlns:a16="http://schemas.microsoft.com/office/drawing/2014/main" id="{C10F6B97-5091-9D41-0D7F-9FBE8E8CBF79}"/>
                  </a:ext>
                </a:extLst>
              </p:cNvPr>
              <p:cNvSpPr>
                <a:spLocks noGrp="1" noRot="1" noChangeAspect="1" noMove="1" noResize="1" noEditPoints="1" noAdjustHandles="1" noChangeArrowheads="1" noChangeShapeType="1" noTextEdit="1"/>
              </p:cNvSpPr>
              <p:nvPr>
                <p:ph type="body" sz="quarter" idx="14"/>
              </p:nvPr>
            </p:nvSpPr>
            <p:spPr>
              <a:xfrm>
                <a:off x="515937" y="1104900"/>
                <a:ext cx="11160125" cy="2781300"/>
              </a:xfrm>
              <a:blipFill>
                <a:blip r:embed="rId3"/>
                <a:stretch>
                  <a:fillRect l="-568" t="-1810" r="-568" b="-35747"/>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5DC76657-68CD-ADF6-BBF5-DA1F3FA44267}"/>
              </a:ext>
            </a:extLst>
          </p:cNvPr>
          <p:cNvSpPr>
            <a:spLocks noGrp="1"/>
          </p:cNvSpPr>
          <p:nvPr>
            <p:ph type="body" sz="quarter" idx="13"/>
          </p:nvPr>
        </p:nvSpPr>
        <p:spPr/>
        <p:txBody>
          <a:bodyPr>
            <a:normAutofit/>
          </a:bodyPr>
          <a:lstStyle/>
          <a:p>
            <a:r>
              <a:rPr lang="zh-CN" altLang="en-US" dirty="0">
                <a:latin typeface="Calibri"/>
                <a:cs typeface="Calibri"/>
              </a:rPr>
              <a:t>Phản xạ và bóng</a:t>
            </a:r>
          </a:p>
        </p:txBody>
      </p:sp>
      <p:pic>
        <p:nvPicPr>
          <p:cNvPr id="6" name="Picture 5">
            <a:extLst>
              <a:ext uri="{FF2B5EF4-FFF2-40B4-BE49-F238E27FC236}">
                <a16:creationId xmlns:a16="http://schemas.microsoft.com/office/drawing/2014/main" id="{6500B015-AD21-EC35-69CA-D0E5F7495E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0121" y="4099946"/>
            <a:ext cx="4650678" cy="2455732"/>
          </a:xfrm>
          <a:prstGeom prst="rect">
            <a:avLst/>
          </a:prstGeom>
        </p:spPr>
      </p:pic>
      <p:pic>
        <p:nvPicPr>
          <p:cNvPr id="8" name="Picture 7">
            <a:extLst>
              <a:ext uri="{FF2B5EF4-FFF2-40B4-BE49-F238E27FC236}">
                <a16:creationId xmlns:a16="http://schemas.microsoft.com/office/drawing/2014/main" id="{EE7AA150-99E1-5A46-F58C-1B9998CC6C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18094" y="4118118"/>
            <a:ext cx="4377008" cy="2437559"/>
          </a:xfrm>
          <a:prstGeom prst="rect">
            <a:avLst/>
          </a:prstGeom>
        </p:spPr>
      </p:pic>
    </p:spTree>
    <p:extLst>
      <p:ext uri="{BB962C8B-B14F-4D97-AF65-F5344CB8AC3E}">
        <p14:creationId xmlns:p14="http://schemas.microsoft.com/office/powerpoint/2010/main" val="347029460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6E282-9CCB-19AF-F086-4613010797A4}"/>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576B5F0-5755-A163-C13C-08F9AC590C39}"/>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34</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A66EA864-F161-5D46-23E8-07CEDEB08A8E}"/>
                  </a:ext>
                </a:extLst>
              </p:cNvPr>
              <p:cNvSpPr>
                <a:spLocks noGrp="1"/>
              </p:cNvSpPr>
              <p:nvPr>
                <p:ph type="body" sz="quarter" idx="14"/>
              </p:nvPr>
            </p:nvSpPr>
            <p:spPr>
              <a:xfrm>
                <a:off x="515937" y="888439"/>
                <a:ext cx="11160125" cy="2997200"/>
              </a:xfrm>
            </p:spPr>
            <p:txBody>
              <a:bodyPr>
                <a:noAutofit/>
              </a:bodyPr>
              <a:lstStyle/>
              <a:p>
                <a:r>
                  <a:rPr lang="zh-CN" altLang="en-US" sz="1800" dirty="0"/>
                  <a:t>Mô hình phản xạ lưỡng sắc</a:t>
                </a:r>
                <a:endParaRPr lang="en-US" altLang="zh-CN" sz="1800" dirty="0"/>
              </a:p>
              <a:p>
                <a:pPr lvl="1"/>
                <a:r>
                  <a:rPr lang="zh-CN" altLang="zh-CN" sz="1800" dirty="0"/>
                  <a:t>Màu biểu kiến của vật liệu đồng nhất dưới sự chiếu sáng của nguồn sáng phụ thuộc vào tổng của hai hạng</a:t>
                </a:r>
                <a:r>
                  <a:rPr lang="vi-VN" altLang="zh-CN" sz="1800" dirty="0"/>
                  <a:t>:</a:t>
                </a:r>
                <a:endParaRPr lang="en-US" altLang="zh-CN" sz="1800" dirty="0"/>
              </a:p>
              <a:p>
                <a:pPr marL="457200" lvl="1" indent="0">
                  <a:buNone/>
                </a:pPr>
                <a14:m>
                  <m:oMathPara xmlns:m="http://schemas.openxmlformats.org/officeDocument/2006/math">
                    <m:oMathParaPr>
                      <m:jc m:val="centerGroup"/>
                    </m:oMathParaPr>
                    <m:oMath xmlns:m="http://schemas.openxmlformats.org/officeDocument/2006/math">
                      <m:sSub>
                        <m:sSubPr>
                          <m:ctrlPr>
                            <a:rPr lang="en-US" altLang="zh-CN" sz="1800" i="1">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L</m:t>
                          </m:r>
                        </m:e>
                        <m:sub>
                          <m:r>
                            <m:rPr>
                              <m:sty m:val="p"/>
                            </m:rPr>
                            <a:rPr lang="en-US" altLang="zh-CN" sz="1800" b="0" i="0" smtClean="0">
                              <a:latin typeface="Cambria Math" panose="02040503050406030204" pitchFamily="18" charset="0"/>
                              <a:cs typeface="Calibri" panose="020F0502020204030204" pitchFamily="34" charset="0"/>
                            </a:rPr>
                            <m:t>r</m:t>
                          </m:r>
                        </m:sub>
                      </m:sSub>
                      <m:d>
                        <m:dPr>
                          <m:ctrlPr>
                            <a:rPr lang="en-US" altLang="zh-CN" sz="1800" i="1">
                              <a:latin typeface="Cambria Math" panose="02040503050406030204" pitchFamily="18" charset="0"/>
                              <a:cs typeface="Calibri" panose="020F0502020204030204" pitchFamily="34" charset="0"/>
                            </a:rPr>
                          </m:ctrlPr>
                        </m:dPr>
                        <m:e>
                          <m:r>
                            <a:rPr lang="en-US" altLang="zh-CN" sz="1800" b="0" i="0" smtClean="0">
                              <a:latin typeface="Cambria Math" panose="02040503050406030204" pitchFamily="18" charset="0"/>
                              <a:cs typeface="Calibri" panose="020F0502020204030204" pitchFamily="34" charset="0"/>
                            </a:rPr>
                            <m:t> </m:t>
                          </m:r>
                          <m:sSub>
                            <m:sSubPr>
                              <m:ctrlPr>
                                <a:rPr lang="zh-CN" altLang="zh-CN" sz="1800" i="1">
                                  <a:latin typeface="Cambria Math" panose="02040503050406030204" pitchFamily="18" charset="0"/>
                                  <a:cs typeface="Calibri" panose="020F0502020204030204" pitchFamily="34" charset="0"/>
                                </a:rPr>
                              </m:ctrlPr>
                            </m:sSubPr>
                            <m:e>
                              <m:acc>
                                <m:accPr>
                                  <m:chr m:val="̂"/>
                                  <m:ctrlPr>
                                    <a:rPr lang="en-US" altLang="zh-CN" sz="1800" i="1">
                                      <a:latin typeface="Cambria Math" panose="02040503050406030204" pitchFamily="18" charset="0"/>
                                      <a:cs typeface="Calibri" panose="020F0502020204030204" pitchFamily="34" charset="0"/>
                                    </a:rPr>
                                  </m:ctrlPr>
                                </m:accPr>
                                <m:e>
                                  <m:r>
                                    <m:rPr>
                                      <m:sty m:val="p"/>
                                    </m:rPr>
                                    <a:rPr lang="en-US" altLang="zh-CN" sz="1800" b="0" i="0" smtClean="0">
                                      <a:latin typeface="Cambria Math" panose="02040503050406030204" pitchFamily="18" charset="0"/>
                                      <a:cs typeface="Calibri" panose="020F0502020204030204" pitchFamily="34" charset="0"/>
                                    </a:rPr>
                                    <m:t>v</m:t>
                                  </m:r>
                                </m:e>
                              </m:acc>
                            </m:e>
                            <m:sub>
                              <m:r>
                                <m:rPr>
                                  <m:sty m:val="p"/>
                                </m:rPr>
                                <a:rPr lang="en-US" altLang="zh-CN" sz="1800" b="0" i="0" smtClean="0">
                                  <a:latin typeface="Cambria Math" panose="02040503050406030204" pitchFamily="18" charset="0"/>
                                  <a:cs typeface="Calibri" panose="020F0502020204030204" pitchFamily="34" charset="0"/>
                                </a:rPr>
                                <m:t>r</m:t>
                              </m:r>
                            </m:sub>
                          </m:sSub>
                          <m:r>
                            <a:rPr lang="en-US" altLang="zh-CN" sz="1800" b="0" i="0" smtClean="0">
                              <a:latin typeface="Cambria Math" panose="02040503050406030204" pitchFamily="18" charset="0"/>
                              <a:cs typeface="Calibri" panose="020F0502020204030204" pitchFamily="34" charset="0"/>
                            </a:rPr>
                            <m:t>;</m:t>
                          </m:r>
                          <m:r>
                            <m:rPr>
                              <m:sty m:val="p"/>
                            </m:rPr>
                            <a:rPr lang="en-US" altLang="zh-CN" sz="1800" b="0" i="0" smtClean="0">
                              <a:latin typeface="Cambria Math" panose="02040503050406030204" pitchFamily="18" charset="0"/>
                              <a:cs typeface="Calibri" panose="020F0502020204030204" pitchFamily="34" charset="0"/>
                            </a:rPr>
                            <m:t>λ</m:t>
                          </m:r>
                        </m:e>
                      </m:d>
                      <m:r>
                        <a:rPr lang="en-US" altLang="zh-CN" sz="1800" b="0" i="0" smtClean="0">
                          <a:latin typeface="Cambria Math" panose="02040503050406030204" pitchFamily="18" charset="0"/>
                          <a:cs typeface="Calibri" panose="020F0502020204030204" pitchFamily="34" charset="0"/>
                        </a:rPr>
                        <m:t>=</m:t>
                      </m:r>
                      <m:sSub>
                        <m:sSubPr>
                          <m:ctrlPr>
                            <a:rPr lang="en-US" altLang="zh-CN" sz="1800" i="1">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L</m:t>
                          </m:r>
                        </m:e>
                        <m:sub>
                          <m:r>
                            <m:rPr>
                              <m:sty m:val="p"/>
                            </m:rPr>
                            <a:rPr lang="en-US" altLang="zh-CN" sz="1800" b="0" i="0" smtClean="0">
                              <a:latin typeface="Cambria Math" panose="02040503050406030204" pitchFamily="18" charset="0"/>
                              <a:cs typeface="Calibri" panose="020F0502020204030204" pitchFamily="34" charset="0"/>
                            </a:rPr>
                            <m:t>i</m:t>
                          </m:r>
                        </m:sub>
                      </m:sSub>
                      <m:d>
                        <m:dPr>
                          <m:ctrlPr>
                            <a:rPr lang="zh-CN" altLang="zh-CN" sz="1800" i="1">
                              <a:latin typeface="Cambria Math" panose="02040503050406030204" pitchFamily="18" charset="0"/>
                              <a:cs typeface="Calibri" panose="020F0502020204030204" pitchFamily="34" charset="0"/>
                            </a:rPr>
                          </m:ctrlPr>
                        </m:dPr>
                        <m:e>
                          <m:sSub>
                            <m:sSubPr>
                              <m:ctrlPr>
                                <a:rPr lang="zh-CN" altLang="zh-CN" sz="1800" i="1">
                                  <a:latin typeface="Cambria Math" panose="02040503050406030204" pitchFamily="18" charset="0"/>
                                  <a:cs typeface="Calibri" panose="020F0502020204030204" pitchFamily="34" charset="0"/>
                                </a:rPr>
                              </m:ctrlPr>
                            </m:sSubPr>
                            <m:e>
                              <m:acc>
                                <m:accPr>
                                  <m:chr m:val="̂"/>
                                  <m:ctrlPr>
                                    <a:rPr lang="en-US" altLang="zh-CN" sz="1800" i="1">
                                      <a:latin typeface="Cambria Math" panose="02040503050406030204" pitchFamily="18" charset="0"/>
                                      <a:cs typeface="Calibri" panose="020F0502020204030204" pitchFamily="34" charset="0"/>
                                    </a:rPr>
                                  </m:ctrlPr>
                                </m:accPr>
                                <m:e>
                                  <m:r>
                                    <m:rPr>
                                      <m:sty m:val="p"/>
                                    </m:rPr>
                                    <a:rPr lang="en-US" altLang="zh-CN" sz="1800" b="0" i="0" smtClean="0">
                                      <a:latin typeface="Cambria Math" panose="02040503050406030204" pitchFamily="18" charset="0"/>
                                      <a:cs typeface="Calibri" panose="020F0502020204030204" pitchFamily="34" charset="0"/>
                                    </a:rPr>
                                    <m:t>v</m:t>
                                  </m:r>
                                </m:e>
                              </m:acc>
                            </m:e>
                            <m:sub>
                              <m:r>
                                <m:rPr>
                                  <m:sty m:val="p"/>
                                </m:rPr>
                                <a:rPr lang="en-US" altLang="zh-CN" sz="1800" b="0" i="0" smtClean="0">
                                  <a:latin typeface="Cambria Math" panose="02040503050406030204" pitchFamily="18" charset="0"/>
                                  <a:cs typeface="Calibri" panose="020F0502020204030204" pitchFamily="34" charset="0"/>
                                </a:rPr>
                                <m:t>i</m:t>
                              </m:r>
                            </m:sub>
                          </m:sSub>
                          <m:r>
                            <a:rPr lang="en-US" altLang="zh-CN" sz="1800" b="0" i="0" smtClean="0">
                              <a:latin typeface="Cambria Math" panose="02040503050406030204" pitchFamily="18" charset="0"/>
                              <a:cs typeface="Calibri" panose="020F0502020204030204" pitchFamily="34" charset="0"/>
                            </a:rPr>
                            <m:t>,</m:t>
                          </m:r>
                          <m:sSub>
                            <m:sSubPr>
                              <m:ctrlPr>
                                <a:rPr lang="zh-CN" altLang="zh-CN" sz="1800" i="1">
                                  <a:latin typeface="Cambria Math" panose="02040503050406030204" pitchFamily="18" charset="0"/>
                                  <a:cs typeface="Calibri" panose="020F0502020204030204" pitchFamily="34" charset="0"/>
                                </a:rPr>
                              </m:ctrlPr>
                            </m:sSubPr>
                            <m:e>
                              <m:acc>
                                <m:accPr>
                                  <m:chr m:val="̂"/>
                                  <m:ctrlPr>
                                    <a:rPr lang="en-US" altLang="zh-CN" sz="1800" i="1">
                                      <a:latin typeface="Cambria Math" panose="02040503050406030204" pitchFamily="18" charset="0"/>
                                      <a:cs typeface="Calibri" panose="020F0502020204030204" pitchFamily="34" charset="0"/>
                                    </a:rPr>
                                  </m:ctrlPr>
                                </m:accPr>
                                <m:e>
                                  <m:r>
                                    <m:rPr>
                                      <m:sty m:val="p"/>
                                    </m:rPr>
                                    <a:rPr lang="en-US" altLang="zh-CN" sz="1800" b="0" i="0" smtClean="0">
                                      <a:latin typeface="Cambria Math" panose="02040503050406030204" pitchFamily="18" charset="0"/>
                                      <a:cs typeface="Calibri" panose="020F0502020204030204" pitchFamily="34" charset="0"/>
                                    </a:rPr>
                                    <m:t>v</m:t>
                                  </m:r>
                                </m:e>
                              </m:acc>
                            </m:e>
                            <m:sub>
                              <m:r>
                                <m:rPr>
                                  <m:sty m:val="p"/>
                                </m:rPr>
                                <a:rPr lang="en-US" altLang="zh-CN" sz="1800" b="0" i="0" smtClean="0">
                                  <a:latin typeface="Cambria Math" panose="02040503050406030204" pitchFamily="18" charset="0"/>
                                  <a:cs typeface="Calibri" panose="020F0502020204030204" pitchFamily="34" charset="0"/>
                                </a:rPr>
                                <m:t>r</m:t>
                              </m:r>
                            </m:sub>
                          </m:sSub>
                          <m:r>
                            <a:rPr lang="en-US" altLang="zh-CN" sz="1800" b="0" i="0" smtClean="0">
                              <a:latin typeface="Cambria Math" panose="02040503050406030204" pitchFamily="18" charset="0"/>
                              <a:cs typeface="Calibri" panose="020F0502020204030204" pitchFamily="34" charset="0"/>
                            </a:rPr>
                            <m:t>,</m:t>
                          </m:r>
                          <m:acc>
                            <m:accPr>
                              <m:chr m:val="̂"/>
                              <m:ctrlPr>
                                <a:rPr lang="en-US" altLang="zh-CN" sz="1800" i="1">
                                  <a:latin typeface="Cambria Math" panose="02040503050406030204" pitchFamily="18" charset="0"/>
                                  <a:cs typeface="Calibri" panose="020F0502020204030204" pitchFamily="34" charset="0"/>
                                </a:rPr>
                              </m:ctrlPr>
                            </m:accPr>
                            <m:e>
                              <m:r>
                                <m:rPr>
                                  <m:sty m:val="p"/>
                                </m:rPr>
                                <a:rPr lang="en-US" altLang="zh-CN" sz="1800" b="0" i="0" smtClean="0">
                                  <a:latin typeface="Cambria Math" panose="02040503050406030204" pitchFamily="18" charset="0"/>
                                  <a:cs typeface="Calibri" panose="020F0502020204030204" pitchFamily="34" charset="0"/>
                                </a:rPr>
                                <m:t>n</m:t>
                              </m:r>
                            </m:e>
                          </m:acc>
                          <m:r>
                            <a:rPr lang="en-US" altLang="zh-CN" sz="1800" b="0" i="0" smtClean="0">
                              <a:latin typeface="Cambria Math" panose="02040503050406030204" pitchFamily="18" charset="0"/>
                              <a:cs typeface="Calibri" panose="020F0502020204030204" pitchFamily="34" charset="0"/>
                            </a:rPr>
                            <m:t>;</m:t>
                          </m:r>
                          <m:r>
                            <m:rPr>
                              <m:sty m:val="p"/>
                            </m:rPr>
                            <a:rPr lang="en-US" altLang="zh-CN" sz="1800" b="0" i="0" smtClean="0">
                              <a:latin typeface="Cambria Math" panose="02040503050406030204" pitchFamily="18" charset="0"/>
                              <a:cs typeface="Calibri" panose="020F0502020204030204" pitchFamily="34" charset="0"/>
                            </a:rPr>
                            <m:t>λ</m:t>
                          </m:r>
                        </m:e>
                      </m:d>
                      <m:r>
                        <a:rPr lang="en-US" altLang="zh-CN" sz="1800" b="0" i="0" smtClean="0">
                          <a:latin typeface="Cambria Math" panose="02040503050406030204" pitchFamily="18" charset="0"/>
                          <a:cs typeface="Calibri" panose="020F0502020204030204" pitchFamily="34" charset="0"/>
                        </a:rPr>
                        <m:t>+</m:t>
                      </m:r>
                      <m:sSub>
                        <m:sSubPr>
                          <m:ctrlPr>
                            <a:rPr lang="en-US" altLang="zh-CN" sz="1800" i="1">
                              <a:latin typeface="Cambria Math" panose="02040503050406030204" pitchFamily="18" charset="0"/>
                              <a:cs typeface="Calibri" panose="020F0502020204030204" pitchFamily="34" charset="0"/>
                            </a:rPr>
                          </m:ctrlPr>
                        </m:sSubPr>
                        <m:e>
                          <m:r>
                            <m:rPr>
                              <m:sty m:val="p"/>
                            </m:rPr>
                            <a:rPr lang="en-US" altLang="zh-CN" sz="1800" b="0" i="0" smtClean="0">
                              <a:latin typeface="Cambria Math" panose="02040503050406030204" pitchFamily="18" charset="0"/>
                              <a:cs typeface="Calibri" panose="020F0502020204030204" pitchFamily="34" charset="0"/>
                            </a:rPr>
                            <m:t>L</m:t>
                          </m:r>
                        </m:e>
                        <m:sub>
                          <m:r>
                            <m:rPr>
                              <m:sty m:val="p"/>
                            </m:rPr>
                            <a:rPr lang="en-US" altLang="zh-CN" sz="1800" b="0" i="0" smtClean="0">
                              <a:latin typeface="Cambria Math" panose="02040503050406030204" pitchFamily="18" charset="0"/>
                              <a:cs typeface="Calibri" panose="020F0502020204030204" pitchFamily="34" charset="0"/>
                            </a:rPr>
                            <m:t>b</m:t>
                          </m:r>
                        </m:sub>
                      </m:sSub>
                      <m:d>
                        <m:dPr>
                          <m:ctrlPr>
                            <a:rPr lang="zh-CN" altLang="zh-CN" sz="1800" i="1">
                              <a:latin typeface="Cambria Math" panose="02040503050406030204" pitchFamily="18" charset="0"/>
                              <a:cs typeface="Calibri" panose="020F0502020204030204" pitchFamily="34" charset="0"/>
                            </a:rPr>
                          </m:ctrlPr>
                        </m:dPr>
                        <m:e>
                          <m:sSub>
                            <m:sSubPr>
                              <m:ctrlPr>
                                <a:rPr lang="zh-CN" altLang="zh-CN" sz="1800" i="1">
                                  <a:latin typeface="Cambria Math" panose="02040503050406030204" pitchFamily="18" charset="0"/>
                                  <a:cs typeface="Calibri" panose="020F0502020204030204" pitchFamily="34" charset="0"/>
                                </a:rPr>
                              </m:ctrlPr>
                            </m:sSubPr>
                            <m:e>
                              <m:acc>
                                <m:accPr>
                                  <m:chr m:val="̂"/>
                                  <m:ctrlPr>
                                    <a:rPr lang="en-US" altLang="zh-CN" sz="1800" i="1">
                                      <a:latin typeface="Cambria Math" panose="02040503050406030204" pitchFamily="18" charset="0"/>
                                      <a:cs typeface="Calibri" panose="020F0502020204030204" pitchFamily="34" charset="0"/>
                                    </a:rPr>
                                  </m:ctrlPr>
                                </m:accPr>
                                <m:e>
                                  <m:r>
                                    <m:rPr>
                                      <m:sty m:val="p"/>
                                    </m:rPr>
                                    <a:rPr lang="en-US" altLang="zh-CN" sz="1800" b="0" i="0" smtClean="0">
                                      <a:latin typeface="Cambria Math" panose="02040503050406030204" pitchFamily="18" charset="0"/>
                                      <a:cs typeface="Calibri" panose="020F0502020204030204" pitchFamily="34" charset="0"/>
                                    </a:rPr>
                                    <m:t>v</m:t>
                                  </m:r>
                                </m:e>
                              </m:acc>
                            </m:e>
                            <m:sub>
                              <m:r>
                                <m:rPr>
                                  <m:sty m:val="p"/>
                                </m:rPr>
                                <a:rPr lang="en-US" altLang="zh-CN" sz="1800" b="0" i="0" smtClean="0">
                                  <a:latin typeface="Cambria Math" panose="02040503050406030204" pitchFamily="18" charset="0"/>
                                  <a:cs typeface="Calibri" panose="020F0502020204030204" pitchFamily="34" charset="0"/>
                                </a:rPr>
                                <m:t>i</m:t>
                              </m:r>
                            </m:sub>
                          </m:sSub>
                          <m:r>
                            <a:rPr lang="en-US" altLang="zh-CN" sz="1800" b="0" i="0" smtClean="0">
                              <a:latin typeface="Cambria Math" panose="02040503050406030204" pitchFamily="18" charset="0"/>
                              <a:cs typeface="Calibri" panose="020F0502020204030204" pitchFamily="34" charset="0"/>
                            </a:rPr>
                            <m:t>,</m:t>
                          </m:r>
                          <m:sSub>
                            <m:sSubPr>
                              <m:ctrlPr>
                                <a:rPr lang="zh-CN" altLang="zh-CN" sz="1800" i="1">
                                  <a:latin typeface="Cambria Math" panose="02040503050406030204" pitchFamily="18" charset="0"/>
                                  <a:cs typeface="Calibri" panose="020F0502020204030204" pitchFamily="34" charset="0"/>
                                </a:rPr>
                              </m:ctrlPr>
                            </m:sSubPr>
                            <m:e>
                              <m:acc>
                                <m:accPr>
                                  <m:chr m:val="̂"/>
                                  <m:ctrlPr>
                                    <a:rPr lang="en-US" altLang="zh-CN" sz="1800" i="1">
                                      <a:latin typeface="Cambria Math" panose="02040503050406030204" pitchFamily="18" charset="0"/>
                                      <a:cs typeface="Calibri" panose="020F0502020204030204" pitchFamily="34" charset="0"/>
                                    </a:rPr>
                                  </m:ctrlPr>
                                </m:accPr>
                                <m:e>
                                  <m:r>
                                    <m:rPr>
                                      <m:sty m:val="p"/>
                                    </m:rPr>
                                    <a:rPr lang="en-US" altLang="zh-CN" sz="1800" b="0" i="0" smtClean="0">
                                      <a:latin typeface="Cambria Math" panose="02040503050406030204" pitchFamily="18" charset="0"/>
                                      <a:cs typeface="Calibri" panose="020F0502020204030204" pitchFamily="34" charset="0"/>
                                    </a:rPr>
                                    <m:t>v</m:t>
                                  </m:r>
                                </m:e>
                              </m:acc>
                            </m:e>
                            <m:sub>
                              <m:r>
                                <m:rPr>
                                  <m:sty m:val="p"/>
                                </m:rPr>
                                <a:rPr lang="en-US" altLang="zh-CN" sz="1800" b="0" i="0" smtClean="0">
                                  <a:latin typeface="Cambria Math" panose="02040503050406030204" pitchFamily="18" charset="0"/>
                                  <a:cs typeface="Calibri" panose="020F0502020204030204" pitchFamily="34" charset="0"/>
                                </a:rPr>
                                <m:t>r</m:t>
                              </m:r>
                            </m:sub>
                          </m:sSub>
                          <m:r>
                            <a:rPr lang="en-US" altLang="zh-CN" sz="1800" b="0" i="0" smtClean="0">
                              <a:latin typeface="Cambria Math" panose="02040503050406030204" pitchFamily="18" charset="0"/>
                              <a:cs typeface="Calibri" panose="020F0502020204030204" pitchFamily="34" charset="0"/>
                            </a:rPr>
                            <m:t>,</m:t>
                          </m:r>
                          <m:acc>
                            <m:accPr>
                              <m:chr m:val="̂"/>
                              <m:ctrlPr>
                                <a:rPr lang="en-US" altLang="zh-CN" sz="1800" i="1">
                                  <a:latin typeface="Cambria Math" panose="02040503050406030204" pitchFamily="18" charset="0"/>
                                  <a:cs typeface="Calibri" panose="020F0502020204030204" pitchFamily="34" charset="0"/>
                                </a:rPr>
                              </m:ctrlPr>
                            </m:accPr>
                            <m:e>
                              <m:r>
                                <m:rPr>
                                  <m:sty m:val="p"/>
                                </m:rPr>
                                <a:rPr lang="en-US" altLang="zh-CN" sz="1800" b="0" i="0" smtClean="0">
                                  <a:latin typeface="Cambria Math" panose="02040503050406030204" pitchFamily="18" charset="0"/>
                                  <a:cs typeface="Calibri" panose="020F0502020204030204" pitchFamily="34" charset="0"/>
                                </a:rPr>
                                <m:t>n</m:t>
                              </m:r>
                            </m:e>
                          </m:acc>
                          <m:r>
                            <a:rPr lang="en-US" altLang="zh-CN" sz="1800" b="0" i="0" smtClean="0">
                              <a:latin typeface="Cambria Math" panose="02040503050406030204" pitchFamily="18" charset="0"/>
                              <a:cs typeface="Calibri" panose="020F0502020204030204" pitchFamily="34" charset="0"/>
                            </a:rPr>
                            <m:t>;</m:t>
                          </m:r>
                          <m:r>
                            <m:rPr>
                              <m:sty m:val="p"/>
                            </m:rPr>
                            <a:rPr lang="en-US" altLang="zh-CN" sz="1800" b="0" i="0" smtClean="0">
                              <a:latin typeface="Cambria Math" panose="02040503050406030204" pitchFamily="18" charset="0"/>
                              <a:cs typeface="Calibri" panose="020F0502020204030204" pitchFamily="34" charset="0"/>
                            </a:rPr>
                            <m:t>λ</m:t>
                          </m:r>
                        </m:e>
                      </m:d>
                    </m:oMath>
                  </m:oMathPara>
                </a14:m>
                <a:endParaRPr lang="en-US" altLang="zh-CN" sz="1800" dirty="0">
                  <a:cs typeface="Calibri" panose="020F0502020204030204" pitchFamily="34" charset="0"/>
                </a:endParaRPr>
              </a:p>
              <a:p>
                <a:r>
                  <a:rPr lang="en-VN" sz="1800" dirty="0"/>
                  <a:t>Chiếu sáng toàn cục (Global Illumination)</a:t>
                </a:r>
              </a:p>
              <a:p>
                <a:pPr lvl="1"/>
                <a:r>
                  <a:rPr lang="en-VN" sz="1800" dirty="0"/>
                  <a:t>Với môi trường chủ yếu gồm các bề mặt phản xạ gương hoặc bề mặt nhẵn (specular surfaces), thường sử dụng phương pháp dò tia (ray tracing) để mô phỏng đường truyền, phản xạ và khúc xạ của ánh sáng. </a:t>
                </a:r>
              </a:p>
              <a:p>
                <a:pPr lvl="1"/>
                <a:r>
                  <a:rPr lang="en-VN" sz="1800" dirty="0"/>
                  <a:t>Với môi trường chủ yếu gồm các bề mặt phản xạ khuếch tán hoặc bề mặt thô ráp (diffuse surfaces), thường sử dụng phương pháp bức xạ (radiosity) để tính toán sự trao đổi năng lượng ánh sáng giữa các bề mặt.</a:t>
                </a:r>
              </a:p>
              <a:p>
                <a:endParaRPr lang="en-US" altLang="zh-CN" sz="1800" dirty="0"/>
              </a:p>
            </p:txBody>
          </p:sp>
        </mc:Choice>
        <mc:Fallback xmlns="">
          <p:sp>
            <p:nvSpPr>
              <p:cNvPr id="9" name="文本占位符 4">
                <a:extLst>
                  <a:ext uri="{FF2B5EF4-FFF2-40B4-BE49-F238E27FC236}">
                    <a16:creationId xmlns:a16="http://schemas.microsoft.com/office/drawing/2014/main" id="{A66EA864-F161-5D46-23E8-07CEDEB08A8E}"/>
                  </a:ext>
                </a:extLst>
              </p:cNvPr>
              <p:cNvSpPr>
                <a:spLocks noGrp="1" noRot="1" noChangeAspect="1" noMove="1" noResize="1" noEditPoints="1" noAdjustHandles="1" noChangeArrowheads="1" noChangeShapeType="1" noTextEdit="1"/>
              </p:cNvSpPr>
              <p:nvPr>
                <p:ph type="body" sz="quarter" idx="14"/>
              </p:nvPr>
            </p:nvSpPr>
            <p:spPr>
              <a:xfrm>
                <a:off x="515937" y="888439"/>
                <a:ext cx="11160125" cy="2997200"/>
              </a:xfrm>
              <a:blipFill>
                <a:blip r:embed="rId3"/>
                <a:stretch>
                  <a:fillRect l="-341" t="-1271" b="-26695"/>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56D9AAB8-4007-4094-ABD5-FA4542F3D878}"/>
              </a:ext>
            </a:extLst>
          </p:cNvPr>
          <p:cNvSpPr>
            <a:spLocks noGrp="1"/>
          </p:cNvSpPr>
          <p:nvPr>
            <p:ph type="body" sz="quarter" idx="13"/>
          </p:nvPr>
        </p:nvSpPr>
        <p:spPr/>
        <p:txBody>
          <a:bodyPr>
            <a:normAutofit/>
          </a:bodyPr>
          <a:lstStyle/>
          <a:p>
            <a:r>
              <a:rPr lang="zh-CN" altLang="en-US" dirty="0">
                <a:latin typeface="Calibri"/>
                <a:cs typeface="Calibri"/>
              </a:rPr>
              <a:t>Phản xạ và bóng</a:t>
            </a:r>
          </a:p>
        </p:txBody>
      </p:sp>
      <p:pic>
        <p:nvPicPr>
          <p:cNvPr id="7170" name="Picture 2" descr="光线追踪示意图">
            <a:extLst>
              <a:ext uri="{FF2B5EF4-FFF2-40B4-BE49-F238E27FC236}">
                <a16:creationId xmlns:a16="http://schemas.microsoft.com/office/drawing/2014/main" id="{B7BB6636-BC28-B336-A60A-3B94DD52FFBD}"/>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92313" y="4651523"/>
            <a:ext cx="3116580" cy="207339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光线追踪示意图">
            <a:extLst>
              <a:ext uri="{FF2B5EF4-FFF2-40B4-BE49-F238E27FC236}">
                <a16:creationId xmlns:a16="http://schemas.microsoft.com/office/drawing/2014/main" id="{2654F5DB-AF14-76F6-4071-C4FDFF50BA48}"/>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08027" y="4482246"/>
            <a:ext cx="3918219" cy="2073391"/>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25636982-1DA6-E556-37DD-6D22AFAEDC56}"/>
              </a:ext>
            </a:extLst>
          </p:cNvPr>
          <p:cNvSpPr txBox="1"/>
          <p:nvPr/>
        </p:nvSpPr>
        <p:spPr>
          <a:xfrm>
            <a:off x="3921521" y="6507015"/>
            <a:ext cx="1292226" cy="338554"/>
          </a:xfrm>
          <a:prstGeom prst="rect">
            <a:avLst/>
          </a:prstGeom>
          <a:noFill/>
        </p:spPr>
        <p:txBody>
          <a:bodyPr wrap="square" rtlCol="0">
            <a:normAutofit fontScale="62500" lnSpcReduction="20000"/>
          </a:bodyPr>
          <a:lstStyle/>
          <a:p>
            <a:pPr algn="ctr"/>
            <a:r>
              <a:rPr lang="zh-CN" altLang="en-US" sz="1600" dirty="0">
                <a:latin typeface="Calibri"/>
                <a:cs typeface="Calibri"/>
              </a:rPr>
              <a:t>Phương pháp dò tia</a:t>
            </a:r>
          </a:p>
        </p:txBody>
      </p:sp>
      <p:sp>
        <p:nvSpPr>
          <p:cNvPr id="5" name="文本框 4">
            <a:extLst>
              <a:ext uri="{FF2B5EF4-FFF2-40B4-BE49-F238E27FC236}">
                <a16:creationId xmlns:a16="http://schemas.microsoft.com/office/drawing/2014/main" id="{DC03BB58-2D12-37BA-C9AB-9E7675739B4D}"/>
              </a:ext>
            </a:extLst>
          </p:cNvPr>
          <p:cNvSpPr txBox="1"/>
          <p:nvPr/>
        </p:nvSpPr>
        <p:spPr>
          <a:xfrm>
            <a:off x="7767136" y="6555637"/>
            <a:ext cx="2068239" cy="338554"/>
          </a:xfrm>
          <a:prstGeom prst="rect">
            <a:avLst/>
          </a:prstGeom>
          <a:noFill/>
        </p:spPr>
        <p:txBody>
          <a:bodyPr wrap="square" rtlCol="0">
            <a:normAutofit fontScale="70000" lnSpcReduction="20000"/>
          </a:bodyPr>
          <a:lstStyle/>
          <a:p>
            <a:pPr algn="ctr"/>
            <a:r>
              <a:rPr lang="zh-CN" altLang="en-US" sz="1600" dirty="0">
                <a:latin typeface="Calibri"/>
                <a:cs typeface="Calibri"/>
              </a:rPr>
              <a:t>Phương pháp bức xạ (radiosity)</a:t>
            </a:r>
          </a:p>
        </p:txBody>
      </p:sp>
    </p:spTree>
    <p:extLst>
      <p:ext uri="{BB962C8B-B14F-4D97-AF65-F5344CB8AC3E}">
        <p14:creationId xmlns:p14="http://schemas.microsoft.com/office/powerpoint/2010/main" val="165692441"/>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D0004-60DD-AE87-B074-3A111ACDB195}"/>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6854BE4D-7088-2458-B750-88D886DBDFB0}"/>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35</a:t>
            </a:fld>
            <a:endParaRPr lang="zh-CN" altLang="en-US">
              <a:latin typeface="Calibri"/>
              <a:cs typeface="Calibri"/>
            </a:endParaRPr>
          </a:p>
        </p:txBody>
      </p:sp>
      <mc:AlternateContent xmlns:mc="http://schemas.openxmlformats.org/markup-compatibility/2006" xmlns:a14="http://schemas.microsoft.com/office/drawing/2010/main">
        <mc:Choice Requires="a14">
          <p:sp>
            <p:nvSpPr>
              <p:cNvPr id="9" name="文本占位符 4">
                <a:extLst>
                  <a:ext uri="{FF2B5EF4-FFF2-40B4-BE49-F238E27FC236}">
                    <a16:creationId xmlns:a16="http://schemas.microsoft.com/office/drawing/2014/main" id="{CC175129-6206-E9E0-9ABF-C1E1A03386CD}"/>
                  </a:ext>
                </a:extLst>
              </p:cNvPr>
              <p:cNvSpPr>
                <a:spLocks noGrp="1"/>
              </p:cNvSpPr>
              <p:nvPr>
                <p:ph type="body" sz="quarter" idx="14"/>
              </p:nvPr>
            </p:nvSpPr>
            <p:spPr>
              <a:xfrm>
                <a:off x="515937" y="1104900"/>
                <a:ext cx="11160125" cy="2298700"/>
              </a:xfrm>
            </p:spPr>
            <p:txBody>
              <a:bodyPr>
                <a:normAutofit fontScale="77500" lnSpcReduction="20000"/>
              </a:bodyPr>
              <a:lstStyle/>
              <a:p>
                <a:r>
                  <a:rPr lang="zh-CN" altLang="en-US" sz="2800" dirty="0"/>
                  <a:t>Tạo ảnh bằng thấu kính lồi</a:t>
                </a:r>
                <a:endParaRPr lang="en-US" altLang="zh-CN" sz="2800" dirty="0"/>
              </a:p>
              <a:p>
                <a:pPr lvl="1"/>
                <a:r>
                  <a:rPr lang="zh-CN" altLang="zh-CN" sz="2400" dirty="0"/>
                  <a:t>Chỉ giả định trong ống kính có một thấu kính lồi mỏng lý tưởng; công thức tiêu cự là:</a:t>
                </a:r>
                <a14:m>
                  <m:oMath xmlns:m="http://schemas.openxmlformats.org/officeDocument/2006/math">
                    <m:r>
                      <a:rPr lang="en-US" altLang="zh-CN" sz="2100" b="0" i="0" smtClean="0">
                        <a:latin typeface="Cambria Math" panose="02040503050406030204" pitchFamily="18" charset="0"/>
                        <a:cs typeface="Calibri" panose="020F0502020204030204" pitchFamily="34" charset="0"/>
                      </a:rPr>
                      <m:t> </m:t>
                    </m:r>
                    <m:f>
                      <m:fPr>
                        <m:ctrlPr>
                          <a:rPr lang="en-US" altLang="zh-CN" sz="2100" i="1">
                            <a:latin typeface="Cambria Math" panose="02040503050406030204" pitchFamily="18" charset="0"/>
                            <a:cs typeface="Calibri" panose="020F0502020204030204" pitchFamily="34" charset="0"/>
                          </a:rPr>
                        </m:ctrlPr>
                      </m:fPr>
                      <m:num>
                        <m:r>
                          <a:rPr lang="en-US" altLang="zh-CN" sz="2100" b="0" i="0" smtClean="0">
                            <a:latin typeface="Cambria Math" panose="02040503050406030204" pitchFamily="18" charset="0"/>
                            <a:cs typeface="Calibri" panose="020F0502020204030204" pitchFamily="34" charset="0"/>
                          </a:rPr>
                          <m:t>1</m:t>
                        </m:r>
                      </m:num>
                      <m:den>
                        <m:sSub>
                          <m:sSubPr>
                            <m:ctrlPr>
                              <a:rPr lang="en-US" altLang="zh-CN" sz="2100" i="1">
                                <a:latin typeface="Cambria Math" panose="02040503050406030204" pitchFamily="18" charset="0"/>
                                <a:cs typeface="Calibri" panose="020F0502020204030204" pitchFamily="34" charset="0"/>
                              </a:rPr>
                            </m:ctrlPr>
                          </m:sSubPr>
                          <m:e>
                            <m:r>
                              <m:rPr>
                                <m:sty m:val="p"/>
                              </m:rPr>
                              <a:rPr lang="en-US" altLang="zh-CN" sz="2100" b="0" i="0" smtClean="0">
                                <a:latin typeface="Cambria Math" panose="02040503050406030204" pitchFamily="18" charset="0"/>
                                <a:cs typeface="Calibri" panose="020F0502020204030204" pitchFamily="34" charset="0"/>
                              </a:rPr>
                              <m:t>z</m:t>
                            </m:r>
                          </m:e>
                          <m:sub>
                            <m:r>
                              <m:rPr>
                                <m:sty m:val="p"/>
                              </m:rPr>
                              <a:rPr lang="en-US" altLang="zh-CN" sz="2100" b="0" i="0" smtClean="0">
                                <a:latin typeface="Cambria Math" panose="02040503050406030204" pitchFamily="18" charset="0"/>
                                <a:cs typeface="Calibri" panose="020F0502020204030204" pitchFamily="34" charset="0"/>
                              </a:rPr>
                              <m:t>o</m:t>
                            </m:r>
                          </m:sub>
                        </m:sSub>
                      </m:den>
                    </m:f>
                    <m:r>
                      <a:rPr lang="en-US" altLang="zh-CN" sz="2100" b="0" i="0" smtClean="0">
                        <a:latin typeface="Cambria Math" panose="02040503050406030204" pitchFamily="18" charset="0"/>
                        <a:cs typeface="Calibri" panose="020F0502020204030204" pitchFamily="34" charset="0"/>
                      </a:rPr>
                      <m:t>+</m:t>
                    </m:r>
                    <m:f>
                      <m:fPr>
                        <m:ctrlPr>
                          <a:rPr lang="en-US" altLang="zh-CN" sz="2100" i="1">
                            <a:latin typeface="Cambria Math" panose="02040503050406030204" pitchFamily="18" charset="0"/>
                            <a:cs typeface="Calibri" panose="020F0502020204030204" pitchFamily="34" charset="0"/>
                          </a:rPr>
                        </m:ctrlPr>
                      </m:fPr>
                      <m:num>
                        <m:r>
                          <a:rPr lang="en-US" altLang="zh-CN" sz="2100" b="0" i="0" smtClean="0">
                            <a:latin typeface="Cambria Math" panose="02040503050406030204" pitchFamily="18" charset="0"/>
                            <a:cs typeface="Calibri" panose="020F0502020204030204" pitchFamily="34" charset="0"/>
                          </a:rPr>
                          <m:t>1</m:t>
                        </m:r>
                      </m:num>
                      <m:den>
                        <m:sSub>
                          <m:sSubPr>
                            <m:ctrlPr>
                              <a:rPr lang="en-US" altLang="zh-CN" sz="2100" i="1">
                                <a:latin typeface="Cambria Math" panose="02040503050406030204" pitchFamily="18" charset="0"/>
                                <a:cs typeface="Calibri" panose="020F0502020204030204" pitchFamily="34" charset="0"/>
                              </a:rPr>
                            </m:ctrlPr>
                          </m:sSubPr>
                          <m:e>
                            <m:r>
                              <m:rPr>
                                <m:sty m:val="p"/>
                              </m:rPr>
                              <a:rPr lang="en-US" altLang="zh-CN" sz="2100" b="0" i="0" smtClean="0">
                                <a:latin typeface="Cambria Math" panose="02040503050406030204" pitchFamily="18" charset="0"/>
                                <a:cs typeface="Calibri" panose="020F0502020204030204" pitchFamily="34" charset="0"/>
                              </a:rPr>
                              <m:t>z</m:t>
                            </m:r>
                          </m:e>
                          <m:sub>
                            <m:r>
                              <m:rPr>
                                <m:sty m:val="p"/>
                              </m:rPr>
                              <a:rPr lang="en-US" altLang="zh-CN" sz="2100" b="0" i="0" smtClean="0">
                                <a:latin typeface="Cambria Math" panose="02040503050406030204" pitchFamily="18" charset="0"/>
                                <a:cs typeface="Calibri" panose="020F0502020204030204" pitchFamily="34" charset="0"/>
                              </a:rPr>
                              <m:t>i</m:t>
                            </m:r>
                          </m:sub>
                        </m:sSub>
                      </m:den>
                    </m:f>
                    <m:r>
                      <a:rPr lang="en-US" altLang="zh-CN" sz="2100" b="0" i="0" smtClean="0">
                        <a:latin typeface="Cambria Math" panose="02040503050406030204" pitchFamily="18" charset="0"/>
                        <a:cs typeface="Calibri" panose="020F0502020204030204" pitchFamily="34" charset="0"/>
                      </a:rPr>
                      <m:t>=</m:t>
                    </m:r>
                    <m:f>
                      <m:fPr>
                        <m:ctrlPr>
                          <a:rPr lang="en-US" altLang="zh-CN" sz="2100" i="1">
                            <a:latin typeface="Cambria Math" panose="02040503050406030204" pitchFamily="18" charset="0"/>
                            <a:cs typeface="Calibri" panose="020F0502020204030204" pitchFamily="34" charset="0"/>
                          </a:rPr>
                        </m:ctrlPr>
                      </m:fPr>
                      <m:num>
                        <m:r>
                          <a:rPr lang="en-US" altLang="zh-CN" sz="2100" b="0" i="0" smtClean="0">
                            <a:latin typeface="Cambria Math" panose="02040503050406030204" pitchFamily="18" charset="0"/>
                            <a:cs typeface="Calibri" panose="020F0502020204030204" pitchFamily="34" charset="0"/>
                          </a:rPr>
                          <m:t>1</m:t>
                        </m:r>
                      </m:num>
                      <m:den>
                        <m:r>
                          <m:rPr>
                            <m:sty m:val="p"/>
                          </m:rPr>
                          <a:rPr lang="en-US" altLang="zh-CN" sz="2100" b="0" i="0" smtClean="0">
                            <a:latin typeface="Cambria Math" panose="02040503050406030204" pitchFamily="18" charset="0"/>
                            <a:cs typeface="Calibri" panose="020F0502020204030204" pitchFamily="34" charset="0"/>
                          </a:rPr>
                          <m:t>f</m:t>
                        </m:r>
                      </m:den>
                    </m:f>
                  </m:oMath>
                </a14:m>
                <a:endParaRPr lang="vi-VN" altLang="zh-CN" sz="2100" dirty="0"/>
              </a:p>
              <a:p>
                <a:pPr lvl="1"/>
                <a:r>
                  <a:rPr lang="en-VN" sz="2500" dirty="0"/>
                  <a:t>Phạm vi khoảng cách trong cảnh mà các vật thể có độ nét chấp nhận được được gọi là độ sâu trường ảnh (Depth of Field – DoF). </a:t>
                </a:r>
              </a:p>
              <a:p>
                <a:pPr lvl="1"/>
                <a:r>
                  <a:rPr lang="en-VN" sz="2500" dirty="0"/>
                  <a:t>Các yếu tố ảnh hưởng đến độ sâu trường ảnh gồm kích thước khẩu độ (aperture size), tiêu cự (focal length) và khoảng cách lấy nét (focus distance). </a:t>
                </a:r>
              </a:p>
              <a:p>
                <a:pPr lvl="1"/>
                <a:endParaRPr lang="zh-CN" altLang="zh-CN" sz="2100" dirty="0"/>
              </a:p>
            </p:txBody>
          </p:sp>
        </mc:Choice>
        <mc:Fallback xmlns="">
          <p:sp>
            <p:nvSpPr>
              <p:cNvPr id="9" name="文本占位符 4">
                <a:extLst>
                  <a:ext uri="{FF2B5EF4-FFF2-40B4-BE49-F238E27FC236}">
                    <a16:creationId xmlns:a16="http://schemas.microsoft.com/office/drawing/2014/main" id="{CC175129-6206-E9E0-9ABF-C1E1A03386CD}"/>
                  </a:ext>
                </a:extLst>
              </p:cNvPr>
              <p:cNvSpPr>
                <a:spLocks noGrp="1" noRot="1" noChangeAspect="1" noMove="1" noResize="1" noEditPoints="1" noAdjustHandles="1" noChangeArrowheads="1" noChangeShapeType="1" noTextEdit="1"/>
              </p:cNvSpPr>
              <p:nvPr>
                <p:ph type="body" sz="quarter" idx="14"/>
              </p:nvPr>
            </p:nvSpPr>
            <p:spPr>
              <a:xfrm>
                <a:off x="515937" y="1104900"/>
                <a:ext cx="11160125" cy="2298700"/>
              </a:xfrm>
              <a:blipFill>
                <a:blip r:embed="rId3"/>
                <a:stretch>
                  <a:fillRect l="-568" t="-2198"/>
                </a:stretch>
              </a:blipFill>
            </p:spPr>
            <p:txBody>
              <a:bodyPr/>
              <a:lstStyle/>
              <a:p>
                <a:r>
                  <a:rPr lang="en-VN">
                    <a:noFill/>
                  </a:rPr>
                  <a:t> </a:t>
                </a:r>
              </a:p>
            </p:txBody>
          </p:sp>
        </mc:Fallback>
      </mc:AlternateContent>
      <p:sp>
        <p:nvSpPr>
          <p:cNvPr id="4" name="文本占位符 3">
            <a:extLst>
              <a:ext uri="{FF2B5EF4-FFF2-40B4-BE49-F238E27FC236}">
                <a16:creationId xmlns:a16="http://schemas.microsoft.com/office/drawing/2014/main" id="{61012377-EE74-9CB8-4EA0-DDC979D01C42}"/>
              </a:ext>
            </a:extLst>
          </p:cNvPr>
          <p:cNvSpPr>
            <a:spLocks noGrp="1"/>
          </p:cNvSpPr>
          <p:nvPr>
            <p:ph type="body" sz="quarter" idx="13"/>
          </p:nvPr>
        </p:nvSpPr>
        <p:spPr/>
        <p:txBody>
          <a:bodyPr>
            <a:normAutofit/>
          </a:bodyPr>
          <a:lstStyle/>
          <a:p>
            <a:r>
              <a:rPr lang="zh-CN" altLang="en-US" dirty="0">
                <a:latin typeface="Calibri"/>
                <a:cs typeface="Calibri"/>
              </a:rPr>
              <a:t>Quang học</a:t>
            </a:r>
          </a:p>
        </p:txBody>
      </p:sp>
      <p:pic>
        <p:nvPicPr>
          <p:cNvPr id="9218" name="Picture 2" descr="凸透镜成像原理的放大镜的成像原理-百度经验">
            <a:extLst>
              <a:ext uri="{FF2B5EF4-FFF2-40B4-BE49-F238E27FC236}">
                <a16:creationId xmlns:a16="http://schemas.microsoft.com/office/drawing/2014/main" id="{3A9FF335-915D-03C8-C38D-AF968D83938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0569" y="3533776"/>
            <a:ext cx="5129435" cy="2352674"/>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a:extLst>
              <a:ext uri="{FF2B5EF4-FFF2-40B4-BE49-F238E27FC236}">
                <a16:creationId xmlns:a16="http://schemas.microsoft.com/office/drawing/2014/main" id="{915864A2-5208-BFC8-2CCA-5A4C6B908A9D}"/>
              </a:ext>
            </a:extLst>
          </p:cNvPr>
          <p:cNvSpPr txBox="1"/>
          <p:nvPr/>
        </p:nvSpPr>
        <p:spPr>
          <a:xfrm>
            <a:off x="2669173" y="6203424"/>
            <a:ext cx="1292226" cy="338554"/>
          </a:xfrm>
          <a:prstGeom prst="rect">
            <a:avLst/>
          </a:prstGeom>
          <a:noFill/>
        </p:spPr>
        <p:txBody>
          <a:bodyPr wrap="square" rtlCol="0">
            <a:normAutofit fontScale="62500" lnSpcReduction="20000"/>
          </a:bodyPr>
          <a:lstStyle/>
          <a:p>
            <a:pPr algn="ctr"/>
            <a:r>
              <a:rPr lang="zh-CN" altLang="en-US" sz="1600" dirty="0">
                <a:latin typeface="Calibri"/>
                <a:cs typeface="Calibri"/>
              </a:rPr>
              <a:t>Tạo ảnh bằng thấu kính lồi</a:t>
            </a:r>
          </a:p>
        </p:txBody>
      </p:sp>
      <p:sp>
        <p:nvSpPr>
          <p:cNvPr id="7" name="文本框 6">
            <a:extLst>
              <a:ext uri="{FF2B5EF4-FFF2-40B4-BE49-F238E27FC236}">
                <a16:creationId xmlns:a16="http://schemas.microsoft.com/office/drawing/2014/main" id="{92ED485C-E2A9-FBD0-37A5-2606FDB98A0C}"/>
              </a:ext>
            </a:extLst>
          </p:cNvPr>
          <p:cNvSpPr txBox="1"/>
          <p:nvPr/>
        </p:nvSpPr>
        <p:spPr>
          <a:xfrm>
            <a:off x="8230601" y="6203424"/>
            <a:ext cx="1292226" cy="338554"/>
          </a:xfrm>
          <a:prstGeom prst="rect">
            <a:avLst/>
          </a:prstGeom>
          <a:noFill/>
        </p:spPr>
        <p:txBody>
          <a:bodyPr wrap="square" rtlCol="0">
            <a:normAutofit fontScale="62500" lnSpcReduction="20000"/>
          </a:bodyPr>
          <a:lstStyle/>
          <a:p>
            <a:pPr algn="ctr"/>
            <a:r>
              <a:rPr lang="zh-CN" altLang="en-US" sz="1600" dirty="0">
                <a:latin typeface="Calibri"/>
                <a:cs typeface="Calibri"/>
              </a:rPr>
              <a:t>Định nghĩa độ sâu trường ảnh</a:t>
            </a:r>
          </a:p>
        </p:txBody>
      </p:sp>
      <p:pic>
        <p:nvPicPr>
          <p:cNvPr id="8" name="Picture 7">
            <a:extLst>
              <a:ext uri="{FF2B5EF4-FFF2-40B4-BE49-F238E27FC236}">
                <a16:creationId xmlns:a16="http://schemas.microsoft.com/office/drawing/2014/main" id="{17CDA011-EDE7-01B8-86A8-374DDFFED3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94372" y="3237642"/>
            <a:ext cx="5281690" cy="2944942"/>
          </a:xfrm>
          <a:prstGeom prst="rect">
            <a:avLst/>
          </a:prstGeom>
        </p:spPr>
      </p:pic>
    </p:spTree>
    <p:extLst>
      <p:ext uri="{BB962C8B-B14F-4D97-AF65-F5344CB8AC3E}">
        <p14:creationId xmlns:p14="http://schemas.microsoft.com/office/powerpoint/2010/main" val="1767558604"/>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776EA-7EA9-5AA6-56DB-C8DF10D3BD80}"/>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DF9651B8-EF04-7289-8961-C070BACF91DE}"/>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36</a:t>
            </a:fld>
            <a:endParaRPr lang="zh-CN" altLang="en-US">
              <a:latin typeface="Calibri"/>
              <a:cs typeface="Calibri"/>
            </a:endParaRPr>
          </a:p>
        </p:txBody>
      </p:sp>
      <p:sp>
        <p:nvSpPr>
          <p:cNvPr id="9" name="文本占位符 4">
            <a:extLst>
              <a:ext uri="{FF2B5EF4-FFF2-40B4-BE49-F238E27FC236}">
                <a16:creationId xmlns:a16="http://schemas.microsoft.com/office/drawing/2014/main" id="{1726F4E4-0F1C-44D1-FCF3-0B667553BD2A}"/>
              </a:ext>
            </a:extLst>
          </p:cNvPr>
          <p:cNvSpPr>
            <a:spLocks noGrp="1"/>
          </p:cNvSpPr>
          <p:nvPr>
            <p:ph type="body" sz="quarter" idx="14"/>
          </p:nvPr>
        </p:nvSpPr>
        <p:spPr>
          <a:xfrm>
            <a:off x="515937" y="1039121"/>
            <a:ext cx="11160125" cy="5016500"/>
          </a:xfrm>
        </p:spPr>
        <p:txBody>
          <a:bodyPr>
            <a:normAutofit/>
          </a:bodyPr>
          <a:lstStyle/>
          <a:p>
            <a:r>
              <a:rPr lang="en-VN" dirty="0"/>
              <a:t>Quang sai màu (Chromatic Aberration)</a:t>
            </a:r>
          </a:p>
          <a:p>
            <a:pPr lvl="1"/>
            <a:r>
              <a:rPr lang="en-VN" dirty="0"/>
              <a:t>Khi thấu kính hội tụ ánh sáng có các bước sóng khác nhau, các thành phần màu sẽ có vị trí hội tụ khác nhau. </a:t>
            </a:r>
          </a:p>
          <a:p>
            <a:pPr lvl="1"/>
            <a:r>
              <a:rPr lang="en-VN" dirty="0"/>
              <a:t>Trên ảnh, quang sai màu biểu hiện dưới dạng </a:t>
            </a:r>
            <a:r>
              <a:rPr lang="en-VN" b="1" dirty="0"/>
              <a:t>viền màu (color fringing)</a:t>
            </a:r>
            <a:r>
              <a:rPr lang="en-VN" dirty="0"/>
              <a:t> hoặc hiện tượng tách màu. </a:t>
            </a:r>
          </a:p>
          <a:p>
            <a:pPr lvl="1"/>
            <a:r>
              <a:rPr lang="en-VN" dirty="0"/>
              <a:t>Phân loại: quang sai màu dọc (longitudinal chromatic aberration) và quang sai màu ngang (lateral chromatic aberration). </a:t>
            </a:r>
          </a:p>
          <a:p>
            <a:endParaRPr lang="en-US" altLang="zh-CN" dirty="0"/>
          </a:p>
        </p:txBody>
      </p:sp>
      <p:sp>
        <p:nvSpPr>
          <p:cNvPr id="4" name="文本占位符 3">
            <a:extLst>
              <a:ext uri="{FF2B5EF4-FFF2-40B4-BE49-F238E27FC236}">
                <a16:creationId xmlns:a16="http://schemas.microsoft.com/office/drawing/2014/main" id="{71A4ECDD-4B2A-9B30-FBDF-907CB6CA41B2}"/>
              </a:ext>
            </a:extLst>
          </p:cNvPr>
          <p:cNvSpPr>
            <a:spLocks noGrp="1"/>
          </p:cNvSpPr>
          <p:nvPr>
            <p:ph type="body" sz="quarter" idx="13"/>
          </p:nvPr>
        </p:nvSpPr>
        <p:spPr/>
        <p:txBody>
          <a:bodyPr>
            <a:normAutofit/>
          </a:bodyPr>
          <a:lstStyle/>
          <a:p>
            <a:r>
              <a:rPr lang="zh-CN" altLang="en-US" dirty="0">
                <a:latin typeface="Calibri"/>
                <a:cs typeface="Calibri"/>
              </a:rPr>
              <a:t>Quang học</a:t>
            </a:r>
          </a:p>
        </p:txBody>
      </p:sp>
      <p:pic>
        <p:nvPicPr>
          <p:cNvPr id="10244" name="Picture 4" descr="undefined">
            <a:extLst>
              <a:ext uri="{FF2B5EF4-FFF2-40B4-BE49-F238E27FC236}">
                <a16:creationId xmlns:a16="http://schemas.microsoft.com/office/drawing/2014/main" id="{8AFBB8C4-9625-F150-7F06-A12B1763698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9783" y="3778091"/>
            <a:ext cx="4029074" cy="264678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undefined">
            <a:extLst>
              <a:ext uri="{FF2B5EF4-FFF2-40B4-BE49-F238E27FC236}">
                <a16:creationId xmlns:a16="http://schemas.microsoft.com/office/drawing/2014/main" id="{F4EA166A-13C8-26C8-06F9-5386E79CB5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6986" y="4124972"/>
            <a:ext cx="3410239" cy="2399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55097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3B1C5-3167-A19C-496A-4FABFCB51CC2}"/>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27A1F316-47C9-F33B-FF2F-BCE18F35CA74}"/>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37</a:t>
            </a:fld>
            <a:endParaRPr lang="zh-CN" altLang="en-US">
              <a:latin typeface="Calibri"/>
              <a:cs typeface="Calibri"/>
            </a:endParaRPr>
          </a:p>
        </p:txBody>
      </p:sp>
      <p:sp>
        <p:nvSpPr>
          <p:cNvPr id="9" name="文本占位符 4">
            <a:extLst>
              <a:ext uri="{FF2B5EF4-FFF2-40B4-BE49-F238E27FC236}">
                <a16:creationId xmlns:a16="http://schemas.microsoft.com/office/drawing/2014/main" id="{CC2009F5-58C0-B89D-2DC2-AE3E009595C5}"/>
              </a:ext>
            </a:extLst>
          </p:cNvPr>
          <p:cNvSpPr>
            <a:spLocks noGrp="1"/>
          </p:cNvSpPr>
          <p:nvPr>
            <p:ph type="body" sz="quarter" idx="14"/>
          </p:nvPr>
        </p:nvSpPr>
        <p:spPr>
          <a:xfrm>
            <a:off x="515937" y="1104900"/>
            <a:ext cx="11160125" cy="2387600"/>
          </a:xfrm>
        </p:spPr>
        <p:txBody>
          <a:bodyPr>
            <a:normAutofit fontScale="85000" lnSpcReduction="10000"/>
          </a:bodyPr>
          <a:lstStyle/>
          <a:p>
            <a:r>
              <a:rPr lang="en-VN" sz="2800" dirty="0"/>
              <a:t>Tối góc (Vignetting)</a:t>
            </a:r>
          </a:p>
          <a:p>
            <a:pPr lvl="1"/>
            <a:r>
              <a:rPr lang="en-VN" dirty="0"/>
              <a:t>Độ sáng của ảnh giảm dần từ tâm ra các vùng rìa và góc ảnh.</a:t>
            </a:r>
          </a:p>
          <a:p>
            <a:pPr lvl="1"/>
            <a:r>
              <a:rPr lang="en-VN" i="1" dirty="0"/>
              <a:t>Tối góc tự nhiên (natural vignetting):</a:t>
            </a:r>
            <a:r>
              <a:rPr lang="en-VN" dirty="0"/>
              <a:t> Bắt nguồn từ hình học chiếu phối cảnh, góc tới của ánh sáng trên cảm biến và khẩu độ ống kính.</a:t>
            </a:r>
          </a:p>
          <a:p>
            <a:pPr lvl="1"/>
            <a:r>
              <a:rPr lang="en-VN" i="1" dirty="0"/>
              <a:t>Tối góc cơ học (mechanical vignetting): </a:t>
            </a:r>
            <a:r>
              <a:rPr lang="en-VN" dirty="0"/>
              <a:t>Xảy ra khi các tia sáng ở vùng rìa bị che khuất bởi các bộ phận của ống kính, chẳng hạn mép thấu kính, vòng lọc hoặc loa che nắng.</a:t>
            </a:r>
          </a:p>
          <a:p>
            <a:endParaRPr lang="en-US" altLang="zh-CN" sz="2400" b="1" dirty="0">
              <a:latin typeface="Calibri"/>
              <a:cs typeface="Calibri"/>
            </a:endParaRPr>
          </a:p>
        </p:txBody>
      </p:sp>
      <p:sp>
        <p:nvSpPr>
          <p:cNvPr id="4" name="文本占位符 3">
            <a:extLst>
              <a:ext uri="{FF2B5EF4-FFF2-40B4-BE49-F238E27FC236}">
                <a16:creationId xmlns:a16="http://schemas.microsoft.com/office/drawing/2014/main" id="{42DF8A60-B76C-EFAE-C15C-0BE5D7F86776}"/>
              </a:ext>
            </a:extLst>
          </p:cNvPr>
          <p:cNvSpPr>
            <a:spLocks noGrp="1"/>
          </p:cNvSpPr>
          <p:nvPr>
            <p:ph type="body" sz="quarter" idx="13"/>
          </p:nvPr>
        </p:nvSpPr>
        <p:spPr/>
        <p:txBody>
          <a:bodyPr>
            <a:normAutofit/>
          </a:bodyPr>
          <a:lstStyle/>
          <a:p>
            <a:r>
              <a:rPr lang="zh-CN" altLang="en-US" dirty="0">
                <a:latin typeface="Calibri"/>
                <a:cs typeface="Calibri"/>
              </a:rPr>
              <a:t>Quang học</a:t>
            </a:r>
          </a:p>
        </p:txBody>
      </p:sp>
      <p:pic>
        <p:nvPicPr>
          <p:cNvPr id="11272" name="Picture 8" descr="渐晕比较">
            <a:extLst>
              <a:ext uri="{FF2B5EF4-FFF2-40B4-BE49-F238E27FC236}">
                <a16:creationId xmlns:a16="http://schemas.microsoft.com/office/drawing/2014/main" id="{BAEA0601-85DD-E759-4FBC-705562EEBA2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0000"/>
          <a:stretch/>
        </p:blipFill>
        <p:spPr bwMode="auto">
          <a:xfrm>
            <a:off x="1088390" y="3613527"/>
            <a:ext cx="4569460" cy="2395639"/>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descr="渐晕比较">
            <a:extLst>
              <a:ext uri="{FF2B5EF4-FFF2-40B4-BE49-F238E27FC236}">
                <a16:creationId xmlns:a16="http://schemas.microsoft.com/office/drawing/2014/main" id="{34B94EE1-5338-F69A-BD64-190413EE6E3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0000"/>
          <a:stretch/>
        </p:blipFill>
        <p:spPr bwMode="auto">
          <a:xfrm>
            <a:off x="6230303" y="3613527"/>
            <a:ext cx="4569460" cy="2395639"/>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a:extLst>
              <a:ext uri="{FF2B5EF4-FFF2-40B4-BE49-F238E27FC236}">
                <a16:creationId xmlns:a16="http://schemas.microsoft.com/office/drawing/2014/main" id="{D8773D9C-D2BE-7829-ACD2-966A72569AD0}"/>
              </a:ext>
            </a:extLst>
          </p:cNvPr>
          <p:cNvSpPr txBox="1"/>
          <p:nvPr/>
        </p:nvSpPr>
        <p:spPr>
          <a:xfrm>
            <a:off x="4875162" y="6134900"/>
            <a:ext cx="3767033" cy="338554"/>
          </a:xfrm>
          <a:prstGeom prst="rect">
            <a:avLst/>
          </a:prstGeom>
          <a:noFill/>
        </p:spPr>
        <p:txBody>
          <a:bodyPr wrap="square" rtlCol="0">
            <a:noAutofit/>
          </a:bodyPr>
          <a:lstStyle/>
          <a:p>
            <a:pPr algn="ctr"/>
            <a:r>
              <a:rPr lang="zh-CN" altLang="en-US" sz="1600" dirty="0">
                <a:latin typeface="Arial" panose="020B0604020202020204" pitchFamily="34" charset="0"/>
                <a:cs typeface="Arial" panose="020B0604020202020204" pitchFamily="34" charset="0"/>
              </a:rPr>
              <a:t>Sơ đồ minh họa hiệu ứng tối góc</a:t>
            </a:r>
          </a:p>
        </p:txBody>
      </p:sp>
    </p:spTree>
    <p:extLst>
      <p:ext uri="{BB962C8B-B14F-4D97-AF65-F5344CB8AC3E}">
        <p14:creationId xmlns:p14="http://schemas.microsoft.com/office/powerpoint/2010/main" val="194031217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73C56-132C-7DF0-DCA6-D41BBDBA7054}"/>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8682AE91-99B2-777B-5390-50DEE8793D3B}"/>
              </a:ext>
            </a:extLst>
          </p:cNvPr>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38</a:t>
            </a:fld>
            <a:endParaRPr lang="zh-CN" altLang="en-US">
              <a:latin typeface="Calibri"/>
              <a:cs typeface="Calibri"/>
            </a:endParaRPr>
          </a:p>
        </p:txBody>
      </p:sp>
      <p:sp>
        <p:nvSpPr>
          <p:cNvPr id="4" name="文本占位符 3">
            <a:extLst>
              <a:ext uri="{FF2B5EF4-FFF2-40B4-BE49-F238E27FC236}">
                <a16:creationId xmlns:a16="http://schemas.microsoft.com/office/drawing/2014/main" id="{1D22D54A-EF81-D0A6-14BB-91185877A6B7}"/>
              </a:ext>
            </a:extLst>
          </p:cNvPr>
          <p:cNvSpPr>
            <a:spLocks noGrp="1"/>
          </p:cNvSpPr>
          <p:nvPr>
            <p:ph type="body" sz="quarter" idx="13"/>
          </p:nvPr>
        </p:nvSpPr>
        <p:spPr>
          <a:xfrm>
            <a:off x="873655" y="133085"/>
            <a:ext cx="10444690" cy="668337"/>
          </a:xfrm>
        </p:spPr>
        <p:txBody>
          <a:bodyPr>
            <a:noAutofit/>
          </a:bodyPr>
          <a:lstStyle/>
          <a:p>
            <a:r>
              <a:rPr lang="en-US" altLang="zh-CN" dirty="0"/>
              <a:t>§2.4 Thu nhận ảnh độ sâu và đám mây điểm</a:t>
            </a:r>
          </a:p>
        </p:txBody>
      </p:sp>
      <p:sp>
        <p:nvSpPr>
          <p:cNvPr id="6" name="Rectangle 4">
            <a:hlinkClick r:id="" action="ppaction://noaction"/>
            <a:extLst>
              <a:ext uri="{FF2B5EF4-FFF2-40B4-BE49-F238E27FC236}">
                <a16:creationId xmlns:a16="http://schemas.microsoft.com/office/drawing/2014/main" id="{8F900EDE-CCC5-A999-2BE1-D08DF6E721D2}"/>
              </a:ext>
            </a:extLst>
          </p:cNvPr>
          <p:cNvSpPr>
            <a:spLocks noChangeArrowheads="1"/>
          </p:cNvSpPr>
          <p:nvPr/>
        </p:nvSpPr>
        <p:spPr bwMode="auto">
          <a:xfrm>
            <a:off x="1144045" y="467254"/>
            <a:ext cx="5189848" cy="3066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 Camera độ sâu</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a:p>
            <a:pPr>
              <a:lnSpc>
                <a:spcPct val="150000"/>
              </a:lnSpc>
            </a:pPr>
            <a:r>
              <a:rPr lang="zh-CN" altLang="en-US" sz="3200" dirty="0">
                <a:solidFill>
                  <a:srgbClr val="4D4D4D"/>
                </a:solidFill>
                <a:latin typeface="Arial" panose="020B0604020202020204" pitchFamily="34" charset="0"/>
                <a:ea typeface="黑体" panose="02010609060101010101" pitchFamily="49" charset="-122"/>
                <a:cs typeface="Arial" panose="020B0604020202020204" pitchFamily="34" charset="0"/>
              </a:rPr>
              <a:t>II. LiDAR</a:t>
            </a:r>
            <a:endParaRPr lang="en-US" altLang="zh-CN" sz="3200" dirty="0">
              <a:solidFill>
                <a:srgbClr val="4D4D4D"/>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38364994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7C140-3722-E867-11DF-946633A1D256}"/>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A079ECB-F25F-98CF-F60F-AFC45A581085}"/>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39</a:t>
            </a:fld>
            <a:endParaRPr lang="zh-CN" altLang="en-US">
              <a:latin typeface="Calibri"/>
              <a:cs typeface="Calibri"/>
            </a:endParaRPr>
          </a:p>
        </p:txBody>
      </p:sp>
      <p:sp>
        <p:nvSpPr>
          <p:cNvPr id="9" name="文本占位符 4">
            <a:extLst>
              <a:ext uri="{FF2B5EF4-FFF2-40B4-BE49-F238E27FC236}">
                <a16:creationId xmlns:a16="http://schemas.microsoft.com/office/drawing/2014/main" id="{B0FCA5E6-D733-A7D2-676E-7D89CA700F18}"/>
              </a:ext>
            </a:extLst>
          </p:cNvPr>
          <p:cNvSpPr>
            <a:spLocks noGrp="1"/>
          </p:cNvSpPr>
          <p:nvPr>
            <p:ph type="body" sz="quarter" idx="14"/>
          </p:nvPr>
        </p:nvSpPr>
        <p:spPr/>
        <p:txBody>
          <a:bodyPr>
            <a:normAutofit/>
          </a:bodyPr>
          <a:lstStyle/>
          <a:p>
            <a:r>
              <a:rPr lang="en-VN" dirty="0"/>
              <a:t>Ảnh độ sâu và đám mây điểm (Depth Image and Point Cloud)</a:t>
            </a:r>
          </a:p>
          <a:p>
            <a:pPr lvl="1"/>
            <a:r>
              <a:rPr lang="en-VN" dirty="0"/>
              <a:t>Trong ảnh độ sâu (depth image/depth map), mỗi giá trị điểm ảnh biểu thị khoảng cách từ điểm tương ứng trong cảnh đến camera.</a:t>
            </a:r>
          </a:p>
          <a:p>
            <a:pPr lvl="1"/>
            <a:r>
              <a:rPr lang="en-VN" dirty="0"/>
              <a:t>Đám mây điểm (point cloud) gồm một tập hợp lớn các điểm; mỗi điểm chứa thông tin tọa độ của một vị trí trong không gian ba chiều.</a:t>
            </a:r>
          </a:p>
          <a:p>
            <a:endParaRPr lang="en-US" altLang="zh-CN" sz="2400" b="1" dirty="0">
              <a:latin typeface="Calibri"/>
              <a:cs typeface="Calibri"/>
            </a:endParaRPr>
          </a:p>
        </p:txBody>
      </p:sp>
      <p:sp>
        <p:nvSpPr>
          <p:cNvPr id="4" name="文本占位符 3">
            <a:extLst>
              <a:ext uri="{FF2B5EF4-FFF2-40B4-BE49-F238E27FC236}">
                <a16:creationId xmlns:a16="http://schemas.microsoft.com/office/drawing/2014/main" id="{9EA0A258-DEB5-E99A-CE9E-F8E74221A272}"/>
              </a:ext>
            </a:extLst>
          </p:cNvPr>
          <p:cNvSpPr>
            <a:spLocks noGrp="1"/>
          </p:cNvSpPr>
          <p:nvPr>
            <p:ph type="body" sz="quarter" idx="13"/>
          </p:nvPr>
        </p:nvSpPr>
        <p:spPr/>
        <p:txBody>
          <a:bodyPr>
            <a:normAutofit/>
          </a:bodyPr>
          <a:lstStyle/>
          <a:p>
            <a:r>
              <a:rPr lang="zh-CN" altLang="en-US" dirty="0">
                <a:latin typeface="Calibri"/>
                <a:cs typeface="Calibri"/>
              </a:rPr>
              <a:t>Thu nhận ảnh độ sâu và đám mây điểm</a:t>
            </a:r>
          </a:p>
        </p:txBody>
      </p:sp>
      <p:pic>
        <p:nvPicPr>
          <p:cNvPr id="12292" name="Picture 4" descr="南加州大学phd 王薇月：深度学习在点云分割中的应用| 分享总结| 雷峰网">
            <a:extLst>
              <a:ext uri="{FF2B5EF4-FFF2-40B4-BE49-F238E27FC236}">
                <a16:creationId xmlns:a16="http://schemas.microsoft.com/office/drawing/2014/main" id="{D56277AF-BD04-820E-8FF8-1906C4C4A1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9950" y="3289934"/>
            <a:ext cx="3514022" cy="2558673"/>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02497144-D12E-4E6A-37F6-6716CE8C0A7F}"/>
              </a:ext>
            </a:extLst>
          </p:cNvPr>
          <p:cNvSpPr txBox="1"/>
          <p:nvPr/>
        </p:nvSpPr>
        <p:spPr>
          <a:xfrm>
            <a:off x="2749182" y="5963450"/>
            <a:ext cx="2120215" cy="338554"/>
          </a:xfrm>
          <a:prstGeom prst="rect">
            <a:avLst/>
          </a:prstGeom>
          <a:noFill/>
        </p:spPr>
        <p:txBody>
          <a:bodyPr wrap="square" rtlCol="0">
            <a:normAutofit/>
          </a:bodyPr>
          <a:lstStyle/>
          <a:p>
            <a:pPr algn="ctr"/>
            <a:r>
              <a:rPr lang="zh-CN" altLang="en-US" sz="1600" dirty="0">
                <a:latin typeface="Arial" panose="020B0604020202020204" pitchFamily="34" charset="0"/>
                <a:cs typeface="Arial" panose="020B0604020202020204" pitchFamily="34" charset="0"/>
              </a:rPr>
              <a:t>Ảnh độ sâu</a:t>
            </a:r>
          </a:p>
        </p:txBody>
      </p:sp>
      <p:sp>
        <p:nvSpPr>
          <p:cNvPr id="5" name="文本框 4">
            <a:extLst>
              <a:ext uri="{FF2B5EF4-FFF2-40B4-BE49-F238E27FC236}">
                <a16:creationId xmlns:a16="http://schemas.microsoft.com/office/drawing/2014/main" id="{C421707E-527C-0F23-996B-229AD2208F83}"/>
              </a:ext>
            </a:extLst>
          </p:cNvPr>
          <p:cNvSpPr txBox="1"/>
          <p:nvPr/>
        </p:nvSpPr>
        <p:spPr>
          <a:xfrm>
            <a:off x="8060847" y="5963450"/>
            <a:ext cx="2120215" cy="338554"/>
          </a:xfrm>
          <a:prstGeom prst="rect">
            <a:avLst/>
          </a:prstGeom>
          <a:noFill/>
        </p:spPr>
        <p:txBody>
          <a:bodyPr wrap="square" rtlCol="0">
            <a:noAutofit/>
          </a:bodyPr>
          <a:lstStyle/>
          <a:p>
            <a:pPr algn="ctr"/>
            <a:r>
              <a:rPr lang="zh-CN" altLang="en-US" sz="1600" dirty="0">
                <a:latin typeface="Arial" panose="020B0604020202020204" pitchFamily="34" charset="0"/>
                <a:cs typeface="Arial" panose="020B0604020202020204" pitchFamily="34" charset="0"/>
              </a:rPr>
              <a:t>Ảnh đám mây điểm</a:t>
            </a:r>
          </a:p>
        </p:txBody>
      </p:sp>
      <p:pic>
        <p:nvPicPr>
          <p:cNvPr id="12294" name="Picture 6">
            <a:extLst>
              <a:ext uri="{FF2B5EF4-FFF2-40B4-BE49-F238E27FC236}">
                <a16:creationId xmlns:a16="http://schemas.microsoft.com/office/drawing/2014/main" id="{87CD8883-C8C5-46AD-C42A-E252F525F6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0783" y="3327232"/>
            <a:ext cx="4447078" cy="25581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91335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209C3-A206-2B94-3D94-55AE439D4BCB}"/>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726EF7C-660C-9784-4782-A49122C614EC}"/>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40</a:t>
            </a:fld>
            <a:endParaRPr lang="zh-CN" altLang="en-US">
              <a:latin typeface="Calibri"/>
              <a:cs typeface="Calibri"/>
            </a:endParaRPr>
          </a:p>
        </p:txBody>
      </p:sp>
      <p:sp>
        <p:nvSpPr>
          <p:cNvPr id="9" name="文本占位符 4">
            <a:extLst>
              <a:ext uri="{FF2B5EF4-FFF2-40B4-BE49-F238E27FC236}">
                <a16:creationId xmlns:a16="http://schemas.microsoft.com/office/drawing/2014/main" id="{22B39F5C-D23D-604C-B045-EBDE20ACF0BE}"/>
              </a:ext>
            </a:extLst>
          </p:cNvPr>
          <p:cNvSpPr>
            <a:spLocks noGrp="1"/>
          </p:cNvSpPr>
          <p:nvPr>
            <p:ph type="body" sz="quarter" idx="14"/>
          </p:nvPr>
        </p:nvSpPr>
        <p:spPr>
          <a:xfrm>
            <a:off x="515937" y="1104900"/>
            <a:ext cx="11160125" cy="2654300"/>
          </a:xfrm>
        </p:spPr>
        <p:txBody>
          <a:bodyPr>
            <a:normAutofit fontScale="85000" lnSpcReduction="20000"/>
          </a:bodyPr>
          <a:lstStyle/>
          <a:p>
            <a:r>
              <a:rPr lang="en-VN" dirty="0"/>
              <a:t>Camera độ sâu </a:t>
            </a:r>
          </a:p>
          <a:p>
            <a:pPr lvl="1"/>
            <a:r>
              <a:rPr lang="en-VN" b="1" dirty="0"/>
              <a:t>Định nghĩa:</a:t>
            </a:r>
            <a:r>
              <a:rPr lang="en-VN" dirty="0"/>
              <a:t> Cảm biến có khả năng thu nhận thông tin về khoảng cách từ các vật thể trong cảnh đến camera.</a:t>
            </a:r>
          </a:p>
          <a:p>
            <a:pPr lvl="1"/>
            <a:r>
              <a:rPr lang="en-VN" b="1" dirty="0"/>
              <a:t>Phân loại:</a:t>
            </a:r>
            <a:r>
              <a:rPr lang="en-VN" dirty="0"/>
              <a:t> Camera dựa trên ánh sáng có cấu trúc (structured light) và camera dựa trên nguyên lý thời gian bay (Time of Flight – ToF).</a:t>
            </a:r>
          </a:p>
          <a:p>
            <a:pPr lvl="1"/>
            <a:r>
              <a:rPr lang="en-VN" b="1" dirty="0"/>
              <a:t>Ứng dụng:</a:t>
            </a:r>
            <a:r>
              <a:rPr lang="en-VN" dirty="0"/>
              <a:t> Nhận dạng tư thế người, điều khiển bằng cử chỉ, tái tạo ba chiều, v.v.</a:t>
            </a:r>
          </a:p>
          <a:p>
            <a:pPr lvl="1"/>
            <a:r>
              <a:rPr lang="en-VN" b="1" dirty="0"/>
              <a:t>Hướng phát triển:</a:t>
            </a:r>
            <a:r>
              <a:rPr lang="en-VN" dirty="0"/>
              <a:t> Nâng cao độ phân giải, hợp nhất đa phương thức và cải thiện hiệu năng xử lý thời gian thực.</a:t>
            </a:r>
          </a:p>
          <a:p>
            <a:endParaRPr lang="en-US" altLang="zh-CN" sz="2400" b="1" dirty="0">
              <a:latin typeface="Calibri"/>
              <a:cs typeface="Calibri"/>
            </a:endParaRPr>
          </a:p>
        </p:txBody>
      </p:sp>
      <p:sp>
        <p:nvSpPr>
          <p:cNvPr id="4" name="文本占位符 3">
            <a:extLst>
              <a:ext uri="{FF2B5EF4-FFF2-40B4-BE49-F238E27FC236}">
                <a16:creationId xmlns:a16="http://schemas.microsoft.com/office/drawing/2014/main" id="{BE6FE2C8-95A5-9851-4395-7AE9E91B6C0C}"/>
              </a:ext>
            </a:extLst>
          </p:cNvPr>
          <p:cNvSpPr>
            <a:spLocks noGrp="1"/>
          </p:cNvSpPr>
          <p:nvPr>
            <p:ph type="body" sz="quarter" idx="13"/>
          </p:nvPr>
        </p:nvSpPr>
        <p:spPr/>
        <p:txBody>
          <a:bodyPr>
            <a:normAutofit/>
          </a:bodyPr>
          <a:lstStyle/>
          <a:p>
            <a:r>
              <a:rPr lang="zh-CN" altLang="en-US" dirty="0">
                <a:latin typeface="Calibri"/>
                <a:cs typeface="Calibri"/>
              </a:rPr>
              <a:t>Camera độ sâu</a:t>
            </a:r>
            <a:r>
              <a:rPr lang="en-US" altLang="zh-CN" dirty="0">
                <a:latin typeface="Calibri"/>
                <a:cs typeface="Calibri"/>
              </a:rPr>
              <a:t> </a:t>
            </a:r>
            <a:r>
              <a:rPr lang="en-VN" dirty="0"/>
              <a:t>(Depth Camera)</a:t>
            </a:r>
          </a:p>
          <a:p>
            <a:endParaRPr lang="zh-CN" altLang="en-US" dirty="0">
              <a:latin typeface="Calibri"/>
              <a:cs typeface="Calibri"/>
            </a:endParaRPr>
          </a:p>
        </p:txBody>
      </p:sp>
      <p:sp>
        <p:nvSpPr>
          <p:cNvPr id="3" name="文本框 2">
            <a:extLst>
              <a:ext uri="{FF2B5EF4-FFF2-40B4-BE49-F238E27FC236}">
                <a16:creationId xmlns:a16="http://schemas.microsoft.com/office/drawing/2014/main" id="{CDDA8F6E-E3E2-CCE7-1712-E9A11A4F73A5}"/>
              </a:ext>
            </a:extLst>
          </p:cNvPr>
          <p:cNvSpPr txBox="1"/>
          <p:nvPr/>
        </p:nvSpPr>
        <p:spPr>
          <a:xfrm>
            <a:off x="1976120" y="6162837"/>
            <a:ext cx="3016964" cy="338554"/>
          </a:xfrm>
          <a:prstGeom prst="rect">
            <a:avLst/>
          </a:prstGeom>
          <a:noFill/>
        </p:spPr>
        <p:txBody>
          <a:bodyPr wrap="square" rtlCol="0">
            <a:noAutofit/>
          </a:bodyPr>
          <a:lstStyle/>
          <a:p>
            <a:pPr algn="ctr"/>
            <a:r>
              <a:rPr lang="zh-CN" altLang="en-US" sz="1600" dirty="0">
                <a:latin typeface="Arial" panose="020B0604020202020204" pitchFamily="34" charset="0"/>
                <a:cs typeface="Arial" panose="020B0604020202020204" pitchFamily="34" charset="0"/>
              </a:rPr>
              <a:t>Dựa trên công nghệ ánh sáng có cấu trúc</a:t>
            </a:r>
          </a:p>
        </p:txBody>
      </p:sp>
      <p:sp>
        <p:nvSpPr>
          <p:cNvPr id="5" name="文本框 4">
            <a:extLst>
              <a:ext uri="{FF2B5EF4-FFF2-40B4-BE49-F238E27FC236}">
                <a16:creationId xmlns:a16="http://schemas.microsoft.com/office/drawing/2014/main" id="{35D1B43D-B248-0004-79B6-31DFD558832C}"/>
              </a:ext>
            </a:extLst>
          </p:cNvPr>
          <p:cNvSpPr txBox="1"/>
          <p:nvPr/>
        </p:nvSpPr>
        <p:spPr>
          <a:xfrm>
            <a:off x="6200421" y="6172210"/>
            <a:ext cx="4015459" cy="338554"/>
          </a:xfrm>
          <a:prstGeom prst="rect">
            <a:avLst/>
          </a:prstGeom>
          <a:noFill/>
        </p:spPr>
        <p:txBody>
          <a:bodyPr wrap="square" rtlCol="0">
            <a:noAutofit/>
          </a:bodyPr>
          <a:lstStyle/>
          <a:p>
            <a:pPr algn="ctr"/>
            <a:r>
              <a:rPr lang="zh-CN" altLang="en-US" sz="1600" dirty="0">
                <a:latin typeface="Arial" panose="020B0604020202020204" pitchFamily="34" charset="0"/>
                <a:cs typeface="Arial" panose="020B0604020202020204" pitchFamily="34" charset="0"/>
              </a:rPr>
              <a:t>Dựa trên nguyên lý thời gian bay</a:t>
            </a:r>
          </a:p>
        </p:txBody>
      </p:sp>
      <p:pic>
        <p:nvPicPr>
          <p:cNvPr id="6" name="图片 5">
            <a:extLst>
              <a:ext uri="{FF2B5EF4-FFF2-40B4-BE49-F238E27FC236}">
                <a16:creationId xmlns:a16="http://schemas.microsoft.com/office/drawing/2014/main" id="{C58B470C-DD16-8219-DE02-4CBCDB17D3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6120" y="3887526"/>
            <a:ext cx="3766225" cy="2121640"/>
          </a:xfrm>
          <a:prstGeom prst="rect">
            <a:avLst/>
          </a:prstGeom>
          <a:noFill/>
          <a:ln>
            <a:noFill/>
          </a:ln>
        </p:spPr>
      </p:pic>
      <p:pic>
        <p:nvPicPr>
          <p:cNvPr id="8" name="Picture 7">
            <a:extLst>
              <a:ext uri="{FF2B5EF4-FFF2-40B4-BE49-F238E27FC236}">
                <a16:creationId xmlns:a16="http://schemas.microsoft.com/office/drawing/2014/main" id="{173CB0B6-F45A-DBF7-8FCB-93A5C41FF6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71785" y="3759200"/>
            <a:ext cx="3564673" cy="2376449"/>
          </a:xfrm>
          <a:prstGeom prst="rect">
            <a:avLst/>
          </a:prstGeom>
        </p:spPr>
      </p:pic>
    </p:spTree>
    <p:extLst>
      <p:ext uri="{BB962C8B-B14F-4D97-AF65-F5344CB8AC3E}">
        <p14:creationId xmlns:p14="http://schemas.microsoft.com/office/powerpoint/2010/main" val="42573701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D4207-B8F8-8CAA-14F9-E0F59C814700}"/>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2AAD1CD-1231-FE4A-2F51-B8043F368262}"/>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41</a:t>
            </a:fld>
            <a:endParaRPr lang="zh-CN" altLang="en-US">
              <a:latin typeface="Calibri"/>
              <a:cs typeface="Calibri"/>
            </a:endParaRPr>
          </a:p>
        </p:txBody>
      </p:sp>
      <p:sp>
        <p:nvSpPr>
          <p:cNvPr id="9" name="文本占位符 4">
            <a:extLst>
              <a:ext uri="{FF2B5EF4-FFF2-40B4-BE49-F238E27FC236}">
                <a16:creationId xmlns:a16="http://schemas.microsoft.com/office/drawing/2014/main" id="{A573748B-2458-1197-940E-B58C64C30CAB}"/>
              </a:ext>
            </a:extLst>
          </p:cNvPr>
          <p:cNvSpPr>
            <a:spLocks noGrp="1"/>
          </p:cNvSpPr>
          <p:nvPr>
            <p:ph type="body" sz="quarter" idx="14"/>
          </p:nvPr>
        </p:nvSpPr>
        <p:spPr>
          <a:xfrm>
            <a:off x="515937" y="1104900"/>
            <a:ext cx="11160125" cy="2540000"/>
          </a:xfrm>
        </p:spPr>
        <p:txBody>
          <a:bodyPr>
            <a:normAutofit fontScale="70000" lnSpcReduction="20000"/>
          </a:bodyPr>
          <a:lstStyle/>
          <a:p>
            <a:r>
              <a:rPr lang="en-VN" sz="3400" dirty="0"/>
              <a:t>Camera độ sâu Azure Kinect DK</a:t>
            </a:r>
          </a:p>
          <a:p>
            <a:pPr lvl="1"/>
            <a:r>
              <a:rPr lang="en-VN" dirty="0"/>
              <a:t>Sử dụng nguyên lý đo khoảng cách theo thời gian bay (Time of Flight – ToF) với sóng liên tục điều biên (Amplitude-Modulated Continuous Wave – AMCW).</a:t>
            </a:r>
          </a:p>
          <a:p>
            <a:pPr lvl="1"/>
            <a:r>
              <a:rPr lang="en-VN" dirty="0"/>
              <a:t>Phát ánh sáng điều chế thuộc vùng cận hồng ngoại (Near-Infrared – NIR) vào cảnh để ước lượng độ sâu.</a:t>
            </a:r>
          </a:p>
          <a:p>
            <a:pPr lvl="1"/>
            <a:r>
              <a:rPr lang="en-VN" dirty="0"/>
              <a:t>Chế độ trường nhìn hẹp (Narrow Field of View – NFOV): Phù hợp với cảnh có phạm vi theo các trục (X, Y) nhỏ nhưng phạm vi theo trục (Z) lớn.</a:t>
            </a:r>
          </a:p>
          <a:p>
            <a:pPr lvl="1"/>
            <a:r>
              <a:rPr lang="en-VN" dirty="0"/>
              <a:t>Chế độ trường nhìn rộng (Wide Field of View – WFOV): Phù hợp với cảnh có phạm vi theo các trục (X, Y) lớn nhưng phạm vi theo trục (Z) nhỏ.</a:t>
            </a:r>
          </a:p>
          <a:p>
            <a:endParaRPr lang="en-US" altLang="zh-CN" sz="2400" b="1" dirty="0">
              <a:latin typeface="Calibri"/>
              <a:cs typeface="Calibri"/>
            </a:endParaRPr>
          </a:p>
        </p:txBody>
      </p:sp>
      <p:sp>
        <p:nvSpPr>
          <p:cNvPr id="3" name="文本框 2">
            <a:extLst>
              <a:ext uri="{FF2B5EF4-FFF2-40B4-BE49-F238E27FC236}">
                <a16:creationId xmlns:a16="http://schemas.microsoft.com/office/drawing/2014/main" id="{98F64DB4-0250-F103-A716-AFE890AC806B}"/>
              </a:ext>
            </a:extLst>
          </p:cNvPr>
          <p:cNvSpPr txBox="1"/>
          <p:nvPr/>
        </p:nvSpPr>
        <p:spPr>
          <a:xfrm>
            <a:off x="2420526" y="6194170"/>
            <a:ext cx="1731377" cy="338554"/>
          </a:xfrm>
          <a:prstGeom prst="rect">
            <a:avLst/>
          </a:prstGeom>
          <a:noFill/>
        </p:spPr>
        <p:txBody>
          <a:bodyPr wrap="square" rtlCol="0">
            <a:normAutofit/>
          </a:bodyPr>
          <a:lstStyle/>
          <a:p>
            <a:pPr algn="ctr"/>
            <a:r>
              <a:rPr lang="zh-CN" altLang="en-US" sz="1600" dirty="0">
                <a:latin typeface="Arial" panose="020B0604020202020204" pitchFamily="34" charset="0"/>
                <a:cs typeface="Arial" panose="020B0604020202020204" pitchFamily="34" charset="0"/>
              </a:rPr>
              <a:t>Camera độ sâu</a:t>
            </a:r>
          </a:p>
        </p:txBody>
      </p:sp>
      <p:sp>
        <p:nvSpPr>
          <p:cNvPr id="5" name="文本框 4">
            <a:extLst>
              <a:ext uri="{FF2B5EF4-FFF2-40B4-BE49-F238E27FC236}">
                <a16:creationId xmlns:a16="http://schemas.microsoft.com/office/drawing/2014/main" id="{C6BFD084-542E-3E46-1F20-263D8E6E7EFA}"/>
              </a:ext>
            </a:extLst>
          </p:cNvPr>
          <p:cNvSpPr txBox="1"/>
          <p:nvPr/>
        </p:nvSpPr>
        <p:spPr>
          <a:xfrm>
            <a:off x="7049809" y="6194170"/>
            <a:ext cx="2304394" cy="338554"/>
          </a:xfrm>
          <a:prstGeom prst="rect">
            <a:avLst/>
          </a:prstGeom>
          <a:noFill/>
        </p:spPr>
        <p:txBody>
          <a:bodyPr wrap="square" rtlCol="0">
            <a:normAutofit/>
          </a:bodyPr>
          <a:lstStyle/>
          <a:p>
            <a:pPr algn="ctr"/>
            <a:r>
              <a:rPr lang="zh-CN" altLang="en-US" sz="1600" dirty="0">
                <a:latin typeface="Arial" panose="020B0604020202020204" pitchFamily="34" charset="0"/>
                <a:cs typeface="Arial" panose="020B0604020202020204" pitchFamily="34" charset="0"/>
              </a:rPr>
              <a:t>Ảnh độ sâu</a:t>
            </a:r>
          </a:p>
        </p:txBody>
      </p:sp>
      <p:pic>
        <p:nvPicPr>
          <p:cNvPr id="10" name="图片 9">
            <a:extLst>
              <a:ext uri="{FF2B5EF4-FFF2-40B4-BE49-F238E27FC236}">
                <a16:creationId xmlns:a16="http://schemas.microsoft.com/office/drawing/2014/main" id="{0ED2C1CD-3DD7-3B14-1B96-E3958EC945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3871" y="3775278"/>
            <a:ext cx="4178229" cy="2350254"/>
          </a:xfrm>
          <a:prstGeom prst="rect">
            <a:avLst/>
          </a:prstGeom>
        </p:spPr>
      </p:pic>
      <p:pic>
        <p:nvPicPr>
          <p:cNvPr id="11" name="Picture 2" descr="深度图和 IR 图">
            <a:extLst>
              <a:ext uri="{FF2B5EF4-FFF2-40B4-BE49-F238E27FC236}">
                <a16:creationId xmlns:a16="http://schemas.microsoft.com/office/drawing/2014/main" id="{BF159B04-2CA1-B14F-F8F3-B0BE92ECDE2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85265" y="3775278"/>
            <a:ext cx="5218707" cy="2350254"/>
          </a:xfrm>
          <a:prstGeom prst="rect">
            <a:avLst/>
          </a:prstGeom>
          <a:noFill/>
          <a:extLst>
            <a:ext uri="{909E8E84-426E-40DD-AFC4-6F175D3DCCD1}">
              <a14:hiddenFill xmlns:a14="http://schemas.microsoft.com/office/drawing/2010/main">
                <a:solidFill>
                  <a:srgbClr val="FFFFFF"/>
                </a:solidFill>
              </a14:hiddenFill>
            </a:ext>
          </a:extLst>
        </p:spPr>
      </p:pic>
      <p:sp>
        <p:nvSpPr>
          <p:cNvPr id="8" name="文本占位符 3">
            <a:extLst>
              <a:ext uri="{FF2B5EF4-FFF2-40B4-BE49-F238E27FC236}">
                <a16:creationId xmlns:a16="http://schemas.microsoft.com/office/drawing/2014/main" id="{713638FC-71EB-3EC0-2CB9-302D5D3CA96C}"/>
              </a:ext>
            </a:extLst>
          </p:cNvPr>
          <p:cNvSpPr txBox="1">
            <a:spLocks/>
          </p:cNvSpPr>
          <p:nvPr/>
        </p:nvSpPr>
        <p:spPr>
          <a:xfrm>
            <a:off x="1692274" y="169464"/>
            <a:ext cx="9001125" cy="668337"/>
          </a:xfrm>
          <a:prstGeom prst="rect">
            <a:avLst/>
          </a:prstGeom>
        </p:spPr>
        <p:txBody>
          <a:bodyPr>
            <a:normAutofit/>
          </a:bodyPr>
          <a:lstStyle>
            <a:lvl1pPr marL="0" indent="0" algn="ctr" defTabSz="914400" rtl="0" eaLnBrk="1" latinLnBrk="0" hangingPunct="1">
              <a:lnSpc>
                <a:spcPct val="90000"/>
              </a:lnSpc>
              <a:spcBef>
                <a:spcPts val="1000"/>
              </a:spcBef>
              <a:buFont typeface="Arial" panose="020B0604020202020204" pitchFamily="34" charset="0"/>
              <a:buNone/>
              <a:defRPr sz="4000" b="0" i="0" kern="1200">
                <a:solidFill>
                  <a:srgbClr val="D22828"/>
                </a:solidFill>
                <a:latin typeface="Arial" panose="020B0604020202020204" pitchFamily="34" charset="0"/>
                <a:ea typeface="Arial" panose="020B0604020202020204"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latin typeface="Calibri"/>
                <a:cs typeface="Calibri"/>
              </a:rPr>
              <a:t>Camera độ sâu</a:t>
            </a:r>
            <a:r>
              <a:rPr lang="en-US" altLang="zh-CN" dirty="0">
                <a:latin typeface="Calibri"/>
                <a:cs typeface="Calibri"/>
              </a:rPr>
              <a:t> </a:t>
            </a:r>
            <a:r>
              <a:rPr lang="en-VN" dirty="0"/>
              <a:t>(Depth Camera)</a:t>
            </a:r>
          </a:p>
          <a:p>
            <a:endParaRPr lang="zh-CN" altLang="en-US" dirty="0">
              <a:latin typeface="Calibri"/>
              <a:cs typeface="Calibri"/>
            </a:endParaRPr>
          </a:p>
        </p:txBody>
      </p:sp>
    </p:spTree>
    <p:extLst>
      <p:ext uri="{BB962C8B-B14F-4D97-AF65-F5344CB8AC3E}">
        <p14:creationId xmlns:p14="http://schemas.microsoft.com/office/powerpoint/2010/main" val="286546076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C35DF-30FE-1567-6C93-C57087E94B19}"/>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D98588E-BD95-4AA8-89EA-A1F5A8CFA407}"/>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42</a:t>
            </a:fld>
            <a:endParaRPr lang="zh-CN" altLang="en-US">
              <a:latin typeface="Calibri"/>
              <a:cs typeface="Calibri"/>
            </a:endParaRPr>
          </a:p>
        </p:txBody>
      </p:sp>
      <p:sp>
        <p:nvSpPr>
          <p:cNvPr id="9" name="文本占位符 4">
            <a:extLst>
              <a:ext uri="{FF2B5EF4-FFF2-40B4-BE49-F238E27FC236}">
                <a16:creationId xmlns:a16="http://schemas.microsoft.com/office/drawing/2014/main" id="{6BB514E3-1B2B-3C62-501A-1EFB62D95CB3}"/>
              </a:ext>
            </a:extLst>
          </p:cNvPr>
          <p:cNvSpPr>
            <a:spLocks noGrp="1"/>
          </p:cNvSpPr>
          <p:nvPr>
            <p:ph type="body" sz="quarter" idx="14"/>
          </p:nvPr>
        </p:nvSpPr>
        <p:spPr>
          <a:xfrm>
            <a:off x="515937" y="1104900"/>
            <a:ext cx="11160125" cy="2197100"/>
          </a:xfrm>
        </p:spPr>
        <p:txBody>
          <a:bodyPr>
            <a:normAutofit fontScale="70000" lnSpcReduction="20000"/>
          </a:bodyPr>
          <a:lstStyle/>
          <a:p>
            <a:r>
              <a:rPr lang="en-VN" dirty="0"/>
              <a:t>LiDAR (Light Detection and Ranging)</a:t>
            </a:r>
          </a:p>
          <a:p>
            <a:pPr lvl="1"/>
            <a:r>
              <a:rPr lang="en-VN" b="1" dirty="0"/>
              <a:t>Định nghĩa:</a:t>
            </a:r>
            <a:r>
              <a:rPr lang="en-VN" dirty="0"/>
              <a:t> Một loại cảm biến sử dụng ánh sáng laser để thu nhận thông tin chính xác về khoảng cách và vị trí của các điểm trong môi trường.</a:t>
            </a:r>
          </a:p>
          <a:p>
            <a:pPr lvl="1"/>
            <a:r>
              <a:rPr lang="en-VN" b="1" dirty="0"/>
              <a:t>Nguyên lý hoạt động:</a:t>
            </a:r>
            <a:r>
              <a:rPr lang="en-VN" dirty="0"/>
              <a:t> Phát tín hiệu laser tới đối tượng mục tiêu, sau đó phân tích tín hiệu phản xạ để xác định khoảng cách và vị trí của đối tượng.</a:t>
            </a:r>
          </a:p>
          <a:p>
            <a:pPr lvl="1"/>
            <a:r>
              <a:rPr lang="en-VN" b="1" dirty="0"/>
              <a:t>Đặc điểm:</a:t>
            </a:r>
            <a:r>
              <a:rPr lang="en-VN" dirty="0"/>
              <a:t> Độ chính xác và độ phân giải không gian cao, khả năng chống nhiễu tốt, ít phụ thuộc vào điều kiện ánh sáng môi trường; một số hệ thống có kích thước nhỏ và khối lượng nhẹ.</a:t>
            </a:r>
          </a:p>
          <a:p>
            <a:endParaRPr lang="en-US" altLang="zh-CN" sz="2400" b="1" dirty="0">
              <a:latin typeface="Calibri"/>
              <a:cs typeface="Calibri"/>
            </a:endParaRPr>
          </a:p>
        </p:txBody>
      </p:sp>
      <p:sp>
        <p:nvSpPr>
          <p:cNvPr id="4" name="文本占位符 3">
            <a:extLst>
              <a:ext uri="{FF2B5EF4-FFF2-40B4-BE49-F238E27FC236}">
                <a16:creationId xmlns:a16="http://schemas.microsoft.com/office/drawing/2014/main" id="{DFAD4CF0-B7C1-A9AA-B87A-D7F7040FC26E}"/>
              </a:ext>
            </a:extLst>
          </p:cNvPr>
          <p:cNvSpPr>
            <a:spLocks noGrp="1"/>
          </p:cNvSpPr>
          <p:nvPr>
            <p:ph type="body" sz="quarter" idx="13"/>
          </p:nvPr>
        </p:nvSpPr>
        <p:spPr/>
        <p:txBody>
          <a:bodyPr>
            <a:normAutofit/>
          </a:bodyPr>
          <a:lstStyle/>
          <a:p>
            <a:r>
              <a:rPr lang="zh-CN" altLang="en-US" dirty="0">
                <a:latin typeface="Calibri"/>
                <a:cs typeface="Calibri"/>
              </a:rPr>
              <a:t>LiDAR</a:t>
            </a:r>
          </a:p>
        </p:txBody>
      </p:sp>
      <p:sp>
        <p:nvSpPr>
          <p:cNvPr id="3" name="文本框 2">
            <a:extLst>
              <a:ext uri="{FF2B5EF4-FFF2-40B4-BE49-F238E27FC236}">
                <a16:creationId xmlns:a16="http://schemas.microsoft.com/office/drawing/2014/main" id="{1E7AFE79-7BC3-7C28-9714-1A108A96FCCD}"/>
              </a:ext>
            </a:extLst>
          </p:cNvPr>
          <p:cNvSpPr txBox="1"/>
          <p:nvPr/>
        </p:nvSpPr>
        <p:spPr>
          <a:xfrm>
            <a:off x="2621141" y="5811964"/>
            <a:ext cx="2530722" cy="338554"/>
          </a:xfrm>
          <a:prstGeom prst="rect">
            <a:avLst/>
          </a:prstGeom>
          <a:noFill/>
        </p:spPr>
        <p:txBody>
          <a:bodyPr wrap="square" rtlCol="0">
            <a:noAutofit/>
          </a:bodyPr>
          <a:lstStyle/>
          <a:p>
            <a:pPr algn="ctr"/>
            <a:r>
              <a:rPr lang="zh-CN" altLang="en-US" sz="1600" dirty="0">
                <a:latin typeface="Arial" panose="020B0604020202020204" pitchFamily="34" charset="0"/>
                <a:cs typeface="Arial" panose="020B0604020202020204" pitchFamily="34" charset="0"/>
              </a:rPr>
              <a:t>Công nghệ đỗ xe tự động</a:t>
            </a:r>
          </a:p>
        </p:txBody>
      </p:sp>
      <p:sp>
        <p:nvSpPr>
          <p:cNvPr id="5" name="文本框 4">
            <a:extLst>
              <a:ext uri="{FF2B5EF4-FFF2-40B4-BE49-F238E27FC236}">
                <a16:creationId xmlns:a16="http://schemas.microsoft.com/office/drawing/2014/main" id="{B1EC5E5B-E3B3-A860-5CC4-C1EBCA1CCDD7}"/>
              </a:ext>
            </a:extLst>
          </p:cNvPr>
          <p:cNvSpPr txBox="1"/>
          <p:nvPr/>
        </p:nvSpPr>
        <p:spPr>
          <a:xfrm>
            <a:off x="7606315" y="5811964"/>
            <a:ext cx="3210368" cy="338554"/>
          </a:xfrm>
          <a:prstGeom prst="rect">
            <a:avLst/>
          </a:prstGeom>
          <a:noFill/>
        </p:spPr>
        <p:txBody>
          <a:bodyPr wrap="square" rtlCol="0">
            <a:noAutofit/>
          </a:bodyPr>
          <a:lstStyle/>
          <a:p>
            <a:pPr algn="ctr"/>
            <a:r>
              <a:rPr lang="zh-CN" altLang="en-US" sz="1600" dirty="0">
                <a:latin typeface="Arial" panose="020B0604020202020204" pitchFamily="34" charset="0"/>
                <a:cs typeface="Arial" panose="020B0604020202020204" pitchFamily="34" charset="0"/>
              </a:rPr>
              <a:t>Nhận biết môi trường khi lái xe</a:t>
            </a:r>
          </a:p>
        </p:txBody>
      </p:sp>
      <p:pic>
        <p:nvPicPr>
          <p:cNvPr id="7" name="图片 6">
            <a:extLst>
              <a:ext uri="{FF2B5EF4-FFF2-40B4-BE49-F238E27FC236}">
                <a16:creationId xmlns:a16="http://schemas.microsoft.com/office/drawing/2014/main" id="{19109B04-D91C-D8F1-E3A1-78E9BBE6F49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69911" y="3836197"/>
            <a:ext cx="5538484" cy="1778545"/>
          </a:xfrm>
          <a:prstGeom prst="rect">
            <a:avLst/>
          </a:prstGeom>
          <a:noFill/>
          <a:ln>
            <a:noFill/>
          </a:ln>
        </p:spPr>
      </p:pic>
      <p:pic>
        <p:nvPicPr>
          <p:cNvPr id="8" name="图片 7">
            <a:extLst>
              <a:ext uri="{FF2B5EF4-FFF2-40B4-BE49-F238E27FC236}">
                <a16:creationId xmlns:a16="http://schemas.microsoft.com/office/drawing/2014/main" id="{71072622-1561-99FE-6D14-600D327922D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79922" y="3836197"/>
            <a:ext cx="3943761" cy="1778545"/>
          </a:xfrm>
          <a:prstGeom prst="rect">
            <a:avLst/>
          </a:prstGeom>
          <a:noFill/>
          <a:ln>
            <a:noFill/>
          </a:ln>
        </p:spPr>
      </p:pic>
    </p:spTree>
    <p:extLst>
      <p:ext uri="{BB962C8B-B14F-4D97-AF65-F5344CB8AC3E}">
        <p14:creationId xmlns:p14="http://schemas.microsoft.com/office/powerpoint/2010/main" val="384247536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248E250-DFE5-753E-7966-323C60512D6D}"/>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43</a:t>
            </a:fld>
            <a:endParaRPr lang="zh-CN" altLang="en-US">
              <a:latin typeface="Calibri"/>
              <a:cs typeface="Calibri"/>
            </a:endParaRPr>
          </a:p>
        </p:txBody>
      </p:sp>
      <p:sp>
        <p:nvSpPr>
          <p:cNvPr id="4" name="Text Placeholder 3">
            <a:extLst>
              <a:ext uri="{FF2B5EF4-FFF2-40B4-BE49-F238E27FC236}">
                <a16:creationId xmlns:a16="http://schemas.microsoft.com/office/drawing/2014/main" id="{AF551B1F-5B73-E5D7-F6E1-D069F18B7129}"/>
              </a:ext>
            </a:extLst>
          </p:cNvPr>
          <p:cNvSpPr>
            <a:spLocks noGrp="1"/>
          </p:cNvSpPr>
          <p:nvPr>
            <p:ph type="body" sz="quarter" idx="13"/>
          </p:nvPr>
        </p:nvSpPr>
        <p:spPr>
          <a:xfrm>
            <a:off x="399456" y="145767"/>
            <a:ext cx="11494688" cy="668337"/>
          </a:xfrm>
        </p:spPr>
        <p:txBody>
          <a:bodyPr>
            <a:noAutofit/>
          </a:bodyPr>
          <a:lstStyle/>
          <a:p>
            <a:r>
              <a:rPr lang="zh-CN" altLang="en-US" dirty="0">
                <a:latin typeface="Calibri"/>
                <a:cs typeface="Calibri"/>
              </a:rPr>
              <a:t>Ví dụ ứng dụng: hệ thống cảm nhận cho lái xe tự động</a:t>
            </a:r>
            <a:endParaRPr lang="en-CN" dirty="0">
              <a:latin typeface="Calibri"/>
              <a:cs typeface="Calibri"/>
            </a:endParaRPr>
          </a:p>
        </p:txBody>
      </p:sp>
      <p:pic>
        <p:nvPicPr>
          <p:cNvPr id="4097" name="图片 11">
            <a:extLst>
              <a:ext uri="{FF2B5EF4-FFF2-40B4-BE49-F238E27FC236}">
                <a16:creationId xmlns:a16="http://schemas.microsoft.com/office/drawing/2014/main" id="{EE16EDA4-5351-37D8-FF2D-A39ECE446DB2}"/>
              </a:ext>
            </a:extLst>
          </p:cNvPr>
          <p:cNvPicPr>
            <a:picLocks noChangeAspect="1"/>
          </p:cNvPicPr>
          <p:nvPr/>
        </p:nvPicPr>
        <p:blipFill rotWithShape="1">
          <a:blip r:embed="rId3">
            <a:extLst>
              <a:ext uri="{28A0092B-C50C-407E-A947-70E740481C1C}">
                <a14:useLocalDpi xmlns:a14="http://schemas.microsoft.com/office/drawing/2010/main" val="0"/>
              </a:ext>
            </a:extLst>
          </a:blip>
          <a:srcRect l="10077"/>
          <a:stretch/>
        </p:blipFill>
        <p:spPr>
          <a:xfrm>
            <a:off x="3720259" y="4449242"/>
            <a:ext cx="4762786" cy="2341950"/>
          </a:xfrm>
          <a:prstGeom prst="rect">
            <a:avLst/>
          </a:prstGeom>
          <a:ln>
            <a:noFill/>
          </a:ln>
          <a:effectLst>
            <a:softEdge rad="112500"/>
          </a:effectLst>
        </p:spPr>
      </p:pic>
      <p:cxnSp>
        <p:nvCxnSpPr>
          <p:cNvPr id="4099" name="直接连接符 13">
            <a:extLst>
              <a:ext uri="{FF2B5EF4-FFF2-40B4-BE49-F238E27FC236}">
                <a16:creationId xmlns:a16="http://schemas.microsoft.com/office/drawing/2014/main" id="{1F659A70-51F9-4B88-C415-EDACF95D9C10}"/>
              </a:ext>
            </a:extLst>
          </p:cNvPr>
          <p:cNvCxnSpPr>
            <a:cxnSpLocks/>
            <a:stCxn id="4100" idx="2"/>
          </p:cNvCxnSpPr>
          <p:nvPr/>
        </p:nvCxnSpPr>
        <p:spPr>
          <a:xfrm flipH="1">
            <a:off x="7571552" y="4032251"/>
            <a:ext cx="3005557" cy="2143617"/>
          </a:xfrm>
          <a:prstGeom prst="line">
            <a:avLst/>
          </a:prstGeom>
          <a:noFill/>
          <a:ln w="19050" cap="flat" cmpd="sng" algn="ctr">
            <a:solidFill>
              <a:srgbClr val="163794">
                <a:shade val="95000"/>
                <a:satMod val="105000"/>
              </a:srgbClr>
            </a:solidFill>
            <a:prstDash val="solid"/>
          </a:ln>
          <a:effectLst/>
        </p:spPr>
      </p:cxnSp>
      <p:sp>
        <p:nvSpPr>
          <p:cNvPr id="4100" name="文本框 15">
            <a:extLst>
              <a:ext uri="{FF2B5EF4-FFF2-40B4-BE49-F238E27FC236}">
                <a16:creationId xmlns:a16="http://schemas.microsoft.com/office/drawing/2014/main" id="{4BB214EA-D698-1CFC-4F9C-61B77D879020}"/>
              </a:ext>
            </a:extLst>
          </p:cNvPr>
          <p:cNvSpPr txBox="1"/>
          <p:nvPr/>
        </p:nvSpPr>
        <p:spPr>
          <a:xfrm>
            <a:off x="9829580" y="3662919"/>
            <a:ext cx="1495058" cy="369332"/>
          </a:xfrm>
          <a:prstGeom prst="rect">
            <a:avLst/>
          </a:prstGeom>
          <a:noFill/>
        </p:spPr>
        <p:txBody>
          <a:bodyPr wrap="square" rtlCol="0" anchor="ctr">
            <a:normAutofit fontScale="85000" lnSpcReduction="10000"/>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rgbClr val="163794"/>
                </a:solidFill>
                <a:effectLst/>
                <a:uLnTx/>
                <a:uFillTx/>
                <a:latin typeface="Calibri"/>
                <a:ea typeface="微软雅黑" panose="020B0503020204020204" pitchFamily="34" charset="-122"/>
                <a:cs typeface="Calibri"/>
              </a:rPr>
              <a:t>Cảm biến radar</a:t>
            </a:r>
          </a:p>
        </p:txBody>
      </p:sp>
      <p:cxnSp>
        <p:nvCxnSpPr>
          <p:cNvPr id="4101" name="直接连接符 16">
            <a:extLst>
              <a:ext uri="{FF2B5EF4-FFF2-40B4-BE49-F238E27FC236}">
                <a16:creationId xmlns:a16="http://schemas.microsoft.com/office/drawing/2014/main" id="{4447F964-A178-F5E4-2455-10BB3638974D}"/>
              </a:ext>
            </a:extLst>
          </p:cNvPr>
          <p:cNvCxnSpPr>
            <a:cxnSpLocks/>
            <a:endCxn id="4102" idx="2"/>
          </p:cNvCxnSpPr>
          <p:nvPr/>
        </p:nvCxnSpPr>
        <p:spPr>
          <a:xfrm flipH="1" flipV="1">
            <a:off x="3700799" y="4032251"/>
            <a:ext cx="1809127" cy="2011645"/>
          </a:xfrm>
          <a:prstGeom prst="line">
            <a:avLst/>
          </a:prstGeom>
          <a:noFill/>
          <a:ln w="19050" cap="flat" cmpd="sng" algn="ctr">
            <a:solidFill>
              <a:srgbClr val="163794">
                <a:shade val="95000"/>
                <a:satMod val="105000"/>
              </a:srgbClr>
            </a:solidFill>
            <a:prstDash val="solid"/>
          </a:ln>
          <a:effectLst/>
        </p:spPr>
      </p:cxnSp>
      <p:sp>
        <p:nvSpPr>
          <p:cNvPr id="4102" name="文本框 17">
            <a:extLst>
              <a:ext uri="{FF2B5EF4-FFF2-40B4-BE49-F238E27FC236}">
                <a16:creationId xmlns:a16="http://schemas.microsoft.com/office/drawing/2014/main" id="{11C0CDE4-1F97-467D-FC18-1202A73386A3}"/>
              </a:ext>
            </a:extLst>
          </p:cNvPr>
          <p:cNvSpPr txBox="1"/>
          <p:nvPr/>
        </p:nvSpPr>
        <p:spPr>
          <a:xfrm>
            <a:off x="2953270" y="3662919"/>
            <a:ext cx="1495058" cy="369332"/>
          </a:xfrm>
          <a:prstGeom prst="rect">
            <a:avLst/>
          </a:prstGeom>
          <a:noFill/>
        </p:spPr>
        <p:txBody>
          <a:bodyPr wrap="square" rtlCol="0" anchor="ctr">
            <a:normAutofit fontScale="62500" lnSpcReduction="20000"/>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rgbClr val="163794"/>
                </a:solidFill>
                <a:effectLst/>
                <a:uLnTx/>
                <a:uFillTx/>
                <a:latin typeface="Calibri"/>
                <a:ea typeface="微软雅黑" panose="020B0503020204020204" pitchFamily="34" charset="-122"/>
                <a:cs typeface="Calibri"/>
              </a:rPr>
              <a:t>Cảm biến quán tính</a:t>
            </a:r>
          </a:p>
        </p:txBody>
      </p:sp>
      <p:cxnSp>
        <p:nvCxnSpPr>
          <p:cNvPr id="4103" name="直接连接符 19">
            <a:extLst>
              <a:ext uri="{FF2B5EF4-FFF2-40B4-BE49-F238E27FC236}">
                <a16:creationId xmlns:a16="http://schemas.microsoft.com/office/drawing/2014/main" id="{4E40CC22-0A80-E995-DF57-7499DAF637B3}"/>
              </a:ext>
            </a:extLst>
          </p:cNvPr>
          <p:cNvCxnSpPr>
            <a:cxnSpLocks/>
            <a:endCxn id="4104" idx="2"/>
          </p:cNvCxnSpPr>
          <p:nvPr/>
        </p:nvCxnSpPr>
        <p:spPr>
          <a:xfrm flipH="1" flipV="1">
            <a:off x="1688393" y="3519671"/>
            <a:ext cx="2936628" cy="2022091"/>
          </a:xfrm>
          <a:prstGeom prst="line">
            <a:avLst/>
          </a:prstGeom>
          <a:noFill/>
          <a:ln w="19050" cap="flat" cmpd="sng" algn="ctr">
            <a:solidFill>
              <a:srgbClr val="163794">
                <a:shade val="95000"/>
                <a:satMod val="105000"/>
              </a:srgbClr>
            </a:solidFill>
            <a:prstDash val="solid"/>
          </a:ln>
          <a:effectLst/>
        </p:spPr>
      </p:cxnSp>
      <p:sp>
        <p:nvSpPr>
          <p:cNvPr id="4104" name="文本框 20">
            <a:extLst>
              <a:ext uri="{FF2B5EF4-FFF2-40B4-BE49-F238E27FC236}">
                <a16:creationId xmlns:a16="http://schemas.microsoft.com/office/drawing/2014/main" id="{2C8A4830-DC58-540E-F19E-514E0EE6915A}"/>
              </a:ext>
            </a:extLst>
          </p:cNvPr>
          <p:cNvSpPr txBox="1"/>
          <p:nvPr/>
        </p:nvSpPr>
        <p:spPr>
          <a:xfrm>
            <a:off x="1084047" y="3150339"/>
            <a:ext cx="1208691" cy="369332"/>
          </a:xfrm>
          <a:prstGeom prst="rect">
            <a:avLst/>
          </a:prstGeom>
          <a:noFill/>
        </p:spPr>
        <p:txBody>
          <a:bodyPr wrap="square" rtlCol="0" anchor="ctr">
            <a:normAutofit fontScale="85000" lnSpcReduction="10000"/>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a:ln>
                  <a:noFill/>
                </a:ln>
                <a:solidFill>
                  <a:srgbClr val="163794"/>
                </a:solidFill>
                <a:effectLst/>
                <a:uLnTx/>
                <a:uFillTx/>
                <a:latin typeface="Calibri"/>
                <a:ea typeface="微软雅黑" panose="020B0503020204020204" pitchFamily="34" charset="-122"/>
                <a:cs typeface="Calibri"/>
              </a:rPr>
              <a:t>Định vị GPS</a:t>
            </a:r>
          </a:p>
        </p:txBody>
      </p:sp>
      <p:cxnSp>
        <p:nvCxnSpPr>
          <p:cNvPr id="4105" name="直接连接符 23">
            <a:extLst>
              <a:ext uri="{FF2B5EF4-FFF2-40B4-BE49-F238E27FC236}">
                <a16:creationId xmlns:a16="http://schemas.microsoft.com/office/drawing/2014/main" id="{E0CF7D24-6BD7-5FE8-C088-C1A4581BEE62}"/>
              </a:ext>
            </a:extLst>
          </p:cNvPr>
          <p:cNvCxnSpPr>
            <a:cxnSpLocks/>
            <a:endCxn id="4106" idx="2"/>
          </p:cNvCxnSpPr>
          <p:nvPr/>
        </p:nvCxnSpPr>
        <p:spPr>
          <a:xfrm flipH="1" flipV="1">
            <a:off x="5201226" y="3519332"/>
            <a:ext cx="590669" cy="1154268"/>
          </a:xfrm>
          <a:prstGeom prst="line">
            <a:avLst/>
          </a:prstGeom>
          <a:noFill/>
          <a:ln w="19050" cap="flat" cmpd="sng" algn="ctr">
            <a:solidFill>
              <a:srgbClr val="163794">
                <a:shade val="95000"/>
                <a:satMod val="105000"/>
              </a:srgbClr>
            </a:solidFill>
            <a:prstDash val="solid"/>
          </a:ln>
          <a:effectLst/>
        </p:spPr>
      </p:cxnSp>
      <p:sp>
        <p:nvSpPr>
          <p:cNvPr id="4106" name="文本框 24">
            <a:extLst>
              <a:ext uri="{FF2B5EF4-FFF2-40B4-BE49-F238E27FC236}">
                <a16:creationId xmlns:a16="http://schemas.microsoft.com/office/drawing/2014/main" id="{A505737F-EA85-BEDA-DBBB-57BF43C6EE3E}"/>
              </a:ext>
            </a:extLst>
          </p:cNvPr>
          <p:cNvSpPr txBox="1"/>
          <p:nvPr/>
        </p:nvSpPr>
        <p:spPr>
          <a:xfrm>
            <a:off x="4453697" y="3150000"/>
            <a:ext cx="1495058" cy="369332"/>
          </a:xfrm>
          <a:prstGeom prst="rect">
            <a:avLst/>
          </a:prstGeom>
          <a:noFill/>
        </p:spPr>
        <p:txBody>
          <a:bodyPr wrap="square" rtlCol="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rgbClr val="163794"/>
                </a:solidFill>
                <a:effectLst/>
                <a:uLnTx/>
                <a:uFillTx/>
                <a:latin typeface="Calibri"/>
                <a:ea typeface="微软雅黑" panose="020B0503020204020204" pitchFamily="34" charset="-122"/>
                <a:cs typeface="Calibri"/>
              </a:rPr>
              <a:t>LiDAR</a:t>
            </a:r>
          </a:p>
        </p:txBody>
      </p:sp>
      <p:cxnSp>
        <p:nvCxnSpPr>
          <p:cNvPr id="4107" name="直接连接符 28">
            <a:extLst>
              <a:ext uri="{FF2B5EF4-FFF2-40B4-BE49-F238E27FC236}">
                <a16:creationId xmlns:a16="http://schemas.microsoft.com/office/drawing/2014/main" id="{0898AAB3-A14C-0184-7CE7-42F4C11C3B01}"/>
              </a:ext>
            </a:extLst>
          </p:cNvPr>
          <p:cNvCxnSpPr>
            <a:cxnSpLocks/>
            <a:endCxn id="4108" idx="2"/>
          </p:cNvCxnSpPr>
          <p:nvPr/>
        </p:nvCxnSpPr>
        <p:spPr>
          <a:xfrm flipV="1">
            <a:off x="7405465" y="3516961"/>
            <a:ext cx="1456095" cy="2647512"/>
          </a:xfrm>
          <a:prstGeom prst="line">
            <a:avLst/>
          </a:prstGeom>
          <a:noFill/>
          <a:ln w="19050" cap="flat" cmpd="sng" algn="ctr">
            <a:solidFill>
              <a:srgbClr val="163794">
                <a:shade val="95000"/>
                <a:satMod val="105000"/>
              </a:srgbClr>
            </a:solidFill>
            <a:prstDash val="solid"/>
          </a:ln>
          <a:effectLst/>
        </p:spPr>
      </p:cxnSp>
      <p:sp>
        <p:nvSpPr>
          <p:cNvPr id="4108" name="文本框 29">
            <a:extLst>
              <a:ext uri="{FF2B5EF4-FFF2-40B4-BE49-F238E27FC236}">
                <a16:creationId xmlns:a16="http://schemas.microsoft.com/office/drawing/2014/main" id="{99F770B5-44E4-826E-E64D-10E58AC3B05A}"/>
              </a:ext>
            </a:extLst>
          </p:cNvPr>
          <p:cNvSpPr txBox="1"/>
          <p:nvPr/>
        </p:nvSpPr>
        <p:spPr>
          <a:xfrm>
            <a:off x="8114031" y="3147629"/>
            <a:ext cx="1495058" cy="369332"/>
          </a:xfrm>
          <a:prstGeom prst="rect">
            <a:avLst/>
          </a:prstGeom>
          <a:noFill/>
        </p:spPr>
        <p:txBody>
          <a:bodyPr wrap="square" rtlCol="0" anchor="ctr">
            <a:normAutofit fontScale="62500" lnSpcReduction="20000"/>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rgbClr val="163794"/>
                </a:solidFill>
                <a:effectLst/>
                <a:uLnTx/>
                <a:uFillTx/>
                <a:latin typeface="Calibri"/>
                <a:ea typeface="微软雅黑" panose="020B0503020204020204" pitchFamily="34" charset="-122"/>
                <a:cs typeface="Calibri"/>
              </a:rPr>
              <a:t>Cảm biến hồng ngoại</a:t>
            </a:r>
          </a:p>
        </p:txBody>
      </p:sp>
      <p:sp>
        <p:nvSpPr>
          <p:cNvPr id="4109" name="文本框 35">
            <a:extLst>
              <a:ext uri="{FF2B5EF4-FFF2-40B4-BE49-F238E27FC236}">
                <a16:creationId xmlns:a16="http://schemas.microsoft.com/office/drawing/2014/main" id="{4FEA7BC5-8848-2632-00CD-90EB9F4299C9}"/>
              </a:ext>
            </a:extLst>
          </p:cNvPr>
          <p:cNvSpPr txBox="1"/>
          <p:nvPr/>
        </p:nvSpPr>
        <p:spPr>
          <a:xfrm>
            <a:off x="1280160" y="1068259"/>
            <a:ext cx="9733280" cy="1619838"/>
          </a:xfrm>
          <a:prstGeom prst="rect">
            <a:avLst/>
          </a:prstGeom>
          <a:noFill/>
          <a:ln w="31750">
            <a:solidFill>
              <a:srgbClr val="163794"/>
            </a:solidFill>
            <a:prstDash val="dash"/>
          </a:ln>
        </p:spPr>
        <p:txBody>
          <a:bodyPr wrap="square"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srgbClr val="163794"/>
              </a:solidFill>
              <a:effectLst/>
              <a:uLnTx/>
              <a:uFillTx/>
              <a:latin typeface="微软雅黑" panose="020B0503020204020204" pitchFamily="34" charset="-122"/>
              <a:ea typeface="微软雅黑" panose="020B0503020204020204" pitchFamily="34" charset="-122"/>
            </a:endParaRPr>
          </a:p>
        </p:txBody>
      </p:sp>
      <p:cxnSp>
        <p:nvCxnSpPr>
          <p:cNvPr id="4110" name="直接连接符 38">
            <a:extLst>
              <a:ext uri="{FF2B5EF4-FFF2-40B4-BE49-F238E27FC236}">
                <a16:creationId xmlns:a16="http://schemas.microsoft.com/office/drawing/2014/main" id="{2A29ACCC-69F3-E8A7-2D0E-676FEB8476B6}"/>
              </a:ext>
            </a:extLst>
          </p:cNvPr>
          <p:cNvCxnSpPr>
            <a:cxnSpLocks/>
            <a:endCxn id="4111" idx="2"/>
          </p:cNvCxnSpPr>
          <p:nvPr/>
        </p:nvCxnSpPr>
        <p:spPr>
          <a:xfrm flipV="1">
            <a:off x="6811670" y="4032251"/>
            <a:ext cx="393008" cy="1387663"/>
          </a:xfrm>
          <a:prstGeom prst="line">
            <a:avLst/>
          </a:prstGeom>
          <a:noFill/>
          <a:ln w="19050" cap="flat" cmpd="sng" algn="ctr">
            <a:solidFill>
              <a:srgbClr val="163794">
                <a:shade val="95000"/>
                <a:satMod val="105000"/>
              </a:srgbClr>
            </a:solidFill>
            <a:prstDash val="solid"/>
          </a:ln>
          <a:effectLst/>
        </p:spPr>
      </p:cxnSp>
      <p:sp>
        <p:nvSpPr>
          <p:cNvPr id="4111" name="文本框 39">
            <a:extLst>
              <a:ext uri="{FF2B5EF4-FFF2-40B4-BE49-F238E27FC236}">
                <a16:creationId xmlns:a16="http://schemas.microsoft.com/office/drawing/2014/main" id="{2F8F5B82-E7D6-2037-F7D6-4BF20AAA5E95}"/>
              </a:ext>
            </a:extLst>
          </p:cNvPr>
          <p:cNvSpPr txBox="1"/>
          <p:nvPr/>
        </p:nvSpPr>
        <p:spPr>
          <a:xfrm>
            <a:off x="6457149" y="3662919"/>
            <a:ext cx="1495058" cy="369332"/>
          </a:xfrm>
          <a:prstGeom prst="rect">
            <a:avLst/>
          </a:prstGeom>
          <a:noFill/>
        </p:spPr>
        <p:txBody>
          <a:bodyPr wrap="square" rtlCol="0" anchor="ctr">
            <a:normAutofit fontScale="62500" lnSpcReduction="20000"/>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rgbClr val="163794"/>
                </a:solidFill>
                <a:effectLst/>
                <a:uLnTx/>
                <a:uFillTx/>
                <a:latin typeface="Calibri"/>
                <a:ea typeface="微软雅黑" panose="020B0503020204020204" pitchFamily="34" charset="-122"/>
                <a:cs typeface="Calibri"/>
              </a:rPr>
              <a:t>Máy tính điều khiển trung tâm</a:t>
            </a:r>
          </a:p>
        </p:txBody>
      </p:sp>
      <p:sp>
        <p:nvSpPr>
          <p:cNvPr id="4112" name="箭头: 下 96">
            <a:extLst>
              <a:ext uri="{FF2B5EF4-FFF2-40B4-BE49-F238E27FC236}">
                <a16:creationId xmlns:a16="http://schemas.microsoft.com/office/drawing/2014/main" id="{D3A17C20-FF56-4361-653D-AAF3845D4363}"/>
              </a:ext>
            </a:extLst>
          </p:cNvPr>
          <p:cNvSpPr/>
          <p:nvPr/>
        </p:nvSpPr>
        <p:spPr>
          <a:xfrm rot="10800000">
            <a:off x="1605377" y="2737278"/>
            <a:ext cx="166978" cy="412383"/>
          </a:xfrm>
          <a:prstGeom prst="downArrow">
            <a:avLst/>
          </a:prstGeom>
          <a:solidFill>
            <a:srgbClr val="163794"/>
          </a:solidFill>
          <a:ln w="25400" cap="flat" cmpd="sng" algn="ctr">
            <a:solidFill>
              <a:srgbClr val="16379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115" name="箭头: 下 100">
            <a:extLst>
              <a:ext uri="{FF2B5EF4-FFF2-40B4-BE49-F238E27FC236}">
                <a16:creationId xmlns:a16="http://schemas.microsoft.com/office/drawing/2014/main" id="{A7DB427C-8490-B7E4-A930-5563254F6309}"/>
              </a:ext>
            </a:extLst>
          </p:cNvPr>
          <p:cNvSpPr/>
          <p:nvPr/>
        </p:nvSpPr>
        <p:spPr>
          <a:xfrm rot="10800000">
            <a:off x="3604485" y="2741710"/>
            <a:ext cx="175623" cy="921209"/>
          </a:xfrm>
          <a:prstGeom prst="downArrow">
            <a:avLst/>
          </a:prstGeom>
          <a:solidFill>
            <a:srgbClr val="163794"/>
          </a:solidFill>
          <a:ln w="25400" cap="flat" cmpd="sng" algn="ctr">
            <a:solidFill>
              <a:srgbClr val="16379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118" name="文本框 45">
            <a:extLst>
              <a:ext uri="{FF2B5EF4-FFF2-40B4-BE49-F238E27FC236}">
                <a16:creationId xmlns:a16="http://schemas.microsoft.com/office/drawing/2014/main" id="{EEDEBEF0-2792-8907-3AE2-973FF9AA6C1B}"/>
              </a:ext>
            </a:extLst>
          </p:cNvPr>
          <p:cNvSpPr txBox="1"/>
          <p:nvPr/>
        </p:nvSpPr>
        <p:spPr>
          <a:xfrm>
            <a:off x="2094616" y="2116266"/>
            <a:ext cx="1980000" cy="454140"/>
          </a:xfrm>
          <a:prstGeom prst="rect">
            <a:avLst/>
          </a:prstGeom>
          <a:noFill/>
          <a:ln w="31750">
            <a:solidFill>
              <a:srgbClr val="163794"/>
            </a:solidFill>
          </a:ln>
        </p:spPr>
        <p:txBody>
          <a:bodyPr wrap="square" rtlCol="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rgbClr val="163794"/>
                </a:solidFill>
                <a:effectLst/>
                <a:uLnTx/>
                <a:uFillTx/>
                <a:latin typeface="Calibri"/>
                <a:ea typeface="微软雅黑" panose="020B0503020204020204" pitchFamily="34" charset="-122"/>
                <a:cs typeface="Calibri"/>
              </a:rPr>
              <a:t>Dữ liệu ảnh</a:t>
            </a:r>
          </a:p>
        </p:txBody>
      </p:sp>
      <p:sp>
        <p:nvSpPr>
          <p:cNvPr id="4119" name="文本框 47">
            <a:extLst>
              <a:ext uri="{FF2B5EF4-FFF2-40B4-BE49-F238E27FC236}">
                <a16:creationId xmlns:a16="http://schemas.microsoft.com/office/drawing/2014/main" id="{2B6231AA-E9D8-2C24-D500-07C70E38AF75}"/>
              </a:ext>
            </a:extLst>
          </p:cNvPr>
          <p:cNvSpPr txBox="1"/>
          <p:nvPr/>
        </p:nvSpPr>
        <p:spPr>
          <a:xfrm>
            <a:off x="5106000" y="2116266"/>
            <a:ext cx="1980000" cy="454140"/>
          </a:xfrm>
          <a:prstGeom prst="rect">
            <a:avLst/>
          </a:prstGeom>
          <a:noFill/>
          <a:ln w="31750">
            <a:solidFill>
              <a:srgbClr val="163794"/>
            </a:solidFill>
          </a:ln>
        </p:spPr>
        <p:txBody>
          <a:bodyPr wrap="square" rtlCol="0" anchor="ctr">
            <a:normAutofit fontScale="77500" lnSpcReduction="20000"/>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rgbClr val="163794"/>
                </a:solidFill>
                <a:effectLst/>
                <a:uLnTx/>
                <a:uFillTx/>
                <a:latin typeface="Calibri"/>
                <a:ea typeface="微软雅黑" panose="020B0503020204020204" pitchFamily="34" charset="-122"/>
                <a:cs typeface="Calibri"/>
              </a:rPr>
              <a:t>Dữ liệu đám mây điểm</a:t>
            </a:r>
          </a:p>
        </p:txBody>
      </p:sp>
      <p:sp>
        <p:nvSpPr>
          <p:cNvPr id="4120" name="文本框 48">
            <a:extLst>
              <a:ext uri="{FF2B5EF4-FFF2-40B4-BE49-F238E27FC236}">
                <a16:creationId xmlns:a16="http://schemas.microsoft.com/office/drawing/2014/main" id="{FF65EB31-A17D-71BF-7D2B-12FDAF4B9834}"/>
              </a:ext>
            </a:extLst>
          </p:cNvPr>
          <p:cNvSpPr txBox="1"/>
          <p:nvPr/>
        </p:nvSpPr>
        <p:spPr>
          <a:xfrm>
            <a:off x="8114031" y="2116266"/>
            <a:ext cx="1980000" cy="454140"/>
          </a:xfrm>
          <a:prstGeom prst="rect">
            <a:avLst/>
          </a:prstGeom>
          <a:noFill/>
          <a:ln w="31750">
            <a:solidFill>
              <a:srgbClr val="163794"/>
            </a:solidFill>
          </a:ln>
        </p:spPr>
        <p:txBody>
          <a:bodyPr wrap="square" rtlCol="0" anchor="ctr">
            <a:normAutofit fontScale="85000" lnSpcReduction="10000"/>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rgbClr val="163794"/>
                </a:solidFill>
                <a:effectLst/>
                <a:uLnTx/>
                <a:uFillTx/>
                <a:latin typeface="Calibri"/>
                <a:ea typeface="微软雅黑" panose="020B0503020204020204" pitchFamily="34" charset="-122"/>
                <a:cs typeface="Calibri"/>
              </a:rPr>
              <a:t>Dữ liệu chuyển động</a:t>
            </a:r>
          </a:p>
        </p:txBody>
      </p:sp>
      <p:pic>
        <p:nvPicPr>
          <p:cNvPr id="62" name="Picture 61">
            <a:extLst>
              <a:ext uri="{FF2B5EF4-FFF2-40B4-BE49-F238E27FC236}">
                <a16:creationId xmlns:a16="http://schemas.microsoft.com/office/drawing/2014/main" id="{6372FB74-7921-644C-AAA3-9CA0A5CF83BF}"/>
              </a:ext>
            </a:extLst>
          </p:cNvPr>
          <p:cNvPicPr>
            <a:picLocks noChangeAspect="1"/>
          </p:cNvPicPr>
          <p:nvPr/>
        </p:nvPicPr>
        <p:blipFill>
          <a:blip r:embed="rId4"/>
          <a:stretch>
            <a:fillRect/>
          </a:stretch>
        </p:blipFill>
        <p:spPr>
          <a:xfrm>
            <a:off x="1802961" y="1155840"/>
            <a:ext cx="1177111" cy="887175"/>
          </a:xfrm>
          <a:prstGeom prst="rect">
            <a:avLst/>
          </a:prstGeom>
        </p:spPr>
      </p:pic>
      <p:pic>
        <p:nvPicPr>
          <p:cNvPr id="63" name="Picture 62">
            <a:extLst>
              <a:ext uri="{FF2B5EF4-FFF2-40B4-BE49-F238E27FC236}">
                <a16:creationId xmlns:a16="http://schemas.microsoft.com/office/drawing/2014/main" id="{D26727CF-3AE5-B063-6106-0EEC1E81103C}"/>
              </a:ext>
            </a:extLst>
          </p:cNvPr>
          <p:cNvPicPr>
            <a:picLocks noChangeAspect="1"/>
          </p:cNvPicPr>
          <p:nvPr/>
        </p:nvPicPr>
        <p:blipFill rotWithShape="1">
          <a:blip r:embed="rId5"/>
          <a:srcRect l="2719" t="3619" r="2025" b="3824"/>
          <a:stretch/>
        </p:blipFill>
        <p:spPr>
          <a:xfrm>
            <a:off x="4821555" y="1148702"/>
            <a:ext cx="1386840" cy="893495"/>
          </a:xfrm>
          <a:prstGeom prst="rect">
            <a:avLst/>
          </a:prstGeom>
        </p:spPr>
      </p:pic>
      <p:pic>
        <p:nvPicPr>
          <p:cNvPr id="4096" name="Picture 2" descr="NEDC工况油耗不到2L？看WLTP工况如何让这些车现出“原形” - OFweek智能汽车网">
            <a:extLst>
              <a:ext uri="{FF2B5EF4-FFF2-40B4-BE49-F238E27FC236}">
                <a16:creationId xmlns:a16="http://schemas.microsoft.com/office/drawing/2014/main" id="{9855B678-8E34-C992-F7C4-5618EC873DBC}"/>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7900" r="7665"/>
          <a:stretch/>
        </p:blipFill>
        <p:spPr bwMode="auto">
          <a:xfrm>
            <a:off x="7825740" y="1155840"/>
            <a:ext cx="1318260" cy="893495"/>
          </a:xfrm>
          <a:prstGeom prst="rect">
            <a:avLst/>
          </a:prstGeom>
          <a:noFill/>
          <a:ln>
            <a:solidFill>
              <a:srgbClr val="163794"/>
            </a:solidFill>
          </a:ln>
          <a:extLst>
            <a:ext uri="{909E8E84-426E-40DD-AFC4-6F175D3DCCD1}">
              <a14:hiddenFill xmlns:a14="http://schemas.microsoft.com/office/drawing/2010/main">
                <a:solidFill>
                  <a:srgbClr val="FFFFFF"/>
                </a:solidFill>
              </a14:hiddenFill>
            </a:ext>
          </a:extLst>
        </p:spPr>
      </p:pic>
      <p:sp>
        <p:nvSpPr>
          <p:cNvPr id="40" name="箭头: 下 96">
            <a:extLst>
              <a:ext uri="{FF2B5EF4-FFF2-40B4-BE49-F238E27FC236}">
                <a16:creationId xmlns:a16="http://schemas.microsoft.com/office/drawing/2014/main" id="{D3A17C20-FF56-4361-653D-AAF3845D4363}"/>
              </a:ext>
            </a:extLst>
          </p:cNvPr>
          <p:cNvSpPr/>
          <p:nvPr/>
        </p:nvSpPr>
        <p:spPr>
          <a:xfrm rot="10800000">
            <a:off x="5154189" y="2744315"/>
            <a:ext cx="176400" cy="405346"/>
          </a:xfrm>
          <a:prstGeom prst="downArrow">
            <a:avLst/>
          </a:prstGeom>
          <a:solidFill>
            <a:srgbClr val="163794"/>
          </a:solidFill>
          <a:ln w="25400" cap="flat" cmpd="sng" algn="ctr">
            <a:solidFill>
              <a:srgbClr val="16379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2" name="箭头: 下 100">
            <a:extLst>
              <a:ext uri="{FF2B5EF4-FFF2-40B4-BE49-F238E27FC236}">
                <a16:creationId xmlns:a16="http://schemas.microsoft.com/office/drawing/2014/main" id="{A7DB427C-8490-B7E4-A930-5563254F6309}"/>
              </a:ext>
            </a:extLst>
          </p:cNvPr>
          <p:cNvSpPr/>
          <p:nvPr/>
        </p:nvSpPr>
        <p:spPr>
          <a:xfrm rot="10800000">
            <a:off x="10485022" y="2741710"/>
            <a:ext cx="175623" cy="921209"/>
          </a:xfrm>
          <a:prstGeom prst="downArrow">
            <a:avLst/>
          </a:prstGeom>
          <a:solidFill>
            <a:srgbClr val="163794"/>
          </a:solidFill>
          <a:ln w="25400" cap="flat" cmpd="sng" algn="ctr">
            <a:solidFill>
              <a:srgbClr val="16379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4" name="箭头: 下 96">
            <a:extLst>
              <a:ext uri="{FF2B5EF4-FFF2-40B4-BE49-F238E27FC236}">
                <a16:creationId xmlns:a16="http://schemas.microsoft.com/office/drawing/2014/main" id="{D3A17C20-FF56-4361-653D-AAF3845D4363}"/>
              </a:ext>
            </a:extLst>
          </p:cNvPr>
          <p:cNvSpPr/>
          <p:nvPr/>
        </p:nvSpPr>
        <p:spPr>
          <a:xfrm rot="10800000">
            <a:off x="8773360" y="2744315"/>
            <a:ext cx="176400" cy="405346"/>
          </a:xfrm>
          <a:prstGeom prst="downArrow">
            <a:avLst/>
          </a:prstGeom>
          <a:solidFill>
            <a:srgbClr val="163794"/>
          </a:solidFill>
          <a:ln w="25400" cap="flat" cmpd="sng" algn="ctr">
            <a:solidFill>
              <a:srgbClr val="16379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6" name="箭头: 下 100">
            <a:extLst>
              <a:ext uri="{FF2B5EF4-FFF2-40B4-BE49-F238E27FC236}">
                <a16:creationId xmlns:a16="http://schemas.microsoft.com/office/drawing/2014/main" id="{A7DB427C-8490-B7E4-A930-5563254F6309}"/>
              </a:ext>
            </a:extLst>
          </p:cNvPr>
          <p:cNvSpPr/>
          <p:nvPr/>
        </p:nvSpPr>
        <p:spPr>
          <a:xfrm rot="10800000">
            <a:off x="7116866" y="2741710"/>
            <a:ext cx="175623" cy="921209"/>
          </a:xfrm>
          <a:prstGeom prst="downArrow">
            <a:avLst/>
          </a:prstGeom>
          <a:solidFill>
            <a:srgbClr val="163794"/>
          </a:solidFill>
          <a:ln w="25400" cap="flat" cmpd="sng" algn="ctr">
            <a:solidFill>
              <a:srgbClr val="16379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2050" name="Picture 2" descr="高清360°全景环视影像安全驾驶&amp;泊车辅助系统 - 1080P超高清图像"/>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80908" y="1152455"/>
            <a:ext cx="1512424" cy="901783"/>
          </a:xfrm>
          <a:prstGeom prst="rect">
            <a:avLst/>
          </a:prstGeom>
          <a:noFill/>
          <a:extLst>
            <a:ext uri="{909E8E84-426E-40DD-AFC4-6F175D3DCCD1}">
              <a14:hiddenFill xmlns:a14="http://schemas.microsoft.com/office/drawing/2010/main">
                <a:solidFill>
                  <a:srgbClr val="FFFFFF"/>
                </a:solidFill>
              </a14:hiddenFill>
            </a:ext>
          </a:extLst>
        </p:spPr>
      </p:pic>
      <p:sp>
        <p:nvSpPr>
          <p:cNvPr id="16" name="文本框 15"/>
          <p:cNvSpPr txBox="1"/>
          <p:nvPr/>
        </p:nvSpPr>
        <p:spPr>
          <a:xfrm>
            <a:off x="736955" y="1128248"/>
            <a:ext cx="461665" cy="1477328"/>
          </a:xfrm>
          <a:prstGeom prst="rect">
            <a:avLst/>
          </a:prstGeom>
          <a:noFill/>
        </p:spPr>
        <p:txBody>
          <a:bodyPr vert="eaVert" wrap="none" rtlCol="0" anchor="t" anchorCtr="0">
            <a:normAutofit/>
          </a:bodyPr>
          <a:lstStyle/>
          <a:p>
            <a:r>
              <a:rPr lang="zh-CN" altLang="en-US" b="1" kern="0" dirty="0">
                <a:solidFill>
                  <a:srgbClr val="163794"/>
                </a:solidFill>
                <a:latin typeface="Calibri"/>
                <a:ea typeface="微软雅黑" panose="020B0503020204020204" pitchFamily="34" charset="-122"/>
                <a:cs typeface="Calibri"/>
              </a:rPr>
              <a:t>Dữ liệu thuộc các phương thức khác nhau</a:t>
            </a:r>
          </a:p>
        </p:txBody>
      </p:sp>
      <p:pic>
        <p:nvPicPr>
          <p:cNvPr id="2052" name="Picture 4" descr="LiDAR和3D点云注释"/>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17948"/>
          <a:stretch/>
        </p:blipFill>
        <p:spPr bwMode="auto">
          <a:xfrm>
            <a:off x="6245560" y="1148702"/>
            <a:ext cx="1281096" cy="89349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传感器"/>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11235" b="5655"/>
          <a:stretch/>
        </p:blipFill>
        <p:spPr bwMode="auto">
          <a:xfrm>
            <a:off x="9201080" y="1148702"/>
            <a:ext cx="1376029" cy="905369"/>
          </a:xfrm>
          <a:prstGeom prst="rect">
            <a:avLst/>
          </a:prstGeom>
          <a:noFill/>
          <a:ln>
            <a:solidFill>
              <a:srgbClr val="163794"/>
            </a:solidFill>
          </a:ln>
          <a:extLst>
            <a:ext uri="{909E8E84-426E-40DD-AFC4-6F175D3DCCD1}">
              <a14:hiddenFill xmlns:a14="http://schemas.microsoft.com/office/drawing/2010/main">
                <a:solidFill>
                  <a:srgbClr val="FFFFFF"/>
                </a:solidFill>
              </a14:hiddenFill>
            </a:ext>
          </a:extLst>
        </p:spPr>
      </p:pic>
      <p:pic>
        <p:nvPicPr>
          <p:cNvPr id="3" name="Picture 4" descr="亮相十三五科技成果展！真正做到“捕光捉影”的脉冲相机来啦！ - 全网搜">
            <a:extLst>
              <a:ext uri="{FF2B5EF4-FFF2-40B4-BE49-F238E27FC236}">
                <a16:creationId xmlns:a16="http://schemas.microsoft.com/office/drawing/2014/main" id="{8218AA7B-B88D-FB64-ABE0-0319A9ACAD49}"/>
              </a:ext>
            </a:extLst>
          </p:cNvPr>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7312" y="5024242"/>
            <a:ext cx="2220028" cy="147732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27314F38-C838-F9D4-E0A3-66845A3B31B3}"/>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3288" t="17513" r="11206" b="11473"/>
          <a:stretch>
            <a:fillRect/>
          </a:stretch>
        </p:blipFill>
        <p:spPr bwMode="auto">
          <a:xfrm>
            <a:off x="9502820" y="5024242"/>
            <a:ext cx="2355307" cy="1476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4717572"/>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圆角 27"/>
          <p:cNvSpPr/>
          <p:nvPr/>
        </p:nvSpPr>
        <p:spPr>
          <a:xfrm>
            <a:off x="463500" y="4527717"/>
            <a:ext cx="3588470" cy="2068057"/>
          </a:xfrm>
          <a:prstGeom prst="roundRect">
            <a:avLst>
              <a:gd name="adj" fmla="val 6683"/>
            </a:avLst>
          </a:prstGeom>
          <a:solidFill>
            <a:srgbClr val="FFF2CC">
              <a:alpha val="80000"/>
            </a:srgbClr>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cs typeface="Arial" panose="020B0604020202020204" pitchFamily="34" charset="0"/>
            </a:endParaRPr>
          </a:p>
        </p:txBody>
      </p:sp>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44</a:t>
            </a:fld>
            <a:endParaRPr lang="zh-CN" altLang="en-US">
              <a:latin typeface="Calibri"/>
              <a:cs typeface="Calibri"/>
            </a:endParaRPr>
          </a:p>
        </p:txBody>
      </p:sp>
      <p:sp>
        <p:nvSpPr>
          <p:cNvPr id="5" name="文本占位符 4"/>
          <p:cNvSpPr>
            <a:spLocks noGrp="1"/>
          </p:cNvSpPr>
          <p:nvPr>
            <p:ph type="body" sz="quarter" idx="14"/>
          </p:nvPr>
        </p:nvSpPr>
        <p:spPr/>
        <p:txBody>
          <a:bodyPr>
            <a:normAutofit/>
          </a:bodyPr>
          <a:lstStyle/>
          <a:p>
            <a:r>
              <a:rPr lang="zh-CN" altLang="en-US" sz="2000" dirty="0"/>
              <a:t>Cảm biến thị giác: camera RGB</a:t>
            </a:r>
          </a:p>
        </p:txBody>
      </p:sp>
      <p:sp>
        <p:nvSpPr>
          <p:cNvPr id="4" name="文本占位符 3"/>
          <p:cNvSpPr>
            <a:spLocks noGrp="1"/>
          </p:cNvSpPr>
          <p:nvPr>
            <p:ph type="body" sz="quarter" idx="13"/>
          </p:nvPr>
        </p:nvSpPr>
        <p:spPr>
          <a:xfrm>
            <a:off x="981307" y="143130"/>
            <a:ext cx="9916339" cy="668337"/>
          </a:xfrm>
        </p:spPr>
        <p:txBody>
          <a:bodyPr>
            <a:noAutofit/>
          </a:bodyPr>
          <a:lstStyle/>
          <a:p>
            <a:r>
              <a:rPr lang="zh-CN" altLang="en-US" dirty="0">
                <a:latin typeface="Calibri"/>
                <a:cs typeface="Calibri"/>
              </a:rPr>
              <a:t>Các dạng dữ liệu cảm nhận trong lái xe tự động</a:t>
            </a:r>
          </a:p>
        </p:txBody>
      </p:sp>
      <p:sp>
        <p:nvSpPr>
          <p:cNvPr id="8" name="矩形 7"/>
          <p:cNvSpPr/>
          <p:nvPr/>
        </p:nvSpPr>
        <p:spPr>
          <a:xfrm>
            <a:off x="515939" y="1719897"/>
            <a:ext cx="3588470" cy="474435"/>
          </a:xfrm>
          <a:prstGeom prst="rect">
            <a:avLst/>
          </a:prstGeom>
        </p:spPr>
        <p:style>
          <a:lnRef idx="3">
            <a:schemeClr val="lt1"/>
          </a:lnRef>
          <a:fillRef idx="1">
            <a:schemeClr val="accent1"/>
          </a:fillRef>
          <a:effectRef idx="1">
            <a:schemeClr val="accent1"/>
          </a:effectRef>
          <a:fontRef idx="minor">
            <a:schemeClr val="lt1"/>
          </a:fontRef>
        </p:style>
        <p:txBody>
          <a:bodyPr rtlCol="0" anchor="ctr">
            <a:normAutofit/>
          </a:bodyPr>
          <a:lstStyle/>
          <a:p>
            <a:pPr algn="ctr"/>
            <a:r>
              <a:rPr kumimoji="1" lang="zh-CN" altLang="en-US" sz="1600" dirty="0">
                <a:latin typeface="Arial" panose="020B0604020202020204" pitchFamily="34" charset="0"/>
                <a:ea typeface="黑体" panose="02010609060101010101" pitchFamily="49" charset="-122"/>
                <a:cs typeface="Arial" panose="020B0604020202020204" pitchFamily="34" charset="0"/>
              </a:rPr>
              <a:t>Camera đơn mắt</a:t>
            </a:r>
          </a:p>
        </p:txBody>
      </p:sp>
      <p:sp>
        <p:nvSpPr>
          <p:cNvPr id="3" name="文本框 2"/>
          <p:cNvSpPr txBox="1"/>
          <p:nvPr/>
        </p:nvSpPr>
        <p:spPr>
          <a:xfrm>
            <a:off x="558211" y="4642249"/>
            <a:ext cx="3333306" cy="1938992"/>
          </a:xfrm>
          <a:prstGeom prst="rect">
            <a:avLst/>
          </a:prstGeom>
          <a:noFill/>
        </p:spPr>
        <p:txBody>
          <a:bodyPr wrap="square" rtlCol="0">
            <a:normAutofit/>
          </a:bodyPr>
          <a:lstStyle/>
          <a:p>
            <a:pPr marL="285750" indent="-285750">
              <a:buClr>
                <a:srgbClr val="C00000"/>
              </a:buClr>
              <a:buFont typeface="Wingdings" panose="05000000000000000000" pitchFamily="2" charset="2"/>
              <a:buChar char="p"/>
            </a:pPr>
            <a:r>
              <a:rPr lang="zh-CN" altLang="en-US" sz="1600" dirty="0">
                <a:solidFill>
                  <a:srgbClr val="C00000"/>
                </a:solidFill>
                <a:latin typeface="Arial" panose="020B0604020202020204" pitchFamily="34" charset="0"/>
                <a:ea typeface="黑体" panose="02010609060101010101" pitchFamily="49" charset="-122"/>
                <a:cs typeface="Arial" panose="020B0604020202020204" pitchFamily="34" charset="0"/>
              </a:rPr>
              <a:t>Đặc tính: nguyên lý tạo ảnh bằng thấu kính</a:t>
            </a:r>
          </a:p>
          <a:p>
            <a:pPr marL="285750" indent="-285750">
              <a:buClr>
                <a:srgbClr val="C00000"/>
              </a:buClr>
              <a:buFont typeface="Wingdings" panose="05000000000000000000" pitchFamily="2" charset="2"/>
              <a:buChar char="p"/>
            </a:pPr>
            <a:r>
              <a:rPr lang="zh-CN" altLang="en-US" sz="1600" dirty="0">
                <a:solidFill>
                  <a:srgbClr val="C00000"/>
                </a:solidFill>
                <a:latin typeface="Arial" panose="020B0604020202020204" pitchFamily="34" charset="0"/>
                <a:ea typeface="黑体" panose="02010609060101010101" pitchFamily="49" charset="-122"/>
                <a:cs typeface="Arial" panose="020B0604020202020204" pitchFamily="34" charset="0"/>
              </a:rPr>
              <a:t>Ưu điểm: cấu trúc đơn giản, chi phí thấp</a:t>
            </a:r>
            <a:endParaRPr lang="en-US" altLang="zh-CN" sz="1600" dirty="0">
              <a:latin typeface="Arial" panose="020B0604020202020204" pitchFamily="34" charset="0"/>
              <a:ea typeface="黑体" panose="02010609060101010101" pitchFamily="49" charset="-122"/>
              <a:cs typeface="Arial" panose="020B0604020202020204" pitchFamily="34" charset="0"/>
            </a:endParaRPr>
          </a:p>
          <a:p>
            <a:pPr marL="285750" indent="-285750">
              <a:buClr>
                <a:srgbClr val="C00000"/>
              </a:buClr>
              <a:buFont typeface="Wingdings" panose="05000000000000000000" pitchFamily="2" charset="2"/>
              <a:buChar char="p"/>
            </a:pPr>
            <a:r>
              <a:rPr lang="zh-CN" altLang="en-US" sz="1600" dirty="0">
                <a:solidFill>
                  <a:srgbClr val="C00000"/>
                </a:solidFill>
                <a:latin typeface="Arial" panose="020B0604020202020204" pitchFamily="34" charset="0"/>
                <a:ea typeface="黑体" panose="02010609060101010101" pitchFamily="49" charset="-122"/>
                <a:cs typeface="Arial" panose="020B0604020202020204" pitchFamily="34" charset="0"/>
              </a:rPr>
              <a:t>Nhược điểm: không thể xác định kích thước của vật thể</a:t>
            </a:r>
          </a:p>
        </p:txBody>
      </p:sp>
      <p:sp>
        <p:nvSpPr>
          <p:cNvPr id="23" name="矩形: 圆角 22"/>
          <p:cNvSpPr/>
          <p:nvPr/>
        </p:nvSpPr>
        <p:spPr>
          <a:xfrm>
            <a:off x="484764" y="2256806"/>
            <a:ext cx="3588470" cy="2068057"/>
          </a:xfrm>
          <a:prstGeom prst="roundRect">
            <a:avLst>
              <a:gd name="adj" fmla="val 6683"/>
            </a:avLst>
          </a:prstGeom>
          <a:noFill/>
          <a:ln w="190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cs typeface="Arial" panose="020B0604020202020204" pitchFamily="34" charset="0"/>
            </a:endParaRPr>
          </a:p>
        </p:txBody>
      </p:sp>
      <p:sp>
        <p:nvSpPr>
          <p:cNvPr id="17" name="矩形 7"/>
          <p:cNvSpPr/>
          <p:nvPr/>
        </p:nvSpPr>
        <p:spPr>
          <a:xfrm>
            <a:off x="4301765" y="1730959"/>
            <a:ext cx="3588470" cy="474435"/>
          </a:xfrm>
          <a:prstGeom prst="rect">
            <a:avLst/>
          </a:prstGeom>
        </p:spPr>
        <p:style>
          <a:lnRef idx="3">
            <a:schemeClr val="lt1"/>
          </a:lnRef>
          <a:fillRef idx="1">
            <a:schemeClr val="accent1"/>
          </a:fillRef>
          <a:effectRef idx="1">
            <a:schemeClr val="accent1"/>
          </a:effectRef>
          <a:fontRef idx="minor">
            <a:schemeClr val="lt1"/>
          </a:fontRef>
        </p:style>
        <p:txBody>
          <a:bodyPr rtlCol="0" anchor="ctr">
            <a:normAutofit/>
          </a:bodyPr>
          <a:lstStyle/>
          <a:p>
            <a:pPr algn="ctr"/>
            <a:r>
              <a:rPr kumimoji="1" lang="zh-CN" altLang="en-US" sz="1600" dirty="0">
                <a:latin typeface="Arial" panose="020B0604020202020204" pitchFamily="34" charset="0"/>
                <a:ea typeface="黑体" panose="02010609060101010101" pitchFamily="49" charset="-122"/>
                <a:cs typeface="Arial" panose="020B0604020202020204" pitchFamily="34" charset="0"/>
              </a:rPr>
              <a:t>Camera hai mắt</a:t>
            </a:r>
          </a:p>
        </p:txBody>
      </p:sp>
      <p:sp>
        <p:nvSpPr>
          <p:cNvPr id="18" name="矩形 7"/>
          <p:cNvSpPr/>
          <p:nvPr/>
        </p:nvSpPr>
        <p:spPr>
          <a:xfrm>
            <a:off x="8125226" y="1730959"/>
            <a:ext cx="3588470" cy="474435"/>
          </a:xfrm>
          <a:prstGeom prst="rect">
            <a:avLst/>
          </a:prstGeom>
        </p:spPr>
        <p:style>
          <a:lnRef idx="3">
            <a:schemeClr val="lt1"/>
          </a:lnRef>
          <a:fillRef idx="1">
            <a:schemeClr val="accent1"/>
          </a:fillRef>
          <a:effectRef idx="1">
            <a:schemeClr val="accent1"/>
          </a:effectRef>
          <a:fontRef idx="minor">
            <a:schemeClr val="lt1"/>
          </a:fontRef>
        </p:style>
        <p:txBody>
          <a:bodyPr rtlCol="0" anchor="ctr">
            <a:normAutofit/>
          </a:bodyPr>
          <a:lstStyle/>
          <a:p>
            <a:pPr algn="ctr"/>
            <a:r>
              <a:rPr kumimoji="1" lang="zh-CN" altLang="en-US" sz="1600" dirty="0">
                <a:latin typeface="Arial" panose="020B0604020202020204" pitchFamily="34" charset="0"/>
                <a:ea typeface="黑体" panose="02010609060101010101" pitchFamily="49" charset="-122"/>
                <a:cs typeface="Arial" panose="020B0604020202020204" pitchFamily="34" charset="0"/>
              </a:rPr>
              <a:t>Camera toàn cảnh</a:t>
            </a:r>
          </a:p>
        </p:txBody>
      </p:sp>
      <p:sp>
        <p:nvSpPr>
          <p:cNvPr id="19" name="矩形: 圆角 22"/>
          <p:cNvSpPr/>
          <p:nvPr/>
        </p:nvSpPr>
        <p:spPr>
          <a:xfrm>
            <a:off x="4301765" y="2273836"/>
            <a:ext cx="3588470" cy="2068057"/>
          </a:xfrm>
          <a:prstGeom prst="roundRect">
            <a:avLst>
              <a:gd name="adj" fmla="val 6683"/>
            </a:avLst>
          </a:prstGeom>
          <a:noFill/>
          <a:ln w="190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cs typeface="Arial" panose="020B0604020202020204" pitchFamily="34" charset="0"/>
            </a:endParaRPr>
          </a:p>
        </p:txBody>
      </p:sp>
      <p:sp>
        <p:nvSpPr>
          <p:cNvPr id="20" name="矩形: 圆角 22"/>
          <p:cNvSpPr/>
          <p:nvPr/>
        </p:nvSpPr>
        <p:spPr>
          <a:xfrm>
            <a:off x="8173526" y="2273835"/>
            <a:ext cx="3588470" cy="2068057"/>
          </a:xfrm>
          <a:prstGeom prst="roundRect">
            <a:avLst>
              <a:gd name="adj" fmla="val 6683"/>
            </a:avLst>
          </a:prstGeom>
          <a:noFill/>
          <a:ln w="190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cs typeface="Arial" panose="020B0604020202020204" pitchFamily="34" charset="0"/>
            </a:endParaRPr>
          </a:p>
        </p:txBody>
      </p:sp>
      <p:pic>
        <p:nvPicPr>
          <p:cNvPr id="21" name="Picture 4" descr="亮相十三五科技成果展！真正做到“捕光捉影”的脉冲相机来啦！ - 全网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672" y="2756207"/>
            <a:ext cx="1525446" cy="101511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https://pics3.baidu.com/feed/0823dd54564e9258978fe8ea259b9b5eccbf4e1e.jpeg?token=71571c5181e641c37bcb0c8198e75eac&amp;s=48843C72131B406B0CF8D0CA0000A0B1"/>
          <p:cNvPicPr>
            <a:picLocks noChangeAspect="1" noChangeArrowheads="1"/>
          </p:cNvPicPr>
          <p:nvPr/>
        </p:nvPicPr>
        <p:blipFill rotWithShape="1">
          <a:blip r:embed="rId4">
            <a:extLst>
              <a:ext uri="{28A0092B-C50C-407E-A947-70E740481C1C}">
                <a14:useLocalDpi xmlns:a14="http://schemas.microsoft.com/office/drawing/2010/main" val="0"/>
              </a:ext>
            </a:extLst>
          </a:blip>
          <a:srcRect l="4545" t="18762" r="5939" b="17009"/>
          <a:stretch>
            <a:fillRect/>
          </a:stretch>
        </p:blipFill>
        <p:spPr bwMode="auto">
          <a:xfrm>
            <a:off x="2041383" y="2789786"/>
            <a:ext cx="1808791" cy="101511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https://bkimg.cdn.bcebos.com/pic/32fa828ba61ea8d3fa71eb89960a304e241f58ef?x-bce-process=image/watermark,image_d2F0ZXIvYmFpa2U5Mg==,g_7,xp_5,yp_5/format,f_aut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47338" y="2321947"/>
            <a:ext cx="2619425" cy="193777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4" descr="https://img0.baidu.com/it/u=1309159015,3061689332&amp;fm=253&amp;fmt=auto&amp;app=138&amp;f=JPEG?w=600&amp;h=358"/>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888" r="6956"/>
          <a:stretch>
            <a:fillRect/>
          </a:stretch>
        </p:blipFill>
        <p:spPr bwMode="auto">
          <a:xfrm>
            <a:off x="5665162" y="2555038"/>
            <a:ext cx="2094272" cy="141745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6" descr="https://img0.baidu.com/it/u=2345022921,3390061660&amp;fm=253&amp;fmt=auto&amp;app=138&amp;f=JPEG?w=600&amp;h=291"/>
          <p:cNvPicPr>
            <a:picLocks noChangeAspect="1" noChangeArrowheads="1"/>
          </p:cNvPicPr>
          <p:nvPr/>
        </p:nvPicPr>
        <p:blipFill rotWithShape="1">
          <a:blip r:embed="rId7">
            <a:extLst>
              <a:ext uri="{28A0092B-C50C-407E-A947-70E740481C1C}">
                <a14:useLocalDpi xmlns:a14="http://schemas.microsoft.com/office/drawing/2010/main" val="0"/>
              </a:ext>
            </a:extLst>
          </a:blip>
          <a:srcRect l="42009" r="19970"/>
          <a:stretch>
            <a:fillRect/>
          </a:stretch>
        </p:blipFill>
        <p:spPr bwMode="auto">
          <a:xfrm>
            <a:off x="4553951" y="2555038"/>
            <a:ext cx="1111211" cy="1417454"/>
          </a:xfrm>
          <a:prstGeom prst="rect">
            <a:avLst/>
          </a:prstGeom>
          <a:noFill/>
          <a:extLst>
            <a:ext uri="{909E8E84-426E-40DD-AFC4-6F175D3DCCD1}">
              <a14:hiddenFill xmlns:a14="http://schemas.microsoft.com/office/drawing/2010/main">
                <a:solidFill>
                  <a:srgbClr val="FFFFFF"/>
                </a:solidFill>
              </a14:hiddenFill>
            </a:ext>
          </a:extLst>
        </p:spPr>
      </p:pic>
      <p:sp>
        <p:nvSpPr>
          <p:cNvPr id="35" name="矩形: 圆角 27"/>
          <p:cNvSpPr/>
          <p:nvPr/>
        </p:nvSpPr>
        <p:spPr>
          <a:xfrm>
            <a:off x="4280501" y="4542250"/>
            <a:ext cx="3588470" cy="2068057"/>
          </a:xfrm>
          <a:prstGeom prst="roundRect">
            <a:avLst>
              <a:gd name="adj" fmla="val 6683"/>
            </a:avLst>
          </a:prstGeom>
          <a:solidFill>
            <a:srgbClr val="FFF2CC">
              <a:alpha val="80000"/>
            </a:srgbClr>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cs typeface="Arial" panose="020B0604020202020204" pitchFamily="34" charset="0"/>
            </a:endParaRPr>
          </a:p>
        </p:txBody>
      </p:sp>
      <p:sp>
        <p:nvSpPr>
          <p:cNvPr id="36" name="文本框 2"/>
          <p:cNvSpPr txBox="1"/>
          <p:nvPr/>
        </p:nvSpPr>
        <p:spPr>
          <a:xfrm>
            <a:off x="4428727" y="4656782"/>
            <a:ext cx="3217184" cy="1938992"/>
          </a:xfrm>
          <a:prstGeom prst="rect">
            <a:avLst/>
          </a:prstGeom>
          <a:noFill/>
        </p:spPr>
        <p:txBody>
          <a:bodyPr wrap="square" rtlCol="0">
            <a:normAutofit/>
          </a:bodyPr>
          <a:lstStyle/>
          <a:p>
            <a:pPr marL="285750" indent="-285750">
              <a:buClr>
                <a:srgbClr val="C00000"/>
              </a:buClr>
              <a:buFont typeface="Wingdings" panose="05000000000000000000" pitchFamily="2" charset="2"/>
              <a:buChar char="p"/>
            </a:pPr>
            <a:r>
              <a:rPr lang="zh-CN" altLang="en-US" sz="1600" dirty="0">
                <a:solidFill>
                  <a:srgbClr val="C00000"/>
                </a:solidFill>
                <a:latin typeface="Arial" panose="020B0604020202020204" pitchFamily="34" charset="0"/>
                <a:ea typeface="黑体" panose="02010609060101010101" pitchFamily="49" charset="-122"/>
                <a:cs typeface="Arial" panose="020B0604020202020204" pitchFamily="34" charset="0"/>
              </a:rPr>
              <a:t>Đặc tính: đo khoảng cách bằng thị sai hai mắt</a:t>
            </a:r>
          </a:p>
          <a:p>
            <a:pPr marL="285750" indent="-285750">
              <a:buClr>
                <a:srgbClr val="C00000"/>
              </a:buClr>
              <a:buFont typeface="Wingdings" panose="05000000000000000000" pitchFamily="2" charset="2"/>
              <a:buChar char="p"/>
            </a:pPr>
            <a:r>
              <a:rPr lang="zh-CN" altLang="en-US" sz="1600" dirty="0">
                <a:solidFill>
                  <a:srgbClr val="C00000"/>
                </a:solidFill>
                <a:latin typeface="Arial" panose="020B0604020202020204" pitchFamily="34" charset="0"/>
                <a:ea typeface="黑体" panose="02010609060101010101" pitchFamily="49" charset="-122"/>
                <a:cs typeface="Arial" panose="020B0604020202020204" pitchFamily="34" charset="0"/>
              </a:rPr>
              <a:t>Ưu điểm: có thể xác định vị trí không gian của pixel</a:t>
            </a:r>
          </a:p>
          <a:p>
            <a:pPr marL="285750" lvl="1" indent="-285750">
              <a:buClr>
                <a:srgbClr val="C00000"/>
              </a:buClr>
              <a:buFont typeface="Wingdings" panose="05000000000000000000" pitchFamily="2" charset="2"/>
              <a:buChar char="p"/>
            </a:pPr>
            <a:r>
              <a:rPr lang="zh-CN" altLang="en-US" sz="1600" dirty="0">
                <a:solidFill>
                  <a:srgbClr val="C00000"/>
                </a:solidFill>
                <a:latin typeface="Arial" panose="020B0604020202020204" pitchFamily="34" charset="0"/>
                <a:ea typeface="黑体" panose="02010609060101010101" pitchFamily="49" charset="-122"/>
                <a:cs typeface="Arial" panose="020B0604020202020204" pitchFamily="34" charset="0"/>
              </a:rPr>
              <a:t>Nhược điểm: tầm đo và độ chính xác bị giới hạn bởi đường cơ sở và độ phân giải</a:t>
            </a:r>
          </a:p>
        </p:txBody>
      </p:sp>
      <p:sp>
        <p:nvSpPr>
          <p:cNvPr id="38" name="矩形: 圆角 27"/>
          <p:cNvSpPr/>
          <p:nvPr/>
        </p:nvSpPr>
        <p:spPr>
          <a:xfrm>
            <a:off x="8152262" y="4539431"/>
            <a:ext cx="3588470" cy="2068057"/>
          </a:xfrm>
          <a:prstGeom prst="roundRect">
            <a:avLst>
              <a:gd name="adj" fmla="val 6683"/>
            </a:avLst>
          </a:prstGeom>
          <a:solidFill>
            <a:srgbClr val="FFF2CC">
              <a:alpha val="80000"/>
            </a:srgbClr>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cs typeface="Arial" panose="020B0604020202020204" pitchFamily="34" charset="0"/>
            </a:endParaRPr>
          </a:p>
        </p:txBody>
      </p:sp>
      <p:sp>
        <p:nvSpPr>
          <p:cNvPr id="39" name="文本框 2"/>
          <p:cNvSpPr txBox="1"/>
          <p:nvPr/>
        </p:nvSpPr>
        <p:spPr>
          <a:xfrm>
            <a:off x="8300488" y="4653963"/>
            <a:ext cx="3385484" cy="1938992"/>
          </a:xfrm>
          <a:prstGeom prst="rect">
            <a:avLst/>
          </a:prstGeom>
          <a:noFill/>
        </p:spPr>
        <p:txBody>
          <a:bodyPr wrap="square" rtlCol="0">
            <a:normAutofit/>
          </a:bodyPr>
          <a:lstStyle/>
          <a:p>
            <a:pPr marL="285750" indent="-285750">
              <a:buClr>
                <a:srgbClr val="C00000"/>
              </a:buClr>
              <a:buFont typeface="Wingdings" panose="05000000000000000000" pitchFamily="2" charset="2"/>
              <a:buChar char="p"/>
            </a:pPr>
            <a:r>
              <a:rPr lang="zh-CN" altLang="en-US" sz="1600" dirty="0">
                <a:solidFill>
                  <a:srgbClr val="C00000"/>
                </a:solidFill>
                <a:latin typeface="Arial" panose="020B0604020202020204" pitchFamily="34" charset="0"/>
                <a:ea typeface="黑体" panose="02010609060101010101" pitchFamily="49" charset="-122"/>
                <a:cs typeface="Arial" panose="020B0604020202020204" pitchFamily="34" charset="0"/>
              </a:rPr>
              <a:t>Đặc tính: nhiều camera góc rộng</a:t>
            </a:r>
          </a:p>
          <a:p>
            <a:pPr marL="285750" indent="-285750">
              <a:buClr>
                <a:srgbClr val="C00000"/>
              </a:buClr>
              <a:buFont typeface="Wingdings" panose="05000000000000000000" pitchFamily="2" charset="2"/>
              <a:buChar char="p"/>
            </a:pPr>
            <a:r>
              <a:rPr lang="zh-CN" altLang="en-US" sz="1600" dirty="0">
                <a:solidFill>
                  <a:srgbClr val="C00000"/>
                </a:solidFill>
                <a:latin typeface="Arial" panose="020B0604020202020204" pitchFamily="34" charset="0"/>
                <a:ea typeface="黑体" panose="02010609060101010101" pitchFamily="49" charset="-122"/>
                <a:cs typeface="Arial" panose="020B0604020202020204" pitchFamily="34" charset="0"/>
              </a:rPr>
              <a:t>Ưu điểm: loại bỏ điểm mù, cảm nhận 360 độ</a:t>
            </a:r>
          </a:p>
          <a:p>
            <a:pPr marL="285750" lvl="1" indent="-285750">
              <a:buClr>
                <a:srgbClr val="C00000"/>
              </a:buClr>
              <a:buFont typeface="Wingdings" panose="05000000000000000000" pitchFamily="2" charset="2"/>
              <a:buChar char="p"/>
            </a:pPr>
            <a:r>
              <a:rPr lang="zh-CN" altLang="en-US" sz="1600" dirty="0">
                <a:solidFill>
                  <a:srgbClr val="C00000"/>
                </a:solidFill>
                <a:latin typeface="Arial" panose="020B0604020202020204" pitchFamily="34" charset="0"/>
                <a:ea typeface="黑体" panose="02010609060101010101" pitchFamily="49" charset="-122"/>
                <a:cs typeface="Arial" panose="020B0604020202020204" pitchFamily="34" charset="0"/>
              </a:rPr>
              <a:t>Nhược điểm: độ phân giải của các vật thể ở xa bị suy giảm</a:t>
            </a:r>
          </a:p>
        </p:txBody>
      </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45</a:t>
            </a:fld>
            <a:endParaRPr lang="zh-CN" altLang="en-US">
              <a:latin typeface="Calibri"/>
              <a:cs typeface="Calibri"/>
            </a:endParaRPr>
          </a:p>
        </p:txBody>
      </p:sp>
      <p:sp>
        <p:nvSpPr>
          <p:cNvPr id="3" name="文本占位符 2"/>
          <p:cNvSpPr>
            <a:spLocks noGrp="1"/>
          </p:cNvSpPr>
          <p:nvPr>
            <p:ph type="body" sz="quarter" idx="14"/>
          </p:nvPr>
        </p:nvSpPr>
        <p:spPr/>
        <p:txBody>
          <a:bodyPr>
            <a:normAutofit/>
          </a:bodyPr>
          <a:lstStyle/>
          <a:p>
            <a:r>
              <a:rPr lang="zh-CN" altLang="en-US" dirty="0"/>
              <a:t>Hiệu năng hiện tại của thị giác lập thể hai mắt</a:t>
            </a: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sym typeface="+mn-ea"/>
              </a:rPr>
              <a:t>Cảm biến của hệ thống lái xe tự động</a:t>
            </a:r>
            <a:endParaRPr lang="zh-CN" altLang="en-US" dirty="0">
              <a:latin typeface="Calibri"/>
              <a:cs typeface="Calibri"/>
            </a:endParaRPr>
          </a:p>
        </p:txBody>
      </p:sp>
      <p:sp>
        <p:nvSpPr>
          <p:cNvPr id="13" name="文本框 12"/>
          <p:cNvSpPr txBox="1"/>
          <p:nvPr/>
        </p:nvSpPr>
        <p:spPr>
          <a:xfrm>
            <a:off x="201929" y="6374241"/>
            <a:ext cx="7029116" cy="368300"/>
          </a:xfrm>
          <a:prstGeom prst="rect">
            <a:avLst/>
          </a:prstGeom>
          <a:noFill/>
        </p:spPr>
        <p:txBody>
          <a:bodyPr wrap="square" rtlCol="0">
            <a:noAutofit/>
          </a:bodyPr>
          <a:lstStyle/>
          <a:p>
            <a:r>
              <a:rPr lang="en-US" altLang="zh-CN" sz="1600" kern="0" spc="40" dirty="0">
                <a:latin typeface="Arial" panose="020B0604020202020204" pitchFamily="34" charset="0"/>
                <a:ea typeface="Calibri" panose="02010600030101010101" pitchFamily="2" charset="-122"/>
                <a:cs typeface="Arial" panose="020B0604020202020204" pitchFamily="34" charset="0"/>
              </a:rPr>
              <a:t>Sai số đo khoảng cách đến vật thể trong phạm vi 150m nhỏ hơn 5%</a:t>
            </a:r>
          </a:p>
        </p:txBody>
      </p:sp>
      <p:grpSp>
        <p:nvGrpSpPr>
          <p:cNvPr id="10" name="组合 9"/>
          <p:cNvGrpSpPr/>
          <p:nvPr/>
        </p:nvGrpSpPr>
        <p:grpSpPr>
          <a:xfrm>
            <a:off x="4788432" y="1704082"/>
            <a:ext cx="3265805" cy="2233295"/>
            <a:chOff x="203835" y="540385"/>
            <a:chExt cx="5089525" cy="2851785"/>
          </a:xfrm>
        </p:grpSpPr>
        <p:pic>
          <p:nvPicPr>
            <p:cNvPr id="15" name="图片 14" descr="1643264954772_Left_4"/>
            <p:cNvPicPr>
              <a:picLocks noChangeAspect="1"/>
            </p:cNvPicPr>
            <p:nvPr/>
          </p:nvPicPr>
          <p:blipFill>
            <a:blip r:embed="rId6"/>
            <a:stretch>
              <a:fillRect/>
            </a:stretch>
          </p:blipFill>
          <p:spPr>
            <a:xfrm>
              <a:off x="212091" y="540385"/>
              <a:ext cx="2527300" cy="1421765"/>
            </a:xfrm>
            <a:prstGeom prst="rect">
              <a:avLst/>
            </a:prstGeom>
          </p:spPr>
        </p:pic>
        <p:pic>
          <p:nvPicPr>
            <p:cNvPr id="18" name="图片 17" descr="1643265230867_Left_8"/>
            <p:cNvPicPr>
              <a:picLocks noChangeAspect="1"/>
            </p:cNvPicPr>
            <p:nvPr/>
          </p:nvPicPr>
          <p:blipFill>
            <a:blip r:embed="rId7"/>
            <a:stretch>
              <a:fillRect/>
            </a:stretch>
          </p:blipFill>
          <p:spPr>
            <a:xfrm>
              <a:off x="203835" y="1959610"/>
              <a:ext cx="2542540" cy="1430655"/>
            </a:xfrm>
            <a:prstGeom prst="rect">
              <a:avLst/>
            </a:prstGeom>
          </p:spPr>
        </p:pic>
        <p:pic>
          <p:nvPicPr>
            <p:cNvPr id="19" name="图片 18" descr="1643264954772_Left_4.BMP_.png_depth"/>
            <p:cNvPicPr>
              <a:picLocks noChangeAspect="1"/>
            </p:cNvPicPr>
            <p:nvPr/>
          </p:nvPicPr>
          <p:blipFill>
            <a:blip r:embed="rId8"/>
            <a:stretch>
              <a:fillRect/>
            </a:stretch>
          </p:blipFill>
          <p:spPr>
            <a:xfrm>
              <a:off x="2739390" y="540385"/>
              <a:ext cx="2553970" cy="1437005"/>
            </a:xfrm>
            <a:prstGeom prst="rect">
              <a:avLst/>
            </a:prstGeom>
          </p:spPr>
        </p:pic>
        <p:sp>
          <p:nvSpPr>
            <p:cNvPr id="20" name="矩形 19"/>
            <p:cNvSpPr/>
            <p:nvPr/>
          </p:nvSpPr>
          <p:spPr>
            <a:xfrm>
              <a:off x="3618865" y="1575435"/>
              <a:ext cx="796290" cy="346075"/>
            </a:xfrm>
            <a:prstGeom prst="rect">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600">
                <a:latin typeface="Arial" panose="020B0604020202020204" pitchFamily="34" charset="0"/>
                <a:ea typeface="Calibri" panose="02010600030101010101" pitchFamily="2" charset="-122"/>
                <a:cs typeface="Arial" panose="020B0604020202020204" pitchFamily="34" charset="0"/>
              </a:endParaRPr>
            </a:p>
          </p:txBody>
        </p:sp>
        <p:pic>
          <p:nvPicPr>
            <p:cNvPr id="21" name="图片 20" descr="1643265230867_Left_8.BMP_.png_depth"/>
            <p:cNvPicPr>
              <a:picLocks noChangeAspect="1"/>
            </p:cNvPicPr>
            <p:nvPr/>
          </p:nvPicPr>
          <p:blipFill>
            <a:blip r:embed="rId9"/>
            <a:stretch>
              <a:fillRect/>
            </a:stretch>
          </p:blipFill>
          <p:spPr>
            <a:xfrm>
              <a:off x="2740025" y="1971040"/>
              <a:ext cx="2552700" cy="1421130"/>
            </a:xfrm>
            <a:prstGeom prst="rect">
              <a:avLst/>
            </a:prstGeom>
          </p:spPr>
        </p:pic>
        <p:sp>
          <p:nvSpPr>
            <p:cNvPr id="22" name="矩形 21"/>
            <p:cNvSpPr/>
            <p:nvPr/>
          </p:nvSpPr>
          <p:spPr>
            <a:xfrm>
              <a:off x="3807460" y="2814321"/>
              <a:ext cx="417830" cy="184150"/>
            </a:xfrm>
            <a:prstGeom prst="rect">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600">
                <a:latin typeface="Arial" panose="020B0604020202020204" pitchFamily="34" charset="0"/>
                <a:ea typeface="Calibri" panose="02010600030101010101" pitchFamily="2" charset="-122"/>
                <a:cs typeface="Arial" panose="020B0604020202020204" pitchFamily="34" charset="0"/>
              </a:endParaRPr>
            </a:p>
          </p:txBody>
        </p:sp>
      </p:grpSp>
      <p:graphicFrame>
        <p:nvGraphicFramePr>
          <p:cNvPr id="6" name="表格 -1"/>
          <p:cNvGraphicFramePr/>
          <p:nvPr>
            <p:custDataLst>
              <p:tags r:id="rId1"/>
            </p:custDataLst>
            <p:extLst>
              <p:ext uri="{D42A27DB-BD31-4B8C-83A1-F6EECF244321}">
                <p14:modId xmlns:p14="http://schemas.microsoft.com/office/powerpoint/2010/main" val="2130158835"/>
              </p:ext>
            </p:extLst>
          </p:nvPr>
        </p:nvGraphicFramePr>
        <p:xfrm>
          <a:off x="8229235" y="1676400"/>
          <a:ext cx="3600180" cy="2338070"/>
        </p:xfrm>
        <a:graphic>
          <a:graphicData uri="http://schemas.openxmlformats.org/drawingml/2006/table">
            <a:tbl>
              <a:tblPr firstRow="1" bandRow="1">
                <a:tableStyleId>{6E25E649-3F16-4E02-A733-19D2CDBF48F0}</a:tableStyleId>
              </a:tblPr>
              <a:tblGrid>
                <a:gridCol w="900045">
                  <a:extLst>
                    <a:ext uri="{9D8B030D-6E8A-4147-A177-3AD203B41FA5}">
                      <a16:colId xmlns:a16="http://schemas.microsoft.com/office/drawing/2014/main" val="20000"/>
                    </a:ext>
                  </a:extLst>
                </a:gridCol>
                <a:gridCol w="900045">
                  <a:extLst>
                    <a:ext uri="{9D8B030D-6E8A-4147-A177-3AD203B41FA5}">
                      <a16:colId xmlns:a16="http://schemas.microsoft.com/office/drawing/2014/main" val="20001"/>
                    </a:ext>
                  </a:extLst>
                </a:gridCol>
                <a:gridCol w="900045">
                  <a:extLst>
                    <a:ext uri="{9D8B030D-6E8A-4147-A177-3AD203B41FA5}">
                      <a16:colId xmlns:a16="http://schemas.microsoft.com/office/drawing/2014/main" val="20002"/>
                    </a:ext>
                  </a:extLst>
                </a:gridCol>
                <a:gridCol w="900045">
                  <a:extLst>
                    <a:ext uri="{9D8B030D-6E8A-4147-A177-3AD203B41FA5}">
                      <a16:colId xmlns:a16="http://schemas.microsoft.com/office/drawing/2014/main" val="20003"/>
                    </a:ext>
                  </a:extLst>
                </a:gridCol>
              </a:tblGrid>
              <a:tr h="638810">
                <a:tc>
                  <a:txBody>
                    <a:bodyPr/>
                    <a:lstStyle/>
                    <a:p>
                      <a:pPr indent="0" algn="ctr">
                        <a:buNone/>
                      </a:pPr>
                      <a:r>
                        <a:rPr lang="zh-CN" altLang="en-US" sz="1200" b="0" i="0" dirty="0">
                          <a:solidFill>
                            <a:schemeClr val="tx1"/>
                          </a:solidFill>
                          <a:latin typeface="Arial" panose="020B0604020202020204" pitchFamily="34" charset="0"/>
                          <a:ea typeface="Calibri" panose="02010600030101010101" pitchFamily="2" charset="-122"/>
                          <a:cs typeface="Arial" panose="020B0604020202020204" pitchFamily="34" charset="0"/>
                        </a:rPr>
                        <a:t>Giá trị thực của khoảng cách dọc (m)</a:t>
                      </a:r>
                    </a:p>
                  </a:txBody>
                  <a:tcPr marL="0" marR="0" marT="0" marB="0" anchor="ctr">
                    <a:lnL w="12700">
                      <a:solidFill>
                        <a:schemeClr val="tx1"/>
                      </a:solidFill>
                      <a:prstDash val="solid"/>
                    </a:lnL>
                    <a:lnR w="12700">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indent="0" algn="ctr">
                        <a:buNone/>
                      </a:pPr>
                      <a:r>
                        <a:rPr lang="zh-CN" altLang="en-US" sz="1200" b="0" i="0">
                          <a:solidFill>
                            <a:schemeClr val="tx1"/>
                          </a:solidFill>
                          <a:latin typeface="Arial" panose="020B0604020202020204" pitchFamily="34" charset="0"/>
                          <a:ea typeface="Calibri" panose="02010600030101010101" pitchFamily="2" charset="-122"/>
                          <a:cs typeface="Arial" panose="020B0604020202020204" pitchFamily="34" charset="0"/>
                        </a:rPr>
                        <a:t>Giá trị đo của khoảng cách dọc (m)</a:t>
                      </a:r>
                    </a:p>
                  </a:txBody>
                  <a:tcPr marL="0" marR="0" marT="0" marB="0" anchor="ctr">
                    <a:lnL w="12700">
                      <a:solidFill>
                        <a:schemeClr val="tx1"/>
                      </a:solidFill>
                      <a:prstDash val="solid"/>
                    </a:lnL>
                    <a:lnR w="12700">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indent="0" algn="ctr">
                        <a:buNone/>
                      </a:pPr>
                      <a:r>
                        <a:rPr lang="zh-CN" altLang="en-US" sz="1200" b="0" i="0">
                          <a:solidFill>
                            <a:schemeClr val="tx1"/>
                          </a:solidFill>
                          <a:latin typeface="Arial" panose="020B0604020202020204" pitchFamily="34" charset="0"/>
                          <a:ea typeface="Calibri" panose="02010600030101010101" pitchFamily="2" charset="-122"/>
                          <a:cs typeface="Arial" panose="020B0604020202020204" pitchFamily="34" charset="0"/>
                        </a:rPr>
                        <a:t>Giá trị thực của chiều cao vật thể (m)</a:t>
                      </a:r>
                    </a:p>
                  </a:txBody>
                  <a:tcPr marL="0" marR="0" marT="0" marB="0" anchor="ctr">
                    <a:lnL w="12700">
                      <a:solidFill>
                        <a:schemeClr val="tx1"/>
                      </a:solidFill>
                      <a:prstDash val="solid"/>
                    </a:lnL>
                    <a:lnR w="12700">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indent="0" algn="ctr">
                        <a:buNone/>
                      </a:pPr>
                      <a:r>
                        <a:rPr lang="zh-CN" altLang="en-US" sz="1200" b="0" i="0" dirty="0">
                          <a:solidFill>
                            <a:schemeClr val="tx1"/>
                          </a:solidFill>
                          <a:latin typeface="Arial" panose="020B0604020202020204" pitchFamily="34" charset="0"/>
                          <a:ea typeface="Calibri" panose="02010600030101010101" pitchFamily="2" charset="-122"/>
                          <a:cs typeface="Arial" panose="020B0604020202020204" pitchFamily="34" charset="0"/>
                        </a:rPr>
                        <a:t>Giá trị đo của chiều cao vật thể (m)</a:t>
                      </a:r>
                    </a:p>
                  </a:txBody>
                  <a:tcPr marL="0" marR="0" marT="0" marB="0" anchor="ctr">
                    <a:lnL w="12700">
                      <a:solidFill>
                        <a:schemeClr val="tx1"/>
                      </a:solidFill>
                      <a:prstDash val="solid"/>
                    </a:lnL>
                    <a:lnR w="12700">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0"/>
                  </a:ext>
                </a:extLst>
              </a:tr>
              <a:tr h="753745">
                <a:tc>
                  <a:txBody>
                    <a:bodyPr/>
                    <a:lstStyle/>
                    <a:p>
                      <a:pPr indent="0" algn="ctr">
                        <a:buNone/>
                      </a:pPr>
                      <a:r>
                        <a:rPr lang="en-US" altLang="zh-CN" sz="1600" b="0" i="0" dirty="0">
                          <a:solidFill>
                            <a:schemeClr val="tx1"/>
                          </a:solidFill>
                          <a:latin typeface="Arial" panose="020B0604020202020204" pitchFamily="34" charset="0"/>
                          <a:ea typeface="Calibri" panose="02010600030101010101" pitchFamily="2" charset="-122"/>
                          <a:cs typeface="Arial" panose="020B0604020202020204" pitchFamily="34" charset="0"/>
                        </a:rPr>
                        <a:t>4</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pPr indent="0" algn="ctr">
                        <a:buNone/>
                      </a:pPr>
                      <a:r>
                        <a:rPr lang="en-US" altLang="zh-CN" sz="1600" b="0" i="0">
                          <a:solidFill>
                            <a:schemeClr val="tx1"/>
                          </a:solidFill>
                          <a:latin typeface="Arial" panose="020B0604020202020204" pitchFamily="34" charset="0"/>
                          <a:ea typeface="Calibri" panose="02010600030101010101" pitchFamily="2" charset="-122"/>
                          <a:cs typeface="Arial" panose="020B0604020202020204" pitchFamily="34" charset="0"/>
                        </a:rPr>
                        <a:t>4.11</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pPr indent="0" algn="ctr">
                        <a:buNone/>
                      </a:pPr>
                      <a:r>
                        <a:rPr lang="en-US" altLang="zh-CN" sz="1600" b="0" i="0">
                          <a:solidFill>
                            <a:schemeClr val="tx1"/>
                          </a:solidFill>
                          <a:latin typeface="Arial" panose="020B0604020202020204" pitchFamily="34" charset="0"/>
                          <a:ea typeface="Calibri" panose="02010600030101010101" pitchFamily="2" charset="-122"/>
                          <a:cs typeface="Arial" panose="020B0604020202020204" pitchFamily="34" charset="0"/>
                        </a:rPr>
                        <a:t>0.09</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pPr indent="0" algn="ctr">
                        <a:buNone/>
                      </a:pPr>
                      <a:r>
                        <a:rPr lang="en-US" altLang="zh-CN" sz="1600" b="0" i="0" dirty="0">
                          <a:solidFill>
                            <a:schemeClr val="tx1"/>
                          </a:solidFill>
                          <a:latin typeface="Arial" panose="020B0604020202020204" pitchFamily="34" charset="0"/>
                          <a:ea typeface="Calibri" panose="02010600030101010101" pitchFamily="2" charset="-122"/>
                          <a:cs typeface="Arial" panose="020B0604020202020204" pitchFamily="34" charset="0"/>
                        </a:rPr>
                        <a:t>0.104</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extLst>
                  <a:ext uri="{0D108BD9-81ED-4DB2-BD59-A6C34878D82A}">
                    <a16:rowId xmlns:a16="http://schemas.microsoft.com/office/drawing/2014/main" val="10001"/>
                  </a:ext>
                </a:extLst>
              </a:tr>
              <a:tr h="852805">
                <a:tc>
                  <a:txBody>
                    <a:bodyPr/>
                    <a:lstStyle/>
                    <a:p>
                      <a:pPr indent="0" algn="ctr">
                        <a:buNone/>
                      </a:pPr>
                      <a:r>
                        <a:rPr lang="en-US" altLang="zh-CN" sz="1600" b="0" i="0" dirty="0">
                          <a:solidFill>
                            <a:schemeClr val="tx1"/>
                          </a:solidFill>
                          <a:latin typeface="Arial" panose="020B0604020202020204" pitchFamily="34" charset="0"/>
                          <a:ea typeface="Calibri" panose="02010600030101010101" pitchFamily="2" charset="-122"/>
                          <a:cs typeface="Arial" panose="020B0604020202020204" pitchFamily="34" charset="0"/>
                        </a:rPr>
                        <a:t>8</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cmpd="sng">
                      <a:solidFill>
                        <a:schemeClr val="tx1"/>
                      </a:solidFill>
                      <a:prstDash val="solid"/>
                    </a:lnB>
                    <a:noFill/>
                  </a:tcPr>
                </a:tc>
                <a:tc>
                  <a:txBody>
                    <a:bodyPr/>
                    <a:lstStyle/>
                    <a:p>
                      <a:pPr indent="0" algn="ctr">
                        <a:buNone/>
                      </a:pPr>
                      <a:r>
                        <a:rPr lang="en-US" altLang="zh-CN" sz="1600" b="0" i="0" dirty="0">
                          <a:solidFill>
                            <a:schemeClr val="tx1"/>
                          </a:solidFill>
                          <a:latin typeface="Arial" panose="020B0604020202020204" pitchFamily="34" charset="0"/>
                          <a:ea typeface="Calibri" panose="02010600030101010101" pitchFamily="2" charset="-122"/>
                          <a:cs typeface="Arial" panose="020B0604020202020204" pitchFamily="34" charset="0"/>
                        </a:rPr>
                        <a:t>8.24</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cmpd="sng">
                      <a:solidFill>
                        <a:schemeClr val="tx1"/>
                      </a:solidFill>
                      <a:prstDash val="solid"/>
                    </a:lnB>
                    <a:noFill/>
                  </a:tcPr>
                </a:tc>
                <a:tc>
                  <a:txBody>
                    <a:bodyPr/>
                    <a:lstStyle/>
                    <a:p>
                      <a:pPr indent="0" algn="ctr">
                        <a:buNone/>
                      </a:pPr>
                      <a:r>
                        <a:rPr lang="en-US" altLang="zh-CN" sz="1600" b="0" i="0" dirty="0">
                          <a:solidFill>
                            <a:schemeClr val="tx1"/>
                          </a:solidFill>
                          <a:latin typeface="Arial" panose="020B0604020202020204" pitchFamily="34" charset="0"/>
                          <a:ea typeface="Calibri" panose="02010600030101010101" pitchFamily="2" charset="-122"/>
                          <a:cs typeface="Arial" panose="020B0604020202020204" pitchFamily="34" charset="0"/>
                        </a:rPr>
                        <a:t>0.09</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cmpd="sng">
                      <a:solidFill>
                        <a:schemeClr val="tx1"/>
                      </a:solidFill>
                      <a:prstDash val="solid"/>
                    </a:lnB>
                    <a:noFill/>
                  </a:tcPr>
                </a:tc>
                <a:tc>
                  <a:txBody>
                    <a:bodyPr/>
                    <a:lstStyle/>
                    <a:p>
                      <a:pPr indent="0" algn="ctr">
                        <a:buNone/>
                      </a:pPr>
                      <a:r>
                        <a:rPr lang="en-US" altLang="zh-CN" sz="1600" b="0" i="0" dirty="0">
                          <a:solidFill>
                            <a:schemeClr val="tx1"/>
                          </a:solidFill>
                          <a:latin typeface="Arial" panose="020B0604020202020204" pitchFamily="34" charset="0"/>
                          <a:ea typeface="Calibri" panose="02010600030101010101" pitchFamily="2" charset="-122"/>
                          <a:cs typeface="Arial" panose="020B0604020202020204" pitchFamily="34" charset="0"/>
                        </a:rPr>
                        <a:t>0.096</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2"/>
                  </a:ext>
                </a:extLst>
              </a:tr>
            </a:tbl>
          </a:graphicData>
        </a:graphic>
      </p:graphicFrame>
      <p:grpSp>
        <p:nvGrpSpPr>
          <p:cNvPr id="27" name="组合 26"/>
          <p:cNvGrpSpPr/>
          <p:nvPr/>
        </p:nvGrpSpPr>
        <p:grpSpPr>
          <a:xfrm>
            <a:off x="4881494" y="4018598"/>
            <a:ext cx="3257550" cy="2195830"/>
            <a:chOff x="412549" y="736499"/>
            <a:chExt cx="4534959" cy="2562496"/>
          </a:xfrm>
        </p:grpSpPr>
        <p:pic>
          <p:nvPicPr>
            <p:cNvPr id="28" name="图片 27" descr="1643263992798_Left_4"/>
            <p:cNvPicPr>
              <a:picLocks noChangeAspect="1"/>
            </p:cNvPicPr>
            <p:nvPr/>
          </p:nvPicPr>
          <p:blipFill>
            <a:blip r:embed="rId10"/>
            <a:stretch>
              <a:fillRect/>
            </a:stretch>
          </p:blipFill>
          <p:spPr>
            <a:xfrm>
              <a:off x="412549" y="736499"/>
              <a:ext cx="2265828" cy="1288415"/>
            </a:xfrm>
            <a:prstGeom prst="rect">
              <a:avLst/>
            </a:prstGeom>
          </p:spPr>
        </p:pic>
        <p:pic>
          <p:nvPicPr>
            <p:cNvPr id="29" name="图片 28" descr="1643264308792_Left_8"/>
            <p:cNvPicPr>
              <a:picLocks noChangeAspect="1"/>
            </p:cNvPicPr>
            <p:nvPr/>
          </p:nvPicPr>
          <p:blipFill>
            <a:blip r:embed="rId11"/>
            <a:stretch>
              <a:fillRect/>
            </a:stretch>
          </p:blipFill>
          <p:spPr>
            <a:xfrm>
              <a:off x="413100" y="2024914"/>
              <a:ext cx="2265277" cy="1274081"/>
            </a:xfrm>
            <a:prstGeom prst="rect">
              <a:avLst/>
            </a:prstGeom>
          </p:spPr>
        </p:pic>
        <p:pic>
          <p:nvPicPr>
            <p:cNvPr id="30" name="图片 29" descr="1643263992798_Left_4.BMP_.png_depth"/>
            <p:cNvPicPr>
              <a:picLocks noChangeAspect="1"/>
            </p:cNvPicPr>
            <p:nvPr/>
          </p:nvPicPr>
          <p:blipFill>
            <a:blip r:embed="rId12"/>
            <a:stretch>
              <a:fillRect/>
            </a:stretch>
          </p:blipFill>
          <p:spPr>
            <a:xfrm>
              <a:off x="2679564" y="736499"/>
              <a:ext cx="2266928" cy="1288415"/>
            </a:xfrm>
            <a:prstGeom prst="rect">
              <a:avLst/>
            </a:prstGeom>
          </p:spPr>
        </p:pic>
        <p:sp>
          <p:nvSpPr>
            <p:cNvPr id="31" name="矩形 30"/>
            <p:cNvSpPr/>
            <p:nvPr/>
          </p:nvSpPr>
          <p:spPr>
            <a:xfrm>
              <a:off x="3683448" y="1748278"/>
              <a:ext cx="304899" cy="168410"/>
            </a:xfrm>
            <a:prstGeom prst="rect">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600">
                <a:latin typeface="Arial" panose="020B0604020202020204" pitchFamily="34" charset="0"/>
                <a:ea typeface="Calibri" panose="02010600030101010101" pitchFamily="2" charset="-122"/>
                <a:cs typeface="Arial" panose="020B0604020202020204" pitchFamily="34" charset="0"/>
              </a:endParaRPr>
            </a:p>
          </p:txBody>
        </p:sp>
        <p:pic>
          <p:nvPicPr>
            <p:cNvPr id="32" name="图片 31" descr="1643264308792_Left_8.BMP_.png_depth"/>
            <p:cNvPicPr>
              <a:picLocks noChangeAspect="1"/>
            </p:cNvPicPr>
            <p:nvPr/>
          </p:nvPicPr>
          <p:blipFill>
            <a:blip r:embed="rId13"/>
            <a:stretch>
              <a:fillRect/>
            </a:stretch>
          </p:blipFill>
          <p:spPr>
            <a:xfrm>
              <a:off x="2678928" y="2027115"/>
              <a:ext cx="2268580" cy="1271880"/>
            </a:xfrm>
            <a:prstGeom prst="rect">
              <a:avLst/>
            </a:prstGeom>
          </p:spPr>
        </p:pic>
        <p:sp>
          <p:nvSpPr>
            <p:cNvPr id="34" name="矩形 33"/>
            <p:cNvSpPr/>
            <p:nvPr/>
          </p:nvSpPr>
          <p:spPr>
            <a:xfrm>
              <a:off x="3683448" y="2792870"/>
              <a:ext cx="235554" cy="142543"/>
            </a:xfrm>
            <a:prstGeom prst="rect">
              <a:avLst/>
            </a:prstGeom>
            <a:noFill/>
            <a:ln>
              <a:solidFill>
                <a:srgbClr val="FF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1600">
                <a:latin typeface="Arial" panose="020B0604020202020204" pitchFamily="34" charset="0"/>
                <a:ea typeface="Calibri" panose="02010600030101010101" pitchFamily="2" charset="-122"/>
                <a:cs typeface="Arial" panose="020B0604020202020204" pitchFamily="34" charset="0"/>
              </a:endParaRPr>
            </a:p>
          </p:txBody>
        </p:sp>
      </p:grpSp>
      <p:graphicFrame>
        <p:nvGraphicFramePr>
          <p:cNvPr id="24" name="表格 -1"/>
          <p:cNvGraphicFramePr/>
          <p:nvPr>
            <p:custDataLst>
              <p:tags r:id="rId2"/>
            </p:custDataLst>
            <p:extLst>
              <p:ext uri="{D42A27DB-BD31-4B8C-83A1-F6EECF244321}">
                <p14:modId xmlns:p14="http://schemas.microsoft.com/office/powerpoint/2010/main" val="660268628"/>
              </p:ext>
            </p:extLst>
          </p:nvPr>
        </p:nvGraphicFramePr>
        <p:xfrm>
          <a:off x="8229235" y="4064000"/>
          <a:ext cx="3600180" cy="2176145"/>
        </p:xfrm>
        <a:graphic>
          <a:graphicData uri="http://schemas.openxmlformats.org/drawingml/2006/table">
            <a:tbl>
              <a:tblPr firstRow="1" bandRow="1">
                <a:tableStyleId>{6E25E649-3F16-4E02-A733-19D2CDBF48F0}</a:tableStyleId>
              </a:tblPr>
              <a:tblGrid>
                <a:gridCol w="900045">
                  <a:extLst>
                    <a:ext uri="{9D8B030D-6E8A-4147-A177-3AD203B41FA5}">
                      <a16:colId xmlns:a16="http://schemas.microsoft.com/office/drawing/2014/main" val="20000"/>
                    </a:ext>
                  </a:extLst>
                </a:gridCol>
                <a:gridCol w="900045">
                  <a:extLst>
                    <a:ext uri="{9D8B030D-6E8A-4147-A177-3AD203B41FA5}">
                      <a16:colId xmlns:a16="http://schemas.microsoft.com/office/drawing/2014/main" val="20001"/>
                    </a:ext>
                  </a:extLst>
                </a:gridCol>
                <a:gridCol w="900045">
                  <a:extLst>
                    <a:ext uri="{9D8B030D-6E8A-4147-A177-3AD203B41FA5}">
                      <a16:colId xmlns:a16="http://schemas.microsoft.com/office/drawing/2014/main" val="20002"/>
                    </a:ext>
                  </a:extLst>
                </a:gridCol>
                <a:gridCol w="900045">
                  <a:extLst>
                    <a:ext uri="{9D8B030D-6E8A-4147-A177-3AD203B41FA5}">
                      <a16:colId xmlns:a16="http://schemas.microsoft.com/office/drawing/2014/main" val="20003"/>
                    </a:ext>
                  </a:extLst>
                </a:gridCol>
              </a:tblGrid>
              <a:tr h="822325">
                <a:tc>
                  <a:txBody>
                    <a:bodyPr/>
                    <a:lstStyle/>
                    <a:p>
                      <a:pPr indent="0" algn="ctr">
                        <a:buNone/>
                      </a:pPr>
                      <a:r>
                        <a:rPr lang="zh-CN" altLang="en-US" sz="1200" b="0" i="0" dirty="0">
                          <a:solidFill>
                            <a:schemeClr val="tx1"/>
                          </a:solidFill>
                          <a:latin typeface="Arial" panose="020B0604020202020204" pitchFamily="34" charset="0"/>
                          <a:ea typeface="Calibri" panose="02010600030101010101" pitchFamily="2" charset="-122"/>
                          <a:cs typeface="Arial" panose="020B0604020202020204" pitchFamily="34" charset="0"/>
                        </a:rPr>
                        <a:t>Giá trị thực của khoảng cách dọc (m)</a:t>
                      </a:r>
                    </a:p>
                  </a:txBody>
                  <a:tcPr marL="0" marR="0" marT="0" marB="0" anchor="ctr">
                    <a:lnL w="12700">
                      <a:solidFill>
                        <a:schemeClr val="tx1"/>
                      </a:solidFill>
                      <a:prstDash val="solid"/>
                    </a:lnL>
                    <a:lnR w="12700">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indent="0" algn="ctr">
                        <a:buNone/>
                      </a:pPr>
                      <a:r>
                        <a:rPr lang="zh-CN" altLang="en-US" sz="1200" b="0" i="0" dirty="0">
                          <a:solidFill>
                            <a:schemeClr val="tx1"/>
                          </a:solidFill>
                          <a:latin typeface="Arial" panose="020B0604020202020204" pitchFamily="34" charset="0"/>
                          <a:ea typeface="Calibri" panose="02010600030101010101" pitchFamily="2" charset="-122"/>
                          <a:cs typeface="Arial" panose="020B0604020202020204" pitchFamily="34" charset="0"/>
                        </a:rPr>
                        <a:t>Giá trị đo của khoảng cách dọc (m)</a:t>
                      </a:r>
                    </a:p>
                  </a:txBody>
                  <a:tcPr marL="0" marR="0" marT="0" marB="0" anchor="ctr">
                    <a:lnL w="12700">
                      <a:solidFill>
                        <a:schemeClr val="tx1"/>
                      </a:solidFill>
                      <a:prstDash val="solid"/>
                    </a:lnL>
                    <a:lnR w="12700">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indent="0" algn="ctr">
                        <a:buNone/>
                      </a:pPr>
                      <a:r>
                        <a:rPr lang="zh-CN" altLang="en-US" sz="1200" b="0" i="0" dirty="0">
                          <a:solidFill>
                            <a:schemeClr val="tx1"/>
                          </a:solidFill>
                          <a:latin typeface="Arial" panose="020B0604020202020204" pitchFamily="34" charset="0"/>
                          <a:ea typeface="Calibri" panose="02010600030101010101" pitchFamily="2" charset="-122"/>
                          <a:cs typeface="Arial" panose="020B0604020202020204" pitchFamily="34" charset="0"/>
                        </a:rPr>
                        <a:t>Giá trị thực của chiều cao vật thể (m)</a:t>
                      </a:r>
                    </a:p>
                  </a:txBody>
                  <a:tcPr marL="0" marR="0" marT="0" marB="0" anchor="ctr">
                    <a:lnL w="12700">
                      <a:solidFill>
                        <a:schemeClr val="tx1"/>
                      </a:solidFill>
                      <a:prstDash val="solid"/>
                    </a:lnL>
                    <a:lnR w="12700">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indent="0" algn="ctr">
                        <a:buNone/>
                      </a:pPr>
                      <a:r>
                        <a:rPr lang="zh-CN" altLang="en-US" sz="1200" b="0" i="0" dirty="0">
                          <a:solidFill>
                            <a:schemeClr val="tx1"/>
                          </a:solidFill>
                          <a:latin typeface="Arial" panose="020B0604020202020204" pitchFamily="34" charset="0"/>
                          <a:ea typeface="Calibri" panose="02010600030101010101" pitchFamily="2" charset="-122"/>
                          <a:cs typeface="Arial" panose="020B0604020202020204" pitchFamily="34" charset="0"/>
                        </a:rPr>
                        <a:t>Giá trị đo của chiều cao vật thể (m)</a:t>
                      </a:r>
                    </a:p>
                  </a:txBody>
                  <a:tcPr marL="0" marR="0" marT="0" marB="0" anchor="ctr">
                    <a:lnL w="12700">
                      <a:solidFill>
                        <a:schemeClr val="tx1"/>
                      </a:solidFill>
                      <a:prstDash val="solid"/>
                    </a:lnL>
                    <a:lnR w="12700">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0"/>
                  </a:ext>
                </a:extLst>
              </a:tr>
              <a:tr h="676275">
                <a:tc>
                  <a:txBody>
                    <a:bodyPr/>
                    <a:lstStyle/>
                    <a:p>
                      <a:pPr indent="0" algn="ctr">
                        <a:buNone/>
                      </a:pPr>
                      <a:r>
                        <a:rPr lang="en-US" altLang="zh-CN" sz="1600" b="0" i="0" dirty="0">
                          <a:solidFill>
                            <a:schemeClr val="tx1"/>
                          </a:solidFill>
                          <a:latin typeface="Arial" panose="020B0604020202020204" pitchFamily="34" charset="0"/>
                          <a:ea typeface="Calibri" panose="02010600030101010101" pitchFamily="2" charset="-122"/>
                          <a:cs typeface="Arial" panose="020B0604020202020204" pitchFamily="34" charset="0"/>
                        </a:rPr>
                        <a:t>4</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pPr indent="0" algn="ctr">
                        <a:buNone/>
                      </a:pPr>
                      <a:r>
                        <a:rPr lang="en-US" altLang="zh-CN" sz="1600" b="0" i="0" dirty="0">
                          <a:solidFill>
                            <a:schemeClr val="tx1"/>
                          </a:solidFill>
                          <a:latin typeface="Arial" panose="020B0604020202020204" pitchFamily="34" charset="0"/>
                          <a:ea typeface="Calibri" panose="02010600030101010101" pitchFamily="2" charset="-122"/>
                          <a:cs typeface="Arial" panose="020B0604020202020204" pitchFamily="34" charset="0"/>
                        </a:rPr>
                        <a:t>3.97</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pPr indent="0" algn="ctr">
                        <a:buNone/>
                      </a:pPr>
                      <a:r>
                        <a:rPr lang="en-US" altLang="zh-CN" sz="1600" b="0" i="0" dirty="0">
                          <a:solidFill>
                            <a:schemeClr val="tx1"/>
                          </a:solidFill>
                          <a:latin typeface="Arial" panose="020B0604020202020204" pitchFamily="34" charset="0"/>
                          <a:ea typeface="Calibri" panose="02010600030101010101" pitchFamily="2" charset="-122"/>
                          <a:cs typeface="Arial" panose="020B0604020202020204" pitchFamily="34" charset="0"/>
                        </a:rPr>
                        <a:t>0.018</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lstStyle/>
                    <a:p>
                      <a:pPr indent="0" algn="ctr">
                        <a:buNone/>
                      </a:pPr>
                      <a:r>
                        <a:rPr lang="en-US" altLang="zh-CN" sz="1600" b="0" i="0">
                          <a:solidFill>
                            <a:schemeClr val="tx1"/>
                          </a:solidFill>
                          <a:latin typeface="Arial" panose="020B0604020202020204" pitchFamily="34" charset="0"/>
                          <a:ea typeface="Calibri" panose="02010600030101010101" pitchFamily="2" charset="-122"/>
                          <a:cs typeface="Arial" panose="020B0604020202020204" pitchFamily="34" charset="0"/>
                        </a:rPr>
                        <a:t>0.0233</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extLst>
                  <a:ext uri="{0D108BD9-81ED-4DB2-BD59-A6C34878D82A}">
                    <a16:rowId xmlns:a16="http://schemas.microsoft.com/office/drawing/2014/main" val="10001"/>
                  </a:ext>
                </a:extLst>
              </a:tr>
              <a:tr h="677545">
                <a:tc>
                  <a:txBody>
                    <a:bodyPr/>
                    <a:lstStyle/>
                    <a:p>
                      <a:pPr indent="0" algn="ctr">
                        <a:buNone/>
                      </a:pPr>
                      <a:r>
                        <a:rPr lang="en-US" altLang="zh-CN" sz="1600" b="0" i="0">
                          <a:solidFill>
                            <a:schemeClr val="tx1"/>
                          </a:solidFill>
                          <a:latin typeface="Arial" panose="020B0604020202020204" pitchFamily="34" charset="0"/>
                          <a:ea typeface="Calibri" panose="02010600030101010101" pitchFamily="2" charset="-122"/>
                          <a:cs typeface="Arial" panose="020B0604020202020204" pitchFamily="34" charset="0"/>
                        </a:rPr>
                        <a:t>8</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cmpd="sng">
                      <a:solidFill>
                        <a:schemeClr val="tx1"/>
                      </a:solidFill>
                      <a:prstDash val="solid"/>
                    </a:lnB>
                    <a:noFill/>
                  </a:tcPr>
                </a:tc>
                <a:tc>
                  <a:txBody>
                    <a:bodyPr/>
                    <a:lstStyle/>
                    <a:p>
                      <a:pPr indent="0" algn="ctr">
                        <a:buNone/>
                      </a:pPr>
                      <a:r>
                        <a:rPr lang="en-US" altLang="zh-CN" sz="1600" b="0" i="0">
                          <a:solidFill>
                            <a:schemeClr val="tx1"/>
                          </a:solidFill>
                          <a:latin typeface="Arial" panose="020B0604020202020204" pitchFamily="34" charset="0"/>
                          <a:ea typeface="Calibri" panose="02010600030101010101" pitchFamily="2" charset="-122"/>
                          <a:cs typeface="Arial" panose="020B0604020202020204" pitchFamily="34" charset="0"/>
                        </a:rPr>
                        <a:t>8.01</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cmpd="sng">
                      <a:solidFill>
                        <a:schemeClr val="tx1"/>
                      </a:solidFill>
                      <a:prstDash val="solid"/>
                    </a:lnB>
                    <a:noFill/>
                  </a:tcPr>
                </a:tc>
                <a:tc>
                  <a:txBody>
                    <a:bodyPr/>
                    <a:lstStyle/>
                    <a:p>
                      <a:pPr indent="0" algn="ctr">
                        <a:buNone/>
                      </a:pPr>
                      <a:r>
                        <a:rPr lang="en-US" altLang="zh-CN" sz="1600" b="0" i="0" dirty="0">
                          <a:solidFill>
                            <a:schemeClr val="tx1"/>
                          </a:solidFill>
                          <a:latin typeface="Arial" panose="020B0604020202020204" pitchFamily="34" charset="0"/>
                          <a:ea typeface="Calibri" panose="02010600030101010101" pitchFamily="2" charset="-122"/>
                          <a:cs typeface="Arial" panose="020B0604020202020204" pitchFamily="34" charset="0"/>
                        </a:rPr>
                        <a:t>0.018</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cmpd="sng">
                      <a:solidFill>
                        <a:schemeClr val="tx1"/>
                      </a:solidFill>
                      <a:prstDash val="solid"/>
                    </a:lnB>
                    <a:noFill/>
                  </a:tcPr>
                </a:tc>
                <a:tc>
                  <a:txBody>
                    <a:bodyPr/>
                    <a:lstStyle/>
                    <a:p>
                      <a:pPr indent="0" algn="ctr">
                        <a:buNone/>
                      </a:pPr>
                      <a:r>
                        <a:rPr lang="en-US" altLang="zh-CN" sz="1600" b="0" i="0" dirty="0">
                          <a:solidFill>
                            <a:schemeClr val="tx1"/>
                          </a:solidFill>
                          <a:latin typeface="Arial" panose="020B0604020202020204" pitchFamily="34" charset="0"/>
                          <a:ea typeface="Calibri" panose="02010600030101010101" pitchFamily="2" charset="-122"/>
                          <a:cs typeface="Arial" panose="020B0604020202020204" pitchFamily="34" charset="0"/>
                        </a:rPr>
                        <a:t>0.0232</a:t>
                      </a:r>
                    </a:p>
                  </a:txBody>
                  <a:tcPr marL="0" marR="0" marT="0" marB="0" anchor="ctr">
                    <a:lnL w="12700">
                      <a:solidFill>
                        <a:schemeClr val="tx1"/>
                      </a:solidFill>
                      <a:prstDash val="solid"/>
                    </a:lnL>
                    <a:lnR w="12700">
                      <a:solidFill>
                        <a:schemeClr val="tx1"/>
                      </a:solidFill>
                      <a:prstDash val="solid"/>
                    </a:lnR>
                    <a:lnT w="12700">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2"/>
                  </a:ext>
                </a:extLst>
              </a:tr>
            </a:tbl>
          </a:graphicData>
        </a:graphic>
      </p:graphicFrame>
      <p:sp>
        <p:nvSpPr>
          <p:cNvPr id="7" name="文本框 6"/>
          <p:cNvSpPr txBox="1"/>
          <p:nvPr/>
        </p:nvSpPr>
        <p:spPr>
          <a:xfrm>
            <a:off x="7490718" y="6284122"/>
            <a:ext cx="4916642" cy="368300"/>
          </a:xfrm>
          <a:prstGeom prst="rect">
            <a:avLst/>
          </a:prstGeom>
          <a:noFill/>
        </p:spPr>
        <p:txBody>
          <a:bodyPr wrap="square" rtlCol="0">
            <a:noAutofit/>
          </a:bodyPr>
          <a:lstStyle/>
          <a:p>
            <a:pPr algn="ctr"/>
            <a:r>
              <a:rPr lang="zh-CN" altLang="en-US" sz="1600" kern="0" spc="40" dirty="0">
                <a:latin typeface="Arial" panose="020B0604020202020204" pitchFamily="34" charset="0"/>
                <a:ea typeface="Calibri" panose="02010600030101010101" pitchFamily="2" charset="-122"/>
                <a:cs typeface="Arial" panose="020B0604020202020204" pitchFamily="34" charset="0"/>
                <a:sym typeface="+mn-ea"/>
              </a:rPr>
              <a:t>Sai số đo chiều cao của vật thể siêu nhỏ </a:t>
            </a:r>
            <a:br>
              <a:rPr lang="vi-VN" altLang="zh-CN" sz="1600" kern="0" spc="40" dirty="0">
                <a:latin typeface="Arial" panose="020B0604020202020204" pitchFamily="34" charset="0"/>
                <a:ea typeface="Calibri" panose="02010600030101010101" pitchFamily="2" charset="-122"/>
                <a:cs typeface="Arial" panose="020B0604020202020204" pitchFamily="34" charset="0"/>
                <a:sym typeface="+mn-ea"/>
              </a:rPr>
            </a:br>
            <a:r>
              <a:rPr lang="zh-CN" altLang="en-US" sz="1600" kern="0" spc="40" dirty="0">
                <a:latin typeface="Arial" panose="020B0604020202020204" pitchFamily="34" charset="0"/>
                <a:ea typeface="Calibri" panose="02010600030101010101" pitchFamily="2" charset="-122"/>
                <a:cs typeface="Arial" panose="020B0604020202020204" pitchFamily="34" charset="0"/>
                <a:sym typeface="+mn-ea"/>
              </a:rPr>
              <a:t>ở mức milimét</a:t>
            </a:r>
            <a:endParaRPr lang="en-US" altLang="zh-CN" sz="1600" kern="0" spc="40" dirty="0">
              <a:latin typeface="Arial" panose="020B0604020202020204" pitchFamily="34" charset="0"/>
              <a:ea typeface="Calibri" panose="02010600030101010101" pitchFamily="2" charset="-122"/>
              <a:cs typeface="Arial" panose="020B0604020202020204" pitchFamily="34" charset="0"/>
            </a:endParaRPr>
          </a:p>
        </p:txBody>
      </p:sp>
      <p:pic>
        <p:nvPicPr>
          <p:cNvPr id="5" name="demo_low" descr="demo_low">
            <a:hlinkClick r:id="" action="ppaction://media"/>
            <a:extLst>
              <a:ext uri="{FF2B5EF4-FFF2-40B4-BE49-F238E27FC236}">
                <a16:creationId xmlns:a16="http://schemas.microsoft.com/office/drawing/2014/main" id="{0E0BA522-78BB-1814-7B8F-5C897FC60C03}"/>
              </a:ext>
            </a:extLst>
          </p:cNvPr>
          <p:cNvPicPr>
            <a:picLocks noChangeAspect="1"/>
          </p:cNvPicPr>
          <p:nvPr>
            <a:videoFile r:link="rId4"/>
            <p:extLst>
              <p:ext uri="{DAA4B4D4-6D71-4841-9C94-3DE7FCFB9230}">
                <p14:media xmlns:p14="http://schemas.microsoft.com/office/powerpoint/2010/main" r:embed="rId3"/>
              </p:ext>
            </p:extLst>
          </p:nvPr>
        </p:nvPicPr>
        <p:blipFill>
          <a:blip r:embed="rId14"/>
          <a:stretch>
            <a:fillRect/>
          </a:stretch>
        </p:blipFill>
        <p:spPr>
          <a:xfrm>
            <a:off x="329531" y="1936822"/>
            <a:ext cx="4272495" cy="4213081"/>
          </a:xfrm>
          <a:prstGeom prst="rect">
            <a:avLst/>
          </a:prstGeom>
        </p:spPr>
      </p:pic>
    </p:spTree>
    <p:extLst>
      <p:ext uri="{BB962C8B-B14F-4D97-AF65-F5344CB8AC3E}">
        <p14:creationId xmlns:p14="http://schemas.microsoft.com/office/powerpoint/2010/main" val="2624188538"/>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2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46</a:t>
            </a:fld>
            <a:endParaRPr lang="zh-CN" altLang="en-US">
              <a:latin typeface="Calibri"/>
              <a:cs typeface="Calibri"/>
            </a:endParaRPr>
          </a:p>
        </p:txBody>
      </p:sp>
      <p:sp>
        <p:nvSpPr>
          <p:cNvPr id="3" name="文本占位符 2"/>
          <p:cNvSpPr>
            <a:spLocks noGrp="1"/>
          </p:cNvSpPr>
          <p:nvPr>
            <p:ph type="body" sz="quarter" idx="14"/>
          </p:nvPr>
        </p:nvSpPr>
        <p:spPr/>
        <p:txBody>
          <a:bodyPr>
            <a:normAutofit/>
          </a:bodyPr>
          <a:lstStyle/>
          <a:p>
            <a:r>
              <a:rPr lang="zh-CN" altLang="en-US" dirty="0">
                <a:latin typeface="Calibri"/>
                <a:cs typeface="Calibri"/>
              </a:rPr>
              <a:t>Nâng cấp mới nhất của cảm biến camera trên xe: camera góc rộng toàn cảnh</a:t>
            </a: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Cảm biến của hệ thống lái xe tự động</a:t>
            </a:r>
          </a:p>
        </p:txBody>
      </p:sp>
      <p:pic>
        <p:nvPicPr>
          <p:cNvPr id="7" name="Picture 6">
            <a:extLst>
              <a:ext uri="{FF2B5EF4-FFF2-40B4-BE49-F238E27FC236}">
                <a16:creationId xmlns:a16="http://schemas.microsoft.com/office/drawing/2014/main" id="{C617779B-7F89-757D-FA7A-BE1852EA5A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415" y="1765086"/>
            <a:ext cx="10252647" cy="451305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圆角 27"/>
          <p:cNvSpPr/>
          <p:nvPr/>
        </p:nvSpPr>
        <p:spPr>
          <a:xfrm>
            <a:off x="463500" y="4527717"/>
            <a:ext cx="5480068" cy="2068057"/>
          </a:xfrm>
          <a:prstGeom prst="roundRect">
            <a:avLst>
              <a:gd name="adj" fmla="val 6683"/>
            </a:avLst>
          </a:prstGeom>
          <a:solidFill>
            <a:srgbClr val="FFF2CC">
              <a:alpha val="80000"/>
            </a:srgbClr>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cs typeface="Arial" panose="020B0604020202020204" pitchFamily="34" charset="0"/>
            </a:endParaRPr>
          </a:p>
        </p:txBody>
      </p:sp>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47</a:t>
            </a:fld>
            <a:endParaRPr lang="zh-CN" altLang="en-US">
              <a:latin typeface="Calibri"/>
              <a:cs typeface="Calibri"/>
            </a:endParaRPr>
          </a:p>
        </p:txBody>
      </p:sp>
      <p:sp>
        <p:nvSpPr>
          <p:cNvPr id="5" name="文本占位符 4"/>
          <p:cNvSpPr>
            <a:spLocks noGrp="1"/>
          </p:cNvSpPr>
          <p:nvPr>
            <p:ph type="body" sz="quarter" idx="14"/>
          </p:nvPr>
        </p:nvSpPr>
        <p:spPr/>
        <p:txBody>
          <a:bodyPr>
            <a:normAutofit/>
          </a:bodyPr>
          <a:lstStyle/>
          <a:p>
            <a:r>
              <a:rPr lang="zh-CN" altLang="en-US" sz="2000" dirty="0"/>
              <a:t>Cảm biến khoảng cách: radar</a:t>
            </a:r>
          </a:p>
        </p:txBody>
      </p:sp>
      <p:sp>
        <p:nvSpPr>
          <p:cNvPr id="4" name="文本占位符 3"/>
          <p:cNvSpPr>
            <a:spLocks noGrp="1"/>
          </p:cNvSpPr>
          <p:nvPr>
            <p:ph type="body" sz="quarter" idx="13"/>
          </p:nvPr>
        </p:nvSpPr>
        <p:spPr>
          <a:xfrm>
            <a:off x="810514" y="147466"/>
            <a:ext cx="9882885" cy="668337"/>
          </a:xfrm>
        </p:spPr>
        <p:txBody>
          <a:bodyPr>
            <a:noAutofit/>
          </a:bodyPr>
          <a:lstStyle/>
          <a:p>
            <a:r>
              <a:rPr lang="zh-CN" altLang="en-US" dirty="0">
                <a:latin typeface="Calibri"/>
                <a:cs typeface="Calibri"/>
              </a:rPr>
              <a:t>Các dạng dữ liệu cảm nhận trong lái xe tự động</a:t>
            </a:r>
          </a:p>
        </p:txBody>
      </p:sp>
      <p:sp>
        <p:nvSpPr>
          <p:cNvPr id="3" name="文本框 2"/>
          <p:cNvSpPr txBox="1"/>
          <p:nvPr/>
        </p:nvSpPr>
        <p:spPr>
          <a:xfrm>
            <a:off x="558211" y="4716605"/>
            <a:ext cx="5288379" cy="1938992"/>
          </a:xfrm>
          <a:prstGeom prst="rect">
            <a:avLst/>
          </a:prstGeom>
          <a:noFill/>
        </p:spPr>
        <p:txBody>
          <a:bodyPr wrap="square" rtlCol="0">
            <a:normAutofit/>
          </a:bodyPr>
          <a:lstStyle/>
          <a:p>
            <a:pPr marL="285750" indent="-285750">
              <a:buClr>
                <a:srgbClr val="C00000"/>
              </a:buClr>
              <a:buFont typeface="Wingdings" panose="05000000000000000000" pitchFamily="2" charset="2"/>
              <a:buChar char="p"/>
            </a:pPr>
            <a:r>
              <a:rPr lang="zh-CN" altLang="en-US" sz="1600" dirty="0">
                <a:solidFill>
                  <a:srgbClr val="C00000"/>
                </a:solidFill>
                <a:latin typeface="Arial" panose="020B0604020202020204" pitchFamily="34" charset="0"/>
                <a:ea typeface="黑体" panose="02010609060101010101" pitchFamily="49" charset="-122"/>
                <a:cs typeface="Arial" panose="020B0604020202020204" pitchFamily="34" charset="0"/>
              </a:rPr>
              <a:t>Đặc tính: phát hiện và đo khoảng cách bằng tạo ảnh quang học, phát hiện bề mặt vật thể cũng như kích thước và vị trí chính xác của chúng</a:t>
            </a:r>
          </a:p>
          <a:p>
            <a:pPr marL="285750" indent="-285750">
              <a:buClr>
                <a:srgbClr val="C00000"/>
              </a:buClr>
              <a:buFont typeface="Wingdings" panose="05000000000000000000" pitchFamily="2" charset="2"/>
              <a:buChar char="p"/>
            </a:pPr>
            <a:r>
              <a:rPr lang="zh-CN" altLang="en-US" sz="1600" dirty="0">
                <a:solidFill>
                  <a:srgbClr val="C00000"/>
                </a:solidFill>
                <a:latin typeface="Arial" panose="020B0604020202020204" pitchFamily="34" charset="0"/>
                <a:ea typeface="黑体" panose="02010609060101010101" pitchFamily="49" charset="-122"/>
                <a:cs typeface="Arial" panose="020B0604020202020204" pitchFamily="34" charset="0"/>
              </a:rPr>
              <a:t>Ưu điểm: độ phân giải cao</a:t>
            </a:r>
            <a:endParaRPr lang="en-US" altLang="zh-CN" sz="1600" dirty="0">
              <a:latin typeface="Arial" panose="020B0604020202020204" pitchFamily="34" charset="0"/>
              <a:ea typeface="黑体" panose="02010609060101010101" pitchFamily="49" charset="-122"/>
              <a:cs typeface="Arial" panose="020B0604020202020204" pitchFamily="34" charset="0"/>
            </a:endParaRPr>
          </a:p>
          <a:p>
            <a:pPr marL="285750" indent="-285750">
              <a:buClr>
                <a:srgbClr val="C00000"/>
              </a:buClr>
              <a:buFont typeface="Wingdings" panose="05000000000000000000" pitchFamily="2" charset="2"/>
              <a:buChar char="p"/>
            </a:pPr>
            <a:r>
              <a:rPr lang="zh-CN" altLang="en-US" sz="1600" dirty="0">
                <a:solidFill>
                  <a:srgbClr val="C00000"/>
                </a:solidFill>
                <a:latin typeface="Arial" panose="020B0604020202020204" pitchFamily="34" charset="0"/>
                <a:ea typeface="黑体" panose="02010609060101010101" pitchFamily="49" charset="-122"/>
                <a:cs typeface="Arial" panose="020B0604020202020204" pitchFamily="34" charset="0"/>
              </a:rPr>
              <a:t>Nhược điểm: khó sử dụng vào ban đêm và trong điều kiện mưa lớn, sương mù dày, v.v.</a:t>
            </a:r>
          </a:p>
        </p:txBody>
      </p:sp>
      <p:sp>
        <p:nvSpPr>
          <p:cNvPr id="38" name="矩形: 圆角 27"/>
          <p:cNvSpPr/>
          <p:nvPr/>
        </p:nvSpPr>
        <p:spPr>
          <a:xfrm>
            <a:off x="6252109" y="4539431"/>
            <a:ext cx="5488623" cy="2068057"/>
          </a:xfrm>
          <a:prstGeom prst="roundRect">
            <a:avLst>
              <a:gd name="adj" fmla="val 6683"/>
            </a:avLst>
          </a:prstGeom>
          <a:solidFill>
            <a:srgbClr val="FFF2CC">
              <a:alpha val="80000"/>
            </a:srgbClr>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cs typeface="Arial" panose="020B0604020202020204" pitchFamily="34" charset="0"/>
            </a:endParaRPr>
          </a:p>
        </p:txBody>
      </p:sp>
      <p:sp>
        <p:nvSpPr>
          <p:cNvPr id="39" name="文本框 2"/>
          <p:cNvSpPr txBox="1"/>
          <p:nvPr/>
        </p:nvSpPr>
        <p:spPr>
          <a:xfrm>
            <a:off x="6284532" y="4683379"/>
            <a:ext cx="5423775" cy="1569660"/>
          </a:xfrm>
          <a:prstGeom prst="rect">
            <a:avLst/>
          </a:prstGeom>
          <a:noFill/>
        </p:spPr>
        <p:txBody>
          <a:bodyPr wrap="square" rtlCol="0">
            <a:normAutofit/>
          </a:bodyPr>
          <a:lstStyle/>
          <a:p>
            <a:pPr marL="285750" indent="-285750">
              <a:buClr>
                <a:srgbClr val="C00000"/>
              </a:buClr>
              <a:buFont typeface="Wingdings" panose="05000000000000000000" pitchFamily="2" charset="2"/>
              <a:buChar char="p"/>
            </a:pPr>
            <a:r>
              <a:rPr lang="zh-CN" altLang="en-US" sz="1600" dirty="0">
                <a:solidFill>
                  <a:srgbClr val="C00000"/>
                </a:solidFill>
                <a:latin typeface="Arial" panose="020B0604020202020204" pitchFamily="34" charset="0"/>
                <a:ea typeface="黑体" panose="02010609060101010101" pitchFamily="49" charset="-122"/>
                <a:cs typeface="Arial" panose="020B0604020202020204" pitchFamily="34" charset="0"/>
              </a:rPr>
              <a:t>Đặc tính: sử dụng sóng siêu âm để đo khoảng cách, đã được sử dụng rộng rãi trong radar lùi</a:t>
            </a:r>
          </a:p>
          <a:p>
            <a:pPr marL="285750" indent="-285750">
              <a:buClr>
                <a:srgbClr val="C00000"/>
              </a:buClr>
              <a:buFont typeface="Wingdings" panose="05000000000000000000" pitchFamily="2" charset="2"/>
              <a:buChar char="p"/>
            </a:pPr>
            <a:r>
              <a:rPr lang="zh-CN" altLang="en-US" sz="1600" dirty="0">
                <a:solidFill>
                  <a:srgbClr val="C00000"/>
                </a:solidFill>
                <a:latin typeface="Arial" panose="020B0604020202020204" pitchFamily="34" charset="0"/>
                <a:ea typeface="黑体" panose="02010609060101010101" pitchFamily="49" charset="-122"/>
                <a:cs typeface="Arial" panose="020B0604020202020204" pitchFamily="34" charset="0"/>
              </a:rPr>
              <a:t>Ưu điểm: thích hợp cho đo khoảng cách ngắn</a:t>
            </a:r>
          </a:p>
          <a:p>
            <a:pPr marL="285750" lvl="1" indent="-285750">
              <a:buClr>
                <a:srgbClr val="C00000"/>
              </a:buClr>
              <a:buFont typeface="Wingdings" panose="05000000000000000000" pitchFamily="2" charset="2"/>
              <a:buChar char="p"/>
            </a:pPr>
            <a:r>
              <a:rPr lang="zh-CN" altLang="en-US" sz="1600" dirty="0">
                <a:solidFill>
                  <a:srgbClr val="C00000"/>
                </a:solidFill>
                <a:latin typeface="Arial" panose="020B0604020202020204" pitchFamily="34" charset="0"/>
                <a:ea typeface="黑体" panose="02010609060101010101" pitchFamily="49" charset="-122"/>
                <a:cs typeface="Arial" panose="020B0604020202020204" pitchFamily="34" charset="0"/>
              </a:rPr>
              <a:t>Nhược điểm: dễ bị ảnh hưởng bởi nhiệt độ, độ phân giải thấp</a:t>
            </a:r>
          </a:p>
        </p:txBody>
      </p:sp>
      <p:sp>
        <p:nvSpPr>
          <p:cNvPr id="22" name="矩形 21"/>
          <p:cNvSpPr/>
          <p:nvPr/>
        </p:nvSpPr>
        <p:spPr>
          <a:xfrm>
            <a:off x="484764" y="1730959"/>
            <a:ext cx="5488623" cy="474435"/>
          </a:xfrm>
          <a:prstGeom prst="rect">
            <a:avLst/>
          </a:prstGeom>
        </p:spPr>
        <p:style>
          <a:lnRef idx="3">
            <a:schemeClr val="lt1"/>
          </a:lnRef>
          <a:fillRef idx="1">
            <a:schemeClr val="accent1"/>
          </a:fillRef>
          <a:effectRef idx="1">
            <a:schemeClr val="accent1"/>
          </a:effectRef>
          <a:fontRef idx="minor">
            <a:schemeClr val="lt1"/>
          </a:fontRef>
        </p:style>
        <p:txBody>
          <a:bodyPr rtlCol="0" anchor="ctr">
            <a:normAutofit/>
          </a:bodyPr>
          <a:lstStyle/>
          <a:p>
            <a:pPr algn="ctr"/>
            <a:r>
              <a:rPr kumimoji="1" lang="zh-CN" altLang="en-US" sz="1600" dirty="0">
                <a:latin typeface="Arial" panose="020B0604020202020204" pitchFamily="34" charset="0"/>
                <a:ea typeface="微软雅黑" panose="020B0503020204020204" charset="-122"/>
                <a:cs typeface="Arial" panose="020B0604020202020204" pitchFamily="34" charset="0"/>
              </a:rPr>
              <a:t>LiDAR</a:t>
            </a:r>
          </a:p>
        </p:txBody>
      </p:sp>
      <p:sp>
        <p:nvSpPr>
          <p:cNvPr id="27" name="矩形 26"/>
          <p:cNvSpPr/>
          <p:nvPr/>
        </p:nvSpPr>
        <p:spPr>
          <a:xfrm>
            <a:off x="6252109" y="1729239"/>
            <a:ext cx="5488623" cy="474435"/>
          </a:xfrm>
          <a:prstGeom prst="rect">
            <a:avLst/>
          </a:prstGeom>
        </p:spPr>
        <p:style>
          <a:lnRef idx="3">
            <a:schemeClr val="lt1"/>
          </a:lnRef>
          <a:fillRef idx="1">
            <a:schemeClr val="accent1"/>
          </a:fillRef>
          <a:effectRef idx="1">
            <a:schemeClr val="accent1"/>
          </a:effectRef>
          <a:fontRef idx="minor">
            <a:schemeClr val="lt1"/>
          </a:fontRef>
        </p:style>
        <p:txBody>
          <a:bodyPr rtlCol="0" anchor="ctr">
            <a:normAutofit/>
          </a:bodyPr>
          <a:lstStyle/>
          <a:p>
            <a:pPr algn="ctr"/>
            <a:r>
              <a:rPr kumimoji="1" lang="zh-CN" altLang="en-US" sz="1600" dirty="0">
                <a:latin typeface="Arial" panose="020B0604020202020204" pitchFamily="34" charset="0"/>
                <a:ea typeface="微软雅黑" panose="020B0503020204020204" charset="-122"/>
                <a:cs typeface="Arial" panose="020B0604020202020204" pitchFamily="34" charset="0"/>
              </a:rPr>
              <a:t>Radar siêu âm (Radar)</a:t>
            </a:r>
          </a:p>
        </p:txBody>
      </p:sp>
      <p:sp>
        <p:nvSpPr>
          <p:cNvPr id="29" name="矩形: 圆角 11"/>
          <p:cNvSpPr/>
          <p:nvPr/>
        </p:nvSpPr>
        <p:spPr>
          <a:xfrm>
            <a:off x="484764" y="2273835"/>
            <a:ext cx="5458804" cy="2068057"/>
          </a:xfrm>
          <a:prstGeom prst="roundRect">
            <a:avLst>
              <a:gd name="adj" fmla="val 6683"/>
            </a:avLst>
          </a:prstGeom>
          <a:noFill/>
          <a:ln w="190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cs typeface="Arial" panose="020B0604020202020204" pitchFamily="34" charset="0"/>
            </a:endParaRPr>
          </a:p>
        </p:txBody>
      </p:sp>
      <p:pic>
        <p:nvPicPr>
          <p:cNvPr id="30"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8024" t="25359" r="10469"/>
          <a:stretch>
            <a:fillRect/>
          </a:stretch>
        </p:blipFill>
        <p:spPr bwMode="auto">
          <a:xfrm>
            <a:off x="3169949" y="2553813"/>
            <a:ext cx="2676641" cy="1524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288" t="17513" r="11206" b="11473"/>
          <a:stretch>
            <a:fillRect/>
          </a:stretch>
        </p:blipFill>
        <p:spPr bwMode="auto">
          <a:xfrm>
            <a:off x="620324" y="2542949"/>
            <a:ext cx="2464169" cy="1545023"/>
          </a:xfrm>
          <a:prstGeom prst="rect">
            <a:avLst/>
          </a:prstGeom>
          <a:noFill/>
          <a:extLst>
            <a:ext uri="{909E8E84-426E-40DD-AFC4-6F175D3DCCD1}">
              <a14:hiddenFill xmlns:a14="http://schemas.microsoft.com/office/drawing/2010/main">
                <a:solidFill>
                  <a:srgbClr val="FFFFFF"/>
                </a:solidFill>
              </a14:hiddenFill>
            </a:ext>
          </a:extLst>
        </p:spPr>
      </p:pic>
      <p:sp>
        <p:nvSpPr>
          <p:cNvPr id="33" name="矩形: 圆角 12"/>
          <p:cNvSpPr/>
          <p:nvPr/>
        </p:nvSpPr>
        <p:spPr>
          <a:xfrm>
            <a:off x="6262197" y="2273835"/>
            <a:ext cx="5478535" cy="2068057"/>
          </a:xfrm>
          <a:prstGeom prst="roundRect">
            <a:avLst>
              <a:gd name="adj" fmla="val 6683"/>
            </a:avLst>
          </a:prstGeom>
          <a:noFill/>
          <a:ln w="190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cs typeface="Arial" panose="020B0604020202020204" pitchFamily="34" charset="0"/>
            </a:endParaRPr>
          </a:p>
        </p:txBody>
      </p:sp>
      <p:pic>
        <p:nvPicPr>
          <p:cNvPr id="3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01715" y="2537110"/>
            <a:ext cx="2738197" cy="154150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自动驾驶工程实践（一）自动驾驶的辅料－超声波雷达- 知乎"/>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51229" y="2554431"/>
            <a:ext cx="1972551" cy="147182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48</a:t>
            </a:fld>
            <a:endParaRPr lang="zh-CN" altLang="en-US">
              <a:latin typeface="Calibri"/>
              <a:cs typeface="Calibri"/>
            </a:endParaRPr>
          </a:p>
        </p:txBody>
      </p:sp>
      <p:sp>
        <p:nvSpPr>
          <p:cNvPr id="5" name="文本占位符 4"/>
          <p:cNvSpPr>
            <a:spLocks noGrp="1"/>
          </p:cNvSpPr>
          <p:nvPr>
            <p:ph type="body" sz="quarter" idx="14"/>
          </p:nvPr>
        </p:nvSpPr>
        <p:spPr/>
        <p:txBody>
          <a:bodyPr>
            <a:normAutofit/>
          </a:bodyPr>
          <a:lstStyle/>
          <a:p>
            <a:r>
              <a:rPr lang="zh-CN" altLang="en-US" sz="2000" dirty="0">
                <a:latin typeface="Calibri"/>
                <a:cs typeface="Calibri"/>
              </a:rPr>
              <a:t>Các loại LiDAR chủ yếu</a:t>
            </a: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Cảm biến của hệ thống lái xe tự động</a:t>
            </a:r>
          </a:p>
        </p:txBody>
      </p:sp>
      <p:graphicFrame>
        <p:nvGraphicFramePr>
          <p:cNvPr id="3" name="表格 5">
            <a:extLst>
              <a:ext uri="{FF2B5EF4-FFF2-40B4-BE49-F238E27FC236}">
                <a16:creationId xmlns:a16="http://schemas.microsoft.com/office/drawing/2014/main" id="{F3AE1848-0734-A700-DF00-ED756D6B678D}"/>
              </a:ext>
            </a:extLst>
          </p:cNvPr>
          <p:cNvGraphicFramePr>
            <a:graphicFrameLocks noGrp="1"/>
          </p:cNvGraphicFramePr>
          <p:nvPr>
            <p:extLst>
              <p:ext uri="{D42A27DB-BD31-4B8C-83A1-F6EECF244321}">
                <p14:modId xmlns:p14="http://schemas.microsoft.com/office/powerpoint/2010/main" val="1821362630"/>
              </p:ext>
            </p:extLst>
          </p:nvPr>
        </p:nvGraphicFramePr>
        <p:xfrm>
          <a:off x="333903" y="1536050"/>
          <a:ext cx="11524191" cy="5029200"/>
        </p:xfrm>
        <a:graphic>
          <a:graphicData uri="http://schemas.openxmlformats.org/drawingml/2006/table">
            <a:tbl>
              <a:tblPr firstRow="1" bandRow="1">
                <a:tableStyleId>{5940675A-B579-460E-94D1-54222C63F5DA}</a:tableStyleId>
              </a:tblPr>
              <a:tblGrid>
                <a:gridCol w="1216117">
                  <a:extLst>
                    <a:ext uri="{9D8B030D-6E8A-4147-A177-3AD203B41FA5}">
                      <a16:colId xmlns:a16="http://schemas.microsoft.com/office/drawing/2014/main" val="800854436"/>
                    </a:ext>
                  </a:extLst>
                </a:gridCol>
                <a:gridCol w="3550918">
                  <a:extLst>
                    <a:ext uri="{9D8B030D-6E8A-4147-A177-3AD203B41FA5}">
                      <a16:colId xmlns:a16="http://schemas.microsoft.com/office/drawing/2014/main" val="989217418"/>
                    </a:ext>
                  </a:extLst>
                </a:gridCol>
                <a:gridCol w="3378578">
                  <a:extLst>
                    <a:ext uri="{9D8B030D-6E8A-4147-A177-3AD203B41FA5}">
                      <a16:colId xmlns:a16="http://schemas.microsoft.com/office/drawing/2014/main" val="2364868930"/>
                    </a:ext>
                  </a:extLst>
                </a:gridCol>
                <a:gridCol w="3378578">
                  <a:extLst>
                    <a:ext uri="{9D8B030D-6E8A-4147-A177-3AD203B41FA5}">
                      <a16:colId xmlns:a16="http://schemas.microsoft.com/office/drawing/2014/main" val="1427395814"/>
                    </a:ext>
                  </a:extLst>
                </a:gridCol>
              </a:tblGrid>
              <a:tr h="370840">
                <a:tc>
                  <a:txBody>
                    <a:bodyPr/>
                    <a:lstStyle/>
                    <a:p>
                      <a:pPr algn="ctr"/>
                      <a:r>
                        <a:rPr lang="zh-CN" altLang="en-US" sz="1600" b="0" i="0" dirty="0">
                          <a:latin typeface="Arial" panose="020B0604020202020204" pitchFamily="34" charset="0"/>
                          <a:cs typeface="Arial" panose="020B0604020202020204" pitchFamily="34" charset="0"/>
                        </a:rPr>
                        <a:t>Loại</a:t>
                      </a:r>
                    </a:p>
                  </a:txBody>
                  <a:tcPr marL="137160" marR="137160" marT="137160" marB="137160"/>
                </a:tc>
                <a:tc>
                  <a:txBody>
                    <a:bodyPr/>
                    <a:lstStyle/>
                    <a:p>
                      <a:pPr algn="ctr"/>
                      <a:r>
                        <a:rPr lang="zh-CN" altLang="en-US" sz="1600" b="0" i="0" dirty="0">
                          <a:solidFill>
                            <a:srgbClr val="C00000"/>
                          </a:solidFill>
                          <a:latin typeface="Arial" panose="020B0604020202020204" pitchFamily="34" charset="0"/>
                          <a:cs typeface="Arial" panose="020B0604020202020204" pitchFamily="34" charset="0"/>
                        </a:rPr>
                        <a:t>LiDAR cơ khí</a:t>
                      </a:r>
                    </a:p>
                  </a:txBody>
                  <a:tcPr marL="137160" marR="137160" marT="137160" marB="137160"/>
                </a:tc>
                <a:tc>
                  <a:txBody>
                    <a:bodyPr/>
                    <a:lstStyle/>
                    <a:p>
                      <a:pPr algn="ctr"/>
                      <a:r>
                        <a:rPr lang="zh-CN" altLang="en-US" sz="1600" b="0" i="0" dirty="0">
                          <a:solidFill>
                            <a:srgbClr val="C00000"/>
                          </a:solidFill>
                          <a:latin typeface="Arial" panose="020B0604020202020204" pitchFamily="34" charset="0"/>
                          <a:cs typeface="Arial" panose="020B0604020202020204" pitchFamily="34" charset="0"/>
                        </a:rPr>
                        <a:t>LiDAR bán rắn</a:t>
                      </a:r>
                    </a:p>
                  </a:txBody>
                  <a:tcPr marL="137160" marR="137160" marT="137160" marB="137160"/>
                </a:tc>
                <a:tc>
                  <a:txBody>
                    <a:bodyPr/>
                    <a:lstStyle/>
                    <a:p>
                      <a:pPr algn="ctr"/>
                      <a:r>
                        <a:rPr lang="zh-CN" altLang="en-US" sz="1600" b="0" i="0" dirty="0">
                          <a:solidFill>
                            <a:srgbClr val="C00000"/>
                          </a:solidFill>
                          <a:latin typeface="Arial" panose="020B0604020202020204" pitchFamily="34" charset="0"/>
                          <a:cs typeface="Arial" panose="020B0604020202020204" pitchFamily="34" charset="0"/>
                        </a:rPr>
                        <a:t>LiDAR thể rắn hoàn toàn</a:t>
                      </a:r>
                    </a:p>
                  </a:txBody>
                  <a:tcPr marL="137160" marR="137160" marT="137160" marB="137160"/>
                </a:tc>
                <a:extLst>
                  <a:ext uri="{0D108BD9-81ED-4DB2-BD59-A6C34878D82A}">
                    <a16:rowId xmlns:a16="http://schemas.microsoft.com/office/drawing/2014/main" val="1019345252"/>
                  </a:ext>
                </a:extLst>
              </a:tr>
              <a:tr h="370840">
                <a:tc>
                  <a:txBody>
                    <a:bodyPr/>
                    <a:lstStyle/>
                    <a:p>
                      <a:pPr algn="ctr"/>
                      <a:r>
                        <a:rPr lang="zh-CN" altLang="en-US" sz="1600" b="0" i="0" dirty="0">
                          <a:latin typeface="Arial" panose="020B0604020202020204" pitchFamily="34" charset="0"/>
                          <a:cs typeface="Arial" panose="020B0604020202020204" pitchFamily="34" charset="0"/>
                        </a:rPr>
                        <a:t>Giới thiệu</a:t>
                      </a:r>
                    </a:p>
                  </a:txBody>
                  <a:tcPr marL="137160" marR="137160" marT="137160" marB="137160"/>
                </a:tc>
                <a:tc>
                  <a:txBody>
                    <a:bodyPr/>
                    <a:lstStyle/>
                    <a:p>
                      <a:pPr algn="ctr"/>
                      <a:r>
                        <a:rPr lang="zh-CN" altLang="en-US" sz="1600" b="0" i="0" kern="1200" dirty="0">
                          <a:solidFill>
                            <a:schemeClr val="tx1"/>
                          </a:solidFill>
                          <a:effectLst/>
                          <a:latin typeface="Arial" panose="020B0604020202020204" pitchFamily="34" charset="0"/>
                          <a:ea typeface="+mn-ea"/>
                          <a:cs typeface="Arial" panose="020B0604020202020204" pitchFamily="34" charset="0"/>
                        </a:rPr>
                        <a:t>Đạt phạm vi bao phủ 360 độ theo phương ngang nhờ chuyển động quay và đạt phạm vi bao phủ theo góc dọc nhờ các thấu kính bên trong</a:t>
                      </a:r>
                      <a:endParaRPr lang="zh-CN" altLang="en-US" sz="1600" b="0" i="0" dirty="0">
                        <a:latin typeface="Arial" panose="020B0604020202020204" pitchFamily="34" charset="0"/>
                        <a:cs typeface="Arial" panose="020B0604020202020204" pitchFamily="34" charset="0"/>
                      </a:endParaRPr>
                    </a:p>
                  </a:txBody>
                  <a:tcPr marL="137160" marR="137160" marT="137160" marB="137160"/>
                </a:tc>
                <a:tc>
                  <a:txBody>
                    <a:bodyPr/>
                    <a:lstStyle/>
                    <a:p>
                      <a:pPr algn="ctr"/>
                      <a:r>
                        <a:rPr lang="zh-CN" altLang="en-US" sz="1600" b="0" i="0" dirty="0">
                          <a:latin typeface="Arial" panose="020B0604020202020204" pitchFamily="34" charset="0"/>
                          <a:cs typeface="Arial" panose="020B0604020202020204" pitchFamily="34" charset="0"/>
                        </a:rPr>
                        <a:t>Kết hợp các đặc điểm của LiDAR cơ khí và LiDAR thể rắn hoàn toàn,</a:t>
                      </a:r>
                    </a:p>
                  </a:txBody>
                  <a:tcPr marL="137160" marR="137160" marT="137160" marB="137160"/>
                </a:tc>
                <a:tc>
                  <a:txBody>
                    <a:bodyPr/>
                    <a:lstStyle/>
                    <a:p>
                      <a:pPr algn="ctr"/>
                      <a:r>
                        <a:rPr lang="zh-CN" altLang="en-US" sz="1600" b="0" i="0" kern="1200" dirty="0">
                          <a:solidFill>
                            <a:schemeClr val="tx1"/>
                          </a:solidFill>
                          <a:effectLst/>
                          <a:latin typeface="Arial" panose="020B0604020202020204" pitchFamily="34" charset="0"/>
                          <a:ea typeface="+mn-ea"/>
                          <a:cs typeface="Arial" panose="020B0604020202020204" pitchFamily="34" charset="0"/>
                        </a:rPr>
                        <a:t>Không có bất kỳ kết cấu dao động cơ khí nào nên cũng không quay; tích hợp LiDAR cơ khí thành chip</a:t>
                      </a:r>
                      <a:endParaRPr lang="zh-CN" altLang="en-US" sz="1600" b="0" i="0" dirty="0">
                        <a:latin typeface="Arial" panose="020B0604020202020204" pitchFamily="34" charset="0"/>
                        <a:cs typeface="Arial" panose="020B0604020202020204" pitchFamily="34" charset="0"/>
                      </a:endParaRPr>
                    </a:p>
                  </a:txBody>
                  <a:tcPr marL="137160" marR="137160" marT="137160" marB="137160"/>
                </a:tc>
                <a:extLst>
                  <a:ext uri="{0D108BD9-81ED-4DB2-BD59-A6C34878D82A}">
                    <a16:rowId xmlns:a16="http://schemas.microsoft.com/office/drawing/2014/main" val="699573418"/>
                  </a:ext>
                </a:extLst>
              </a:tr>
              <a:tr h="370840">
                <a:tc>
                  <a:txBody>
                    <a:bodyPr/>
                    <a:lstStyle/>
                    <a:p>
                      <a:pPr algn="ctr"/>
                      <a:r>
                        <a:rPr lang="zh-CN" altLang="en-US" sz="1600" b="0" i="0" dirty="0">
                          <a:latin typeface="Arial" panose="020B0604020202020204" pitchFamily="34" charset="0"/>
                          <a:cs typeface="Arial" panose="020B0604020202020204" pitchFamily="34" charset="0"/>
                        </a:rPr>
                        <a:t>Ưu điểm</a:t>
                      </a:r>
                    </a:p>
                  </a:txBody>
                  <a:tcPr marL="137160" marR="137160" marT="137160" marB="137160"/>
                </a:tc>
                <a:tc>
                  <a:txBody>
                    <a:bodyPr/>
                    <a:lstStyle/>
                    <a:p>
                      <a:pPr algn="ctr"/>
                      <a:r>
                        <a:rPr lang="zh-CN" altLang="en-US" sz="1600" b="0" i="0" dirty="0">
                          <a:latin typeface="Arial" panose="020B0604020202020204" pitchFamily="34" charset="0"/>
                          <a:cs typeface="Arial" panose="020B0604020202020204" pitchFamily="34" charset="0"/>
                        </a:rPr>
                        <a:t>Bền, ổn định</a:t>
                      </a:r>
                    </a:p>
                  </a:txBody>
                  <a:tcPr marL="137160" marR="137160" marT="137160" marB="137160"/>
                </a:tc>
                <a:tc>
                  <a:txBody>
                    <a:bodyPr/>
                    <a:lstStyle/>
                    <a:p>
                      <a:pPr algn="ctr"/>
                      <a:r>
                        <a:rPr lang="zh-CN" altLang="en-US" sz="1600" b="0" i="0" dirty="0">
                          <a:latin typeface="Arial" panose="020B0604020202020204" pitchFamily="34" charset="0"/>
                          <a:cs typeface="Arial" panose="020B0604020202020204" pitchFamily="34" charset="0"/>
                        </a:rPr>
                        <a:t>Kích thước tương đối nhỏ, hiệu năng khá tốt và có điều kiện để sản xuất hàng loạt</a:t>
                      </a:r>
                    </a:p>
                  </a:txBody>
                  <a:tcPr marL="137160" marR="137160" marT="137160" marB="137160"/>
                </a:tc>
                <a:tc>
                  <a:txBody>
                    <a:bodyPr/>
                    <a:lstStyle/>
                    <a:p>
                      <a:pPr algn="ctr"/>
                      <a:r>
                        <a:rPr lang="zh-CN" altLang="en-US" sz="1600" b="0" i="0" kern="1200" dirty="0">
                          <a:solidFill>
                            <a:schemeClr val="tx1"/>
                          </a:solidFill>
                          <a:effectLst/>
                          <a:latin typeface="Arial" panose="020B0604020202020204" pitchFamily="34" charset="0"/>
                          <a:ea typeface="+mn-ea"/>
                          <a:cs typeface="Arial" panose="020B0604020202020204" pitchFamily="34" charset="0"/>
                        </a:rPr>
                        <a:t>Kích thước nhỏ hơn, hiệu năng tốt hơn, tuổi thọ đáng tin cậy hơn; là hướng phát triển trong tương lai</a:t>
                      </a:r>
                      <a:endParaRPr lang="zh-CN" altLang="en-US" sz="1600" b="0" i="0" dirty="0">
                        <a:latin typeface="Arial" panose="020B0604020202020204" pitchFamily="34" charset="0"/>
                        <a:cs typeface="Arial" panose="020B0604020202020204" pitchFamily="34" charset="0"/>
                      </a:endParaRPr>
                    </a:p>
                  </a:txBody>
                  <a:tcPr marL="137160" marR="137160" marT="137160" marB="137160"/>
                </a:tc>
                <a:extLst>
                  <a:ext uri="{0D108BD9-81ED-4DB2-BD59-A6C34878D82A}">
                    <a16:rowId xmlns:a16="http://schemas.microsoft.com/office/drawing/2014/main" val="3929988337"/>
                  </a:ext>
                </a:extLst>
              </a:tr>
              <a:tr h="370840">
                <a:tc>
                  <a:txBody>
                    <a:bodyPr/>
                    <a:lstStyle/>
                    <a:p>
                      <a:pPr algn="ctr"/>
                      <a:r>
                        <a:rPr lang="zh-CN" altLang="en-US" sz="1600" b="0" i="0" dirty="0">
                          <a:latin typeface="Arial" panose="020B0604020202020204" pitchFamily="34" charset="0"/>
                          <a:cs typeface="Arial" panose="020B0604020202020204" pitchFamily="34" charset="0"/>
                        </a:rPr>
                        <a:t>Nhược điểm</a:t>
                      </a:r>
                    </a:p>
                  </a:txBody>
                  <a:tcPr marL="137160" marR="137160" marT="137160" marB="137160"/>
                </a:tc>
                <a:tc>
                  <a:txBody>
                    <a:bodyPr/>
                    <a:lstStyle/>
                    <a:p>
                      <a:pPr algn="ctr"/>
                      <a:r>
                        <a:rPr lang="zh-CN" altLang="en-US" sz="1600" b="0" i="0" dirty="0">
                          <a:latin typeface="Arial" panose="020B0604020202020204" pitchFamily="34" charset="0"/>
                          <a:cs typeface="Arial" panose="020B0604020202020204" pitchFamily="34" charset="0"/>
                        </a:rPr>
                        <a:t>Kích thước lớn, chi phí tương đối cao, khó lắp ráp</a:t>
                      </a:r>
                    </a:p>
                  </a:txBody>
                  <a:tcPr marL="137160" marR="137160" marT="137160" marB="137160"/>
                </a:tc>
                <a:tc>
                  <a:txBody>
                    <a:bodyPr/>
                    <a:lstStyle/>
                    <a:p>
                      <a:pPr algn="ctr"/>
                      <a:r>
                        <a:rPr lang="zh-CN" altLang="en-US" sz="1600" b="0" i="0" dirty="0">
                          <a:latin typeface="Arial" panose="020B0604020202020204" pitchFamily="34" charset="0"/>
                          <a:cs typeface="Arial" panose="020B0604020202020204" pitchFamily="34" charset="0"/>
                        </a:rPr>
                        <a:t>Vẫn chưa đạt trạng thái hoàn toàn rắn</a:t>
                      </a:r>
                    </a:p>
                  </a:txBody>
                  <a:tcPr marL="137160" marR="137160" marT="137160" marB="137160"/>
                </a:tc>
                <a:tc>
                  <a:txBody>
                    <a:bodyPr/>
                    <a:lstStyle/>
                    <a:p>
                      <a:pPr algn="ctr"/>
                      <a:r>
                        <a:rPr lang="zh-CN" altLang="en-US" sz="1600" b="0" i="0" dirty="0">
                          <a:latin typeface="Arial" panose="020B0604020202020204" pitchFamily="34" charset="0"/>
                          <a:cs typeface="Arial" panose="020B0604020202020204" pitchFamily="34" charset="0"/>
                        </a:rPr>
                        <a:t>Quá lý tưởng hóa, chi phí quá cao, khó sản xuất hàng loạt</a:t>
                      </a:r>
                    </a:p>
                  </a:txBody>
                  <a:tcPr marL="137160" marR="137160" marT="137160" marB="137160"/>
                </a:tc>
                <a:extLst>
                  <a:ext uri="{0D108BD9-81ED-4DB2-BD59-A6C34878D82A}">
                    <a16:rowId xmlns:a16="http://schemas.microsoft.com/office/drawing/2014/main" val="3245358308"/>
                  </a:ext>
                </a:extLst>
              </a:tr>
              <a:tr h="370840">
                <a:tc>
                  <a:txBody>
                    <a:bodyPr/>
                    <a:lstStyle/>
                    <a:p>
                      <a:pPr algn="ctr"/>
                      <a:r>
                        <a:rPr lang="zh-CN" altLang="en-US" sz="1600" b="0" i="0" dirty="0">
                          <a:latin typeface="Arial" panose="020B0604020202020204" pitchFamily="34" charset="0"/>
                          <a:cs typeface="Arial" panose="020B0604020202020204" pitchFamily="34" charset="0"/>
                        </a:rPr>
                        <a:t>Ứng dụng</a:t>
                      </a:r>
                    </a:p>
                  </a:txBody>
                  <a:tcPr marL="137160" marR="137160" marT="137160" marB="137160"/>
                </a:tc>
                <a:tc>
                  <a:txBody>
                    <a:bodyPr/>
                    <a:lstStyle/>
                    <a:p>
                      <a:pPr algn="ctr"/>
                      <a:r>
                        <a:rPr lang="zh-CN" altLang="en-US" sz="1600" b="0" i="0" kern="1200" dirty="0">
                          <a:solidFill>
                            <a:schemeClr val="tx1"/>
                          </a:solidFill>
                          <a:effectLst/>
                          <a:latin typeface="Arial" panose="020B0604020202020204" pitchFamily="34" charset="0"/>
                          <a:ea typeface="+mn-ea"/>
                          <a:cs typeface="Arial" panose="020B0604020202020204" pitchFamily="34" charset="0"/>
                        </a:rPr>
                        <a:t>Phần lớn xe thử nghiệm đường bộ cho lái xe tự động sử dụng loại này</a:t>
                      </a:r>
                      <a:endParaRPr lang="zh-CN" altLang="en-US" sz="1600" b="0" i="0" dirty="0">
                        <a:latin typeface="Arial" panose="020B0604020202020204" pitchFamily="34" charset="0"/>
                        <a:cs typeface="Arial" panose="020B0604020202020204" pitchFamily="34" charset="0"/>
                      </a:endParaRPr>
                    </a:p>
                  </a:txBody>
                  <a:tcPr marL="137160" marR="137160" marT="137160" marB="137160"/>
                </a:tc>
                <a:tc>
                  <a:txBody>
                    <a:bodyPr/>
                    <a:lstStyle/>
                    <a:p>
                      <a:pPr algn="ctr"/>
                      <a:r>
                        <a:rPr lang="zh-CN" altLang="en-US" sz="1600" b="0" i="0" dirty="0">
                          <a:latin typeface="Arial" panose="020B0604020202020204" pitchFamily="34" charset="0"/>
                          <a:cs typeface="Arial" panose="020B0604020202020204" pitchFamily="34" charset="0"/>
                        </a:rPr>
                        <a:t>Hiện nay, phần lớn ô tô lái tự động được sản xuất hàng loạt sử dụng cấu trúc LiDAR bán rắn</a:t>
                      </a:r>
                    </a:p>
                  </a:txBody>
                  <a:tcPr marL="137160" marR="137160" marT="137160" marB="137160"/>
                </a:tc>
                <a:tc>
                  <a:txBody>
                    <a:bodyPr/>
                    <a:lstStyle/>
                    <a:p>
                      <a:pPr algn="ctr"/>
                      <a:r>
                        <a:rPr lang="zh-CN" altLang="en-US" sz="1600" b="0" i="0" dirty="0">
                          <a:latin typeface="Arial" panose="020B0604020202020204" pitchFamily="34" charset="0"/>
                          <a:cs typeface="Arial" panose="020B0604020202020204" pitchFamily="34" charset="0"/>
                        </a:rPr>
                        <a:t>Hiện chưa được ứng dụng rộng rãi trong lĩnh vực lái xe tự động</a:t>
                      </a:r>
                    </a:p>
                  </a:txBody>
                  <a:tcPr marL="137160" marR="137160" marT="137160" marB="137160"/>
                </a:tc>
                <a:extLst>
                  <a:ext uri="{0D108BD9-81ED-4DB2-BD59-A6C34878D82A}">
                    <a16:rowId xmlns:a16="http://schemas.microsoft.com/office/drawing/2014/main" val="1006347400"/>
                  </a:ext>
                </a:extLst>
              </a:tr>
            </a:tbl>
          </a:graphicData>
        </a:graphic>
      </p:graphicFrame>
    </p:spTree>
    <p:extLst>
      <p:ext uri="{BB962C8B-B14F-4D97-AF65-F5344CB8AC3E}">
        <p14:creationId xmlns:p14="http://schemas.microsoft.com/office/powerpoint/2010/main" val="1625178186"/>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49</a:t>
            </a:fld>
            <a:endParaRPr lang="zh-CN" altLang="en-US">
              <a:latin typeface="Calibri"/>
              <a:cs typeface="Calibri"/>
            </a:endParaRPr>
          </a:p>
        </p:txBody>
      </p:sp>
      <p:sp>
        <p:nvSpPr>
          <p:cNvPr id="5" name="文本占位符 4"/>
          <p:cNvSpPr>
            <a:spLocks noGrp="1"/>
          </p:cNvSpPr>
          <p:nvPr>
            <p:ph type="body" sz="quarter" idx="14"/>
          </p:nvPr>
        </p:nvSpPr>
        <p:spPr/>
        <p:txBody>
          <a:bodyPr>
            <a:normAutofit/>
          </a:bodyPr>
          <a:lstStyle/>
          <a:p>
            <a:r>
              <a:rPr lang="zh-CN" altLang="en-US" dirty="0">
                <a:latin typeface="Calibri"/>
                <a:cs typeface="Calibri"/>
              </a:rPr>
              <a:t>Các sản phẩm LiDAR chủ đạo</a:t>
            </a: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Cảm biến của hệ thống lái xe tự động</a:t>
            </a:r>
          </a:p>
        </p:txBody>
      </p:sp>
      <p:pic>
        <p:nvPicPr>
          <p:cNvPr id="1026" name="Picture 2">
            <a:extLst>
              <a:ext uri="{FF2B5EF4-FFF2-40B4-BE49-F238E27FC236}">
                <a16:creationId xmlns:a16="http://schemas.microsoft.com/office/drawing/2014/main" id="{5119CBBE-35F8-9C10-261A-FC1167A84B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041" y="1747923"/>
            <a:ext cx="3772619" cy="2519278"/>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1D94B238-0D3E-64E0-EF10-BB860918D6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7041" y="4599764"/>
            <a:ext cx="3772619" cy="2125150"/>
          </a:xfrm>
          <a:prstGeom prst="rect">
            <a:avLst/>
          </a:prstGeom>
        </p:spPr>
      </p:pic>
      <p:graphicFrame>
        <p:nvGraphicFramePr>
          <p:cNvPr id="3" name="Table 2">
            <a:extLst>
              <a:ext uri="{FF2B5EF4-FFF2-40B4-BE49-F238E27FC236}">
                <a16:creationId xmlns:a16="http://schemas.microsoft.com/office/drawing/2014/main" id="{5A153C81-CE9A-3018-3DBB-345FE76FB303}"/>
              </a:ext>
            </a:extLst>
          </p:cNvPr>
          <p:cNvGraphicFramePr>
            <a:graphicFrameLocks noGrp="1"/>
          </p:cNvGraphicFramePr>
          <p:nvPr>
            <p:extLst>
              <p:ext uri="{D42A27DB-BD31-4B8C-83A1-F6EECF244321}">
                <p14:modId xmlns:p14="http://schemas.microsoft.com/office/powerpoint/2010/main" val="1377862881"/>
              </p:ext>
            </p:extLst>
          </p:nvPr>
        </p:nvGraphicFramePr>
        <p:xfrm>
          <a:off x="5395619" y="1104900"/>
          <a:ext cx="6469278" cy="5485499"/>
        </p:xfrm>
        <a:graphic>
          <a:graphicData uri="http://schemas.openxmlformats.org/drawingml/2006/table">
            <a:tbl>
              <a:tblPr/>
              <a:tblGrid>
                <a:gridCol w="2156426">
                  <a:extLst>
                    <a:ext uri="{9D8B030D-6E8A-4147-A177-3AD203B41FA5}">
                      <a16:colId xmlns:a16="http://schemas.microsoft.com/office/drawing/2014/main" val="1568266428"/>
                    </a:ext>
                  </a:extLst>
                </a:gridCol>
                <a:gridCol w="2156426">
                  <a:extLst>
                    <a:ext uri="{9D8B030D-6E8A-4147-A177-3AD203B41FA5}">
                      <a16:colId xmlns:a16="http://schemas.microsoft.com/office/drawing/2014/main" val="4067351173"/>
                    </a:ext>
                  </a:extLst>
                </a:gridCol>
                <a:gridCol w="2156426">
                  <a:extLst>
                    <a:ext uri="{9D8B030D-6E8A-4147-A177-3AD203B41FA5}">
                      <a16:colId xmlns:a16="http://schemas.microsoft.com/office/drawing/2014/main" val="506523775"/>
                    </a:ext>
                  </a:extLst>
                </a:gridCol>
              </a:tblGrid>
              <a:tr h="506238">
                <a:tc>
                  <a:txBody>
                    <a:bodyPr/>
                    <a:lstStyle/>
                    <a:p>
                      <a:pPr>
                        <a:buNone/>
                      </a:pPr>
                      <a:r>
                        <a:rPr lang="en-VN"/>
                        <a:t>Phân loại</a:t>
                      </a:r>
                    </a:p>
                  </a:txBody>
                  <a:tcPr anchor="ctr">
                    <a:lnL>
                      <a:noFill/>
                    </a:lnL>
                    <a:lnR>
                      <a:noFill/>
                    </a:lnR>
                    <a:lnT>
                      <a:noFill/>
                    </a:lnT>
                    <a:lnB>
                      <a:noFill/>
                    </a:lnB>
                    <a:noFill/>
                  </a:tcPr>
                </a:tc>
                <a:tc>
                  <a:txBody>
                    <a:bodyPr/>
                    <a:lstStyle/>
                    <a:p>
                      <a:pPr>
                        <a:buNone/>
                      </a:pPr>
                      <a:r>
                        <a:rPr lang="en-VN"/>
                        <a:t>Kiến trúc/phương thức quét</a:t>
                      </a:r>
                    </a:p>
                  </a:txBody>
                  <a:tcPr anchor="ctr">
                    <a:lnL>
                      <a:noFill/>
                    </a:lnL>
                    <a:lnR>
                      <a:noFill/>
                    </a:lnR>
                    <a:lnT>
                      <a:noFill/>
                    </a:lnT>
                    <a:lnB>
                      <a:noFill/>
                    </a:lnB>
                    <a:noFill/>
                  </a:tcPr>
                </a:tc>
                <a:tc>
                  <a:txBody>
                    <a:bodyPr/>
                    <a:lstStyle/>
                    <a:p>
                      <a:pPr>
                        <a:buNone/>
                      </a:pPr>
                      <a:r>
                        <a:rPr lang="en-VN"/>
                        <a:t>Doanh nghiệp tiêu biểu</a:t>
                      </a:r>
                    </a:p>
                  </a:txBody>
                  <a:tcPr anchor="ctr">
                    <a:lnL>
                      <a:noFill/>
                    </a:lnL>
                    <a:lnR>
                      <a:noFill/>
                    </a:lnR>
                    <a:lnT>
                      <a:noFill/>
                    </a:lnT>
                    <a:lnB>
                      <a:noFill/>
                    </a:lnB>
                    <a:noFill/>
                  </a:tcPr>
                </a:tc>
                <a:extLst>
                  <a:ext uri="{0D108BD9-81ED-4DB2-BD59-A6C34878D82A}">
                    <a16:rowId xmlns:a16="http://schemas.microsoft.com/office/drawing/2014/main" val="3538045805"/>
                  </a:ext>
                </a:extLst>
              </a:tr>
              <a:tr h="1807992">
                <a:tc>
                  <a:txBody>
                    <a:bodyPr/>
                    <a:lstStyle/>
                    <a:p>
                      <a:pPr>
                        <a:buNone/>
                      </a:pPr>
                      <a:r>
                        <a:rPr lang="en-VN" b="1" dirty="0"/>
                        <a:t>LiDAR cơ học</a:t>
                      </a:r>
                      <a:r>
                        <a:rPr lang="en-VN" dirty="0"/>
                        <a:t> </a:t>
                      </a:r>
                      <a:r>
                        <a:rPr lang="en-VN" i="1" dirty="0"/>
                        <a:t>(Mechanical LiDAR)</a:t>
                      </a:r>
                      <a:endParaRPr lang="en-VN" dirty="0"/>
                    </a:p>
                  </a:txBody>
                  <a:tcPr anchor="ctr">
                    <a:lnL>
                      <a:noFill/>
                    </a:lnL>
                    <a:lnR>
                      <a:noFill/>
                    </a:lnR>
                    <a:lnT>
                      <a:noFill/>
                    </a:lnT>
                    <a:lnB>
                      <a:noFill/>
                    </a:lnB>
                    <a:noFill/>
                  </a:tcPr>
                </a:tc>
                <a:tc>
                  <a:txBody>
                    <a:bodyPr/>
                    <a:lstStyle/>
                    <a:p>
                      <a:pPr>
                        <a:buNone/>
                      </a:pPr>
                      <a:r>
                        <a:rPr lang="en-VN" dirty="0"/>
                        <a:t>Quay cơ học </a:t>
                      </a:r>
                      <a:r>
                        <a:rPr lang="en-VN" i="1" dirty="0"/>
                        <a:t>(Mechanical rotation)</a:t>
                      </a:r>
                      <a:endParaRPr lang="en-VN" dirty="0"/>
                    </a:p>
                  </a:txBody>
                  <a:tcPr anchor="ctr">
                    <a:lnL>
                      <a:noFill/>
                    </a:lnL>
                    <a:lnR>
                      <a:noFill/>
                    </a:lnR>
                    <a:lnT>
                      <a:noFill/>
                    </a:lnT>
                    <a:lnB>
                      <a:noFill/>
                    </a:lnB>
                    <a:noFill/>
                  </a:tcPr>
                </a:tc>
                <a:tc>
                  <a:txBody>
                    <a:bodyPr/>
                    <a:lstStyle/>
                    <a:p>
                      <a:pPr>
                        <a:buNone/>
                      </a:pPr>
                      <a:r>
                        <a:rPr lang="en-VN"/>
                        <a:t>Velodyne, Valeo, Ouster, Waymo, RoboSense, Hesai Technology, LeiShen Intelligence, SureStar và các hãng khác</a:t>
                      </a:r>
                    </a:p>
                  </a:txBody>
                  <a:tcPr anchor="ctr">
                    <a:lnL>
                      <a:noFill/>
                    </a:lnL>
                    <a:lnR>
                      <a:noFill/>
                    </a:lnR>
                    <a:lnT>
                      <a:noFill/>
                    </a:lnT>
                    <a:lnB>
                      <a:noFill/>
                    </a:lnB>
                    <a:noFill/>
                  </a:tcPr>
                </a:tc>
                <a:extLst>
                  <a:ext uri="{0D108BD9-81ED-4DB2-BD59-A6C34878D82A}">
                    <a16:rowId xmlns:a16="http://schemas.microsoft.com/office/drawing/2014/main" val="1630119174"/>
                  </a:ext>
                </a:extLst>
              </a:tr>
              <a:tr h="1591033">
                <a:tc>
                  <a:txBody>
                    <a:bodyPr/>
                    <a:lstStyle/>
                    <a:p>
                      <a:pPr>
                        <a:buNone/>
                      </a:pPr>
                      <a:r>
                        <a:rPr lang="en-VN" b="1"/>
                        <a:t>LiDAR bán rắn</a:t>
                      </a:r>
                      <a:r>
                        <a:rPr lang="en-VN"/>
                        <a:t> </a:t>
                      </a:r>
                      <a:r>
                        <a:rPr lang="en-VN" i="1"/>
                        <a:t>(Semi-solid-state LiDAR)</a:t>
                      </a:r>
                      <a:endParaRPr lang="en-VN"/>
                    </a:p>
                  </a:txBody>
                  <a:tcPr anchor="ctr">
                    <a:lnL>
                      <a:noFill/>
                    </a:lnL>
                    <a:lnR>
                      <a:noFill/>
                    </a:lnR>
                    <a:lnT>
                      <a:noFill/>
                    </a:lnT>
                    <a:lnB>
                      <a:noFill/>
                    </a:lnB>
                    <a:noFill/>
                  </a:tcPr>
                </a:tc>
                <a:tc>
                  <a:txBody>
                    <a:bodyPr/>
                    <a:lstStyle/>
                    <a:p>
                      <a:pPr>
                        <a:buNone/>
                      </a:pPr>
                      <a:r>
                        <a:rPr lang="en-VN"/>
                        <a:t>MEMS </a:t>
                      </a:r>
                      <a:r>
                        <a:rPr lang="en-VN" i="1"/>
                        <a:t>(Micro-Electro-Mechanical Systems)</a:t>
                      </a:r>
                      <a:endParaRPr lang="en-VN"/>
                    </a:p>
                  </a:txBody>
                  <a:tcPr anchor="ctr">
                    <a:lnL>
                      <a:noFill/>
                    </a:lnL>
                    <a:lnR>
                      <a:noFill/>
                    </a:lnR>
                    <a:lnT>
                      <a:noFill/>
                    </a:lnT>
                    <a:lnB>
                      <a:noFill/>
                    </a:lnB>
                    <a:noFill/>
                  </a:tcPr>
                </a:tc>
                <a:tc>
                  <a:txBody>
                    <a:bodyPr/>
                    <a:lstStyle/>
                    <a:p>
                      <a:pPr>
                        <a:buNone/>
                      </a:pPr>
                      <a:r>
                        <a:rPr lang="en-VN"/>
                        <a:t>Innoviz, Innovusion, Pioneer, Blickfeld, RoboSense, Hesai Technology, Huawei và các hãng khác</a:t>
                      </a:r>
                    </a:p>
                  </a:txBody>
                  <a:tcPr anchor="ctr">
                    <a:lnL>
                      <a:noFill/>
                    </a:lnL>
                    <a:lnR>
                      <a:noFill/>
                    </a:lnR>
                    <a:lnT>
                      <a:noFill/>
                    </a:lnT>
                    <a:lnB>
                      <a:noFill/>
                    </a:lnB>
                    <a:noFill/>
                  </a:tcPr>
                </a:tc>
                <a:extLst>
                  <a:ext uri="{0D108BD9-81ED-4DB2-BD59-A6C34878D82A}">
                    <a16:rowId xmlns:a16="http://schemas.microsoft.com/office/drawing/2014/main" val="1659322407"/>
                  </a:ext>
                </a:extLst>
              </a:tr>
              <a:tr h="723197">
                <a:tc>
                  <a:txBody>
                    <a:bodyPr/>
                    <a:lstStyle/>
                    <a:p>
                      <a:pPr>
                        <a:buNone/>
                      </a:pPr>
                      <a:r>
                        <a:rPr lang="en-VN" b="1"/>
                        <a:t>LiDAR bán rắn</a:t>
                      </a:r>
                      <a:r>
                        <a:rPr lang="en-VN"/>
                        <a:t> </a:t>
                      </a:r>
                      <a:r>
                        <a:rPr lang="en-VN" i="1"/>
                        <a:t>(Semi-solid-state LiDAR)</a:t>
                      </a:r>
                      <a:endParaRPr lang="en-VN"/>
                    </a:p>
                  </a:txBody>
                  <a:tcPr anchor="ctr">
                    <a:lnL>
                      <a:noFill/>
                    </a:lnL>
                    <a:lnR>
                      <a:noFill/>
                    </a:lnR>
                    <a:lnT>
                      <a:noFill/>
                    </a:lnT>
                    <a:lnB>
                      <a:noFill/>
                    </a:lnB>
                    <a:noFill/>
                  </a:tcPr>
                </a:tc>
                <a:tc>
                  <a:txBody>
                    <a:bodyPr/>
                    <a:lstStyle/>
                    <a:p>
                      <a:pPr>
                        <a:buNone/>
                      </a:pPr>
                      <a:r>
                        <a:rPr lang="en-VN"/>
                        <a:t>Gương quay </a:t>
                      </a:r>
                      <a:r>
                        <a:rPr lang="en-VN" i="1"/>
                        <a:t>(Rotating mirror)</a:t>
                      </a:r>
                      <a:endParaRPr lang="en-VN"/>
                    </a:p>
                  </a:txBody>
                  <a:tcPr anchor="ctr">
                    <a:lnL>
                      <a:noFill/>
                    </a:lnL>
                    <a:lnR>
                      <a:noFill/>
                    </a:lnR>
                    <a:lnT>
                      <a:noFill/>
                    </a:lnT>
                    <a:lnB>
                      <a:noFill/>
                    </a:lnB>
                    <a:noFill/>
                  </a:tcPr>
                </a:tc>
                <a:tc>
                  <a:txBody>
                    <a:bodyPr/>
                    <a:lstStyle/>
                    <a:p>
                      <a:pPr>
                        <a:buNone/>
                      </a:pPr>
                      <a:r>
                        <a:rPr lang="en-VN"/>
                        <a:t>Valeo, Luminar, Innovusion</a:t>
                      </a:r>
                    </a:p>
                  </a:txBody>
                  <a:tcPr anchor="ctr">
                    <a:lnL>
                      <a:noFill/>
                    </a:lnL>
                    <a:lnR>
                      <a:noFill/>
                    </a:lnR>
                    <a:lnT>
                      <a:noFill/>
                    </a:lnT>
                    <a:lnB>
                      <a:noFill/>
                    </a:lnB>
                    <a:noFill/>
                  </a:tcPr>
                </a:tc>
                <a:extLst>
                  <a:ext uri="{0D108BD9-81ED-4DB2-BD59-A6C34878D82A}">
                    <a16:rowId xmlns:a16="http://schemas.microsoft.com/office/drawing/2014/main" val="3481606225"/>
                  </a:ext>
                </a:extLst>
              </a:tr>
              <a:tr h="723197">
                <a:tc>
                  <a:txBody>
                    <a:bodyPr/>
                    <a:lstStyle/>
                    <a:p>
                      <a:pPr>
                        <a:buNone/>
                      </a:pPr>
                      <a:r>
                        <a:rPr lang="en-VN" b="1"/>
                        <a:t>LiDAR bán rắn</a:t>
                      </a:r>
                      <a:r>
                        <a:rPr lang="en-VN"/>
                        <a:t> </a:t>
                      </a:r>
                      <a:r>
                        <a:rPr lang="en-VN" i="1"/>
                        <a:t>(Semi-solid-state LiDAR)</a:t>
                      </a:r>
                      <a:endParaRPr lang="en-VN"/>
                    </a:p>
                  </a:txBody>
                  <a:tcPr anchor="ctr">
                    <a:lnL>
                      <a:noFill/>
                    </a:lnL>
                    <a:lnR>
                      <a:noFill/>
                    </a:lnR>
                    <a:lnT>
                      <a:noFill/>
                    </a:lnT>
                    <a:lnB>
                      <a:noFill/>
                    </a:lnB>
                    <a:noFill/>
                  </a:tcPr>
                </a:tc>
                <a:tc>
                  <a:txBody>
                    <a:bodyPr/>
                    <a:lstStyle/>
                    <a:p>
                      <a:pPr>
                        <a:buNone/>
                      </a:pPr>
                      <a:r>
                        <a:rPr lang="en-VN"/>
                        <a:t>Lăng kính </a:t>
                      </a:r>
                      <a:r>
                        <a:rPr lang="en-VN" i="1"/>
                        <a:t>(Prism scanning)</a:t>
                      </a:r>
                      <a:endParaRPr lang="en-VN"/>
                    </a:p>
                  </a:txBody>
                  <a:tcPr anchor="ctr">
                    <a:lnL>
                      <a:noFill/>
                    </a:lnL>
                    <a:lnR>
                      <a:noFill/>
                    </a:lnR>
                    <a:lnT>
                      <a:noFill/>
                    </a:lnT>
                    <a:lnB>
                      <a:noFill/>
                    </a:lnB>
                    <a:noFill/>
                  </a:tcPr>
                </a:tc>
                <a:tc>
                  <a:txBody>
                    <a:bodyPr/>
                    <a:lstStyle/>
                    <a:p>
                      <a:pPr>
                        <a:buNone/>
                      </a:pPr>
                      <a:r>
                        <a:rPr lang="en-VN" dirty="0"/>
                        <a:t>DJI Livox</a:t>
                      </a:r>
                    </a:p>
                  </a:txBody>
                  <a:tcPr anchor="ctr">
                    <a:lnL>
                      <a:noFill/>
                    </a:lnL>
                    <a:lnR>
                      <a:noFill/>
                    </a:lnR>
                    <a:lnT>
                      <a:noFill/>
                    </a:lnT>
                    <a:lnB>
                      <a:noFill/>
                    </a:lnB>
                    <a:noFill/>
                  </a:tcPr>
                </a:tc>
                <a:extLst>
                  <a:ext uri="{0D108BD9-81ED-4DB2-BD59-A6C34878D82A}">
                    <a16:rowId xmlns:a16="http://schemas.microsoft.com/office/drawing/2014/main" val="1408136734"/>
                  </a:ext>
                </a:extLst>
              </a:tr>
            </a:tbl>
          </a:graphicData>
        </a:graphic>
      </p:graphicFrame>
    </p:spTree>
    <p:extLst>
      <p:ext uri="{BB962C8B-B14F-4D97-AF65-F5344CB8AC3E}">
        <p14:creationId xmlns:p14="http://schemas.microsoft.com/office/powerpoint/2010/main" val="16014313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50</a:t>
            </a:fld>
            <a:endParaRPr lang="zh-CN" altLang="en-US">
              <a:latin typeface="Calibri"/>
              <a:cs typeface="Calibri"/>
            </a:endParaRPr>
          </a:p>
        </p:txBody>
      </p:sp>
      <p:sp>
        <p:nvSpPr>
          <p:cNvPr id="5" name="文本占位符 4"/>
          <p:cNvSpPr>
            <a:spLocks noGrp="1"/>
          </p:cNvSpPr>
          <p:nvPr>
            <p:ph type="body" sz="quarter" idx="14"/>
          </p:nvPr>
        </p:nvSpPr>
        <p:spPr/>
        <p:txBody>
          <a:bodyPr>
            <a:normAutofit/>
          </a:bodyPr>
          <a:lstStyle/>
          <a:p>
            <a:r>
              <a:rPr lang="zh-CN" altLang="en-US" dirty="0">
                <a:latin typeface="Calibri"/>
                <a:cs typeface="Calibri"/>
              </a:rPr>
              <a:t>Bố trí radar trên ô tô lái tự động</a:t>
            </a:r>
            <a:endParaRPr lang="en-US" altLang="zh-CN" dirty="0">
              <a:latin typeface="Calibri"/>
              <a:cs typeface="Calibri"/>
            </a:endParaRPr>
          </a:p>
          <a:p>
            <a:pPr lvl="1"/>
            <a:r>
              <a:rPr lang="zh-CN" altLang="en-US" dirty="0">
                <a:latin typeface="Calibri"/>
                <a:cs typeface="Calibri"/>
              </a:rPr>
              <a:t>LiDAR, radar tầm xa, radar tầm gần/trung</a:t>
            </a: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Cảm biến của hệ thống lái xe tự động</a:t>
            </a:r>
          </a:p>
        </p:txBody>
      </p:sp>
      <p:pic>
        <p:nvPicPr>
          <p:cNvPr id="6" name="图片 5">
            <a:extLst>
              <a:ext uri="{FF2B5EF4-FFF2-40B4-BE49-F238E27FC236}">
                <a16:creationId xmlns:a16="http://schemas.microsoft.com/office/drawing/2014/main" id="{EA93DD76-505E-25FE-D67F-5BE023666532}"/>
              </a:ext>
            </a:extLst>
          </p:cNvPr>
          <p:cNvPicPr>
            <a:picLocks noChangeAspect="1"/>
          </p:cNvPicPr>
          <p:nvPr/>
        </p:nvPicPr>
        <p:blipFill>
          <a:blip r:embed="rId3"/>
          <a:stretch>
            <a:fillRect/>
          </a:stretch>
        </p:blipFill>
        <p:spPr>
          <a:xfrm>
            <a:off x="2096019" y="2080594"/>
            <a:ext cx="7999959" cy="4575003"/>
          </a:xfrm>
          <a:prstGeom prst="rect">
            <a:avLst/>
          </a:prstGeom>
        </p:spPr>
      </p:pic>
    </p:spTree>
    <p:extLst>
      <p:ext uri="{BB962C8B-B14F-4D97-AF65-F5344CB8AC3E}">
        <p14:creationId xmlns:p14="http://schemas.microsoft.com/office/powerpoint/2010/main" val="60061550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51</a:t>
            </a:fld>
            <a:endParaRPr lang="zh-CN" altLang="en-US">
              <a:latin typeface="Calibri"/>
              <a:cs typeface="Calibri"/>
            </a:endParaRPr>
          </a:p>
        </p:txBody>
      </p:sp>
      <p:sp>
        <p:nvSpPr>
          <p:cNvPr id="5" name="文本占位符 4"/>
          <p:cNvSpPr>
            <a:spLocks noGrp="1"/>
          </p:cNvSpPr>
          <p:nvPr>
            <p:ph type="body" sz="quarter" idx="14"/>
          </p:nvPr>
        </p:nvSpPr>
        <p:spPr/>
        <p:txBody>
          <a:bodyPr>
            <a:normAutofit/>
          </a:bodyPr>
          <a:lstStyle/>
          <a:p>
            <a:r>
              <a:rPr lang="zh-CN" altLang="en-US" dirty="0">
                <a:latin typeface="Calibri"/>
                <a:cs typeface="Calibri"/>
              </a:rPr>
              <a:t>Quy trình cảm nhận lái xe tự động dựa trên LiDAR</a:t>
            </a:r>
            <a:endParaRPr lang="en-US" altLang="zh-CN" dirty="0">
              <a:latin typeface="Calibri"/>
              <a:cs typeface="Calibri"/>
            </a:endParaRPr>
          </a:p>
          <a:p>
            <a:pPr lvl="1"/>
            <a:r>
              <a:rPr lang="zh-CN" altLang="en-US" dirty="0">
                <a:latin typeface="Calibri"/>
                <a:cs typeface="Calibri"/>
              </a:rPr>
              <a:t>Biểu diễn dữ liệu LiDAR, m</a:t>
            </a:r>
            <a:r>
              <a:rPr lang="en-US" altLang="zh-CN" dirty="0" err="1">
                <a:latin typeface="Calibri"/>
                <a:cs typeface="Calibri"/>
              </a:rPr>
              <a:t>odule</a:t>
            </a:r>
            <a:r>
              <a:rPr lang="zh-CN" altLang="en-US" dirty="0">
                <a:latin typeface="Calibri"/>
                <a:cs typeface="Calibri"/>
              </a:rPr>
              <a:t> trích xuất đặc trưng, thuật toán phát hiện đối tượng</a:t>
            </a: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Cảm biến của hệ thống lái xe tự động</a:t>
            </a:r>
          </a:p>
        </p:txBody>
      </p:sp>
      <p:pic>
        <p:nvPicPr>
          <p:cNvPr id="11" name="图片 10">
            <a:extLst>
              <a:ext uri="{FF2B5EF4-FFF2-40B4-BE49-F238E27FC236}">
                <a16:creationId xmlns:a16="http://schemas.microsoft.com/office/drawing/2014/main" id="{9AEF6B67-0AEF-1937-3263-D37E26B8BCB6}"/>
              </a:ext>
            </a:extLst>
          </p:cNvPr>
          <p:cNvPicPr>
            <a:picLocks noChangeAspect="1"/>
          </p:cNvPicPr>
          <p:nvPr/>
        </p:nvPicPr>
        <p:blipFill>
          <a:blip r:embed="rId3"/>
          <a:stretch>
            <a:fillRect/>
          </a:stretch>
        </p:blipFill>
        <p:spPr>
          <a:xfrm>
            <a:off x="1123950" y="2494844"/>
            <a:ext cx="9944100" cy="4148053"/>
          </a:xfrm>
          <a:prstGeom prst="rect">
            <a:avLst/>
          </a:prstGeom>
        </p:spPr>
      </p:pic>
    </p:spTree>
    <p:extLst>
      <p:ext uri="{BB962C8B-B14F-4D97-AF65-F5344CB8AC3E}">
        <p14:creationId xmlns:p14="http://schemas.microsoft.com/office/powerpoint/2010/main" val="2563346887"/>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normAutofit/>
          </a:bodyPr>
          <a:lstStyle/>
          <a:p>
            <a:fld id="{ACAFD8FC-0611-4C63-AEFC-C9ED73E27A74}" type="slidenum">
              <a:rPr lang="zh-CN" altLang="en-US" smtClean="0">
                <a:latin typeface="Calibri"/>
                <a:cs typeface="Calibri"/>
              </a:rPr>
              <a:t>52</a:t>
            </a:fld>
            <a:endParaRPr lang="zh-CN" altLang="en-US">
              <a:latin typeface="Calibri"/>
              <a:cs typeface="Calibri"/>
            </a:endParaRPr>
          </a:p>
        </p:txBody>
      </p:sp>
      <p:sp>
        <p:nvSpPr>
          <p:cNvPr id="3" name="文本占位符 2"/>
          <p:cNvSpPr>
            <a:spLocks noGrp="1"/>
          </p:cNvSpPr>
          <p:nvPr>
            <p:ph type="body" sz="quarter" idx="13"/>
          </p:nvPr>
        </p:nvSpPr>
        <p:spPr>
          <a:xfrm>
            <a:off x="46223" y="122062"/>
            <a:ext cx="12155879" cy="668337"/>
          </a:xfrm>
        </p:spPr>
        <p:txBody>
          <a:bodyPr>
            <a:noAutofit/>
          </a:bodyPr>
          <a:lstStyle/>
          <a:p>
            <a:r>
              <a:rPr lang="zh-CN" altLang="en-US" spc="53" dirty="0">
                <a:latin typeface="Calibri"/>
                <a:cs typeface="Calibri"/>
              </a:rPr>
              <a:t>Xu hướng phát triển của cảm nhận trong lái xe tự động</a:t>
            </a:r>
            <a:endParaRPr lang="zh-CN" altLang="en-US" dirty="0">
              <a:latin typeface="Calibri"/>
              <a:cs typeface="Calibri"/>
            </a:endParaRPr>
          </a:p>
        </p:txBody>
      </p:sp>
      <p:grpSp>
        <p:nvGrpSpPr>
          <p:cNvPr id="4" name="组合 3"/>
          <p:cNvGrpSpPr/>
          <p:nvPr/>
        </p:nvGrpSpPr>
        <p:grpSpPr>
          <a:xfrm>
            <a:off x="434122" y="1112576"/>
            <a:ext cx="12214055" cy="5070719"/>
            <a:chOff x="196262" y="751960"/>
            <a:chExt cx="9160541" cy="3803039"/>
          </a:xfrm>
        </p:grpSpPr>
        <p:cxnSp>
          <p:nvCxnSpPr>
            <p:cNvPr id="5" name="直接连接符 4"/>
            <p:cNvCxnSpPr/>
            <p:nvPr/>
          </p:nvCxnSpPr>
          <p:spPr>
            <a:xfrm>
              <a:off x="2943109" y="2776654"/>
              <a:ext cx="2032412"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 name="直接箭头连接符 5"/>
            <p:cNvCxnSpPr>
              <a:stCxn id="20" idx="0"/>
            </p:cNvCxnSpPr>
            <p:nvPr/>
          </p:nvCxnSpPr>
          <p:spPr>
            <a:xfrm flipV="1">
              <a:off x="979240" y="1125683"/>
              <a:ext cx="0" cy="32328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682735" y="751960"/>
              <a:ext cx="1914043" cy="315567"/>
            </a:xfrm>
            <a:prstGeom prst="rect">
              <a:avLst/>
            </a:prstGeom>
            <a:noFill/>
          </p:spPr>
          <p:txBody>
            <a:bodyPr wrap="square" rtlCol="0">
              <a:spAutoFit/>
            </a:bodyPr>
            <a:lstStyle/>
            <a:p>
              <a:r>
                <a:rPr lang="zh-CN" altLang="en-US" sz="1065" b="1" dirty="0">
                  <a:latin typeface="微软雅黑" panose="020B0503020204020204" charset="-122"/>
                  <a:ea typeface="微软雅黑" panose="020B0503020204020204" charset="-122"/>
                </a:rPr>
                <a:t>Lái xe tự động</a:t>
              </a:r>
              <a:endParaRPr lang="en-US" altLang="zh-CN" sz="1065" b="1" dirty="0">
                <a:latin typeface="微软雅黑" panose="020B0503020204020204" charset="-122"/>
                <a:ea typeface="微软雅黑" panose="020B0503020204020204" charset="-122"/>
              </a:endParaRPr>
            </a:p>
            <a:p>
              <a:r>
                <a:rPr lang="zh-CN" altLang="en-US" sz="1065" b="1" dirty="0">
                  <a:latin typeface="微软雅黑" panose="020B0503020204020204" charset="-122"/>
                  <a:ea typeface="微软雅黑" panose="020B0503020204020204" charset="-122"/>
                </a:rPr>
                <a:t>Năng lực/trải nghiệm tổng hợp</a:t>
              </a:r>
            </a:p>
          </p:txBody>
        </p:sp>
        <p:sp>
          <p:nvSpPr>
            <p:cNvPr id="8" name="文本框 7"/>
            <p:cNvSpPr txBox="1"/>
            <p:nvPr/>
          </p:nvSpPr>
          <p:spPr>
            <a:xfrm>
              <a:off x="7790847" y="4357748"/>
              <a:ext cx="1565956" cy="192409"/>
            </a:xfrm>
            <a:prstGeom prst="rect">
              <a:avLst/>
            </a:prstGeom>
            <a:noFill/>
          </p:spPr>
          <p:txBody>
            <a:bodyPr wrap="square" rtlCol="0">
              <a:spAutoFit/>
            </a:bodyPr>
            <a:lstStyle/>
            <a:p>
              <a:pPr algn="ctr"/>
              <a:r>
                <a:rPr lang="zh-CN" altLang="en-US" sz="1065" b="1" dirty="0">
                  <a:latin typeface="微软雅黑" panose="020B0503020204020204" charset="-122"/>
                  <a:ea typeface="微软雅黑" panose="020B0503020204020204" charset="-122"/>
                </a:rPr>
                <a:t>Thời gian</a:t>
              </a:r>
            </a:p>
          </p:txBody>
        </p:sp>
        <p:sp>
          <p:nvSpPr>
            <p:cNvPr id="9" name="文本框 8"/>
            <p:cNvSpPr txBox="1"/>
            <p:nvPr/>
          </p:nvSpPr>
          <p:spPr>
            <a:xfrm>
              <a:off x="1998855" y="4358578"/>
              <a:ext cx="1565956" cy="192409"/>
            </a:xfrm>
            <a:prstGeom prst="rect">
              <a:avLst/>
            </a:prstGeom>
            <a:noFill/>
          </p:spPr>
          <p:txBody>
            <a:bodyPr wrap="square" rtlCol="0">
              <a:spAutoFit/>
            </a:bodyPr>
            <a:lstStyle/>
            <a:p>
              <a:pPr algn="ctr"/>
              <a:r>
                <a:rPr lang="en-US" altLang="zh-CN" sz="1065" b="1" dirty="0">
                  <a:latin typeface="Calibri" panose="02010600030101010101" charset="-122"/>
                  <a:ea typeface="Calibri" panose="02010600030101010101" charset="-122"/>
                </a:rPr>
                <a:t>2020</a:t>
              </a:r>
              <a:endParaRPr lang="zh-CN" altLang="en-US" sz="1065" b="1" dirty="0">
                <a:latin typeface="Calibri" panose="02010600030101010101" charset="-122"/>
                <a:ea typeface="Calibri" panose="02010600030101010101" charset="-122"/>
              </a:endParaRPr>
            </a:p>
          </p:txBody>
        </p:sp>
        <p:sp>
          <p:nvSpPr>
            <p:cNvPr id="10" name="文本框 9"/>
            <p:cNvSpPr txBox="1"/>
            <p:nvPr/>
          </p:nvSpPr>
          <p:spPr>
            <a:xfrm>
              <a:off x="2992381" y="4358578"/>
              <a:ext cx="1565956" cy="192409"/>
            </a:xfrm>
            <a:prstGeom prst="rect">
              <a:avLst/>
            </a:prstGeom>
            <a:noFill/>
          </p:spPr>
          <p:txBody>
            <a:bodyPr wrap="square" rtlCol="0">
              <a:spAutoFit/>
            </a:bodyPr>
            <a:lstStyle/>
            <a:p>
              <a:pPr algn="ctr"/>
              <a:r>
                <a:rPr lang="en-US" altLang="zh-CN" sz="1065" b="1" dirty="0">
                  <a:latin typeface="Calibri" panose="02010600030101010101" charset="-122"/>
                  <a:ea typeface="Calibri" panose="02010600030101010101" charset="-122"/>
                </a:rPr>
                <a:t>2021</a:t>
              </a:r>
              <a:endParaRPr lang="zh-CN" altLang="en-US" sz="1065" b="1" dirty="0">
                <a:latin typeface="Calibri" panose="02010600030101010101" charset="-122"/>
                <a:ea typeface="Calibri" panose="02010600030101010101" charset="-122"/>
              </a:endParaRPr>
            </a:p>
          </p:txBody>
        </p:sp>
        <p:sp>
          <p:nvSpPr>
            <p:cNvPr id="11" name="文本框 10"/>
            <p:cNvSpPr txBox="1"/>
            <p:nvPr/>
          </p:nvSpPr>
          <p:spPr>
            <a:xfrm>
              <a:off x="4049082" y="4362590"/>
              <a:ext cx="1565956" cy="192409"/>
            </a:xfrm>
            <a:prstGeom prst="rect">
              <a:avLst/>
            </a:prstGeom>
            <a:noFill/>
          </p:spPr>
          <p:txBody>
            <a:bodyPr wrap="square" rtlCol="0">
              <a:spAutoFit/>
            </a:bodyPr>
            <a:lstStyle/>
            <a:p>
              <a:pPr algn="ctr"/>
              <a:r>
                <a:rPr lang="en-US" altLang="zh-CN" sz="1065" b="1" dirty="0">
                  <a:latin typeface="Calibri" panose="02010600030101010101" charset="-122"/>
                  <a:ea typeface="Calibri" panose="02010600030101010101" charset="-122"/>
                </a:rPr>
                <a:t>2022</a:t>
              </a:r>
              <a:endParaRPr lang="zh-CN" altLang="en-US" sz="1065" b="1" dirty="0">
                <a:latin typeface="Calibri" panose="02010600030101010101" charset="-122"/>
                <a:ea typeface="Calibri" panose="02010600030101010101" charset="-122"/>
              </a:endParaRPr>
            </a:p>
          </p:txBody>
        </p:sp>
        <p:sp>
          <p:nvSpPr>
            <p:cNvPr id="12" name="文本框 11"/>
            <p:cNvSpPr txBox="1"/>
            <p:nvPr/>
          </p:nvSpPr>
          <p:spPr>
            <a:xfrm>
              <a:off x="4880870" y="4358350"/>
              <a:ext cx="1565956" cy="192409"/>
            </a:xfrm>
            <a:prstGeom prst="rect">
              <a:avLst/>
            </a:prstGeom>
            <a:noFill/>
          </p:spPr>
          <p:txBody>
            <a:bodyPr wrap="square" rtlCol="0">
              <a:spAutoFit/>
            </a:bodyPr>
            <a:lstStyle/>
            <a:p>
              <a:pPr algn="ctr"/>
              <a:r>
                <a:rPr lang="en-US" altLang="zh-CN" sz="1065" b="1" dirty="0">
                  <a:latin typeface="Calibri" panose="02010600030101010101" charset="-122"/>
                  <a:ea typeface="Calibri" panose="02010600030101010101" charset="-122"/>
                </a:rPr>
                <a:t>2023</a:t>
              </a:r>
              <a:endParaRPr lang="zh-CN" altLang="en-US" sz="1065" b="1" dirty="0">
                <a:latin typeface="Calibri" panose="02010600030101010101" charset="-122"/>
                <a:ea typeface="Calibri" panose="02010600030101010101" charset="-122"/>
              </a:endParaRPr>
            </a:p>
          </p:txBody>
        </p:sp>
        <p:sp>
          <p:nvSpPr>
            <p:cNvPr id="13" name="文本框 12"/>
            <p:cNvSpPr txBox="1"/>
            <p:nvPr/>
          </p:nvSpPr>
          <p:spPr>
            <a:xfrm>
              <a:off x="5760518" y="4351813"/>
              <a:ext cx="1565956" cy="192409"/>
            </a:xfrm>
            <a:prstGeom prst="rect">
              <a:avLst/>
            </a:prstGeom>
            <a:noFill/>
          </p:spPr>
          <p:txBody>
            <a:bodyPr wrap="square" rtlCol="0">
              <a:spAutoFit/>
            </a:bodyPr>
            <a:lstStyle/>
            <a:p>
              <a:pPr algn="ctr"/>
              <a:r>
                <a:rPr lang="en-US" altLang="zh-CN" sz="1065" b="1" dirty="0">
                  <a:latin typeface="Calibri" panose="02010600030101010101" charset="-122"/>
                  <a:ea typeface="Calibri" panose="02010600030101010101" charset="-122"/>
                </a:rPr>
                <a:t>2024</a:t>
              </a:r>
              <a:endParaRPr lang="zh-CN" altLang="en-US" sz="1065" b="1" dirty="0">
                <a:latin typeface="Calibri" panose="02010600030101010101" charset="-122"/>
                <a:ea typeface="Calibri" panose="02010600030101010101" charset="-122"/>
              </a:endParaRPr>
            </a:p>
          </p:txBody>
        </p:sp>
        <p:sp>
          <p:nvSpPr>
            <p:cNvPr id="14" name="文本框 13"/>
            <p:cNvSpPr txBox="1"/>
            <p:nvPr/>
          </p:nvSpPr>
          <p:spPr>
            <a:xfrm>
              <a:off x="6808023" y="4358350"/>
              <a:ext cx="1565956" cy="192409"/>
            </a:xfrm>
            <a:prstGeom prst="rect">
              <a:avLst/>
            </a:prstGeom>
            <a:noFill/>
          </p:spPr>
          <p:txBody>
            <a:bodyPr wrap="square" rtlCol="0">
              <a:spAutoFit/>
            </a:bodyPr>
            <a:lstStyle/>
            <a:p>
              <a:pPr algn="ctr"/>
              <a:r>
                <a:rPr lang="en-US" altLang="zh-CN" sz="1065" b="1" dirty="0">
                  <a:latin typeface="Calibri" panose="02010600030101010101" charset="-122"/>
                  <a:ea typeface="Calibri" panose="02010600030101010101" charset="-122"/>
                </a:rPr>
                <a:t>2025</a:t>
              </a:r>
              <a:endParaRPr lang="zh-CN" altLang="en-US" sz="1065" b="1" dirty="0">
                <a:latin typeface="Calibri" panose="02010600030101010101" charset="-122"/>
                <a:ea typeface="Calibri" panose="02010600030101010101" charset="-122"/>
              </a:endParaRPr>
            </a:p>
          </p:txBody>
        </p:sp>
        <p:sp>
          <p:nvSpPr>
            <p:cNvPr id="15" name="文本框 14"/>
            <p:cNvSpPr txBox="1"/>
            <p:nvPr/>
          </p:nvSpPr>
          <p:spPr>
            <a:xfrm>
              <a:off x="5663847" y="1090804"/>
              <a:ext cx="1248070" cy="230833"/>
            </a:xfrm>
            <a:prstGeom prst="rect">
              <a:avLst/>
            </a:prstGeom>
            <a:noFill/>
          </p:spPr>
          <p:txBody>
            <a:bodyPr wrap="square" rtlCol="0">
              <a:spAutoFit/>
            </a:bodyPr>
            <a:lstStyle/>
            <a:p>
              <a:r>
                <a:rPr lang="en-US" altLang="zh-CN" sz="1400" b="1" dirty="0">
                  <a:latin typeface="微软雅黑" panose="020B0503020204020204" charset="-122"/>
                  <a:ea typeface="微软雅黑" panose="020B0503020204020204" charset="-122"/>
                </a:rPr>
                <a:t>Giải pháp thị giác thuần túy FSD</a:t>
              </a:r>
            </a:p>
          </p:txBody>
        </p:sp>
        <p:sp>
          <p:nvSpPr>
            <p:cNvPr id="16" name="文本框 15"/>
            <p:cNvSpPr txBox="1"/>
            <p:nvPr/>
          </p:nvSpPr>
          <p:spPr>
            <a:xfrm>
              <a:off x="313144" y="3574220"/>
              <a:ext cx="624803" cy="407900"/>
            </a:xfrm>
            <a:prstGeom prst="rect">
              <a:avLst/>
            </a:prstGeom>
            <a:noFill/>
          </p:spPr>
          <p:txBody>
            <a:bodyPr wrap="square" rtlCol="0">
              <a:spAutoFit/>
            </a:bodyPr>
            <a:lstStyle/>
            <a:p>
              <a:pPr algn="r"/>
              <a:r>
                <a:rPr lang="zh-CN" altLang="en-US" sz="1465" b="1" dirty="0">
                  <a:latin typeface="微软雅黑" panose="020B0503020204020204" charset="-122"/>
                  <a:ea typeface="微软雅黑" panose="020B0503020204020204" charset="-122"/>
                </a:rPr>
                <a:t>Hỗ trợ</a:t>
              </a:r>
              <a:endParaRPr lang="en-US" altLang="zh-CN" sz="1465" b="1" dirty="0">
                <a:latin typeface="微软雅黑" panose="020B0503020204020204" charset="-122"/>
                <a:ea typeface="微软雅黑" panose="020B0503020204020204" charset="-122"/>
              </a:endParaRPr>
            </a:p>
            <a:p>
              <a:pPr algn="r"/>
              <a:r>
                <a:rPr lang="zh-CN" altLang="en-US" sz="1465" b="1" dirty="0">
                  <a:latin typeface="微软雅黑" panose="020B0503020204020204" charset="-122"/>
                  <a:ea typeface="微软雅黑" panose="020B0503020204020204" charset="-122"/>
                </a:rPr>
                <a:t>lái xe</a:t>
              </a:r>
            </a:p>
          </p:txBody>
        </p:sp>
        <p:sp>
          <p:nvSpPr>
            <p:cNvPr id="17" name="文本框 16"/>
            <p:cNvSpPr txBox="1"/>
            <p:nvPr/>
          </p:nvSpPr>
          <p:spPr>
            <a:xfrm>
              <a:off x="315596" y="2474744"/>
              <a:ext cx="624803" cy="407900"/>
            </a:xfrm>
            <a:prstGeom prst="rect">
              <a:avLst/>
            </a:prstGeom>
            <a:noFill/>
          </p:spPr>
          <p:txBody>
            <a:bodyPr wrap="square" rtlCol="0">
              <a:spAutoFit/>
            </a:bodyPr>
            <a:lstStyle/>
            <a:p>
              <a:pPr algn="r"/>
              <a:r>
                <a:rPr lang="zh-CN" altLang="en-US" sz="1465" b="1" dirty="0">
                  <a:latin typeface="微软雅黑" panose="020B0503020204020204" charset="-122"/>
                  <a:ea typeface="微软雅黑" panose="020B0503020204020204" charset="-122"/>
                </a:rPr>
                <a:t>Thông minh</a:t>
              </a:r>
              <a:endParaRPr lang="en-US" altLang="zh-CN" sz="1465" b="1" dirty="0">
                <a:latin typeface="微软雅黑" panose="020B0503020204020204" charset="-122"/>
                <a:ea typeface="微软雅黑" panose="020B0503020204020204" charset="-122"/>
              </a:endParaRPr>
            </a:p>
            <a:p>
              <a:pPr algn="r"/>
              <a:r>
                <a:rPr lang="zh-CN" altLang="en-US" sz="1465" b="1" dirty="0">
                  <a:latin typeface="微软雅黑" panose="020B0503020204020204" charset="-122"/>
                  <a:ea typeface="微软雅黑" panose="020B0503020204020204" charset="-122"/>
                </a:rPr>
                <a:t>lái xe</a:t>
              </a:r>
            </a:p>
          </p:txBody>
        </p:sp>
        <p:sp>
          <p:nvSpPr>
            <p:cNvPr id="18" name="文本框 17"/>
            <p:cNvSpPr txBox="1"/>
            <p:nvPr/>
          </p:nvSpPr>
          <p:spPr>
            <a:xfrm>
              <a:off x="320783" y="1401786"/>
              <a:ext cx="624803" cy="407900"/>
            </a:xfrm>
            <a:prstGeom prst="rect">
              <a:avLst/>
            </a:prstGeom>
            <a:noFill/>
          </p:spPr>
          <p:txBody>
            <a:bodyPr wrap="square" rtlCol="0">
              <a:spAutoFit/>
            </a:bodyPr>
            <a:lstStyle/>
            <a:p>
              <a:pPr algn="r"/>
              <a:r>
                <a:rPr lang="zh-CN" altLang="en-US" sz="1465" b="1" dirty="0">
                  <a:latin typeface="微软雅黑" panose="020B0503020204020204" charset="-122"/>
                  <a:ea typeface="微软雅黑" panose="020B0503020204020204" charset="-122"/>
                </a:rPr>
                <a:t>Tự động</a:t>
              </a:r>
              <a:endParaRPr lang="en-US" altLang="zh-CN" sz="1465" b="1" dirty="0">
                <a:latin typeface="微软雅黑" panose="020B0503020204020204" charset="-122"/>
                <a:ea typeface="微软雅黑" panose="020B0503020204020204" charset="-122"/>
              </a:endParaRPr>
            </a:p>
            <a:p>
              <a:pPr algn="r"/>
              <a:r>
                <a:rPr lang="zh-CN" altLang="en-US" sz="1465" b="1" dirty="0">
                  <a:latin typeface="微软雅黑" panose="020B0503020204020204" charset="-122"/>
                  <a:ea typeface="微软雅黑" panose="020B0503020204020204" charset="-122"/>
                </a:rPr>
                <a:t>lái xe</a:t>
              </a:r>
            </a:p>
          </p:txBody>
        </p:sp>
        <p:sp>
          <p:nvSpPr>
            <p:cNvPr id="19" name="任意多边形: 形状 30"/>
            <p:cNvSpPr/>
            <p:nvPr/>
          </p:nvSpPr>
          <p:spPr>
            <a:xfrm>
              <a:off x="974619" y="1587060"/>
              <a:ext cx="4871924" cy="2373561"/>
            </a:xfrm>
            <a:custGeom>
              <a:avLst/>
              <a:gdLst>
                <a:gd name="connsiteX0" fmla="*/ 0 w 4990329"/>
                <a:gd name="connsiteY0" fmla="*/ 1869522 h 1869522"/>
                <a:gd name="connsiteX1" fmla="*/ 1321623 w 4990329"/>
                <a:gd name="connsiteY1" fmla="*/ 1680719 h 1869522"/>
                <a:gd name="connsiteX2" fmla="*/ 2946811 w 4990329"/>
                <a:gd name="connsiteY2" fmla="*/ 1214264 h 1869522"/>
                <a:gd name="connsiteX3" fmla="*/ 4198096 w 4990329"/>
                <a:gd name="connsiteY3" fmla="*/ 181399 h 1869522"/>
                <a:gd name="connsiteX4" fmla="*/ 4990329 w 4990329"/>
                <a:gd name="connsiteY4" fmla="*/ 0 h 1869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0329" h="1869522">
                  <a:moveTo>
                    <a:pt x="0" y="1869522"/>
                  </a:moveTo>
                  <a:cubicBezTo>
                    <a:pt x="415244" y="1829725"/>
                    <a:pt x="830488" y="1789929"/>
                    <a:pt x="1321623" y="1680719"/>
                  </a:cubicBezTo>
                  <a:cubicBezTo>
                    <a:pt x="1812758" y="1571509"/>
                    <a:pt x="2467399" y="1464151"/>
                    <a:pt x="2946811" y="1214264"/>
                  </a:cubicBezTo>
                  <a:cubicBezTo>
                    <a:pt x="3426223" y="964377"/>
                    <a:pt x="3857510" y="383776"/>
                    <a:pt x="4198096" y="181399"/>
                  </a:cubicBezTo>
                  <a:cubicBezTo>
                    <a:pt x="4538682" y="-20978"/>
                    <a:pt x="4897779" y="19744"/>
                    <a:pt x="4990329" y="0"/>
                  </a:cubicBezTo>
                </a:path>
              </a:pathLst>
            </a:custGeom>
            <a:ln w="19050">
              <a:solidFill>
                <a:srgbClr val="FF0000"/>
              </a:solidFill>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zh-CN" altLang="en-US" sz="2400" dirty="0"/>
            </a:p>
          </p:txBody>
        </p:sp>
        <p:sp>
          <p:nvSpPr>
            <p:cNvPr id="20" name="文本框 19"/>
            <p:cNvSpPr txBox="1"/>
            <p:nvPr/>
          </p:nvSpPr>
          <p:spPr>
            <a:xfrm>
              <a:off x="196262" y="4358578"/>
              <a:ext cx="1565956" cy="192409"/>
            </a:xfrm>
            <a:prstGeom prst="rect">
              <a:avLst/>
            </a:prstGeom>
            <a:noFill/>
          </p:spPr>
          <p:txBody>
            <a:bodyPr wrap="square" rtlCol="0">
              <a:spAutoFit/>
            </a:bodyPr>
            <a:lstStyle/>
            <a:p>
              <a:pPr algn="ctr"/>
              <a:r>
                <a:rPr lang="en-US" altLang="zh-CN" sz="1065" b="1" dirty="0">
                  <a:latin typeface="Calibri" panose="02010600030101010101" charset="-122"/>
                  <a:ea typeface="Calibri" panose="02010600030101010101" charset="-122"/>
                </a:rPr>
                <a:t>2018</a:t>
              </a:r>
              <a:endParaRPr lang="zh-CN" altLang="en-US" sz="1065" b="1" dirty="0">
                <a:latin typeface="Calibri" panose="02010600030101010101" charset="-122"/>
                <a:ea typeface="Calibri" panose="02010600030101010101" charset="-122"/>
              </a:endParaRPr>
            </a:p>
          </p:txBody>
        </p:sp>
        <p:sp>
          <p:nvSpPr>
            <p:cNvPr id="21" name="文本框 20"/>
            <p:cNvSpPr txBox="1"/>
            <p:nvPr/>
          </p:nvSpPr>
          <p:spPr>
            <a:xfrm>
              <a:off x="1086710" y="4358578"/>
              <a:ext cx="1565956" cy="192409"/>
            </a:xfrm>
            <a:prstGeom prst="rect">
              <a:avLst/>
            </a:prstGeom>
            <a:noFill/>
          </p:spPr>
          <p:txBody>
            <a:bodyPr wrap="square" rtlCol="0">
              <a:spAutoFit/>
            </a:bodyPr>
            <a:lstStyle/>
            <a:p>
              <a:pPr algn="ctr"/>
              <a:r>
                <a:rPr lang="en-US" altLang="zh-CN" sz="1065" b="1" dirty="0">
                  <a:latin typeface="Calibri" panose="02010600030101010101" charset="-122"/>
                  <a:ea typeface="Calibri" panose="02010600030101010101" charset="-122"/>
                </a:rPr>
                <a:t>2019</a:t>
              </a:r>
              <a:endParaRPr lang="zh-CN" altLang="en-US" sz="1065" b="1" dirty="0">
                <a:latin typeface="Calibri" panose="02010600030101010101" charset="-122"/>
                <a:ea typeface="Calibri" panose="02010600030101010101" charset="-122"/>
              </a:endParaRPr>
            </a:p>
          </p:txBody>
        </p:sp>
        <p:cxnSp>
          <p:nvCxnSpPr>
            <p:cNvPr id="22" name="直接连接符 21"/>
            <p:cNvCxnSpPr/>
            <p:nvPr/>
          </p:nvCxnSpPr>
          <p:spPr>
            <a:xfrm>
              <a:off x="5846543" y="1587619"/>
              <a:ext cx="232487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981260" y="3775199"/>
              <a:ext cx="1961849"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4975521" y="2116692"/>
              <a:ext cx="2054623"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4975521" y="2116692"/>
              <a:ext cx="0" cy="65996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4812916" y="1914229"/>
              <a:ext cx="2393941" cy="161583"/>
            </a:xfrm>
            <a:prstGeom prst="rect">
              <a:avLst/>
            </a:prstGeom>
            <a:noFill/>
          </p:spPr>
          <p:txBody>
            <a:bodyPr wrap="square" rtlCol="0">
              <a:spAutoFit/>
            </a:bodyPr>
            <a:lstStyle/>
            <a:p>
              <a:endParaRPr lang="zh-CN" altLang="en-US" sz="800" dirty="0">
                <a:latin typeface="微软雅黑 Light" panose="020B0502040204020203" pitchFamily="34" charset="-122"/>
                <a:ea typeface="微软雅黑 Light" panose="020B0502040204020203" pitchFamily="34" charset="-122"/>
              </a:endParaRPr>
            </a:p>
          </p:txBody>
        </p:sp>
        <p:sp>
          <p:nvSpPr>
            <p:cNvPr id="27" name="文本框 26"/>
            <p:cNvSpPr txBox="1"/>
            <p:nvPr/>
          </p:nvSpPr>
          <p:spPr>
            <a:xfrm>
              <a:off x="946533" y="3584739"/>
              <a:ext cx="1650246" cy="161583"/>
            </a:xfrm>
            <a:prstGeom prst="rect">
              <a:avLst/>
            </a:prstGeom>
            <a:noFill/>
          </p:spPr>
          <p:txBody>
            <a:bodyPr wrap="square" rtlCol="0">
              <a:spAutoFit/>
            </a:bodyPr>
            <a:lstStyle/>
            <a:p>
              <a:endParaRPr lang="zh-CN" altLang="en-US" sz="800" dirty="0">
                <a:latin typeface="微软雅黑 Light" panose="020B0502040204020203" pitchFamily="34" charset="-122"/>
                <a:ea typeface="微软雅黑 Light" panose="020B0502040204020203" pitchFamily="34" charset="-122"/>
              </a:endParaRPr>
            </a:p>
          </p:txBody>
        </p:sp>
        <p:cxnSp>
          <p:nvCxnSpPr>
            <p:cNvPr id="28" name="直接连接符 27"/>
            <p:cNvCxnSpPr/>
            <p:nvPr/>
          </p:nvCxnSpPr>
          <p:spPr>
            <a:xfrm flipH="1">
              <a:off x="2942591" y="2776654"/>
              <a:ext cx="518" cy="998544"/>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978168" y="2608695"/>
              <a:ext cx="1757509" cy="854224"/>
            </a:xfrm>
            <a:prstGeom prst="rect">
              <a:avLst/>
            </a:prstGeom>
            <a:noFill/>
          </p:spPr>
          <p:txBody>
            <a:bodyPr wrap="square" rtlCol="0">
              <a:spAutoFit/>
            </a:bodyPr>
            <a:lstStyle/>
            <a:p>
              <a:r>
                <a:rPr lang="zh-CN" altLang="en-US" sz="1465" b="1" dirty="0">
                  <a:latin typeface="微软雅黑" panose="020B0503020204020204" charset="-122"/>
                  <a:ea typeface="微软雅黑" panose="020B0503020204020204" charset="-122"/>
                </a:rPr>
                <a:t>Chủ yếu sử dụng giải pháp hệ thống của Tier1</a:t>
              </a:r>
              <a:endParaRPr lang="en-US" altLang="zh-CN" sz="1465" b="1" dirty="0">
                <a:latin typeface="微软雅黑" panose="020B0503020204020204" charset="-122"/>
                <a:ea typeface="微软雅黑" panose="020B0503020204020204" charset="-122"/>
              </a:endParaRPr>
            </a:p>
            <a:p>
              <a:r>
                <a:rPr lang="en-US" altLang="zh-CN" sz="1400" dirty="0" err="1">
                  <a:latin typeface="微软雅黑" panose="020B0503020204020204" charset="-122"/>
                  <a:ea typeface="微软雅黑" panose="020B0503020204020204" charset="-122"/>
                </a:rPr>
                <a:t>Nhận</a:t>
              </a:r>
              <a:r>
                <a:rPr lang="en-US" altLang="zh-CN" sz="1400" dirty="0">
                  <a:latin typeface="微软雅黑" panose="020B0503020204020204" charset="-122"/>
                  <a:ea typeface="微软雅黑" panose="020B0503020204020204" charset="-122"/>
                </a:rPr>
                <a:t> </a:t>
              </a:r>
              <a:r>
                <a:rPr lang="en-US" altLang="zh-CN" sz="1400" dirty="0" err="1">
                  <a:latin typeface="微软雅黑" panose="020B0503020204020204" charset="-122"/>
                  <a:ea typeface="微软雅黑" panose="020B0503020204020204" charset="-122"/>
                </a:rPr>
                <a:t>thức</a:t>
              </a:r>
              <a:r>
                <a:rPr lang="en-US" altLang="zh-CN" sz="1400" dirty="0">
                  <a:latin typeface="微软雅黑" panose="020B0503020204020204" charset="-122"/>
                  <a:ea typeface="微软雅黑" panose="020B0503020204020204" charset="-122"/>
                </a:rPr>
                <a:t> </a:t>
              </a:r>
              <a:r>
                <a:rPr lang="en-US" altLang="zh-CN" sz="1400" dirty="0" err="1">
                  <a:latin typeface="微软雅黑" panose="020B0503020204020204" charset="-122"/>
                  <a:ea typeface="微软雅黑" panose="020B0503020204020204" charset="-122"/>
                </a:rPr>
                <a:t>thị</a:t>
              </a:r>
              <a:r>
                <a:rPr lang="en-US" altLang="zh-CN" sz="1400" dirty="0">
                  <a:latin typeface="微软雅黑" panose="020B0503020204020204" charset="-122"/>
                  <a:ea typeface="微软雅黑" panose="020B0503020204020204" charset="-122"/>
                </a:rPr>
                <a:t> </a:t>
              </a:r>
              <a:r>
                <a:rPr lang="en-US" altLang="zh-CN" sz="1400" dirty="0" err="1">
                  <a:latin typeface="微软雅黑" panose="020B0503020204020204" charset="-122"/>
                  <a:ea typeface="微软雅黑" panose="020B0503020204020204" charset="-122"/>
                </a:rPr>
                <a:t>giác</a:t>
              </a:r>
              <a:r>
                <a:rPr lang="en-US" altLang="zh-CN" sz="1400" dirty="0">
                  <a:latin typeface="微软雅黑" panose="020B0503020204020204" charset="-122"/>
                  <a:ea typeface="微软雅黑" panose="020B0503020204020204" charset="-122"/>
                </a:rPr>
                <a:t> </a:t>
              </a:r>
              <a:r>
                <a:rPr lang="en-US" altLang="zh-CN" sz="1400" dirty="0" err="1">
                  <a:latin typeface="微软雅黑" panose="020B0503020204020204" charset="-122"/>
                  <a:ea typeface="微软雅黑" panose="020B0503020204020204" charset="-122"/>
                </a:rPr>
                <a:t>một</a:t>
              </a:r>
              <a:r>
                <a:rPr lang="en-US" altLang="zh-CN" sz="1400" dirty="0">
                  <a:latin typeface="微软雅黑" panose="020B0503020204020204" charset="-122"/>
                  <a:ea typeface="微软雅黑" panose="020B0503020204020204" charset="-122"/>
                </a:rPr>
                <a:t> </a:t>
              </a:r>
              <a:r>
                <a:rPr lang="en-US" altLang="zh-CN" sz="1400" dirty="0" err="1">
                  <a:latin typeface="微软雅黑" panose="020B0503020204020204" charset="-122"/>
                  <a:ea typeface="微软雅黑" panose="020B0503020204020204" charset="-122"/>
                </a:rPr>
                <a:t>hướng</a:t>
              </a:r>
              <a:r>
                <a:rPr lang="en-US" altLang="zh-CN" sz="1400" dirty="0">
                  <a:latin typeface="微软雅黑" panose="020B0503020204020204" charset="-122"/>
                  <a:ea typeface="微软雅黑" panose="020B0503020204020204" charset="-122"/>
                </a:rPr>
                <a:t> 2D + </a:t>
              </a:r>
              <a:r>
                <a:rPr lang="en-US" altLang="zh-CN" sz="1400" dirty="0" err="1">
                  <a:latin typeface="微软雅黑" panose="020B0503020204020204" charset="-122"/>
                  <a:ea typeface="微软雅黑" panose="020B0503020204020204" charset="-122"/>
                </a:rPr>
                <a:t>nhiều</a:t>
              </a:r>
              <a:r>
                <a:rPr lang="en-US" altLang="zh-CN" sz="1400" dirty="0">
                  <a:latin typeface="微软雅黑" panose="020B0503020204020204" charset="-122"/>
                  <a:ea typeface="微软雅黑" panose="020B0503020204020204" charset="-122"/>
                </a:rPr>
                <a:t> radar </a:t>
              </a:r>
              <a:r>
                <a:rPr lang="en-US" altLang="zh-CN" sz="1400" dirty="0" err="1">
                  <a:latin typeface="微软雅黑" panose="020B0503020204020204" charset="-122"/>
                  <a:ea typeface="微软雅黑" panose="020B0503020204020204" charset="-122"/>
                </a:rPr>
                <a:t>sóng</a:t>
              </a:r>
              <a:r>
                <a:rPr lang="en-US" altLang="zh-CN" sz="1400" dirty="0">
                  <a:latin typeface="微软雅黑" panose="020B0503020204020204" charset="-122"/>
                  <a:ea typeface="微软雅黑" panose="020B0503020204020204" charset="-122"/>
                </a:rPr>
                <a:t> </a:t>
              </a:r>
              <a:r>
                <a:rPr lang="en-US" altLang="zh-CN" sz="1400" dirty="0" err="1">
                  <a:latin typeface="微软雅黑" panose="020B0503020204020204" charset="-122"/>
                  <a:ea typeface="微软雅黑" panose="020B0503020204020204" charset="-122"/>
                </a:rPr>
                <a:t>milimét</a:t>
              </a:r>
              <a:r>
                <a:rPr lang="en-US" altLang="zh-CN" sz="1400" dirty="0">
                  <a:latin typeface="微软雅黑" panose="020B0503020204020204" charset="-122"/>
                  <a:ea typeface="微软雅黑" panose="020B0503020204020204" charset="-122"/>
                </a:rPr>
                <a:t> + </a:t>
              </a:r>
              <a:r>
                <a:rPr lang="en-US" altLang="zh-CN" sz="1400" dirty="0" err="1">
                  <a:latin typeface="微软雅黑" panose="020B0503020204020204" charset="-122"/>
                  <a:ea typeface="微软雅黑" panose="020B0503020204020204" charset="-122"/>
                </a:rPr>
                <a:t>hợp</a:t>
              </a:r>
              <a:r>
                <a:rPr lang="en-US" altLang="zh-CN" sz="1400" dirty="0">
                  <a:latin typeface="微软雅黑" panose="020B0503020204020204" charset="-122"/>
                  <a:ea typeface="微软雅黑" panose="020B0503020204020204" charset="-122"/>
                </a:rPr>
                <a:t> </a:t>
              </a:r>
              <a:r>
                <a:rPr lang="en-US" altLang="zh-CN" sz="1400" dirty="0" err="1">
                  <a:latin typeface="微软雅黑" panose="020B0503020204020204" charset="-122"/>
                  <a:ea typeface="微软雅黑" panose="020B0503020204020204" charset="-122"/>
                </a:rPr>
                <a:t>nhất</a:t>
              </a:r>
              <a:r>
                <a:rPr lang="en-US" altLang="zh-CN" sz="1400" dirty="0">
                  <a:latin typeface="微软雅黑" panose="020B0503020204020204" charset="-122"/>
                  <a:ea typeface="微软雅黑" panose="020B0503020204020204" charset="-122"/>
                </a:rPr>
                <a:t> </a:t>
              </a:r>
              <a:r>
                <a:rPr lang="en-US" altLang="zh-CN" sz="1400" dirty="0" err="1">
                  <a:latin typeface="微软雅黑" panose="020B0503020204020204" charset="-122"/>
                  <a:ea typeface="微软雅黑" panose="020B0503020204020204" charset="-122"/>
                </a:rPr>
                <a:t>muộn</a:t>
              </a:r>
              <a:r>
                <a:rPr lang="en-US" altLang="zh-CN" sz="1400" dirty="0">
                  <a:latin typeface="微软雅黑" panose="020B0503020204020204" charset="-122"/>
                  <a:ea typeface="微软雅黑" panose="020B0503020204020204" charset="-122"/>
                </a:rPr>
                <a:t> (late fusion)</a:t>
              </a:r>
            </a:p>
            <a:p>
              <a:endParaRPr lang="zh-CN" altLang="en-US" sz="1065" b="1" dirty="0">
                <a:latin typeface="微软雅黑" panose="020B0503020204020204" charset="-122"/>
                <a:ea typeface="微软雅黑" panose="020B0503020204020204" charset="-122"/>
              </a:endParaRPr>
            </a:p>
          </p:txBody>
        </p:sp>
        <p:sp>
          <p:nvSpPr>
            <p:cNvPr id="30" name="文本框 29"/>
            <p:cNvSpPr txBox="1"/>
            <p:nvPr/>
          </p:nvSpPr>
          <p:spPr>
            <a:xfrm>
              <a:off x="5038920" y="2449800"/>
              <a:ext cx="2393941" cy="392415"/>
            </a:xfrm>
            <a:prstGeom prst="rect">
              <a:avLst/>
            </a:prstGeom>
            <a:noFill/>
          </p:spPr>
          <p:txBody>
            <a:bodyPr wrap="square" rtlCol="0">
              <a:spAutoFit/>
            </a:bodyPr>
            <a:lstStyle/>
            <a:p>
              <a:r>
                <a:rPr lang="en-US" altLang="zh-CN" sz="1400">
                  <a:latin typeface="微软雅黑" panose="020B0503020204020204" charset="-122"/>
                  <a:ea typeface="微软雅黑" panose="020B0503020204020204" charset="-122"/>
                </a:rPr>
                <a:t>Nhận thức thị giác đa hướng 2D/3D + radar sóng milimét + LiDAR + HD-Map + hợp nhất muộn</a:t>
              </a:r>
            </a:p>
          </p:txBody>
        </p:sp>
        <p:cxnSp>
          <p:nvCxnSpPr>
            <p:cNvPr id="31" name="直接连接符 30"/>
            <p:cNvCxnSpPr/>
            <p:nvPr/>
          </p:nvCxnSpPr>
          <p:spPr>
            <a:xfrm>
              <a:off x="7026442" y="1597893"/>
              <a:ext cx="0" cy="518799"/>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7030144" y="1593722"/>
              <a:ext cx="1180946"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7035747" y="925181"/>
              <a:ext cx="1525921" cy="392415"/>
            </a:xfrm>
            <a:prstGeom prst="rect">
              <a:avLst/>
            </a:prstGeom>
            <a:noFill/>
          </p:spPr>
          <p:txBody>
            <a:bodyPr wrap="square" rtlCol="0">
              <a:spAutoFit/>
            </a:bodyPr>
            <a:lstStyle/>
            <a:p>
              <a:r>
                <a:rPr lang="zh-CN" altLang="en-US" sz="1400" b="1" dirty="0">
                  <a:latin typeface="微软雅黑" panose="020B0503020204020204" charset="-122"/>
                  <a:ea typeface="微软雅黑" panose="020B0503020204020204" charset="-122"/>
                </a:rPr>
                <a:t>Cảm nhận 4D đầu-cuối lấy thị giác làm chủ đạo + bản đồ dẫn đường</a:t>
              </a:r>
            </a:p>
          </p:txBody>
        </p:sp>
        <p:pic>
          <p:nvPicPr>
            <p:cNvPr id="34"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41848" b="62772" l="35500" r="98750">
                          <a14:foregroundMark x1="39500" y1="47554" x2="39750" y2="46739"/>
                          <a14:foregroundMark x1="35500" y1="47826" x2="35500" y2="47826"/>
                          <a14:foregroundMark x1="63000" y1="49728" x2="63000" y2="49728"/>
                          <a14:foregroundMark x1="75500" y1="48098" x2="75500" y2="48098"/>
                          <a14:foregroundMark x1="89000" y1="48641" x2="89000" y2="48641"/>
                          <a14:foregroundMark x1="96250" y1="51902" x2="96250" y2="51902"/>
                          <a14:foregroundMark x1="98750" y1="49185" x2="98750" y2="49185"/>
                          <a14:foregroundMark x1="56000" y1="48098" x2="56000" y2="48098"/>
                          <a14:backgroundMark x1="99250" y1="49457" x2="99250" y2="49457"/>
                          <a14:backgroundMark x1="99250" y1="49185" x2="99250" y2="49185"/>
                        </a14:backgroundRemoval>
                      </a14:imgEffect>
                    </a14:imgLayer>
                  </a14:imgProps>
                </a:ext>
                <a:ext uri="{28A0092B-C50C-407E-A947-70E740481C1C}">
                  <a14:useLocalDpi xmlns:a14="http://schemas.microsoft.com/office/drawing/2010/main" val="0"/>
                </a:ext>
              </a:extLst>
            </a:blip>
            <a:srcRect l="30906" t="39259" b="34492"/>
            <a:stretch>
              <a:fillRect/>
            </a:stretch>
          </p:blipFill>
          <p:spPr bwMode="auto">
            <a:xfrm>
              <a:off x="1121962" y="3812229"/>
              <a:ext cx="343751" cy="120144"/>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4167" b="53125" l="667" r="98000">
                          <a14:foregroundMark x1="4333" y1="11458" x2="4333" y2="11458"/>
                          <a14:foregroundMark x1="13000" y1="6250" x2="13000" y2="6250"/>
                          <a14:foregroundMark x1="667" y1="28125" x2="667" y2="28125"/>
                          <a14:foregroundMark x1="19667" y1="25000" x2="19667" y2="25000"/>
                          <a14:foregroundMark x1="28667" y1="23958" x2="28667" y2="23958"/>
                          <a14:foregroundMark x1="34333" y1="20833" x2="34333" y2="20833"/>
                          <a14:foregroundMark x1="34667" y1="8333" x2="34667" y2="8333"/>
                          <a14:foregroundMark x1="39667" y1="25000" x2="39667" y2="25000"/>
                          <a14:foregroundMark x1="49000" y1="26042" x2="49000" y2="26042"/>
                          <a14:foregroundMark x1="58667" y1="23958" x2="58667" y2="23958"/>
                          <a14:foregroundMark x1="68333" y1="17708" x2="68333" y2="17708"/>
                          <a14:foregroundMark x1="78000" y1="21875" x2="78000" y2="21875"/>
                          <a14:foregroundMark x1="83000" y1="22917" x2="83000" y2="22917"/>
                          <a14:foregroundMark x1="92000" y1="16667" x2="92000" y2="16667"/>
                          <a14:foregroundMark x1="87333" y1="14583" x2="87333" y2="14583"/>
                          <a14:foregroundMark x1="95667" y1="28125" x2="95667" y2="28125"/>
                          <a14:foregroundMark x1="98000" y1="30208" x2="98000" y2="30208"/>
                          <a14:foregroundMark x1="95000" y1="38542" x2="95000" y2="38542"/>
                          <a14:foregroundMark x1="94000" y1="35417" x2="94000" y2="35417"/>
                          <a14:foregroundMark x1="91000" y1="42708" x2="91000" y2="42708"/>
                          <a14:foregroundMark x1="8667" y1="29167" x2="8667" y2="29167"/>
                          <a14:foregroundMark x1="14333" y1="50000" x2="14333" y2="50000"/>
                          <a14:foregroundMark x1="57000" y1="15625" x2="57000" y2="15625"/>
                          <a14:foregroundMark x1="88000" y1="13542" x2="88000" y2="13542"/>
                          <a14:foregroundMark x1="90000" y1="42708" x2="90000" y2="42708"/>
                          <a14:foregroundMark x1="90667" y1="42708" x2="90667" y2="42708"/>
                          <a14:foregroundMark x1="91333" y1="43750" x2="91333" y2="43750"/>
                          <a14:foregroundMark x1="90667" y1="42708" x2="90667" y2="42708"/>
                          <a14:foregroundMark x1="90667" y1="42708" x2="90667" y2="42708"/>
                          <a14:foregroundMark x1="94000" y1="35417" x2="94000" y2="35417"/>
                          <a14:foregroundMark x1="93667" y1="35417" x2="93667" y2="35417"/>
                          <a14:foregroundMark x1="94333" y1="33333" x2="94667" y2="32292"/>
                          <a14:foregroundMark x1="93667" y1="35417" x2="93667" y2="35417"/>
                          <a14:foregroundMark x1="94333" y1="35417" x2="94333" y2="35417"/>
                          <a14:foregroundMark x1="93667" y1="35417" x2="93667" y2="35417"/>
                          <a14:foregroundMark x1="94333" y1="35417" x2="94333" y2="35417"/>
                          <a14:foregroundMark x1="94333" y1="36458" x2="94333" y2="36458"/>
                          <a14:foregroundMark x1="94000" y1="35417" x2="94000" y2="35417"/>
                          <a14:foregroundMark x1="91000" y1="43750" x2="91000" y2="43750"/>
                          <a14:foregroundMark x1="91000" y1="43750" x2="91000" y2="43750"/>
                          <a14:foregroundMark x1="90667" y1="43750" x2="90667" y2="43750"/>
                          <a14:foregroundMark x1="91333" y1="42708" x2="91333" y2="42708"/>
                          <a14:foregroundMark x1="91000" y1="42708" x2="91000" y2="42708"/>
                          <a14:foregroundMark x1="91000" y1="42708" x2="91000" y2="42708"/>
                          <a14:foregroundMark x1="91000" y1="42708" x2="91000" y2="42708"/>
                          <a14:foregroundMark x1="90667" y1="43750" x2="90667" y2="43750"/>
                          <a14:foregroundMark x1="91000" y1="43750" x2="91000" y2="43750"/>
                          <a14:foregroundMark x1="90667" y1="43750" x2="91667" y2="43750"/>
                          <a14:foregroundMark x1="91333" y1="43750" x2="90333" y2="41667"/>
                          <a14:backgroundMark x1="60333" y1="17708" x2="60333" y2="17708"/>
                          <a14:backgroundMark x1="87000" y1="12500" x2="87000" y2="12500"/>
                          <a14:backgroundMark x1="94333" y1="36458" x2="94333" y2="36458"/>
                          <a14:backgroundMark x1="95667" y1="39583" x2="95667" y2="39583"/>
                          <a14:backgroundMark x1="98667" y1="30208" x2="98667" y2="30208"/>
                          <a14:backgroundMark x1="91000" y1="39583" x2="91000" y2="39583"/>
                          <a14:backgroundMark x1="91000" y1="39583" x2="91000" y2="39583"/>
                          <a14:backgroundMark x1="90667" y1="40625" x2="90667" y2="40625"/>
                          <a14:backgroundMark x1="90000" y1="40625" x2="90000" y2="40625"/>
                          <a14:backgroundMark x1="91667" y1="40625" x2="91667" y2="40625"/>
                          <a14:backgroundMark x1="91333" y1="45833" x2="91333" y2="45833"/>
                          <a14:backgroundMark x1="92667" y1="45833" x2="92667" y2="45833"/>
                          <a14:backgroundMark x1="92000" y1="44792" x2="92000" y2="44792"/>
                          <a14:backgroundMark x1="90667" y1="44792" x2="90667" y2="44792"/>
                          <a14:backgroundMark x1="94000" y1="31250" x2="94000" y2="31250"/>
                        </a14:backgroundRemoval>
                      </a14:imgEffect>
                    </a14:imgLayer>
                  </a14:imgProps>
                </a:ext>
                <a:ext uri="{28A0092B-C50C-407E-A947-70E740481C1C}">
                  <a14:useLocalDpi xmlns:a14="http://schemas.microsoft.com/office/drawing/2010/main" val="0"/>
                </a:ext>
              </a:extLst>
            </a:blip>
            <a:srcRect b="39846"/>
            <a:stretch>
              <a:fillRect/>
            </a:stretch>
          </p:blipFill>
          <p:spPr bwMode="auto">
            <a:xfrm>
              <a:off x="1549647" y="3835830"/>
              <a:ext cx="485287" cy="9341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21154" b="72692" l="30462" r="73231">
                          <a14:foregroundMark x1="48308" y1="59231" x2="48308" y2="59231"/>
                          <a14:foregroundMark x1="73846" y1="46538" x2="73846" y2="46538"/>
                          <a14:foregroundMark x1="30462" y1="48462" x2="30462" y2="48462"/>
                          <a14:foregroundMark x1="63692" y1="72692" x2="63692" y2="72692"/>
                          <a14:backgroundMark x1="74769" y1="44615" x2="74769" y2="44615"/>
                        </a14:backgroundRemoval>
                      </a14:imgEffect>
                    </a14:imgLayer>
                  </a14:imgProps>
                </a:ext>
                <a:ext uri="{28A0092B-C50C-407E-A947-70E740481C1C}">
                  <a14:useLocalDpi xmlns:a14="http://schemas.microsoft.com/office/drawing/2010/main" val="0"/>
                </a:ext>
              </a:extLst>
            </a:blip>
            <a:srcRect l="25843" t="16113" r="21565" b="23046"/>
            <a:stretch>
              <a:fillRect/>
            </a:stretch>
          </p:blipFill>
          <p:spPr bwMode="auto">
            <a:xfrm>
              <a:off x="3021054" y="2794080"/>
              <a:ext cx="199907" cy="185009"/>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8"/>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50042" b="81456" l="10000" r="90000">
                          <a14:foregroundMark x1="30370" y1="60203" x2="30370" y2="60203"/>
                          <a14:foregroundMark x1="81944" y1="51312" x2="81944" y2="51312"/>
                          <a14:foregroundMark x1="82130" y1="81541" x2="82130" y2="81541"/>
                          <a14:foregroundMark x1="81852" y1="50042" x2="81852" y2="50042"/>
                        </a14:backgroundRemoval>
                      </a14:imgEffect>
                    </a14:imgLayer>
                  </a14:imgProps>
                </a:ext>
                <a:ext uri="{28A0092B-C50C-407E-A947-70E740481C1C}">
                  <a14:useLocalDpi xmlns:a14="http://schemas.microsoft.com/office/drawing/2010/main" val="0"/>
                </a:ext>
              </a:extLst>
            </a:blip>
            <a:srcRect t="47236" b="14740"/>
            <a:stretch>
              <a:fillRect/>
            </a:stretch>
          </p:blipFill>
          <p:spPr bwMode="auto">
            <a:xfrm>
              <a:off x="3250244" y="2821375"/>
              <a:ext cx="342528" cy="14241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0"/>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ackgroundRemoval t="34431" b="65589" l="4889" r="44005">
                          <a14:foregroundMark x1="31383" y1="42790" x2="31383" y2="42790"/>
                          <a14:foregroundMark x1="37234" y1="60047" x2="37500" y2="60047"/>
                        </a14:backgroundRemoval>
                      </a14:imgEffect>
                    </a14:imgLayer>
                  </a14:imgProps>
                </a:ext>
                <a:ext uri="{28A0092B-C50C-407E-A947-70E740481C1C}">
                  <a14:useLocalDpi xmlns:a14="http://schemas.microsoft.com/office/drawing/2010/main" val="0"/>
                </a:ext>
              </a:extLst>
            </a:blip>
            <a:srcRect t="30536" r="51105" b="30516"/>
            <a:stretch>
              <a:fillRect/>
            </a:stretch>
          </p:blipFill>
          <p:spPr bwMode="auto">
            <a:xfrm>
              <a:off x="3559434" y="2817673"/>
              <a:ext cx="326481" cy="146283"/>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241497" y="2152392"/>
              <a:ext cx="245482" cy="245482"/>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6"/>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21154" b="72692" l="30462" r="73231">
                          <a14:foregroundMark x1="48308" y1="59231" x2="48308" y2="59231"/>
                          <a14:foregroundMark x1="73846" y1="46538" x2="73846" y2="46538"/>
                          <a14:foregroundMark x1="30462" y1="48462" x2="30462" y2="48462"/>
                          <a14:foregroundMark x1="63692" y1="72692" x2="63692" y2="72692"/>
                          <a14:backgroundMark x1="74769" y1="44615" x2="74769" y2="44615"/>
                        </a14:backgroundRemoval>
                      </a14:imgEffect>
                    </a14:imgLayer>
                  </a14:imgProps>
                </a:ext>
                <a:ext uri="{28A0092B-C50C-407E-A947-70E740481C1C}">
                  <a14:useLocalDpi xmlns:a14="http://schemas.microsoft.com/office/drawing/2010/main" val="0"/>
                </a:ext>
              </a:extLst>
            </a:blip>
            <a:srcRect l="25843" t="16113" r="21565" b="23046"/>
            <a:stretch>
              <a:fillRect/>
            </a:stretch>
          </p:blipFill>
          <p:spPr bwMode="auto">
            <a:xfrm>
              <a:off x="5008838" y="2170642"/>
              <a:ext cx="199907" cy="185009"/>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8"/>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50042" b="81456" l="10000" r="90000">
                          <a14:foregroundMark x1="30370" y1="60203" x2="30370" y2="60203"/>
                          <a14:foregroundMark x1="81944" y1="51312" x2="81944" y2="51312"/>
                          <a14:foregroundMark x1="82130" y1="81541" x2="82130" y2="81541"/>
                          <a14:foregroundMark x1="81852" y1="50042" x2="81852" y2="50042"/>
                        </a14:backgroundRemoval>
                      </a14:imgEffect>
                    </a14:imgLayer>
                  </a14:imgProps>
                </a:ext>
                <a:ext uri="{28A0092B-C50C-407E-A947-70E740481C1C}">
                  <a14:useLocalDpi xmlns:a14="http://schemas.microsoft.com/office/drawing/2010/main" val="0"/>
                </a:ext>
              </a:extLst>
            </a:blip>
            <a:srcRect t="47236" b="14740"/>
            <a:stretch>
              <a:fillRect/>
            </a:stretch>
          </p:blipFill>
          <p:spPr bwMode="auto">
            <a:xfrm>
              <a:off x="5238028" y="2197937"/>
              <a:ext cx="342528" cy="142418"/>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4"/>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003529" y="2144412"/>
              <a:ext cx="245482" cy="245482"/>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0"/>
            <p:cNvPicPr>
              <a:picLocks noChangeAspect="1" noChangeArrowheads="1"/>
            </p:cNvPicPr>
            <p:nvPr/>
          </p:nvPicPr>
          <p:blipFill rotWithShape="1">
            <a:blip r:embed="rId11" cstate="print">
              <a:extLst>
                <a:ext uri="{BEBA8EAE-BF5A-486C-A8C5-ECC9F3942E4B}">
                  <a14:imgProps xmlns:a14="http://schemas.microsoft.com/office/drawing/2010/main">
                    <a14:imgLayer r:embed="rId12">
                      <a14:imgEffect>
                        <a14:backgroundRemoval t="34431" b="65589" l="4889" r="44005">
                          <a14:foregroundMark x1="31383" y1="42790" x2="31383" y2="42790"/>
                          <a14:foregroundMark x1="37234" y1="60047" x2="37500" y2="60047"/>
                        </a14:backgroundRemoval>
                      </a14:imgEffect>
                    </a14:imgLayer>
                  </a14:imgProps>
                </a:ext>
                <a:ext uri="{28A0092B-C50C-407E-A947-70E740481C1C}">
                  <a14:useLocalDpi xmlns:a14="http://schemas.microsoft.com/office/drawing/2010/main" val="0"/>
                </a:ext>
              </a:extLst>
            </a:blip>
            <a:srcRect t="30536" r="51105" b="30516"/>
            <a:stretch>
              <a:fillRect/>
            </a:stretch>
          </p:blipFill>
          <p:spPr bwMode="auto">
            <a:xfrm>
              <a:off x="5545501" y="2193205"/>
              <a:ext cx="326481" cy="146283"/>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16"/>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t="36956" b="35508"/>
            <a:stretch>
              <a:fillRect/>
            </a:stretch>
          </p:blipFill>
          <p:spPr bwMode="auto">
            <a:xfrm>
              <a:off x="6492325" y="2199347"/>
              <a:ext cx="577278" cy="109416"/>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6"/>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t="36956" b="35508"/>
            <a:stretch>
              <a:fillRect/>
            </a:stretch>
          </p:blipFill>
          <p:spPr bwMode="auto">
            <a:xfrm>
              <a:off x="4322825" y="2842634"/>
              <a:ext cx="577278" cy="109416"/>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6"/>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t="36956" b="35508"/>
            <a:stretch>
              <a:fillRect/>
            </a:stretch>
          </p:blipFill>
          <p:spPr bwMode="auto">
            <a:xfrm>
              <a:off x="2118868" y="3829503"/>
              <a:ext cx="542720" cy="102866"/>
            </a:xfrm>
            <a:prstGeom prst="rect">
              <a:avLst/>
            </a:prstGeom>
            <a:noFill/>
            <a:extLst>
              <a:ext uri="{909E8E84-426E-40DD-AFC4-6F175D3DCCD1}">
                <a14:hiddenFill xmlns:a14="http://schemas.microsoft.com/office/drawing/2010/main">
                  <a:solidFill>
                    <a:srgbClr val="FFFFFF"/>
                  </a:solidFill>
                </a14:hiddenFill>
              </a:ext>
            </a:extLst>
          </p:spPr>
        </p:pic>
        <p:sp>
          <p:nvSpPr>
            <p:cNvPr id="47" name="文本框 46"/>
            <p:cNvSpPr txBox="1"/>
            <p:nvPr/>
          </p:nvSpPr>
          <p:spPr>
            <a:xfrm>
              <a:off x="2523575" y="1526973"/>
              <a:ext cx="2338740" cy="900391"/>
            </a:xfrm>
            <a:prstGeom prst="rect">
              <a:avLst/>
            </a:prstGeom>
            <a:noFill/>
          </p:spPr>
          <p:txBody>
            <a:bodyPr wrap="square" rtlCol="0">
              <a:spAutoFit/>
            </a:bodyPr>
            <a:lstStyle/>
            <a:p>
              <a:r>
                <a:rPr lang="zh-CN" altLang="en-US" sz="1465" b="1" dirty="0">
                  <a:latin typeface="微软雅黑" panose="020B0503020204020204" charset="-122"/>
                  <a:ea typeface="微软雅黑" panose="020B0503020204020204" charset="-122"/>
                </a:rPr>
                <a:t>Chủ yếu là các OEM đầu ngành tự nghiên cứu phát triển và các công ty giải pháp lái xe tự động</a:t>
              </a:r>
              <a:endParaRPr lang="en-US" altLang="zh-CN" sz="1465" b="1" dirty="0">
                <a:latin typeface="微软雅黑" panose="020B0503020204020204" charset="-122"/>
                <a:ea typeface="微软雅黑" panose="020B0503020204020204" charset="-122"/>
              </a:endParaRPr>
            </a:p>
            <a:p>
              <a:r>
                <a:rPr lang="en-US" altLang="zh-CN" sz="1400" dirty="0" err="1">
                  <a:latin typeface="微软雅黑" panose="020B0503020204020204" charset="-122"/>
                  <a:ea typeface="微软雅黑" panose="020B0503020204020204" charset="-122"/>
                </a:rPr>
                <a:t>Nhận</a:t>
              </a:r>
              <a:r>
                <a:rPr lang="en-US" altLang="zh-CN" sz="1400" dirty="0">
                  <a:latin typeface="微软雅黑" panose="020B0503020204020204" charset="-122"/>
                  <a:ea typeface="微软雅黑" panose="020B0503020204020204" charset="-122"/>
                </a:rPr>
                <a:t> </a:t>
              </a:r>
              <a:r>
                <a:rPr lang="en-US" altLang="zh-CN" sz="1400" dirty="0" err="1">
                  <a:latin typeface="微软雅黑" panose="020B0503020204020204" charset="-122"/>
                  <a:ea typeface="微软雅黑" panose="020B0503020204020204" charset="-122"/>
                </a:rPr>
                <a:t>thức</a:t>
              </a:r>
              <a:r>
                <a:rPr lang="en-US" altLang="zh-CN" sz="1400" dirty="0">
                  <a:latin typeface="微软雅黑" panose="020B0503020204020204" charset="-122"/>
                  <a:ea typeface="微软雅黑" panose="020B0503020204020204" charset="-122"/>
                </a:rPr>
                <a:t> </a:t>
              </a:r>
              <a:r>
                <a:rPr lang="en-US" altLang="zh-CN" sz="1400" dirty="0" err="1">
                  <a:latin typeface="微软雅黑" panose="020B0503020204020204" charset="-122"/>
                  <a:ea typeface="微软雅黑" panose="020B0503020204020204" charset="-122"/>
                </a:rPr>
                <a:t>thị</a:t>
              </a:r>
              <a:r>
                <a:rPr lang="en-US" altLang="zh-CN" sz="1400" dirty="0">
                  <a:latin typeface="微软雅黑" panose="020B0503020204020204" charset="-122"/>
                  <a:ea typeface="微软雅黑" panose="020B0503020204020204" charset="-122"/>
                </a:rPr>
                <a:t> </a:t>
              </a:r>
              <a:r>
                <a:rPr lang="en-US" altLang="zh-CN" sz="1400" dirty="0" err="1">
                  <a:latin typeface="微软雅黑" panose="020B0503020204020204" charset="-122"/>
                  <a:ea typeface="微软雅黑" panose="020B0503020204020204" charset="-122"/>
                </a:rPr>
                <a:t>giác</a:t>
              </a:r>
              <a:r>
                <a:rPr lang="en-US" altLang="zh-CN" sz="1400" dirty="0">
                  <a:latin typeface="微软雅黑" panose="020B0503020204020204" charset="-122"/>
                  <a:ea typeface="微软雅黑" panose="020B0503020204020204" charset="-122"/>
                </a:rPr>
                <a:t> </a:t>
              </a:r>
              <a:r>
                <a:rPr lang="en-US" altLang="zh-CN" sz="1400" dirty="0" err="1">
                  <a:latin typeface="微软雅黑" panose="020B0503020204020204" charset="-122"/>
                  <a:ea typeface="微软雅黑" panose="020B0503020204020204" charset="-122"/>
                </a:rPr>
                <a:t>đa</a:t>
              </a:r>
              <a:r>
                <a:rPr lang="en-US" altLang="zh-CN" sz="1400" dirty="0">
                  <a:latin typeface="微软雅黑" panose="020B0503020204020204" charset="-122"/>
                  <a:ea typeface="微软雅黑" panose="020B0503020204020204" charset="-122"/>
                </a:rPr>
                <a:t> </a:t>
              </a:r>
              <a:r>
                <a:rPr lang="en-US" altLang="zh-CN" sz="1400" dirty="0" err="1">
                  <a:latin typeface="微软雅黑" panose="020B0503020204020204" charset="-122"/>
                  <a:ea typeface="微软雅黑" panose="020B0503020204020204" charset="-122"/>
                </a:rPr>
                <a:t>hướng</a:t>
              </a:r>
              <a:r>
                <a:rPr lang="en-US" altLang="zh-CN" sz="1400" dirty="0">
                  <a:latin typeface="微软雅黑" panose="020B0503020204020204" charset="-122"/>
                  <a:ea typeface="微软雅黑" panose="020B0503020204020204" charset="-122"/>
                </a:rPr>
                <a:t> 2D + radar </a:t>
              </a:r>
              <a:r>
                <a:rPr lang="en-US" altLang="zh-CN" sz="1400" dirty="0" err="1">
                  <a:latin typeface="微软雅黑" panose="020B0503020204020204" charset="-122"/>
                  <a:ea typeface="微软雅黑" panose="020B0503020204020204" charset="-122"/>
                </a:rPr>
                <a:t>sóng</a:t>
              </a:r>
              <a:r>
                <a:rPr lang="en-US" altLang="zh-CN" sz="1400" dirty="0">
                  <a:latin typeface="微软雅黑" panose="020B0503020204020204" charset="-122"/>
                  <a:ea typeface="微软雅黑" panose="020B0503020204020204" charset="-122"/>
                </a:rPr>
                <a:t> </a:t>
              </a:r>
              <a:r>
                <a:rPr lang="en-US" altLang="zh-CN" sz="1400" dirty="0" err="1">
                  <a:latin typeface="微软雅黑" panose="020B0503020204020204" charset="-122"/>
                  <a:ea typeface="微软雅黑" panose="020B0503020204020204" charset="-122"/>
                </a:rPr>
                <a:t>milimét</a:t>
              </a:r>
              <a:r>
                <a:rPr lang="en-US" altLang="zh-CN" sz="1400" dirty="0">
                  <a:latin typeface="微软雅黑" panose="020B0503020204020204" charset="-122"/>
                  <a:ea typeface="微软雅黑" panose="020B0503020204020204" charset="-122"/>
                </a:rPr>
                <a:t> + HD-Map + </a:t>
              </a:r>
              <a:r>
                <a:rPr lang="en-US" altLang="zh-CN" sz="1400" dirty="0" err="1">
                  <a:latin typeface="微软雅黑" panose="020B0503020204020204" charset="-122"/>
                  <a:ea typeface="微软雅黑" panose="020B0503020204020204" charset="-122"/>
                </a:rPr>
                <a:t>hợp</a:t>
              </a:r>
              <a:r>
                <a:rPr lang="en-US" altLang="zh-CN" sz="1400" dirty="0">
                  <a:latin typeface="微软雅黑" panose="020B0503020204020204" charset="-122"/>
                  <a:ea typeface="微软雅黑" panose="020B0503020204020204" charset="-122"/>
                </a:rPr>
                <a:t> </a:t>
              </a:r>
              <a:r>
                <a:rPr lang="en-US" altLang="zh-CN" sz="1400" dirty="0" err="1">
                  <a:latin typeface="微软雅黑" panose="020B0503020204020204" charset="-122"/>
                  <a:ea typeface="微软雅黑" panose="020B0503020204020204" charset="-122"/>
                </a:rPr>
                <a:t>nhất</a:t>
              </a:r>
              <a:r>
                <a:rPr lang="en-US" altLang="zh-CN" sz="1400" dirty="0">
                  <a:latin typeface="微软雅黑" panose="020B0503020204020204" charset="-122"/>
                  <a:ea typeface="微软雅黑" panose="020B0503020204020204" charset="-122"/>
                </a:rPr>
                <a:t> </a:t>
              </a:r>
              <a:r>
                <a:rPr lang="en-US" altLang="zh-CN" sz="1400" dirty="0" err="1">
                  <a:latin typeface="微软雅黑" panose="020B0503020204020204" charset="-122"/>
                  <a:ea typeface="微软雅黑" panose="020B0503020204020204" charset="-122"/>
                </a:rPr>
                <a:t>muộn</a:t>
              </a:r>
              <a:endParaRPr lang="en-US" altLang="zh-CN" sz="1400" dirty="0">
                <a:latin typeface="微软雅黑" panose="020B0503020204020204" charset="-122"/>
                <a:ea typeface="微软雅黑" panose="020B0503020204020204" charset="-122"/>
              </a:endParaRPr>
            </a:p>
            <a:p>
              <a:endParaRPr lang="zh-CN" altLang="en-US" sz="1465" b="1" dirty="0">
                <a:latin typeface="微软雅黑" panose="020B0503020204020204" charset="-122"/>
                <a:ea typeface="微软雅黑" panose="020B0503020204020204" charset="-122"/>
              </a:endParaRPr>
            </a:p>
          </p:txBody>
        </p:sp>
        <p:sp>
          <p:nvSpPr>
            <p:cNvPr id="48" name="文本框 47"/>
            <p:cNvSpPr txBox="1"/>
            <p:nvPr/>
          </p:nvSpPr>
          <p:spPr>
            <a:xfrm>
              <a:off x="2826713" y="2569425"/>
              <a:ext cx="2027181" cy="161583"/>
            </a:xfrm>
            <a:prstGeom prst="rect">
              <a:avLst/>
            </a:prstGeom>
            <a:noFill/>
          </p:spPr>
          <p:txBody>
            <a:bodyPr wrap="square" rtlCol="0">
              <a:spAutoFit/>
            </a:bodyPr>
            <a:lstStyle/>
            <a:p>
              <a:endParaRPr lang="zh-CN" altLang="en-US" sz="800" dirty="0">
                <a:latin typeface="微软雅黑 Light" panose="020B0502040204020203" pitchFamily="34" charset="-122"/>
                <a:ea typeface="微软雅黑 Light" panose="020B0502040204020203" pitchFamily="34" charset="-122"/>
              </a:endParaRPr>
            </a:p>
          </p:txBody>
        </p:sp>
      </p:grpSp>
      <p:cxnSp>
        <p:nvCxnSpPr>
          <p:cNvPr id="49" name="直接箭头连接符 48"/>
          <p:cNvCxnSpPr>
            <a:stCxn id="20" idx="0"/>
          </p:cNvCxnSpPr>
          <p:nvPr/>
        </p:nvCxnSpPr>
        <p:spPr>
          <a:xfrm flipV="1">
            <a:off x="1478093" y="5914734"/>
            <a:ext cx="9946375" cy="6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0" name="Picture 18"/>
          <p:cNvPicPr>
            <a:picLocks noChangeAspect="1" noChangeArrowheads="1"/>
          </p:cNvPicPr>
          <p:nvPr/>
        </p:nvPicPr>
        <p:blipFill>
          <a:blip r:embed="rId17" cstate="print">
            <a:extLst>
              <a:ext uri="{BEBA8EAE-BF5A-486C-A8C5-ECC9F3942E4B}">
                <a14:imgProps xmlns:a14="http://schemas.microsoft.com/office/drawing/2010/main">
                  <a14:imgLayer r:embed="rId18">
                    <a14:imgEffect>
                      <a14:backgroundRemoval t="3679" b="94983" l="9820" r="89980">
                        <a14:foregroundMark x1="31062" y1="10033" x2="31062" y2="10033"/>
                        <a14:foregroundMark x1="47495" y1="4013" x2="47495" y2="4013"/>
                        <a14:foregroundMark x1="52104" y1="91304" x2="52104" y2="91304"/>
                        <a14:foregroundMark x1="52305" y1="94983" x2="52305" y2="94983"/>
                      </a14:backgroundRemoval>
                    </a14:imgEffect>
                  </a14:imgLayer>
                </a14:imgProps>
              </a:ext>
              <a:ext uri="{28A0092B-C50C-407E-A947-70E740481C1C}">
                <a14:useLocalDpi xmlns:a14="http://schemas.microsoft.com/office/drawing/2010/main" val="0"/>
              </a:ext>
            </a:extLst>
          </a:blip>
          <a:srcRect/>
          <a:stretch>
            <a:fillRect/>
          </a:stretch>
        </p:blipFill>
        <p:spPr bwMode="auto">
          <a:xfrm>
            <a:off x="7461836" y="1732899"/>
            <a:ext cx="395495" cy="236980"/>
          </a:xfrm>
          <a:prstGeom prst="rect">
            <a:avLst/>
          </a:prstGeom>
          <a:noFill/>
          <a:extLst>
            <a:ext uri="{909E8E84-426E-40DD-AFC4-6F175D3DCCD1}">
              <a14:hiddenFill xmlns:a14="http://schemas.microsoft.com/office/drawing/2010/main">
                <a:solidFill>
                  <a:srgbClr val="FFFFFF"/>
                </a:solidFill>
              </a14:hiddenFill>
            </a:ext>
          </a:extLst>
        </p:spPr>
      </p:pic>
      <p:sp>
        <p:nvSpPr>
          <p:cNvPr id="51" name="文本框 50"/>
          <p:cNvSpPr txBox="1"/>
          <p:nvPr/>
        </p:nvSpPr>
        <p:spPr>
          <a:xfrm>
            <a:off x="7018569" y="4196443"/>
            <a:ext cx="4569427" cy="1235848"/>
          </a:xfrm>
          <a:prstGeom prst="rect">
            <a:avLst/>
          </a:prstGeom>
          <a:noFill/>
        </p:spPr>
        <p:txBody>
          <a:bodyPr wrap="square" rtlCol="0">
            <a:normAutofit fontScale="85000" lnSpcReduction="20000"/>
          </a:bodyPr>
          <a:lstStyle/>
          <a:p>
            <a:pPr algn="just"/>
            <a:r>
              <a:rPr lang="en-US" altLang="zh-CN" sz="1600" b="1" dirty="0">
                <a:solidFill>
                  <a:srgbClr val="C00000"/>
                </a:solidFill>
                <a:latin typeface="Calibri"/>
                <a:ea typeface="微软雅黑" panose="020B0503020204020204" charset="-122"/>
                <a:cs typeface="Calibri"/>
              </a:rPr>
              <a:t>* Sự phát triển của các giải pháp chủ đạo trong ngành đi kèm với từng đợt nâng cấp và lặp cải tiến theo kiểu “nhảy bậc”; tuy nhiên, xu hướng lấy thị giác làm chủ đạo ngày càng rõ nét. Tesla liên tục lặp cải tiến giải pháp thị giác một cách ổn định và nhanh chóng, qua đó đạt được năng lực bao quát mọi bối cảnh</a:t>
            </a:r>
          </a:p>
        </p:txBody>
      </p:sp>
      <p:sp>
        <p:nvSpPr>
          <p:cNvPr id="52" name="文本框 51"/>
          <p:cNvSpPr txBox="1"/>
          <p:nvPr/>
        </p:nvSpPr>
        <p:spPr>
          <a:xfrm>
            <a:off x="518095" y="5348954"/>
            <a:ext cx="916387" cy="338554"/>
          </a:xfrm>
          <a:prstGeom prst="rect">
            <a:avLst/>
          </a:prstGeom>
          <a:noFill/>
        </p:spPr>
        <p:txBody>
          <a:bodyPr wrap="square" rtlCol="0">
            <a:normAutofit/>
          </a:bodyPr>
          <a:lstStyle/>
          <a:p>
            <a:pPr algn="r"/>
            <a:r>
              <a:rPr lang="en-US" altLang="zh-CN" sz="1600" dirty="0">
                <a:latin typeface="Calibri"/>
                <a:cs typeface="Calibri"/>
              </a:rPr>
              <a:t>L1-&gt;L2</a:t>
            </a:r>
            <a:endParaRPr lang="zh-CN" altLang="en-US" sz="1600" dirty="0">
              <a:latin typeface="Calibri"/>
              <a:cs typeface="Calibri"/>
            </a:endParaRPr>
          </a:p>
        </p:txBody>
      </p:sp>
      <p:sp>
        <p:nvSpPr>
          <p:cNvPr id="53" name="文本框 52"/>
          <p:cNvSpPr txBox="1"/>
          <p:nvPr/>
        </p:nvSpPr>
        <p:spPr>
          <a:xfrm>
            <a:off x="504928" y="4027166"/>
            <a:ext cx="916387" cy="338554"/>
          </a:xfrm>
          <a:prstGeom prst="rect">
            <a:avLst/>
          </a:prstGeom>
          <a:noFill/>
        </p:spPr>
        <p:txBody>
          <a:bodyPr wrap="square" rtlCol="0">
            <a:normAutofit/>
          </a:bodyPr>
          <a:lstStyle/>
          <a:p>
            <a:pPr algn="r"/>
            <a:r>
              <a:rPr lang="en-US" altLang="zh-CN" sz="1600" dirty="0">
                <a:latin typeface="Calibri"/>
                <a:cs typeface="Calibri"/>
              </a:rPr>
              <a:t>L2-&gt;L3</a:t>
            </a:r>
            <a:endParaRPr lang="zh-CN" altLang="en-US" sz="1600" dirty="0">
              <a:latin typeface="Calibri"/>
              <a:cs typeface="Calibri"/>
            </a:endParaRPr>
          </a:p>
        </p:txBody>
      </p:sp>
      <p:sp>
        <p:nvSpPr>
          <p:cNvPr id="54" name="文本框 53"/>
          <p:cNvSpPr txBox="1"/>
          <p:nvPr/>
        </p:nvSpPr>
        <p:spPr>
          <a:xfrm>
            <a:off x="600150" y="2615151"/>
            <a:ext cx="833069" cy="338554"/>
          </a:xfrm>
          <a:prstGeom prst="rect">
            <a:avLst/>
          </a:prstGeom>
          <a:noFill/>
        </p:spPr>
        <p:txBody>
          <a:bodyPr wrap="square" rtlCol="0">
            <a:normAutofit/>
          </a:bodyPr>
          <a:lstStyle/>
          <a:p>
            <a:pPr algn="r"/>
            <a:r>
              <a:rPr lang="en-US" altLang="zh-CN" sz="1600" dirty="0">
                <a:latin typeface="Calibri"/>
                <a:cs typeface="Calibri"/>
              </a:rPr>
              <a:t>L3-&gt;L4</a:t>
            </a:r>
            <a:endParaRPr lang="zh-CN" altLang="en-US" sz="1600" dirty="0">
              <a:latin typeface="Calibri"/>
              <a:cs typeface="Calibri"/>
            </a:endParaRPr>
          </a:p>
        </p:txBody>
      </p:sp>
      <p:sp>
        <p:nvSpPr>
          <p:cNvPr id="55" name="文本框 54"/>
          <p:cNvSpPr txBox="1"/>
          <p:nvPr/>
        </p:nvSpPr>
        <p:spPr>
          <a:xfrm>
            <a:off x="3700127" y="5005215"/>
            <a:ext cx="582452" cy="420564"/>
          </a:xfrm>
          <a:prstGeom prst="rect">
            <a:avLst/>
          </a:prstGeom>
          <a:noFill/>
        </p:spPr>
        <p:txBody>
          <a:bodyPr wrap="square" rtlCol="0">
            <a:normAutofit/>
          </a:bodyPr>
          <a:lstStyle/>
          <a:p>
            <a:r>
              <a:rPr lang="en-US" altLang="zh-CN" sz="2135" dirty="0">
                <a:latin typeface="Calibri"/>
                <a:cs typeface="Calibri"/>
              </a:rPr>
              <a:t>…</a:t>
            </a:r>
            <a:endParaRPr lang="zh-CN" altLang="en-US" sz="2135" dirty="0">
              <a:latin typeface="Calibri"/>
              <a:cs typeface="Calibri"/>
            </a:endParaRPr>
          </a:p>
        </p:txBody>
      </p:sp>
      <p:sp>
        <p:nvSpPr>
          <p:cNvPr id="56" name="文本框 55"/>
          <p:cNvSpPr txBox="1"/>
          <p:nvPr/>
        </p:nvSpPr>
        <p:spPr>
          <a:xfrm>
            <a:off x="5348002" y="3671711"/>
            <a:ext cx="582452" cy="420564"/>
          </a:xfrm>
          <a:prstGeom prst="rect">
            <a:avLst/>
          </a:prstGeom>
          <a:noFill/>
        </p:spPr>
        <p:txBody>
          <a:bodyPr wrap="square" rtlCol="0">
            <a:normAutofit/>
          </a:bodyPr>
          <a:lstStyle/>
          <a:p>
            <a:r>
              <a:rPr lang="en-US" altLang="zh-CN" sz="2135" dirty="0">
                <a:latin typeface="Calibri"/>
                <a:cs typeface="Calibri"/>
              </a:rPr>
              <a:t>…</a:t>
            </a:r>
            <a:endParaRPr lang="zh-CN" altLang="en-US" sz="2135" dirty="0">
              <a:latin typeface="Calibri"/>
              <a:cs typeface="Calibri"/>
            </a:endParaRPr>
          </a:p>
        </p:txBody>
      </p:sp>
      <p:sp>
        <p:nvSpPr>
          <p:cNvPr id="57" name="文本框 56"/>
          <p:cNvSpPr txBox="1"/>
          <p:nvPr/>
        </p:nvSpPr>
        <p:spPr>
          <a:xfrm>
            <a:off x="6587938" y="3673223"/>
            <a:ext cx="582452" cy="420564"/>
          </a:xfrm>
          <a:prstGeom prst="rect">
            <a:avLst/>
          </a:prstGeom>
          <a:noFill/>
        </p:spPr>
        <p:txBody>
          <a:bodyPr wrap="square" rtlCol="0">
            <a:normAutofit/>
          </a:bodyPr>
          <a:lstStyle/>
          <a:p>
            <a:r>
              <a:rPr lang="en-US" altLang="zh-CN" sz="2135" dirty="0">
                <a:latin typeface="Calibri"/>
                <a:cs typeface="Calibri"/>
              </a:rPr>
              <a:t>…</a:t>
            </a:r>
            <a:endParaRPr lang="zh-CN" altLang="en-US" sz="2135" dirty="0">
              <a:latin typeface="Calibri"/>
              <a:cs typeface="Calibri"/>
            </a:endParaRPr>
          </a:p>
        </p:txBody>
      </p:sp>
      <p:sp>
        <p:nvSpPr>
          <p:cNvPr id="58" name="文本框 57"/>
          <p:cNvSpPr txBox="1"/>
          <p:nvPr/>
        </p:nvSpPr>
        <p:spPr>
          <a:xfrm>
            <a:off x="7879090" y="2829936"/>
            <a:ext cx="582452" cy="420564"/>
          </a:xfrm>
          <a:prstGeom prst="rect">
            <a:avLst/>
          </a:prstGeom>
          <a:noFill/>
        </p:spPr>
        <p:txBody>
          <a:bodyPr wrap="square" rtlCol="0">
            <a:normAutofit/>
          </a:bodyPr>
          <a:lstStyle/>
          <a:p>
            <a:r>
              <a:rPr lang="en-US" altLang="zh-CN" sz="2135" dirty="0">
                <a:latin typeface="Calibri"/>
                <a:cs typeface="Calibri"/>
              </a:rPr>
              <a:t>…</a:t>
            </a:r>
            <a:endParaRPr lang="zh-CN" altLang="en-US" sz="2135" dirty="0">
              <a:latin typeface="Calibri"/>
              <a:cs typeface="Calibri"/>
            </a:endParaRPr>
          </a:p>
        </p:txBody>
      </p:sp>
      <p:sp>
        <p:nvSpPr>
          <p:cNvPr id="59" name="文本框 58"/>
          <p:cNvSpPr txBox="1"/>
          <p:nvPr/>
        </p:nvSpPr>
        <p:spPr>
          <a:xfrm>
            <a:off x="9479243" y="2850039"/>
            <a:ext cx="582452" cy="420564"/>
          </a:xfrm>
          <a:prstGeom prst="rect">
            <a:avLst/>
          </a:prstGeom>
          <a:noFill/>
        </p:spPr>
        <p:txBody>
          <a:bodyPr wrap="square" rtlCol="0">
            <a:normAutofit/>
          </a:bodyPr>
          <a:lstStyle/>
          <a:p>
            <a:r>
              <a:rPr lang="en-US" altLang="zh-CN" sz="2135" dirty="0">
                <a:latin typeface="Calibri"/>
                <a:cs typeface="Calibri"/>
              </a:rPr>
              <a:t>…</a:t>
            </a:r>
            <a:endParaRPr lang="zh-CN" altLang="en-US" sz="2135" dirty="0">
              <a:latin typeface="Calibri"/>
              <a:cs typeface="Calibri"/>
            </a:endParaRPr>
          </a:p>
        </p:txBody>
      </p:sp>
      <p:cxnSp>
        <p:nvCxnSpPr>
          <p:cNvPr id="60" name="直接连接符 59"/>
          <p:cNvCxnSpPr/>
          <p:nvPr/>
        </p:nvCxnSpPr>
        <p:spPr>
          <a:xfrm flipH="1">
            <a:off x="6800057" y="1869268"/>
            <a:ext cx="10676" cy="404879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61" name="文本框 60"/>
          <p:cNvSpPr txBox="1"/>
          <p:nvPr/>
        </p:nvSpPr>
        <p:spPr>
          <a:xfrm>
            <a:off x="6345646" y="1540974"/>
            <a:ext cx="908820" cy="297454"/>
          </a:xfrm>
          <a:prstGeom prst="rect">
            <a:avLst/>
          </a:prstGeom>
          <a:noFill/>
        </p:spPr>
        <p:txBody>
          <a:bodyPr wrap="square" rtlCol="0">
            <a:normAutofit/>
          </a:bodyPr>
          <a:lstStyle/>
          <a:p>
            <a:pPr algn="ctr"/>
            <a:r>
              <a:rPr lang="en-US" altLang="zh-CN" sz="1335" b="1" dirty="0">
                <a:latin typeface="Calibri"/>
                <a:cs typeface="Calibri"/>
              </a:rPr>
              <a:t>TODAY</a:t>
            </a:r>
            <a:endParaRPr lang="zh-CN" altLang="en-US" sz="1335" b="1" dirty="0">
              <a:latin typeface="Calibri"/>
              <a:cs typeface="Calibri"/>
            </a:endParaRPr>
          </a:p>
        </p:txBody>
      </p:sp>
      <p:sp>
        <p:nvSpPr>
          <p:cNvPr id="62" name="文本框 61"/>
          <p:cNvSpPr txBox="1"/>
          <p:nvPr/>
        </p:nvSpPr>
        <p:spPr>
          <a:xfrm>
            <a:off x="7107474" y="2355261"/>
            <a:ext cx="2384564" cy="543867"/>
          </a:xfrm>
          <a:prstGeom prst="rect">
            <a:avLst/>
          </a:prstGeom>
          <a:noFill/>
          <a:ln w="12700">
            <a:miter lim="400000"/>
          </a:ln>
        </p:spPr>
        <p:txBody>
          <a:bodyPr wrap="square">
            <a:normAutofit fontScale="85000" lnSpcReduction="20000"/>
          </a:bodyPr>
          <a:lstStyle/>
          <a:p>
            <a:r>
              <a:rPr lang="zh-CN" altLang="en-US" sz="1465" b="1" dirty="0">
                <a:latin typeface="Calibri"/>
                <a:ea typeface="微软雅黑" panose="020B0503020204020204" charset="-122"/>
                <a:cs typeface="Calibri"/>
              </a:rPr>
              <a:t>Chủ yếu là các OEM đầu ngành tự nghiên cứu phát triển và các công ty giải pháp lái xe tự động</a:t>
            </a:r>
            <a:endParaRPr lang="en-US" altLang="zh-CN" sz="1465" b="1" dirty="0">
              <a:latin typeface="Calibri"/>
              <a:ea typeface="微软雅黑" panose="020B0503020204020204" charset="-122"/>
              <a:cs typeface="Calibri"/>
            </a:endParaRPr>
          </a:p>
        </p:txBody>
      </p:sp>
    </p:spTree>
    <p:extLst>
      <p:ext uri="{BB962C8B-B14F-4D97-AF65-F5344CB8AC3E}">
        <p14:creationId xmlns:p14="http://schemas.microsoft.com/office/powerpoint/2010/main" val="3889234655"/>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53</a:t>
            </a:fld>
            <a:endParaRPr lang="zh-CN" altLang="en-US">
              <a:latin typeface="Calibri"/>
              <a:cs typeface="Calibri"/>
            </a:endParaRPr>
          </a:p>
        </p:txBody>
      </p:sp>
      <p:sp>
        <p:nvSpPr>
          <p:cNvPr id="5" name="文本占位符 4"/>
          <p:cNvSpPr>
            <a:spLocks noGrp="1"/>
          </p:cNvSpPr>
          <p:nvPr>
            <p:ph type="body" sz="quarter" idx="14"/>
          </p:nvPr>
        </p:nvSpPr>
        <p:spPr>
          <a:xfrm>
            <a:off x="515937" y="920750"/>
            <a:ext cx="11160125" cy="5016500"/>
          </a:xfrm>
        </p:spPr>
        <p:txBody>
          <a:bodyPr>
            <a:normAutofit/>
          </a:bodyPr>
          <a:lstStyle/>
          <a:p>
            <a:r>
              <a:rPr lang="zh-CN" altLang="en-US" dirty="0">
                <a:latin typeface="Calibri"/>
                <a:cs typeface="Calibri"/>
              </a:rPr>
              <a:t>Baidu Apollo: chiến lược hợp nhất radar, camera RGB và bản đồ độ chính xác cao</a:t>
            </a:r>
            <a:endParaRPr lang="en-US" altLang="zh-CN" dirty="0">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Giải pháp cảm nhận hợp nhất đa cảm biến</a:t>
            </a:r>
          </a:p>
        </p:txBody>
      </p:sp>
      <p:pic>
        <p:nvPicPr>
          <p:cNvPr id="39" name="图片 38"/>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contrast="-20000"/>
                    </a14:imgEffect>
                    <a14:imgEffect>
                      <a14:sharpenSoften amount="25000"/>
                    </a14:imgEffect>
                  </a14:imgLayer>
                </a14:imgProps>
              </a:ext>
            </a:extLst>
          </a:blip>
          <a:stretch>
            <a:fillRect/>
          </a:stretch>
        </p:blipFill>
        <p:spPr>
          <a:xfrm>
            <a:off x="6816354" y="1364068"/>
            <a:ext cx="4156446" cy="2376981"/>
          </a:xfrm>
          <a:prstGeom prst="rect">
            <a:avLst/>
          </a:prstGeom>
        </p:spPr>
      </p:pic>
      <p:pic>
        <p:nvPicPr>
          <p:cNvPr id="8" name="Picture 7">
            <a:extLst>
              <a:ext uri="{FF2B5EF4-FFF2-40B4-BE49-F238E27FC236}">
                <a16:creationId xmlns:a16="http://schemas.microsoft.com/office/drawing/2014/main" id="{90AC0946-C942-BF7A-C16A-7B50D8B2D4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8152" y="1364068"/>
            <a:ext cx="5806101" cy="2680767"/>
          </a:xfrm>
          <a:prstGeom prst="rect">
            <a:avLst/>
          </a:prstGeom>
        </p:spPr>
      </p:pic>
      <p:pic>
        <p:nvPicPr>
          <p:cNvPr id="12" name="Picture 11">
            <a:extLst>
              <a:ext uri="{FF2B5EF4-FFF2-40B4-BE49-F238E27FC236}">
                <a16:creationId xmlns:a16="http://schemas.microsoft.com/office/drawing/2014/main" id="{645CCEC1-CF60-FE5E-35A2-045FF7A1D6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8151" y="4021747"/>
            <a:ext cx="5806101" cy="2680767"/>
          </a:xfrm>
          <a:prstGeom prst="rect">
            <a:avLst/>
          </a:prstGeom>
        </p:spPr>
      </p:pic>
      <p:pic>
        <p:nvPicPr>
          <p:cNvPr id="14" name="Picture 13">
            <a:extLst>
              <a:ext uri="{FF2B5EF4-FFF2-40B4-BE49-F238E27FC236}">
                <a16:creationId xmlns:a16="http://schemas.microsoft.com/office/drawing/2014/main" id="{97DF3073-6862-188C-7AF6-90389E0F48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46466" y="3741049"/>
            <a:ext cx="5129596" cy="2911373"/>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54</a:t>
            </a:fld>
            <a:endParaRPr lang="zh-CN" altLang="en-US">
              <a:latin typeface="Calibri"/>
              <a:cs typeface="Calibri"/>
            </a:endParaRPr>
          </a:p>
        </p:txBody>
      </p:sp>
      <p:sp>
        <p:nvSpPr>
          <p:cNvPr id="5" name="文本占位符 4"/>
          <p:cNvSpPr>
            <a:spLocks noGrp="1"/>
          </p:cNvSpPr>
          <p:nvPr>
            <p:ph type="body" sz="quarter" idx="14"/>
          </p:nvPr>
        </p:nvSpPr>
        <p:spPr>
          <a:xfrm>
            <a:off x="504368" y="916732"/>
            <a:ext cx="11160125" cy="5016500"/>
          </a:xfrm>
        </p:spPr>
        <p:txBody>
          <a:bodyPr>
            <a:normAutofit/>
          </a:bodyPr>
          <a:lstStyle/>
          <a:p>
            <a:r>
              <a:rPr lang="zh-CN" altLang="en-US" dirty="0">
                <a:latin typeface="Calibri"/>
                <a:cs typeface="Calibri"/>
              </a:rPr>
              <a:t>Tesla: chiến lược thị giác thuần túy</a:t>
            </a:r>
            <a:endParaRPr lang="en-US" altLang="zh-CN" dirty="0">
              <a:solidFill>
                <a:srgbClr val="C00000"/>
              </a:solidFill>
              <a:latin typeface="Calibri"/>
              <a:cs typeface="Calibri"/>
            </a:endParaRPr>
          </a:p>
        </p:txBody>
      </p:sp>
      <p:sp>
        <p:nvSpPr>
          <p:cNvPr id="4" name="文本占位符 3"/>
          <p:cNvSpPr>
            <a:spLocks noGrp="1"/>
          </p:cNvSpPr>
          <p:nvPr>
            <p:ph type="body" sz="quarter" idx="13"/>
          </p:nvPr>
        </p:nvSpPr>
        <p:spPr/>
        <p:txBody>
          <a:bodyPr>
            <a:normAutofit/>
          </a:bodyPr>
          <a:lstStyle/>
          <a:p>
            <a:r>
              <a:rPr lang="zh-CN" altLang="en-US" dirty="0">
                <a:latin typeface="Calibri"/>
                <a:cs typeface="Calibri"/>
              </a:rPr>
              <a:t>Giải pháp nhận thức thị giác thuần túy</a:t>
            </a:r>
          </a:p>
        </p:txBody>
      </p:sp>
      <p:grpSp>
        <p:nvGrpSpPr>
          <p:cNvPr id="48" name="Group 29"/>
          <p:cNvGrpSpPr/>
          <p:nvPr/>
        </p:nvGrpSpPr>
        <p:grpSpPr>
          <a:xfrm>
            <a:off x="504368" y="1356641"/>
            <a:ext cx="11066602" cy="5146370"/>
            <a:chOff x="831" y="3517"/>
            <a:chExt cx="14545" cy="6764"/>
          </a:xfrm>
        </p:grpSpPr>
        <p:sp>
          <p:nvSpPr>
            <p:cNvPr id="49" name="文本框 3"/>
            <p:cNvSpPr txBox="1"/>
            <p:nvPr/>
          </p:nvSpPr>
          <p:spPr>
            <a:xfrm>
              <a:off x="2605" y="3521"/>
              <a:ext cx="1416" cy="423"/>
            </a:xfrm>
            <a:prstGeom prst="rect">
              <a:avLst/>
            </a:prstGeom>
            <a:noFill/>
          </p:spPr>
          <p:txBody>
            <a:bodyPr wrap="square" rtlCol="0">
              <a:spAutoFit/>
            </a:bodyPr>
            <a:lstStyle/>
            <a:p>
              <a:pPr marL="0" marR="0" lvl="0" indent="0" algn="ctr" defTabSz="914400" rtl="0" eaLnBrk="1" fontAlgn="auto" latinLnBrk="0" hangingPunct="0">
                <a:lnSpc>
                  <a:spcPct val="100000"/>
                </a:lnSpc>
                <a:spcBef>
                  <a:spcPts val="0"/>
                </a:spcBef>
                <a:spcAft>
                  <a:spcPts val="0"/>
                </a:spcAft>
                <a:buClrTx/>
                <a:buSzTx/>
                <a:buFontTx/>
                <a:buNone/>
                <a:defRPr/>
              </a:pPr>
              <a:r>
                <a:rPr kumimoji="0" lang="zh-CN" altLang="en-US" sz="1500" b="1" i="0" u="none" strike="noStrike" kern="0" cap="none" spc="-75" normalizeH="0" baseline="0" noProof="0" dirty="0">
                  <a:ln>
                    <a:noFill/>
                  </a:ln>
                  <a:solidFill>
                    <a:srgbClr val="284F9E"/>
                  </a:solidFill>
                  <a:effectLst/>
                  <a:uLnTx/>
                  <a:uFillTx/>
                  <a:latin typeface="Calibri" panose="020F0502020204030204"/>
                  <a:ea typeface="宋体" panose="02010600030101010101" pitchFamily="2" charset="-122"/>
                  <a:cs typeface="+mn-cs"/>
                  <a:sym typeface="微软雅黑" panose="020B0503020204020204" charset="-122"/>
                </a:rPr>
                <a:t>Ảnh thị giác</a:t>
              </a:r>
            </a:p>
          </p:txBody>
        </p:sp>
        <p:sp>
          <p:nvSpPr>
            <p:cNvPr id="51" name="文本框 5"/>
            <p:cNvSpPr txBox="1"/>
            <p:nvPr/>
          </p:nvSpPr>
          <p:spPr>
            <a:xfrm>
              <a:off x="3313" y="4130"/>
              <a:ext cx="2760" cy="1456"/>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Multi-task (still new?)</a:t>
              </a:r>
            </a:p>
            <a:p>
              <a:pPr marL="0" marR="0" lvl="0" indent="0" algn="l" defTabSz="914400" rtl="0" eaLnBrk="1" fontAlgn="auto" latinLnBrk="0" hangingPunct="0">
                <a:lnSpc>
                  <a:spcPct val="200000"/>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284F9E"/>
                  </a:solidFill>
                  <a:effectLst/>
                  <a:uLnTx/>
                  <a:uFillTx/>
                  <a:latin typeface="Calibri" panose="020F0502020204030204"/>
                  <a:ea typeface="宋体" panose="02010600030101010101" pitchFamily="2" charset="-122"/>
                  <a:cs typeface="+mn-cs"/>
                  <a:sym typeface="微软雅黑" panose="020B0503020204020204" charset="-122"/>
                </a:rPr>
                <a:t>● </a:t>
              </a:r>
              <a:r>
                <a:rPr lang="en-US" altLang="zh-CN" sz="1200" b="1" kern="0" dirty="0">
                  <a:solidFill>
                    <a:srgbClr val="284F9E"/>
                  </a:solidFill>
                  <a:latin typeface="Calibri" panose="020F0502020204030204"/>
                  <a:ea typeface="宋体" panose="02010600030101010101" pitchFamily="2" charset="-122"/>
                  <a:sym typeface="微软雅黑" panose="020B0503020204020204" charset="-122"/>
                </a:rPr>
                <a:t>Transformer - nV fusion</a:t>
              </a:r>
            </a:p>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75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Giải quyết hiện tượng che khuất và các góc nhìn khác nhau</a:t>
              </a:r>
              <a:endPar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endParaRPr>
            </a:p>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Phép biến đổi chiếu</a:t>
              </a:r>
            </a:p>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smart summon</a:t>
              </a:r>
            </a:p>
          </p:txBody>
        </p:sp>
        <p:sp>
          <p:nvSpPr>
            <p:cNvPr id="52" name="文本框 6"/>
            <p:cNvSpPr txBox="1"/>
            <p:nvPr/>
          </p:nvSpPr>
          <p:spPr>
            <a:xfrm>
              <a:off x="3354" y="5783"/>
              <a:ext cx="2760" cy="1470"/>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solidFill>
                    <a:srgbClr val="284F9E"/>
                  </a:solidFill>
                  <a:effectLst/>
                  <a:uLnTx/>
                  <a:uFillTx/>
                  <a:latin typeface="Calibri" panose="020F0502020204030204"/>
                  <a:ea typeface="宋体" panose="02010600030101010101" pitchFamily="2" charset="-122"/>
                  <a:cs typeface="+mn-cs"/>
                  <a:sym typeface="微软雅黑" panose="020B0503020204020204" charset="-122"/>
                </a:rPr>
                <a:t>● Spatial-temporal</a:t>
              </a:r>
            </a:p>
            <a:p>
              <a:pPr marL="0" marR="0" lvl="0" indent="0" algn="l" defTabSz="914400" rtl="0" eaLnBrk="1" fontAlgn="auto" latinLnBrk="0" hangingPunct="0">
                <a:lnSpc>
                  <a:spcPts val="1125"/>
                </a:lnSpc>
                <a:spcBef>
                  <a:spcPts val="0"/>
                </a:spcBef>
                <a:spcAft>
                  <a:spcPts val="0"/>
                </a:spcAft>
                <a:buClrTx/>
                <a:buSzTx/>
                <a:buFontTx/>
                <a:buNone/>
                <a:defRPr/>
              </a:pPr>
              <a:r>
                <a:rPr kumimoji="0" lang="en-US" altLang="zh-CN" sz="75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Bổ sung thông tin trước và sau trong video,</a:t>
              </a:r>
              <a:endPar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endParaRPr>
            </a:p>
            <a:p>
              <a:pPr marL="0" marR="0" lvl="0" indent="0" algn="l" defTabSz="914400" rtl="0" eaLnBrk="1" fontAlgn="auto" latinLnBrk="0" hangingPunct="0">
                <a:lnSpc>
                  <a:spcPts val="1125"/>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hỗ trợ cảm nhận tốt hơn</a:t>
              </a:r>
            </a:p>
            <a:p>
              <a:pPr marL="0" marR="0" lvl="0" indent="0" algn="l" defTabSz="914400" rtl="0" eaLnBrk="1" fontAlgn="auto" latinLnBrk="0" hangingPunct="0">
                <a:lnSpc>
                  <a:spcPts val="1125"/>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Hữu ích cho việc lập kế hoạch và điều khiển về sau</a:t>
              </a:r>
            </a:p>
            <a:p>
              <a:pPr marL="0" marR="0" lvl="0" indent="0" algn="l" defTabSz="914400" rtl="0" eaLnBrk="1" fontAlgn="auto" latinLnBrk="0" hangingPunct="0">
                <a:lnSpc>
                  <a:spcPts val="1125"/>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So sánh với (cf.) các công trình về HD-Map</a:t>
              </a:r>
            </a:p>
          </p:txBody>
        </p:sp>
        <p:sp>
          <p:nvSpPr>
            <p:cNvPr id="53" name="文本框 7"/>
            <p:cNvSpPr txBox="1"/>
            <p:nvPr/>
          </p:nvSpPr>
          <p:spPr>
            <a:xfrm>
              <a:off x="831" y="7520"/>
              <a:ext cx="2697" cy="423"/>
            </a:xfrm>
            <a:prstGeom prst="rect">
              <a:avLst/>
            </a:prstGeom>
            <a:noFill/>
          </p:spPr>
          <p:txBody>
            <a:bodyPr wrap="square" rtlCol="0">
              <a:spAutoFit/>
            </a:bodyPr>
            <a:lstStyle/>
            <a:p>
              <a:pPr marL="0" marR="0" lvl="0" indent="0" algn="ctr" defTabSz="914400" rtl="0" eaLnBrk="1" fontAlgn="auto" latinLnBrk="0" hangingPunct="0">
                <a:lnSpc>
                  <a:spcPct val="100000"/>
                </a:lnSpc>
                <a:spcBef>
                  <a:spcPts val="0"/>
                </a:spcBef>
                <a:spcAft>
                  <a:spcPts val="0"/>
                </a:spcAft>
                <a:buClrTx/>
                <a:buSzTx/>
                <a:buFontTx/>
                <a:buNone/>
                <a:defRPr/>
              </a:pPr>
              <a:r>
                <a:rPr kumimoji="0" lang="zh-CN" altLang="en-US" sz="1500" b="1" i="0" u="none" strike="noStrike" kern="0" cap="none" spc="-75" normalizeH="0" baseline="0" noProof="0" dirty="0">
                  <a:ln>
                    <a:noFill/>
                  </a:ln>
                  <a:solidFill>
                    <a:srgbClr val="284F9E"/>
                  </a:solidFill>
                  <a:effectLst/>
                  <a:uLnTx/>
                  <a:uFillTx/>
                  <a:latin typeface="Calibri" panose="020F0502020204030204"/>
                  <a:ea typeface="宋体" panose="02010600030101010101" pitchFamily="2" charset="-122"/>
                  <a:cs typeface="+mn-cs"/>
                  <a:sym typeface="微软雅黑" panose="020B0503020204020204" charset="-122"/>
                </a:rPr>
                <a:t>Ra quyết định/điều khiển</a:t>
              </a:r>
            </a:p>
          </p:txBody>
        </p:sp>
        <p:sp>
          <p:nvSpPr>
            <p:cNvPr id="62" name="文本框 61"/>
            <p:cNvSpPr txBox="1"/>
            <p:nvPr/>
          </p:nvSpPr>
          <p:spPr>
            <a:xfrm>
              <a:off x="6215" y="3517"/>
              <a:ext cx="2697" cy="423"/>
            </a:xfrm>
            <a:prstGeom prst="rect">
              <a:avLst/>
            </a:prstGeom>
            <a:noFill/>
          </p:spPr>
          <p:txBody>
            <a:bodyPr wrap="square" rtlCol="0">
              <a:spAutoFit/>
            </a:bodyPr>
            <a:lstStyle/>
            <a:p>
              <a:pPr marL="0" marR="0" lvl="0" indent="0" algn="ctr" defTabSz="914400" rtl="0" eaLnBrk="1" fontAlgn="auto" latinLnBrk="0" hangingPunct="0">
                <a:lnSpc>
                  <a:spcPct val="100000"/>
                </a:lnSpc>
                <a:spcBef>
                  <a:spcPts val="0"/>
                </a:spcBef>
                <a:spcAft>
                  <a:spcPts val="0"/>
                </a:spcAft>
                <a:buClrTx/>
                <a:buSzTx/>
                <a:buFontTx/>
                <a:buNone/>
                <a:defRPr/>
              </a:pPr>
              <a:r>
                <a:rPr kumimoji="0" lang="zh-CN" altLang="en-US" sz="1500" b="1" i="0" u="none" strike="noStrike" kern="0" cap="none" spc="-75" normalizeH="0" baseline="0" noProof="0" dirty="0">
                  <a:ln>
                    <a:noFill/>
                  </a:ln>
                  <a:solidFill>
                    <a:srgbClr val="284F9E"/>
                  </a:solidFill>
                  <a:effectLst/>
                  <a:uLnTx/>
                  <a:uFillTx/>
                  <a:latin typeface="Calibri" panose="020F0502020204030204"/>
                  <a:ea typeface="宋体" panose="02010600030101010101" pitchFamily="2" charset="-122"/>
                  <a:cs typeface="+mn-cs"/>
                  <a:sym typeface="微软雅黑" panose="020B0503020204020204" charset="-122"/>
                </a:rPr>
                <a:t>Gán nhãn dữ liệu</a:t>
              </a:r>
            </a:p>
          </p:txBody>
        </p:sp>
        <p:sp>
          <p:nvSpPr>
            <p:cNvPr id="65" name="文本框 64"/>
            <p:cNvSpPr txBox="1"/>
            <p:nvPr/>
          </p:nvSpPr>
          <p:spPr>
            <a:xfrm>
              <a:off x="9240" y="3517"/>
              <a:ext cx="2697" cy="423"/>
            </a:xfrm>
            <a:prstGeom prst="rect">
              <a:avLst/>
            </a:prstGeom>
            <a:noFill/>
          </p:spPr>
          <p:txBody>
            <a:bodyPr wrap="square" rtlCol="0">
              <a:spAutoFit/>
            </a:bodyPr>
            <a:lstStyle/>
            <a:p>
              <a:pPr marL="0" marR="0" lvl="0" indent="0" algn="ctr" defTabSz="914400" rtl="0" eaLnBrk="1" fontAlgn="auto" latinLnBrk="0" hangingPunct="0">
                <a:lnSpc>
                  <a:spcPct val="100000"/>
                </a:lnSpc>
                <a:spcBef>
                  <a:spcPts val="0"/>
                </a:spcBef>
                <a:spcAft>
                  <a:spcPts val="0"/>
                </a:spcAft>
                <a:buClrTx/>
                <a:buSzTx/>
                <a:buFontTx/>
                <a:buNone/>
                <a:defRPr/>
              </a:pPr>
              <a:r>
                <a:rPr kumimoji="0" lang="zh-CN" altLang="en-US" sz="1500" b="1" i="0" u="none" strike="noStrike" kern="0" cap="none" spc="-75" normalizeH="0" baseline="0" noProof="0" dirty="0">
                  <a:ln>
                    <a:noFill/>
                  </a:ln>
                  <a:solidFill>
                    <a:srgbClr val="284F9E"/>
                  </a:solidFill>
                  <a:effectLst/>
                  <a:uLnTx/>
                  <a:uFillTx/>
                  <a:latin typeface="Calibri" panose="020F0502020204030204"/>
                  <a:ea typeface="宋体" panose="02010600030101010101" pitchFamily="2" charset="-122"/>
                  <a:cs typeface="+mn-cs"/>
                  <a:sym typeface="微软雅黑" panose="020B0503020204020204" charset="-122"/>
                </a:rPr>
                <a:t>Mô phỏng cảnh</a:t>
              </a:r>
            </a:p>
          </p:txBody>
        </p:sp>
        <p:sp>
          <p:nvSpPr>
            <p:cNvPr id="68" name="文本框 13"/>
            <p:cNvSpPr txBox="1"/>
            <p:nvPr/>
          </p:nvSpPr>
          <p:spPr>
            <a:xfrm>
              <a:off x="12116" y="3521"/>
              <a:ext cx="2922" cy="423"/>
            </a:xfrm>
            <a:prstGeom prst="rect">
              <a:avLst/>
            </a:prstGeom>
            <a:noFill/>
          </p:spPr>
          <p:txBody>
            <a:bodyPr wrap="square" rtlCol="0">
              <a:spAutoFit/>
            </a:bodyPr>
            <a:lstStyle/>
            <a:p>
              <a:pPr marL="0" marR="0" lvl="0" indent="0" algn="ctr" defTabSz="914400" rtl="0" eaLnBrk="1" fontAlgn="auto" latinLnBrk="0" hangingPunct="0">
                <a:lnSpc>
                  <a:spcPct val="100000"/>
                </a:lnSpc>
                <a:spcBef>
                  <a:spcPts val="0"/>
                </a:spcBef>
                <a:spcAft>
                  <a:spcPts val="0"/>
                </a:spcAft>
                <a:buClrTx/>
                <a:buSzTx/>
                <a:buFontTx/>
                <a:buNone/>
                <a:defRPr/>
              </a:pPr>
              <a:r>
                <a:rPr kumimoji="0" lang="zh-CN" altLang="en-US" sz="1500" b="1" i="0" u="none" strike="noStrike" kern="0" cap="none" spc="-53" normalizeH="0" baseline="0" noProof="0" dirty="0">
                  <a:ln>
                    <a:noFill/>
                  </a:ln>
                  <a:solidFill>
                    <a:srgbClr val="284F9E"/>
                  </a:solidFill>
                  <a:effectLst/>
                  <a:uLnTx/>
                  <a:uFillTx/>
                  <a:latin typeface="Calibri" panose="020F0502020204030204"/>
                  <a:ea typeface="宋体" panose="02010600030101010101" pitchFamily="2" charset="-122"/>
                  <a:cs typeface="+mn-cs"/>
                  <a:sym typeface="微软雅黑" panose="020B0503020204020204" charset="-122"/>
                </a:rPr>
                <a:t>Nền tảng phần cứng</a:t>
              </a:r>
            </a:p>
          </p:txBody>
        </p:sp>
        <p:sp>
          <p:nvSpPr>
            <p:cNvPr id="69" name="文本框 68"/>
            <p:cNvSpPr txBox="1"/>
            <p:nvPr/>
          </p:nvSpPr>
          <p:spPr>
            <a:xfrm>
              <a:off x="6012" y="4046"/>
              <a:ext cx="3091" cy="1342"/>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lang="en-US" altLang="zh-CN" sz="1200" b="1" kern="0" dirty="0">
                  <a:solidFill>
                    <a:srgbClr val="284F9E"/>
                  </a:solidFill>
                  <a:latin typeface="Calibri" panose="020F0502020204030204"/>
                  <a:ea typeface="宋体" panose="02010600030101010101" pitchFamily="2" charset="-122"/>
                  <a:sym typeface="微软雅黑" panose="020B0503020204020204" charset="-122"/>
                </a:rPr>
                <a:t>● Gán nhãn thủ công/gán nhãn bởi bên </a:t>
              </a:r>
              <a:r>
                <a:rPr lang="en-US" altLang="zh-CN" sz="1200" b="1" kern="0" dirty="0" err="1">
                  <a:solidFill>
                    <a:srgbClr val="284F9E"/>
                  </a:solidFill>
                  <a:latin typeface="Calibri" panose="020F0502020204030204"/>
                  <a:ea typeface="宋体" panose="02010600030101010101" pitchFamily="2" charset="-122"/>
                  <a:sym typeface="微软雅黑" panose="020B0503020204020204" charset="-122"/>
                </a:rPr>
                <a:t>thứ</a:t>
              </a:r>
              <a:r>
                <a:rPr lang="en-US" altLang="zh-CN" sz="1200" b="1" kern="0" dirty="0">
                  <a:solidFill>
                    <a:srgbClr val="284F9E"/>
                  </a:solidFill>
                  <a:latin typeface="Calibri" panose="020F0502020204030204"/>
                  <a:ea typeface="宋体" panose="02010600030101010101" pitchFamily="2" charset="-122"/>
                  <a:sym typeface="微软雅黑" panose="020B0503020204020204" charset="-122"/>
                </a:rPr>
                <a:t> </a:t>
              </a:r>
              <a:r>
                <a:rPr lang="en-US" altLang="zh-CN" sz="1200" b="1" kern="0" dirty="0" err="1">
                  <a:solidFill>
                    <a:srgbClr val="284F9E"/>
                  </a:solidFill>
                  <a:latin typeface="Calibri" panose="020F0502020204030204"/>
                  <a:ea typeface="宋体" panose="02010600030101010101" pitchFamily="2" charset="-122"/>
                  <a:sym typeface="微软雅黑" panose="020B0503020204020204" charset="-122"/>
                </a:rPr>
                <a:t>ba</a:t>
              </a:r>
              <a:endParaRPr lang="en-US" altLang="zh-CN" sz="1200" b="1" kern="0" dirty="0">
                <a:solidFill>
                  <a:srgbClr val="284F9E"/>
                </a:solidFill>
                <a:latin typeface="Calibri" panose="020F0502020204030204"/>
                <a:ea typeface="宋体" panose="02010600030101010101" pitchFamily="2" charset="-122"/>
                <a:sym typeface="微软雅黑" panose="020B0503020204020204" charset="-122"/>
              </a:endParaRPr>
            </a:p>
            <a:p>
              <a:pPr marL="0" marR="0" lvl="0" indent="0" algn="l" defTabSz="914400" rtl="0" eaLnBrk="1" fontAlgn="auto" latinLnBrk="0" hangingPunct="0">
                <a:lnSpc>
                  <a:spcPts val="1125"/>
                </a:lnSpc>
                <a:spcBef>
                  <a:spcPts val="0"/>
                </a:spcBef>
                <a:spcAft>
                  <a:spcPts val="0"/>
                </a:spcAft>
                <a:buClrTx/>
                <a:buSzTx/>
                <a:buFontTx/>
                <a:buNone/>
                <a:defRPr/>
              </a:pPr>
              <a:r>
                <a:rPr kumimoji="0" lang="en-US" altLang="zh-CN" sz="75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Được sử dụng trong giai đoạn đầu; nhưng hiệu quả rất thấp</a:t>
              </a:r>
              <a:endPar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endParaRPr>
            </a:p>
            <a:p>
              <a:pPr marL="0" marR="0" lvl="0" indent="0" algn="l" defTabSz="914400" rtl="0" eaLnBrk="1" fontAlgn="auto" latinLnBrk="0" hangingPunct="0">
                <a:lnSpc>
                  <a:spcPts val="1125"/>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Hiện tại: in-house, 1k nhân viên gán nhãn</a:t>
              </a:r>
              <a:endParaRPr kumimoji="0" lang="en-US" altLang="zh-CN" sz="900" b="1" i="0" u="none" strike="noStrike" kern="0" cap="none" spc="0" normalizeH="0" baseline="0" noProof="0" dirty="0">
                <a:ln>
                  <a:noFill/>
                </a:ln>
                <a:solidFill>
                  <a:srgbClr val="284F9E"/>
                </a:solidFill>
                <a:effectLst/>
                <a:uLnTx/>
                <a:uFillTx/>
                <a:latin typeface="Calibri" panose="020F0502020204030204"/>
                <a:ea typeface="宋体" panose="02010600030101010101" pitchFamily="2" charset="-122"/>
                <a:cs typeface="+mn-cs"/>
                <a:sym typeface="微软雅黑" panose="020B0503020204020204" charset="-122"/>
              </a:endParaRPr>
            </a:p>
            <a:p>
              <a:pPr marL="0" marR="0" lvl="0" indent="0" algn="l" defTabSz="914400" rtl="0" eaLnBrk="1" fontAlgn="auto" latinLnBrk="0" hangingPunct="0">
                <a:lnSpc>
                  <a:spcPts val="1125"/>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284F9E"/>
                  </a:solidFill>
                  <a:effectLst/>
                  <a:uLnTx/>
                  <a:uFillTx/>
                  <a:latin typeface="Calibri" panose="020F0502020204030204"/>
                  <a:ea typeface="宋体" panose="02010600030101010101" pitchFamily="2" charset="-122"/>
                  <a:cs typeface="+mn-cs"/>
                  <a:sym typeface="微软雅黑" panose="020B0503020204020204" charset="-122"/>
                </a:rPr>
                <a:t>(không thuê ngoài)</a:t>
              </a:r>
            </a:p>
          </p:txBody>
        </p:sp>
        <p:sp>
          <p:nvSpPr>
            <p:cNvPr id="70" name="文本框 69"/>
            <p:cNvSpPr txBox="1"/>
            <p:nvPr/>
          </p:nvSpPr>
          <p:spPr>
            <a:xfrm>
              <a:off x="6105" y="5344"/>
              <a:ext cx="2760" cy="914"/>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lang="en-US" altLang="zh-CN" sz="1200" b="1" kern="0" dirty="0">
                  <a:solidFill>
                    <a:srgbClr val="284F9E"/>
                  </a:solidFill>
                  <a:latin typeface="Calibri" panose="020F0502020204030204"/>
                  <a:ea typeface="宋体" panose="02010600030101010101" pitchFamily="2" charset="-122"/>
                  <a:sym typeface="微软雅黑" panose="020B0503020204020204" charset="-122"/>
                </a:rPr>
                <a:t>● Gán nhãn </a:t>
              </a:r>
              <a:r>
                <a:rPr lang="en-US" altLang="zh-CN" sz="1200" b="1" kern="0" dirty="0" err="1">
                  <a:solidFill>
                    <a:srgbClr val="284F9E"/>
                  </a:solidFill>
                  <a:latin typeface="Calibri" panose="020F0502020204030204"/>
                  <a:ea typeface="宋体" panose="02010600030101010101" pitchFamily="2" charset="-122"/>
                  <a:sym typeface="微软雅黑" panose="020B0503020204020204" charset="-122"/>
                </a:rPr>
                <a:t>tự</a:t>
              </a:r>
              <a:r>
                <a:rPr lang="en-US" altLang="zh-CN" sz="1200" b="1" kern="0" dirty="0">
                  <a:solidFill>
                    <a:srgbClr val="284F9E"/>
                  </a:solidFill>
                  <a:latin typeface="Calibri" panose="020F0502020204030204"/>
                  <a:ea typeface="宋体" panose="02010600030101010101" pitchFamily="2" charset="-122"/>
                  <a:sym typeface="微软雅黑" panose="020B0503020204020204" charset="-122"/>
                </a:rPr>
                <a:t> </a:t>
              </a:r>
              <a:r>
                <a:rPr lang="en-US" altLang="zh-CN" sz="1200" b="1" kern="0" dirty="0" err="1">
                  <a:solidFill>
                    <a:srgbClr val="284F9E"/>
                  </a:solidFill>
                  <a:latin typeface="Calibri" panose="020F0502020204030204"/>
                  <a:ea typeface="宋体" panose="02010600030101010101" pitchFamily="2" charset="-122"/>
                  <a:sym typeface="微软雅黑" panose="020B0503020204020204" charset="-122"/>
                </a:rPr>
                <a:t>động</a:t>
              </a:r>
              <a:endParaRPr lang="en-US" altLang="zh-CN" sz="1200" b="1" kern="0" dirty="0">
                <a:solidFill>
                  <a:srgbClr val="284F9E"/>
                </a:solidFill>
                <a:latin typeface="Calibri" panose="020F0502020204030204"/>
                <a:ea typeface="宋体" panose="02010600030101010101" pitchFamily="2" charset="-122"/>
                <a:sym typeface="微软雅黑" panose="020B0503020204020204" charset="-122"/>
              </a:endParaRPr>
            </a:p>
            <a:p>
              <a:pPr marL="0" marR="0" lvl="0" indent="0" algn="l" defTabSz="914400" rtl="0" eaLnBrk="1" fontAlgn="auto" latinLnBrk="0" hangingPunct="0">
                <a:lnSpc>
                  <a:spcPts val="1125"/>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Giá trị thực GT: vận dụng tư tưởng NeRF,</a:t>
              </a:r>
            </a:p>
            <a:p>
              <a:pPr marL="0" marR="0" lvl="0" indent="0" algn="l" defTabSz="914400" rtl="0" eaLnBrk="1" fontAlgn="auto" latinLnBrk="0" hangingPunct="0">
                <a:lnSpc>
                  <a:spcPts val="1125"/>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theo phương thức self-supervised</a:t>
              </a:r>
            </a:p>
          </p:txBody>
        </p:sp>
        <p:sp>
          <p:nvSpPr>
            <p:cNvPr id="71" name="文本框 70"/>
            <p:cNvSpPr txBox="1"/>
            <p:nvPr/>
          </p:nvSpPr>
          <p:spPr>
            <a:xfrm>
              <a:off x="6105" y="6394"/>
              <a:ext cx="2918" cy="1838"/>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lang="en-US" altLang="zh-CN" sz="1200" b="1" kern="0" dirty="0">
                  <a:solidFill>
                    <a:srgbClr val="284F9E"/>
                  </a:solidFill>
                  <a:latin typeface="Calibri" panose="020F0502020204030204"/>
                  <a:ea typeface="宋体" panose="02010600030101010101" pitchFamily="2" charset="-122"/>
                  <a:sym typeface="微软雅黑" panose="020B0503020204020204" charset="-122"/>
                </a:rPr>
                <a:t>● Quy mô </a:t>
              </a:r>
              <a:r>
                <a:rPr lang="en-US" altLang="zh-CN" sz="1200" b="1" kern="0" dirty="0" err="1">
                  <a:solidFill>
                    <a:srgbClr val="284F9E"/>
                  </a:solidFill>
                  <a:latin typeface="Calibri" panose="020F0502020204030204"/>
                  <a:ea typeface="宋体" panose="02010600030101010101" pitchFamily="2" charset="-122"/>
                  <a:sym typeface="微软雅黑" panose="020B0503020204020204" charset="-122"/>
                </a:rPr>
                <a:t>dữ</a:t>
              </a:r>
              <a:r>
                <a:rPr lang="en-US" altLang="zh-CN" sz="1200" b="1" kern="0" dirty="0">
                  <a:solidFill>
                    <a:srgbClr val="284F9E"/>
                  </a:solidFill>
                  <a:latin typeface="Calibri" panose="020F0502020204030204"/>
                  <a:ea typeface="宋体" panose="02010600030101010101" pitchFamily="2" charset="-122"/>
                  <a:sym typeface="微软雅黑" panose="020B0503020204020204" charset="-122"/>
                </a:rPr>
                <a:t> </a:t>
              </a:r>
              <a:r>
                <a:rPr lang="en-US" altLang="zh-CN" sz="1200" b="1" kern="0" dirty="0" err="1">
                  <a:solidFill>
                    <a:srgbClr val="284F9E"/>
                  </a:solidFill>
                  <a:latin typeface="Calibri" panose="020F0502020204030204"/>
                  <a:ea typeface="宋体" panose="02010600030101010101" pitchFamily="2" charset="-122"/>
                  <a:sym typeface="微软雅黑" panose="020B0503020204020204" charset="-122"/>
                </a:rPr>
                <a:t>liệu</a:t>
              </a:r>
              <a:endParaRPr lang="en-US" altLang="zh-CN" sz="1200" b="1" kern="0" dirty="0">
                <a:solidFill>
                  <a:srgbClr val="284F9E"/>
                </a:solidFill>
                <a:latin typeface="Calibri" panose="020F0502020204030204"/>
                <a:ea typeface="宋体" panose="02010600030101010101" pitchFamily="2" charset="-122"/>
                <a:sym typeface="微软雅黑" panose="020B0503020204020204" charset="-122"/>
              </a:endParaRPr>
            </a:p>
            <a:p>
              <a:pPr marL="0" marR="0" lvl="0" indent="0" algn="l" defTabSz="914400" rtl="0" eaLnBrk="1" fontAlgn="auto" latinLnBrk="0" hangingPunct="0">
                <a:lnSpc>
                  <a:spcPts val="1125"/>
                </a:lnSpc>
                <a:spcBef>
                  <a:spcPts val="0"/>
                </a:spcBef>
                <a:spcAft>
                  <a:spcPts val="0"/>
                </a:spcAft>
                <a:buClrTx/>
                <a:buSzTx/>
                <a:buFontTx/>
                <a:buNone/>
                <a:defRPr/>
              </a:pPr>
              <a:r>
                <a:rPr kumimoji="0" lang="en-US" altLang="zh-CN" sz="75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6 tỷ label (bao gồm vel/depth)</a:t>
              </a:r>
            </a:p>
            <a:p>
              <a:pPr marL="0" marR="0" lvl="0" indent="0" algn="l" defTabSz="914400" rtl="0" eaLnBrk="1" fontAlgn="auto" latinLnBrk="0" hangingPunct="0">
                <a:lnSpc>
                  <a:spcPts val="1125"/>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2,5 triệu video clip</a:t>
              </a:r>
            </a:p>
            <a:p>
              <a:pPr marL="0" marR="0" lvl="0" indent="0" algn="l" defTabSz="914400" rtl="0" eaLnBrk="1" fontAlgn="auto" latinLnBrk="0" hangingPunct="0">
                <a:lnSpc>
                  <a:spcPts val="1125"/>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Dung lượng lưu trữ 1.5 PB</a:t>
              </a:r>
            </a:p>
            <a:p>
              <a:pPr marL="0" marR="0" lvl="0" indent="0" algn="l" defTabSz="914400" rtl="0" eaLnBrk="1" fontAlgn="auto" latinLnBrk="0" hangingPunct="0">
                <a:lnSpc>
                  <a:spcPts val="1125"/>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Dữ liệu chất lượng cao(diverse, clean,</a:t>
              </a:r>
            </a:p>
            <a:p>
              <a:pPr marL="0" marR="0" lvl="0" indent="0" algn="l" defTabSz="914400" rtl="0" eaLnBrk="1" fontAlgn="auto" latinLnBrk="0" hangingPunct="0">
                <a:lnSpc>
                  <a:spcPts val="1125"/>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large)</a:t>
              </a:r>
            </a:p>
            <a:p>
              <a:pPr marL="0" marR="0" lvl="0" indent="0" algn="l" defTabSz="914400" rtl="0" eaLnBrk="1" fontAlgn="auto" latinLnBrk="0" hangingPunct="0">
                <a:lnSpc>
                  <a:spcPts val="1125"/>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Ref: waymo</a:t>
              </a:r>
              <a:endParaRPr kumimoji="0" lang="en-US" altLang="zh-CN" sz="900" b="1" i="0" u="none" strike="noStrike" kern="0" cap="none" spc="0" normalizeH="0" baseline="0" noProof="0" dirty="0">
                <a:ln>
                  <a:noFill/>
                </a:ln>
                <a:solidFill>
                  <a:srgbClr val="284F9E"/>
                </a:solidFill>
                <a:effectLst/>
                <a:uLnTx/>
                <a:uFillTx/>
                <a:latin typeface="Calibri" panose="020F0502020204030204"/>
                <a:ea typeface="宋体" panose="02010600030101010101" pitchFamily="2" charset="-122"/>
                <a:cs typeface="+mn-cs"/>
                <a:sym typeface="微软雅黑" panose="020B0503020204020204" charset="-122"/>
              </a:endParaRPr>
            </a:p>
            <a:p>
              <a:pPr marL="0" marR="0" lvl="0" indent="0" algn="l" defTabSz="914400" rtl="0" eaLnBrk="1" fontAlgn="auto" latinLnBrk="0" hangingPunct="0">
                <a:lnSpc>
                  <a:spcPts val="1125"/>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284F9E"/>
                  </a:solidFill>
                  <a:effectLst/>
                  <a:uLnTx/>
                  <a:uFillTx/>
                  <a:latin typeface="Calibri" panose="020F0502020204030204"/>
                  <a:ea typeface="宋体" panose="02010600030101010101" pitchFamily="2" charset="-122"/>
                  <a:cs typeface="+mn-cs"/>
                  <a:sym typeface="微软雅黑" panose="020B0503020204020204" charset="-122"/>
                </a:rPr>
                <a:t>■ 200 nghìn frame, 5hours</a:t>
              </a:r>
            </a:p>
            <a:p>
              <a:pPr marL="0" marR="0" lvl="0" indent="0" algn="l" defTabSz="914400" rtl="0" eaLnBrk="1" fontAlgn="auto" latinLnBrk="0" hangingPunct="0">
                <a:lnSpc>
                  <a:spcPts val="1125"/>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284F9E"/>
                  </a:solidFill>
                  <a:effectLst/>
                  <a:uLnTx/>
                  <a:uFillTx/>
                  <a:latin typeface="Calibri" panose="020F0502020204030204"/>
                  <a:ea typeface="宋体" panose="02010600030101010101" pitchFamily="2" charset="-122"/>
                  <a:cs typeface="+mn-cs"/>
                  <a:sym typeface="微软雅黑" panose="020B0503020204020204" charset="-122"/>
                </a:rPr>
                <a:t>■ 12M labels</a:t>
              </a:r>
            </a:p>
          </p:txBody>
        </p:sp>
        <p:sp>
          <p:nvSpPr>
            <p:cNvPr id="72" name="文本框 18"/>
            <p:cNvSpPr txBox="1"/>
            <p:nvPr/>
          </p:nvSpPr>
          <p:spPr>
            <a:xfrm>
              <a:off x="3430" y="7481"/>
              <a:ext cx="2760" cy="484"/>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MCTS + policy net giúp thu hẹp</a:t>
              </a:r>
            </a:p>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không gian tìm kiếm</a:t>
              </a:r>
            </a:p>
          </p:txBody>
        </p:sp>
        <p:sp>
          <p:nvSpPr>
            <p:cNvPr id="73" name="文本框 72"/>
            <p:cNvSpPr txBox="1"/>
            <p:nvPr/>
          </p:nvSpPr>
          <p:spPr>
            <a:xfrm>
              <a:off x="9165" y="7735"/>
              <a:ext cx="2835" cy="666"/>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Mô phỏng cung cấp lượng lớn</a:t>
              </a:r>
            </a:p>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dữ liệu cornercase, hỗ trợ</a:t>
              </a:r>
            </a:p>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cải tiến hiệu năng thuật toán</a:t>
              </a:r>
            </a:p>
          </p:txBody>
        </p:sp>
        <p:sp>
          <p:nvSpPr>
            <p:cNvPr id="74" name="文本框 73"/>
            <p:cNvSpPr txBox="1"/>
            <p:nvPr/>
          </p:nvSpPr>
          <p:spPr>
            <a:xfrm>
              <a:off x="9166" y="8594"/>
              <a:ext cx="3018" cy="667"/>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Để mô phỏng bám sát cảnh </a:t>
              </a:r>
              <a:r>
                <a:rPr kumimoji="0" lang="en-US" altLang="zh-CN" sz="900" b="1" i="0" u="none" strike="noStrike" kern="0" cap="none" spc="0" normalizeH="0" baseline="0" noProof="0" dirty="0" err="1">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thực</a:t>
              </a: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a:t>
              </a:r>
              <a:r>
                <a:rPr kumimoji="0" lang="en-US" altLang="zh-CN" sz="900" b="1" i="0" u="none" strike="noStrike" kern="0" cap="none" spc="0" normalizeH="0" baseline="0" noProof="0" dirty="0" err="1">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tế</a:t>
              </a: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đã thực hiện công việc ở năm phương diện: </a:t>
              </a:r>
              <a:r>
                <a:rPr kumimoji="0" lang="en-US" altLang="zh-CN" sz="900" b="1" i="0" u="none" strike="noStrike" kern="0" cap="none" spc="0" normalizeH="0" baseline="0" noProof="0" dirty="0" err="1">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trong</a:t>
              </a: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a:t>
              </a:r>
              <a:r>
                <a:rPr kumimoji="0" lang="en-US" altLang="zh-CN" sz="900" b="1" i="0" u="none" strike="noStrike" kern="0" cap="none" spc="0" normalizeH="0" baseline="0" noProof="0" dirty="0" err="1">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đó</a:t>
              </a: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a:t>
              </a:r>
              <a:r>
                <a:rPr kumimoji="0" lang="en-US" altLang="zh-CN" sz="900" b="1" i="0" u="none" strike="noStrike" kern="0" cap="none" spc="0" normalizeH="0" baseline="0" noProof="0" dirty="0" err="1">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phục</a:t>
              </a: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dựng cảnh: neural</a:t>
              </a:r>
            </a:p>
          </p:txBody>
        </p:sp>
        <p:sp>
          <p:nvSpPr>
            <p:cNvPr id="75" name="文本框 74"/>
            <p:cNvSpPr txBox="1"/>
            <p:nvPr/>
          </p:nvSpPr>
          <p:spPr>
            <a:xfrm>
              <a:off x="12266" y="8866"/>
              <a:ext cx="2760" cy="302"/>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Sử dụng phần cứng 3.0 để đánh giá AI</a:t>
              </a:r>
            </a:p>
          </p:txBody>
        </p:sp>
        <p:sp>
          <p:nvSpPr>
            <p:cNvPr id="76" name="文本框 75"/>
            <p:cNvSpPr txBox="1"/>
            <p:nvPr/>
          </p:nvSpPr>
          <p:spPr>
            <a:xfrm>
              <a:off x="12266" y="9088"/>
              <a:ext cx="2760" cy="302"/>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Chạy 1 triệu lần mỗi tuần</a:t>
              </a:r>
            </a:p>
          </p:txBody>
        </p:sp>
        <p:sp>
          <p:nvSpPr>
            <p:cNvPr id="77" name="文本框 76"/>
            <p:cNvSpPr txBox="1"/>
            <p:nvPr/>
          </p:nvSpPr>
          <p:spPr>
            <a:xfrm>
              <a:off x="12266" y="9310"/>
              <a:ext cx="2760" cy="302"/>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3 trung tâm dữ liệu</a:t>
              </a:r>
            </a:p>
          </p:txBody>
        </p:sp>
        <p:sp>
          <p:nvSpPr>
            <p:cNvPr id="78" name="文本框 77"/>
            <p:cNvSpPr txBox="1"/>
            <p:nvPr/>
          </p:nvSpPr>
          <p:spPr>
            <a:xfrm>
              <a:off x="12266" y="9532"/>
              <a:ext cx="3110" cy="302"/>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Gồm hơn 3000 bo mạch chủ HW 3.0</a:t>
              </a:r>
            </a:p>
          </p:txBody>
        </p:sp>
        <p:sp>
          <p:nvSpPr>
            <p:cNvPr id="79" name="文本框 78"/>
            <p:cNvSpPr txBox="1"/>
            <p:nvPr/>
          </p:nvSpPr>
          <p:spPr>
            <a:xfrm>
              <a:off x="12233" y="5761"/>
              <a:ext cx="2760" cy="302"/>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Chip D1 (DPU)</a:t>
              </a:r>
            </a:p>
          </p:txBody>
        </p:sp>
        <p:sp>
          <p:nvSpPr>
            <p:cNvPr id="80" name="文本框 79"/>
            <p:cNvSpPr txBox="1"/>
            <p:nvPr/>
          </p:nvSpPr>
          <p:spPr>
            <a:xfrm>
              <a:off x="12233" y="5983"/>
              <a:ext cx="2760" cy="302"/>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Hệ thống</a:t>
              </a:r>
            </a:p>
          </p:txBody>
        </p:sp>
        <p:sp>
          <p:nvSpPr>
            <p:cNvPr id="81" name="文本框 80"/>
            <p:cNvSpPr txBox="1"/>
            <p:nvPr/>
          </p:nvSpPr>
          <p:spPr>
            <a:xfrm>
              <a:off x="12233" y="6205"/>
              <a:ext cx="2760" cy="302"/>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Cụm tính toán</a:t>
              </a:r>
            </a:p>
          </p:txBody>
        </p:sp>
        <p:sp>
          <p:nvSpPr>
            <p:cNvPr id="82" name="文本框 81"/>
            <p:cNvSpPr txBox="1"/>
            <p:nvPr/>
          </p:nvSpPr>
          <p:spPr>
            <a:xfrm>
              <a:off x="12233" y="6424"/>
              <a:ext cx="2760" cy="302"/>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solidFill>
                    <a:srgbClr val="1D1D1D"/>
                  </a:solidFill>
                  <a:effectLst/>
                  <a:uLnTx/>
                  <a:uFillTx/>
                  <a:latin typeface="Calibri" panose="020F0502020204030204"/>
                  <a:ea typeface="宋体" panose="02010600030101010101" pitchFamily="2" charset="-122"/>
                  <a:cs typeface="+mn-cs"/>
                  <a:sym typeface="微软雅黑" panose="020B0503020204020204" charset="-122"/>
                </a:rPr>
                <a:t>● Kiến trúc phần mềm</a:t>
              </a:r>
            </a:p>
          </p:txBody>
        </p:sp>
        <p:pic>
          <p:nvPicPr>
            <p:cNvPr id="83" name="图片 82"/>
            <p:cNvPicPr>
              <a:picLocks noChangeAspect="1"/>
            </p:cNvPicPr>
            <p:nvPr/>
          </p:nvPicPr>
          <p:blipFill>
            <a:blip r:embed="rId3"/>
            <a:stretch>
              <a:fillRect/>
            </a:stretch>
          </p:blipFill>
          <p:spPr>
            <a:xfrm>
              <a:off x="1164" y="4326"/>
              <a:ext cx="2149" cy="2847"/>
            </a:xfrm>
            <a:prstGeom prst="rect">
              <a:avLst/>
            </a:prstGeom>
          </p:spPr>
        </p:pic>
        <p:pic>
          <p:nvPicPr>
            <p:cNvPr id="84" name="图片 83"/>
            <p:cNvPicPr>
              <a:picLocks noChangeAspect="1"/>
            </p:cNvPicPr>
            <p:nvPr/>
          </p:nvPicPr>
          <p:blipFill rotWithShape="1">
            <a:blip r:embed="rId4"/>
            <a:srcRect/>
            <a:stretch>
              <a:fillRect/>
            </a:stretch>
          </p:blipFill>
          <p:spPr>
            <a:xfrm>
              <a:off x="1127" y="8055"/>
              <a:ext cx="4475" cy="2004"/>
            </a:xfrm>
            <a:prstGeom prst="rect">
              <a:avLst/>
            </a:prstGeom>
          </p:spPr>
        </p:pic>
        <p:pic>
          <p:nvPicPr>
            <p:cNvPr id="85" name="图片 84"/>
            <p:cNvPicPr>
              <a:picLocks noChangeAspect="1"/>
            </p:cNvPicPr>
            <p:nvPr/>
          </p:nvPicPr>
          <p:blipFill rotWithShape="1">
            <a:blip r:embed="rId5"/>
            <a:srcRect/>
            <a:stretch>
              <a:fillRect/>
            </a:stretch>
          </p:blipFill>
          <p:spPr>
            <a:xfrm>
              <a:off x="6141" y="8332"/>
              <a:ext cx="2419" cy="1110"/>
            </a:xfrm>
            <a:prstGeom prst="rect">
              <a:avLst/>
            </a:prstGeom>
          </p:spPr>
        </p:pic>
        <p:pic>
          <p:nvPicPr>
            <p:cNvPr id="86" name="图片 85"/>
            <p:cNvPicPr>
              <a:picLocks noChangeAspect="1"/>
            </p:cNvPicPr>
            <p:nvPr/>
          </p:nvPicPr>
          <p:blipFill>
            <a:blip r:embed="rId6"/>
            <a:stretch>
              <a:fillRect/>
            </a:stretch>
          </p:blipFill>
          <p:spPr>
            <a:xfrm>
              <a:off x="9116" y="4303"/>
              <a:ext cx="2818" cy="1586"/>
            </a:xfrm>
            <a:prstGeom prst="rect">
              <a:avLst/>
            </a:prstGeom>
          </p:spPr>
        </p:pic>
        <p:pic>
          <p:nvPicPr>
            <p:cNvPr id="87" name="图片 86"/>
            <p:cNvPicPr>
              <a:picLocks noChangeAspect="1"/>
            </p:cNvPicPr>
            <p:nvPr/>
          </p:nvPicPr>
          <p:blipFill>
            <a:blip r:embed="rId7"/>
            <a:stretch>
              <a:fillRect/>
            </a:stretch>
          </p:blipFill>
          <p:spPr>
            <a:xfrm>
              <a:off x="9116" y="5983"/>
              <a:ext cx="2818" cy="1586"/>
            </a:xfrm>
            <a:prstGeom prst="rect">
              <a:avLst/>
            </a:prstGeom>
          </p:spPr>
        </p:pic>
        <p:pic>
          <p:nvPicPr>
            <p:cNvPr id="88" name="图片 87"/>
            <p:cNvPicPr>
              <a:picLocks noChangeAspect="1"/>
            </p:cNvPicPr>
            <p:nvPr/>
          </p:nvPicPr>
          <p:blipFill>
            <a:blip r:embed="rId8"/>
            <a:stretch>
              <a:fillRect/>
            </a:stretch>
          </p:blipFill>
          <p:spPr>
            <a:xfrm>
              <a:off x="12258" y="4292"/>
              <a:ext cx="2870" cy="1502"/>
            </a:xfrm>
            <a:prstGeom prst="rect">
              <a:avLst/>
            </a:prstGeom>
          </p:spPr>
        </p:pic>
        <p:pic>
          <p:nvPicPr>
            <p:cNvPr id="89" name="图片 88"/>
            <p:cNvPicPr>
              <a:picLocks noChangeAspect="1"/>
            </p:cNvPicPr>
            <p:nvPr/>
          </p:nvPicPr>
          <p:blipFill>
            <a:blip r:embed="rId9"/>
            <a:stretch>
              <a:fillRect/>
            </a:stretch>
          </p:blipFill>
          <p:spPr>
            <a:xfrm>
              <a:off x="12336" y="6965"/>
              <a:ext cx="2632" cy="1840"/>
            </a:xfrm>
            <a:prstGeom prst="rect">
              <a:avLst/>
            </a:prstGeom>
          </p:spPr>
        </p:pic>
        <p:cxnSp>
          <p:nvCxnSpPr>
            <p:cNvPr id="90" name="直接连接符 89"/>
            <p:cNvCxnSpPr/>
            <p:nvPr/>
          </p:nvCxnSpPr>
          <p:spPr>
            <a:xfrm>
              <a:off x="986" y="7408"/>
              <a:ext cx="4896" cy="0"/>
            </a:xfrm>
            <a:prstGeom prst="line">
              <a:avLst/>
            </a:prstGeom>
            <a:ln w="12700">
              <a:solidFill>
                <a:srgbClr val="BEBEBE"/>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V="1">
              <a:off x="5941" y="4392"/>
              <a:ext cx="32" cy="5878"/>
            </a:xfrm>
            <a:prstGeom prst="line">
              <a:avLst/>
            </a:prstGeom>
            <a:ln w="12700">
              <a:solidFill>
                <a:srgbClr val="BEBEBE"/>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5999" y="4403"/>
              <a:ext cx="32" cy="5878"/>
            </a:xfrm>
            <a:prstGeom prst="line">
              <a:avLst/>
            </a:prstGeom>
            <a:ln w="12700">
              <a:solidFill>
                <a:srgbClr val="BEBEBE"/>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8960" y="4386"/>
              <a:ext cx="32" cy="5878"/>
            </a:xfrm>
            <a:prstGeom prst="line">
              <a:avLst/>
            </a:prstGeom>
            <a:ln w="12700">
              <a:solidFill>
                <a:srgbClr val="BEBEBE"/>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V="1">
              <a:off x="12084" y="4367"/>
              <a:ext cx="32" cy="5878"/>
            </a:xfrm>
            <a:prstGeom prst="line">
              <a:avLst/>
            </a:prstGeom>
            <a:ln w="12700">
              <a:solidFill>
                <a:srgbClr val="BEBEBE"/>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V="1">
              <a:off x="8951" y="4386"/>
              <a:ext cx="32" cy="5878"/>
            </a:xfrm>
            <a:prstGeom prst="line">
              <a:avLst/>
            </a:prstGeom>
            <a:ln w="12700">
              <a:solidFill>
                <a:srgbClr val="BEBEBE"/>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55</a:t>
            </a:fld>
            <a:endParaRPr lang="zh-CN" altLang="en-US">
              <a:latin typeface="Calibri"/>
              <a:cs typeface="Calibri"/>
            </a:endParaRPr>
          </a:p>
        </p:txBody>
      </p:sp>
      <p:sp>
        <p:nvSpPr>
          <p:cNvPr id="3" name="Text Placeholder 2"/>
          <p:cNvSpPr>
            <a:spLocks noGrp="1"/>
          </p:cNvSpPr>
          <p:nvPr>
            <p:ph type="body" sz="quarter" idx="14"/>
          </p:nvPr>
        </p:nvSpPr>
        <p:spPr>
          <a:xfrm>
            <a:off x="515937" y="920750"/>
            <a:ext cx="11160125" cy="5016500"/>
          </a:xfrm>
        </p:spPr>
        <p:txBody>
          <a:bodyPr>
            <a:normAutofit/>
          </a:bodyPr>
          <a:lstStyle/>
          <a:p>
            <a:r>
              <a:rPr lang="zh-CN" altLang="en-US" dirty="0">
                <a:latin typeface="Calibri"/>
                <a:cs typeface="Calibri"/>
              </a:rPr>
              <a:t>So sánh nhận thức thị giác thuần túy và cảm nhận hợp nhất đa cảm biến</a:t>
            </a:r>
          </a:p>
        </p:txBody>
      </p:sp>
      <p:sp>
        <p:nvSpPr>
          <p:cNvPr id="4" name="Text Placeholder 3"/>
          <p:cNvSpPr>
            <a:spLocks noGrp="1"/>
          </p:cNvSpPr>
          <p:nvPr>
            <p:ph type="body" sz="quarter" idx="13"/>
          </p:nvPr>
        </p:nvSpPr>
        <p:spPr/>
        <p:txBody>
          <a:bodyPr>
            <a:normAutofit/>
          </a:bodyPr>
          <a:lstStyle/>
          <a:p>
            <a:r>
              <a:rPr lang="zh-CN" altLang="en-US" dirty="0">
                <a:latin typeface="Calibri"/>
                <a:cs typeface="Calibri"/>
              </a:rPr>
              <a:t>So sánh các giải pháp cảm nhận khác nhau</a:t>
            </a:r>
          </a:p>
        </p:txBody>
      </p:sp>
      <p:grpSp>
        <p:nvGrpSpPr>
          <p:cNvPr id="7" name="组合 6"/>
          <p:cNvGrpSpPr/>
          <p:nvPr/>
        </p:nvGrpSpPr>
        <p:grpSpPr>
          <a:xfrm>
            <a:off x="368300" y="1248104"/>
            <a:ext cx="6014273" cy="5476810"/>
            <a:chOff x="670978" y="1860462"/>
            <a:chExt cx="7994827" cy="7276145"/>
          </a:xfrm>
        </p:grpSpPr>
        <p:graphicFrame>
          <p:nvGraphicFramePr>
            <p:cNvPr id="19" name="表格 18"/>
            <p:cNvGraphicFramePr/>
            <p:nvPr>
              <p:custDataLst>
                <p:tags r:id="rId3"/>
              </p:custDataLst>
              <p:extLst>
                <p:ext uri="{D42A27DB-BD31-4B8C-83A1-F6EECF244321}">
                  <p14:modId xmlns:p14="http://schemas.microsoft.com/office/powerpoint/2010/main" val="1334831225"/>
                </p:ext>
              </p:extLst>
            </p:nvPr>
          </p:nvGraphicFramePr>
          <p:xfrm>
            <a:off x="670978" y="1860462"/>
            <a:ext cx="7994827" cy="7276145"/>
          </p:xfrm>
          <a:graphic>
            <a:graphicData uri="http://schemas.openxmlformats.org/drawingml/2006/table">
              <a:tbl>
                <a:tblPr firstRow="1" bandRow="1"/>
                <a:tblGrid>
                  <a:gridCol w="1974905">
                    <a:extLst>
                      <a:ext uri="{9D8B030D-6E8A-4147-A177-3AD203B41FA5}">
                        <a16:colId xmlns:a16="http://schemas.microsoft.com/office/drawing/2014/main" val="20000"/>
                      </a:ext>
                    </a:extLst>
                  </a:gridCol>
                  <a:gridCol w="1974905">
                    <a:extLst>
                      <a:ext uri="{9D8B030D-6E8A-4147-A177-3AD203B41FA5}">
                        <a16:colId xmlns:a16="http://schemas.microsoft.com/office/drawing/2014/main" val="20001"/>
                      </a:ext>
                    </a:extLst>
                  </a:gridCol>
                  <a:gridCol w="2064463">
                    <a:extLst>
                      <a:ext uri="{9D8B030D-6E8A-4147-A177-3AD203B41FA5}">
                        <a16:colId xmlns:a16="http://schemas.microsoft.com/office/drawing/2014/main" val="20002"/>
                      </a:ext>
                    </a:extLst>
                  </a:gridCol>
                </a:tblGrid>
                <a:tr h="1031810">
                  <a:tc>
                    <a:txBody>
                      <a:bodyPr/>
                      <a:lstStyle>
                        <a:lvl1pPr marL="0" algn="l" defTabSz="914400" rtl="0" eaLnBrk="1" latinLnBrk="0" hangingPunct="1">
                          <a:defRPr sz="1440" b="1" kern="1200">
                            <a:solidFill>
                              <a:schemeClr val="lt1"/>
                            </a:solidFill>
                            <a:latin typeface="Calibri" panose="020F0502020204030204"/>
                          </a:defRPr>
                        </a:lvl1pPr>
                        <a:lvl2pPr marL="457200" algn="l" defTabSz="914400" rtl="0" eaLnBrk="1" latinLnBrk="0" hangingPunct="1">
                          <a:defRPr sz="1440" b="1" kern="1200">
                            <a:solidFill>
                              <a:schemeClr val="lt1"/>
                            </a:solidFill>
                            <a:latin typeface="Calibri" panose="020F0502020204030204"/>
                          </a:defRPr>
                        </a:lvl2pPr>
                        <a:lvl3pPr marL="914400" algn="l" defTabSz="914400" rtl="0" eaLnBrk="1" latinLnBrk="0" hangingPunct="1">
                          <a:defRPr sz="1440" b="1" kern="1200">
                            <a:solidFill>
                              <a:schemeClr val="lt1"/>
                            </a:solidFill>
                            <a:latin typeface="Calibri" panose="020F0502020204030204"/>
                          </a:defRPr>
                        </a:lvl3pPr>
                        <a:lvl4pPr marL="1371600" algn="l" defTabSz="914400" rtl="0" eaLnBrk="1" latinLnBrk="0" hangingPunct="1">
                          <a:defRPr sz="1440" b="1" kern="1200">
                            <a:solidFill>
                              <a:schemeClr val="lt1"/>
                            </a:solidFill>
                            <a:latin typeface="Calibri" panose="020F0502020204030204"/>
                          </a:defRPr>
                        </a:lvl4pPr>
                        <a:lvl5pPr marL="1828800" algn="l" defTabSz="914400" rtl="0" eaLnBrk="1" latinLnBrk="0" hangingPunct="1">
                          <a:defRPr sz="1440" b="1" kern="1200">
                            <a:solidFill>
                              <a:schemeClr val="lt1"/>
                            </a:solidFill>
                            <a:latin typeface="Calibri" panose="020F0502020204030204"/>
                          </a:defRPr>
                        </a:lvl5pPr>
                        <a:lvl6pPr marL="2286000" algn="l" defTabSz="914400" rtl="0" eaLnBrk="1" latinLnBrk="0" hangingPunct="1">
                          <a:defRPr sz="1440" b="1" kern="1200">
                            <a:solidFill>
                              <a:schemeClr val="lt1"/>
                            </a:solidFill>
                            <a:latin typeface="Calibri" panose="020F0502020204030204"/>
                          </a:defRPr>
                        </a:lvl6pPr>
                        <a:lvl7pPr marL="2743200" algn="l" defTabSz="914400" rtl="0" eaLnBrk="1" latinLnBrk="0" hangingPunct="1">
                          <a:defRPr sz="1440" b="1" kern="1200">
                            <a:solidFill>
                              <a:schemeClr val="lt1"/>
                            </a:solidFill>
                            <a:latin typeface="Calibri" panose="020F0502020204030204"/>
                          </a:defRPr>
                        </a:lvl7pPr>
                        <a:lvl8pPr marL="3200400" algn="l" defTabSz="914400" rtl="0" eaLnBrk="1" latinLnBrk="0" hangingPunct="1">
                          <a:defRPr sz="1440" b="1" kern="1200">
                            <a:solidFill>
                              <a:schemeClr val="lt1"/>
                            </a:solidFill>
                            <a:latin typeface="Calibri" panose="020F0502020204030204"/>
                          </a:defRPr>
                        </a:lvl8pPr>
                        <a:lvl9pPr marL="3657600" algn="l" defTabSz="914400" rtl="0" eaLnBrk="1" latinLnBrk="0" hangingPunct="1">
                          <a:defRPr sz="1440" b="1" kern="1200">
                            <a:solidFill>
                              <a:schemeClr val="lt1"/>
                            </a:solidFill>
                            <a:latin typeface="Calibri" panose="020F0502020204030204"/>
                          </a:defRPr>
                        </a:lvl9pPr>
                      </a:lstStyle>
                      <a:p>
                        <a:pPr>
                          <a:buNone/>
                        </a:pPr>
                        <a:endParaRPr lang="zh-CN" altLang="en-US" sz="1200" b="0" i="0" dirty="0">
                          <a:latin typeface="Arial" panose="020B0604020202020204" pitchFamily="34" charset="0"/>
                          <a:ea typeface="Calibri" panose="02010600030101010101" charset="-122"/>
                          <a:cs typeface="Arial" panose="020B0604020202020204" pitchFamily="34" charset="0"/>
                        </a:endParaRPr>
                      </a:p>
                    </a:txBody>
                    <a:tcPr marL="68580" marR="68580" marT="34290" marB="34290">
                      <a:lnL w="12700" cmpd="sng">
                        <a:noFill/>
                        <a:prstDash val="solid"/>
                      </a:lnL>
                      <a:lnR w="12700" cmpd="sng">
                        <a:noFill/>
                        <a:prstDash val="solid"/>
                      </a:lnR>
                      <a:lnT w="12700" cmpd="sng">
                        <a:noFill/>
                        <a:prstDash val="soli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b="1" kern="1200">
                            <a:solidFill>
                              <a:schemeClr val="lt1"/>
                            </a:solidFill>
                            <a:latin typeface="Calibri" panose="020F0502020204030204"/>
                          </a:defRPr>
                        </a:lvl1pPr>
                        <a:lvl2pPr marL="457200" algn="l" defTabSz="914400" rtl="0" eaLnBrk="1" latinLnBrk="0" hangingPunct="1">
                          <a:defRPr sz="1440" b="1" kern="1200">
                            <a:solidFill>
                              <a:schemeClr val="lt1"/>
                            </a:solidFill>
                            <a:latin typeface="Calibri" panose="020F0502020204030204"/>
                          </a:defRPr>
                        </a:lvl2pPr>
                        <a:lvl3pPr marL="914400" algn="l" defTabSz="914400" rtl="0" eaLnBrk="1" latinLnBrk="0" hangingPunct="1">
                          <a:defRPr sz="1440" b="1" kern="1200">
                            <a:solidFill>
                              <a:schemeClr val="lt1"/>
                            </a:solidFill>
                            <a:latin typeface="Calibri" panose="020F0502020204030204"/>
                          </a:defRPr>
                        </a:lvl3pPr>
                        <a:lvl4pPr marL="1371600" algn="l" defTabSz="914400" rtl="0" eaLnBrk="1" latinLnBrk="0" hangingPunct="1">
                          <a:defRPr sz="1440" b="1" kern="1200">
                            <a:solidFill>
                              <a:schemeClr val="lt1"/>
                            </a:solidFill>
                            <a:latin typeface="Calibri" panose="020F0502020204030204"/>
                          </a:defRPr>
                        </a:lvl4pPr>
                        <a:lvl5pPr marL="1828800" algn="l" defTabSz="914400" rtl="0" eaLnBrk="1" latinLnBrk="0" hangingPunct="1">
                          <a:defRPr sz="1440" b="1" kern="1200">
                            <a:solidFill>
                              <a:schemeClr val="lt1"/>
                            </a:solidFill>
                            <a:latin typeface="Calibri" panose="020F0502020204030204"/>
                          </a:defRPr>
                        </a:lvl5pPr>
                        <a:lvl6pPr marL="2286000" algn="l" defTabSz="914400" rtl="0" eaLnBrk="1" latinLnBrk="0" hangingPunct="1">
                          <a:defRPr sz="1440" b="1" kern="1200">
                            <a:solidFill>
                              <a:schemeClr val="lt1"/>
                            </a:solidFill>
                            <a:latin typeface="Calibri" panose="020F0502020204030204"/>
                          </a:defRPr>
                        </a:lvl6pPr>
                        <a:lvl7pPr marL="2743200" algn="l" defTabSz="914400" rtl="0" eaLnBrk="1" latinLnBrk="0" hangingPunct="1">
                          <a:defRPr sz="1440" b="1" kern="1200">
                            <a:solidFill>
                              <a:schemeClr val="lt1"/>
                            </a:solidFill>
                            <a:latin typeface="Calibri" panose="020F0502020204030204"/>
                          </a:defRPr>
                        </a:lvl7pPr>
                        <a:lvl8pPr marL="3200400" algn="l" defTabSz="914400" rtl="0" eaLnBrk="1" latinLnBrk="0" hangingPunct="1">
                          <a:defRPr sz="1440" b="1" kern="1200">
                            <a:solidFill>
                              <a:schemeClr val="lt1"/>
                            </a:solidFill>
                            <a:latin typeface="Calibri" panose="020F0502020204030204"/>
                          </a:defRPr>
                        </a:lvl8pPr>
                        <a:lvl9pPr marL="3657600" algn="l" defTabSz="914400" rtl="0" eaLnBrk="1" latinLnBrk="0" hangingPunct="1">
                          <a:defRPr sz="1440" b="1" kern="1200">
                            <a:solidFill>
                              <a:schemeClr val="lt1"/>
                            </a:solidFill>
                            <a:latin typeface="Calibri" panose="020F0502020204030204"/>
                          </a:defRPr>
                        </a:lvl9pPr>
                      </a:lstStyle>
                      <a:p>
                        <a:pPr>
                          <a:buNone/>
                        </a:pPr>
                        <a:endParaRPr lang="zh-CN" altLang="en-US" sz="1200" b="0" i="0" dirty="0">
                          <a:latin typeface="Arial" panose="020B0604020202020204" pitchFamily="34" charset="0"/>
                          <a:ea typeface="Calibri" panose="02010600030101010101" charset="-122"/>
                          <a:cs typeface="Arial" panose="020B0604020202020204" pitchFamily="34" charset="0"/>
                        </a:endParaRPr>
                      </a:p>
                    </a:txBody>
                    <a:tcPr marL="68580" marR="68580" marT="34290" marB="34290">
                      <a:lnL w="12700" cmpd="sng">
                        <a:noFill/>
                        <a:prstDash val="solid"/>
                      </a:lnL>
                      <a:lnR w="12700" cmpd="sng">
                        <a:noFill/>
                        <a:prstDash val="solid"/>
                      </a:lnR>
                      <a:lnT w="12700" cmpd="sng">
                        <a:noFill/>
                        <a:prstDash val="soli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b="1" kern="1200">
                            <a:solidFill>
                              <a:schemeClr val="lt1"/>
                            </a:solidFill>
                            <a:latin typeface="Calibri" panose="020F0502020204030204"/>
                          </a:defRPr>
                        </a:lvl1pPr>
                        <a:lvl2pPr marL="457200" algn="l" defTabSz="914400" rtl="0" eaLnBrk="1" latinLnBrk="0" hangingPunct="1">
                          <a:defRPr sz="1440" b="1" kern="1200">
                            <a:solidFill>
                              <a:schemeClr val="lt1"/>
                            </a:solidFill>
                            <a:latin typeface="Calibri" panose="020F0502020204030204"/>
                          </a:defRPr>
                        </a:lvl2pPr>
                        <a:lvl3pPr marL="914400" algn="l" defTabSz="914400" rtl="0" eaLnBrk="1" latinLnBrk="0" hangingPunct="1">
                          <a:defRPr sz="1440" b="1" kern="1200">
                            <a:solidFill>
                              <a:schemeClr val="lt1"/>
                            </a:solidFill>
                            <a:latin typeface="Calibri" panose="020F0502020204030204"/>
                          </a:defRPr>
                        </a:lvl3pPr>
                        <a:lvl4pPr marL="1371600" algn="l" defTabSz="914400" rtl="0" eaLnBrk="1" latinLnBrk="0" hangingPunct="1">
                          <a:defRPr sz="1440" b="1" kern="1200">
                            <a:solidFill>
                              <a:schemeClr val="lt1"/>
                            </a:solidFill>
                            <a:latin typeface="Calibri" panose="020F0502020204030204"/>
                          </a:defRPr>
                        </a:lvl4pPr>
                        <a:lvl5pPr marL="1828800" algn="l" defTabSz="914400" rtl="0" eaLnBrk="1" latinLnBrk="0" hangingPunct="1">
                          <a:defRPr sz="1440" b="1" kern="1200">
                            <a:solidFill>
                              <a:schemeClr val="lt1"/>
                            </a:solidFill>
                            <a:latin typeface="Calibri" panose="020F0502020204030204"/>
                          </a:defRPr>
                        </a:lvl5pPr>
                        <a:lvl6pPr marL="2286000" algn="l" defTabSz="914400" rtl="0" eaLnBrk="1" latinLnBrk="0" hangingPunct="1">
                          <a:defRPr sz="1440" b="1" kern="1200">
                            <a:solidFill>
                              <a:schemeClr val="lt1"/>
                            </a:solidFill>
                            <a:latin typeface="Calibri" panose="020F0502020204030204"/>
                          </a:defRPr>
                        </a:lvl6pPr>
                        <a:lvl7pPr marL="2743200" algn="l" defTabSz="914400" rtl="0" eaLnBrk="1" latinLnBrk="0" hangingPunct="1">
                          <a:defRPr sz="1440" b="1" kern="1200">
                            <a:solidFill>
                              <a:schemeClr val="lt1"/>
                            </a:solidFill>
                            <a:latin typeface="Calibri" panose="020F0502020204030204"/>
                          </a:defRPr>
                        </a:lvl7pPr>
                        <a:lvl8pPr marL="3200400" algn="l" defTabSz="914400" rtl="0" eaLnBrk="1" latinLnBrk="0" hangingPunct="1">
                          <a:defRPr sz="1440" b="1" kern="1200">
                            <a:solidFill>
                              <a:schemeClr val="lt1"/>
                            </a:solidFill>
                            <a:latin typeface="Calibri" panose="020F0502020204030204"/>
                          </a:defRPr>
                        </a:lvl8pPr>
                        <a:lvl9pPr marL="3657600" algn="l" defTabSz="914400" rtl="0" eaLnBrk="1" latinLnBrk="0" hangingPunct="1">
                          <a:defRPr sz="1440" b="1" kern="1200">
                            <a:solidFill>
                              <a:schemeClr val="lt1"/>
                            </a:solidFill>
                            <a:latin typeface="Calibri" panose="020F0502020204030204"/>
                          </a:defRPr>
                        </a:lvl9pPr>
                      </a:lstStyle>
                      <a:p>
                        <a:pPr>
                          <a:buNone/>
                        </a:pPr>
                        <a:endParaRPr lang="zh-CN" altLang="en-US" sz="1200" b="0" i="0" dirty="0">
                          <a:latin typeface="Arial" panose="020B0604020202020204" pitchFamily="34" charset="0"/>
                          <a:ea typeface="Calibri" panose="02010600030101010101" charset="-122"/>
                          <a:cs typeface="Arial" panose="020B0604020202020204" pitchFamily="34" charset="0"/>
                        </a:endParaRPr>
                      </a:p>
                    </a:txBody>
                    <a:tcPr marL="68580" marR="68580" marT="34290" marB="34290">
                      <a:lnL w="12700" cmpd="sng">
                        <a:noFill/>
                        <a:prstDash val="solid"/>
                      </a:lnL>
                      <a:lnR w="12700" cmpd="sng">
                        <a:noFill/>
                        <a:prstDash val="solid"/>
                      </a:lnR>
                      <a:lnT w="12700" cmpd="sng">
                        <a:noFill/>
                        <a:prstDash val="soli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10000"/>
                    </a:ext>
                  </a:extLst>
                </a:tr>
                <a:tr h="457391">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Độ phong phú của thông tin</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Chỉ có ngữ nghĩa ảnh</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Bao gồm ngữ nghĩa ảnh + đám mây điểm ba chiều</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10001"/>
                    </a:ext>
                  </a:extLst>
                </a:tr>
                <a:tr h="488606">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Độ sâu ba chiều</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ClrTx/>
                          <a:buSzTx/>
                          <a:buFontTx/>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Không</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ClrTx/>
                          <a:buSzTx/>
                          <a:buFontTx/>
                          <a:buNone/>
                        </a:pPr>
                        <a:r>
                          <a:rPr lang="zh-CN" altLang="en-US" sz="1200" b="0" i="0" dirty="0">
                            <a:solidFill>
                              <a:schemeClr val="accent2"/>
                            </a:solidFill>
                            <a:latin typeface="Arial" panose="020B0604020202020204" pitchFamily="34" charset="0"/>
                            <a:ea typeface="Calibri" panose="02010600030101010101" charset="-122"/>
                            <a:cs typeface="Arial" panose="020B0604020202020204" pitchFamily="34" charset="0"/>
                          </a:rPr>
                          <a:t>Có thông tin độ sâu đám mây điểm thưa</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1F1F1"/>
                      </a:solidFill>
                    </a:tcPr>
                  </a:tc>
                  <a:extLst>
                    <a:ext uri="{0D108BD9-81ED-4DB2-BD59-A6C34878D82A}">
                      <a16:rowId xmlns:a16="http://schemas.microsoft.com/office/drawing/2014/main" val="10002"/>
                    </a:ext>
                  </a:extLst>
                </a:tr>
                <a:tr h="460105">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Độ chính xác đo khoảng cách</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Thấp</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accent2"/>
                            </a:solidFill>
                            <a:latin typeface="Arial" panose="020B0604020202020204" pitchFamily="34" charset="0"/>
                            <a:ea typeface="Calibri" panose="02010600030101010101" charset="-122"/>
                            <a:cs typeface="Arial" panose="020B0604020202020204" pitchFamily="34" charset="0"/>
                          </a:rPr>
                          <a:t>Cao</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10003"/>
                    </a:ext>
                  </a:extLst>
                </a:tr>
                <a:tr h="502179">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sym typeface="+mn-ea"/>
                          </a:rPr>
                          <a:t>Độ tin cậy tương đối theo bối cảnh</a:t>
                        </a:r>
                        <a:endPar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endParaRP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sym typeface="+mn-ea"/>
                          </a:rPr>
                          <a:t>Hiệu năng suy giảm trong các cảnh có khả năng quan sát thấp</a:t>
                        </a:r>
                        <a:endPar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endParaRP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accent2"/>
                            </a:solidFill>
                            <a:latin typeface="Arial" panose="020B0604020202020204" pitchFamily="34" charset="0"/>
                            <a:ea typeface="Calibri" panose="02010600030101010101" charset="-122"/>
                            <a:cs typeface="Arial" panose="020B0604020202020204" pitchFamily="34" charset="0"/>
                            <a:sym typeface="+mn-ea"/>
                          </a:rPr>
                          <a:t>Khả năng chống nhiễu mạnh</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10004"/>
                    </a:ext>
                  </a:extLst>
                </a:tr>
                <a:tr h="502179">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sym typeface="+mn-ea"/>
                          </a:rPr>
                          <a:t>Chi phí tương đối</a:t>
                        </a:r>
                        <a:endParaRPr lang="zh-CN" altLang="en-US" sz="1200" b="0" i="0">
                          <a:solidFill>
                            <a:schemeClr val="accent2"/>
                          </a:solidFill>
                          <a:latin typeface="Arial" panose="020B0604020202020204" pitchFamily="34" charset="0"/>
                          <a:ea typeface="Calibri" panose="02010600030101010101" charset="-122"/>
                          <a:cs typeface="Arial" panose="020B0604020202020204" pitchFamily="34" charset="0"/>
                        </a:endParaRP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accent2"/>
                            </a:solidFill>
                            <a:latin typeface="Arial" panose="020B0604020202020204" pitchFamily="34" charset="0"/>
                            <a:ea typeface="Calibri" panose="02010600030101010101" charset="-122"/>
                            <a:cs typeface="Arial" panose="020B0604020202020204" pitchFamily="34" charset="0"/>
                          </a:rPr>
                          <a:t>Thấp</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sym typeface="+mn-ea"/>
                          </a:rPr>
                          <a:t>Cao</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1F1F1"/>
                      </a:solidFill>
                    </a:tcPr>
                  </a:tc>
                  <a:extLst>
                    <a:ext uri="{0D108BD9-81ED-4DB2-BD59-A6C34878D82A}">
                      <a16:rowId xmlns:a16="http://schemas.microsoft.com/office/drawing/2014/main" val="10005"/>
                    </a:ext>
                  </a:extLst>
                </a:tr>
                <a:tr h="458470">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Hợp nhất dữ liệu đa phương thức</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ClrTx/>
                          <a:buSzTx/>
                          <a:buFontTx/>
                          <a:buNone/>
                        </a:pPr>
                        <a:r>
                          <a:rPr lang="zh-CN" altLang="en-US" sz="1200" b="0" i="0" dirty="0">
                            <a:solidFill>
                              <a:schemeClr val="accent2"/>
                            </a:solidFill>
                            <a:latin typeface="Arial" panose="020B0604020202020204" pitchFamily="34" charset="0"/>
                            <a:ea typeface="Calibri" panose="02010600030101010101" charset="-122"/>
                            <a:cs typeface="Arial" panose="020B0604020202020204" pitchFamily="34" charset="0"/>
                          </a:rPr>
                          <a:t>Không cần</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Việc hợp nhất dữ liệu phức tạp</a:t>
                        </a:r>
                      </a:p>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Có thể xảy ra xung đột</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10006"/>
                    </a:ext>
                  </a:extLst>
                </a:tr>
                <a:tr h="502179">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Phát triển mô hình tổng quát</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ClrTx/>
                          <a:buSzTx/>
                          <a:buFontTx/>
                          <a:buNone/>
                        </a:pPr>
                        <a:r>
                          <a:rPr lang="zh-CN" altLang="en-US" sz="1200" b="0" i="0" dirty="0">
                            <a:solidFill>
                              <a:schemeClr val="accent2"/>
                            </a:solidFill>
                            <a:latin typeface="Arial" panose="020B0604020202020204" pitchFamily="34" charset="0"/>
                            <a:ea typeface="Calibri" panose="02010600030101010101" charset="-122"/>
                            <a:cs typeface="Arial" panose="020B0604020202020204" pitchFamily="34" charset="0"/>
                          </a:rPr>
                          <a:t>Mô hình lớn thị giác tổng quát</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Mô hình cho dữ liệu thuộc các phương thức khác nhau</a:t>
                        </a:r>
                      </a:p>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Thuật toán chưa được thống nhất</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10007"/>
                    </a:ext>
                  </a:extLst>
                </a:tr>
                <a:tr h="502179">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ClrTx/>
                          <a:buSzTx/>
                          <a:buFontTx/>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sym typeface="+mn-ea"/>
                          </a:rPr>
                          <a:t>Khó khăn kỹ thuật</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sym typeface="+mn-ea"/>
                          </a:rPr>
                          <a:t>Tái tạo cảnh 3D từ ảnh 2D</a:t>
                        </a:r>
                        <a:endParaRPr lang="zh-CN" altLang="en-US" sz="1200" b="0" i="0" dirty="0">
                          <a:solidFill>
                            <a:schemeClr val="accent2"/>
                          </a:solidFill>
                          <a:latin typeface="Arial" panose="020B0604020202020204" pitchFamily="34" charset="0"/>
                          <a:ea typeface="Calibri" panose="02010600030101010101" charset="-122"/>
                          <a:cs typeface="Arial" panose="020B0604020202020204" pitchFamily="34" charset="0"/>
                          <a:sym typeface="+mn-ea"/>
                        </a:endParaRP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Hợp nhất và căn chỉnh dữ liệu đa phương thức</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solidFill>
                        <a:srgbClr val="F1F1F1"/>
                      </a:solidFill>
                    </a:tcPr>
                  </a:tc>
                  <a:extLst>
                    <a:ext uri="{0D108BD9-81ED-4DB2-BD59-A6C34878D82A}">
                      <a16:rowId xmlns:a16="http://schemas.microsoft.com/office/drawing/2014/main" val="10008"/>
                    </a:ext>
                  </a:extLst>
                </a:tr>
              </a:tbl>
            </a:graphicData>
          </a:graphic>
        </p:graphicFrame>
        <p:sp>
          <p:nvSpPr>
            <p:cNvPr id="8" name="文本框 7"/>
            <p:cNvSpPr txBox="1"/>
            <p:nvPr>
              <p:custDataLst>
                <p:tags r:id="rId4"/>
              </p:custDataLst>
            </p:nvPr>
          </p:nvSpPr>
          <p:spPr>
            <a:xfrm>
              <a:off x="839771" y="2781686"/>
              <a:ext cx="995711" cy="337165"/>
            </a:xfrm>
            <a:prstGeom prst="rect">
              <a:avLst/>
            </a:prstGeom>
            <a:noFill/>
          </p:spPr>
          <p:txBody>
            <a:bodyPr wrap="none" rtlCol="0" anchor="t">
              <a:spAutoFit/>
            </a:bodyPr>
            <a:lstStyle/>
            <a:p>
              <a:r>
                <a:rPr lang="zh-CN" altLang="en-US" sz="1280" b="1" dirty="0">
                  <a:latin typeface="Calibri" panose="02010600030101010101" charset="-122"/>
                  <a:ea typeface="Calibri" panose="02010600030101010101" charset="-122"/>
                  <a:cs typeface="微软雅黑" panose="020B0503020204020204" charset="-122"/>
                  <a:sym typeface="+mn-ea"/>
                </a:rPr>
                <a:t>Chiến lược cảm nhận</a:t>
              </a:r>
            </a:p>
          </p:txBody>
        </p:sp>
        <p:sp>
          <p:nvSpPr>
            <p:cNvPr id="12" name="文本框 11"/>
            <p:cNvSpPr txBox="1"/>
            <p:nvPr>
              <p:custDataLst>
                <p:tags r:id="rId5"/>
              </p:custDataLst>
            </p:nvPr>
          </p:nvSpPr>
          <p:spPr>
            <a:xfrm>
              <a:off x="3546219" y="2805725"/>
              <a:ext cx="792505" cy="337165"/>
            </a:xfrm>
            <a:prstGeom prst="rect">
              <a:avLst/>
            </a:prstGeom>
            <a:noFill/>
          </p:spPr>
          <p:txBody>
            <a:bodyPr wrap="none" rtlCol="0" anchor="t">
              <a:spAutoFit/>
            </a:bodyPr>
            <a:lstStyle/>
            <a:p>
              <a:r>
                <a:rPr lang="zh-CN" altLang="en-US" sz="1280" b="1" dirty="0">
                  <a:latin typeface="Calibri" panose="02010600030101010101" charset="-122"/>
                  <a:ea typeface="Calibri" panose="02010600030101010101" charset="-122"/>
                  <a:cs typeface="微软雅黑" panose="020B0503020204020204" charset="-122"/>
                  <a:sym typeface="+mn-ea"/>
                </a:rPr>
                <a:t>Thị giác thuần túy</a:t>
              </a:r>
            </a:p>
          </p:txBody>
        </p:sp>
        <p:pic>
          <p:nvPicPr>
            <p:cNvPr id="30" name="图片 29"/>
            <p:cNvPicPr>
              <a:picLocks noChangeAspect="1"/>
            </p:cNvPicPr>
            <p:nvPr>
              <p:custDataLst>
                <p:tags r:id="rId6"/>
              </p:custDataLst>
            </p:nvPr>
          </p:nvPicPr>
          <p:blipFill>
            <a:blip r:embed="rId12" cstate="print">
              <a:grayscl/>
              <a:extLst>
                <a:ext uri="{28A0092B-C50C-407E-A947-70E740481C1C}">
                  <a14:useLocalDpi xmlns:a14="http://schemas.microsoft.com/office/drawing/2010/main" val="0"/>
                </a:ext>
              </a:extLst>
            </a:blip>
            <a:stretch>
              <a:fillRect/>
            </a:stretch>
          </p:blipFill>
          <p:spPr>
            <a:xfrm>
              <a:off x="1481151" y="2436316"/>
              <a:ext cx="354331" cy="304800"/>
            </a:xfrm>
            <a:prstGeom prst="rect">
              <a:avLst/>
            </a:prstGeom>
          </p:spPr>
        </p:pic>
        <p:pic>
          <p:nvPicPr>
            <p:cNvPr id="21" name="图片 20"/>
            <p:cNvPicPr>
              <a:picLocks noChangeAspect="1"/>
            </p:cNvPicPr>
            <p:nvPr>
              <p:custDataLst>
                <p:tags r:id="rId7"/>
              </p:custDataLst>
            </p:nvPr>
          </p:nvPicPr>
          <p:blipFill rotWithShape="1">
            <a:blip r:embed="rId13"/>
            <a:srcRect l="8346" t="19964" r="8145" b="7348"/>
            <a:stretch>
              <a:fillRect/>
            </a:stretch>
          </p:blipFill>
          <p:spPr>
            <a:xfrm>
              <a:off x="4001857" y="2284308"/>
              <a:ext cx="673735" cy="408940"/>
            </a:xfrm>
            <a:prstGeom prst="rect">
              <a:avLst/>
            </a:prstGeom>
          </p:spPr>
        </p:pic>
        <p:sp>
          <p:nvSpPr>
            <p:cNvPr id="15" name="文本框 14"/>
            <p:cNvSpPr txBox="1"/>
            <p:nvPr>
              <p:custDataLst>
                <p:tags r:id="rId8"/>
              </p:custDataLst>
            </p:nvPr>
          </p:nvSpPr>
          <p:spPr>
            <a:xfrm>
              <a:off x="5917085" y="2809124"/>
              <a:ext cx="1402125" cy="337165"/>
            </a:xfrm>
            <a:prstGeom prst="rect">
              <a:avLst/>
            </a:prstGeom>
            <a:noFill/>
          </p:spPr>
          <p:txBody>
            <a:bodyPr wrap="none" rtlCol="0" anchor="t">
              <a:spAutoFit/>
            </a:bodyPr>
            <a:lstStyle/>
            <a:p>
              <a:r>
                <a:rPr lang="zh-CN" altLang="en-US" sz="1280" b="1" dirty="0">
                  <a:latin typeface="Calibri" panose="02010600030101010101" charset="-122"/>
                  <a:ea typeface="Calibri" panose="02010600030101010101" charset="-122"/>
                  <a:cs typeface="微软雅黑" panose="020B0503020204020204" charset="-122"/>
                  <a:sym typeface="+mn-ea"/>
                </a:rPr>
                <a:t>Hợp nhất đa cảm biến</a:t>
              </a:r>
            </a:p>
          </p:txBody>
        </p:sp>
        <p:pic>
          <p:nvPicPr>
            <p:cNvPr id="9" name="图片 8"/>
            <p:cNvPicPr>
              <a:picLocks noChangeAspect="1"/>
            </p:cNvPicPr>
            <p:nvPr>
              <p:custDataLst>
                <p:tags r:id="rId9"/>
              </p:custDataLst>
            </p:nvPr>
          </p:nvPicPr>
          <p:blipFill>
            <a:blip r:embed="rId14"/>
            <a:stretch>
              <a:fillRect/>
            </a:stretch>
          </p:blipFill>
          <p:spPr>
            <a:xfrm>
              <a:off x="6082488" y="2280498"/>
              <a:ext cx="745491" cy="416560"/>
            </a:xfrm>
            <a:prstGeom prst="rect">
              <a:avLst/>
            </a:prstGeom>
          </p:spPr>
        </p:pic>
      </p:grpSp>
      <p:pic>
        <p:nvPicPr>
          <p:cNvPr id="11" name="图片 10"/>
          <p:cNvPicPr>
            <a:picLocks noChangeAspect="1"/>
          </p:cNvPicPr>
          <p:nvPr>
            <p:custDataLst>
              <p:tags r:id="rId1"/>
            </p:custDataLst>
          </p:nvPr>
        </p:nvPicPr>
        <p:blipFill>
          <a:blip r:embed="rId15"/>
          <a:stretch>
            <a:fillRect/>
          </a:stretch>
        </p:blipFill>
        <p:spPr>
          <a:xfrm>
            <a:off x="6624002" y="1612900"/>
            <a:ext cx="5247005" cy="2000250"/>
          </a:xfrm>
          <a:prstGeom prst="rect">
            <a:avLst/>
          </a:prstGeom>
        </p:spPr>
      </p:pic>
      <p:pic>
        <p:nvPicPr>
          <p:cNvPr id="14" name="图片 13"/>
          <p:cNvPicPr>
            <a:picLocks noChangeAspect="1"/>
          </p:cNvPicPr>
          <p:nvPr>
            <p:custDataLst>
              <p:tags r:id="rId2"/>
            </p:custDataLst>
          </p:nvPr>
        </p:nvPicPr>
        <p:blipFill>
          <a:blip r:embed="rId16"/>
          <a:stretch>
            <a:fillRect/>
          </a:stretch>
        </p:blipFill>
        <p:spPr>
          <a:xfrm>
            <a:off x="6671309" y="3592777"/>
            <a:ext cx="5152390" cy="2832100"/>
          </a:xfrm>
          <a:prstGeom prst="rect">
            <a:avLst/>
          </a:prstGeom>
        </p:spPr>
      </p:pic>
    </p:spTree>
    <p:extLst>
      <p:ext uri="{BB962C8B-B14F-4D97-AF65-F5344CB8AC3E}">
        <p14:creationId xmlns:p14="http://schemas.microsoft.com/office/powerpoint/2010/main" val="108744198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t>56</a:t>
            </a:fld>
            <a:endParaRPr lang="zh-CN" altLang="en-US">
              <a:latin typeface="Calibri"/>
              <a:cs typeface="Calibri"/>
            </a:endParaRPr>
          </a:p>
        </p:txBody>
      </p:sp>
      <p:sp>
        <p:nvSpPr>
          <p:cNvPr id="3" name="Text Placeholder 2"/>
          <p:cNvSpPr>
            <a:spLocks noGrp="1"/>
          </p:cNvSpPr>
          <p:nvPr>
            <p:ph type="body" sz="quarter" idx="14"/>
          </p:nvPr>
        </p:nvSpPr>
        <p:spPr>
          <a:xfrm>
            <a:off x="503239" y="920750"/>
            <a:ext cx="11160125" cy="5016500"/>
          </a:xfrm>
        </p:spPr>
        <p:txBody>
          <a:bodyPr>
            <a:normAutofit/>
          </a:bodyPr>
          <a:lstStyle/>
          <a:p>
            <a:r>
              <a:rPr lang="zh-CN" altLang="en-US" dirty="0">
                <a:latin typeface="Calibri"/>
                <a:cs typeface="Calibri"/>
              </a:rPr>
              <a:t>So sánh nhận thức thị giác thuần túy và cảm nhận hợp nhất đa cảm biến</a:t>
            </a:r>
          </a:p>
        </p:txBody>
      </p:sp>
      <p:sp>
        <p:nvSpPr>
          <p:cNvPr id="4" name="Text Placeholder 3"/>
          <p:cNvSpPr>
            <a:spLocks noGrp="1"/>
          </p:cNvSpPr>
          <p:nvPr>
            <p:ph type="body" sz="quarter" idx="13"/>
          </p:nvPr>
        </p:nvSpPr>
        <p:spPr/>
        <p:txBody>
          <a:bodyPr>
            <a:normAutofit/>
          </a:bodyPr>
          <a:lstStyle/>
          <a:p>
            <a:r>
              <a:rPr lang="zh-CN" altLang="en-US" dirty="0">
                <a:latin typeface="Calibri"/>
                <a:cs typeface="Calibri"/>
              </a:rPr>
              <a:t>So sánh các giải pháp cảm nhận khác nhau</a:t>
            </a:r>
          </a:p>
        </p:txBody>
      </p:sp>
      <p:grpSp>
        <p:nvGrpSpPr>
          <p:cNvPr id="7" name="组合 6"/>
          <p:cNvGrpSpPr/>
          <p:nvPr/>
        </p:nvGrpSpPr>
        <p:grpSpPr>
          <a:xfrm>
            <a:off x="368299" y="1335620"/>
            <a:ext cx="6014273" cy="5476810"/>
            <a:chOff x="654096" y="2151425"/>
            <a:chExt cx="7994827" cy="7276145"/>
          </a:xfrm>
        </p:grpSpPr>
        <p:graphicFrame>
          <p:nvGraphicFramePr>
            <p:cNvPr id="19" name="表格 18"/>
            <p:cNvGraphicFramePr/>
            <p:nvPr>
              <p:custDataLst>
                <p:tags r:id="rId3"/>
              </p:custDataLst>
              <p:extLst>
                <p:ext uri="{D42A27DB-BD31-4B8C-83A1-F6EECF244321}">
                  <p14:modId xmlns:p14="http://schemas.microsoft.com/office/powerpoint/2010/main" val="1479294665"/>
                </p:ext>
              </p:extLst>
            </p:nvPr>
          </p:nvGraphicFramePr>
          <p:xfrm>
            <a:off x="654096" y="2151425"/>
            <a:ext cx="7994827" cy="7276145"/>
          </p:xfrm>
          <a:graphic>
            <a:graphicData uri="http://schemas.openxmlformats.org/drawingml/2006/table">
              <a:tbl>
                <a:tblPr firstRow="1" bandRow="1"/>
                <a:tblGrid>
                  <a:gridCol w="1974905">
                    <a:extLst>
                      <a:ext uri="{9D8B030D-6E8A-4147-A177-3AD203B41FA5}">
                        <a16:colId xmlns:a16="http://schemas.microsoft.com/office/drawing/2014/main" val="20000"/>
                      </a:ext>
                    </a:extLst>
                  </a:gridCol>
                  <a:gridCol w="1974905">
                    <a:extLst>
                      <a:ext uri="{9D8B030D-6E8A-4147-A177-3AD203B41FA5}">
                        <a16:colId xmlns:a16="http://schemas.microsoft.com/office/drawing/2014/main" val="20001"/>
                      </a:ext>
                    </a:extLst>
                  </a:gridCol>
                  <a:gridCol w="2064463">
                    <a:extLst>
                      <a:ext uri="{9D8B030D-6E8A-4147-A177-3AD203B41FA5}">
                        <a16:colId xmlns:a16="http://schemas.microsoft.com/office/drawing/2014/main" val="20002"/>
                      </a:ext>
                    </a:extLst>
                  </a:gridCol>
                </a:tblGrid>
                <a:tr h="1031810">
                  <a:tc>
                    <a:txBody>
                      <a:bodyPr/>
                      <a:lstStyle>
                        <a:lvl1pPr marL="0" algn="l" defTabSz="914400" rtl="0" eaLnBrk="1" latinLnBrk="0" hangingPunct="1">
                          <a:defRPr sz="1440" b="1" kern="1200">
                            <a:solidFill>
                              <a:schemeClr val="lt1"/>
                            </a:solidFill>
                            <a:latin typeface="Calibri" panose="020F0502020204030204"/>
                          </a:defRPr>
                        </a:lvl1pPr>
                        <a:lvl2pPr marL="457200" algn="l" defTabSz="914400" rtl="0" eaLnBrk="1" latinLnBrk="0" hangingPunct="1">
                          <a:defRPr sz="1440" b="1" kern="1200">
                            <a:solidFill>
                              <a:schemeClr val="lt1"/>
                            </a:solidFill>
                            <a:latin typeface="Calibri" panose="020F0502020204030204"/>
                          </a:defRPr>
                        </a:lvl2pPr>
                        <a:lvl3pPr marL="914400" algn="l" defTabSz="914400" rtl="0" eaLnBrk="1" latinLnBrk="0" hangingPunct="1">
                          <a:defRPr sz="1440" b="1" kern="1200">
                            <a:solidFill>
                              <a:schemeClr val="lt1"/>
                            </a:solidFill>
                            <a:latin typeface="Calibri" panose="020F0502020204030204"/>
                          </a:defRPr>
                        </a:lvl3pPr>
                        <a:lvl4pPr marL="1371600" algn="l" defTabSz="914400" rtl="0" eaLnBrk="1" latinLnBrk="0" hangingPunct="1">
                          <a:defRPr sz="1440" b="1" kern="1200">
                            <a:solidFill>
                              <a:schemeClr val="lt1"/>
                            </a:solidFill>
                            <a:latin typeface="Calibri" panose="020F0502020204030204"/>
                          </a:defRPr>
                        </a:lvl4pPr>
                        <a:lvl5pPr marL="1828800" algn="l" defTabSz="914400" rtl="0" eaLnBrk="1" latinLnBrk="0" hangingPunct="1">
                          <a:defRPr sz="1440" b="1" kern="1200">
                            <a:solidFill>
                              <a:schemeClr val="lt1"/>
                            </a:solidFill>
                            <a:latin typeface="Calibri" panose="020F0502020204030204"/>
                          </a:defRPr>
                        </a:lvl5pPr>
                        <a:lvl6pPr marL="2286000" algn="l" defTabSz="914400" rtl="0" eaLnBrk="1" latinLnBrk="0" hangingPunct="1">
                          <a:defRPr sz="1440" b="1" kern="1200">
                            <a:solidFill>
                              <a:schemeClr val="lt1"/>
                            </a:solidFill>
                            <a:latin typeface="Calibri" panose="020F0502020204030204"/>
                          </a:defRPr>
                        </a:lvl6pPr>
                        <a:lvl7pPr marL="2743200" algn="l" defTabSz="914400" rtl="0" eaLnBrk="1" latinLnBrk="0" hangingPunct="1">
                          <a:defRPr sz="1440" b="1" kern="1200">
                            <a:solidFill>
                              <a:schemeClr val="lt1"/>
                            </a:solidFill>
                            <a:latin typeface="Calibri" panose="020F0502020204030204"/>
                          </a:defRPr>
                        </a:lvl7pPr>
                        <a:lvl8pPr marL="3200400" algn="l" defTabSz="914400" rtl="0" eaLnBrk="1" latinLnBrk="0" hangingPunct="1">
                          <a:defRPr sz="1440" b="1" kern="1200">
                            <a:solidFill>
                              <a:schemeClr val="lt1"/>
                            </a:solidFill>
                            <a:latin typeface="Calibri" panose="020F0502020204030204"/>
                          </a:defRPr>
                        </a:lvl8pPr>
                        <a:lvl9pPr marL="3657600" algn="l" defTabSz="914400" rtl="0" eaLnBrk="1" latinLnBrk="0" hangingPunct="1">
                          <a:defRPr sz="1440" b="1" kern="1200">
                            <a:solidFill>
                              <a:schemeClr val="lt1"/>
                            </a:solidFill>
                            <a:latin typeface="Calibri" panose="020F0502020204030204"/>
                          </a:defRPr>
                        </a:lvl9pPr>
                      </a:lstStyle>
                      <a:p>
                        <a:pPr>
                          <a:buNone/>
                        </a:pPr>
                        <a:endParaRPr lang="zh-CN" altLang="en-US" sz="1000" dirty="0">
                          <a:latin typeface="Calibri" panose="02010600030101010101" charset="-122"/>
                          <a:ea typeface="Calibri" panose="02010600030101010101" charset="-122"/>
                        </a:endParaRPr>
                      </a:p>
                    </a:txBody>
                    <a:tcPr marL="68580" marR="68580" marT="34290" marB="34290">
                      <a:lnL w="12700" cmpd="sng">
                        <a:noFill/>
                        <a:prstDash val="solid"/>
                      </a:lnL>
                      <a:lnR w="12700" cmpd="sng">
                        <a:noFill/>
                        <a:prstDash val="solid"/>
                      </a:lnR>
                      <a:lnT w="12700" cmpd="sng">
                        <a:noFill/>
                        <a:prstDash val="soli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b="1" kern="1200">
                            <a:solidFill>
                              <a:schemeClr val="lt1"/>
                            </a:solidFill>
                            <a:latin typeface="Calibri" panose="020F0502020204030204"/>
                          </a:defRPr>
                        </a:lvl1pPr>
                        <a:lvl2pPr marL="457200" algn="l" defTabSz="914400" rtl="0" eaLnBrk="1" latinLnBrk="0" hangingPunct="1">
                          <a:defRPr sz="1440" b="1" kern="1200">
                            <a:solidFill>
                              <a:schemeClr val="lt1"/>
                            </a:solidFill>
                            <a:latin typeface="Calibri" panose="020F0502020204030204"/>
                          </a:defRPr>
                        </a:lvl2pPr>
                        <a:lvl3pPr marL="914400" algn="l" defTabSz="914400" rtl="0" eaLnBrk="1" latinLnBrk="0" hangingPunct="1">
                          <a:defRPr sz="1440" b="1" kern="1200">
                            <a:solidFill>
                              <a:schemeClr val="lt1"/>
                            </a:solidFill>
                            <a:latin typeface="Calibri" panose="020F0502020204030204"/>
                          </a:defRPr>
                        </a:lvl3pPr>
                        <a:lvl4pPr marL="1371600" algn="l" defTabSz="914400" rtl="0" eaLnBrk="1" latinLnBrk="0" hangingPunct="1">
                          <a:defRPr sz="1440" b="1" kern="1200">
                            <a:solidFill>
                              <a:schemeClr val="lt1"/>
                            </a:solidFill>
                            <a:latin typeface="Calibri" panose="020F0502020204030204"/>
                          </a:defRPr>
                        </a:lvl4pPr>
                        <a:lvl5pPr marL="1828800" algn="l" defTabSz="914400" rtl="0" eaLnBrk="1" latinLnBrk="0" hangingPunct="1">
                          <a:defRPr sz="1440" b="1" kern="1200">
                            <a:solidFill>
                              <a:schemeClr val="lt1"/>
                            </a:solidFill>
                            <a:latin typeface="Calibri" panose="020F0502020204030204"/>
                          </a:defRPr>
                        </a:lvl5pPr>
                        <a:lvl6pPr marL="2286000" algn="l" defTabSz="914400" rtl="0" eaLnBrk="1" latinLnBrk="0" hangingPunct="1">
                          <a:defRPr sz="1440" b="1" kern="1200">
                            <a:solidFill>
                              <a:schemeClr val="lt1"/>
                            </a:solidFill>
                            <a:latin typeface="Calibri" panose="020F0502020204030204"/>
                          </a:defRPr>
                        </a:lvl6pPr>
                        <a:lvl7pPr marL="2743200" algn="l" defTabSz="914400" rtl="0" eaLnBrk="1" latinLnBrk="0" hangingPunct="1">
                          <a:defRPr sz="1440" b="1" kern="1200">
                            <a:solidFill>
                              <a:schemeClr val="lt1"/>
                            </a:solidFill>
                            <a:latin typeface="Calibri" panose="020F0502020204030204"/>
                          </a:defRPr>
                        </a:lvl7pPr>
                        <a:lvl8pPr marL="3200400" algn="l" defTabSz="914400" rtl="0" eaLnBrk="1" latinLnBrk="0" hangingPunct="1">
                          <a:defRPr sz="1440" b="1" kern="1200">
                            <a:solidFill>
                              <a:schemeClr val="lt1"/>
                            </a:solidFill>
                            <a:latin typeface="Calibri" panose="020F0502020204030204"/>
                          </a:defRPr>
                        </a:lvl8pPr>
                        <a:lvl9pPr marL="3657600" algn="l" defTabSz="914400" rtl="0" eaLnBrk="1" latinLnBrk="0" hangingPunct="1">
                          <a:defRPr sz="1440" b="1" kern="1200">
                            <a:solidFill>
                              <a:schemeClr val="lt1"/>
                            </a:solidFill>
                            <a:latin typeface="Calibri" panose="020F0502020204030204"/>
                          </a:defRPr>
                        </a:lvl9pPr>
                      </a:lstStyle>
                      <a:p>
                        <a:pPr>
                          <a:buNone/>
                        </a:pPr>
                        <a:endParaRPr lang="zh-CN" altLang="en-US" sz="1000" dirty="0">
                          <a:latin typeface="Calibri" panose="02010600030101010101" charset="-122"/>
                          <a:ea typeface="Calibri" panose="02010600030101010101" charset="-122"/>
                        </a:endParaRPr>
                      </a:p>
                    </a:txBody>
                    <a:tcPr marL="68580" marR="68580" marT="34290" marB="34290">
                      <a:lnL w="12700" cmpd="sng">
                        <a:noFill/>
                        <a:prstDash val="solid"/>
                      </a:lnL>
                      <a:lnR w="12700" cmpd="sng">
                        <a:noFill/>
                        <a:prstDash val="solid"/>
                      </a:lnR>
                      <a:lnT w="12700" cmpd="sng">
                        <a:noFill/>
                        <a:prstDash val="soli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b="1" kern="1200">
                            <a:solidFill>
                              <a:schemeClr val="lt1"/>
                            </a:solidFill>
                            <a:latin typeface="Calibri" panose="020F0502020204030204"/>
                          </a:defRPr>
                        </a:lvl1pPr>
                        <a:lvl2pPr marL="457200" algn="l" defTabSz="914400" rtl="0" eaLnBrk="1" latinLnBrk="0" hangingPunct="1">
                          <a:defRPr sz="1440" b="1" kern="1200">
                            <a:solidFill>
                              <a:schemeClr val="lt1"/>
                            </a:solidFill>
                            <a:latin typeface="Calibri" panose="020F0502020204030204"/>
                          </a:defRPr>
                        </a:lvl2pPr>
                        <a:lvl3pPr marL="914400" algn="l" defTabSz="914400" rtl="0" eaLnBrk="1" latinLnBrk="0" hangingPunct="1">
                          <a:defRPr sz="1440" b="1" kern="1200">
                            <a:solidFill>
                              <a:schemeClr val="lt1"/>
                            </a:solidFill>
                            <a:latin typeface="Calibri" panose="020F0502020204030204"/>
                          </a:defRPr>
                        </a:lvl3pPr>
                        <a:lvl4pPr marL="1371600" algn="l" defTabSz="914400" rtl="0" eaLnBrk="1" latinLnBrk="0" hangingPunct="1">
                          <a:defRPr sz="1440" b="1" kern="1200">
                            <a:solidFill>
                              <a:schemeClr val="lt1"/>
                            </a:solidFill>
                            <a:latin typeface="Calibri" panose="020F0502020204030204"/>
                          </a:defRPr>
                        </a:lvl4pPr>
                        <a:lvl5pPr marL="1828800" algn="l" defTabSz="914400" rtl="0" eaLnBrk="1" latinLnBrk="0" hangingPunct="1">
                          <a:defRPr sz="1440" b="1" kern="1200">
                            <a:solidFill>
                              <a:schemeClr val="lt1"/>
                            </a:solidFill>
                            <a:latin typeface="Calibri" panose="020F0502020204030204"/>
                          </a:defRPr>
                        </a:lvl5pPr>
                        <a:lvl6pPr marL="2286000" algn="l" defTabSz="914400" rtl="0" eaLnBrk="1" latinLnBrk="0" hangingPunct="1">
                          <a:defRPr sz="1440" b="1" kern="1200">
                            <a:solidFill>
                              <a:schemeClr val="lt1"/>
                            </a:solidFill>
                            <a:latin typeface="Calibri" panose="020F0502020204030204"/>
                          </a:defRPr>
                        </a:lvl6pPr>
                        <a:lvl7pPr marL="2743200" algn="l" defTabSz="914400" rtl="0" eaLnBrk="1" latinLnBrk="0" hangingPunct="1">
                          <a:defRPr sz="1440" b="1" kern="1200">
                            <a:solidFill>
                              <a:schemeClr val="lt1"/>
                            </a:solidFill>
                            <a:latin typeface="Calibri" panose="020F0502020204030204"/>
                          </a:defRPr>
                        </a:lvl7pPr>
                        <a:lvl8pPr marL="3200400" algn="l" defTabSz="914400" rtl="0" eaLnBrk="1" latinLnBrk="0" hangingPunct="1">
                          <a:defRPr sz="1440" b="1" kern="1200">
                            <a:solidFill>
                              <a:schemeClr val="lt1"/>
                            </a:solidFill>
                            <a:latin typeface="Calibri" panose="020F0502020204030204"/>
                          </a:defRPr>
                        </a:lvl8pPr>
                        <a:lvl9pPr marL="3657600" algn="l" defTabSz="914400" rtl="0" eaLnBrk="1" latinLnBrk="0" hangingPunct="1">
                          <a:defRPr sz="1440" b="1" kern="1200">
                            <a:solidFill>
                              <a:schemeClr val="lt1"/>
                            </a:solidFill>
                            <a:latin typeface="Calibri" panose="020F0502020204030204"/>
                          </a:defRPr>
                        </a:lvl9pPr>
                      </a:lstStyle>
                      <a:p>
                        <a:pPr>
                          <a:buNone/>
                        </a:pPr>
                        <a:endParaRPr lang="zh-CN" altLang="en-US" sz="1000" dirty="0">
                          <a:latin typeface="Calibri" panose="02010600030101010101" charset="-122"/>
                          <a:ea typeface="Calibri" panose="02010600030101010101" charset="-122"/>
                        </a:endParaRPr>
                      </a:p>
                    </a:txBody>
                    <a:tcPr marL="68580" marR="68580" marT="34290" marB="34290">
                      <a:lnL w="12700" cmpd="sng">
                        <a:noFill/>
                        <a:prstDash val="solid"/>
                      </a:lnL>
                      <a:lnR w="12700" cmpd="sng">
                        <a:noFill/>
                        <a:prstDash val="solid"/>
                      </a:lnR>
                      <a:lnT w="12700" cmpd="sng">
                        <a:noFill/>
                        <a:prstDash val="soli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10000"/>
                    </a:ext>
                  </a:extLst>
                </a:tr>
                <a:tr h="457391">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Độ phong phú của thông tin</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Chỉ có ngữ nghĩa ảnh</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Bao gồm ngữ nghĩa ảnh + đám mây điểm ba chiều</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10001"/>
                    </a:ext>
                  </a:extLst>
                </a:tr>
                <a:tr h="488606">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Độ sâu ba chiều</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ClrTx/>
                          <a:buSzTx/>
                          <a:buFontTx/>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Không</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ClrTx/>
                          <a:buSzTx/>
                          <a:buFontTx/>
                          <a:buNone/>
                        </a:pPr>
                        <a:r>
                          <a:rPr lang="zh-CN" altLang="en-US" sz="1200" b="0" i="0" dirty="0">
                            <a:solidFill>
                              <a:schemeClr val="accent2"/>
                            </a:solidFill>
                            <a:latin typeface="Arial" panose="020B0604020202020204" pitchFamily="34" charset="0"/>
                            <a:ea typeface="Calibri" panose="02010600030101010101" charset="-122"/>
                            <a:cs typeface="Arial" panose="020B0604020202020204" pitchFamily="34" charset="0"/>
                          </a:rPr>
                          <a:t>Có thông tin độ sâu đám mây điểm thưa</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1F1F1"/>
                      </a:solidFill>
                    </a:tcPr>
                  </a:tc>
                  <a:extLst>
                    <a:ext uri="{0D108BD9-81ED-4DB2-BD59-A6C34878D82A}">
                      <a16:rowId xmlns:a16="http://schemas.microsoft.com/office/drawing/2014/main" val="10002"/>
                    </a:ext>
                  </a:extLst>
                </a:tr>
                <a:tr h="460105">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Độ chính xác đo khoảng cách</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Thấp</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accent2"/>
                            </a:solidFill>
                            <a:latin typeface="Arial" panose="020B0604020202020204" pitchFamily="34" charset="0"/>
                            <a:ea typeface="Calibri" panose="02010600030101010101" charset="-122"/>
                            <a:cs typeface="Arial" panose="020B0604020202020204" pitchFamily="34" charset="0"/>
                          </a:rPr>
                          <a:t>Cao</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10003"/>
                    </a:ext>
                  </a:extLst>
                </a:tr>
                <a:tr h="502179">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sym typeface="+mn-ea"/>
                          </a:rPr>
                          <a:t>Độ tin cậy tương đối theo bối cảnh</a:t>
                        </a:r>
                        <a:endParaRPr lang="zh-CN" altLang="en-US" sz="1200" b="0" i="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endParaRP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sym typeface="+mn-ea"/>
                          </a:rPr>
                          <a:t>Hiệu năng suy giảm trong các cảnh có khả năng quan sát thấp</a:t>
                        </a:r>
                        <a:endPar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endParaRP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accent2"/>
                            </a:solidFill>
                            <a:latin typeface="Arial" panose="020B0604020202020204" pitchFamily="34" charset="0"/>
                            <a:ea typeface="Calibri" panose="02010600030101010101" charset="-122"/>
                            <a:cs typeface="Arial" panose="020B0604020202020204" pitchFamily="34" charset="0"/>
                            <a:sym typeface="+mn-ea"/>
                          </a:rPr>
                          <a:t>Khả năng chống nhiễu mạnh</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10004"/>
                    </a:ext>
                  </a:extLst>
                </a:tr>
                <a:tr h="502179">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sym typeface="+mn-ea"/>
                          </a:rPr>
                          <a:t>Chi phí tương đối</a:t>
                        </a:r>
                        <a:endParaRPr lang="zh-CN" altLang="en-US" sz="1200" b="0" i="0">
                          <a:solidFill>
                            <a:schemeClr val="accent2"/>
                          </a:solidFill>
                          <a:latin typeface="Arial" panose="020B0604020202020204" pitchFamily="34" charset="0"/>
                          <a:ea typeface="Calibri" panose="02010600030101010101" charset="-122"/>
                          <a:cs typeface="Arial" panose="020B0604020202020204" pitchFamily="34" charset="0"/>
                        </a:endParaRP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accent2"/>
                            </a:solidFill>
                            <a:latin typeface="Arial" panose="020B0604020202020204" pitchFamily="34" charset="0"/>
                            <a:ea typeface="Calibri" panose="02010600030101010101" charset="-122"/>
                            <a:cs typeface="Arial" panose="020B0604020202020204" pitchFamily="34" charset="0"/>
                          </a:rPr>
                          <a:t>Thấp</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sym typeface="+mn-ea"/>
                          </a:rPr>
                          <a:t>Cao</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1F1F1"/>
                      </a:solidFill>
                    </a:tcPr>
                  </a:tc>
                  <a:extLst>
                    <a:ext uri="{0D108BD9-81ED-4DB2-BD59-A6C34878D82A}">
                      <a16:rowId xmlns:a16="http://schemas.microsoft.com/office/drawing/2014/main" val="10005"/>
                    </a:ext>
                  </a:extLst>
                </a:tr>
                <a:tr h="458470">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Hợp nhất dữ liệu đa phương thức</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ClrTx/>
                          <a:buSzTx/>
                          <a:buFontTx/>
                          <a:buNone/>
                        </a:pPr>
                        <a:r>
                          <a:rPr lang="zh-CN" altLang="en-US" sz="1200" b="0" i="0" dirty="0">
                            <a:solidFill>
                              <a:schemeClr val="accent2"/>
                            </a:solidFill>
                            <a:latin typeface="Arial" panose="020B0604020202020204" pitchFamily="34" charset="0"/>
                            <a:ea typeface="Calibri" panose="02010600030101010101" charset="-122"/>
                            <a:cs typeface="Arial" panose="020B0604020202020204" pitchFamily="34" charset="0"/>
                          </a:rPr>
                          <a:t>Không cần</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Việc hợp nhất dữ liệu phức tạp</a:t>
                        </a:r>
                      </a:p>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Có thể xảy ra xung đột</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10006"/>
                    </a:ext>
                  </a:extLst>
                </a:tr>
                <a:tr h="502179">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Phát triển mô hình tổng quát</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ClrTx/>
                          <a:buSzTx/>
                          <a:buFontTx/>
                          <a:buNone/>
                        </a:pPr>
                        <a:r>
                          <a:rPr lang="zh-CN" altLang="en-US" sz="1200" b="0" i="0" dirty="0">
                            <a:solidFill>
                              <a:schemeClr val="accent2"/>
                            </a:solidFill>
                            <a:latin typeface="Arial" panose="020B0604020202020204" pitchFamily="34" charset="0"/>
                            <a:ea typeface="Calibri" panose="02010600030101010101" charset="-122"/>
                            <a:cs typeface="Arial" panose="020B0604020202020204" pitchFamily="34" charset="0"/>
                          </a:rPr>
                          <a:t>Mô hình lớn thị giác tổng quát</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0000">
                          <a:alpha val="0"/>
                        </a:srgbClr>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Mô hình cho dữ liệu thuộc các phương thức khác nhau</a:t>
                        </a:r>
                      </a:p>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Thuật toán chưa được thống nhất</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10007"/>
                    </a:ext>
                  </a:extLst>
                </a:tr>
                <a:tr h="502179">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ClrTx/>
                          <a:buSzTx/>
                          <a:buFontTx/>
                          <a:buNone/>
                        </a:pPr>
                        <a:r>
                          <a:rPr lang="zh-CN" altLang="en-US" sz="1200" b="0" i="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sym typeface="+mn-ea"/>
                          </a:rPr>
                          <a:t>Khó khăn kỹ thuật</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sym typeface="+mn-ea"/>
                          </a:rPr>
                          <a:t>Tái tạo cảnh 3D từ ảnh 2D</a:t>
                        </a:r>
                        <a:endParaRPr lang="zh-CN" altLang="en-US" sz="1200" b="0" i="0" dirty="0">
                          <a:solidFill>
                            <a:schemeClr val="accent2"/>
                          </a:solidFill>
                          <a:latin typeface="Arial" panose="020B0604020202020204" pitchFamily="34" charset="0"/>
                          <a:ea typeface="Calibri" panose="02010600030101010101" charset="-122"/>
                          <a:cs typeface="Arial" panose="020B0604020202020204" pitchFamily="34" charset="0"/>
                          <a:sym typeface="+mn-ea"/>
                        </a:endParaRP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solidFill>
                        <a:srgbClr val="F1F1F1"/>
                      </a:solidFill>
                    </a:tcPr>
                  </a:tc>
                  <a:tc>
                    <a:txBody>
                      <a:bodyPr/>
                      <a:lstStyle>
                        <a:lvl1pPr marL="0" algn="l" defTabSz="914400" rtl="0" eaLnBrk="1" latinLnBrk="0" hangingPunct="1">
                          <a:defRPr sz="1440" kern="1200">
                            <a:solidFill>
                              <a:schemeClr val="dk1"/>
                            </a:solidFill>
                            <a:latin typeface="Calibri" panose="020F0502020204030204"/>
                          </a:defRPr>
                        </a:lvl1pPr>
                        <a:lvl2pPr marL="457200" algn="l" defTabSz="914400" rtl="0" eaLnBrk="1" latinLnBrk="0" hangingPunct="1">
                          <a:defRPr sz="1440" kern="1200">
                            <a:solidFill>
                              <a:schemeClr val="dk1"/>
                            </a:solidFill>
                            <a:latin typeface="Calibri" panose="020F0502020204030204"/>
                          </a:defRPr>
                        </a:lvl2pPr>
                        <a:lvl3pPr marL="914400" algn="l" defTabSz="914400" rtl="0" eaLnBrk="1" latinLnBrk="0" hangingPunct="1">
                          <a:defRPr sz="1440" kern="1200">
                            <a:solidFill>
                              <a:schemeClr val="dk1"/>
                            </a:solidFill>
                            <a:latin typeface="Calibri" panose="020F0502020204030204"/>
                          </a:defRPr>
                        </a:lvl3pPr>
                        <a:lvl4pPr marL="1371600" algn="l" defTabSz="914400" rtl="0" eaLnBrk="1" latinLnBrk="0" hangingPunct="1">
                          <a:defRPr sz="1440" kern="1200">
                            <a:solidFill>
                              <a:schemeClr val="dk1"/>
                            </a:solidFill>
                            <a:latin typeface="Calibri" panose="020F0502020204030204"/>
                          </a:defRPr>
                        </a:lvl4pPr>
                        <a:lvl5pPr marL="1828800" algn="l" defTabSz="914400" rtl="0" eaLnBrk="1" latinLnBrk="0" hangingPunct="1">
                          <a:defRPr sz="1440" kern="1200">
                            <a:solidFill>
                              <a:schemeClr val="dk1"/>
                            </a:solidFill>
                            <a:latin typeface="Calibri" panose="020F0502020204030204"/>
                          </a:defRPr>
                        </a:lvl5pPr>
                        <a:lvl6pPr marL="2286000" algn="l" defTabSz="914400" rtl="0" eaLnBrk="1" latinLnBrk="0" hangingPunct="1">
                          <a:defRPr sz="1440" kern="1200">
                            <a:solidFill>
                              <a:schemeClr val="dk1"/>
                            </a:solidFill>
                            <a:latin typeface="Calibri" panose="020F0502020204030204"/>
                          </a:defRPr>
                        </a:lvl6pPr>
                        <a:lvl7pPr marL="2743200" algn="l" defTabSz="914400" rtl="0" eaLnBrk="1" latinLnBrk="0" hangingPunct="1">
                          <a:defRPr sz="1440" kern="1200">
                            <a:solidFill>
                              <a:schemeClr val="dk1"/>
                            </a:solidFill>
                            <a:latin typeface="Calibri" panose="020F0502020204030204"/>
                          </a:defRPr>
                        </a:lvl7pPr>
                        <a:lvl8pPr marL="3200400" algn="l" defTabSz="914400" rtl="0" eaLnBrk="1" latinLnBrk="0" hangingPunct="1">
                          <a:defRPr sz="1440" kern="1200">
                            <a:solidFill>
                              <a:schemeClr val="dk1"/>
                            </a:solidFill>
                            <a:latin typeface="Calibri" panose="020F0502020204030204"/>
                          </a:defRPr>
                        </a:lvl8pPr>
                        <a:lvl9pPr marL="3657600" algn="l" defTabSz="914400" rtl="0" eaLnBrk="1" latinLnBrk="0" hangingPunct="1">
                          <a:defRPr sz="1440" kern="1200">
                            <a:solidFill>
                              <a:schemeClr val="dk1"/>
                            </a:solidFill>
                            <a:latin typeface="Calibri" panose="020F0502020204030204"/>
                          </a:defRPr>
                        </a:lvl9pPr>
                      </a:lstStyle>
                      <a:p>
                        <a:pPr algn="ctr">
                          <a:buNone/>
                        </a:pPr>
                        <a:r>
                          <a:rPr lang="zh-CN" altLang="en-US" sz="1200" b="0" i="0" dirty="0">
                            <a:solidFill>
                              <a:schemeClr val="tx1">
                                <a:lumMod val="75000"/>
                                <a:lumOff val="25000"/>
                              </a:schemeClr>
                            </a:solidFill>
                            <a:latin typeface="Arial" panose="020B0604020202020204" pitchFamily="34" charset="0"/>
                            <a:ea typeface="Calibri" panose="02010600030101010101" charset="-122"/>
                            <a:cs typeface="Arial" panose="020B0604020202020204" pitchFamily="34" charset="0"/>
                          </a:rPr>
                          <a:t>Hợp nhất và căn chỉnh dữ liệu đa phương thức</a:t>
                        </a:r>
                      </a:p>
                    </a:txBody>
                    <a:tcPr marL="68580" marR="68580" marT="34290" marB="34290" anchor="ctr" anchorCtr="1">
                      <a:lnL w="12700" cmpd="sng">
                        <a:noFill/>
                        <a:prstDash val="solid"/>
                      </a:lnL>
                      <a:lnR w="12700" cmpd="sng">
                        <a:noFill/>
                        <a:prstDash val="solid"/>
                      </a:lnR>
                      <a:lnT w="6350" cap="flat" cmpd="sng" algn="ctr">
                        <a:solidFill>
                          <a:srgbClr val="000000"/>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solidFill>
                        <a:srgbClr val="F1F1F1"/>
                      </a:solidFill>
                    </a:tcPr>
                  </a:tc>
                  <a:extLst>
                    <a:ext uri="{0D108BD9-81ED-4DB2-BD59-A6C34878D82A}">
                      <a16:rowId xmlns:a16="http://schemas.microsoft.com/office/drawing/2014/main" val="10008"/>
                    </a:ext>
                  </a:extLst>
                </a:tr>
              </a:tbl>
            </a:graphicData>
          </a:graphic>
        </p:graphicFrame>
        <p:sp>
          <p:nvSpPr>
            <p:cNvPr id="8" name="文本框 7"/>
            <p:cNvSpPr txBox="1"/>
            <p:nvPr>
              <p:custDataLst>
                <p:tags r:id="rId4"/>
              </p:custDataLst>
            </p:nvPr>
          </p:nvSpPr>
          <p:spPr>
            <a:xfrm>
              <a:off x="867233" y="2998888"/>
              <a:ext cx="995711" cy="337165"/>
            </a:xfrm>
            <a:prstGeom prst="rect">
              <a:avLst/>
            </a:prstGeom>
            <a:noFill/>
          </p:spPr>
          <p:txBody>
            <a:bodyPr wrap="none" rtlCol="0" anchor="t">
              <a:spAutoFit/>
            </a:bodyPr>
            <a:lstStyle/>
            <a:p>
              <a:r>
                <a:rPr lang="zh-CN" altLang="en-US" sz="1280" b="1" dirty="0">
                  <a:latin typeface="Calibri" panose="02010600030101010101" charset="-122"/>
                  <a:ea typeface="Calibri" panose="02010600030101010101" charset="-122"/>
                  <a:cs typeface="微软雅黑" panose="020B0503020204020204" charset="-122"/>
                  <a:sym typeface="+mn-ea"/>
                </a:rPr>
                <a:t>Chiến lược cảm nhận</a:t>
              </a:r>
            </a:p>
          </p:txBody>
        </p:sp>
        <p:sp>
          <p:nvSpPr>
            <p:cNvPr id="12" name="文本框 11"/>
            <p:cNvSpPr txBox="1"/>
            <p:nvPr>
              <p:custDataLst>
                <p:tags r:id="rId5"/>
              </p:custDataLst>
            </p:nvPr>
          </p:nvSpPr>
          <p:spPr>
            <a:xfrm>
              <a:off x="3205597" y="3009315"/>
              <a:ext cx="792505" cy="337165"/>
            </a:xfrm>
            <a:prstGeom prst="rect">
              <a:avLst/>
            </a:prstGeom>
            <a:noFill/>
          </p:spPr>
          <p:txBody>
            <a:bodyPr wrap="none" rtlCol="0" anchor="t">
              <a:spAutoFit/>
            </a:bodyPr>
            <a:lstStyle/>
            <a:p>
              <a:r>
                <a:rPr lang="zh-CN" altLang="en-US" sz="1280" b="1" dirty="0">
                  <a:latin typeface="Calibri" panose="02010600030101010101" charset="-122"/>
                  <a:ea typeface="Calibri" panose="02010600030101010101" charset="-122"/>
                  <a:cs typeface="微软雅黑" panose="020B0503020204020204" charset="-122"/>
                  <a:sym typeface="+mn-ea"/>
                </a:rPr>
                <a:t>Thị giác thuần túy</a:t>
              </a:r>
            </a:p>
          </p:txBody>
        </p:sp>
        <p:pic>
          <p:nvPicPr>
            <p:cNvPr id="30" name="图片 29"/>
            <p:cNvPicPr>
              <a:picLocks noChangeAspect="1"/>
            </p:cNvPicPr>
            <p:nvPr>
              <p:custDataLst>
                <p:tags r:id="rId6"/>
              </p:custDataLst>
            </p:nvPr>
          </p:nvPicPr>
          <p:blipFill>
            <a:blip r:embed="rId12" cstate="print">
              <a:grayscl/>
              <a:extLst>
                <a:ext uri="{28A0092B-C50C-407E-A947-70E740481C1C}">
                  <a14:useLocalDpi xmlns:a14="http://schemas.microsoft.com/office/drawing/2010/main" val="0"/>
                </a:ext>
              </a:extLst>
            </a:blip>
            <a:stretch>
              <a:fillRect/>
            </a:stretch>
          </p:blipFill>
          <p:spPr>
            <a:xfrm>
              <a:off x="1508613" y="2578093"/>
              <a:ext cx="354331" cy="304800"/>
            </a:xfrm>
            <a:prstGeom prst="rect">
              <a:avLst/>
            </a:prstGeom>
          </p:spPr>
        </p:pic>
        <p:pic>
          <p:nvPicPr>
            <p:cNvPr id="21" name="图片 20"/>
            <p:cNvPicPr>
              <a:picLocks noChangeAspect="1"/>
            </p:cNvPicPr>
            <p:nvPr>
              <p:custDataLst>
                <p:tags r:id="rId7"/>
              </p:custDataLst>
            </p:nvPr>
          </p:nvPicPr>
          <p:blipFill rotWithShape="1">
            <a:blip r:embed="rId13"/>
            <a:srcRect l="8346" t="19964" r="8145" b="7348"/>
            <a:stretch>
              <a:fillRect/>
            </a:stretch>
          </p:blipFill>
          <p:spPr>
            <a:xfrm>
              <a:off x="3783893" y="2473953"/>
              <a:ext cx="673735" cy="408940"/>
            </a:xfrm>
            <a:prstGeom prst="rect">
              <a:avLst/>
            </a:prstGeom>
          </p:spPr>
        </p:pic>
        <p:sp>
          <p:nvSpPr>
            <p:cNvPr id="15" name="文本框 14"/>
            <p:cNvSpPr txBox="1"/>
            <p:nvPr>
              <p:custDataLst>
                <p:tags r:id="rId8"/>
              </p:custDataLst>
            </p:nvPr>
          </p:nvSpPr>
          <p:spPr>
            <a:xfrm>
              <a:off x="6049018" y="2994657"/>
              <a:ext cx="1402125" cy="337165"/>
            </a:xfrm>
            <a:prstGeom prst="rect">
              <a:avLst/>
            </a:prstGeom>
            <a:noFill/>
          </p:spPr>
          <p:txBody>
            <a:bodyPr wrap="none" rtlCol="0" anchor="t">
              <a:spAutoFit/>
            </a:bodyPr>
            <a:lstStyle/>
            <a:p>
              <a:r>
                <a:rPr lang="zh-CN" altLang="en-US" sz="1280" b="1" dirty="0">
                  <a:latin typeface="Calibri" panose="02010600030101010101" charset="-122"/>
                  <a:ea typeface="Calibri" panose="02010600030101010101" charset="-122"/>
                  <a:cs typeface="微软雅黑" panose="020B0503020204020204" charset="-122"/>
                  <a:sym typeface="+mn-ea"/>
                </a:rPr>
                <a:t>Hợp nhất đa cảm biến</a:t>
              </a:r>
            </a:p>
          </p:txBody>
        </p:sp>
        <p:pic>
          <p:nvPicPr>
            <p:cNvPr id="9" name="图片 8"/>
            <p:cNvPicPr>
              <a:picLocks noChangeAspect="1"/>
            </p:cNvPicPr>
            <p:nvPr>
              <p:custDataLst>
                <p:tags r:id="rId9"/>
              </p:custDataLst>
            </p:nvPr>
          </p:nvPicPr>
          <p:blipFill>
            <a:blip r:embed="rId14"/>
            <a:stretch>
              <a:fillRect/>
            </a:stretch>
          </p:blipFill>
          <p:spPr>
            <a:xfrm>
              <a:off x="6750080" y="2383049"/>
              <a:ext cx="745491" cy="416560"/>
            </a:xfrm>
            <a:prstGeom prst="rect">
              <a:avLst/>
            </a:prstGeom>
          </p:spPr>
        </p:pic>
      </p:grpSp>
      <p:pic>
        <p:nvPicPr>
          <p:cNvPr id="11" name="图片 10"/>
          <p:cNvPicPr>
            <a:picLocks noChangeAspect="1"/>
          </p:cNvPicPr>
          <p:nvPr>
            <p:custDataLst>
              <p:tags r:id="rId1"/>
            </p:custDataLst>
          </p:nvPr>
        </p:nvPicPr>
        <p:blipFill>
          <a:blip r:embed="rId15"/>
          <a:stretch>
            <a:fillRect/>
          </a:stretch>
        </p:blipFill>
        <p:spPr>
          <a:xfrm>
            <a:off x="6626860" y="1897380"/>
            <a:ext cx="5247005" cy="2000250"/>
          </a:xfrm>
          <a:prstGeom prst="rect">
            <a:avLst/>
          </a:prstGeom>
        </p:spPr>
      </p:pic>
      <p:pic>
        <p:nvPicPr>
          <p:cNvPr id="14" name="图片 13"/>
          <p:cNvPicPr>
            <a:picLocks noChangeAspect="1"/>
          </p:cNvPicPr>
          <p:nvPr>
            <p:custDataLst>
              <p:tags r:id="rId2"/>
            </p:custDataLst>
          </p:nvPr>
        </p:nvPicPr>
        <p:blipFill>
          <a:blip r:embed="rId16"/>
          <a:stretch>
            <a:fillRect/>
          </a:stretch>
        </p:blipFill>
        <p:spPr>
          <a:xfrm>
            <a:off x="6671310" y="3948430"/>
            <a:ext cx="5152390" cy="2832100"/>
          </a:xfrm>
          <a:prstGeom prst="rect">
            <a:avLst/>
          </a:prstGeom>
        </p:spPr>
      </p:pic>
    </p:spTree>
    <p:extLst>
      <p:ext uri="{BB962C8B-B14F-4D97-AF65-F5344CB8AC3E}">
        <p14:creationId xmlns:p14="http://schemas.microsoft.com/office/powerpoint/2010/main" val="699925919"/>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B0768C7-4064-4122-A2B1-2ACA7A0C3F8C}"/>
              </a:ext>
            </a:extLst>
          </p:cNvPr>
          <p:cNvSpPr>
            <a:spLocks noGrp="1"/>
          </p:cNvSpPr>
          <p:nvPr>
            <p:ph type="sldNum" sz="quarter" idx="10"/>
          </p:nvPr>
        </p:nvSpPr>
        <p:spPr/>
        <p:txBody>
          <a:bodyPr>
            <a:normAutofit/>
          </a:bodyPr>
          <a:lstStyle/>
          <a:p>
            <a:fld id="{ACAFD8FC-0611-4C63-AEFC-C9ED73E27A74}" type="slidenum">
              <a:rPr lang="zh-CN" altLang="en-US" smtClean="0">
                <a:latin typeface="Calibri"/>
                <a:cs typeface="Calibri"/>
              </a:rPr>
              <a:pPr/>
              <a:t>57</a:t>
            </a:fld>
            <a:endParaRPr lang="zh-CN" altLang="en-US">
              <a:latin typeface="Calibri"/>
              <a:cs typeface="Calibri"/>
            </a:endParaRPr>
          </a:p>
        </p:txBody>
      </p:sp>
      <p:sp>
        <p:nvSpPr>
          <p:cNvPr id="9" name="文本占位符 4">
            <a:extLst>
              <a:ext uri="{FF2B5EF4-FFF2-40B4-BE49-F238E27FC236}">
                <a16:creationId xmlns:a16="http://schemas.microsoft.com/office/drawing/2014/main" id="{2F54AAC3-A617-6949-99FE-6AB7B60D6178}"/>
              </a:ext>
            </a:extLst>
          </p:cNvPr>
          <p:cNvSpPr>
            <a:spLocks noGrp="1"/>
          </p:cNvSpPr>
          <p:nvPr>
            <p:ph type="body" sz="quarter" idx="14"/>
          </p:nvPr>
        </p:nvSpPr>
        <p:spPr>
          <a:xfrm>
            <a:off x="515937" y="1104900"/>
            <a:ext cx="11160125" cy="596900"/>
          </a:xfrm>
        </p:spPr>
        <p:txBody>
          <a:bodyPr wrap="square">
            <a:noAutofit/>
          </a:bodyPr>
          <a:lstStyle/>
          <a:p>
            <a:r>
              <a:rPr lang="zh-CN" altLang="en-US" sz="2000" dirty="0">
                <a:latin typeface="Calibri"/>
                <a:cs typeface="Calibri"/>
              </a:rPr>
              <a:t>Hãy thử vận dụng kiến thức về hình học đa góc nhìn để ước lượng bố cục cảnh ba chiều trong ảnh đơn mắt</a:t>
            </a:r>
            <a:endParaRPr lang="en-US" altLang="zh-CN" sz="2000" dirty="0">
              <a:latin typeface="Calibri"/>
              <a:cs typeface="Calibri"/>
            </a:endParaRPr>
          </a:p>
        </p:txBody>
      </p:sp>
      <p:sp>
        <p:nvSpPr>
          <p:cNvPr id="4" name="文本占位符 3">
            <a:extLst>
              <a:ext uri="{FF2B5EF4-FFF2-40B4-BE49-F238E27FC236}">
                <a16:creationId xmlns:a16="http://schemas.microsoft.com/office/drawing/2014/main" id="{03C9A16D-9931-47B2-91DB-382EE2E7ED16}"/>
              </a:ext>
            </a:extLst>
          </p:cNvPr>
          <p:cNvSpPr>
            <a:spLocks noGrp="1"/>
          </p:cNvSpPr>
          <p:nvPr>
            <p:ph type="body" sz="quarter" idx="13"/>
          </p:nvPr>
        </p:nvSpPr>
        <p:spPr/>
        <p:txBody>
          <a:bodyPr>
            <a:normAutofit/>
          </a:bodyPr>
          <a:lstStyle/>
          <a:p>
            <a:r>
              <a:rPr lang="zh-CN" altLang="en-US" dirty="0">
                <a:latin typeface="Calibri"/>
                <a:cs typeface="Calibri"/>
              </a:rPr>
              <a:t>Câu hỏi suy ngẫm</a:t>
            </a:r>
          </a:p>
        </p:txBody>
      </p:sp>
      <p:pic>
        <p:nvPicPr>
          <p:cNvPr id="5" name="图片 4">
            <a:extLst>
              <a:ext uri="{FF2B5EF4-FFF2-40B4-BE49-F238E27FC236}">
                <a16:creationId xmlns:a16="http://schemas.microsoft.com/office/drawing/2014/main" id="{7F4F3C21-D5E3-4AC2-B84F-42AFD0D7214C}"/>
              </a:ext>
            </a:extLst>
          </p:cNvPr>
          <p:cNvPicPr>
            <a:picLocks noChangeAspect="1"/>
          </p:cNvPicPr>
          <p:nvPr/>
        </p:nvPicPr>
        <p:blipFill>
          <a:blip r:embed="rId3"/>
          <a:stretch>
            <a:fillRect/>
          </a:stretch>
        </p:blipFill>
        <p:spPr>
          <a:xfrm>
            <a:off x="515937" y="1813509"/>
            <a:ext cx="11160125" cy="4645602"/>
          </a:xfrm>
          <a:prstGeom prst="rect">
            <a:avLst/>
          </a:prstGeom>
        </p:spPr>
      </p:pic>
    </p:spTree>
    <p:extLst>
      <p:ext uri="{BB962C8B-B14F-4D97-AF65-F5344CB8AC3E}">
        <p14:creationId xmlns:p14="http://schemas.microsoft.com/office/powerpoint/2010/main" val="22694467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3226691c-c0f0-4546-b2b5-2da23650c64a}"/>
  <p:tag name="TABLE_ENDDRAG_ORIGIN_RECT" val="147*124"/>
  <p:tag name="TABLE_ENDDRAG_RECT" val="275*83*147*124"/>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9fc3bf42-157b-46e3-8186-943926ef51cd}"/>
  <p:tag name="TABLE_ENDDRAG_ORIGIN_RECT" val="200*127"/>
  <p:tag name="TABLE_ENDDRAG_RECT" val="409*210*208*127"/>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UNIT_TABLE_BEAUTIFY" val="smartTable{8165e769-5ce9-438d-b6ed-c1ae74ea424f}"/>
  <p:tag name="TABLE_ENDDRAG_ORIGIN_RECT" val="661*296"/>
  <p:tag name="TABLE_ENDDRAG_RECT" val="17*69*661*297"/>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4750,&quot;width&quot;:8510}"/>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UNIT_TABLE_BEAUTIFY" val="smartTable{8165e769-5ce9-438d-b6ed-c1ae74ea424f}"/>
  <p:tag name="TABLE_ENDDRAG_ORIGIN_RECT" val="661*296"/>
  <p:tag name="TABLE_ENDDRAG_RECT" val="17*69*661*297"/>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4750,&quot;width&quot;:8510}"/>
  <p:tag name="KSO_WM_BEAUTIFY_FLAG" val=""/>
</p:tagLst>
</file>

<file path=ppt/theme/theme1.xml><?xml version="1.0" encoding="utf-8"?>
<a:theme xmlns:a="http://schemas.openxmlformats.org/drawingml/2006/main" name="Office 主题​​ [1784299063859]">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Calibri"/>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63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91FEBE2-B38D-43AC-9B37-E3F33C7D1468}">
  <we:reference id="wa200010001" version="1.0.0.1" store="en-US" storeType="OMEX"/>
  <we:alternateReferences>
    <we:reference id="wa200010001" version="1.0.0.1" store="wa200010001" storeType="OMEX"/>
  </we:alternateReferences>
  <we:properties>
    <we:property name="claude.fileId" value="&quot;ef4eb463-70ae-4a54-bf4b-52cdb27c2f76&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s:customData xmlns="http://www.wps.cn/officeDocument/2013/wpsCustomData" xmlns:s="http://www.wps.cn/officeDocument/2013/wpsCustomData">
  <extobjs>
    <extobj name="843EC9D1-E414-43AB-BBC1-318BB91020ED-3">
      <extobjdata type="843EC9D1-E414-43AB-BBC1-318BB91020ED" data="ewogICAiQmFzZTY0SW1nIiA6ICJpVkJPUncwS0dnb0FBQUFOU1VoRVVnQUFBdkVBQUFIdENBWUFBQUNReENHY0FBQWdBRWxFUVZSNFh1emRDVmhOK2Y4SDhIZVVtREpDMFdCbWxLRXc5aTFFOWlYYjJNbSs3MHRGaUlxS3lCS3liNE13OW4zZnliNGJXMkhDakNXS2tLVVUvcys1OCsvMlkxTDNkcmR6ejNuZjUvay8vK2YzYzc2ZjVmVzl6L1A3Vk9kOGo4bm56NTgvUTBTZjh2N2w0ZFhJQ3gwcWR4QlJWU3lGQXRJV2VCVDNDSVc4Q3NIYzFCeXhJYkd3ekc0cDdZYlpuVm9Da2RHUmNQUnhWSzdKWnBvTmIrZThoV2xXVTdYaThHSUtVSUFDRk5DZWdJbllobmlodFk2TE9zTEIxZ0hqbTQvWFhxZU1SQUVLcEN0UWQzcGRISTQ0ak1WZEY2TjNqZDdVb29CU1lNR3hCUml3YW9EeVB6Y3MyUkI3aCsrbEVBVW9RQUVLR0ZCQWxFTzg0REZoeHdSRVBJbkFIMzMvTUNBUFUxTkFQZ0lyVDY5RXQyWGQ0UHlMTThKSGhjdW5jWGFhb1VEN2hlMngvc0o2NVhXVFcwM0dxTWFqTWx6SEN5aEFBUXBRUUhjQ29oM2loWmJYbmx1TEtYdW40TEx2WmQwSk1ESUZLS0FRU0VoS2dMVzdOZDRtdmtWVVVCVHNyTzBvUXdHRlFPNWh1Zkh5M1V1bHhsbnZzNmhzVjVrNkZLQUFCU2hnUUFGUkQvR0N5NVYvcnFCYVVEVkVCRWJncHp3L0daQ0txU2tnZllIdXk3cGp4ZWtWOEczcWl3a3RKa2kvWVhhWW9jQ054emZ3cTkrdnl1c3N6QzBRSHhvUEV4T1RETmZ5QWdwUWdBSVUwSjJBNklkNG9mWDNIOTRySHFwYTBtMEo2cGVvcnpzTlJxYUF6QVdPUkJ4Qm5lbDFVTUNxQUI0R1ArU2dKdlB2ZzlEK25NTnpNT1NQSVVxSkpxV2FZT2ZRblpTaEFBVW9RQUVEQ3hqRkVKOWkxQ0NrQVpxVmJvWWhkVlAvQjhYQWZreFBBVWtKQ0lkVkNhZlVQSDc1R0VkSEhvVkxNUmRKOWNkbTFCZG9QYTgxTmwvZXJGdzRyZTAwZURid1ZEOFFWMUNBQWhTZ2dGWUZqR3FJRnpvZitzZFFmUHI4Q1hQYzVtZ1Znc0VvUUlGL0JYeTIraUJ3VnlCNlZPK0JaZDJYa1VYbUFsL2ZEMzl4M0VXVS83bTh6RlhZUGdVb1FBSERDeGpkRUMrUXpUMHlGMXN1YmNGQno0T0dGMlFGRkpDWXdMM1llN0FmWXcvaDNtZmh6UGpzWnRrbDFpSGJVVlhnNmo5WFVkYS9yUEp5M2crdnFoeXZvd0FGS0tCN0FhTWM0Z1dXUTdjT29mdnYzUkVSRUtFWU52aWhBQVcwSitBODJSa24venFKbFQxWG9rdlZMdG9MekVoR0pURHo0RXk0cjNOWDF0eWliQXRzSGJUVnFIcGdzUlNnQUFXa0ttQzBRN3l3SVEvakhzSnhuQ09PZXgzbm4zZWwrZzFsWHdZUldIeDhNZnFHOVVWZHg3cjhpNWRCZGtBY1NWdk1hWUh0Vjdjcmk1blpmaWFHMVJzbWp1SllCUVVvUUFHWkN4ajFFSit5ZHhVQ0tpZ2V0SEtyNGliejdXVDdGTkNPd0p1RU40b3o0eE9URXhXbjFCVE1YVkE3Z1JuRmFBU0VoNXh6RHNtcGVHOUF5dWVxMzFXVUxsVGFhSHBnb1JTZ0FBV2tMQ0NKSVY3WW9FNkxPK0dYZkwvd2JHc3BmMXZabTE0Rk9pN3FpTFhuMTJKaXk0bndkdlhXYTI0bU03ekF4UWNYVVRHd29ySVFxKytzRURjcnp2Q0ZzUUlLVUlBQ0ZGQUlTR2FJRjVyeDMrRVA0Y1VrNi9xdDQvWlNnQUlhQ3V5OXZoZU5aelZHNGJ5RmNXL3lQUTJqY2JteENVemJOdzBqTjQ1VWx0MjZmR3RzSExEUjJOcGd2UlNnQUFVa0t5Q3BJVjdZcGZYbjEyUFM3a200NG5kRnNwdkd4aWlnRDRHUG56N0MxdE1Xc1c5aWNYck1hVGpaTytrakxYT0lSS0RKN0NiWWZXMjNzaHJoV045QnRRZUpwRHFXUVFFS1VJQUNraHZpaFMwVmprV3JNcWtLSWdNajhYUGVuN25MRktCQUpnVzhObnBoNnI2cDZPL1NIL003ejg5a0ZDNHpOb0cwN29lL01lRUdTaFFvWVd5dHNGNEtVSUFDa2hXUTVCQXY3SmJ3UUo3RFdBY3M3TG9RRFVzMmxPd0dzakVLNkZJZzRra0VpdnNXUjY0Y3VSQXpJd1ptcG1hNlRNZllJaEU0RzNVV1RrR3BmM25oL2ZBaTJSaVdRUUVLVU9CL0JDUTd4S2YwMkdobUk3aVdjc1hRdWtPNThSU2dRQ1lFaEljYmhZY2MxL2RiajdZVjIyWWlBcGNZbThEa1BaTXhadk1ZWmRudEs3WEgycjVyamEwTjFrc0JDbEJBMGdLU0grS0YzUnUyZGhpU2twTXdyL004U1c4bW02T0FMZ1JDRDRWaTZOcWhhRktxQ1hZTzNhbUxGSXdwTW9HR0lRMngvK1orWlZVTE9pOUFQNWQrSXF1UzVWQ0FBaFNRdDRBc2huaGhpK2NmblkrTkZ6ZmlrT2NoZWU4NHU2ZUFtZ0l2MzcyRWpZY05QbjM2aE9qcDBiREphYU5tQkY1dVRBTEpINU5oTWRnQ0g1SS9LTXNXbmk4cWxyK1lNYlhCV2lsQUFRcElYa0EyUTd5d2s0Y2pEcVBMa2k2SW5CZ0pTM05MeVc4dUc2U0F0Z1Jhem0ySnJWZTJZbnJiNmZCbzRLR3RzSXdqUW9HVGQwL0NlWXF6c3JKOE9mUGg2WXluSXF5VUpWR0FBaFNRdDRDc2huaGhxeCsvZkF5SGNRNDRNdUlJS2haT2ZaR0p2TDhHN0o0QzZRdHN2YndWTGVlMWhJT3RBeUlDSXNnbFlZSEFuWUh3MmVhajdMQlRsVTVZMVh1VmhEdG1heFNnQUFXTVUwQjJRM3pLTmxVS3JJVGg5WWFqazFNbjQ5dzVWazBCUFFvSXo1UUl0OVM4ZXY4S2wzMHZvK3lQWmZXWW5hbjBLVkIzZWwzRlh5MVRQa3U2TFVFdjUxNzZMSUc1S0VBQkNsQkFCUUhaRHZHQ1RlY2xuV0ZuYlllQTN3SlVvT0lsRkpDM2dQQ0ErT3hEc3pHczdqRE03REJUM2hnUzdUNnQrK0gvbXZRWDdHM3NKZG94MjZJQUJTaGd2QUt5SHVLRmJSUCtkUHpud3oreHZ2OTY0OTFGVms0QlBRaGNlbkFKRlFJcndOclNXdkdBYTlZc1dmV1FsU24wS1hEczlqSFVtbHBMbVpMM3crdFRuN2tvUUFFS3FDY2creUZlNE5wd1lRTUNkZ2Jnei9GL3FxZkhxeWtnTXdGSEgwZEVSa2RpMjZCdGFGNjJ1Y3k2bDM2NzQ3ZVB4NFFkRTVTTmRxdmFEY3Q3THBkKzQreVFBaFNnZ0JFS2NJai8vMDI3OXZBYWhKZmFSQVJHS0c2eDRZY0NGUGl2d0xSOTB6Qnk0MGkwS3RjS213WnVJcEhFQkdvRzEwVDRuWEJsVnl0NnJrRFhxbDBsMWlYYm9RQUZLQ0FOQVE3eC83T1B3cm5Jd204YTUzV2FoMGEvTnBMR0RyTUxDbWhSSUNZK0JyYWV0c2lTSlF0aVpzVEE2anNyTFVabktFTUtKQ1lsS3M2SC8vanBvN0lNNGJhcC9OL25OMlJaekUwQkNsQ0FBdDhRNEJDZkJremptWTNSOE5lR2l0TnIrS0VBQmI0VWNKM2xpajNYOTJDTzJ4d01xajJJUEJJUk9IanpJT3FIMUZkMlU4U21DTzVPdWl1Ujd0Z0dCU2hBQWVrSmNJai94cDY2cjNOSFFsSUM1bmVlTDcxZFowY1UwRUJnM2ZsMTZMQ29BeW9Wcm9Selk4OXBFSWxMeFNRd2RzdFlUTm85U1ZsU2IrZmVXTnh0c1poS1pDMFVvQUFGS1BBL0FoemkwL2s2TERpMkFNTEFJcndZaWg4S1VPQmZBZUdIVzJ0M2E3eE5mSXRiL3JmZytJTWphU1FnVUMyb0drNUhuVloyc3JyM2FyaFZjWk5BWjJ5QkFoU2dnRFFGT01SbnNLOUhJNC9DYmJHYjRpMlYzK2Y0WHByZkFuWkZBVFVGK29YMXc2TGppekNxMFNoTWJqMVp6ZFc4WEd3Q3ZCOWViRHZDZWloQUFRcGtMTUFoUG1NalBIbjFCSTdqSEhIUTg2RGlGZ0orS0NCM2dWTi9uVUwxeWRVVlo4WS9tL0VNSmlZbWNpY3g2djczWHQrTHhyTWFLM3R3eU8rZ09LbUxId3BRZ0FJVUVLOEFoM2cxOXFieXhNb1lVbWNJdWxUdG9zWXFYa29CYVFyWWpiYkQvZWYzc1cvNFBqUW8yVUNhVGNxa3ExRWJSeUY0WDdDeTIvNHUvZms4a0V6Mm5tMVNnQUxHSzhBaFhzMjk2N3EwSzM3Szh4TUNXd2FxdVpLWFUwQmFBc0xiam4yMitjQ3RzaHRXOTFrdHJlWmsxbzN3QzRyejk4OHJ1MTdYZHgzYVZXb25Nd1cyU3dFS1VNQzRCRGpFWjJLL0p1NmFpTXQvWDhiR0FSc3pzWnBMS0NBTmdVZHhqMURJcXhETVRjMFJHeElMeSt5VzBtaE1abDI4U1hpRG5FTnlmdEgxaTVrdmtOc2l0OHdrMkM0RktFQUI0eExnRUovSi9kcDBjUk9FVjVSZm0zQXRreEc0akFMR0wxQm5XaDBjaVR5Q0pkMldvSmR6TCtOdlNJWWQ3UHh6SjVxRk5sTjJYckpBU1Z5ZmNGMkdFbXlaQWhTZ2dIRUpjSWpYWUwrdVA3cU9jdjdsRUJrWUNYc2JldzBpY1NrRmpGTmd4YWtWNlA1N2Q5UW9XZ1BIdlk0Ylp4TXlyOXB6dlNkbUhKaWhWQmhjZXpCQzNVSmxyc0wyS1VBQkNvaGZnRU84aG51VS9ERVpEdU1jRlArajUxcktWY05vWEU0QjR4SVF6b3kzR21xRnhPUkVSQVZGd2M3YXpyZ2FZTFVvNzE4ZWwvKzVySlRZTkdBVFdwVnZSUmtLVUlBQ0ZCQzVBSWQ0TFcxUWs5bE5VSzk0UGJqWGQ5ZFNSSWFoZ0hFSWRGL1dIU3RPcjRCdlUxOU1hREhCT0lwbWxRb0IzZy9QTHdJRktFQUI0eFhnRUsvRnZmTlk1NEczSDk1aVlaZUZXb3pLVUJRUXQ4Q1JpQ09vTTcwT0NsZ1Z3S09wajhSZExLdjdRbURyNWExb09hK2w4cjhyVTZnTXJ2aGRvUklGS0VBQkNoaUJBSWQ0TFcrUzhCYkxOV2ZYNE9qSW8xcU96SEFVRUtmQTU4K2ZGYWZVUEg3NVdQRzlkeW5tSXM1Q1dkVi9CSWF0SFliWmgyWXIvL3ZoOVlZanBIMElwU2hBQVFwUXdBZ0VPTVRyWUpPTzNUNkc5Z3ZiS3g1NHpaVWpsdzR5TUNRRnhDWGdzOVVIZ2JzQzBhTjZEeXpydmt4Y3hiR2Fid3FVSGw4YTF4NmxuckMxYmRBMk5DL2JuR0lVb0FBRktHQUVBaHppZGJSSlQxOC9WVHp3S3J6TnNvcDlGUjFsWVZnS2lFUGdYdXc5MkkreGg0VzVoZUxNK094bTJjVlJHS3Y0cGtEYzJ6amtHWjduaTMrUEQ0M25lZi84emxDQUFoUXdFZ0VPOFRyZUtLZEpUaGhZZXlDNlZ1MnE0MHdNVHdIRENsU2ZYQjJuL2pxRnNGNWg2T3pVMmJERk1IdUdBaHN2YmtUYkJXMlYxMVg0dVFJdWpMdVE0VHBlUUFFS1VJQUM0aERnRUsrSGZlaTJyQnNLV2hYRXBGYVQ5SkNOS1NoZ0dBSGhlWkIrWWYwVXB6UWQ4RGhnbUNLWVZXV0JRYXNIWWQ3UmVjcnJSelFZZ2FsdHA2cThuaGRTZ0FJVW9JQmhCVGpFNjhrL2FIY1FMdHkvZ0UwRE4ra3BJOU5RUUw4Q3duR0YxdTdXaWpQakh3WS9STUhjQmZWYkFMT3BKVkRDcHdSdVJkOVNydGsxZEJmZmRhR1dJQyttQUFVb1lGZ0JEdkY2OU45OGFUT0VCd0J2K04vUVkxYW1vb0QrQkRvczZvQjE1OWRoVXN0SkdPTTZSbitKbVVrdEFkNFByeFlYTDZZQUJTZ2dTZ0VPOFhyZWxwdVBiMEk0RVNJaU1BSy81UHRGejltWmpnSzZGZGh6YlE5Y1o3dWljTjdDdURmNW5tNlRNWHFtQmRhZVc0dU9penNxMTFleHE0SXozbWN5SFk4TEtVQUJDbEJBL3dJYzR2VnZqbytmUHNKeG5DTm1kcGlKSnFXYkdLQUNwcVNBYmdTRTc3YXRweTFpMzhUaXpKZ3pQSmxKTjh3YVJ4V2VYUkNlWVVqNWpHNDhHa0d0Z2pTT3l3QVVvQUFGS0tBL0FRN3grclArVDZhbXM1dWl0bU50ZURid05HQVZURTBCN1FxTTNEQVMwL1pQd3dDWEFaalhPZlhCU2UxbVlUUk5CSXFOTFlZN3orNG9Rd2hINFRZbzJVQ1RrRnhMQVFwUWdBSjZGdUFRcjJmd3I5T04yREFDcjkrL3hxS3VxYjhWTTNCSlRFOEJqUVFpbmtTZ3VHOXh4WXZPWW1iRXdNelVUS040WEt4ZEFlRWRGc0pmUzFJK1diTmt4ZHM1YjJGdVpxN2RSSXhHQVFwUWdBSTZGZUFRcjFOZTFZSXZQcjRZWVdmQ2NOenJ1R29MZUJVRlJDNVFJYUFDTHYxOUNSdjZiMENiQ20xRVhxMjh5bHQxWmhXNkxPMmliTHA2a2VvNE1mcUV2QkRZTFFVb1FBRUpDSENJRjhrbWh0OEpSNXY1YlJRUHZPYitMcmRJcW1JWkZNaWNRT2loVUF4ZE94Uk5TalhCenFFN014ZUVxM1FpMEd0NUx5dzd1VXdaZTF5VGNRajRMVUFudVJpVUFoU2dBQVYwSjhBaFhuZTJha2QrOXZvWkhIMGNzWHZZYmpqWk82bTluZ3NvSUJhQmwrOWV3c2JEQnA4K2ZVTDA5R2pZNUxRUlMybXlyOE4rakQzdXhhYWVISFRJOHhEcU9OYVJ2UXNCS0VBQkNoaWJBSWQ0RWU1WTFhQ3E2RmV6SDdwWDd5N0M2bGdTQlZRVGFEbTNKYlplMllycGJhZkRvNEdIYW90NGxVNEZIangvZ01LakN5dHo4SDU0blhJek9BVW9RQUdkQ25DSTF5bHY1b1AzK0wwSGJIUFo4dGkzekJOeXBZRUZ0bDdlaXBieldzTEIxZ0VSQVJFR3JvYnBCWUhsSjVlangvSWVTZ3lYWWk0NE92SW9jU2hBQVFwUXdBZ0ZPTVNMZU5NbTc1bU1zMUZuc1dYUUZoRlh5ZElva0xaQVVuS1M0cGFhVis5ZjRiTHZaWlQ5c1N5cERDelFiVmszckR5OVVsbkYrT2JqNGRmTXo4QlZNVDBGS0VBQkNtUkdnRU44WnRUMHVFYjRiYWIzWm0vY0RMaXB4NnhNUlFIdENBejlZeWhDRDRkaWVMM2hDR2tmb3AyZ2pKSnBnZndlK2ZFcy9wbHkvYkdSeDFDeldNMU14K05DQ2xDQUFoUXduQUNIZU1QWnE1ejUxcE5iS09sYkVwR0JrU2lhdjZqSzYzZ2hCUXd0Y1BIQlJWUU1yQWhyUzJ2RkE2N0NQZGo4R0ViZ3I1aS84SXYzTDhyazJVeXpLYzZITjgxcWFwaUNtSlVDRktBQUJUUVM0QkN2RVovK0ZuLysvQmtPNHh3d3ZkMTBOQ3ZUVEgrSm1Za0NHZ29JSnk1RlJrZGkrK0R0L081cWFLbko4aVhoUzlCblpSOWxpTHFPZFhIUTg2QW1JYm1XQWhTZ0FBVU1LTUFoM29ENG1VbmRQTFM1NHMvZkl4cU95TXh5cnFHQTNnV203cHNLcjQxZWFGMitOVFlPMktqMy9FejRyMENueFoydzV0d2FKVWZnYjRFWTIyUXNlU2hBQVFwUXdFZ0ZPTVFiNGNhTjNEQVNjZS9pc0tUYkVpT3NuaVhMVFNBbVBnYTJucmJJa2lVTFltYkV3T283SzdrUmlLTGZyKytIUHpuNkpLb1ZxU2FLMmxnRUJTaEFBUXFvTDhBaFhuMHpVYXhZZW1LcDRyaTQ4Rkhob3FpSFJWQWdQWUhHTXh0ajc0MjltT3MyRndOckR5U1duZ1dFMjVtRTI1cFNQcndmWHM4YndIUVVvQUFGZENEQUlWNEhxUG9LZWVMT0NjVTUzTUlEcjNrczh1Z3JMZk5RUUcyQnRlZldvdVBpanFoY3VETE9qajJyOW5vdTBFeGd3YkVGR0xCcWdESkl3NUlOc1hmNFhzMkNjalVGS0VBQkNoaFVnRU84UWZrMVR4NzdKaFlPWXgyd1krZ08vbWxjYzA1RzBKRkFRbElDck4ydDhUYnhMVzc1MzRMakQ2bS9GZFpSU29iOUg0SDJDOXRqL1lYMXl2OW1jcXZKR05WNEZJMG9RQUVLVU1DSUJUakVHL0htL1cvcDFTZFhSKzhhdmRHamV1cmJHQ1hTR3R1UWlFRGZsWDJ4T0h3eFJqY2V6VGNSNjNsUGN3L0xqWmZ2WGlxem52VStpOHAybGZWY0JkTlJnQUlVb0lBMkJUakVhMVBUd0xGNkx1OEpHMHNiVEdrenhjQ1ZNRDBGL2l0dzh1NUpPRTl4UmdHckFuZ1kvQkFtSmlaazBvUEFqY2MzOEt2ZnI4cE1GdVlXaUErTnA3OGU3Sm1DQWhTZ2dDNEZPTVRyVXRjQXNZUDNCdVBVWDZld2RkQldBMlJuU2dxa0wyQTMyZzczbjkvSHZ1SDcwS0JrQTNMcFFXRE80VGtZOHNjUVphWW1wWnBnNTlDZGVzak1GQlNnQUFVb29Fc0JEdkc2MURWUTdHMVh0bUhVeGxHSUNJd3dVQVZNUzRHMEJRSjNCc0pubXcvY0tydGhkWi9WWk5LRFFPdDVyYkg1OG1abHBtbHRwOEd6Z2FjZU1qTUZCU2hBQVFyb1VvQkR2QzUxRFJnNzVVaTVpSUFJT05nNkdMQVNwcVpBcXNDanVFY281RlVJNXFibWlBMkpoV1YyUy9Mb1dPRHIrK0V2anJ1SThqK1gxM0ZXaHFjQUJTaEFBVjBMY0lqWHRiQ0I0enVPYzBSd20yQTBMOXZjd0pVd1BRWCtGYWd6clE2T1JCNVJ2S3lzbDNPdmRGbmV2MzhQZDNkM0xGeTRVSG1kdjc4L2ZIeDh5S21Dd05WL3JxS3NmMW5sbGJ3ZlhnVTBYa0lCQ2xEQVNBUTR4QnZKUm1sU1pvczVMVkQ5bCtyd2F1U2xTUml1cFlCV0JGYWNXb0h1djNkSGphSTFjTnpyZUxveFY2OWVqYWlvS09YUS92ejVjM1RxMUFtRkN4ZEdTRWdJY3VUSW9aV2FwQnBrNXNHWmNGL25ybXl2UmRrV2ZGNUdxcHZOdmloQUFka0pjSWlYeVpZTDk4Z0xaOG92N2I1VUpoMnpUYkVLdkVsNG96Z3pQakU1RVZGQlViQ3p0bE9yMUpNblQyTFFvRUZZdDI0ZEhCeDRxMWg2ZU1JUDhOdXZibGRlTXJQOVRBeXJOMHd0YjE1TUFRcFFnQUxpRk9BUUw4NTkwVWxWeTA0c3c5SVRTM0Z5OUVtZHhHZFFDcWdxMEcxWk42dzh2UkoremZ3d3Z2bDRWWmNwcnVNUXJ4clg1OCtma1hOSVRzVUx0bEkrVi8ydW9uU2gwcW9GNEZVVW9BQUZLQ0JxQVE3eG90NGU3UmNuSEQvWlBMUzU0dVFhYTB0cjdTZGdSQXFvSUhBNDRqRHFUcStMd25rTDQ5N2tleXFzU0wxRXVNVW1MQ3dNd3YvUG16ZXZXbXZsZFBIRkJ4ZFJNYkNpc21Xcjc2d1FOeXRPVGdUc2xRSVVvSUNrQlRqRVMzcDcwMjd1K1p2bmNQUnhWTndiSzl3cnp3OEY5QzBnL0paWU9LWG04Y3ZIT0RieUdHb1dxNmxTQ2NKdjRaMmRuY0dIV3pQbW1yWnZHa1p1SEttOHNIWDUxdGc0WUdQR0Mza0ZCU2hBQVFvWWhRQ0hlS1BZSnQwVTZUelpHVDJjZTJSNFFvaHVzak9xM0FYR2JSbUhpYnNub21mMW5pbzlxeUg4NXIxejU4N28xNjhmSDJwVjRjdmpPc3NWZTY3dlVWNDUxMjB1QnRZZXFNSktYa0lCQ2xDQUFzWWd3Q0hlR0haSmh6WDJYdEViZVN6eUtJNmg1SWNDK2hTNEYzc1A5bVBzSVJ4N0tKd1puOTBzZTVycFUwNmsyYmR2SDM4RHIrSUdwWFUvL0UzL215aitRM0VWSS9BeUNsQ0FBaFFRdXdDSGVMSHZrQjdxbTdwdktzSnZoMlA3a05SVExQU1FsaWtvZ0dwQjFYQTY2alJXOVZxRlRrNmQvaU9TTXNCSFIwZnpOQm8xdmk5bm9zNmdhbEJWNVFyZUQ2OEdIaStsQUFVb1lDUUNIT0tOWktOMFhlYU9xenN3WXNNSUNHOTROVEV4MFhVNnhxZUFRbURoc1lYb3Y2by82cGVvai8zdSsvK2pFaEFRb0RpTmhnK3hxdmVGQ2RvZEJPOHQzc3BGSFNwMXdCOTkvMUF2Q0srbUFBVW9RQUZSQzNDSUYvWDI2TGU0MjA5dlEzakQ2ODJBbTNDMGRkUnZjbWFUcFlCd1puenU0Ym1SL0RFWkQ0TWZvbUR1Z2txSGxOL0NkK25TUmZHQ0ozNVVGMmdRMGdBSGJoNVFMbGpZWlNINjF1eXJlZ0JlU1FFS1VJQUNvaGZnRUMvNkxkSi9nY1Y5aWlPb1ZSQitLL2ViL3BNem8rd0UyaTlzai9VWDFpdStjNk1iai83UEVDL2NDNS9XaHlmVXBQMVZFWDRnc2hoc2dRL0pINVFYM0E2OGphTDVpOHJ1dThXR0tVQUJDa2haZ0VPOGxIZFhnOTVhem0wSkozc25qR284U29Nb1hFcUJqQVgyWE5zRDE5bXVtVG96UHVQbzhydml4SjBUcUJGY1E5bDR2cHo1OEhUR1UvbEJzR01LVUlBQ0VoZmdFQy94RGRha3ZkR2JSdVBwNjZmNHZjZnZtb1RoV2dxa0svRHgwMGZZZXRvaTlrMHN6b3c1Z3lyMlZTaW1nVURBemdENGJ2TlZSdWpzMUJsaHZjSTBpTWlsRktBQUJTZ2dSZ0VPOFdMY0ZSSFZ0UHprY2l3OHZoQ254NXdXVVZVc1JXb0NJemVNeExUOTB6REFaUURtZFo0bnRmYjAyaytkYVhWd0pQS0lNdWZTYmt2UjA3bG51aldrbk1HZmN0R3FWYXY0SElKZWQ0M0pLRUFCQ3FndndDRmVmVFBaclJDT3F4TmVIQ09jWEpQdiszeXk2NThONjE0ZzRra0VpdnNXUjY0Y3VSQXpJd1ptcG1hNlR5ckJER25kRHg4VkZBVTdhN3R2ZGl1Yy9uUC8vbjNsMEo3eVZsd084aEw4Z3JBbENsQkFVZ0ljNGlXMW5icHJKdTVkbk9Ma0d1RzE3VFdLcHQ1dnE3dU1qQ3czZ1FvQkZYRHA3MHZZMEg4RDJsUm9JN2YydGRMdjBjaWpxRDJ0dGpKV1p1NkhmLy8rUGR6ZDNWR3dZRUg0K1Bob3BTNEdvUUFGS0VBQjdRdHdpTmUrcWFRajFneXVpUzVPWGRDblpoOUo5OG5tOUM4dys5QnNERnM3REUxTE44V09JVHYwWDRBRU12cHQ4NFAvVG45bEo5MnJkVmY3bVJZTzhSTDRJckFGQ2xCQUZnSWM0bVd4emRwdHN1L0t2dmcreC9lWTFuYWFkZ016bXF3RlhyNTdpYnpEOHlvTW9xZEh3eWFuamF3OU10Tzg4RU4yK0oxdzVkSVZQVmVnYTlXdWFvVVM3bzhQQ3d2akM3YlVVdVBGRktBQUJmUXZ3Q0ZlLythU3lEaDkvM1FjaVRpQ25VTjNTcUlmTmlFT2dkL20vb1p0VjdaaFJyc1pjSy92TG82aWpLU0t4S1JFeGZud3dtay9LUi9oaDZIODMrZlBzQVBoemJpK3Z2K2VhTVB6OXpQazRnVVVvQUFGUkNIQUlWNFUyMkNjUmV6NmN4ZUdyeDJPaU1BSVpNMlMxVGliWU5XaUV0aHllUXRheldzRkIxc0h4WVBVL0tndWNQRG1RZFFQcWE5Y1VNU21DTzVPdXF0NmdQKy9rZysycWszR0JSU2dBQVVNSXNBaDNpRHMwa2w2OTlsZHhRT3ZmNDcvRXlVS2xKQk9ZK3pFSUFKSnlVbXc4YkRCcS9ldmNNWDNDc3I4V01ZZ2RSaGowckZieG1MUzdrbkswbnM3OThiaWJvc3oxUXB2cWNrVUd4ZFJnQUlVMEtzQWgzaTlja3MzV1VuZmtnajRMUUN0eXJlU2JwUHNUQzhDUTlZTXdad2pjK0JlengwejJzL1FTMDRwSktrV1ZBMm5vMUxmNTdDNjkycTRWWEhMVkd2Q2IrTUhEUnFFZGV2V3djSEJJVk14dUlnQ0ZLQUFCWFFyd0NGZXQ3NnlpdDU2WG10VUxGd1JZMXpIeUtwdk5xdGRnUXYzTDZEU3hFcXd0clJXUE9ES1c3VXk5dFhrZnZpMG92TTM4Um1iOHdvS1VJQUNoaGJnRUcvb0haQllmdS9OM25qMDhoR0VVekg0b1VCbUJSeDlIQkVaSGFrNGFsSTRjcEtmOUFYMlh0K0x4ck1hS3k5eXlPK2dlRllsbzQ5d25PUzBhZE13Y09CQTVNMzc3OGxBdkNjK0l6WCtPd1VvUUFGeENIQ0lGOGMrU0txS2xhZFhZdDZSZVRqamZVWlNmYkVaL1FrRTd3M0dxRTJqRkM5OUVsNyt4RS82QXFNMmprTHd2bURsUmYxZCttTis1L2txc1QxLy9senh0dFo5Ky9ZcHJpOVRwZ3h2bzFGSmpoZFJnQUlVTUt3QWgzakQra3MyKzltb3MyZzRzeUVpQXlOVk91Sk9zaEJzTEZNQ01mRXhzUFcwUlpZc1dSQXpJd1pXMzFsbEtvNWNGbFdlV0Jubjc1OVh0cnV1N3pxMHE5Uk9MdTJ6VHdwUWdBS3lGT0FRTDh0dDEwL1R3Z2tqRHVNY3NLN2ZPcmdVYzlGUFVtYVJqRURqbVkyeDk4WmV6SFdiaTRHMUIwcW1MMjAzOGliaERYSU95ZmxGMkJjelh5QzNSVzV0cDJJOENsQ0FBaFFRa1FDSGVCRnRobFJMcVRXMWx1S1VqTDQxKzBxMVJmYWxBNEcxNTlhaTQrS09xRnk0TXM2T1BhdURETklJdWZQUG5XZ1cya3paVE1rQ0pYRjl3blZwTk1jdUtFQUJDbERnbXdJYzR2bmwwSXRBdjdCK3NNaG13U01EOWFJdGpTUUpTUW13ZHJmRzI4UzNpQXFLZ3AyMW5UUWEwM0lYbnVzOU1lTkE2bEdjZzJzUFJxaGJxSmF6TUJ3RktFQUJDb2hOZ0VPODJIWkV3dldFSEFqQndWc0hzV3ZvTGdsM3lkYTBLZEIzWlY4c0RsK00wWTFISTZoVmtEWkRTeVpXZWYveXVQelBaV1UvbXdaczR2c2FKTE83YklRQ0ZLREF0d1U0eFBQYm9WZUIzZGQyUTNpWmovREFxMmxXVTczbVpqTGpFemg1OXlTY3B6aWpnRlVCUEF4K0NCTVRFK05yUW9jVng3Mk5RNTdoZWI3SXdQdmhkUWpPMEJTZ0FBVkVKTUFoWGtTYklaZFNvbUtpRkErOFh2YTlqRjhML2lxWHR0bG5KZ1hzUnR2aC92UDcyTysrSC9WTDFNOWtGR2t1MjNwNUsxck9hNmxzcmt5aE1yamlkMFdhemJJckNsQ0FBaFQ0UW9CRFBMOFFCaE1vNVZjSzQ1dVBSK3NLclExV0F4T0xYeUJnWndCOHQvbWlVNVZPV05WN2xmZ0wxbU9GdzlZT3creERzNVVaaDljYmpwRDJJWHFzZ0trb1FBRUtVTUJRQWh6aURTWFB2QXFCTnZQYm9OeFA1VEMyeVZpS1VDQk5nVWR4ajFESXF4RE1UYzBSR3hJTHkreVdsUHAvZ2RMalMrUGFvMnRLajIyRHRxRjUyZWIwb1FBRktFQUJHUWh3aUpmQkpvdTl4WEZieHVIdkYzOWpaYStWWWkrVjlSbElvUGEwMmpnYWVSUkx1eTFGVCtlZUJxcENYR25UdWg4K1BqU2VQK1NJYTV0WURRVW9RQUdkQ1hDSTF4a3RBNnNqRUhZNkRLR0hRM0Z1N0RsMWx2SGFOQVJXclZxRkV6dDM0bjE4UEFyWTI2TkZwMDV3Y25JeWFxdmxKNWVqeC9JZXFGbTBKbzU1SFRQcVhyUlYvTWFMRzlGMlFWdGx1QW8vVjhDRmNSZTBGWjV4S0VBQkNsQkE1QUljNGtXK1FYSXFUM2h0ZkwzcDlSQVJHSUVmY3YwZ3A5YTEwbXR5Y2pKY3lwYkZydzhmd3VyVkt4UUJJRHppK0hlK2ZLalZyUnRHQkFkckpTbklLOXdBQUNBQVNVUkJWSThoZ2dodkpSWE9qRTlNVHVTWjhmKy9BWU5XRDhLOG8vT1Uyekdpd1FoTWJUdlZFTnZEbkJTZ0FBVW9ZQUFCRHZFR1FHZktid3U4ZnY4YWpqNk9XTk5uRFdvNTFDS1ZHZ0xWSEIzUkpqSVNMbW1zOFRNelE3T3hZOUhQejArTmlPSzZ0T3ZTcmdnN0U2WjRHTnF2bWZIMm9TM1ZFajRsY0N2NmxqS2M4UDRGMTFLdTJnclBPQlNnQUFVb0lISUJEdkVpM3lDNWxpZmNBOTIrVW52MGQra3ZWd0sxK2g0MWNDQ3l6NStQOUI1cDdHUmhnYTBYTHNEUjBWR3QyR0s1K05DdFE2ZzNveDRLNXkyTWU1UHZpYVVzZzlUeDlQVlQySHJhZnBHYjk4TWJaQ3VZbEFJVW9JREJCRGpFRzR5ZWlUTVNHTEJxQUxLYlplZVJlUmxCQWNqLy9mZFlHUjhQNjNTdVZSek8yS2NQUWhZdFVpR2krQzc1L1BtejRwU2F4eThmNDdqWGNkUW9Xa044UmVxcG9yWG4xcUxqNG83S2JGWHNxdUNNOXhrOVpXY2FDbENBQWhRUWd3Q0hlREhzQW12NHBzRE1nek94Ny9vKzdCbStSMmRLa1pHUkdEOStQT2JNbVlPOGVmUHFMSSt1QXQrL2Z4K2RxMVhEckNkUDBrMnhIc0FDQ3d1OGV2TkdWNlhvUE83WUxXTXhhZmNrOUhMdWhTWGRsdWc4bjFnVDlBdnJoMFhIVTM4WUc5MTROSUphQlltMVhOWkZBUXBRZ0FJNkVPQVFyd05VaHRTdXdON3JlekZ3OVVCRUJFUWdtMmsyclFWLy92dzVPblhxaEgzNzlxRmh3NFpZdlhxMVVRN3h3bStvczJiSmd2TVp5R3dEY0twaVJSdzhuOUdWV2lQV2VxQjdzZmRnUDhZZUZ1WVdpalBqaGIvVXlQRlRiR3d4M0hsMlI5bjZ2dUg3MEtCa0F6bFNzR2NLVUlBQ3NoWGdFQy9iclRldXhvWGh6WEdjbytJSXZWS0ZTbWxjL01tVEp4RVFFS0FZM1BmdTNZdXdzRENqSGVJRmpCYlZxcUh6NmRPd1QwY216TndjRGlFaEdEQmdnTVoraGd4UUxhZ2FUa2VkeHFwZXE5REpxWk1oU3pGSTdxL3ZoOCthSlN2ZXpua0xjek56ZzlURHBCU2dBQVVvWUJnQkR2R0djV2ZXVEFvSWI2ajBhZXFEdGhWVHo4Zk9aQ2psTW1HUU4vWWgvdlRwMCtoYnR5Nld2MytmSnNkOUFLT3RyWEVuSmtaVExvT3ZYM2hzSWZxdjZvLzZKZXBqdi90K2c5ZWo3d0pXblZtRkxrdTdLTk5XTDFJZEowYWYwSGNaekVjQkNsQ0FBZ1lXNEJCdjRBMWdldlVGMmkxb2g5S0ZTbU5jMDNIcUwwNWpoUlNHZUtHdFF6dDJ3TE5EQjB4NTkrNkxCMXlGMTJmNWYvY2Q3ang5Q2t0TFM2MllHVExJeTNjdlllTmhnK1NQeVhnWS9CQUZjeGMwWkRsNno5MXJlUzhzTzdsTW1YZGNrM0VJK0MxQTczVXdJUVVvUUFFS0dGYUFRN3hoL1prOWt3SStXMzBnM0dLenFyZml6QldOUGxJWjRnV0VJMGVPSUdqNGNGeU1pRUFOS3l0c2YvWU1YVnhkc1dMWExvMk14TGE0L2NMMldIOWh2ZUpoVHVHaFRqbDloR2NDaE85K3l1ZVE1eUhVY2F3akp3TDJTZ0VLVUlBQ0FEakU4MnRndEFLcno2eUdjSHJOK1hHYVBhZ3BwU0UrWlROalkyTng1ODRkT0RrNXdjVEV4R2ozK0Z1Rjc3NjJHMDFtTjRHRHJZUGlnV2U1ZkI0OGY0RENvd3NyMitYOThITFplZlpKQVFwUTRMOENIT0w1clRCcWdRdjNMMEI0TVZSa1lDUUtXQlhJVkM5U0hPSXpCV0ZFaXo1KytxaDQyVkhzbTFpYzlUNkx5bmFWamFqNnpKZTYvT1J5OUZqZVF4bkFwWmdMam80OG12bUFYRWtCQ2xDQUFrWXJ3Q0hlYUxlT2hhY0l2RWw4QTRleERnanJIWmFwMndvNHhCdm5kMm5FaGhHWXZuODZCdFlhaUxtZDVocG5FMnBXM1cxWk42dzh2Vks1YW56ejhmQnI1cWRtRkY1T0FRcFFnQUpTRU9BUUw0VmRaQThLZ2JyVDY2Sk5oVFlZVUV1OUl4UTV4QnZuRnlqaVNRU0sreFpIcmh5NUVETWpCbWFtWnNiWmlCcFY1L2ZJajJmeHo1UXJqbzA4aHByRmFxb1JnWmRTZ0FJVW9JQlVCRGpFUzJVbjJZZENZT0NxZ1lwaGJsYUhXU3FMY0loWG1VcDBGNWIzTDQvTC8xekd4djRiMGJwQ2E5SFZwODJDL29yNUM3OTQvNklNS2J6NFREZ2YzalNycVRiVE1CWUZLRUFCQ2hpSkFJZDRJOWtvbHFtNndPeERzeUU4K0xoMytGNlZGbkdJVjRsSmxCZk5PamdMdzljTlI3UFN6YkI5eUhaUjFxaXRvcGFFTDBHZmxYMlU0ZW82MXNWQno0UGFDczg0RktBQUJTaGdaQUljNG8xc3cxaXVhZ0w3YnV4RHY1WDlFRGt4RXVhbWZKT2xhbXJHZDVWd1puemU0WGtWaFVkUGo0Wk5UaHZqYTBMRmlqc3Q3b1ExNTlZb3J3NzhMUkJqbTR4VmNUVXZvd0FGS0VBQnFRbHdpSmZhanJJZnBZQndISi9ET0FmRjZTVmxmaXhER1lrS3RKalRBdHV2YmtkSSt4QU1yemRjb2wwQ1g5OFBmM0wwU1ZRclVrMnkvYkl4Q2xDQUFoUklYNEJEUEw4aGtoY29PNkVzdkYyOTBhNVNPOG4zS3NjR04xL2FqTmJ6VzZQc2oyVngyZmV5SkFraW95UGg2T09vN0kzM3cwdHltOWtVQlNoQUFiVUVPTVNyeGNXTGpWVkFlTU5ueVFJbDRkdk0xMWhiWU4zZkVFaEtUb0tOaHcxZXZYK0ZXLzYzNFBoRDZyQXJGYlFGeHhaZ3dLclVVNWNhbG15bzhqTWZVakZnSHhTZ0FBVW84S1VBaDNoK0kyUWo0TGZORDNlZjNjWHFQcXRsMDdOY0doMnlaZ2ptSEprRDkzcnVtTkYraHVUYWJyZWdIVFpjM0tEc2EwcnJLZkJxNUNXNVB0a1FCU2hBQVFxb0xzQWhYblVyWGlrQmdUVm4xeWhlRUhUUjU2SUV1bUVMS1FMQ20zc3JUYXdFYTB0cnhRT3VXYk5relRUT3g0OGZjZnIwYWR5K2ZSdU9qbzV3Y25KQ2xpeFpNaDFQR3d0ekQ4c040U0hlbE0rNXNlZFFxWEFsYllSbURBcFFnQUlVTUZJQkR2Rkd1bkVzTy9NQ2x4NWNRczNnbW9nSWpFQ2gzSVV5SDRnclJTVWczRE11M0R1K1k4Z09OQzNkTkZPMWJWaTVFalA5L0pBWUY0ZEtyMTdoM1BmZkkzdWVQUEFLQ2tLTERoMHlGVlBUUmRjZlhVZXA4YVdVWVN6TUxSQWZHZzhURXhOTlEzTTlCU2hBQVFvWXNRQ0hlQ1BlUEphZWVZRzNpVzhWRHdvdTc3RWNkWXZYelh3Z3JoU05RUERlWUl6YU5FcngxdDROL1ZOdlBWRzF3RU03ZG1DTW14dm12M256bnlWOUxTd3djK05HMUdqVVNOVndXcnN1OUZBb2hxNGRxb3duL0lBaS9LRENEd1VvUUFFS3lGdUFRN3k4OTEvMjNkZWJYZzh0eTdmRW9OcURaRzloN0FBeDhUSEk1NUZQOFFiVG1Ca3hzUHJPU3VXV0xsKytqRTQxYWlEczdkdHZybWx1Ym81VGtaSDQrZWVmVlk2cmpRdGJ6V3VGTFplM0tFTk5ienNkSGcwOHRCR2FNU2hBQVFwUXdJZ0ZPTVFiOGVheGRPMElERjR6R0ZsTXNtQjJ4OW5hQ2Nnb0JoTm9OTE1SaEJkOXplczBEd05xcFo3bWtsRkJIVnhkVVczUEhsUlA1OExqQUc2M2I0LzVhOWRtRkU2ci8vNzEvZkNYZkM2aDNFL2x0SnFEd1NoQUFRcFF3UGdFT01RYjM1NnhZaDBJQ0xjczdQaHpCL2E3NzlkQmRJYlVsOEFmNS82QTIySTNWTEdyZ2pQZVoxUk9XeUJYTGl4NS9ScjUwMW54RjREK09YSWc5czBidlQzb2V1V2ZLeWpubnpxdzgzNTRsYmVVRjFLQUFoU1F2QUNIZU1sdk1SdFVWZURBelFQb3ZhSTNJZ0lpa0NOYkRsV1g4VG9SQ1NRa0pjRGEzUnJDTXc5UlFWR3dzN2JMc0xyUG56L0RMbTllTEkyTFEzbzM0RHdBME5uTURPOCtmTWd3cHJZdUNEa1FBby8xcWJmTy9GYjJOMndabEhwcmpiYnlNQTRGS0VBQkNoaWZBSWQ0NDlzelZxeERnYjlmL0EzSGNZNDROZWFVNGcyZy9CaWZRSjhWZmJEa3hCS01hVHdHazFwTlVxbUJCazVPYUhyMmJMcTMwNFFEdUZDbkRsWWRPcVJTVEcxYzFEeTB1ZUl2UkNtZldSMW1ZV2pkMUlkY3RaR0RNU2hBQVFwUXdEZ0ZPTVFiNTc2eGFoMExDTGN3akdvMENoMHFHK1pZUVIyM0orbndKKzZjUUkzZ0dpaGdWUUFQZ3grcWRCVGp2bjM3TUxGTkc0U2tjVEpOQ2xZWE16T0VuVDZOQ2hVcTZNVlArQXRCemlFNUZYOVZTUG44NmZjblNoVktQVzVTTDRVd0NRVW9RQUVLaUZLQVE3d290NFZGaVVHZzQ2S09jUHpCRVg3Ti9NUlFEbXRRUThCdXRCM3VQNytQQSs0SFVLOUVQWlZXTGdrSXdFWi9mMHhNVHY3UDlhTk5UZEZ0NGtSMDl0TGZXMUpUWG1DVlVveHcyazdjckRpVmV1RkZGS0FBQlNnZ2ZRRU84ZExmWTNhb2djRDQ3ZU1WTHhENm8rOGZHa1RoVW4wTCtPL3doOTkyUDNSMjZveXdYbUVxcDUvaTdZMmpxMWNqNjVNbktKK1VoQXRtWnZqMHd3OW8yTE1uM1AzMCs4UGMxSDFUNGJVeDlZZUd6SjUvcjNMenZKQUNGS0FBQll4S2dFTzhVVzBYaXpXRXdOcHpheUc4U09pUzd5VkRwR2ZPVEFnOGludUVRbDZGWUc1cWp0aVFXRmhtdDFRNVNsUlVGRTZkT29VSER4N0F6czRPMWF0WDEvdlo4RUt4cnJOY3NlZjZIbVhkYzkzbVltRHRnU3Izd1FzcFFBRUtVRURhQWh6aXBiMi83RTVMQXBmL3ZvenFrNnNqTWpBU1ArYjVVVXRSR1VhWEFyV20xc0t4Mjhld3JQc3k5S2plUTVlcHRCNDdyZnZoYi9yZlJQRWZpbXM5RndOU2dBSVVvSUJ4Q25DSU44NTlZOVVHRUhqLzRUMGN4amxnYWZlbHFGK2l2Z0VxWUVwMUJINC8rVHQ2THU4SmwySXVPRHJ5cURwTERYN3RtYWd6cUJwVVZWa0g3NGMzK0phd0FBcFFnQUtpRStBUUw3b3RZVUZpRjJnUTBnRE55elRINERxRHhWNnFyT3Q3ay9CR2NXWjhZbktpNHBTYWdya0xHbzFIME80Z2VHL3hWdGJib1ZJSFBwZGhOTHZIUWlsQUFRcm9SNEJEdkg2Y21VVmlBa1BXRE1GbmZNWWN0emtTNjB4YTdYUmQyaFZoWjhJd3Z2bDRvenBsU1BoQlVYajVXTXBuWVplRjZGdXpyN1EyaDkxUWdBSVVvSUJHQWh6aU5lTGpZamtMekQweUYxc3ZiOFVCajlSaFM4NGVZdXo5MEsxRHFEZWpIZ3JuTFl4N2srK0pzY1QvMUpUOE1Sa1dneTN3SVRuMXpiQzNBMitqYVA2aVJsRS9pNlFBQlNoQUFmMEljSWpYanpPelNGVGc0TTJENkxHOGgrS0IxKyt5ZmFlM0x1UGo0NUV6WjA2OTVUUFdSTUlEb3NJcE5ZOWZQc1p4citPb1ViU0c2RnRKZVZsVlNxSDVjdWJEMHhsUFJWODNDNlFBQlNoQUFmMEtjSWpYcnplelNWRGdZZHhEeFFPdjRWN2hLUDl6ZVoxMWVQdjJiZmg3ZW1MM29VTW9uQ2NQRWt4TTBMTmZQNHdZTjA1bk9hVVFlT3lXc1ppMGV4SjZPZmZDa201TFJOOVN3TTRBK0c3elZkYXA3bG4zb20rUUJWS0FBaFNnZ0ZZRU9NUnJoWkZCS0FCVUNLaUFFUTFIb0dQbGpscm51QmdlanRZTkc4TG4vWHZZQWNnRjRDNkFrK2JtZUY2NU1sWWZQNjcxbkZJSmVDLzJIdXpIMk1QQzNFSnhabngycyt5aWJxM090RG80RW5sRVdlUFNia3ZSMDdtbnFHdG1jUlNnQUFVb29IOEJEdkg2TjJkR0NRdTRMWFpEMFh4Rk1hSEZCSzExZWVIQ0JiZzVPK09QeE1RMFl5NERFT3ZpZ25WSGplc1lSYTBCcVJCSU9LNVJPTFp4ZGUvVmNLdmlwc0lLdzF5UzF2M3dVVUZSc0xNV2ZuVGpod0lVb0FBRktKQXF3Q0dlM3dZS2FGbkFmNGMvYmo2NWliVjkxMm9sY3RNS0ZkRHYwaVVVU0NmYUZFdEw5Tm04R2ZYcjgvejZ0SmdXSEZ1QUFhc0dvRUdKQnRqbnZrOHIrNktMSUVjamo2TDJ0TnJLMEx3ZlhoZktqRWtCQ2xCQUdnSWM0cVd4ait4Q1pBTHJ6cStEY05iM0ZiOHJHbFgyOHVWTC9Kd3ZIdzRuSmFVYlo2bHdpMDJmUGdoYXRFaWpmRkpkL1BMZFM5aDQyRUQ0VGJlWXo0ejMyK1lILzUzK3ltM29YcTA3ZnUveHUxUzNoWDFSZ0FJVW9JQUdBaHppTmNEalVncWtKM0QxbjZ0d211U0VpTUFJL0p6MzUweGhuVHg1RWpQYXRJRjNkSFM2NnljRE9HQnBpWmZ4OFpuS0k0ZEY3UmEwdzRhTEd6QzUxV1NNYWp4S2xDM1hESzZKOER2aHl0cFc5RnlCcmxXN2lySldGa1VCQ2xDQUFvWVY0QkJ2V0g5bTE1SkFkSFEwTGwyNmhMLy8vaHZGaXhlSHM3TXpzbWJOcXFYb21RK1RrSlFBeDNHT1dOUjFFUnFVYktCMm9JU0VCRmhaV3VMa3g0L3BycDBQNEVjUEQvaE5uNjUyRHJrczJQWG5MalFOYlFvSFd3ZEVCRVNJcnUzRXBFVEYrZkFmUDZYdWRmVDBhT1QvUHIvb2FtVkJGS0FBQlNoZ2VBRU84WWJmQTFhZ29jRE1LVk93Yzg0Y2ZIaitIR1hmdjhjWlMwdGt6WnNYaytiTlEyMVhWdzJqYTJkNXc1Q0dhRks2Q1liV0hhcDJ3QTcxNjZQSndZTW9rYzVLenp4NU1PdndZWlFwVTBidCtISlpJQXpIdHA2MmlIMFRpM05qejZGUzRVcWlhbDE0NTBEOWtOUm5Hb3JZRk1IZFNjSVpSUHhRZ0FJVW9BQUYvaXZBSVo3ZkNxTVdtTy9uaHgxQlFRajQ2cDd4WkFEOUxTeXdkTzllbEhkMkZrV1B3OVlPVTl5VFBiZlRYTFhxaVkyTnhhOC8vNHp0Nzk0aHJiOHRURFl6UTRrK2ZUQmhybnB4MVNwQ0loZDdydmZFakFNek1LajJJTXh4bXlPcXJsTE9zMDhwcXJkemJ5enV0bGhVTmJJWUNsQ0FBaFFRandDSGVQSHNCU3RSVTJEcjFxMlkyYkVqcGlja2ZITmw5U3haOFBMdFcyVFBMbzZ6d2VjZG1ZZE5semJoa09jaHRicU5pWW5CRC9uencxZDRBeW1nT0tubU1vRHpGaFlvMTdNbmZHYlBWaXVlWEMrT2VCS0I0cjdGa1N0SExzVE1pSUdacVpsb0tLb0ZWY1BwcU5QS2VzUitIS1pvNEZnSUJTaEFBWmtLY0lpWDZjWkxvVzFuUjBjTWpJeUVRenJOYkFhUVpkZ3dCTXljS1pxV0QwY2NSdGVsWFJVUHZGcWFXNnBWMStqQmczSDAwQ0ZrKy9nUitRb1ZRamQzZHpScjFreXRHSEsvdUp4L09WejU1d28yRGRpRVZ1VmJpWUxqVGNJYldBMno0djN3b3RnTkZrRUJDbERBT0FRNHhCdkhQckhLTkFSTVRFeHdJUU1aNGZmZGMyMXM4T0RaTTFFWlBvcDdCRWNmUnh3ZGVSUVZmcTRncXRxa1hzeXNnN013Zk4xd05DdmRETnVIYkJkRnUzdXY3MFhqV1kyVnRUamtkMUQ4a01jUEJTaEFBUXBRNEZzQ0hPTDUzVEJLZ1UrZlBzSEMzQndua29XNzM3LzlFWWI0a055NThlVEZDMUgyV1RHd0l0enJ1YU9UVXlkUjFpZkZvbUxpWXhRUHVBb2Y0ZlFYbTV3MkJtOXoxTVpSQ040WHJLeWp2MHQvek84c25EbkVEd1VvUUFFS1VDQnRBUTd4L0dZWXJVREZJa1hnRVJXVjd1MDBXd0FrRHh5SXlTSis2TFB6a3M2d3Q3R0hmNHZVbC93WTdhWVlTZUV0NXJUQTlxdmJFZEkrQk1QckRUZDQxWlVuVnNiNSsrZVZkYXpydXc3dEtyVXplRjBzZ0FJVW9BQUZ4Q3ZBSVY2OGU4UEtNaEJZdldRSlZnMGJoc0IzNzc1NVpUMVRVL3oxOUNueTVNa2phcytBblFHNDl2QWExdmRmTCtvNnBWTGM1a3ViMFhwK2E1VDlzU3d1K3dxUENCdnVJOXdQbjNOSXppOEtlREh6QlhKYjVEWmNVY3hNQVFwUWdBS2lGK0FRTC9vdFlvSHBDVXoyOE1ERk9YTXcrcXNqSm9VMWd5d3NNSFhUSnRSbzJOQW9FRGRjMklEQVhZRzQ2bmZWS09vMTVpS1RrcE5nNDJHRFYrOWY0WmIvTFRqKzRHaXdkbmIrdVJQTlFsTWZUaTVab0NTdVQ3aHVzSHFZbUFJVW9BQUZqRU9BUTd4eDdCT3JURWZBVHhqa3QyekJwMGVQVUNvcENXZHo1RUJpN3R6d25qRUR6ZHEzTnlxN1B4LytpVXFCbFJBWkdJbkMxb1dOcW5aakszYndtc0dZZTJRdVBPcDdZSG83dzczcE51WHMraFMvd2JVSEk5UXQxTmc0V1M4RktFQUJDdWhaZ0VPOG5zR1pUamNDdDIvZnhvVUxGL0RvMFNNVUwxNGNkZXZXUlk0Y09YU1RUTWRSUHlSL2dNTTRCOFdEalkxK2JhVGpiUElOTDl5REx0eUxibTFwclhqQU5XdVd0RjZscFh1Zjh2N2xjZm1mMUZ0NnhIVDBwZTY3WndZS1VJQUNGTWlzQUlmNHpNcHhIUVYwTE5CNFptUEZFRCtzM2pBZFo1SnZlT0dZejhqb1NPd2NzaE5OU2pmUk8wVGMyemprR2Y3bDh4cThIMTd2MjhDRUZLQUFCWXhTZ0VPOFVXNGJpNWFMd1BDMXc1R1luTWpqQm5XMDRWUDJUTUhvemFQUnRrSmJnenhVdlBYeVZyU2MxMUxaWFpsQ1pYREY3NHFPdW1WWUNsQ0FBaFNRa2dDSGVDbnRKbnVScE1DQ1l3dXcvdng2SEI1eFdKTDlHYklwNGN6NGZCNzVZSnJWRkRFelltRDFuWlZleXhtMmRoaG1INXF0ekNrY2R5a2NlOGtQQlNoQUFRcFFJQ01CRHZFWkNmSGZLU0FDZ1NNUlI5QnBTU2ZGQTY4NXMzOTVIS0VJeWpQcUVocUdOTVQrbS9zVmYrMFFYcktrejAvcDhhVng3ZEUxWmNwdGc3YWhlZG5tK2l5QnVTaEFBUXBRd0VnRk9NUWI2Y2F4YlBrSlBIbjFCQTVqSFhCb3hDRlVLbHhKZmdBNjZuak4yVFdLSDVDYzdKMXdlc3hwSFdYNWI5aTA3b2VQRDQySFpYWkx2ZFhBUkJTZ0FBVW9ZTHdDSE9LTmQrOVl1VXdGaEJOVmh0WWRpczVPbldVcW9OMjJFNUlTWU8xdWpiZUpieEVWRkFVN2F6dnRKdmhHdEkwWE42THRncmJLZjYzd2N3VmNHSGRCTDdtWmhBSVVvQUFGakYrQVE3eng3eUU3a0tGQWw2VmQ4SE9lbnhIWU1sQ0czV3UvNWQ0cmVtUHBpYVh3ZHZYR3hKWVR0WjhnallpRFZnL0N2S1B6bFA4eW9zRUlURzA3VlMrNW1ZUUNGS0FBQll4ZmdFTzg4ZThoTzVDcHdNUmRFM0hsbnl2WTBIK0RUQVcwMTNiNG5YRFVESzZKQWxZRjhERDRJVXhNVExRWC9CdVJTdmlVd0szb1c4cC8zVFYwRjF4THVlbzhMeE5RZ0FJVW9JQTBCRGpFUzJNZjJZVk1CWVJiTWlac240QnJFMUlmanBRcGhjWnQyNDIydy8zbjkzSEEvUURxbGFpbmNiejBBang5L1JTMm5yWmZYTUw3NFhWS3p1QVVvQUFGSkNmQUlWNXlXOHFHNUNady9kRjFsQThvajRpQUNOamIyTXV0ZmEzMTY3L0RIMzdiL1JUUEdvVDFDdE5hM0xRQ3JUMjNGaDBYZDFUK1V4VzdLampqZlVhbk9SbWNBaFNnQUFXa0pjQWhYbHI3eVc1a0twRDBNUW1PNHh3eHgyME9HcGRxTEZNRnpkcCtGUGNJaGJ3S3dkelVITEVoc1RvOUphWmZXRDhzT3I1SVdmRG94cU1SMUNwSXN3YTRtZ0lVb0FBRlpDWEFJVjVXMjgxbXBTN2dPc3NWOVV2VWgzdDlkNm0zcXBQK2FrMnRoV08zajJGWjkyWG9VYjJIVG5JSVFZdU5MWVk3eis0bzQrOGJ2ZzhOU2piUVdUNEdwZ0FGS0VBQjZRbHdpSmZlbnJJam1RdDRyUFBBdXcvdnNLRExBcGxMcU4vKzd5ZC9SOC9sUGVGU3pBVkhSeDVWUDRBS0s3NitIejVybHF4NE8rY3R6TTNNVlZqTlN5aEFBUXBRZ0FML0NuQ0k1emVCQWhJVVdIaHNJZjQ0OTRmT0JsRUpraWxhZXBQd1JuRm1mR0p5b3VLVW1vSzVDMnE5MVZWblZrRTRJalRsVTcxSWRad1lmVUxyZVJpUUFoU2dBQVdrTGNBaFh0cjd5KzVrTENEY0Z0SmhZUWRFQkVZZ1Y0NWNNcFpRcjNWaHdCWUc3UW5OSjhDM21hOTZpMVc0V3ZoTnYvQWIvNVNQVDFNZitMZndWMkVsTDZFQUJTaEFBUXFrQ25DSTU3ZUJBaElXaUg0VkRVY2ZSK3gzMzQvS2RwVWwzS24yV2p0NDh5RHFoOVJINGJ5RmNXL3lQZTBGL3Y5SUtVZFpwZ1ErN0hrWXRSMXJhejBQQTFLQUFoU2dnTFFGT01STGUzL1pIUVVVQWxVbVZzR2dPb1BRdFdwWGltUWc4UG56WjhVcE5ZOWZQa2E0VnppY2l6cHJ6ZXpCOHdjb1BMcXdNaDd2aDljYUxRTlJnQUlVa0owQWgzalpiVGtibHF0QXQyWGRVQ2gzSVV4c09WR3VCQ3IzN2IzWkcwRjdndERidVRjV2QxdXM4cnFNTGt4NWNEYmx1bG9PdFhCa3hKR01sdkhmS1VBQkNsQ0FBdjhSNEJEUEx3VUZaQ1F3YWZja1hMeC9FWnNHYnBKUjErcTNlaS8ySHV6SDJNUEMzRUp4Wm54MnMrenFCMGxqUmRlbFhSRjJKdlZGVXJxNjcxNHJ4VElJQlNoQUFRcUlXb0JEdktpM2g4VlJRUHNDbXk5dGh1ODJYMXlmY0YzN3dTVVUwV21TRTg3ZU80czFmZGFnWStYVXQ2dHEwbUorai94NEZ2OU1HZUs0MTNIVUtGcERrNUJjU3dFS1VJQUNNaFhnRUMvVGpXZmI4aGE0OGZnR3lvd3ZnOGlKa1NoaVUwVGVHTi9vZnY3UitSaTRlaUFhbG15SXZjUDNhbXgwOTlsZEZCMWJWQmtubTJrMnhmbndwbGxOTlk3TkFCU2dBQVVvSUQ4QkR2SHkyM04yVEFHRndNZFBIK0V3emdHek9zeENrOUpOcVBLVndNdDNMMkhqWVlQa2o4bDROdU1aYkhMYWFHUzArUGhpOUEzcnE0eFJyM2c5SFBBNG9GRk1MaGFud09QSGozSHQyalhFeDhlalFvVUtzTE96RTJlaHJJb0NGREJxQVE3eFJyMTlMSjRDbWdzMG5kMFVkUnpyd0tPQmgrYkJKQmFoN1lLMjJIaHhJNmEwbmdLdlJsNGFkZWUyMkUzeEFxNlVqL0NBc2JlcnQwWXh1Vmg4QXIxN2UyRDc5dE5JU01pRno1OEw0ZE9ud3loZnZneU9ITmtBVTFQKzFVVjhPOGFLS0dDOEFoemlqWGZ2V0RrRnRDYmd1ZDRUOFFueFdOUjFrZFppU2lIUXJqOTNvV2xvVXpqWU9pQWlJRUtqbHI2K0gvN1U2Rk9vV3FTcVJqRzVXRndDTld2MlFuajRMd0RHZkZYWVlkallqTVc5ZXdkaFlXRWhycUpaRFFVb1lMUUNIT0tOZHV0WXVCUUZYcng0Z2VmUG42Tm8wZFI3cC9YVnAzQzdoL0NtMG1OZXgvU1ZVdlI1aEZ1T2JEMXRFZnNtRnVmR25rT2x3cFV5VlhORWRBU0sreFJYcnVYOThKbGlGUFdpZnYyOHNHSkZMaVFtanYxR25RZFJvc1FVM0xnaHpWdW9vcU9qWVd0cksrbzlZbkVVa0pvQWgzaXA3U2o3TVVxQmRjdVhJM1RLRk55NGR3Ky9aTStPTzRtSjZOK3JGeWJQbWFQWGZvN2ZQZzdoRnBMSXdFaFlmV2VsMTl4aVRTYjhsV0xHZ1JrWVZIc1E1cmhsYmo5U0hwSk42YkZSeVViWU0zeVBXRnRtWFdvS3ZIejVFdmIyVlJFWGR5dmRsWmFXL2JCbFMxdlVxMWRQelF6aXZYekFnTkZZdCs0UDVNMWJBbzhlblVQanhxMnhiTmxVNU1xVlM3eEZzeklLU0VTQVE3eEVOcEp0R0svQXdna1RzRzdLRkl4Ni94N1cvOTlHUElCZEFPNVdyb3d0WjgvcXRibG5yNThwSG5nVmhrd25leWU5NWhaanNvZ25FU2p1V3h5NWN1UkN6SXdZbUptYXFWMW11d1h0c09IaUJ1VTZiZHhqcjNZUlhLQXpnYU5IaitLMzN5YmcxYXVNWHR6VkNXNXV3T3JWcTNWV2k3NENKeVVsb1dEQlh4RVRNeDVBZFFBL0FYZ0I0QnBNVFp2ait2VklPRGp3Ti9QNjJnL21rYWNBaDNoNTdqdTdGb25BMHJsenNjN2RIVUZKU1dsV0pQeFBmWFR0MmxoeitMRGVLNjRhVkJYOVhmcWpXN1Z1ZXM4dHRvVGwvTXZoeWo5WHNHbkFKclFxMzBydDhuSVB5dzNodEp1VWp5YTM1cWlkbkF0MExyQnIxeTUwNzc0U3NiSHJNc2pWR3M3T0x4QWVudEd3ci9PU05VNVFzR0JKUEg0c3ZNMjRXcHF4c21hMXhNdVgwYkMwdE5RNEZ3TlFnQUpwQzNDSTV6ZURBZ1lTRUg2VFZkUFJFYk9qb3BBbG5ScW01TW1ESVZ1M29rWU4vYjhVcVB1eTd2akI2Z2NFdFFveWtKSTQwczQ4T0JQdTY5elJ2RXh6YkJ1OFRhMmlyais2amxMalN5blhDRytCalErTmg0bUppVnB4ZUxGNEJXSmpZMUdvVUhFa0pzYWtXNlNGUlZlc1dkTUd6WnMzRjI4ektsUVdHaHFLa1NPVGtKaVkzb2xXKzlHaXhYWnMzWnE1VzlCVUtJT1hVRUQyQWh6aVpmOFZJSUNoQks1ZXZZb08xYXRqMWR1MzZaWXdHVURSTVdNd2FkSWtnNVE2ZWM5a25JMDZpeTJEdGhna3Z4aVN4c1RIS0I1d0ZUN1BaejVYNjNtQjBFT2hHTHAycUxLTnBxV2JZc2VRSFdKb2l6Vm9VYUIrL2M0NGVGQVl6dHQ5STJvazh1WnRnZGhZelU0NTBtTEptUTVWczJZcmhJZDNBZEF5blJqUFlHRlJDbS9lUE0xMEhpNmtBQVhTRitBUXoyOElCUXdrc0dQSERxenQzeDhlangrblc0RW5nSWMvL29pN2YvOXRvRXFCclplM3dudXpOMjRHM0RSWURZWk8zRHkwT1hiOHVRTXoyOC9Fc0hyRFZDNm4xYnhXMkhJNTlRZWc2VzJuODB4K2xmV002MEo3K3hxNGQ4OEhRSU92Q285R3JseHV1SEpsR1FvWExteGNUYVZScll0TGF4dy9QaFdBZlFhOW1PRHMyYk9vWExteTBmZk1CaWdnUmdFTzhXTGNGZGFrdHNDREJ3OXc4ZUpGUEh6NEVDVktsSUNMaXd2TXpOUi9BRkh0eEJvc2VQTGtDY3JhMjJOM1FrSzZVWHdCZEZpNUVsMjZDTC81TXR6bjFwTmJLT2xiVW5GeVRkSDgrajhDMDNDZC81dDUwOFZOYUxPZ0RjcjlXQTZYZkMrcFhNN1g5OE5mOHJtRWNqK1ZVM2s5T2NKdDhBQUFJQUJKUkVGVUx6UWVnUThmUHFCeTVhWjQ4TUFhTDEvK0NNQVdPWEljaFlYRlhadzd0MU15YjI1dDJyUUxkdTFxQ0tCek9wdHpEMVpXZFJFWEYyVThHOGhLS1dCa0FoemlqV3pEV081L0JZTEdqTUhSTld2dzhja1RsRTVLd3VuczJmRTVYejc0ejVxRkJyLzlKbXF5MzF4YzBQYjRjVGgrbzhyUEFPcGx5NFlYNzk4alM1YjA3cHpYVDV1ZlAzOVduRnd6dmQxME5DdlRURDlKUlpJbEtUa0pOaDQyZVBYK0ZXNzUzNExqRDkvYXRkU0NoWWRoaFlkaVV6NjhIMTRrbTZuak1nNGRPcVQ0cGNMNzkrOVJybHc1Tkd2V1RGTFBRS3hac3dZREJsekQ2OWZwUFN1ekFJTUhQMEpvYUlDT3RSbWVBdklWNEJBdjM3MlhST2NoWThiZzJJd1o4UG53NFl0K2hPRzN2NFVGNXU3WWdTcTFhNHUyVitIRlRzNUZpMkoyWEJ6eXBGR2xaL2JzOEFvTGcydWJOcUxxUWJpMXBHYXhtaGpSY0lTbzZ0SjFNWU5XRDhLOG8vUGcyY0FUMDlwT3l6QmR5SUVRZUt4UGZmanZ0N0sveWZyWmdnekJlSUhSQ0RSczJCWDc5d3MveUhxblVmTlo1TW5URzgrZlh6T2FmbGdvQll4UmdFTzhNZTRhYTFZSWJOcTBDZk82ZEVIdysvZmZGSEhKbWhWUDR1S1FNMmRPMGFvOWZmb1V2eFlwZ3ZiSnlTaVltS2dZNXE4Q09QNzk5d2hldWxSMEEzd0s1TWdOSXhIM0xnNUx1aTBScmEyMkN6dDM3eHlxVEtvQ2EwdHJSRStQUnRZc1dkTk5rWElmZmNwRnN6ck13dEM2cVErNWFycyt4cU9BUGdVYU51eUdNMmNLNHZYcnNnQ3FBcmlCN05udndjSmlKaDQvdm9aczJiTHBzeHptb29Ec0JEakV5MjdMcGROdzFXTEZNT1RPSFRpazA1THdPT0huSVVNd2NmWnMwVGMrZS9ac0hOKzZGWitFVzFaKy9SVjlQVHhFZncvdDBoTkxzZnprY29TUENoZTlyN1lLZFBSeFJHUjBKSFlOM1FYWFVxN2ZEQ3ZjZXBSelNFNjhUVXc5ZmVoUHZ6OVJxbERxY1pQYXFvbHhLR0FvZ1ZXclZtSHAwaDE0Ky9ZOVRFeVM0T3BhRzM1K1hvWXFoM2twSUNzQkR2R3kybTdwTkNzTVNGbXpaTUg1REZvNkJHQjIzcng0R0Jzcm5lWkYxc21KT3lmUWNsNUx4UU92ZVN6U3VpbElaQVZyV0k1dzVPYVl6V1BRcm1JN3JPdjM3WmY3WExoL0FaVW1WbEptcy9yT0NuR3o0alRNenVVVW9BQUZLRUNCZndVNHhQT2JZSlFDcWc3eHdudE9aK2JOaTBjYzRuVzZ6N0Z2WXVFdzFnRTdodTVBdFNKcHY4RlJwd1hvTWZpanVFY281RlVJcGxsTkVUTWo1cHRueGsvZE54VmVHMU4vSTltbVFodHM2TDlCajVVeUZRVW9RQUVLU0ZtQVE3eVVkMWZpdlZVcFdoVEQ3dDdOOEhhYVQwT0dZSklSM0U0amhlMnFQcms2ZXRmb2pSN1ZlMGloblcvMjBEQ2tJZmJmM0kvNW5lZWp2MHYvTks5em5lV0tQZGYzS1A5dHJ0dGNES3c5VU5JdWJJNENGS0FBQmZRbndDRmVmOWJNcEdXQjlldlhZMG1QSGdoNjkrNmJrWTNod1ZZdHN4ZzhYTS9sUFdGamFZTXBiYVlZdkJaZEZiRG03QnAwV3RJSlR2Wk9PRDNtOUgvU0pIOU1odFV3cXkvdWg3L3BmeFBGZnlpdXE1SVlsd0lVb0FBRlpDYkFJVjVtR3k2MWRxZU9ISWxUczJaaFhGTFNmMW9UanBpY0kvSWpKcVcySHluOUJPOE54cW0vVG1Icm9LMlNiREVoS1FIVzd0YUtJVDBxS0FwMjFuWmY5SGttNmd5cUJnbW5kZno3eVpjekg1N080T3ZuSmZsbFlGTVVvQUFGRENUQUlkNUE4RXlyUFlGQUx5K0VyMXVIajQ4Zm8zUnlNczVsejQ2a2ZQa3dJU1FFalZxMTBsNGlSbEpMWU51VmJSaTFjUlFpQWlQVVdtY3NGL2RlMFJ2QzZUemVydDZZMkhMaUYyVUg3UTZDOTViVTg3TTdWT3FBUC9yK1lTeXRzVTRLVUlBQ0ZEQUNBUTd4UnJCSkxERmpnUWNQSGlqZWtQalBQLy9BMGRFUnRXdlg1aG5GR2JQcC9BcmhLRWJoU01hSWdBZzQyS1ozR0tqT1M5RjZndkE3NGFnWlhCTUZyQXJnWWZEREw5N0kyU0NrQVE3Y1BLRE11YkRMUXZTdDJWZnJOVEFnQlNoQUFRcklWNEJEdkh6M25wMVRRRzhDanVNY0Vkd21HTTNMTnRkYlRuMGtzaHR0aC92UDcrT2d4MEhVTFY1WGtWSzRIOTVpc0FVK0pLZStSZmgyNEcwVXpWOVVIeVV4QndVb1FBRUt5RVNBUTd4TU5wcHRVc0RRQWkzbXRFRDFYNnJEcTVGMFhnUXpZY2NFak44K0hsMmN1bUJscjVVS1l1SGMvQnJCTlpUY3ZCL2UwTjg4NXFjQUJTZ2dUUUVPOGRMY1YzWkZBVkVLQ1BmSUMyZktMKzIrVkpUMXFWdlV2ZGg3c0I5akQzTlRjOFNHeE1JeXV5VUNkZ2JBZDV1dk1sUm5wODRJNnhXbWJtaGVUd0VLVUlBQ0ZFaFhnRU04dnlBVW9JQmVCWmFkV0taNElQVGs2Sk42emF1clpDN0JMamgrNXpoKzcvNDd1bGZ2ampyVDZ1Qkk1QkZsdXFYZGxxS25jMDlkcFdkY0NsQ0FBaFNRcVFDSGVKbHVQTnVtZ0NFRmhPTW5tNGMyVjV4Y1kyMXBiY2hTTk00dC9GRFNhMFV2MUhLb2hiM0Q5dUw3b2Q5L2NUOThXa2RRYXB5VUFTaEFBUXBRUVBZQ0hPSmwveFVnQUFVTUkvRDh6WFBGeVRYQ1dmTEN2ZkxHK25tVDhFWnhabnhpY2lJMjlOdUF0Z3ZiS2x2NUtjOVBlRERsZ2JHMnhyb3BRQUVLVUVERUFoemlSYnc1TEkwQ2NoQndudXlNSHM0OTBNdTVsOUcyMjNsSlo2dyt1eHExaXRYQzBkdEhsWDEwcjlZZHYvZjQzV2o3WXVFVW9BQUZLQ0JlQVE3eDR0MGJWa1lCMlFnSUwwN0tZNUZIY1F5bE1YNkVNK0dGcytHRkIxeUYzOGluZkZiMFhJR3VWYnNhWTB1c21RSVVvQUFGUkM3QUlWN2tHOFR5S0NBWGdhbjdwaUw4ZGppMkQ5bHVkQzEvL3Z3WkJVY1d4Sk5YVDc2b1BYcDZOUEovbjkvbyttSEJGS0FBQlNnZ2ZnRU84ZUxmSTFaSUFka0k3TGk2QXlNMmpGQzg0ZFhFeE1Tbyt1NjRxQ1BXbmwrcnJMbUlUUkhjblhUWHFIcGdzUlNnQUFVb1lEd0NIT0tOWjY5WUtRVkVLL0QwNlZQY3VIRUQ1Y3FWUSs3Y3VUV3E4L2JUMnhEZThIb3o0Q1ljYlIwMWlxWFB4WU5XRDhLOG8vT1VLWHM3OThiaWJvdjFXUUp6VVlBQ0ZLQ0FqQVE0eE10b3M5a3FCYlF0Y083Y09ZenYzeC9uYjk1RXZUeDVzT2Y1YzlTdVdCSHpOMjJDcmEydFJ1bUsreFJIVUtzZy9GYnVONDNpNkd0eHRhQnFPQjExV3BsdWRlL1ZjS3ZpcHEvMHpFTUJDbENBQWpJVDRCQXZzdzFudXhUUWxzREY4SEM0TldpQWtJUUUvTzlkMy9jQkRNcWVIVmV1WFlQdEw3OW9sSzdsM0pad3NuZkNxTWFqTklxajY4WENNWk5XdzZ6dzhkTkhaU3JlRDY5cmRjYW5BQVVvSUc4QkR2SHkzbjkyVDRGTUNkeStmUnYxeTVUQjVvU0VOTmUvQjlEUXpBeHZQM3pJVlB6L1hUUjYwMmc4ZmYxVTFFYzE3cjIrRjQxbk5VNHQrelB3TE9RWmJITGFhTncvQTFDQUFoU2dBQVhTRXVBUXorOEZCU2lndGtEblpzMVFhK2RPbEV0bnBYREdqSW1IQjhaUG42NTIvSzhYTEQrNUhJdU9MOEtwTWFjMGpxV0xBS00yamtMd3ZpK1B4NXpTZWdxOEdubnBJaDFqVW9BQ0ZLQUFCY0Fobmw4Q0NsQkFiWUc4RmhaWS8rNGRyTkpaZVFiQS9COS94UFcvLzFZN2Zsb0xUdjkxR2sxbU4wRmtZS1RvZnNOZGVXSmxuTDkvL292ZnhEdjg0S0E0WlljZkNsQ0FBaFNnZ0M0RU9NVHJRcFV4S1NCaGdROGZQcURzano4aTdObXpkTHU4Q0dDb3FTa1NrcEswcGhIM0xnNE9ZeDJ3YWVBbTFDaGFRMnR4TlFrazNBK2ZjMGpPTDBJSUw2NTY4ZllGem84OWo0cUZLMm9Tbm1zcFFBRUtVSUFDYVFwd2lPY1hnd0lVVUZ1Z2JPSENHUG5nQWRJN0FISTNnQnYxNjJQdC92MXF4ODlvUWMzZ21vbzNvZmF1MFR1alMzWCs3enYvM0lsbW9jMlVlVW9XS0lrR0pSb2c1R0FJQnRjZWpGQzNVSjNYd0FRVW9BQUZLQ0EvQVE3eDh0dHpka3dCalFWbVRabUNtNzYrNkp2T2c2dTl6YzB4OS9CaFZLdFdUZU44YVFYb3M2SVBjbjJYQzlQYVR0TkpmRldEZXE3M3hJd0RNNVNYQzRQN29OcURVTnkzT0hMbHlJV1lHVEV3TXpWVE5SeXZvd0FGS0VBQkNxZ2t3Q0ZlSlNaZVJBRUtmQzNRdFg1OVdCMDhpRzVwMEV3ME00UExpQkVZTm1tU1R1R203NStPbzVGSHNXUElEcDNtU1M5NGVmL3l1UHpQWmVVbG13WnNRcXZ5clZCMlFsbGNmWGdWbXdkdVJzdHlMUTFXSHhOVGdBSVVvSUEwQlRqRVMzTmYyUlVGOUNMUXJsNDk1TGg2RmQvSHhxSUVnQ3NBWHVUUGoxK2FOMGZRb2tWNnFVRzRuY1Y5clRzaUowWWlpMGtXdmVSTVNSTDNOZzU1aHVmNUl1ZUxtUytRMnlJM1FnNkV3R085QjFxVWJZR3RnN2JxdFM0bW93QUZLRUFCNlF0d2lKZitIck5EQ3VoVVlNZU9IUWpmc3djdkhqMUN3UklsVUw5SkV6ZzdPK3MwNTlmQjd6NjdDNGR4RHJnMi9ocEtGQkIrbk5EUFordmxyV2c1TC9XMzdHVUtsY0VWUCtGSEdTQW1QZ2EybnYrK3RmYjV6T2V3K2k2OXMzejBVeSt6VUlBQ0ZLQ0FkQVE0eEV0bkw5a0pCV1F2VU5LM0pBSmJCdXJ0OXBXaGZ3eEY2T0hVQjFmZDY3bGpSdnZVKytPRkIxNkZ2eFRNNmpBTFErc09sZjMrRUlBQ0ZLQUFCYlFud0NGZWU1YU1SQUVLaUVDZzFieFdxRlM0RXNhNGp0RjVOYVg4U3VINjQrdktQTnNIYjBlek1xa24xV3k4dUJGdEY3UkYrWi9LNDZLUGNPZ21QeFNnQUFVb1FBSHRDSENJMTQ0am8xQ0FBaUlTOE43c2pjY3ZIMk41eitVNnF5cXQrK0hqUStOaG1kMVNtVE1wT1FrMkhqWjQ5ZjRWYnZuZmd1TVA2UjNLcWJOU0pSODRPRGdVYTlac1IzeThDYkpsZTR1V0xSdGkwaVJmeWZmTkJpbEFBWGtMY0lpWDkvNnpld3BJVm1ERnFSV1lmM1Erem5nTDc0N1YvbWZEaFExb3Q3Q2RNbkRGbnl2aS9Mai9lV3ZyLy8vTG9OV0RNTy9vUEhnMjhEVDRjWmphVnpCOHhCSWw2dUxldlVaSVNDZ0hvQ3FBcXdEdUlGY3VIOFRFL0FVek14N3ZhZmhkWWdVVW9JQXVCRGpFNjBLVk1TbEFBVkVJbkkwNmkwWXpHeUVpTUFMNXY4K3YxWm9HcmhxSStjZm1LMk9PYkRnU3dXMkMvNVBqM0wxenFES3BDcXd0clJFOVBScFpzMlRWYWgxeUR1Ym9XQTJSa2YyQU5BODZ2WVJjdWRyajVjczdjaVppN3hTZ2dJUUZPTVJMZUhQWkdnVW9BTHg4OXhLT1BvNVkzMjg5YWhhcnFUV1M0ajdGRVJFZG9ZeTNlK2h1TkM3Vk9NMzRkcVB0Y1AvNWZld2F1Z3V1cFZ5MVZvT2NBODJiTnc4ZUhtK1FtT2lWRHNNQ0RCc1dqWmt6eDh1WmlyMVRnQUlTRmVBUUw5R05aVnNVb01DWEFpN0JMdWprMUFsOWEvYlZtT2JwNjZmSzR5TlRnbjE5UC96L0pwbThaekxHYkI2RGRoWGJZVjIvZFJyblp3Q2dldlhtT0hXcUQ0RFVCNG4vNjNJVHRyWnQ4ZVRKRFpKUmdBSVVrSndBaDNqSmJTa2JvZ0FGdmlYUUw2d2ZMTTB0TWIzZGRJMlEvamozQjl3V3V5bGpPTms3NGZTWTA5K00rU2p1RVFwNUZZSnBWbFBFell6NzR1RlhqUXFSOGVLeVpadmg2dFVsQURLNlRjb0VqeDQ5UW9FQ0JXU3N4ZFlwUUFFcENuQ0lsK0t1c2ljS1VPQ2JBalAyejhDaGlFT0tXMXN5KyttN3NpOFdoeTlXTGgvVGVBd210WnFVYnJnR0lRMXc0T1lCTE9pOEFQMWNoUHU0K2RGRXdNbkpGV2ZQRGdHUTlpMU0vOGErZ3p4NW11RDU4OXVhcE9KYUNsQ0FBcUlVNEJBdnltMWhVUlNnZ0M0RmRsL2JEZUZGVFJFQkVZcmZqcXY3S2VwZEZIZGo3aXFYN1hmZmovb2w2cWNiWnZXWjFlaTh0RE9xMmxmRnFUR24xRTNKNjc4U0NBa0pnYmUzS1JJU2hFSCtXNTgvMEwzN1ZmeisrMlQ2VVlBQ0ZKQ2NBSWQ0eVcwcEc2SUFCVlFSK0N2bUx6aU9jOFFWdnlzb1dhQ2tLa3NVMTN4OVA3eHcyc3piT1c5aGJtYWVib3lFcEFSWXUxdmpiZUpiUkFWRndjN2FUdVdjdkRCdGdVS0Zmc1dqUnpNQjFFdmpncGZJbXZVSEpDZS9KeDhGS0VBQlNRcHdpSmZrdHJJcENsQkFWWUZmL1g3RmhPWVQwTHBDYTVXV2hKME9ROWRsWFpYWE92L2lqUEJSNFNxdDdiVzhGNWFkWElheHJtTVIyREpRcFRXODZOc0NuejU5UXNHQ3BmSHFsVHZldjY4QzRGY0F3bDlJYmlKcjFuWjQvZm9GdnZ2dU94SlNnQUlVa0tRQWgzaEpiaXVib2dBRjFCRm9NNzhOeXY5Y0h0NnUzaGt1NjdtOEozNC8rYnZ5T3ArbVB2QnY0Wi9oT3VHQzQ3ZVB3MldxQ3dwWUZjREQ0SWN3TVRGUmFSMHZTbC9BM2QwZkd6WnNRTFpzK1JFZi93Qy8vZFlDaXhkUEl4c0ZLRUFCU1F0d2lKZjA5ckk1Q2xCQVZZR3hXOGJpbnhmL1lHV3ZsZWt1U1RuelBlV2l3NTZIVWR1eHRxcHBrTEwra09jaDFIR3NvL0k2WHBpeHdMdDM3L2liOTR5WmVBVUZLQ0FSQVE3eEV0bEl0a0VCQ21ndUlOd3FNK2Z3SEp3ZGV6Yk5ZQStlUDBEaDBZV1YvNmJxL2ZEL0cyejg5dkdZc0dNQ3VsYnRpaFU5VjJoZU5DTlFnQUlVb0lBc0JUakV5M0xiMlRRRktQQXRnWFAzenFIK2pQcTRNL0VPOG4yZjc0dkxoTnRvaE50cFVqNjFIR3JoeUlnamFtSGVpNzBIK3pIMk1EYzFSMnhJTE0rTVYwdVBGMU9BQWhTZ1FJb0FoM2grRnloQUFRcDhKZkQ2L1d2Rnk1eEdOaG9KbDJJdXluL3R1clFyd3M2RUtmK3o4RUNzYnpOZnRmMXFCdGRFK0oxd0xPK3hITjJxZFZON1BSZFFnQUlVb0FBRk9NVHpPMEFCQ2xEZ0d3SzFwdGFDV3hVMzlLM1pWM0ZGZm8vOGVCYi9USG4xY2EvanFGRzBodHArUzA4c1JlOFZ2Vkhib1RZT2p6aXM5bm91b0FBRktFQUJDbkNJNTNlQUFoU2dRRG9DL2NMNndTS2JCUWJXSG9paVk0c3FyOHhtbWsxeFBueG1YaGIxSnVHTjRzejR4T1JFeFNrMUJYTVg1QjVRZ0FJVW9BQUYxQkxnRUs4V0Z5L1dsOER6NTgreGF0VXFYRDl5Qk9hNWM4T3BibDEwN3R4WlgrbVpod0pmQ0lRY0NNR3lFOHR3L2ZGMTVYOWZyM2c5SFBBNGtHbXB6a3M2WS9YWjFZcmpLWVZqS3ZtaEFBVW9RQUVLcUNQQUlWNGRMVjZyRjRHRDI3ZGpRTmV1cVBUcUZjb0NpQkgrNy92dmNUVnZYcHk1ZFF2bTV1bS9HVk12UlRLSjdBU0VXMnVPM1Q2bTdIdGl5NGtxblN2L0xhZ0ROdytnUVVnREZNNWJHUGNtMzVPZEp4dW1BQVVvUUFITkJEakVhK2JIMVZvV09MQnRHeVoyN1lycHIxLy9KN0x3TzlEWnRyYTQrT1NKbHJNeUhBVXlGdmo2ZnZoVG8wK2hhcEdxR1MvOHhoV2ZQMzlHSWE5Q2VQenlNVTZNT29IcXYxVFBkQ3d1cEFBRktFQUIrUWx3aUpmZm5vdTI0N2k0T0RqWjIyUE55NWZmckhFYmdBZXVybGl4YTVkbysyQmgwaE9JaUk1QWNaL2l5c1pNWUlLMWZkZWlYYVYyR2pVN1p2TVlUTjR6R1gxcTlNR2lyb3MwaXNYRjhoWklUazdHalJzMzhPSERCMVNxVkVuZUdPeWVBaklSNEJBdms0MDJoamJuejUrUEk4T0hZOVNIRCttV1d5TnJWcng2L3g1bVptYkcwQlpybElEQS9LUHpNWEQxUUdVbmpVbzJnb1c1QmNyOVZBNWptNHpOZEljUlR5SlEzTGU0SXBad1pueDJzK3laanNXRjhoWHc4UERIa2lWTDhQbHpIbVROYW9WWHI0NmpiOThSK0wvMjdqeXVwdnovQS9nTFdVYU1va2FEc1p1eXpRZ2grMDcyREdQZlI5WlFpS2hRRVZGUlpHbnN4cjR6WmMvTzJBZWoyekMyd1VRaGd4bko4bnVjKy8xMUdqTm91K2Zlczd6TzQvSDloM1BleS9Oekg5OTVsOC85bklVTEE3V0x3czRwb0FFQkR2RWFXR1NsdE9qYXN5ZUsvUEFEbXFkUmNCTXpNNHp6OVlXbnA2ZFNXbU9kQ2hmNGRzRzMySEIyZzlqRmpHOW13S09sQjd5MmVPSDJvOXRZTVdCRnBqdXNPYlVtVHQwOGhUVUQxNkJyamE2Wmp2UFBCeU1qSTNIdTNEa2tKRHhEcFVwbDRlenNqRUtGQ2hra05vUElTNkJObTVIWXQ4OGNTVWwrQUhMOGYzRnZBUVNpZHUxZmNPeFk1aitiOHVxVTFWQ0FBdjhXNEJEUHo0UnNCTWE3dWVINTdObm9tMFpGVHJseVllUGV2YWhmdjc1c2FtY2g2aGF3SEdtSnhMOVN0M21kbW5nS0RpWC90MlZoNVltVkNEc1FCdUhQTW5PRlI0ZGoyT3BoRUg2N0h6VXFLak1oM25tbVRwMzJpSTB0aW9jUGhhSGREcmx5SGNTbm4xNUVSTVJVZE9qUU5NdnhHVUErQW9NR2VXRDU4aytRbERUbEEwWE5RUHYydDdCMWE3aDhpbVlsRktDQXdRUTR4QnVNa29HeUtyQnAweVpzNmRjUGJrK2ZmakNVc05IR28xUXBITGwrUGF2cCtEd0YwaVZ3K2U1bFZKNWNXYnhYMlByeU5Pd3BzbVhMSnY3WjZadW4wVFNvS1hUK09ueGU0UE4weFUyNVNmamh3TnJkR20vZXZFRmNVQnlzODF0bjZQbC8zbXh2M3c0WExuUUIwT00vTWZMbmI0MTE2enpoNUZRMzAvSDVvSHdFYnQyNmhWcTEraUV1N3VNdkN5dFdyQ2QyN0JpREtsV0VzNzU0VVlBQ2FoTGdFSyttMVZSQkw0NFZLcUJmVEF5cWZhQ1hNV1ptR0JBZWpwNERCNnFnVzdhZ0JJR3cvV0VZc1hhRVdHcWJyOXBnaCt1Ty81VCs1OTkvd3M3YkRxc0hya1pEMjRZWmFxM1QvRTdZZEc0VEFqc0ZZbXlMc1JsNk51Vm1GNWV4aUlnb0MyRFFCNS9QbGkwSFhyMUtSdmJzMlRPVmd3L0pSK0RISDM5RTU4N3o4ZmZmTzlNb3lobVRKbjJOeVpNbnk2ZDRWa0lCQ2hoRWdFTzhRUmdaeEZBQ1NVbEpxRnUyTExyY3VZTkcvd2o2QXNCVU16TzA5dlRFTUY5ZlE2VmpIQXFrS2RBeHZDTzJuTjhpM2hmVU9RanV6ZDAvK0Z5aldZM1F4YUVMQmpjWW5HYnNsQnQyL0x3RDdlYTJnNjJOTFhSK3VuUS85ODhiYytiTWkxZXZIZ0w0NUNQUGUySHExRUtZTU1FdFV6bjRrSHdFVnF4WWdZRURMK0xseTFscEZGVWZEUnZtUUhSMHRIeUtaeVVVb0lCQkJEakVHNFNSUVF3dDBLZDFhNnpidlJzTkxDMXg5Zmx6V0g3MkdZYU9IWXNCdzRZWk9oWGpVZUNEQXNKWjdnVkhGWHhuUC93NTczUDZVMmsrZGcxWk5VUi8wa3hJbDVCMDZiNSs4eG8ybzIyUThDd0JaN3pPb0ZxSkQvMWIxUHZEWGI1OEdmWHFqVUJpNHNlM1ZnQmVzTEZaalQvKzRIYTBkQzJNakcrNmRPa1NIQjE3NFBueml4K3RNbmZ1Wm9pS21vQkdqZjc1YXhFWk44YlNLRUNCZEF0d2lFODNGVzgwdHNDTEZ5OXc1c3daV0Z0Ym8weVpNakF6TXpOMkNjeW5jWUVMdjErQXZXL3F3RzZSMXdLUFpqOTZaei84aDRobTc1dU4zWmQzcC92THFtN3IzQ0E4NDlyWUZhSGRRak1rZisvZVBaUXE1WUNYTCsrbThkdzBWS3NXalRObjltWW9QbStXcDBERmlrMXg1Y284QUxZZktEQVdoUXExUjBKQzV2NTFSNTVkc3lvS1VDQkZnRU04UHdzVW9BQUZQaUFRc2pjRTd1dFR0ODUwcU5JQlc0YWxicTFKQzI3WDVWMzY4K1dGTFRLNXpISjk5UGFVSHhnS2ZGSUE4Y0h4eUdtVy92Y2dDRitLTFZPbUxtN2VGUGJxZi9nb3lkeTVKMkgrL0pMbzE2OWZXcVh6N3hVZ0lQendabS9mQlE4ZXJBZnc3eTlVUDRXNWVYdWNQNzhRNWNxVlUwQTNMSkVDRk1pb0FJZjRqSXJ4ZmdwUVFETUM3Y0xhWWNmRjFDK3h6dWs2QnlPYXBIN0pOVDBRTnhKdXdNN0xUcjlOcG5LeDFGTnUzdmVzOE1YWTJMaFliQm02QlIzc082UW52SGpQZ2dVcjRPb2FpVmV2MW43Z3VWOWdiUzBNZkpjekZKYzN5MXZnN3QyN3NMTnpRRkxTdDBoT3RnT1FGN2x5SFFPd0JzZU9uVUgxNmwvS3V3RldSd0VLWkZxQVEzeW02ZmdnQlNpZ1pnRmhQM3grMS94NG52UmNiUFBpcEl0cER1SWZNdmxxOGxmd2J1T056dFU3ZjVBdGVFOHdSbThZall6K3hqOGw0SVFKOHpGcjFuRWtKNi84VjQ3VHNMVDhEci85ZGhDV2xwWnFYamJOOWlhOHNYWDM3ck1RUHJmTm0xZUZpNHVMWmkzWU9BVzBJc0FoWGlzcnpUNHBRSUVNQ1p5NWVRWU9VLy8zUWlmaEV2YkRQNTd6T0VNeC9uMno4T1pYNGJmeHdqRC92aXYrYWJ6K0M2N0NFWkRDbGhvaFowYXZvS0Q1bUQxN0ZaNDhlWW44K1d2ZzBhT3RzTGV2algzN2xpTnYzcndaRGNmN0tVQUJDbEJBcGdJYzRtVzZNQ3lMQWhRd3JjRE0zVFBoc2RGRExLSlR0VTdZTUhoRGxvdnkyZWFENi9IWHNlcTdWZStOMVRhc0xYWmUzSW5NYk4xSkNTZ2MxU3FjWGlKc3RYQndjRUNSSWtXeVhEY0RVSUFDRktDQXZBUTR4TXRyUFZnTkJTZ2dFNEZXYzFvaDZuS1VXTTI4N3ZNd3RORlFnMVQzdzhrZkVMSXZSTDlQL3QvWHhyTWIwWGxCWjFRdFhoVm52YzhhSkIrRFVJQUNGS0NBK2dRNHhLdHZUZGtSQlNpUVJZRlhyMS9CWXFURk8vdmhyL2hlUWZuUHkyY3hjdXJqWjIrZFJjT1pEZlVuMXhTMUxDcitSZktyWkZpN1crUEozMDhRNHhzRHU4K0ZMeXZ5b2dBRktFQUJDcndyd0NHZW53Z0tVSUFDL3hJNGVmMGtIQU1jeFQvOUxQOW51Qjk4MytCT3o1S2U2VSt1V1RGZ0JScmJOUmJqRDEwMUZQTVB6Y2VZNW1Nd3MvTk1nK2RsUUFwUWdBSVVVTDRBaDNqbHJ5RTdvQUFGREN3UUVCbUFDVnNtaUZHN09uVEZHcGMxQnM2U0dxNUpVQk44VS9VYmNidk9UOWQvUXEyQVdyREtaNFc0b0Rqa3lKNURzdHdNVEFFS1VJQUN5aFRnRUsvTWRXUFZGS0NBaEFMTlE1cGo3NVhVdDVvdTdMVVFMdldsUGJKdjJBL0RZSmJEVFArRlZ1RXFOYjRVYmo2OGljZ1JrWENxN0NSaHR3eE5BUXBRZ0FKS0ZPQVFyOFJWWTgwVW9JQmtBc0orZVBQaDVuajU2cVdZNDFmL1gxR3VzUFJ2dlF6ZEg0b2ZMLzZJM1c2N2tmS3ZBVjBjdW1DdHk0ZGU0Q1FaQXdOVGdBSVVvSURNQlRqRXkzeUJXQjRGS0dCY2dhTlhqNkplWUQweHFWVDc0VC9VMVo1ZjlzQmxoUXYyajltUHNoUEs2bjg3LzNqMlkrVExrOCs0RU14R0FRcFFnQUt5RnVBUUwrdmxZWEVVb0lDeEJmeDIra0U0eXozbDZsbXJKMVlPK1BjYlVLV3Q2dGJEVy9vdnZGYjVvZ3BPM2pnSlkyem5rYllqUnFjQUJTaEFBVU1MY0lnM3RDampVWUFDaWhab1BLc3hvbU9qeFI0VzkxbU0vblg3bTZTbkV1Tks0UGFqMjZoZHBqYU9qVDlta2hxWWxBSVVvQUFGNUNuQUlWNmU2OEtxS0VBQkV3Z2tKU2ZoMHhHZnZyTWYvbnJBZFpTeUttV0Nhb0FYeVMrUWYzaCt2SHJ6Q3Fhc3d5VE5NeWtGS0VBQkNueFVnRU04UHlBVW9BQUYvbC9nWU94Qk5KclZTUFFvWHJBNGJzMjRaVktmL3N2NlkrbXhwYWhZcENJdVQ3bHMwbHFZbkFJVW9BQUY1Q1BBSVY0K2E4RktLRUFCRXd0TTJqWUp2anQ5eFNyNjF1NkxwZjJXbXJTcVE3OGUwci9aMVRLdkpVb1dLb2x6UHVkTVdnK1RVNEFDRktDQVBBUTR4TXRqSFZnRkJTZ2dBNEg2Z2ZWeDVPb1JzWkxsL1planQyTnZrMWRXZEd4UjNFdThod1U5RjhCOXZUdGkvV05SekxLWXlldGlBUlNnQUFVb1lEb0JEdkdtczJkbUNsQkFSZ0xDZm5qaGZQalhiMTZMVlFsdlN5MzhhV0dUVnpsNSsyUk0yVEZGL3dQRi9KN3pZZXRsaTZWOWw2SnBoYVltcjQwRlVJQUNGS0NBYVFRNHhKdkduVmtwUUFHWkNleTdzZy9OUXBxSlZaV3hMb05yMDY3Sm9zb2JDVGRRMnJNMGNwdmxSbUpvSXZMa3pJTm13YzNRd2I0RGhqVWFKb3NhV1FRRktFQUJDaGhYZ0VPOGNiMlpqUUlVa0tuQXhDMFRNUzF5bWxqZGQzVy9RMFNmQ05sVW03TFZaMW0vWmVoVHU0KytydUdyaHlNYnNpR3NlNWhzNm1RaEZLQUFCU2hnSEFFTzhjWnhaaFlLVUVEbUFvNEJqamg1L2FSWTVlcUJxOUd0UmpmWlZMMzQ2R0o4dC93N05MSnRoQU5qRG9oMXpUMHdGOXQvM280OWJudGtVeXNMb1FBRktFQUI2UVU0eEV0dnpBd1VvSURNQlo2OWVBYUxrUmF5M0ErZlFpZlVhT1ZtaGFSWFNiZ1RlQWRGTFl1S3FudXY3TVdBWlFQMFgzajlKTmNuTXRkbWVSU2dBQVVvWUFnQkR2R0dVR1FNQ2xCQTBRSlJsNkxRS3JTVjJJT2RqUjFpL0dKazExT1BpQjVZZldvMS9Ocjd3YXVOMXp2MS9mN29kLzBYWG9VM3U5b1h0NWRkN1N5SUFoU2dBQVVNSzhBaDNyQ2VqRVlCQ2loUXdHT2pCMmJ1bmlsV1BxVEJFSVQzREpkZEozdCsyWU1XczF2b3o0dS9NZjNHZSt1cjZsc1ZIaTA5MExWR1Y5blZ6NElvUUFFS1VNQndBaHppRFdmSlNCU2dnRUlGSFB3ZGNPYnBzQ3V3QUFBZ0FFbEVRVlRXR2JINjlZUFdvM1AxenJMcjV1M2J0eWptVVV4L1pyendHL2ZhWldxL3Q4WnVpN3JCMXNZV2s5dE5sbDBQTElnQ0ZLQUFCUXdqd0NIZU1JNk1RZ0VLS0ZSQTJHdWUzelgvTzlVL212MElsdWFXc3V4by9LYnhtTEZyQmx6cXUyQmhyNFVmckZFNFYxNzNodzVyWE5iSXNnOFdSUUVLVUlBQ1dSUGdFSjgxUHo1TkFRb29YR0RIenp2UWJtNDdzWXRLUlNyaDBwUkxzdTFLR016TCs1U0hlVzV6SklRazZNK00vOUMxOXRSYS9jQi8zdWU4YlB0aFlSU2dBQVVva0RrQkR2R1pjK05URktDQVNnVGMxN2tqWkYrSTJJMXJZMWVFZGd1VmRYYzFwdGJBNlp1bnNkWmxMYm80ZFBsb3JSZCt2NERhQWJXaDg5ZWhlTUhpc3U2THhWR0FBaFNnUVBvRk9NU24zNHAzVW9BQ0toU3c5N1dITU9pbVhKdUhib2F6dmJPc081MFhQVS8vb2llblNrNklIQm1aWnExL3Yvd2JkdDUyaU9nZGdlWVZtNmQ1UDIrZ0FBVW9RQUg1QzNDSWwvOGFzVUlLVUVBaWdjZlBINlBncUlMdlJKZnpmdmlVUWhQL1NvUzF1elhldkhtRHVLQTRXT2UzVHBkUWk1QVdhUE5WRzdnMmNVM1gvYnlKQWhTZ0FBWGtLOEFoWHI1cnc4b29RQUdKQmJhYzM0S080UjNGTEZXK3FLS1kvZVBmaEgrRHplYzNZMmFubVJqVFlreTZwVWFzR2FGL3FkVzhIdlBTL1F4dnBBQUZLRUFCK1Fsd2lKZmZtckFpQ2xEQVNBTENRQnQySUV6TTV0YlVEY0ZkZ28yVVBXdHB0bC9ZanZiejJ1dVBrdFQ1NlRJVUxEdzZISnZQYmNhKzBmc3k5Qnh2cGdBRktFQUIrUWh3aUpmUFdyQVNDbERBeUFLVkoxWEc1WHVYeGF6YmgyOUgyNi9iR3JtS3pLVVRmcHR1TTlvR0NjOFNjTWJyREtxVnFKYWhRUHRqOXFQUGtqNkk5WS9WbjNURGl3SVVvQUFGbENYQUlWNVo2OFZxS1VBQkF3bThiei84MDdDbnlKY25uNEV5U0IvR2JaMGJadStiamN5ZXFIUDM4VjNZZXRuaWtNZWhEUDhRSUgxM3pFQUJDbENBQWg4VDRCRFB6d2NGS0tCSmdRMW5OdURiaGQrS3ZWY3ZVUjJudlU0cnlrSTRWVWM0WGFmQUp3VVFIeHlQbkdZNU0xVi9kZi9xY0cvbWp1NDF1MmZxZVQ1RUFRcFFnQUxHRitBUWIzeHpacVFBQldRZ01IVFZVTXcvTkYrc1pHeUxzUWpzRkNpRHlqSldnbkIwWkd4Y0xMWU0zWUlPOWgweTl2QS83dTRSMFFObFBpc0QzL2ErbVk3QkJ5bEFBUXBRd0hnQ0hPS05aODFNRktDQWpBVEtlNWVITGk3MUM2R1JJeUxoVk5sSlJoV21yNVRnUGNFWXZXRTBPbFRwZ0MzRHRxVHZvUS9jNWJmVEQ1ZnZYc2E2UWV1eUZJY1BVNEFDRktDQTlBSWM0cVUzWmdZS1VFQm1BdmYvdksvL1V1Zy9MNlh0aDArcFBmNXB2TDZYN05tejY3ZlVXT1MxeUpMMit0UHJNVFZ5S242ZTlIT1c0dkJoQ2xDQUFoU1FWb0JEdkxTK2pFNEJDc2hRWU0ycE5lZ2VrYnIvdTFicFdqamhlVUtHbGFhdnBEYWhiZkRqcFI4UjJqWFVJQzl5dW5qbkltcE1yYUUvdXJLa1ZjbjBGY0c3S0VBQkNsREFxQUljNG8zS3pXUVVvSUFjQkZ4V3VDRGlTSVJZaXFlVEo2WjFuQ2FIMGpKVlE4cVhkSVZqSm9YakpnMXhKYjFLZ3AyWEhSYjBXb0FXRlZzWUlpUmpVSUFDRktDQUFRVTR4QnNRazZFb1FBRmxDSlNiVUE3WDRxK0p4ZTV4MjRObUZab3BvL2ozVkpuOEtoblc3dFo0OHZjVHhQakd3TzV6TzRQMTBuSjJTemhWY3NMSXBpTU5GcE9CS0VBQkNsQWc2d0ljNHJOdXlBZ1VvSUNDQlA2OUh6NUg5aHg0UHZjNWN1Zk1yYUF1L2x2cWtGVkRzT0RRQWtoeHlzNm90YVB3OHRWTGhQY01WN1FSaTZjQUJTaWdKZ0VPOFdwYVRmWkNBUXFrS2JEeXhFcjBYdEpidks5dTJibzRNdTVJbXMvSi9ZYVQxMC9DTWNBUlZ2bXNFQmNVQitHSEUwTmU4dy9PaDdCdDU4Q1lBNFlNeTFnVW9BQUZLSkJKQVE3eG1ZVGpZeFNnZ0RJRitpL3JqNlhIbG9yRmU3ZnhWczNaNktYR2w4TE5oemNSTlRJS0xTdTFOUGdDUmV1aTBmUDdudEQ1NjVBL1QzNkR4MmRBQ2xDQUFoUkl2d0NIK1BSYjhVNEtVRUFGQWltRGJrb3JCMFlmUUNPN1Jpcm9ESmdXT1EwVHQweEVWNGV1V09PeVJwS2U3aVhlMDMvaFZmaU5mUFdTMVNYSndhQVVvQUFGS0pDMkFJZjR0STE0QndVb29CS0JXdzl2b2VUNDFDTVRjNW5sd3AraGZ5cCtQM3pLOHR4OWZCZkZQSW9odDFsdUpJUWtJRitlZkpLdG5JTy9nLzdMcmoxcjlaUXNCd05UZ0FJVW9NQ0hCVGpFODlOQkFRcG9Sa0RZUmlOc3AwbTVHdG8yUlBTWWFGWDEzelNvS2ZicjltTlJyMFVZV0grZ3BMMzFXdHdMSlF1VmhGOEhQMG56L0R2NHMyZlBrQytmZEQrZ0dMVVpKcU1BQlNpUVNRRU84Wm1FNDJNVW9JRHlCSG92N28yVkoxZUtoVTlwTndVK2JYMlUxOGhIS2w1MWNoV0U0YnAybWRvNE52Nlk1TDM1Ny9USHozZCt4b2JCRzZUUDVSK0VCUXVXSWprNU94SVRyNk5HamRhWVA5OGJsU3BWa2p3M0UxQ0FBaFNRbXdDSGVMbXRDT3VoQUFVa0V5anNYaGdQbmo0UTR4LzJPSXg2NWVwSmxzOFVnVjhrdjRDVm14V2VKejNIOVlEcktHVlZTdkl5TnA3ZENOOGR2cmc0K2FKa3VabzA2WWRqeDBvaktha2pnSW9BbmdPNGdyeDUreUl5Y2lVYU5LZ3FXVzRHcGdBRktDQkhBUTd4Y2x3VjFrUUJDaGhjNE5xRGF5ZzNzWndZVjlnUEw1d1BiNWJEek9DNVRCMHc1UVFlcjlaZVJ0dnFjdW5PSlZUenI0WlkvMWlELytEUXRHbDM3Tjh2ZkluVy9iMjBlZkpVeHVIRFMrRGc0R0JxZXVhbkFBVW9ZRFFCRHZGR28yWWlDbERBbEFJUmh5UGdzdEpGTEtGcCthYlk2NzdYbENWSmx2dlFyNGZRY0daREZMRW9nanVCZDVBdFd6YkpjdjB6Y1BMclpOaDYyV0plOTNsd3F1eGtrSnlSa1pGd2NkbUR1M2RuZnlUZWRWU3VQQm9YTDI0eFNFNEdvUUFGS0tBRUFRN3hTbGdsMWtnQkNtUlpvSHRFZDZ3NWxYcnM0bFRucVpqUWFrS1c0OG94d051M2IvV24xQWpIUVpyaUNNMVdjMXFoZWNYbUdOVjBWSlo1eG8yYmhNQkE0Y1ZWSC8vdVFzNmMxcmgzTHdaV1ZsWlp6c2tBRktBQUJaUWd3Q0ZlQ2F2RUdpbEFnU3dML0hzLy9QSHh4K0ZZeGpITGNlVWFZTksyU2ZEZDZZcytqbjJ3clA4eW81ZnB0czROZjcvOEd3dDZMY2hTN20rK0dZbk5tMXNBYVBYUk9ObXo1OFBZc2NNeGZmcjBMT1hqd3hTZ0FBV1VJc0FoWGlrcnhUb3BRSUZNQytqaWRDanZYVjU4M2p5M09STG5KS3B5UDN4S2t6Y1NicUMwWjJrSXZRcG54dWZKbVNmVGZwbDljT0doaFZoN2VtMldqdkdjTVdNR3hvOS9ET0RqdzNtT0hQbnc1TWw5bUp1Ylo3WmNQa2NCQ2xCQVVRSWM0aFcxWEN5V0FoVElqTUQ4Zy9NeDlJZWg0cU10SzdaRTFLaW96SVJTMURQMVp0VEQwV3RIc2J6L2N2UjI3RzJTMmcvR0hrUzNSZDMwWDNqOTlKTlBNMXpEbVRObjBLRkRDTzdlL2VFanp4NUJ6WnJoT0hsU21yZlVacmhvUGtBQkNsREFDQUljNG8yQXpCUVVvSUJwQmI1ZDhDMDJuRTA5eDN6R056UGcwZExEdEVVWklmdjNSNzdId0JVRDBkaXVNZmFQM20rRWpPOVBFZmNrVHYrRlYrR0x4RFZLMWNod0hXUEhUc09jT2I4aE9YbnhlNTVOaHJsNVJkeThlWno3NFRNc3l3Y29RQUVsQzNDSVYvTHFzWFlLVUNCZEFwWWpMWkg0VjZKNDc2bUpwK0JRVXYzSEVUNTc4VXgvWm56U3F5VDlLVFZGTFl1bXkwdXFtMnBPcllsaGpZZGw2bDhGUEQzblljR0NZMGhNYkEyZ0RvQTdBR0tSUGZzUVhMbHlHN2EyTmxLVnpiZ1VvQUFGWkNuQUlWNld5OEtpS0VBQlF3bGN2bnNabFNkWEZzTUplOFNmaGowMTJyR0xodW9qczNGU1R1WHg3K0NQaWEwblpqYU13WjdyczZRUGlsa1dnM0E2VUVhdjNidDNJelIwSlc3YytBTm1aaS9Sc0dFamhJYjZaalFNNzZjQUJTaWdDZ0VPOGFwWVJqWkJBUXA4U0NCc2Z4aEdyQjBoL25XYnI5cGdoK3NPellEdC9tVTNXczV1aVpLRlN1TEc5QnV5Nkh0YTVEU2N2WGtXbTRadWtrVTlMSUlDRktDQUVnVTR4Q3R4MVZnekJTaVFib0dPNFIyeDVYenFTNENDT2dmQnZmbjczL3laN3FBS3VsRTRNLzR6OTgrUThDd0JjanBXYy9PNXpmRFo1b1BMVXk0clNKT2xVb0FDRkpDUEFJZDQrYXdGSzZFQUJRd3NJQXl3QlVjVmZHYy8vRG52YzdBdmJtL2dUUElPTjI3ak9BVHVEc1NnK29PeWZHNjdJVHY5NWQ0ditIcnkxNGlkR29zeTFtVU1HWnF4S0VBQkNxaGVnRU84NnBlWURWSkF1d0lYZnI4QWU5L1VnZDBpcndVZXpYNmttZjN3S1N1diswT0g4ajdsOVdmR1A1NzlHRG5OY3NybVEvSDZ6V3Y5eVRWenVzNUI2NitFTDYzeW9nQUZLRUNCOUFod2lFK1BFdStoQUFVVUtSQ3lOd1R1NjFPM3puU28wZ0ZiaHFWdXJWRmtVNWtzdXNiVUdqaDk4elRXdXF4RkY0Y3VtWXdpM1dOdFF0dm9qOExVMGxZbjZUUVptUUlVMElJQWgzZ3RyREo3cElCR0JkcUZ0Y09PaTZsZlloVisyenVpU2VxWFhMWEVNaTk2SG9hdkhnNm5TazZJSEJrcHk5WkhyeCtOcHkrZVlsSHZSYktzajBWUmdBSVVrSk1BaDNnNXJRWnJvUUFGRENZZzdJZlA3NW9mejVPZWl6RXZUcnFJeXNWU2o1czBXRElGQkJMT3liZDJ0OGFiTjI4UUZ4UUg2L3pXc3F3NjRuQUVWcDFjaFVNZWgyUlpINHVpQUFVb0lCY0JEdkZ5V1FuV1FRRUtHRlRnek0wemNKaWEra0luWVQvODR6bVBEWnBEYWNHK0NmOEdtODl2eHN4T016R214UmpabG4vNDE4UG92S0F6WXYxaklhd2JMd3BRZ0FJVStLOEFoM2grS2loQUFWVUt6Tnc5RXg0YlBjVGVPbFhyaEEyRE42aXkxL1EydGYzQ2RyU2YxeDYyTnJiUStlblMrNWhKN252dzV3UDlGMTZqUmtXaFZ1bGFKcW1CU1NsQUFRcklXWUJEdkp4WGg3VlJnQUtaRm1nMXB4V2lMa2VKejgvclBnOURHdzNOZER3MVBDaWNCRk5vVkNFOCtmc0p6bnFkUmRVU1ZXWGZsbU9BSXdZM0dJdyt0ZnZJdmxZV1NBRUtVTUNZQWh6aWphbk5YQlNnZ0ZFRVhyMStCWXVSRnUvc2g3L2lld1hsUHk5dmxQeHlUakpxN1NqTTJmKy9ML2dLWC9SVnd0VjNTVjk4YnZFNUFqb0dLS0ZjMWtnQkNsREFLQUljNG8zQ3pDUVVvSUF4QlU1ZVB3bmhON2dwMTJmNVA4UDk0UHZHTEVHMnVjN2ZQbytxZmxWUjRKTUNpQStPbDlXWjhSOURteDQxSGFkdW5NTG1vWnRsYTh2Q0tFQUJDaGhUZ0VPOE1iV1ppd0lVTUlwQVFHUUFKbXlaSU9icTZ0QVZhMXpXR0NXM0VwTFllZHNoTmk0V1c0ZHRSZnNxN1pWUXNyN0dMZWUzWU9MbWliamlkMFV4TmJOUUNsQ0FBbElKY0lpWFNwWnhLVUFCa3drMEMyNkdmVEg3eFB5TGVpM0N3UG9EVFZhUDNCSUg3UW5DbUExajRHenZyTGpmYk1mOEVZTktreXJwdjVoYnJuQTV1ZEd5SGdwUWdBSkdFK0FRYnpScUpxSUFCWXdoSU95SE54OXVqcGV2WG9ycHJrNjlpcktmbFRWR2VrWGtpSDhhRDV2Uk5zaWVQYnQrUzQzU2puRjg4L1lON0x6c0VOd2xHRzIrYXFNSWN4WkpBUXBRd05BQ0hPSU5MY3A0RktDQVNRV09YRDJDK29IMXhScTRILzc5eTlFNnREVWlMMFVpckZzWWhqY2VidEkxeTJ6eXRtRnQwZURMQnJJKzh6Nnp2ZkU1Q2xDQUFta0pjSWhQUzRoL1R3RUtLRXJBZDRjdkptMmZKTmJjcTFZdnJCaXdRbEU5R0tQWTlhZlhvOHVpTHFoZW9qcE9lNTAyUmtwSmNvemRNQmJDMjJnaitrUklFcDlCS1VBQkNzaFZnRU84WEZlR2RWR0FBcGtTYURTckVRN0dIaFNmWGRKM0NmclY2WmVwV0dwK0tQbFZNcXpkcmZWbnhzZjR4c0R1Y3p2RnR2djlrZSt4L1BoeUhCbDNSTEU5c0hBS1VJQUNHUlhnRUo5Uk1kNVBBUXJJVmlBcE9RbWZqdmowbmYzd053SnVvS1JWU2RuV2JNckNCcThjaklXSEY4S2poUWRtZEpwaHlsS3luUHZvMWFQb0dONFJPbjhkQ3BvWHpISThyUWFJaVluQnI3LytpaXBWcXFCRWlSSmFaV0RmRkZDRUFJZDRSU3dUaTZRQUJkSWpFSzJMUnVPZ3h1S3R4UXNXeDYwWnQ5THpxQ2J2U1RsUDN5cWZGZUtDNHBBamV3NUZPd2hmMkJXKzhMcHp4RTQ0bGtsOVQ0Q2ltekpTOGV2VzdZU1B6eHpjdVhNWEJRdTJ4S05IbS9IbGwxOWo0OFpnbENsVHhraFZNQTBGS0pBUkFRN3hHZEhpdlJTZ2dLd0ZmTGI1d0crbm4xaWpzSTFHMkU3RDY4TUNwY2FYd3MySE54RTFNZ290SzdWVUJWWHRnTnI2STBXNWpTcDl5N2x0MjM3MDZPR0g1ODkzQThqOWo0ZCt4eWVmTk1IcDB3ZFFzV0t4OUFYalhSU2dnTkVFT01RYmpacUpLRUFCcVFYcXphaUhvOWVPaW1sVzlGK0JYbzY5cEU2cjZQalRJcWRoNHBhSlVOc0xzZm92NncvaFpLTHAzMHhYOVBwSVhmeXBVNmZRcE1sUVBIdDI1Z09wa3BBalJ3RzhldlZDNmxJWW53SVV5S0FBaC9nTWd2RjJDbEJBbmdMQ2ZuamhmUGpYYjE2TEJRcGJSQXAvV2xpZUJjdWtxcnVQNzZLWVJ6SGtOc3VOaEpBRTVNdVRUeWFWWmIyTUdWRXpjT0w2Q2YyYmFYbTlYNkJPbmM0NGZud01nSm9mSVlyQW1ERVBNSFBtUkRKU2dBSXlFdUFRTDZQRllDa1VvRURtQmZaZTJZdm1JYzNGQUdXdHkrTHF0S3VaRDZpaEo1c0dOY1YrM1g2bzhjMjIyeTVzdy9oTjR4SGpGNk9oRlUxL3E3bHltU001T1I1QTNvODh0QjFmZkRFUnQyOWZTbjlnM2trQkNrZ3V3Q0ZlY21JbW9BQUZqQ0V3WWZNRUJFUUZpS2tHMWh1SVJiMFhHU08xNG5Pc1BMRVN2WmYwUnAweWRYQjBmT3AySk1VMzl2OE42T0owS085ZEhqby9IV3h0Yk5YU1ZwYjcrT3V2djFDOGVGVThmS2hMSTlZT2ZQSkpUL3oxMTVNczUyUUFDbERBY0FJYzRnMW55VWdVb0lBSkJSd0RIQ0djdHBKeXJSNjRHdDFxZEROaFJjcEovU0w1QmF6Y3JQQTg2VG11QjF4SEthdFN5aWsrQTVVS0o5Y0VkZ3BFdXlydE12Q1V1bTh0VWNJZXQyOHZCVkRsSTQwdVFaY3U1N0IyN1Z4MVk3QTdDaWhNZ0VPOHdoYU01VktBQXY4VmVQYmlHU3hHV25BLy9QL1RQSDc4R0phV2xobjZxUFJiMmcvTGppK0RkeHR2K0xiM3pkQ3pTcnE1L2R6MnFGTzJEanhhZWlpcGJNbHFEUXFhRDAvUGEwaE9EdnBnanR5NUsrTGN1UTJvVUtHQ1pIVXdNQVVva0hFQkR2RVpOK01URktDQXpBU2lMa1doVldncnNTbzdHenRON29GMmRmWEN1blhyOGVtbnBmSGd3VVU0T1hYQUR6K0V3c3pNTE0wVkU5NXlLN3p0dG9oRkVkd0p2SU5zMmJLbCtZeFNieGkzY1J3U25pVmdjZC9GU20zQm9IVzNhVE1DUC81b0JjRG5QM0hOekxyQ3o2OER4by92YXRDY0RFWUJDbVJkZ0VOODFnMFpnUUlVTUxHQXgwWVB6Tnc5VTZ4aVNJTWhDTzhaYnVLcWpKYytPVGtaeFlwVnhvTUh3dWtodFFDVUEvQUhnQ3NBV3VEbXpZY29VYUxBUnd0NisvYXQvcFNhZTRuM0VEMG1HZzF0R3hxdkFSTmtXbkowQ1JZZlhZeGo0NCtaSUx2OFVqbzdmNGVmZnNxSlAvNFEvZ1duQm9BREtGSGlIdnIyclkvSmswZklyMkJXUkFFS2dFTThQd1FVb0lEaUJSejhIWERtVnVvNTErc0hyVWZuNnAwVjMxZDZHL2o4Y3p2RXhRa3Z0YXI5Z1VleVFSalMwN3BTWHBiVnQzWmZMTzBuN0pOVzkzWDh0K05vRjlZT09uOGRoTGZXYXYwNmNPQUFmdnJwSitoMGoxQzllbkUwYnR3WUZTdFcxRG9MKzZlQWJBVTR4TXQyYVZnWUJTaVFIZ0ZoUDN4KzEvenYzUHBvOWlOWW1tZHNUM2g2Y3NueG51RGdZRXljbUJNdlhyaCtwTHpONk5uekdGYXUvUEMrWitIaEd3azNVTnF6Tk14em0rdlBqTStUTTQ4Y1d6Wm9UUStmUFlTZHQ1MytMSGxocnp3dkNsQ0FBa29SNEJDdmxKVmluUlNnd0hzRmR2eThBKzNtcHA0MlVxbElKVnlhb3AzenJCMGQyK0RreVNFQVduL2tFM0lURmhhTjhQanhqVFEvUlhXbjE4V3gzNDVCYTIrN0ZmcnVWN2NmQnRRZGtLWVJiNkFBQlNnZ0J3RU84WEpZQmRaQUFRcGtXc0I5blR0QzlvV0l6N3MyZGtWb3Q5Qk14MVBhZ3pWcnRzZXBVL01BRkV1ajlHeTRkdTBheXBRcDg5SDdJZzVId0dXbEM1cllOY0crMGZ1VXhwR2xlcjliL2gwS21oZlVIMFBKaXdJVW9JRGNCVGpFeTMyRldCOEZLUEJSQVh0ZmUxejQvWUo0eithaG0rRnM3NndadFFZTk91SHdZZUU4L0c4KzBuTXNQdnVzUGU3ZlQrdWxQb0N3UFVrNE16N3BWWkwrbEpxaWxrVTFZeWswS254QitzaXZSN0RkZGJ1bSttYXpGS0NBOGdRNHhDdHZ6Vmd4QlNqdy93S1BuejlHd1ZFRjMvSFEwbjU0b2ZHbFM1ZkN6ZTAybmp5WjlKSFBSVGhHallwSFNNakg3a2w5dkh0RWQ2dzV0UWIrSGZ3eHNiVnc0bzIyTG1HTDFwZ05ZL1J2ZUZYelVadmFXbFYyU3dIMUNYQ0lWOSthc2lNS2FFWmd5L2t0NkJqZVVleTN5aGRWY043bnZHYjZUMm4wZjF0cW1nQjQzMUdBSjFHdzRBQThmUGhMdWwxMi83SWJMV2UzUk1sQ0pYRmpldHI3Nk5NZFdFRTMvbnIvVndodmVMM2lkd1hDZXdkNFVZQUNGSkNiQUlkNHVhMEk2NkVBQmRJdE1HTE5DSVFkQ0JQdmQydnFodUF1d2VsK1hrMDNPanAyUkV4TUZUeDVZZy9BRWNEUHlKUG5HdkxtbllXNHVDdkltVE5udXR0OS9lWTFiRWJiNkYrSWRIejhjVGlXRWVKcDh5cnZYUjRCSFFQUXdiNkROZ0hZTlFVb0lGc0JEdkd5WFJvV1JnRUtwQ1ZRZVZKbFhMNTNXYnh0Ky9EdGFQdDEyN1FlVSszZlIwUkVZTm15SFhqMEtCbDU4eWFqYmR0bW1EeDVYS2I2RmQ1cUdyZzdFSVBxRDhLQ1hnc3lGVU10RHpuUGMwYXQwclV3emlsemxtcHhZQjhVb0lDOEJEakV5MnM5V0EwRktKQk9nZmZ0aDM4YTloVDU4dVJMWndUZTlqRUIzUjg2bFBjcGp3S2ZGRUI4Y0R4eW1xWC9OL2xxbEIyL2FUenUvM2xmRXkvQlV1UDZzU2NLcUZHQVE3d2FWNVU5VVVBREFodk9iTUMzQzc4Vk82MWVvanBPZTUzV1FPZkdhekhsVGJqclhOYmhXNGRVYStOVklLOU15NDR0dzZMRGkzRGM4N2k4Q21NMUZLQ0FKZ1U0eEd0eTJkazBCWlF2TUhUVlVNdy9ORjlzWkd5THNUemYyOERMT3ZmQVhMaXVjVVdyeXEzdzQ0Z2ZEUnhkbWVGTy9IWUNyVU5iSTlZL0Z0YjVyWlhaQkt1bUFBVlVJY0FoWGhYTHlDWW9vRDBCNFF1SHVyalVjODhqUjBUQ3FiS1Q5aUFrN0RqeHIwUll1MXZqelpzM2lBdUs0OUQ2LzlhUC8zb00yNG0yMkRSMEUrcVZxeWZoQ2pBMEJTaEFnUThMY0lqbnA0TUNGRkNjZ0xBM1dUZzlKZVhLa1QwSEV1Y2tjais4QkNzcEhPRXBIT1U1cS9Nc2pHNCtXb0lNeWcxWlA3QStlanYyeG5mMXZsTnVFNnljQWhSUXJBQ0hlTVV1SFF1bmdIWUZoQmNSQ1M4a1NybUVrME5PZUo3UUxvaUVuVys3c0EwZDVuV0FyWTJ0L3VWSHZONFZHTGg4SUFya0xhRC9JWWNYQlNoQUFXTUtjSWczcGpaelVZQUNCaEZ3V2VHQ2lDTVJZaXhQSjA5TTZ6ak5JTEVaNUYwQjRjejRRcU1LNGNuZlQzRE8reHpzaXd2bjBQUDZwMERRbmlBY2pEMklIYTQ3Q0VNQkNsREFhQUljNG8xR3pVUVVvSUNoQk1wTktJZHI4ZGZFY0h2YzlxQlpoV2FHQ3M4NC94SVl1WFlrUXZlSFltU1RrWmpkZFRaOTNpT3c4K0pPdUsxMVErelVXR1RQbHAxR0ZLQUFCU1FYNEJBdk9URVRVSUFDaGhSNDMzNzQ1M09mSTNmTzNJWk13MWovRURoMzZ4eXErVmZUbnhuL2NQWkRDTjlCNFBWZmdXc1Byc0hXeXhhWEpsOUNoU0lWU0VRQkNsQkFVZ0VPOFpMeU1qZ0ZLR0JvZ1pVblZxTDNrdDVpMkxwbDYrTEl1Q09HVHNONC94S3c4N1pEYkZ3c3RnM2JoblpWMnRIbkl3SVZmU3JDMzlrZnp2Yk9kS0lBQlNnZ21RQ0hlTWxvR1pnQ0ZKQkNvUCt5L2xoNmJLa1kycnVOTjN6YiswcVJpakgvSVRCcjl5eU0zVGdXSGUwNzZvOVc1UFZ4QWVGVUg0ZVNEdkJzNVVrcUNsQ0FBcElJY0lpWGhKVkJLVUFCcVFSS2pDdUIyNDl1aStFUGpENkFSbmFOcEVySHVQOHZFUDgwWG4rc1ovYnMyUkVmSEErTHZCYTBTVU5nd3VZSnVKZDREOHY2TDZNVkJTaEFBWU1MY0lnM09Da0RVb0FDVWduY1RMaUpVcDZseFBDNXpITGh6OUEvdVI5ZUt2Qi94UlhlVkJwNUtSSmgzY0l3dlBGd0kyVlZkcHJseDVkai9zSDVPRG5ocExJYllmVVVvSURzQkRqRXkyNUpXQkFGS1BBaEFXRWJqYkNkSnVWcWFOc1EwV09pQ1dZa2dmV24xNlBMb2k2b1hxSTZUbnVkTmxKVzVhZjU2ZnBQYURtN0pYVCtPaFQrdExEeUcySUhGS0NBTEFRNHhNdGlHVmdFQlNpUUhvSGVpM3RqNWNtVjRxMVQyazJCVDF1ZjlEektld3dna1B3cUdaYWpMUEU4NlRsaWZHTmc5N21kQWFKcUkwVGlYNGtRdmh5OGJ0QTZOUGl5Z1RhYVpwY1VvSUNrQWh6aUplVmxjQXBRd0pBQ2hkMEw0OEhUQjJMSXd4NkhVYTljUFVPbVlLdzBCQWF2SEl5Rmh4ZkNvNFVIWm5TYVFhOE1DalNjMlJEZGEzYUhTMzJYREQ3SjJ5bEFBUXE4SzhBaG5wOElDbEJBRVFMQ0dkemxKcFlUYXhYMnd3dm53NXZsTUZORS9Xb3A4c1J2SjFCN2VtMVk1YlBDZytBSHlKWXRtMXBhTTFvZmcxWU9nbmt1Y3dSM0NUWmFUaWFpQUFYVUo4QWhYbjFyeW80b29FcUJpTU1SY0ZtWit0dkxwdVdiWXEvN1hsWDJLdmVtU28wdmhac1BiMkxYcUYxb1ViR0YzTXVWWlgwaGUwT3dMMllmZmh6eG95enJZMUVVb0lEOEJUakV5MytOV0NFRktBQ2dlMFIzckRtMVJyU1k2andWRTFwTm9JMEpCS2IrT0JWZVc3M1FyVVkzckI2NDJnUVZxQ09sY05LUDYycFh4UHJIOGwrVTFMR2s3SUlDUmhYZ0VHOVViaWFqQUFVeUsvRHYvZkRIeHgrSFl4bkh6SWJqYzFrUXVQdjRMb3A1RkVOdXM5eElDRWxBdmp6NXNoQk4yNDllajc4T1d5OWJuUGM1ajBwRksya2JnOTFUZ0FJWkV1QVFueUV1M2t3QkNwaENRQmVuUTNudjhtSnE4OXptU0p5VHlOOWVtbUl4L2o5bms2QW1PS0E3Z0lqZUVmaXUzbmNtckVRZHFTdFBxb3pKN1Niam0ycmZxS01oZGtFQkNrZ3V3Q0ZlY21JbW9BQUZzaW9ndkN4bjZBOUR4VEF0SzdaRTFLaW9ySWJsODFrUVdIRmlCZm9zNllPNlpldml5TGdqV1lqRVIxTUVPczN2QlB2aTlwalllaUpSS0VBQkNxUXB3Q0UrVFNMZVFBRUttRnJnMndYZllzUFpEV0laTTc2WkFZK1dIcVl1UzlQNVh5Uy9nSldibGY3TStPc0IxMUhLS3ZWTnVwcUd5V0x6WGx1OGNQdlJiYXdZc0NLTGtmZzRCU2lnZGdFTzhXcGZZZlpIQVJVSVdJNjBoUEN5bkpUcjFNUlRjQ2pwb0lMT2xOMUMzeVY5c2Z6RWN2aTA4Y0dVOWxPVTNZeU1xbDk1WWlYQ0RvUkIrSnp6b2dBRktQQWhBUTd4L0d4UWdBS3lGcmg4OXpJcVQ2NHMxaWpzaDM4YTlwVG5rOHRnMWFKMTBXZ2MxQmhGTElyZ1R1QWRyb2tCMStUMHpkTm9HdFFVT244ZFBpL3d1UUVqTXhRRktLQVdBUTd4YWxsSjlrRUJsUXFFN1EvRGlMVWp4TzdhZk5VR08xeDNxTFJiWmJYMTl1MWIvU2sxOXhMdjRlRFlnMmp3WlFObE5TRHphdi84KzAvWWVkdnBqL0ZzYU50UTV0V3lQQXBRd05nQ0hPS05MYzU4RktCQWhnU2M1emxqNjRXdDRqUEIzd2JEclpsYmhtTHdadWtFZkxiNXdHK25IL3JXN291bC9aWktsMGpEa1J2TmFvUXVEbDB3dU1GZ0RTdXdkUXBRNE44Q0hPTDVtYUFBQldRcklQeW10K0NvZ3Uvc2h4Zk8wNjd5UlJYWjFxeTF3bTRrM0VCcHo5SVF0amtKWjhibnlabEhhd1JHNlhmSXFpRjYyNUF1SVViSnh5UVVvSUQ4QlRqRXkzK05XQ0VGTkN0dy92WjVWUFdyS3ZadmtkY0NqMlkvNHQ1cm1YMGk2azZ2aTJPL0hjT0svaXZReTdHWHpLcFRUem16OTgzRzdzdTdlYnlxZXBhVW5WQWdTd0ljNHJQRXg0Y3BRQUVwQllMM0JHUDBodEZpQ21kN1oyd2V1bG5LbEl5ZENZR0l3eEZ3V2VtQ0puWk5zRy8wdmt4RTRDUHBGZGgxZVpmK25RazZQeDF5bWVWSzcyTzhqd0lVVUtFQWgzZ1ZMaXBib29CYUJOcUd0Y1hPaXp2RmRrSzdoc0sxaWF0YTJsTk5IODllUEFVY2c3TUFBQjA4U1VSQlZOT2ZHWi8wS2tsL1NrMVJ5NktxNlUyT2pRaGJtT3k4N0hERzZ3d3FGMHM5dVVtT3RiSW1DbEJBT2dFTzhkTFpNaklGS0pBRkFXRS9mSDdYL1BxWENhVmNseVpmUXFXaWxiSVFsWTlLSmRCdFVUZXNQYjBXVTUybllrS3JDVktsWWR4L0NIdzErU3Q0dC9GRzUrcWQ2VUlCQ21oUWdFTzhCaGVkTFZOQUNRTENPZGsxcHRZUVN4WDJ3eitlODFnSnBXdXlSbUdiaDlNY0o1UXNWQkkzcHQvUXBJRXBtaGJlWnZ4VnNhL2cxY2JMRk9tWmt3SVVNS0VBaDNnVDRqTTFCU2p3WVlIQVhZRVl0Mm1jZUVQbmFwMnhmdkI2a3NsVTRQV2IxN0FaYllPRVp3azQ0WGtDdFVyWGttbWw2aXZMZTZzM2hDMDJxNzVicGI3bTJCRUZLUEJCQVE3eC9IQlFnQUt5RkhDYTdZUmR2K3dTYXd2dkVZNGhEWWZJc2xZVzlUOEJqNDBlbUxsN3B2NDg4L2s5NTVQRmlBSS9uUHdCd3VrMXA3MU9HekVyVTFHQUFxWVU0QkJ2U24zbXBnQUYzaXZ3NnZVcldJeTBlR2MvZkl4ZkRPeHM3Q2dtWXdIZEh6cVU5eW1QQXA4VVFIeHdQSEthNVpSeHRlb3I3Y3pOTXhCZURCWHJINHNpRmtYVTF5QTdvZ0FGM2hIZ0VNOFBCQVVvSUR1QkU3K2RRTzNwdGNXNlBzdi9HZTRIMzVkZG5Tem92d0xWL2F2ajdLMnpXRDlvUGI5d2FZSVB5TE9rWjdDZGFJdVYzNjFFWTd2R0pxaUFLU2xBQVdNSmNJZzNsalR6VUlBQzZSYVlGamtORTdkTUZPL3ZWcU1iVmc5Y25lN25lYVBwQk1MMmgySEUyaEZvWGJrMWRvNUlQUjdVZEJWcE0zT1RvQ2JvVkswVHQ2QnBjL25adFVZRU9NUnJaS0haSmdXVUpOQXN1Qm4yeGFTK05HaFJyMFVZV0grZ2tsclFiSzJKZnlYQzJ0MGFiOTY4UVZ4UUhLenpXMnZXd3RTTkQxMDFWTCtsYVU3WE9hWXVoZmtwUUFFSkJEakVTNERLa0JTZ1FPWUZoUDN3NXNQTjhmTFZTekhJMWFsWFVmYXpzcGtQeWllTkt1QTh6eGxiTDJ4RlVPY2d1RGQzTjJwdUpudFhJSFIvS0NJdlJXTFhxTlF2aWRPSUFoUlFod0NIZUhXc0k3dWdnR29Famx3OWd2cUI5Y1YrdUI5ZWVVdTc5ZnhXT0ljN3c5YkdGam8vbmZJYVVGbkZ1My9aalVFckJrSG5yME9lbkhsVTFoM2JvWUIyQlRqRWEzZnQyVGtGWkNuZ3U4TVhrN1pQRW12clZhc1hWZ3hZSWN0YVdkVDdCWkpmSmV1MzFEejUrd25PZVorRGZYRjdVcGxZNE5iRFc3RHpzc1BKQ1NmeDlSZGZtN2dhcHFjQUJRd2h3Q0hlRUlxTVFRRUtHRXhBT0NMdllPeEJNZDZTdmt2UXIwNC9nOFZuSU9NSWpGdzdFc0pXanBGTlJtSjIxOW5HU2Nvc2FRcFVtVklGbnEwODBjV2hTNXIzOGdZS1VFRGVBaHppNWIwK3JJNENtaEpJU2s3Q3B5TStmV2MvL0kyQUd5aHBWVkpURG1wbzl0eXRjNmptWHcxVythejBYM0ROa1QySEd0cFNSUTlkRjNWRmhjOHJ3S2V0anlyNllSTVUwS29BaDNpdHJqejdwb0FNQmFKMTBXZ2NsSHEyZGZHQ3hYRnJ4aTBaVnNxUzBpTmc1MjJIMkxoWWJCdTJEZTJxdEV2UEk3ekhTQUtUdGszQzFRZFhlWFNya2J5WmhnSlNDSENJbDBLVk1TbEFnVXdKK0d6emdkOU9QL0ZaWVJ1TnNKMkdseklGWnUyZWhiRWJ4NktqZlVkc0dycEptVTJvdU9vMXA5WkFXS096M21kVjNDVmJvNEI2QlRqRXEzZHQyUmtGRkNkUWIwWTlITDEyVkt4N1JmOFY2T1hZUzNGOXNPRC9DY1EvallmTmFCdGt6NTRkOGNIeHNNaHJRUnFaQ1FqYm51b0Yxa09zZnl5S1dSYVRXWFVzaHdJVStKZ0FoM2grUGloQUFWa0lDUHZoaGZQaFg3OTVMZFlqN0tVdS9HbGhXZFRISWpJbjBHcE9LMFJkanNMYzduTXhyTkd3ekFYaFU1SUsvUFh5TDloNjJXSnAzNlZvV3FHcHBMa1luQUlVTUp3QWgzakRXVElTQlNpUUJZRzlWL2FpZVVoek1VSlo2N0s0T3UxcUZpTHlVVGtJckR1OURzSVhLUjFLT3VEVXhGTnlLSWsxZkVCQWVGTnlCL3NPL0dHTG54QUtLRVNBUTd4Q0ZvcGxVa0R0QWhNMlQwQkFWSURZNXNCNkE3R285eUsxdDYzNi9vUXo0eTFIV2VKNTBuUEUrTWJBN25NNzFmZXM1QWFIcng2T2JNaUdzTzVoU202RHRWTkFFd0ljNGpXeHpHeVNBdklYY0F4d3hNbnJKOFZDVnc5Y2pXNDF1c20vY0ZhWXBzQ2dsWU93NlBBaWpHczVEdE8vbVo3bS9iekJ0QUp6RDh6RjlwKzNZNC9iSHRNV3d1d1VvTUJIQlRqRTh3TkNBUXFZWE9EWmkyZXdHR25CL2ZBbVh3bHBDamorMjNIVW1WNUhmMmI4ZytBSHlKWXRtelNKR05WZ0FzTDJ0Z0hMQnVpLzhQcEpyazhNRnBlQktFQUJ3d2x3aURlY0pTTlJnQUtaRklpNkZJVldvYTNFcCsxczdCRGpGNVBKYUh4TWpnS2x4cGZDelljM3NYdlVialN2bVByZEJ6bld5cHIrSi9EN285LzFYM2c5TnY0WTdJdmJrNFVDRkpDWkFJZDRtUzBJeTZHQUZnVThObnBnNXU2Wll1dERHZ3hCZU05d0xWS290bWYvbmY3dzN1YU43alc2NDRlQlA2aTJUelUyVnRXM0tqeGFlcUJyamE1cWJJODlVVUN4QWh6aUZidDBMSndDNmhGdzhIZkFtVnRueEliV0QxcVB6dFU3cTZkQmRvSzdqKytpbUVjeDVEYkxqWVNRQk9UTGs0OHFDaExvdHFnYmJHMXNNYm5kWkFWVnpWSXBvRzRCRHZIcVhsOTJSd0haQ3dqNzRmTzc1bituemtlekg4SFMzRkwydGJQQWpBazBudFVZMGJIUitMN1A5eGhRZDBER0h1YmRKaGVZc21NS2RIL29zTVpsamNscllRRVVvQURBSVo2ZkFncFF3S1FDTzM3ZWdYWnoyNGsxVkNwU0NaZW1YREpwVFV3dWpjQ0tFeXZRWjBrZjFDMWJGMGZHSFpFbUNhTktLckQyMUZyTTJEVUQ1MzNPUzVxSHdTbEFnYlFGT01TbmJjUTdLRUFCQ1FYYzE3a2paRitJbU1HMXNTdEN1NFZLbUpHaFRTWHdJdmtGTEVaWUlPbFZFcTRIWEVjcHExS21Lb1Y1c3lCdzRmY0xxQjFRR3pwL0hZb1hMSjZGU0h5VUFoVElpZ0NIK0t6bzhWa0tVQ0RMQXZhKzloQ0dncFJyODlETmNMWjN6bkpjQnBDblFOOGxmYkg4eEhMNHRQSEJsUFpUNUZra3EwcFQ0TytYZjhQTzIwNi9OYXBaaFdacDNzOGJLRUFCd3d0d2lEZThLU05TZ0FMcEZIajgvREVLamlyNHp0M2NENTlPUElYZUZxMkxSdU9neGloaVVRUjNaOTVWYUJjc08wV2dlVWh6dFAycUxWeWJ1QktGQWhRd3NnQ0hlQ09ETXgwRktKQXFzT1g4Rm5RTTd5aitRWlV2cW5DdnJjby9JRy9mdnRXZlVuTXY4UjRPamoySUJsODJVSG5INm05dnhKb1JlUFAyRGVaMm42ditadGtoQldRa3dDRmVSb3ZCVWlpZ05RSGhQLzVoQjhMRXR0MmF1aUc0UzdEV0dEVFhyL2RXYi9qLzZJOStkZnBoU2Q4bG11dGZqUTNQaTU2SExlZTJZTi9vZldwc2p6MVJRSllDSE9KbHVTd3NpZ0xhRUtnOHFUSXUzN3NzTnJ0OStIYTAvYnF0TnByWGNKYzNFbTZndEdkcG1PYzIxNThabnlkbkhnMXJxS2YxL1RINzBYZHBYK2o4ZFBxMTVVVUJDa2dyd0NGZVdsOUdwd0FGUGlEd3Z2M3dUOE9lOGlWQUd2bkUxSmxlQjhkL080NlZBMWFpWjYyZUd1bGEvVzNlZVh3SGRsNTJPT3h4R0ZWTFZGVi93K3lRQWlZVTRCQnZRbnltcG9DV0JUYWMyWUJ2RjM0ckVsUXZVUjJudlU1cm1VUlR2Uzg2dkFpRFZnNUMwL0pOc2RkOXI2WjYxMEt6MWZ5cVlYVHowZWhlczdzVzJtV1BGRENKQUlkNGs3QXpLUVVvTUhUVlVNdy9ORitFR050aUxBSTdCUkpHSXdMQ20zcXQzS3owWjhiZkNieURvcFpGTmRLNWR0cnNFZEVEWlQ4cnk2TkV0YlBrN05USUFoemlqUXpPZEJTZ3dQOEV5bnVYaHk1T0ozSkVqb2lFVTJVbjhtaElvT3VpcmxoM2VoMm1PVStEWnl0UERYV3VuVlo5ZC9qaWwzdS9ZTjJnZGRwcG1wMVN3RWdDSE9LTkJNMDBGS0JBcXNEOVArL0RaclNOK0FjNXN1ZEE0cHhFN29mWDJJY2s2bElVV29XMlFzbENKWEZqK2cyTmRhK2RkdGVmWG85cGtkTndZVkxxUzkyMDB6MDdwWUIwQWh6aXBiTmxaQXBRNEFNQ2EwNnRRZmVJMUwyeXRVclh3Z25QRS9UU21NRHJONi8xUDh3bFBFdkFTYytUcUZtNnBzWUV0TlB1ejcvL2pKclRhdXBQcmlscFZWSTdqYk5UQ2tnb3dDRmVRbHlHcGdBRjNpL2dzc0lGRVVjaXhMLzBkUExFdEk3VHlLVkJnYkVieG1MV25sa1kwbUFJd251R2ExQkFPeTBMMzM4UVRxNVowR3NCV2xSc29aM0cyU2tGSkJMZ0VDOFJMTU5TZ0FJZkZpZzNvUnl1eFY4VGI5amp0Z2ZOS2pRam1RWUZkSC9vVU42blBBcDhVZ0R4d2ZISWFaWlRnd3JhYXJubDdKWndxdVNFa1UxSGFxdHhka3NCQXd0d2lEY3dLTU5SZ0FJZkYzamZmdmpuYzU4amQ4N2NwTk9vUUhYLzZqaDc2eXpXRDFxUHp0VTdhMVJCVzIyUFdqc0tMMSs5NUwrK2FHdloyYTJCQlRqRUd4aVU0U2hBZ1k4THJEeXhFcjJYOUJadnFsdTJMbzZNTzBJMkRRdUU3US9EaUxVajBMcHlhK3djc1ZQREV0cHFmZjdCK1JEZUYzRmd6QUZ0TmM1dUtXQWdBUTd4Qm9Ka0dBcFFJSDBDL1pmMXg5SmpTOFdidmR0NHc3ZTliL29lNWwycUZFajhLeEhXN3RaNDgrWU40b0xpWUozZldwVjlzcW4vQ2tUcm90SHorNTdRK2V1UVAwOStFbEdBQWhrUTRCQ2ZBU3plU2dFS1pGMmd4TGdTdVAzb3Roam93T2dEYUdUWEtPdUJHVUhSQXM3em5MSDF3bFlFZFE2Q2UzTjNSZmZDNGpNbWNDL3hudjRMcjhKdjVLdVhySjZ4aDNrM0JUUXN3Q0ZldzR2UDFpbGdiSUdiQ1RkUnlyT1VtRGFYV1M3OEdmb245OE1iZXlGa21HL3IrYTF3RG5lR3JZMnQvaGhDWHRvVGNQQjMwSC9adFdldG50cHJuaDFUSUJNQ0hPSXpnY1pIS0VDQnpBa0kyMmlFN1RRcFYwUGJob2dlRTUyNVlIeEtWUUxKcjVMMVcycWUvUDBFNTMzT284b1hWVlRWSDV0Sm4wQ3Z4YjMwTC8veTYrQ1h2Z2Q0RndVMExNQWhYc09MejlZcFlHd0I0VC9RcTA2dUV0TUtlK0dGUGZHOEtDQUlqRmd6QW1FSHdqQ3E2U2lFZEFraGlrWUYvSGY2NCtjN1AyUEQ0QTBhRldEYkZFaWZBSWY0OURueExncFF3QUFDaGQwTDQ4SFRCMktrSXg1SFVMZGNYUU5FWmdnMUNBakhUQXJIVFZybHM5Si93VFZIOWh4cWFJczlaRUpnNDltTjhOM2hpNHVUTDJiaWFUNUNBVzBJY0lqWHhqcXpTd3FZWE9EcS9hdjQwdXRMc1E1aFA3eHdQcnhaRGpPVDE4WUM1Q05nNTIySDJMaFliQisrSFcyL2JpdWZ3bGlKMFFVdTNibUVhdjdWRU9zZmkxSldxZCtsTVhvaFRFZ0JtUXB3aUpmcHdyQXNDcWhOWU5IaFJSaTBjcERZbHZDR1Z1Rk5yYndvOEUrQm1idG53bU9qQjc2cCtnMDJEdGxJSEkwTEpMOU9ocTJYTGVaMW53ZW55azRhMTJEN0ZIaFhnRU04UHhFVW9JQlJCTG90Nm9hMXA5ZUt1YVk1VDRObkswK2o1R1lTNVFqRVA0Mkh6V2diWk0rZUhmSEI4YkRJYTZHYzRsbXBaQUt0NXJSQzg0ck45ZCtYNEVVQkN2eFBnRU04UHdrVW9JQlJCUDY5SC82RTV3blVLbDNMS0xtWlJGa0NUck9kc091WFhmcmZ2ZzV0TkZSWnhiTmF5UVRjMXJuaDc1ZC9ZMEd2QlpMbFlHQUtLRW1BUTd5U1ZvdTFVa0NoQWpGL3hLQ0NUd1d4ZXZQYzVraWNrOGo5OEFwZFQ2bkxYbnRxTGJwRmRFT05ralh3MDhTZnBFN0grQW9TV0hob29mNWY5SGcwcllJV2phVktKc0FoWGpKYUJxWUFCVklFd3FQRE1XejFNQkhFcVpJVElrZEdFb2dDN3hWNGtmd0NWbTVXZUo3MEhERytNYkQ3M0k1U0ZCQUZEc1llaExBOVQvakM2NmVmZkVvWkNtaFdnRU84WnBlZWpWUEFlQUtkRjNTR2NHUmN5aFhZS1JCalc0dzFYZ0hNcERnQmx4VXVpRGdTZ2ZGTzR4SFFNVUJ4OWJOZ2FRWGluc1Rwdi9DNjEzMHZhcFNxSVcweVJxZUFUQVU0eE10MFlWZ1dCZFFrWURuU0VvbC9KWW90blo1NEd0VkxWbGRUaSt6RndBTEhmenVPT3RQcm9JaEZFZHdKdklOczJiSVpPQVBEcVVHZzV0U2FHTjU0T0hvNTlsSkRPK3lCQWhrUzRCQ2ZJUzdlVEFFS1pGUkFPT3Y1cXlsZmlZOEorK0dmaGozbFVKWlJTQTNlWDJwOEtkeDhlQk83UiszV24wekNpd0x2RStpOXVEZStLUGdGcGpwUEpSQUZOQ1hBSVY1VHk4MW1LV0I4Z2REOW9SaTVkcVNZdU8xWGJiSGRkYnZ4QzJGR3hRbjQ3L1NIOXpadmRLL1JIVDhNL0VGeDliTmc0d2xNaTV5R2M3Zk84ZDBDeGlObkpoa0ljSWlYd1NLd0JBcW9XY0I1bmpPMlh0Z3F0aGo4YlREY21ybXB1V1gyWmlDQnU0L3ZvcGhITWVRMnk0MkVrQVRreTVQUFFKRVpSbzBDbTg1dXdxVHRrM0I1eW1VMXRzZWVLUEFmQVE3eC9GQlFnQUtTQ2J4OSt4WUZSeFY4WnovOGVaL3pxUEpGRmNseU1yQzZCQnJQYW96bzJHaDgzK2Q3REtnN1FGM05zUnVEQy94eTd4ZFVtVklGT244ZHlsaVhNWGg4QnFTQW5BUTR4TXRwTlZnTEJWUW1jUDcyZVZUMXF5cDJKYng5ODlIc1I5d1ByN0oxbHJLZDVjZVhvKy9TdnFoWHJoNE9leHlXTWhWanEwVGcxZXRYc1BPMlEyaTNVTFNxM0VvbFhiRU5DdnhYZ0VNOFB4VVVvSUJrQXNGN2dqRjZ3Mmd4dnJPOU16WVAzU3haUGdaV244Q3pGOC8wWjhZbnZVckM5WURyS0dWVlNuMU5zaU5KQkZxSHRrWVR1eVp3Yis0dVNYd0dwWUNwQlRqRW0zb0ZtSjhDS2hab0c5WVdPeS91RkRzTTdSb0sxeWF1S3U2WXJVa2gwR2RKSDZ3NHNRS1QyazdDNUhhVHBVakJtQ29WR0wxK05KNGxQY1BDWGd0VjJpSGIwcklBaDNndHJ6NTdwNENFQXNKKytQeXUrZlZ2M1V5NUxrMitoRXBGSzBtWWxhSFZLSEJBZHdCTmdwcm96NHkvTy9PdUdsdGtUeElLTERxOENEK2MvQUdIUEE1Sm1JV2hLV0I4QVE3eHhqZG5SZ3BvUXVEMHpkT29NVFgxVFlyQ2Z2akhjeDVyb25jMmFWZ0I0UWRDNFpTYWU0bjNjR2pzSWRUL3NyNWhFekNhNmdVTy8zb1l3cHVqWS8xaklmeC9FUzhLcUVHQVE3d2FWcEU5VUVDR0FvRzdBakZ1MHppeHNzN1ZPbVA5NFBVeXJKUWxLVUhBYTRzWHBrWk9SZjg2L2JHNDcySWxsTXdhWlNidzRNOEhzUFd5UmRTb0tOUXFYVXRtMWJFY0NtUmNnRU44eHMzNEJBVW9rQTRCcDlsTzJQWExMdkhPOEI3aEdOSndTRHFlNUMwVStLL0FqWVFiS08xWkdzSWJmNFV6NC9Qa3pFTW1DbVJLd0RIQUVZTWJERWFmMm4weTlUd2Zvb0JjQkRqRXkyVWxXQWNGVkNRZ0hQRm1NZExpbmYzd01YNHhzTE94VTFHWGJNWFlBclVEYXVQRTlSTllOV0FWZXRUcVllejB6S2NpZ2I1TCt1SnppODhSMERGQVJWMnhGYTBKY0lqWDJvcXpYd29ZUWVERWJ5ZFFlM3B0TWRObitUL0QvZUQ3UnNqTUZHb1dXSGhvSVFhdkdveG1GWnBoajlzZU5iZkszb3dnTUQxcU9rN2RPTVZqYjQxZ3pSVFNDSENJbDhhVlVTbWdhWUZwa2RNd2NjdEUwYUJialc1WVBYQzFwazNZZk5ZRmhEUGpMVWRaUXZpWG5qdUJkMURVc21qV2d6S0NwZ1cybk4rQ2lac240b3JmRlUwN3NIbGxDbkNJVithNnNXb0t5RnFnV1hBejdJdlpKOWE0cU5jaURLdy9VTlkxc3pobENIUmQxQlhyVHEvRE5PZHA4R3pscVl5aVdhV3NCV0wraUVHbFNaV2c4OU9oWE9GeXNxNlZ4VkhnbndJYzR2bDVvQUFGRENvZy9KYlVmTGc1WHI1NktjYTlPdlVxeW41VzFxQjVHRXliQWxHWG90QXF0QlZLRmlxSkc5TnZhQk9CWFJ0YzRNM2JON0R6c2tOd2wyQzArYXFOd2VNeklBV2tFT0FRTDRVcVkxSkF3d0pIcmg1Qi9jRFVjN3k1SDE3REh3WUpXbi85NWpWc1J0c2c0VmtDVG5xZVJNM1NOU1hJd3BCYUZSRGVNdDNneXdZWTAyS01WZ25ZdDRJRU9NUXJhTEZZS2dXVUlPQzd3eGVUdGs4U1MrMVZxeGRXREZpaGhOSlpvMElFeG00WWkxbDdabUZJZ3lFSTd4bXVrS3BacGxJRWhNOVg0bCtKaU9nVG9aU1NXYWRHQlRqRWEzVGgyVFlGcEJKb05Lc1JEc1llRk1NdjZic0UvZXIwa3lvZDQycFFRUGVIRHVWOXlxUEFKd1VRSHh5UG5HWTVOYWpBbHFVVStQN0k5MWgrZkRtT2pEc2laUnJHcGtDV0JEakVaNG1QRDFPQUF2OFVTRXBPMHUrSEY3WThwRnczcDk5RWlVSWxDRVVCZ3dwVTg2dUdjN2ZQWWNQZ0RlaFVyWk5CWXpNWUJRU0JvMWVQb21ONFIrajhkU2hvWHBBb0ZKQ2RBSWQ0MlMwSkM2S0FjZ1dpZGRGb0hOUlliSUJmUGxUdVdzcTk4dEQ5b1JpNWRxVCtTNGc3WEhmSXZWeldwMUNCK0tmeCtpKzg3aHl4RTQ1bEhCWGFCY3RXcXdDSGVMV3VMUHVpZ0FrRWZMYjV3RytubjVoWjJFWWpiS2ZoUlFGREN3aDdscTNkcmZIbXpSdkVCY1hCT3IrMW9WTXdIZ1ZFQWVGdHdjSXh1ZHdheUErRm5BUTR4TXRwTlZnTEJSUXVVRzlHUFJ5OWRsVHNZa1gvRmVqbDJFdmhYYkY4dVFwMG1OY0IyeTVzUS9DM3dYQnI1aWJYTWxtWFNnVDZMK3NQNGJTdDZkOU1WMGxIYkVQcEFoemlsYjZDcko4Q01oRjQzMzU0NFRla2hUOHRMSk1LV1liYUJJUzNiUXA3bG0xdGJQVXY2dUZGQWFrRlprVE53SW5ySjdCMTJGYXBVekUrQmRJVTRCQ2ZKaEZ2b0FBRjBpT3c5OHBlTkE5cEx0NWExcm9zcms2N21wNUhlUThGTWlXUS9DcFp2NlhteWQ5UGNNSG5BcjcrNHV0TXhlRkRGTWlJZ1BDdlArTTNqVWVNWDB4R0h1TzlGREM0QUlkNGc1TXlJQVcwS1RCaDh3UUVSQVdJelErc054Q0xlaS9TSmdhN05wcUE2MnBYekkyZUM3ZW1idnEzYmZLaWdERUVkSEU2bFBjdWoxai9XSHhaK0V0anBHUU9DdnhIZ0VNOFB4UVVvSUJCQkJ3REhISHkra2t4MXVxQnE5R3RSamVEeEdZUUNueEk0TXpOTTNDWTZnQ3JmRmI2TDdqbXlKNkRXQlF3bW9DdGx5MW1kcHFKZGxYYUdTMG5FMUVnUllCRFBEOExGS0JBbGdXZXZYaUcvSzc1MzRuRC9mQlpabVdBZEFyWWVkc2hOaTVXZjlTa2NPUWtMd29ZVTZEOTNQYW9XNjR1eHJZWWE4eTB6RVVCY0lqbmg0QUNGTWl5UU5TbEtMUUtiU1hHc2JPeDQzN1JMS3N5UUhvRkFuY0ZZdHltY2ZxWFBna3ZmK0pGQVdNTGVHejB3TU5uRDdHNDcySmpwMlkrRFF0d2lOZnc0ck4xQ2hoS1FQZ1AyTXpkTThWd1F4b01RWGpQY0VPRlp4d0tmRlJBZUNHUHpXZ2JaTStlSGZIQjhiRElhMEV4Q2hoZFlNblJKUkQrZDNSODZqRzdSaStDQ1RVbHdDRmVVOHZOWmlrZ2pZQ0R2d1BPM0RvakJsOC9hRDA2Vis4c1RUSkdwY0I3Qkp4bU8ySFhMN3N3ci9zOERHMDBsRVlVTUluQXNXdkhJR3l2RWI3d1dpaGZJWlBVd0tUYUVlQVFyNTIxWnFjVWtFVGdmZnZoSDgxK0JFdHpTMG55TVNnRjNpZXc5dFJhZEl2b2hob2xhK0NuaVQ4UmlRSW1FeEMyMVFoZmVOMDJmQnZxbEsxanNqcVlXUDBDSE9MVnY4YnNrQUtTQ3V6NGVRZmF6VTA5bWFGU2tVcTROT1dTcERrWm5BTC9GbmlSL0FKV2JsWjRudlFjMXdPdW81UlZLU0pSd0tRQ2RhZlhSZis2L2ZYLzQwVUJLUVE0eEV1aHlwZ1UwSkNBK3pwM2hPd0xFVHQyYmV5SzBHNmhHaEpncTNJUmNGbmhnb2dqRVJqdk5CNEJIVlBmV1NDWCtsaUg5Z1FHTEJ1ZzMxWVQyQ2xRZTgyelk4a0ZPTVJMVHN3RUZGQzNnTDJ2UFM3OGZrRnNjdlBRelhDMmQxWjMwK3hPbGdMQ2Z1UzZNK3FpaUVVUjNBbThnMnpac3NteVRoYWxMUUhoUy85SHJ4N1ZiNi9oUlFGRENuQ0lONlFtWTFGQVl3S1BuejlHd1ZFRjMrbWErK0UxOWlHUVdidWx4cGZDelljM3NjZHRENXBWYUNhejZsaU9WZ1cyWDlpT3NSdkhRdWVuNHcrWFd2MFFTTkEzaDNnSlVCbVNBbG9SMkhKK0N6cUdkeFRicmZKRkZaejNPYStWOXRtbkRBWDhkdnJCWjVzUGV0VHNnVlhmclpKaGhTeEpxd0svM3Y4VmRsNTJ1T0ozQmNLN05IaFJJS3NDSE9Lektzam5LYUJoZ1JGclJpRHNRSmdvNE5iVURjRmRnalVzd3RaTkxYRDM4VjBVOHlpRzNHYTVrUkNTZ0h4NThwbTZKT2Fud0RzQzViM0w2Nyt6MGNHK0EyVW9rQ1VCRHZGWjR1UERGTkMyUU9WSmxYSDUzbVVSWWZ2dzdXajdkVnR0bzdCN2t3czBtdFVJQjJNUFluR2Z4VHdaeE9TcndRTGVKK0E4enhtMVN0ZkNPS2R4QktKQXBnVTR4R2Vhamc5U1FOc0M3OXNQL3pUc0tYL3pxZTJQaFN5NlgzWnNHZm90NjRmNjVlcmprTWNoV2RURUlpandiNEh4bThiai9wLzNzYlRmVXVKUUlGTUNIT0l6eGNhSEtFQ0JEV2MyNE51RjM0b1ExVXRVeDJtdjA0U2hnTWtGaEJlUUNXZkdKNzFLNHBueEpsOE5GdkF4QWVFSHprV0hGK0c0NTNGQ1VTRERBaHppTTB6R0J5aEFBVUZneUtvaFdIQm9nWWpoMGNJRE16ck5JQTRGWkNIUWUzRnZyRHk1RXBQYlRjYWt0cE5rVVJPTG9NRDdCRTc4ZGdLdFExc2oxajhXMXZtdGlVU0JkQXR3aUU4M0ZXK2tBQVgrS1NDY3NoQjdQMWI4bzZpUlVXaFpxU1dSS0NBTGdmMHgrOUUwdUNsS0ZpcUpHOU52eUtJbUZrR0JEd2s4L3VzeGJDZmFZdFBRVGFoWHJoNmhLSkF1QVE3eDZXTGlUUlNnd0Q4RmhIMmNOcU50eEQvS2tUMEhFdWNrY2o4OFB5YXlFWGo3OXEzK2xKcDdpZmR3Mk9Nd0J5UFpyQXdMK1poQS9jRDY2TzNZRzkvVis0NVFGRWhUZ0VOOG1rUzhnUUlVK0xmQTZwOVdvOGYzUGNRL2RpenR5RDJkL0pqSVRzQnJpeGVtUms1Ri96cjlzYmp2WXRuVng0SW84RDZCZ2NzSG9rRGVBcGpWZVJhQktQQlJBUTd4L0lCUWdBSVpGaEQrSS9QOTBlL0Y1eWEwbW9DcHpsTXpISWNQVUVCS2dSc0pOMURhc3pUTWM1dnJ6NHpQa3pPUGxPa1ltd0lHRXdqYUU2US9KbldINnc2RHhXUWc5UWx3aUZmZm1ySWpDa2d1VUhaQ1dmd1cvNXVZWjYvYlhqU3QwRlR5dkV4QWdZd0sxQTZvalJQWFQyRFZnRlhvVVN2MVg0OHlHb2YzVThEWUFqc3Y3b1RiV2pmRVRvMUY5bXpaaloyZStSUWd3Q0ZlQVl2RUVpa2dKNEgzN1lkL1B2YzVjdWZNTGFjeVdRc0Y5QUlMRHkzRTRGV0QwYXhDTSt4eDIwTVZDaWhLNE5xRGE3RDFzc1dseVpkUW9VZ0ZSZFhPWXFVWCtEL2NmaThaMmVjVUp3QUFBQUJKUlU1RXJrSmdnZz09IiwKICAgIkJhc2U2NFByb2plY3QiIDogIlVFc0RCQlFBQ0FnSUFFMjB5bFFBQUFBQUFBQUFBQUFBQUFBWEFBQUFaMlZ2WjJWaWNtRmZaR1ZtWVhWc2RITXlaQzU0Yld6dG1sOVQyemdRd0ordm4wTGpwN3NIRXR1Sm5jQVFPclF6TjhjTXBjekJkUHFxMkJ0SGh5ejVKSms0K2ZRblM0bnRBQW1wU1lGeThCQnJaZjM5N1dxMWtqbitXS1FVM1lLUWhMT1I0M1ZjQndHTGVFeFlNbkp5TlRrWU9oOVBQaHdud0JNWUM0d21YS1JZalp5Z0xGblYwMUxIRDhNeUR4V1NIREYrZ1ZPUUdZN2dLcHBDaXM5NWhKVXBPbFVxTytwMlo3TlpaOVZvaDR1a215U3FVOGpZUVhwQVRJNmNaZUpJTjdkV2FkWXp4WDNYOWJyZnY1emI1ZzhJa3dxekNCeWtCeHZEQk9kVVNaMEVDaWt3aGRROGc1R1RjY0tVZ3lnZUF4MDVsNldFZnA4SWdEOGN0S3lrR2JqT3lZZmZqdVdVenhBZi93T1J6bE1paDZyZUJGTUpUcmNzcE45LzVwUUxKRWFPNy9ZZHBLRnBCbVB6aTJrMnhXWEtGS1Y0RGdMZFlscmw0Rnp4eU5RMnVZMW1UVWRmZUF6MlRiQXN6MGhxSUNLcElOTURkWkRNQUdLVHNoUFVpVXgzWkpUWGFDL2lYTVFTRlNQbkFsODRhTDU4THV6VEZERm9yc2hpdlV1YnErWVVHaU0vN2k2cDdzWTNoZ3hZckF1dFFmWWVnV3lFWjJUY2YzN0d2WDB4L3NxYVpQMTNzbnV6M2pQMk55UjZ6RTIrdlhlK2UrTzdicm45Vm1UZEJsYy9DSDR4c3FhSVpTakwzNUVUOFRTalVPd1JQQ1dzaG5odWhBcTYvOWh1OXpqMGx6Rm10elh5RW9lRnA2WWt1bUVnZGJqaE45b3RFMytSV085WlpYK21EdnpMMXBSRXRJNUlSTlIyOEJLU1VxcFlYcTNrR24rN2ZmRC9ocC9uaXBaOW5UR2xRMDVOU1k5TjNwdk1EVUIyclN0L1pkY0NNMW1HcXJiTUN1Sm1UVTF5WmhxOStJWkZ4VDdYWWN0RWp6WnVLcXlkKzkvb3BEcCs4TkphZTV6S2RpSlBkOXV2eW9SLzNENDNBeFI0dm0zeEIyK0wzSys2K0c5MW03eGU5dCtXWXFXbjN2c2V1WXVlSGdobHNGQWdDV2JiK1VlY2thaUMrZGxLRmYzK0c2UGZLdndnQ1RCcnBoS2h3alc5ekYxVGZPRXU3MjBLejhoeno3eGRlRGJiMU5kREZhUkFwN2JHcVMxNDZ0dEh6ejc2OWhGVVNOckZQRWFabVZaOHcvSGRXVS85ZGtHUEYvU01UZ1B2cmxJN25tdi92UDZoNjNtaFBnTy9xM2tmYW40RzU4dnlGRVJqK1YrczVNcGNBdXNBZEhzNXJDbHpoK1creVRJMjI0R2tKTlpHa3hLdGxnTWRxS1c0S005ZENJOGxwN21DcTBnQXNQbysweHJ1ak1ScVdwNm1kTjhUVXBRR1lsOU11U0FMemxRRkE1Vm1mMHJOeFdmVDB0dll5MTNyMU5OOWNzeUhXVUxybFhocXBWb1g5bmJKRkxwN0FIMUlSVTJhN2hKbTJQR0hQVzhZOU55Qk56Z01odUdPY0wxaGE3aHJyc1pDMkdYMzhOeWREZXJwcnVhSERHQmx4aUpxM0NlNm02ekNIUTc4TU95SGZuQjRPUERDL21EL0o0TS9xNHpLVnNLWDJMZ2JDK281SEhxdjNibGc1K05tMk82SXNQRzJzVE40eGNmTmpOTjUwckNweTVWYzRSaFlrMnJqSzk5eXRMRWQ2ZHIxMzJXVlVVUDFuZzNxS3czS3QxeWQ4aWlYOWQycGxTcHl3emQyTk1GNVFTakJZbjYvcHoxZWlpZ282c1BCdFJFYUgxOWZJZExOVTlHZ2szcG9aMVpxZk9TMGs1a1F6WTNoVkZld25SRDJDVWMzaWVEYTVkOFBRUGN5ZGUrbHJXa3p0REhuRkhEdDVqK3Q1TVkzekhzaC95WkF1d2R6UDIyOVJWT0lic2E4V0l0TnQzc1ZJdXNWY0c2RXh2ZkZCMWJBVTBMV2c2VXBqSk02UENodm9KUGw4ODZOZEpsK2NVZlVaaS9hN1ZQWndUM24xRzM4dTBoMzlTOHBKLzhCVUVzSENFNVBkVTZpQkFBQUdTTUFBRkJMQXdRVUFBZ0lDQUJOdE1wVUFBQUFBQUFBQUFBQUFBQUFGd0FBQUdkbGIyZGxZbkpoWDJSbFptRjFiSFJ6TTJRdWVHMXM3WmZkVHRzd0ZNZXZ4MU5ZdmllSjB5UlExSUFxZHJGSmdJYTQyYTJibktiZUVqdllEbTE1dGIzRG5tbU9uWVlVQ2hKVkoyM2FldUhQYy96eCs5dkg2ZVJpVlpYb0FhUmlncWVZZUFGR3dET1JNMTZrdU5IejQxTjhjWDQwS1VBVU1KTVV6WVdzcUU1eDNGcjJmcWJtaFVuU3RxR1ZZbWRjM05BS1ZFMHp1TXNXVU5FcmtWRnRUUmRhMTJlK3Yxd3V2YzJnbnBDRlh4VGFXNmtjSTdNZ3JsTGNGYzdNY0Z0T3k1RTFENE9BK0YrdnI5end4NHdyVFhrR0dKbkY1akNuVGFtVktVSUpGWENOOUxxR0ZOTVZVeU16UlVsblVLWjQybFkvWXRUWnAzaEVnaEUrUC9vd1VRdXhSR0wyRFRMVHFtVUR2WSt0K0syTjZiNFVwWkJJcHRqc3U3RHB6S2EwckJlMExWbkRrcTVCb2dkYTlpMjAwU0t6dnJaMVRrc0ZHMXN6eTdYSXdmVkVuVDFubGNXSGxJYmF5SVNScWdGeVczSmJNN1BXWmlJcjIzQTh4dUZPcjB0QWVzR3k3eHlVUVJzT25OckNKNWJuMEtydmZPQ2VPeGZWcGltdXFUUmlhc2t5TTRjcmc5bnp6eCt0K2NUdkVMK0FuVFh5QVRJcU5TaEcrUUQ3WmR2eG5IdnlyM04vQTZUZ0xCdncrOHdOZjJVUXRRdXpsTGRReHNGZUtNTTR0akJKZVBJY3AwY0M5eVBST0NBa0llSGZDTmdjYkZZQU4yZFNDNmxNbkFyc0xPdkFtajhHWGZSYkVWdGZFOXY3U0Z5ejlUZExsV3lGcHM1ajZneW5vY3RHTG90Y0Z2ZEludDhtVnRVbHk1aCtXM096WlE0RHpiL1krdGFkTVJGd0w2SEhZNnR6U01aV1o1djNTc2VIVWpZVFF1WUtyUnhNaDlpbXkzN0lPVzFmbVc2V1Y4L1lMcDJEL1M1U0xjcjFBbklwK0JQWFFkTVQybEdIZHA5RDlsNDVTRHl5ZXNUa3hiV0xPaVR4T0FtaUpEcVlOdnZldXRmSjNqYzB0KzlEdDlYYlRYM0lsT3dYbDRKb2Q1RDNUZzRHNUhjRWs1MmhwRzEwOFdMdHNzZXdIL0M5MFFWTkU1ZWR1T3pVWmVPT3d1dGlxVWJPellmWnJxZTU2OXJXTGZwamRUdnc4MEgyQ3lzY2RNL2lwaTBQNGNYL0E4bmJnY1FmZkszN20zOEU1NzhBVUVzSENQeE9PakhLQWdBQW1Bd0FBRkJMQXdRVUFBZ0lDQUJOdE1wVUFBQUFBQUFBQUFBQUFBQUFGZ0FBQUdkbGIyZGxZbkpoWDJwaGRtRnpZM0pwY0hRdWFuTkxLODFMTHNuTXoxTklUMC95ei9QTXl5elIwRlNvcmdVQVVFc0hDTlkzdmJrWkFBQUFGd0FBQUZCTEF3UVVBQWdJQ0FCTnRNcFVBQUFBQUFBQUFBQUFBQUFBREFBQUFHZGxiMmRsWW5KaExuaHRiTjFiM1hiYnVCRyt6ajRGRGk5NlpWUDRKNWxLMlJON3M5MjBUalpkSnprOXZhTklXR0pOa1Z3UzhrL08zdmNOZXRWSDZIUHRjM1FBa0JUbG45UmFXOG15aW5sQWdJTVp6RGVEbVFHbFRMKzlXdVhvUXRWTlZoWXpqL2pZUTZwSXlqUXJGak52cmM4T1ErL2JGOTlNRjZwY3FIa2RvN095WHNWNjVnbEQyYytEbmsrbE5HTlpPdk5leVZjQjUvVDRrTEZYeDRmOCtPajRNS0k4T3NSY0hOR0EwdStDWStvaGROVmt6NHZ5YmJ4U1RSVW42alJacWxWOFVpYXh0a3lYV2xmUEo1UEx5MHUvRSsrWDlXS3lXTXo5cXliMUVDeTlhR1plZS9NYzJHMU51bVNXbkdKTUpuOTdjK0xZSDJaRm8rTWlVUjR5YXEyekY5ODhtMTVtUlZwZW9zc3MxY3VaRnduaW9hWEtGa3VqSjVjZW1oaWlDcFN0VktLekM5WEExRUhYNnF4WGxXZko0c0k4ZitidVVONnI0NkUwdThoU1ZjODg3Sk1vQ3NKSVJnS0xJR1FzRER4VTFwa3FkRXRNV3FHVGp0MzBJbE9YanErNXN5SUZBUlIxV2ViejJEQkZ2eUNDQklZTGtRZ2RJQm5BQ0VWRUlBNGpJWXdFaUpreFFUaGl5SkFRaGppSGxwdGhJczB6QWZNRlJvVEFNS0lZVVlvb1FaUkJWd2drSkJLQm1VaUJWa2FXR1liTFVNTnk0R0ptakRHNDdCampjRkZ6QjR5RVl3T0xFRXphTzJHb2diK2dadmwya0lXSVJ5RElESWlBSUFacmdINkFFWEJraGoyeFNuQ016QjlCM0xDbkFhSWhBbjZndCtHTUFacUxyTW5tdVpwNVozSGVnTUd6NHF3R1ordjdqYjdPbGNXdUhkZ1lpeHpBUDZESVBnRzV3T0RYemtmZ0NjWUg1cEp3Y2ZOZ3NtMFV2bTBTc0FBRzNRNU1RMXhEM1NoMlhjeGNRMTNEWFNNY0RYY3p1U04xaW1MdWFEaDdySWFkZm13WC9jS0Jmc1FvQWZZd3E3Y05RMmJkeEs3Zk5MenRTdGUxWG9ZSmJrZEROeHFacm55a011dzNLY054Rk93aVdOZnJlMEVVZDhnTjRCTGl0bHd5RU9wNDdpQ3preGdJL25CTjZTTWs5dGlTNkE0ZHFiaGJJbm1rU2U4MEtNaXlmL2E2SlpMdHRPbnZCWFlIaVhKcnV6K053ang4c0hoQ3c4L0lkQW8rc2NnQTN4bmdYRXZhOW1uc0VEM2NEbzhOaGowUTR2TWlwNU11RDA5YkVGQ3pOTFR0bnRKcTFReFRzVFRKc3MzSEFVV0JRSUVjWk9VRGs1ZWwyS1JtazVqRHJkUXN3a0YraHVRc3pXQmdKVUJHTk5uVjVXckt1M1I5MENic1gyNGxiTWl2ZkpOaVlZR0dsWW5nYlk0RjZYU1laYWxFRWhadE1oU1VETkxFYXdvc0tZTGtMTTI4ZXhLd2g2cXl5WHBvbHlxdmV0QXRpbGxScmZVV2Nza3E3VzUxQ2RSeGJndStsajR0ay9Pakh1dVdrNG9iUFdRTHhkS21KblBGMDFiSjlteWF4M09WUTJWN2Fqd0JvWXM0TjV2V1NqZ3JDNDI2TUNjOXk4NVdoMU8xVHZJc3plTGlJMWkrcThUZXJsZHpWU043V3hvbExSTXpIWFZsWkNEWXBvemtFWE1rU1ZuVzZlbDFBNDZDcnY2dWFwaE1JK0pIQVZSQVVoSUNkUTZGZWRmdUVTUEVKNWd4VXlWQ2VjVkNDRGRORWhzbjU4Um5sRExDTVk5RUtBTjRjbjNQbzRnNzJlcmlWR2tOK2pjb3ZsSk5qOTJpTmx0bzBIbmRISlg1WnFncXMwSWZ4NVZlMS9aWUFPdXJqVm92aTBXdUxKYld6RkJmSitmejh1clVna2lsNC9YK3VsSTl5dlBGY1ptWE5ZSTlTSVVBZ3JhZHU5YlNtS1gxVk5qU1lFdlI4akJNKytja29wYkN0blBYV2lvd3MxdGFxeXJwMU1TZGxLeEJyci90VmRaSFRMVytMako5MG5WMGxweHZORFVUbkFjMHJkTnU4eVJQeFhNNnVlRjkwM1pmZEw2WWxIa2VWNDFLblRNek4ybUxhSHF1NmtMbGpyb0E4Ni9MZGVQSTNmTHMydGVOZWhmcjVjc2kvVWt0WU9PK2kwM3MxTEFhUjdyUk1sVkp0b0tKYnJ5Rk96YXU4QUcwYzZPcFd0U3FROFV0eGhtalhTVnFxbHJGYWJOVVN2Y21jVnRqUTRZSHJMK3Z5OVhyNHVJOStOMk5wVThublg3VEpxbXp5dmczbWtOb1AxY2JEMDZ6Sm9iVWtBN25BUmdOYUpXWU1BVzIwTVlPSG9yWGVsblc5clFXYXpOaUlrQ3VWbkEwUTlxNnN0ME52VTFmMmtPZk1SNHE1LytBV05Qbk0vZDhBREU4djlPdjdRNkk4Mm9aOXpybjhiV0pMZ01VTExzM1pYb1RHekNGVlFBQ1N1WDhxRkxLdWFCYkx0eFV3TTV1M01GaUxOZ051akpuZHc1RnhQWE1POFErM0h6cW81bFYxR3htSjFJTVIyOVlDZnpVWWZRLzBEb2FQVnJjWjlLaVJmMXczMmdkang0dDFxRUZ2b1gzRGRkM280ZEwrTmpCUlh5NmI3UmVqUjR0Nm1QZW9jWDNqTmIzNDBmTDdVT3laNkQrTkhxZ21DOWFyd3IydlFkL0dEMVl3Zys3YkxobnJGNy9OcXlvaVJHREk4Ulh4T3FRK29FRmkvbHkzMmo5ZWZ4b3dTRzJSU3ZjZDNUL3kralJndExkVlE3Y053ZnZ2YUoxTW5xMHdMZHcyTUsxNzUzNFp2eG9kWEdMK25MZk8vSHQrTkVpdnFCZFRzUlU3Qm13SDhjUEdQWjVpeGZaUDE3dnhvOFg5YU93clZDWjNEdGdmNzBOMlBaYnpWRWdKcnZzS1BqZUVmdHAvSWhCelVXNzl6WVJDNTRDc2FSY3JlSWlSWVg5U3U0a0s1U0Z5WDBURkdQamFDZ21CajBIekZwM0Q4NGNxNWJCTGZETm0vNE50STg1VVJHOEcvUS9ucDAxU2h1OHBDdFZlWFNuWWRoTmVQdFhydExlZkRKWkF5b1JFVXJjZjFxME45OWo2R1dXbkJlcWFleFpYcmRmcTlpYkg3STBWVVZ2SWZWejRhWTA3dHVGYkZYbFdaTHBkaGx4WmIzRExvM3M0dGluNDNkczhHZEtXK2d4M1hzb2VEOSt4S2c5ZmwzYktFckpsd2tGcHk0VXZMOFZDaFk3aElMRjF3a0ZibU9IZDl2bFZpUUk3YXRMZThyRnNvMEUwcGRFWWg1MW4vQXprWUEvV1NTZ3UvajFoLzhIdnlieXl3V0NqK01IREhldWFrNDRYNmdtK09BQ3djZGJnV0M1UXlCWWZwMUFRSGNLQklFdkJza2ZQcUxET3FKYjQ5UkZDZTRIVXZLSGxRdmhrd1VKZHN2bnI2b2FaQmlDRnMxZi8vWFBYLy85SC9BbWVEVHovdkR6dXRSL0pLNnhrN2NOcGRYVlpwTjBVejl2THRkUkYrYlhtL2RaN1pIYnBkRnhyZDhaNzBYdCtZRnZXWUYyaHdrYWhIMllqdmhnU3p3RUk3cUZFZDBGSS9xN3d3ajdPR0JEaklSN1p5UUFKSXczSU1uZE1HSmJHTEZkTUdLL080eWdnS0xCMEkxRUN4RUpDUjM0MGQwUVRZWS9XTEUvVDJ2L1U4U0wvd0pRU3djSURtTFduVjhJQUFERk1RQUFVRXNCQWhRQUZBQUlDQWdBVGJUS1ZFNVBkVTZpQkFBQUdTTUFBQmNBQUFBQUFBQUFBQUFBQUFBQUFBQUFBR2RsYjJkbFluSmhYMlJsWm1GMWJIUnpNbVF1ZUcxc1VFc0JBaFFBRkFBSUNBZ0FUYlRLVlB4T09qSEtBZ0FBbUF3QUFCY0FBQUFBQUFBQUFBQUFBQUFBNXdRQUFHZGxiMmRsWW5KaFgyUmxabUYxYkhSek0yUXVlRzFzVUVzQkFoUUFGQUFJQ0FnQVRiVEtWTlkzdmJrWkFBQUFGd0FBQUJZQUFBQUFBQUFBQUFBQUFBQUE5Z2NBQUdkbGIyZGxZbkpoWDJwaGRtRnpZM0pwY0hRdWFuTlFTd0VDRkFBVUFBZ0lDQUJOdE1wVURtTFduVjhJQUFERk1RQUFEQUFBQUFBQUFBQUFBQUFBQUFCVENBQUFaMlZ2WjJWaWNtRXVlRzFzVUVzRkJnQUFBQUFFQUFRQUNBRUFBT3dRQUFBQUFBPT0iLAogICAiTGFzdFVybCIgOiAiZ2VvZ2VicmE6Ly9nZW9nZWJyYS9nZ2Jfd3BzX2luZGV4X2lmcmFtZS5odG1sIgp9Cg=="/>
    </extobj>
  </extobjs>
</s:customData>
</file>

<file path=customXml/itemProps1.xml><?xml version="1.0" encoding="utf-8"?>
<ds:datastoreItem xmlns:ds="http://schemas.openxmlformats.org/officeDocument/2006/customXml" ds:itemID="{F78F6BA6-9221-4B0F-BB08-B6398CA21B31}">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7472</TotalTime>
  <Words>14930</Words>
  <Application>Microsoft Macintosh PowerPoint</Application>
  <PresentationFormat>Widescreen</PresentationFormat>
  <Paragraphs>724</Paragraphs>
  <Slides>57</Slides>
  <Notes>52</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57</vt:i4>
      </vt:variant>
    </vt:vector>
  </HeadingPairs>
  <TitlesOfParts>
    <vt:vector size="66" baseType="lpstr">
      <vt:lpstr>等线</vt:lpstr>
      <vt:lpstr>微软雅黑</vt:lpstr>
      <vt:lpstr>Arial</vt:lpstr>
      <vt:lpstr>Calibri</vt:lpstr>
      <vt:lpstr>Cambria Math</vt:lpstr>
      <vt:lpstr>Courier New</vt:lpstr>
      <vt:lpstr>Wingdings</vt:lpstr>
      <vt:lpstr>微软雅黑 Light</vt:lpstr>
      <vt:lpstr>Office 主题​​ [1784299063859]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 Borui</dc:creator>
  <cp:lastModifiedBy>Nguyen Thi Thu</cp:lastModifiedBy>
  <cp:revision>4028</cp:revision>
  <cp:lastPrinted>2022-12-06T07:08:32Z</cp:lastPrinted>
  <dcterms:created xsi:type="dcterms:W3CDTF">2021-10-17T07:12:00Z</dcterms:created>
  <dcterms:modified xsi:type="dcterms:W3CDTF">2026-07-30T13:39:24Z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2052-11.1.0.9198</vt:lpwstr>
  </property>
</Properties>
</file>