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3" r:id="rId1"/>
  </p:sldMasterIdLst>
  <p:notesMasterIdLst>
    <p:notesMasterId r:id="rId57"/>
  </p:notesMasterIdLst>
  <p:sldIdLst>
    <p:sldId id="503" r:id="rId2"/>
    <p:sldId id="427" r:id="rId3"/>
    <p:sldId id="506" r:id="rId4"/>
    <p:sldId id="365" r:id="rId5"/>
    <p:sldId id="433" r:id="rId6"/>
    <p:sldId id="499" r:id="rId7"/>
    <p:sldId id="507" r:id="rId8"/>
    <p:sldId id="500" r:id="rId9"/>
    <p:sldId id="497" r:id="rId10"/>
    <p:sldId id="501" r:id="rId11"/>
    <p:sldId id="428" r:id="rId12"/>
    <p:sldId id="502" r:id="rId13"/>
    <p:sldId id="504" r:id="rId14"/>
    <p:sldId id="446" r:id="rId15"/>
    <p:sldId id="508" r:id="rId16"/>
    <p:sldId id="509" r:id="rId17"/>
    <p:sldId id="454" r:id="rId18"/>
    <p:sldId id="491" r:id="rId19"/>
    <p:sldId id="510" r:id="rId20"/>
    <p:sldId id="511" r:id="rId21"/>
    <p:sldId id="512" r:id="rId22"/>
    <p:sldId id="513" r:id="rId23"/>
    <p:sldId id="514" r:id="rId24"/>
    <p:sldId id="515" r:id="rId25"/>
    <p:sldId id="516" r:id="rId26"/>
    <p:sldId id="517" r:id="rId27"/>
    <p:sldId id="495" r:id="rId28"/>
    <p:sldId id="519" r:id="rId29"/>
    <p:sldId id="518" r:id="rId30"/>
    <p:sldId id="520" r:id="rId31"/>
    <p:sldId id="521" r:id="rId32"/>
    <p:sldId id="443" r:id="rId33"/>
    <p:sldId id="505" r:id="rId34"/>
    <p:sldId id="522" r:id="rId35"/>
    <p:sldId id="523" r:id="rId36"/>
    <p:sldId id="524" r:id="rId37"/>
    <p:sldId id="525" r:id="rId38"/>
    <p:sldId id="526" r:id="rId39"/>
    <p:sldId id="527" r:id="rId40"/>
    <p:sldId id="528" r:id="rId41"/>
    <p:sldId id="529" r:id="rId42"/>
    <p:sldId id="530" r:id="rId43"/>
    <p:sldId id="531" r:id="rId44"/>
    <p:sldId id="532" r:id="rId45"/>
    <p:sldId id="477" r:id="rId46"/>
    <p:sldId id="533" r:id="rId47"/>
    <p:sldId id="479" r:id="rId48"/>
    <p:sldId id="534" r:id="rId49"/>
    <p:sldId id="535" r:id="rId50"/>
    <p:sldId id="481" r:id="rId51"/>
    <p:sldId id="482" r:id="rId52"/>
    <p:sldId id="536" r:id="rId53"/>
    <p:sldId id="537" r:id="rId54"/>
    <p:sldId id="486" r:id="rId55"/>
    <p:sldId id="538" r:id="rId5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hang Borui" initials="ZB"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D4D"/>
    <a:srgbClr val="BEBEBE"/>
    <a:srgbClr val="D0D0D0"/>
    <a:srgbClr val="FFFFFF"/>
    <a:srgbClr val="3C9735"/>
    <a:srgbClr val="E2F0D9"/>
    <a:srgbClr val="000000"/>
    <a:srgbClr val="F8F8F8"/>
    <a:srgbClr val="FFF2CC"/>
    <a:srgbClr val="FEA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57" autoAdjust="0"/>
    <p:restoredTop sz="89916" autoAdjust="0"/>
  </p:normalViewPr>
  <p:slideViewPr>
    <p:cSldViewPr snapToGrid="0">
      <p:cViewPr varScale="1">
        <p:scale>
          <a:sx n="100" d="100"/>
          <a:sy n="100" d="100"/>
        </p:scale>
        <p:origin x="1242" y="108"/>
      </p:cViewPr>
      <p:guideLst/>
    </p:cSldViewPr>
  </p:slideViewPr>
  <p:notesTextViewPr>
    <p:cViewPr>
      <p:scale>
        <a:sx n="3" d="2"/>
        <a:sy n="3" d="2"/>
      </p:scale>
      <p:origin x="0" y="0"/>
    </p:cViewPr>
  </p:notesTextViewPr>
  <p:notesViewPr>
    <p:cSldViewPr snapToGrid="0">
      <p:cViewPr varScale="1">
        <p:scale>
          <a:sx n="66" d="100"/>
          <a:sy n="66" d="100"/>
        </p:scale>
        <p:origin x="3134"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FB6348-9706-497A-9E95-AA5189A76B9D}" type="datetimeFigureOut">
              <a:rPr lang="zh-CN" altLang="en-US" smtClean="0"/>
              <a:t>2026/8/17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DD7948-AA88-4514-BDF6-F1711BD230F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7</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8</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9</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10</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12</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13</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14</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15</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16</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17</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18</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19</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dirty="0"/>
              <a:t>Từ thập niên 1990 đến đầu những năm 2000, nhiều nhà nghiên cứu và kỹ sư AI cố ý gọi công việc của họ bằng những tên khác, chẳng hạn như tin học, hệ tri thức, hệ nhận thức hoặc trí tuệ tính toán, nhằm thoát khỏi những hệ lụy do các lời hứa trong mùa đông AI gây ra và thuận tiện hơn trong việc xin kinh phí</a:t>
            </a:r>
          </a:p>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20</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21</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22</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23</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24</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25</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26</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27</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28</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29</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30</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31</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33</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34</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35</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36</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37</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38</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39</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40</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41</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42</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43</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44</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45</a:t>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46</a:t>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47</a:t>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48</a:t>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49</a:t>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50</a:t>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51</a:t>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52</a:t>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53</a:t>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54</a:t>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55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纯标题">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ACAFD8FC-0611-4C63-AEFC-C9ED73E27A74}" type="slidenum">
              <a:rPr lang="zh-CN" altLang="en-US" smtClean="0"/>
              <a:t>‹#›</a:t>
            </a:fld>
            <a:endParaRPr lang="zh-CN" altLang="en-US"/>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文字内容">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8" name="文本占位符 7"/>
          <p:cNvSpPr>
            <a:spLocks noGrp="1"/>
          </p:cNvSpPr>
          <p:nvPr>
            <p:ph type="body" sz="quarter" idx="14" hasCustomPrompt="1"/>
          </p:nvPr>
        </p:nvSpPr>
        <p:spPr>
          <a:xfrm>
            <a:off x="515937" y="1104900"/>
            <a:ext cx="11160125"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2400" b="1">
                <a:solidFill>
                  <a:srgbClr val="4D4D4D"/>
                </a:solidFill>
                <a:latin typeface="Arial" panose="020B0604020202020204" pitchFamily="34" charset="0"/>
                <a:ea typeface="Arial" panose="020B0604020202020204" pitchFamily="34" charset="0"/>
                <a:cs typeface="Arial" panose="020B0604020202020204" pitchFamily="34" charset="0"/>
              </a:defRPr>
            </a:lvl1pPr>
            <a:lvl2pPr marL="897255" indent="-440055">
              <a:lnSpc>
                <a:spcPct val="110000"/>
              </a:lnSpc>
              <a:buClr>
                <a:srgbClr val="883F92"/>
              </a:buClr>
              <a:buFont typeface="Wingdings" panose="05000000000000000000" pitchFamily="2" charset="2"/>
              <a:buChar char="n"/>
              <a:defRPr sz="2400">
                <a:solidFill>
                  <a:srgbClr val="4D4D4D"/>
                </a:solidFill>
                <a:latin typeface="Arial" panose="020B0604020202020204" pitchFamily="34" charset="0"/>
                <a:ea typeface="Arial" panose="020B0604020202020204" pitchFamily="34" charset="0"/>
                <a:cs typeface="Arial" panose="020B0604020202020204" pitchFamily="34" charset="0"/>
              </a:defRPr>
            </a:lvl2pPr>
            <a:lvl3pPr marL="1252855" indent="-338455">
              <a:lnSpc>
                <a:spcPct val="110000"/>
              </a:lnSpc>
              <a:buClr>
                <a:srgbClr val="883F92"/>
              </a:buClr>
              <a:buFont typeface="Wingdings" panose="05000000000000000000" pitchFamily="2" charset="2"/>
              <a:buChar char="n"/>
              <a:defRPr sz="2400">
                <a:solidFill>
                  <a:srgbClr val="4D4D4D"/>
                </a:solidFill>
                <a:latin typeface="Arial" panose="020B0604020202020204" pitchFamily="34" charset="0"/>
                <a:ea typeface="Arial" panose="020B0604020202020204" pitchFamily="34" charset="0"/>
                <a:cs typeface="Arial" panose="020B0604020202020204" pitchFamily="34" charset="0"/>
              </a:defRPr>
            </a:lvl3pPr>
            <a:lvl4pPr marL="1701800" indent="-330200">
              <a:lnSpc>
                <a:spcPct val="110000"/>
              </a:lnSpc>
              <a:buClr>
                <a:srgbClr val="883F92"/>
              </a:buClr>
              <a:buFont typeface="Wingdings" panose="05000000000000000000" pitchFamily="2" charset="2"/>
              <a:buChar char="n"/>
              <a:defRPr sz="2400">
                <a:solidFill>
                  <a:srgbClr val="4D4D4D"/>
                </a:solidFill>
                <a:latin typeface="Arial" panose="020B0604020202020204" pitchFamily="34" charset="0"/>
                <a:ea typeface="Arial" panose="020B0604020202020204" pitchFamily="34" charset="0"/>
                <a:cs typeface="Arial" panose="020B0604020202020204" pitchFamily="34" charset="0"/>
              </a:defRPr>
            </a:lvl4pPr>
            <a:lvl5pPr marL="2151380" indent="-322580">
              <a:lnSpc>
                <a:spcPct val="110000"/>
              </a:lnSpc>
              <a:buClr>
                <a:srgbClr val="883F92"/>
              </a:buClr>
              <a:buFont typeface="Wingdings" panose="05000000000000000000" pitchFamily="2" charset="2"/>
              <a:buChar char="n"/>
              <a:defRPr sz="2400">
                <a:solidFill>
                  <a:srgbClr val="4D4D4D"/>
                </a:solidFill>
                <a:latin typeface="Arial" panose="020B0604020202020204" pitchFamily="34" charset="0"/>
                <a:ea typeface="Arial" panose="020B0604020202020204" pitchFamily="34"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导航页">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4" name="文本占位符 7"/>
          <p:cNvSpPr>
            <a:spLocks noGrp="1"/>
          </p:cNvSpPr>
          <p:nvPr>
            <p:ph type="body" sz="quarter" idx="14"/>
          </p:nvPr>
        </p:nvSpPr>
        <p:spPr>
          <a:xfrm>
            <a:off x="3773884" y="1104900"/>
            <a:ext cx="4644232"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3200" b="1">
                <a:solidFill>
                  <a:srgbClr val="4D4D4D"/>
                </a:solidFill>
                <a:latin typeface="Calibri" panose="02010609060101010101" pitchFamily="49" charset="-122"/>
                <a:ea typeface="Calibri" panose="02010609060101010101" pitchFamily="49" charset="-122"/>
              </a:defRPr>
            </a:lvl1pPr>
            <a:lvl2pPr marL="897255" indent="-440055">
              <a:lnSpc>
                <a:spcPct val="110000"/>
              </a:lnSpc>
              <a:buClr>
                <a:srgbClr val="883F92"/>
              </a:buClr>
              <a:buFont typeface="Wingdings" panose="05000000000000000000" pitchFamily="2" charset="2"/>
              <a:buChar char="n"/>
              <a:defRPr sz="2800">
                <a:solidFill>
                  <a:srgbClr val="4D4D4D"/>
                </a:solidFill>
                <a:latin typeface="Calibri" panose="02010609060101010101" pitchFamily="49" charset="-122"/>
                <a:ea typeface="Calibri" panose="02010609060101010101" pitchFamily="49" charset="-122"/>
              </a:defRPr>
            </a:lvl2pPr>
            <a:lvl3pPr marL="1252855" indent="-338455">
              <a:lnSpc>
                <a:spcPct val="110000"/>
              </a:lnSpc>
              <a:buClr>
                <a:srgbClr val="883F92"/>
              </a:buClr>
              <a:buFont typeface="Wingdings" panose="05000000000000000000" pitchFamily="2" charset="2"/>
              <a:buChar char="n"/>
              <a:defRPr sz="2400">
                <a:solidFill>
                  <a:srgbClr val="4D4D4D"/>
                </a:solidFill>
                <a:latin typeface="Calibri" panose="02010609060101010101" pitchFamily="49" charset="-122"/>
                <a:ea typeface="Calibri" panose="02010609060101010101" pitchFamily="49" charset="-122"/>
              </a:defRPr>
            </a:lvl3pPr>
            <a:lvl4pPr marL="1701800" indent="-330200">
              <a:lnSpc>
                <a:spcPct val="110000"/>
              </a:lnSpc>
              <a:buClr>
                <a:srgbClr val="883F92"/>
              </a:buClr>
              <a:buFont typeface="Wingdings" panose="05000000000000000000" pitchFamily="2" charset="2"/>
              <a:buChar char="n"/>
              <a:defRPr sz="2000">
                <a:solidFill>
                  <a:srgbClr val="4D4D4D"/>
                </a:solidFill>
                <a:latin typeface="Calibri" panose="02010609060101010101" pitchFamily="49" charset="-122"/>
                <a:ea typeface="Calibri" panose="02010609060101010101" pitchFamily="49" charset="-122"/>
              </a:defRPr>
            </a:lvl4pPr>
            <a:lvl5pPr marL="2151380" indent="-322580">
              <a:lnSpc>
                <a:spcPct val="110000"/>
              </a:lnSpc>
              <a:buClr>
                <a:srgbClr val="883F92"/>
              </a:buClr>
              <a:buFont typeface="Wingdings" panose="05000000000000000000" pitchFamily="2" charset="2"/>
              <a:buChar char="n"/>
              <a:defRPr sz="2000">
                <a:solidFill>
                  <a:srgbClr val="4D4D4D"/>
                </a:solidFill>
                <a:latin typeface="Calibri" panose="02010609060101010101" pitchFamily="49" charset="-122"/>
                <a:ea typeface="Calibri" panose="02010609060101010101" pitchFamily="49"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6" name="文本框 5"/>
          <p:cNvSpPr txBox="1"/>
          <p:nvPr userDrawn="1"/>
        </p:nvSpPr>
        <p:spPr>
          <a:xfrm>
            <a:off x="5494867" y="53598"/>
            <a:ext cx="1202266" cy="707886"/>
          </a:xfrm>
          <a:prstGeom prst="rect">
            <a:avLst/>
          </a:prstGeom>
          <a:noFill/>
        </p:spPr>
        <p:txBody>
          <a:bodyPr wrap="square" rtlCol="0">
            <a:spAutoFit/>
          </a:bodyPr>
          <a:lstStyle/>
          <a:p>
            <a:r>
              <a:rPr lang="zh-CN" altLang="en-US" sz="4000" b="0" i="0" dirty="0">
                <a:solidFill>
                  <a:srgbClr val="7A3781"/>
                </a:solidFill>
                <a:latin typeface="Arial" panose="020B0604020202020204" pitchFamily="34" charset="0"/>
                <a:ea typeface="Calibri" panose="02010609060101010101" pitchFamily="49" charset="-122"/>
                <a:cs typeface="Arial" panose="020B0604020202020204" pitchFamily="34" charset="0"/>
              </a:rPr>
              <a:t>提纲</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多图">
    <p:spTree>
      <p:nvGrpSpPr>
        <p:cNvPr id="1" name=""/>
        <p:cNvGrpSpPr/>
        <p:nvPr/>
      </p:nvGrpSpPr>
      <p:grpSpPr>
        <a:xfrm>
          <a:off x="0" y="0"/>
          <a:ext cx="0" cy="0"/>
          <a:chOff x="0" y="0"/>
          <a:chExt cx="0" cy="0"/>
        </a:xfrm>
      </p:grpSpPr>
      <p:sp>
        <p:nvSpPr>
          <p:cNvPr id="24" name="图片占位符 23"/>
          <p:cNvSpPr>
            <a:spLocks noGrp="1"/>
          </p:cNvSpPr>
          <p:nvPr>
            <p:ph type="pic" sz="quarter" idx="14"/>
          </p:nvPr>
        </p:nvSpPr>
        <p:spPr>
          <a:xfrm>
            <a:off x="51593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a:solidFill>
                  <a:srgbClr val="D22828"/>
                </a:solidFill>
                <a:latin typeface="Calibri" panose="02010609060101010101" pitchFamily="49" charset="-122"/>
                <a:ea typeface="Calibri" panose="02010609060101010101" pitchFamily="49" charset="-122"/>
              </a:defRPr>
            </a:lvl1pPr>
          </a:lstStyle>
          <a:p>
            <a:pPr lvl="0"/>
            <a:r>
              <a:rPr lang="zh-CN" altLang="en-US" dirty="0"/>
              <a:t>标题</a:t>
            </a:r>
          </a:p>
        </p:txBody>
      </p:sp>
      <p:sp>
        <p:nvSpPr>
          <p:cNvPr id="25" name="图片占位符 24"/>
          <p:cNvSpPr>
            <a:spLocks noGrp="1"/>
          </p:cNvSpPr>
          <p:nvPr>
            <p:ph type="pic" sz="quarter" idx="15"/>
          </p:nvPr>
        </p:nvSpPr>
        <p:spPr>
          <a:xfrm>
            <a:off x="192823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p>
            <a:endParaRPr lang="zh-CN" altLang="en-US"/>
          </a:p>
        </p:txBody>
      </p:sp>
      <p:sp>
        <p:nvSpPr>
          <p:cNvPr id="26" name="图片占位符 25"/>
          <p:cNvSpPr>
            <a:spLocks noGrp="1"/>
          </p:cNvSpPr>
          <p:nvPr>
            <p:ph type="pic" sz="quarter" idx="16"/>
          </p:nvPr>
        </p:nvSpPr>
        <p:spPr>
          <a:xfrm>
            <a:off x="334052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p>
            <a:endParaRPr lang="zh-CN" altLang="en-US"/>
          </a:p>
        </p:txBody>
      </p:sp>
      <p:sp>
        <p:nvSpPr>
          <p:cNvPr id="27" name="图片占位符 26"/>
          <p:cNvSpPr>
            <a:spLocks noGrp="1"/>
          </p:cNvSpPr>
          <p:nvPr>
            <p:ph type="pic" sz="quarter" idx="17"/>
          </p:nvPr>
        </p:nvSpPr>
        <p:spPr>
          <a:xfrm>
            <a:off x="475282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p>
            <a:endParaRPr lang="zh-CN" altLang="en-US"/>
          </a:p>
        </p:txBody>
      </p:sp>
      <p:sp>
        <p:nvSpPr>
          <p:cNvPr id="28" name="图片占位符 27"/>
          <p:cNvSpPr>
            <a:spLocks noGrp="1"/>
          </p:cNvSpPr>
          <p:nvPr>
            <p:ph type="pic" sz="quarter" idx="18"/>
          </p:nvPr>
        </p:nvSpPr>
        <p:spPr>
          <a:xfrm>
            <a:off x="616511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p>
            <a:endParaRPr lang="zh-CN" altLang="en-US"/>
          </a:p>
        </p:txBody>
      </p:sp>
      <p:sp>
        <p:nvSpPr>
          <p:cNvPr id="29" name="图片占位符 28"/>
          <p:cNvSpPr>
            <a:spLocks noGrp="1"/>
          </p:cNvSpPr>
          <p:nvPr>
            <p:ph type="pic" sz="quarter" idx="19"/>
          </p:nvPr>
        </p:nvSpPr>
        <p:spPr>
          <a:xfrm>
            <a:off x="757741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p>
            <a:endParaRPr lang="zh-CN" altLang="en-US"/>
          </a:p>
        </p:txBody>
      </p:sp>
      <p:sp>
        <p:nvSpPr>
          <p:cNvPr id="30" name="图片占位符 29"/>
          <p:cNvSpPr>
            <a:spLocks noGrp="1"/>
          </p:cNvSpPr>
          <p:nvPr>
            <p:ph type="pic" sz="quarter" idx="20"/>
          </p:nvPr>
        </p:nvSpPr>
        <p:spPr>
          <a:xfrm>
            <a:off x="898970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p>
            <a:endParaRPr lang="zh-CN" altLang="en-US"/>
          </a:p>
        </p:txBody>
      </p:sp>
      <p:sp>
        <p:nvSpPr>
          <p:cNvPr id="31" name="图片占位符 30"/>
          <p:cNvSpPr>
            <a:spLocks noGrp="1"/>
          </p:cNvSpPr>
          <p:nvPr>
            <p:ph type="pic" sz="quarter" idx="21"/>
          </p:nvPr>
        </p:nvSpPr>
        <p:spPr>
          <a:xfrm>
            <a:off x="10402000"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p>
            <a:endParaRPr lang="zh-CN" altLang="en-US"/>
          </a:p>
        </p:txBody>
      </p:sp>
      <p:sp>
        <p:nvSpPr>
          <p:cNvPr id="33" name="文本占位符 32"/>
          <p:cNvSpPr>
            <a:spLocks noGrp="1"/>
          </p:cNvSpPr>
          <p:nvPr>
            <p:ph type="body" sz="quarter" idx="22" hasCustomPrompt="1"/>
          </p:nvPr>
        </p:nvSpPr>
        <p:spPr>
          <a:xfrm>
            <a:off x="620712" y="3269570"/>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35" name="文本占位符 32"/>
          <p:cNvSpPr>
            <a:spLocks noGrp="1"/>
          </p:cNvSpPr>
          <p:nvPr>
            <p:ph type="body" sz="quarter" idx="23" hasCustomPrompt="1"/>
          </p:nvPr>
        </p:nvSpPr>
        <p:spPr>
          <a:xfrm>
            <a:off x="2033007" y="3269570"/>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36" name="文本占位符 32"/>
          <p:cNvSpPr>
            <a:spLocks noGrp="1"/>
          </p:cNvSpPr>
          <p:nvPr>
            <p:ph type="body" sz="quarter" idx="24" hasCustomPrompt="1"/>
          </p:nvPr>
        </p:nvSpPr>
        <p:spPr>
          <a:xfrm>
            <a:off x="3445302" y="3269570"/>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37" name="文本占位符 32"/>
          <p:cNvSpPr>
            <a:spLocks noGrp="1"/>
          </p:cNvSpPr>
          <p:nvPr>
            <p:ph type="body" sz="quarter" idx="25" hasCustomPrompt="1"/>
          </p:nvPr>
        </p:nvSpPr>
        <p:spPr>
          <a:xfrm>
            <a:off x="4857597" y="3269570"/>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38" name="文本占位符 32"/>
          <p:cNvSpPr>
            <a:spLocks noGrp="1"/>
          </p:cNvSpPr>
          <p:nvPr>
            <p:ph type="body" sz="quarter" idx="26" hasCustomPrompt="1"/>
          </p:nvPr>
        </p:nvSpPr>
        <p:spPr>
          <a:xfrm>
            <a:off x="6269892" y="3269570"/>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39" name="文本占位符 32"/>
          <p:cNvSpPr>
            <a:spLocks noGrp="1"/>
          </p:cNvSpPr>
          <p:nvPr>
            <p:ph type="body" sz="quarter" idx="27" hasCustomPrompt="1"/>
          </p:nvPr>
        </p:nvSpPr>
        <p:spPr>
          <a:xfrm>
            <a:off x="7682187" y="3269570"/>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40" name="文本占位符 32"/>
          <p:cNvSpPr>
            <a:spLocks noGrp="1"/>
          </p:cNvSpPr>
          <p:nvPr>
            <p:ph type="body" sz="quarter" idx="28" hasCustomPrompt="1"/>
          </p:nvPr>
        </p:nvSpPr>
        <p:spPr>
          <a:xfrm>
            <a:off x="9094482" y="3269570"/>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41" name="文本占位符 32"/>
          <p:cNvSpPr>
            <a:spLocks noGrp="1"/>
          </p:cNvSpPr>
          <p:nvPr>
            <p:ph type="body" sz="quarter" idx="29" hasCustomPrompt="1"/>
          </p:nvPr>
        </p:nvSpPr>
        <p:spPr>
          <a:xfrm>
            <a:off x="10506774" y="3269570"/>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58" name="图片占位符 57"/>
          <p:cNvSpPr>
            <a:spLocks noGrp="1"/>
          </p:cNvSpPr>
          <p:nvPr>
            <p:ph type="pic" sz="quarter" idx="30"/>
          </p:nvPr>
        </p:nvSpPr>
        <p:spPr>
          <a:xfrm>
            <a:off x="51593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defRPr>
            </a:lvl1pPr>
          </a:lstStyle>
          <a:p>
            <a:endParaRPr lang="zh-CN" altLang="en-US"/>
          </a:p>
        </p:txBody>
      </p:sp>
      <p:sp>
        <p:nvSpPr>
          <p:cNvPr id="59" name="图片占位符 58"/>
          <p:cNvSpPr>
            <a:spLocks noGrp="1"/>
          </p:cNvSpPr>
          <p:nvPr>
            <p:ph type="pic" sz="quarter" idx="31"/>
          </p:nvPr>
        </p:nvSpPr>
        <p:spPr>
          <a:xfrm>
            <a:off x="192823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defRPr>
            </a:lvl1pPr>
          </a:lstStyle>
          <a:p>
            <a:endParaRPr lang="zh-CN" altLang="en-US"/>
          </a:p>
        </p:txBody>
      </p:sp>
      <p:sp>
        <p:nvSpPr>
          <p:cNvPr id="60" name="图片占位符 59"/>
          <p:cNvSpPr>
            <a:spLocks noGrp="1"/>
          </p:cNvSpPr>
          <p:nvPr>
            <p:ph type="pic" sz="quarter" idx="32"/>
          </p:nvPr>
        </p:nvSpPr>
        <p:spPr>
          <a:xfrm>
            <a:off x="334052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defRPr>
            </a:lvl1pPr>
          </a:lstStyle>
          <a:p>
            <a:endParaRPr lang="zh-CN" altLang="en-US"/>
          </a:p>
        </p:txBody>
      </p:sp>
      <p:sp>
        <p:nvSpPr>
          <p:cNvPr id="61" name="图片占位符 60"/>
          <p:cNvSpPr>
            <a:spLocks noGrp="1"/>
          </p:cNvSpPr>
          <p:nvPr>
            <p:ph type="pic" sz="quarter" idx="33"/>
          </p:nvPr>
        </p:nvSpPr>
        <p:spPr>
          <a:xfrm>
            <a:off x="475282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defRPr>
            </a:lvl1pPr>
          </a:lstStyle>
          <a:p>
            <a:endParaRPr lang="zh-CN" altLang="en-US"/>
          </a:p>
        </p:txBody>
      </p:sp>
      <p:sp>
        <p:nvSpPr>
          <p:cNvPr id="62" name="图片占位符 61"/>
          <p:cNvSpPr>
            <a:spLocks noGrp="1"/>
          </p:cNvSpPr>
          <p:nvPr>
            <p:ph type="pic" sz="quarter" idx="34"/>
          </p:nvPr>
        </p:nvSpPr>
        <p:spPr>
          <a:xfrm>
            <a:off x="616511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defRPr>
            </a:lvl1pPr>
          </a:lstStyle>
          <a:p>
            <a:endParaRPr lang="zh-CN" altLang="en-US"/>
          </a:p>
        </p:txBody>
      </p:sp>
      <p:sp>
        <p:nvSpPr>
          <p:cNvPr id="63" name="图片占位符 62"/>
          <p:cNvSpPr>
            <a:spLocks noGrp="1"/>
          </p:cNvSpPr>
          <p:nvPr>
            <p:ph type="pic" sz="quarter" idx="35"/>
          </p:nvPr>
        </p:nvSpPr>
        <p:spPr>
          <a:xfrm>
            <a:off x="757741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defRPr>
            </a:lvl1pPr>
          </a:lstStyle>
          <a:p>
            <a:endParaRPr lang="zh-CN" altLang="en-US"/>
          </a:p>
        </p:txBody>
      </p:sp>
      <p:sp>
        <p:nvSpPr>
          <p:cNvPr id="64" name="图片占位符 63"/>
          <p:cNvSpPr>
            <a:spLocks noGrp="1"/>
          </p:cNvSpPr>
          <p:nvPr>
            <p:ph type="pic" sz="quarter" idx="36"/>
          </p:nvPr>
        </p:nvSpPr>
        <p:spPr>
          <a:xfrm>
            <a:off x="898970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defRPr>
            </a:lvl1pPr>
          </a:lstStyle>
          <a:p>
            <a:endParaRPr lang="zh-CN" altLang="en-US"/>
          </a:p>
        </p:txBody>
      </p:sp>
      <p:sp>
        <p:nvSpPr>
          <p:cNvPr id="65" name="图片占位符 64"/>
          <p:cNvSpPr>
            <a:spLocks noGrp="1"/>
          </p:cNvSpPr>
          <p:nvPr>
            <p:ph type="pic" sz="quarter" idx="37"/>
          </p:nvPr>
        </p:nvSpPr>
        <p:spPr>
          <a:xfrm>
            <a:off x="10402000"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defRPr>
            </a:lvl1pPr>
          </a:lstStyle>
          <a:p>
            <a:endParaRPr lang="zh-CN" altLang="en-US"/>
          </a:p>
        </p:txBody>
      </p:sp>
      <p:sp>
        <p:nvSpPr>
          <p:cNvPr id="66" name="文本占位符 32"/>
          <p:cNvSpPr>
            <a:spLocks noGrp="1"/>
          </p:cNvSpPr>
          <p:nvPr>
            <p:ph type="body" sz="quarter" idx="38" hasCustomPrompt="1"/>
          </p:nvPr>
        </p:nvSpPr>
        <p:spPr>
          <a:xfrm>
            <a:off x="620712" y="5810751"/>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67" name="文本占位符 32"/>
          <p:cNvSpPr>
            <a:spLocks noGrp="1"/>
          </p:cNvSpPr>
          <p:nvPr>
            <p:ph type="body" sz="quarter" idx="39" hasCustomPrompt="1"/>
          </p:nvPr>
        </p:nvSpPr>
        <p:spPr>
          <a:xfrm>
            <a:off x="2033007" y="5810751"/>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68" name="文本占位符 32"/>
          <p:cNvSpPr>
            <a:spLocks noGrp="1"/>
          </p:cNvSpPr>
          <p:nvPr>
            <p:ph type="body" sz="quarter" idx="40" hasCustomPrompt="1"/>
          </p:nvPr>
        </p:nvSpPr>
        <p:spPr>
          <a:xfrm>
            <a:off x="3445302" y="5810751"/>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69" name="文本占位符 32"/>
          <p:cNvSpPr>
            <a:spLocks noGrp="1"/>
          </p:cNvSpPr>
          <p:nvPr>
            <p:ph type="body" sz="quarter" idx="41" hasCustomPrompt="1"/>
          </p:nvPr>
        </p:nvSpPr>
        <p:spPr>
          <a:xfrm>
            <a:off x="4857597" y="5810751"/>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70" name="文本占位符 32"/>
          <p:cNvSpPr>
            <a:spLocks noGrp="1"/>
          </p:cNvSpPr>
          <p:nvPr>
            <p:ph type="body" sz="quarter" idx="42" hasCustomPrompt="1"/>
          </p:nvPr>
        </p:nvSpPr>
        <p:spPr>
          <a:xfrm>
            <a:off x="6269892" y="5810751"/>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71" name="文本占位符 32"/>
          <p:cNvSpPr>
            <a:spLocks noGrp="1"/>
          </p:cNvSpPr>
          <p:nvPr>
            <p:ph type="body" sz="quarter" idx="43" hasCustomPrompt="1"/>
          </p:nvPr>
        </p:nvSpPr>
        <p:spPr>
          <a:xfrm>
            <a:off x="7682187" y="5810751"/>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72" name="文本占位符 32"/>
          <p:cNvSpPr>
            <a:spLocks noGrp="1"/>
          </p:cNvSpPr>
          <p:nvPr>
            <p:ph type="body" sz="quarter" idx="44" hasCustomPrompt="1"/>
          </p:nvPr>
        </p:nvSpPr>
        <p:spPr>
          <a:xfrm>
            <a:off x="9094482" y="5810751"/>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73" name="文本占位符 32"/>
          <p:cNvSpPr>
            <a:spLocks noGrp="1"/>
          </p:cNvSpPr>
          <p:nvPr>
            <p:ph type="body" sz="quarter" idx="45" hasCustomPrompt="1"/>
          </p:nvPr>
        </p:nvSpPr>
        <p:spPr>
          <a:xfrm>
            <a:off x="10506774" y="5810751"/>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10693399" y="205578"/>
            <a:ext cx="1346729"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ACAFD8FC-0611-4C63-AEFC-C9ED73E27A74}" type="slidenum">
              <a:rPr lang="zh-CN" altLang="en-US" smtClean="0"/>
              <a:t>‹#›</a:t>
            </a:fld>
            <a:endParaRPr lang="zh-CN" altLang="en-US"/>
          </a:p>
        </p:txBody>
      </p:sp>
      <p:cxnSp>
        <p:nvCxnSpPr>
          <p:cNvPr id="11" name="直接连接符 10"/>
          <p:cNvCxnSpPr/>
          <p:nvPr userDrawn="1"/>
        </p:nvCxnSpPr>
        <p:spPr>
          <a:xfrm>
            <a:off x="515938" y="908050"/>
            <a:ext cx="11160125" cy="0"/>
          </a:xfrm>
          <a:prstGeom prst="line">
            <a:avLst/>
          </a:prstGeom>
          <a:ln w="38100" cap="rnd">
            <a:solidFill>
              <a:srgbClr val="863D8E"/>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E50C972-B331-A3C2-FAE0-A362EB05ECAF}"/>
              </a:ext>
            </a:extLst>
          </p:cNvPr>
          <p:cNvPicPr>
            <a:picLocks noChangeAspect="1"/>
          </p:cNvPicPr>
          <p:nvPr userDrawn="1"/>
        </p:nvPicPr>
        <p:blipFill>
          <a:blip r:embed="rId6" cstate="print">
            <a:alphaModFix/>
            <a:extLst>
              <a:ext uri="{28A0092B-C50C-407E-A947-70E740481C1C}">
                <a14:useLocalDpi xmlns:a14="http://schemas.microsoft.com/office/drawing/2010/main" val="0"/>
              </a:ext>
            </a:extLst>
          </a:blip>
          <a:stretch>
            <a:fillRect/>
          </a:stretch>
        </p:blipFill>
        <p:spPr>
          <a:xfrm>
            <a:off x="191514" y="-103393"/>
            <a:ext cx="1209996" cy="1445962"/>
          </a:xfrm>
          <a:prstGeom prst="rect">
            <a:avLst/>
          </a:prstGeom>
        </p:spPr>
      </p:pic>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mc:AlternateContent xmlns:mc="http://schemas.openxmlformats.org/markup-compatibility/2006" xmlns:p14="http://schemas.microsoft.com/office/powerpoint/2010/main">
    <mc:Choice Requires="p14">
      <p:transition p14:dur="250"/>
    </mc:Choice>
    <mc:Fallback xmlns="">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GI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s://www.image-net.org/download.php" TargetMode="External"/><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36.jpeg"/><Relationship Id="rId5" Type="http://schemas.openxmlformats.org/officeDocument/2006/relationships/image" Target="../media/image35.jpeg"/><Relationship Id="rId10" Type="http://schemas.openxmlformats.org/officeDocument/2006/relationships/image" Target="../media/image40.png"/><Relationship Id="rId4" Type="http://schemas.openxmlformats.org/officeDocument/2006/relationships/image" Target="../media/image34.jpeg"/><Relationship Id="rId9"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32.xml.rels><?xml version="1.0" encoding="UTF-8" standalone="yes"?>
<Relationships xmlns="http://schemas.openxmlformats.org/package/2006/relationships"><Relationship Id="rId2" Type="http://schemas.openxmlformats.org/officeDocument/2006/relationships/slide" Target="slide4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3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56.png"/><Relationship Id="rId4" Type="http://schemas.openxmlformats.org/officeDocument/2006/relationships/notesSlide" Target="../notesSlides/notesSlide3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8.png"/><Relationship Id="rId5" Type="http://schemas.openxmlformats.org/officeDocument/2006/relationships/image" Target="../media/image57.GIF"/><Relationship Id="rId4" Type="http://schemas.openxmlformats.org/officeDocument/2006/relationships/notesSlide" Target="../notesSlides/notesSlide33.xml"/></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3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3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png"/></Relationships>
</file>

<file path=ppt/slides/_rels/slide4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4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71.GIF"/></Relationships>
</file>

<file path=ppt/slides/_rels/slide4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4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76.jpeg"/></Relationships>
</file>

<file path=ppt/slides/_rels/slide4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notesSlide" Target="../notesSlides/notesSlide46.xml"/></Relationships>
</file>

<file path=ppt/slides/_rels/slide5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83.png"/><Relationship Id="rId4" Type="http://schemas.openxmlformats.org/officeDocument/2006/relationships/image" Target="../media/image82.png"/></Relationships>
</file>

<file path=ppt/slides/_rels/slide5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86.jpeg"/><Relationship Id="rId4" Type="http://schemas.openxmlformats.org/officeDocument/2006/relationships/image" Target="../media/image85.png"/></Relationships>
</file>

<file path=ppt/slides/_rels/slide5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88.jpeg"/></Relationships>
</file>

<file path=ppt/slides/_rels/slide54.xml.rels><?xml version="1.0" encoding="UTF-8" standalone="yes"?>
<Relationships xmlns="http://schemas.openxmlformats.org/package/2006/relationships"><Relationship Id="rId3" Type="http://schemas.openxmlformats.org/officeDocument/2006/relationships/image" Target="../media/image89.tiff"/><Relationship Id="rId7" Type="http://schemas.openxmlformats.org/officeDocument/2006/relationships/image" Target="../media/image93.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91.tiff"/><Relationship Id="rId4" Type="http://schemas.openxmlformats.org/officeDocument/2006/relationships/image" Target="../media/image90.tiff"/></Relationships>
</file>

<file path=ppt/slides/_rels/slide55.xml.rels><?xml version="1.0" encoding="UTF-8" standalone="yes"?>
<Relationships xmlns="http://schemas.openxmlformats.org/package/2006/relationships"><Relationship Id="rId3" Type="http://schemas.openxmlformats.org/officeDocument/2006/relationships/image" Target="../media/image94.tiff"/><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9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1</a:t>
            </a:fld>
            <a:endParaRPr lang="zh-CN" altLang="en-US">
              <a:latin typeface="Calibri"/>
              <a:cs typeface="Calibri"/>
            </a:endParaRPr>
          </a:p>
        </p:txBody>
      </p:sp>
      <p:sp>
        <p:nvSpPr>
          <p:cNvPr id="4" name="文本占位符 3"/>
          <p:cNvSpPr>
            <a:spLocks noGrp="1"/>
          </p:cNvSpPr>
          <p:nvPr>
            <p:ph type="body" sz="quarter" idx="13"/>
          </p:nvPr>
        </p:nvSpPr>
        <p:spPr>
          <a:xfrm>
            <a:off x="1516178" y="154097"/>
            <a:ext cx="9001125" cy="833212"/>
          </a:xfrm>
        </p:spPr>
        <p:txBody>
          <a:bodyPr>
            <a:normAutofit/>
          </a:bodyPr>
          <a:lstStyle/>
          <a:p>
            <a:r>
              <a:rPr lang="zh-CN" altLang="en-US" dirty="0">
                <a:latin typeface="Arial" panose="020B0604020202020204" pitchFamily="34" charset="0"/>
                <a:cs typeface="Arial" panose="020B0604020202020204" pitchFamily="34" charset="0"/>
              </a:rPr>
              <a:t>Chương 1 Tổng quan môn học</a:t>
            </a:r>
            <a:endParaRPr lang="en-US" altLang="zh-CN" sz="3600" dirty="0">
              <a:latin typeface="Arial" panose="020B0604020202020204" pitchFamily="34" charset="0"/>
              <a:cs typeface="Arial" panose="020B0604020202020204" pitchFamily="34" charset="0"/>
            </a:endParaRPr>
          </a:p>
        </p:txBody>
      </p:sp>
      <p:sp>
        <p:nvSpPr>
          <p:cNvPr id="6" name="Rectangle 4"/>
          <p:cNvSpPr>
            <a:spLocks noChangeArrowheads="1"/>
          </p:cNvSpPr>
          <p:nvPr/>
        </p:nvSpPr>
        <p:spPr bwMode="auto">
          <a:xfrm>
            <a:off x="1351115" y="1256209"/>
            <a:ext cx="5461000"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§1.1 Các khái niệm cơ bản</a:t>
            </a:r>
          </a:p>
        </p:txBody>
      </p:sp>
      <p:sp>
        <p:nvSpPr>
          <p:cNvPr id="8" name="Rectangle 5"/>
          <p:cNvSpPr>
            <a:spLocks noChangeArrowheads="1"/>
          </p:cNvSpPr>
          <p:nvPr/>
        </p:nvSpPr>
        <p:spPr bwMode="auto">
          <a:xfrm>
            <a:off x="1351116" y="1991375"/>
            <a:ext cx="5461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§1.2 Lịch sử phát triển</a:t>
            </a:r>
          </a:p>
        </p:txBody>
      </p:sp>
      <p:sp>
        <p:nvSpPr>
          <p:cNvPr id="10" name="Rectangle 6"/>
          <p:cNvSpPr>
            <a:spLocks noChangeArrowheads="1"/>
          </p:cNvSpPr>
          <p:nvPr/>
        </p:nvSpPr>
        <p:spPr bwMode="auto">
          <a:xfrm>
            <a:off x="1351115" y="2712100"/>
            <a:ext cx="54610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lnSpcReduction="10000"/>
          </a:bodyP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§1.3 Ví dụ ứng dụng</a:t>
            </a:r>
          </a:p>
        </p:txBody>
      </p:sp>
    </p:spTree>
    <p:extLst>
      <p:ext uri="{BB962C8B-B14F-4D97-AF65-F5344CB8AC3E}">
        <p14:creationId xmlns:p14="http://schemas.microsoft.com/office/powerpoint/2010/main" val="17513923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2</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§1.1 Các khái niệm cơ bản</a:t>
            </a:r>
          </a:p>
        </p:txBody>
      </p:sp>
      <p:sp>
        <p:nvSpPr>
          <p:cNvPr id="6" name="Rectangle 4"/>
          <p:cNvSpPr>
            <a:spLocks noChangeArrowheads="1"/>
          </p:cNvSpPr>
          <p:nvPr/>
        </p:nvSpPr>
        <p:spPr bwMode="auto">
          <a:xfrm>
            <a:off x="956357" y="1143432"/>
            <a:ext cx="6560861" cy="1865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pPr>
              <a:lnSpc>
                <a:spcPct val="150000"/>
              </a:lnSpc>
            </a:pP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sp>
        <p:nvSpPr>
          <p:cNvPr id="7" name="TextBox 6">
            <a:extLst>
              <a:ext uri="{FF2B5EF4-FFF2-40B4-BE49-F238E27FC236}">
                <a16:creationId xmlns:a16="http://schemas.microsoft.com/office/drawing/2014/main" id="{A2EEFED6-F57B-0329-14F4-49E6EC616443}"/>
              </a:ext>
            </a:extLst>
          </p:cNvPr>
          <p:cNvSpPr txBox="1"/>
          <p:nvPr/>
        </p:nvSpPr>
        <p:spPr>
          <a:xfrm>
            <a:off x="1412110" y="1261641"/>
            <a:ext cx="7430947" cy="1478418"/>
          </a:xfrm>
          <a:prstGeom prst="rect">
            <a:avLst/>
          </a:prstGeom>
          <a:noFill/>
        </p:spPr>
        <p:txBody>
          <a:bodyPr wrap="square" rtlCol="0">
            <a:sp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Các khái niệm liên quan</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Ý nghĩa nghiên cứu</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zh-CN" altLang="en-US" b="0" dirty="0">
                <a:latin typeface="Calibri"/>
                <a:cs typeface="Calibri"/>
              </a:rPr>
              <a:t>Trí tuệ nhân tạo (Artificial Intelligence, AI) là gì?</a:t>
            </a:r>
            <a:endParaRPr lang="en-US" altLang="zh-CN" b="0" dirty="0">
              <a:latin typeface="Calibri"/>
              <a:cs typeface="Calibri"/>
            </a:endParaRPr>
          </a:p>
          <a:p>
            <a:pPr lvl="1">
              <a:lnSpc>
                <a:spcPct val="90000"/>
              </a:lnSpc>
            </a:pPr>
            <a:r>
              <a:rPr lang="zh-CN" altLang="en-US" sz="2000" dirty="0">
                <a:latin typeface="Calibri"/>
                <a:cs typeface="Calibri"/>
              </a:rPr>
              <a:t>Máy móc đạt đến trình độ trí tuệ của con người: có khả năng cảm nhận thế giới bên ngoài và đưa ra phản hồi có mục đích thông qua quá trình tư duy tự chủ</a:t>
            </a:r>
            <a:endParaRPr lang="en-US" altLang="zh-CN" sz="2000" dirty="0">
              <a:latin typeface="Calibri"/>
              <a:cs typeface="Calibri"/>
            </a:endParaRPr>
          </a:p>
          <a:p>
            <a:pPr lvl="1">
              <a:lnSpc>
                <a:spcPct val="90000"/>
              </a:lnSpc>
            </a:pPr>
            <a:r>
              <a:rPr lang="zh-CN" altLang="en-US" sz="2000" dirty="0">
                <a:latin typeface="Calibri"/>
                <a:cs typeface="Calibri"/>
              </a:rPr>
              <a:t>AI gồm ba năng lực: cảm nhận, ra quyết định và hành động — do máy móc tự chủ thực hiện, không cần điều khiển trực tiếp của con người</a:t>
            </a:r>
            <a:endParaRPr lang="vi-VN" altLang="zh-CN" sz="2000" dirty="0">
              <a:latin typeface="Calibri"/>
              <a:cs typeface="Calibri"/>
            </a:endParaRPr>
          </a:p>
          <a:p>
            <a:pPr marL="457200" lvl="1" indent="0">
              <a:lnSpc>
                <a:spcPct val="90000"/>
              </a:lnSpc>
              <a:buNone/>
            </a:pPr>
            <a:endParaRPr lang="en-US" altLang="zh-CN" sz="18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Trí tuệ nhân tạo là gì?</a:t>
            </a:r>
          </a:p>
        </p:txBody>
      </p:sp>
      <p:pic>
        <p:nvPicPr>
          <p:cNvPr id="6" name="Picture 5">
            <a:extLst>
              <a:ext uri="{FF2B5EF4-FFF2-40B4-BE49-F238E27FC236}">
                <a16:creationId xmlns:a16="http://schemas.microsoft.com/office/drawing/2014/main" id="{F7B5EBF3-719F-CD42-EDFE-81D28D2D74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2151" y="3066963"/>
            <a:ext cx="6016264" cy="3357914"/>
          </a:xfrm>
          <a:prstGeom prst="rect">
            <a:avLst/>
          </a:prstGeom>
        </p:spPr>
      </p:pic>
    </p:spTree>
    <p:extLst>
      <p:ext uri="{BB962C8B-B14F-4D97-AF65-F5344CB8AC3E}">
        <p14:creationId xmlns:p14="http://schemas.microsoft.com/office/powerpoint/2010/main" val="182544303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a:t>
            </a:fld>
            <a:endParaRPr lang="zh-CN" altLang="en-US">
              <a:latin typeface="Calibri"/>
              <a:cs typeface="Calibri"/>
            </a:endParaRPr>
          </a:p>
        </p:txBody>
      </p:sp>
      <p:sp>
        <p:nvSpPr>
          <p:cNvPr id="9" name="文本占位符 4"/>
          <p:cNvSpPr>
            <a:spLocks noGrp="1"/>
          </p:cNvSpPr>
          <p:nvPr>
            <p:ph type="body" sz="quarter" idx="14"/>
          </p:nvPr>
        </p:nvSpPr>
        <p:spPr>
          <a:xfrm>
            <a:off x="266700" y="1104900"/>
            <a:ext cx="5995203" cy="5016500"/>
          </a:xfrm>
        </p:spPr>
        <p:txBody>
          <a:bodyPr>
            <a:normAutofit/>
          </a:bodyPr>
          <a:lstStyle/>
          <a:p>
            <a:r>
              <a:rPr lang="zh-CN" altLang="en-US" b="0" dirty="0"/>
              <a:t>Thị giác máy tính là gì?</a:t>
            </a:r>
            <a:endParaRPr lang="en-US" altLang="zh-CN" b="0" dirty="0"/>
          </a:p>
          <a:p>
            <a:pPr lvl="1"/>
            <a:r>
              <a:rPr lang="zh-CN" altLang="en-US" sz="2000" dirty="0"/>
              <a:t>Thị giác máy tính là ngành học sử dụng thuật toán để hiện thực hóa năng lực thị giác của con người</a:t>
            </a:r>
            <a:endParaRPr lang="en-US" altLang="zh-CN" sz="2000" dirty="0"/>
          </a:p>
          <a:p>
            <a:pPr lvl="1"/>
            <a:r>
              <a:rPr lang="zh-CN" altLang="en-US" sz="2000" dirty="0"/>
              <a:t>Gồm ba phần: </a:t>
            </a:r>
            <a:endParaRPr lang="vi-VN" altLang="zh-CN" sz="2000" dirty="0"/>
          </a:p>
          <a:p>
            <a:pPr lvl="2">
              <a:buFont typeface="Courier New" panose="02070309020205020404" pitchFamily="49" charset="0"/>
              <a:buChar char="o"/>
            </a:pPr>
            <a:r>
              <a:rPr lang="vi-VN" altLang="zh-CN" sz="2000" dirty="0"/>
              <a:t>T</a:t>
            </a:r>
            <a:r>
              <a:rPr lang="zh-CN" altLang="en-US" sz="2000" dirty="0"/>
              <a:t>ái tạo 3D (tương ứng cảm nhận không gian)</a:t>
            </a:r>
            <a:r>
              <a:rPr lang="en-US" altLang="zh-CN" sz="2000" dirty="0"/>
              <a:t> (</a:t>
            </a:r>
            <a:r>
              <a:rPr lang="en-US" altLang="zh-CN" sz="2000" dirty="0" err="1"/>
              <a:t>Hình</a:t>
            </a:r>
            <a:r>
              <a:rPr lang="en-US" altLang="zh-CN" sz="2000" dirty="0"/>
              <a:t> a, b)</a:t>
            </a:r>
            <a:endParaRPr lang="vi-VN" altLang="zh-CN" sz="2000" dirty="0"/>
          </a:p>
          <a:p>
            <a:pPr lvl="2">
              <a:buFont typeface="Courier New" panose="02070309020205020404" pitchFamily="49" charset="0"/>
              <a:buChar char="o"/>
            </a:pPr>
            <a:r>
              <a:rPr lang="vi-VN" altLang="zh-CN" sz="2000" dirty="0"/>
              <a:t>N</a:t>
            </a:r>
            <a:r>
              <a:rPr lang="zh-CN" altLang="en-US" sz="2000" dirty="0"/>
              <a:t>hận thức thị giác (hiểu cảnh)</a:t>
            </a:r>
            <a:r>
              <a:rPr lang="en-US" altLang="zh-CN" sz="2000" dirty="0"/>
              <a:t> (</a:t>
            </a:r>
            <a:r>
              <a:rPr lang="en-US" altLang="zh-CN" sz="2000" dirty="0" err="1"/>
              <a:t>Hình</a:t>
            </a:r>
            <a:r>
              <a:rPr lang="en-US" altLang="zh-CN" sz="2000" dirty="0"/>
              <a:t> c, d)</a:t>
            </a:r>
            <a:endParaRPr lang="vi-VN" altLang="zh-CN" sz="2000" dirty="0"/>
          </a:p>
          <a:p>
            <a:pPr lvl="2">
              <a:buFont typeface="Courier New" panose="02070309020205020404" pitchFamily="49" charset="0"/>
              <a:buChar char="o"/>
            </a:pPr>
            <a:r>
              <a:rPr lang="vi-VN" altLang="zh-CN" sz="2000" dirty="0"/>
              <a:t>T</a:t>
            </a:r>
            <a:r>
              <a:rPr lang="zh-CN" altLang="en-US" sz="2000" dirty="0"/>
              <a:t>ạo sinh thị giác (sáng tạo)</a:t>
            </a:r>
            <a:br>
              <a:rPr lang="vi-VN" altLang="zh-CN" sz="2000" dirty="0"/>
            </a:br>
            <a:r>
              <a:rPr lang="en-US" altLang="zh-CN" sz="2000" dirty="0"/>
              <a:t>(</a:t>
            </a:r>
            <a:r>
              <a:rPr lang="en-US" altLang="zh-CN" sz="2000" dirty="0" err="1"/>
              <a:t>Hình</a:t>
            </a:r>
            <a:r>
              <a:rPr lang="en-US" altLang="zh-CN" sz="2000" dirty="0"/>
              <a:t> e, f)</a:t>
            </a: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Thị giác máy tính là gì?</a:t>
            </a:r>
          </a:p>
        </p:txBody>
      </p:sp>
      <p:pic>
        <p:nvPicPr>
          <p:cNvPr id="5" name="图片 4"/>
          <p:cNvPicPr>
            <a:picLocks noChangeAspect="1"/>
          </p:cNvPicPr>
          <p:nvPr/>
        </p:nvPicPr>
        <p:blipFill>
          <a:blip r:embed="rId3"/>
          <a:stretch>
            <a:fillRect/>
          </a:stretch>
        </p:blipFill>
        <p:spPr>
          <a:xfrm>
            <a:off x="6738425" y="1073864"/>
            <a:ext cx="4628338" cy="3843340"/>
          </a:xfrm>
          <a:prstGeom prst="rect">
            <a:avLst/>
          </a:prstGeom>
        </p:spPr>
      </p:pic>
      <p:sp>
        <p:nvSpPr>
          <p:cNvPr id="3" name="TextBox 2">
            <a:extLst>
              <a:ext uri="{FF2B5EF4-FFF2-40B4-BE49-F238E27FC236}">
                <a16:creationId xmlns:a16="http://schemas.microsoft.com/office/drawing/2014/main" id="{DB98AE67-4FEE-FAAB-3E94-853F8D554606}"/>
              </a:ext>
            </a:extLst>
          </p:cNvPr>
          <p:cNvSpPr txBox="1"/>
          <p:nvPr/>
        </p:nvSpPr>
        <p:spPr>
          <a:xfrm>
            <a:off x="6494799" y="4917204"/>
            <a:ext cx="5545329" cy="2893100"/>
          </a:xfrm>
          <a:prstGeom prst="rect">
            <a:avLst/>
          </a:prstGeom>
          <a:noFill/>
        </p:spPr>
        <p:txBody>
          <a:bodyPr wrap="square" rtlCol="0">
            <a:spAutoFit/>
          </a:bodyPr>
          <a:lstStyle/>
          <a:p>
            <a:pPr algn="just"/>
            <a:r>
              <a:rPr lang="en-VN" sz="1400" dirty="0">
                <a:solidFill>
                  <a:srgbClr val="4D4D4D"/>
                </a:solidFill>
                <a:latin typeface="Arial" panose="020B0604020202020204" pitchFamily="34" charset="0"/>
                <a:cs typeface="Arial" panose="020B0604020202020204" pitchFamily="34" charset="0"/>
              </a:rPr>
              <a:t>a) Point cloud: Xe ô tô dưới dạng đám mây điểm 3D từ camera LiDAR, b) NeRF: Tái tạo vật thể 3D từ nhiều góc nhìn 2D bằng mạng , (c) Object detection: Phát hiện &amp; phân loại phương tiện, người đi bộ trên đường phố, (d) Image retrieval: Tìm kiếm ảnh tương đồng dựa trên đặc trưng thị giác, (e) Chỉnh sửa bằng ngôn ngữ: Thay đổi nội dung ảnh theo lệnh văn bản tự nhiên, (f) Chuyển phong cách: Tổng hợp ảnh mới theo phong cách nghệ thuật (Van Gogh)</a:t>
            </a:r>
          </a:p>
          <a:p>
            <a:endParaRPr lang="en-VN" sz="1400" dirty="0">
              <a:latin typeface="Arial" panose="020B0604020202020204" pitchFamily="34" charset="0"/>
              <a:cs typeface="Arial" panose="020B0604020202020204" pitchFamily="34" charset="0"/>
            </a:endParaRPr>
          </a:p>
          <a:p>
            <a:r>
              <a:rPr lang="en-VN" sz="1400" dirty="0">
                <a:latin typeface="Arial" panose="020B0604020202020204" pitchFamily="34" charset="0"/>
                <a:cs typeface="Arial" panose="020B0604020202020204" pitchFamily="34" charset="0"/>
              </a:rPr>
              <a:t>, </a:t>
            </a:r>
          </a:p>
          <a:p>
            <a:endParaRPr lang="en-VN" sz="1400" dirty="0">
              <a:latin typeface="Arial" panose="020B0604020202020204" pitchFamily="34" charset="0"/>
              <a:cs typeface="Arial" panose="020B0604020202020204" pitchFamily="34" charset="0"/>
            </a:endParaRPr>
          </a:p>
          <a:p>
            <a:endParaRPr lang="en-VN" sz="1400" dirty="0">
              <a:latin typeface="Arial" panose="020B0604020202020204" pitchFamily="34" charset="0"/>
              <a:cs typeface="Arial" panose="020B0604020202020204" pitchFamily="34" charset="0"/>
            </a:endParaRPr>
          </a:p>
          <a:p>
            <a:endParaRPr lang="en-VN" sz="1400"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zh-CN" altLang="en-US" b="0" dirty="0"/>
              <a:t>Học máy (Machine Learning, ML) là gì?</a:t>
            </a:r>
            <a:endParaRPr lang="en-US" altLang="zh-CN" b="0" dirty="0"/>
          </a:p>
          <a:p>
            <a:pPr lvl="1"/>
            <a:r>
              <a:rPr lang="zh-CN" altLang="en-US" sz="2000" dirty="0"/>
              <a:t>Từ dữ liệu sẵn</a:t>
            </a:r>
            <a:r>
              <a:rPr lang="en-US" altLang="zh-CN" sz="2000" dirty="0"/>
              <a:t> </a:t>
            </a:r>
            <a:r>
              <a:rPr lang="en-US" altLang="zh-CN" sz="2000" dirty="0" err="1"/>
              <a:t>có</a:t>
            </a:r>
            <a:r>
              <a:rPr lang="zh-CN" altLang="en-US" sz="2000" dirty="0"/>
              <a:t>, máy tự rút ra các quy luật bằng một phương pháp </a:t>
            </a:r>
            <a:r>
              <a:rPr lang="vi-VN" altLang="zh-CN" sz="2000" dirty="0"/>
              <a:t>huấn luyện (training method)</a:t>
            </a:r>
            <a:r>
              <a:rPr lang="zh-CN" altLang="en-US" sz="2000" dirty="0"/>
              <a:t> cụ thể</a:t>
            </a:r>
            <a:endParaRPr lang="en-US" altLang="zh-CN" sz="2000" dirty="0"/>
          </a:p>
          <a:p>
            <a:pPr lvl="1"/>
            <a:r>
              <a:rPr lang="zh-CN" altLang="en-US" sz="2000" dirty="0"/>
              <a:t>Các quy luật đó được dùng để dự đoán những</a:t>
            </a:r>
            <a:r>
              <a:rPr lang="en-US" altLang="zh-CN" sz="2000" dirty="0"/>
              <a:t> </a:t>
            </a:r>
            <a:r>
              <a:rPr lang="en-US" altLang="zh-CN" sz="2000" dirty="0" err="1"/>
              <a:t>dữ</a:t>
            </a:r>
            <a:r>
              <a:rPr lang="en-US" altLang="zh-CN" sz="2000" dirty="0"/>
              <a:t> </a:t>
            </a:r>
            <a:r>
              <a:rPr lang="en-US" altLang="zh-CN" sz="2000" dirty="0" err="1"/>
              <a:t>liệu</a:t>
            </a:r>
            <a:r>
              <a:rPr lang="en-US" altLang="zh-CN" sz="2000" dirty="0"/>
              <a:t> </a:t>
            </a:r>
            <a:r>
              <a:rPr lang="en-US" altLang="zh-CN" sz="2000" dirty="0" err="1"/>
              <a:t>mới</a:t>
            </a:r>
            <a:r>
              <a:rPr lang="en-US" altLang="zh-CN" sz="2000" dirty="0"/>
              <a:t> </a:t>
            </a:r>
            <a:r>
              <a:rPr lang="en-US" altLang="zh-CN" sz="2000" dirty="0" err="1"/>
              <a:t>chưa</a:t>
            </a:r>
            <a:r>
              <a:rPr lang="en-US" altLang="zh-CN" sz="2000" dirty="0"/>
              <a:t> </a:t>
            </a:r>
            <a:r>
              <a:rPr lang="en-US" altLang="zh-CN" sz="2000" dirty="0" err="1"/>
              <a:t>từng</a:t>
            </a:r>
            <a:r>
              <a:rPr lang="en-US" altLang="zh-CN" sz="2000" dirty="0"/>
              <a:t> </a:t>
            </a:r>
            <a:r>
              <a:rPr lang="en-US" altLang="zh-CN" sz="2000" dirty="0" err="1"/>
              <a:t>gặp</a:t>
            </a:r>
            <a:endParaRPr lang="en-US" altLang="zh-CN" sz="2000"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Học máy là gì?</a:t>
            </a:r>
          </a:p>
        </p:txBody>
      </p:sp>
      <p:pic>
        <p:nvPicPr>
          <p:cNvPr id="6" name="Picture 5">
            <a:extLst>
              <a:ext uri="{FF2B5EF4-FFF2-40B4-BE49-F238E27FC236}">
                <a16:creationId xmlns:a16="http://schemas.microsoft.com/office/drawing/2014/main" id="{C21E43D0-F231-2DA5-68C2-96785891AB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9570" y="2754775"/>
            <a:ext cx="9407646" cy="381385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6</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a:lnSpc>
                <a:spcPct val="90000"/>
              </a:lnSpc>
            </a:pPr>
            <a:r>
              <a:rPr lang="zh-CN" altLang="en-US" b="0" dirty="0"/>
              <a:t>Học sâu (Deep Learning, DL) là gì?</a:t>
            </a:r>
            <a:endParaRPr lang="vi-VN" altLang="zh-CN" b="0" dirty="0"/>
          </a:p>
          <a:p>
            <a:pPr lvl="1" algn="just">
              <a:lnSpc>
                <a:spcPct val="90000"/>
              </a:lnSpc>
            </a:pPr>
            <a:r>
              <a:rPr lang="en-VN" sz="2000" dirty="0"/>
              <a:t>Học sâu là một nhánh của học máy, sử dụng các mạng  nhân tạo có nhiều lớp để học và biểu diễn những đặc trưng phức tạp từ dữ liệu.</a:t>
            </a:r>
          </a:p>
          <a:p>
            <a:pPr lvl="1" algn="just">
              <a:lnSpc>
                <a:spcPct val="90000"/>
              </a:lnSpc>
            </a:pPr>
            <a:r>
              <a:rPr lang="en-VN" sz="2000" dirty="0"/>
              <a:t>Học sâu được phát triển từ các nghiên cứu về mạng  nhân tạo, nhưng không hoàn toàn đồng nhất với các mô hình mạng neuron truyền thống.</a:t>
            </a:r>
          </a:p>
          <a:p>
            <a:pPr lvl="1" algn="just">
              <a:lnSpc>
                <a:spcPct val="90000"/>
              </a:lnSpc>
            </a:pPr>
            <a:r>
              <a:rPr lang="en-VN" sz="2000" dirty="0"/>
              <a:t>Có thể xem học sâu là sự phát triển nâng cao của mạng  nhân tạo, với kiến trúc sâu hơn, khả năng tự động trích xuất đặc trưng và năng lực xử lý dữ liệu quy mô lớn.</a:t>
            </a:r>
            <a:endParaRPr lang="en-US" altLang="zh-CN" sz="20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Học sâu là gì?</a:t>
            </a:r>
          </a:p>
        </p:txBody>
      </p:sp>
      <p:pic>
        <p:nvPicPr>
          <p:cNvPr id="6146" name="Picture 2" descr="Machine Lear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8613" y="3510685"/>
            <a:ext cx="6381515" cy="2348752"/>
          </a:xfrm>
          <a:prstGeom prst="rect">
            <a:avLst/>
          </a:prstGeom>
          <a:noFill/>
          <a:extLst>
            <a:ext uri="{909E8E84-426E-40DD-AFC4-6F175D3DCCD1}">
              <a14:hiddenFill xmlns:a14="http://schemas.microsoft.com/office/drawing/2010/main">
                <a:solidFill>
                  <a:srgbClr val="FFFFFF"/>
                </a:solidFill>
              </a14:hiddenFill>
            </a:ext>
          </a:extLst>
        </p:spPr>
      </p:pic>
      <p:sp>
        <p:nvSpPr>
          <p:cNvPr id="3" name="Right Arrow 2"/>
          <p:cNvSpPr/>
          <p:nvPr/>
        </p:nvSpPr>
        <p:spPr>
          <a:xfrm>
            <a:off x="4679577" y="4306861"/>
            <a:ext cx="869576" cy="76200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175054" y="6094676"/>
            <a:ext cx="2572870" cy="461665"/>
          </a:xfrm>
          <a:prstGeom prst="rect">
            <a:avLst/>
          </a:prstGeom>
          <a:noFill/>
        </p:spPr>
        <p:txBody>
          <a:bodyPr wrap="square">
            <a:normAutofit/>
          </a:bodyPr>
          <a:lstStyle/>
          <a:p>
            <a:pPr algn="ctr"/>
            <a:r>
              <a:rPr lang="zh-CN" altLang="en-US" sz="1600" dirty="0">
                <a:solidFill>
                  <a:srgbClr val="4D4D4D"/>
                </a:solidFill>
                <a:latin typeface="Arial" panose="020B0604020202020204" pitchFamily="34" charset="0"/>
                <a:ea typeface="黑体" panose="02010609060101010101" pitchFamily="49" charset="-122"/>
                <a:cs typeface="Arial" panose="020B0604020202020204" pitchFamily="34" charset="0"/>
              </a:rPr>
              <a:t>Mạng neuron không sâu</a:t>
            </a:r>
            <a:endParaRPr lang="en-US" sz="16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sp>
        <p:nvSpPr>
          <p:cNvPr id="7" name="TextBox 6"/>
          <p:cNvSpPr txBox="1"/>
          <p:nvPr/>
        </p:nvSpPr>
        <p:spPr>
          <a:xfrm>
            <a:off x="8023693" y="6094563"/>
            <a:ext cx="2572870" cy="461665"/>
          </a:xfrm>
          <a:prstGeom prst="rect">
            <a:avLst/>
          </a:prstGeom>
          <a:noFill/>
        </p:spPr>
        <p:txBody>
          <a:bodyPr wrap="square">
            <a:normAutofit/>
          </a:bodyPr>
          <a:lstStyle/>
          <a:p>
            <a:pPr algn="ctr"/>
            <a:r>
              <a:rPr lang="zh-CN" altLang="en-US" sz="1600" dirty="0">
                <a:solidFill>
                  <a:srgbClr val="4D4D4D"/>
                </a:solidFill>
                <a:latin typeface="Arial" panose="020B0604020202020204" pitchFamily="34" charset="0"/>
                <a:ea typeface="黑体" panose="02010609060101010101" pitchFamily="49" charset="-122"/>
                <a:cs typeface="Arial" panose="020B0604020202020204" pitchFamily="34" charset="0"/>
              </a:rPr>
              <a:t>Mạng neuro</a:t>
            </a:r>
            <a:r>
              <a:rPr lang="en-US" altLang="zh-CN" sz="1600" dirty="0">
                <a:solidFill>
                  <a:srgbClr val="4D4D4D"/>
                </a:solidFill>
                <a:latin typeface="Arial" panose="020B0604020202020204" pitchFamily="34" charset="0"/>
                <a:ea typeface="黑体" panose="02010609060101010101" pitchFamily="49" charset="-122"/>
                <a:cs typeface="Arial" panose="020B0604020202020204" pitchFamily="34" charset="0"/>
              </a:rPr>
              <a:t>n</a:t>
            </a:r>
            <a:r>
              <a:rPr lang="zh-CN" altLang="en-US" sz="1600" dirty="0">
                <a:solidFill>
                  <a:srgbClr val="4D4D4D"/>
                </a:solidFill>
                <a:latin typeface="Arial" panose="020B0604020202020204" pitchFamily="34" charset="0"/>
                <a:ea typeface="黑体" panose="02010609060101010101" pitchFamily="49" charset="-122"/>
                <a:cs typeface="Arial" panose="020B0604020202020204" pitchFamily="34" charset="0"/>
              </a:rPr>
              <a:t> sâu</a:t>
            </a:r>
            <a:endParaRPr lang="en-US" sz="16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pic>
        <p:nvPicPr>
          <p:cNvPr id="8" name="Picture 7">
            <a:extLst>
              <a:ext uri="{FF2B5EF4-FFF2-40B4-BE49-F238E27FC236}">
                <a16:creationId xmlns:a16="http://schemas.microsoft.com/office/drawing/2014/main" id="{CB7C293A-D413-CC08-17A1-08E8D642C7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0349" y="3404397"/>
            <a:ext cx="2997959" cy="2690166"/>
          </a:xfrm>
          <a:prstGeom prst="rect">
            <a:avLst/>
          </a:prstGeom>
        </p:spPr>
      </p:pic>
    </p:spTree>
    <p:extLst>
      <p:ext uri="{BB962C8B-B14F-4D97-AF65-F5344CB8AC3E}">
        <p14:creationId xmlns:p14="http://schemas.microsoft.com/office/powerpoint/2010/main" val="22810701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7</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5193747" cy="5016500"/>
          </a:xfrm>
        </p:spPr>
        <p:txBody>
          <a:bodyPr>
            <a:normAutofit/>
          </a:bodyPr>
          <a:lstStyle/>
          <a:p>
            <a:pPr algn="just"/>
            <a:r>
              <a:rPr lang="zh-CN" altLang="en-US" sz="2000" b="0" dirty="0"/>
              <a:t>Thị giác máy tính </a:t>
            </a:r>
            <a:r>
              <a:rPr lang="en-US" altLang="zh-CN" sz="2000" b="0" dirty="0" err="1"/>
              <a:t>có</a:t>
            </a:r>
            <a:r>
              <a:rPr lang="en-US" altLang="zh-CN" sz="2000" b="0" dirty="0"/>
              <a:t> </a:t>
            </a:r>
            <a:r>
              <a:rPr lang="en-US" altLang="zh-CN" sz="2000" b="0" dirty="0" err="1"/>
              <a:t>gì</a:t>
            </a:r>
            <a:r>
              <a:rPr lang="en-US" altLang="zh-CN" sz="2000" b="0" dirty="0"/>
              <a:t> </a:t>
            </a:r>
            <a:r>
              <a:rPr lang="en-US" altLang="zh-CN" sz="2000" b="0" dirty="0" err="1"/>
              <a:t>khác</a:t>
            </a:r>
            <a:r>
              <a:rPr lang="en-US" altLang="zh-CN" sz="2000" b="0" dirty="0"/>
              <a:t> </a:t>
            </a:r>
            <a:r>
              <a:rPr lang="en-US" altLang="zh-CN" sz="2000" b="0" dirty="0" err="1"/>
              <a:t>biệt</a:t>
            </a:r>
            <a:r>
              <a:rPr lang="en-US" altLang="zh-CN" sz="2000" b="0" dirty="0"/>
              <a:t> </a:t>
            </a:r>
            <a:r>
              <a:rPr lang="en-US" altLang="zh-CN" sz="2000" b="0" dirty="0" err="1"/>
              <a:t>và</a:t>
            </a:r>
            <a:r>
              <a:rPr lang="en-US" altLang="zh-CN" sz="2000" b="0" dirty="0"/>
              <a:t> </a:t>
            </a:r>
            <a:r>
              <a:rPr lang="en-US" altLang="zh-CN" sz="2000" b="0" dirty="0" err="1"/>
              <a:t>quan</a:t>
            </a:r>
            <a:r>
              <a:rPr lang="en-US" altLang="zh-CN" sz="2000" b="0" dirty="0"/>
              <a:t> </a:t>
            </a:r>
            <a:r>
              <a:rPr lang="en-US" altLang="zh-CN" sz="2000" b="0" dirty="0" err="1"/>
              <a:t>hệ</a:t>
            </a:r>
            <a:r>
              <a:rPr lang="en-US" altLang="zh-CN" sz="2000" b="0" dirty="0"/>
              <a:t> </a:t>
            </a:r>
            <a:r>
              <a:rPr lang="zh-CN" altLang="en-US" sz="2000" b="0" dirty="0"/>
              <a:t>như thế nào với trí tuệ nhân tạo</a:t>
            </a:r>
            <a:r>
              <a:rPr lang="en-US" altLang="zh-CN" sz="2000" b="0" dirty="0"/>
              <a:t> (AI)</a:t>
            </a:r>
            <a:r>
              <a:rPr lang="zh-CN" altLang="en-US" sz="2000" b="0" dirty="0"/>
              <a:t>, học máy</a:t>
            </a:r>
            <a:r>
              <a:rPr lang="en-US" altLang="zh-CN" sz="2000" b="0" dirty="0"/>
              <a:t> </a:t>
            </a:r>
            <a:r>
              <a:rPr lang="vi-VN" altLang="zh-CN" sz="2000" b="0" dirty="0"/>
              <a:t>(ML)</a:t>
            </a:r>
            <a:r>
              <a:rPr lang="zh-CN" altLang="en-US" sz="2000" b="0" dirty="0"/>
              <a:t> và học sâu</a:t>
            </a:r>
            <a:r>
              <a:rPr lang="en-US" altLang="zh-CN" sz="2000" b="0" dirty="0"/>
              <a:t> (DL)</a:t>
            </a:r>
            <a:r>
              <a:rPr lang="zh-CN" altLang="en-US" sz="2000" b="0" dirty="0"/>
              <a:t>?</a:t>
            </a:r>
            <a:endParaRPr lang="en-US" altLang="zh-CN" sz="2000" b="0" dirty="0"/>
          </a:p>
          <a:p>
            <a:pPr lvl="1" algn="just">
              <a:lnSpc>
                <a:spcPct val="88000"/>
              </a:lnSpc>
            </a:pPr>
            <a:r>
              <a:rPr lang="zh-CN" altLang="en-US" sz="2000" dirty="0"/>
              <a:t>Trí tuệ nhân tạo: thuật ngữ chỉ chung mọi công nghệ giúp máy móc đạt trình độ trí tuệ của con người</a:t>
            </a:r>
            <a:endParaRPr lang="en-US" altLang="zh-CN" sz="2000" dirty="0"/>
          </a:p>
          <a:p>
            <a:pPr lvl="1" algn="just">
              <a:lnSpc>
                <a:spcPct val="88000"/>
              </a:lnSpc>
            </a:pPr>
            <a:r>
              <a:rPr lang="zh-CN" altLang="en-US" sz="2000" dirty="0"/>
              <a:t>Học máy và học sâu là </a:t>
            </a:r>
            <a:r>
              <a:rPr lang="en-US" altLang="zh-CN" sz="2000" dirty="0" err="1"/>
              <a:t>hai</a:t>
            </a:r>
            <a:r>
              <a:rPr lang="en-US" altLang="zh-CN" sz="2000" dirty="0"/>
              <a:t> </a:t>
            </a:r>
            <a:r>
              <a:rPr lang="en-US" altLang="zh-CN" sz="2000" dirty="0" err="1"/>
              <a:t>trong</a:t>
            </a:r>
            <a:r>
              <a:rPr lang="en-US" altLang="zh-CN" sz="2000" dirty="0"/>
              <a:t> </a:t>
            </a:r>
            <a:r>
              <a:rPr lang="en-US" altLang="zh-CN" sz="2000" dirty="0" err="1"/>
              <a:t>nhiều</a:t>
            </a:r>
            <a:r>
              <a:rPr lang="en-US" altLang="zh-CN" sz="2000" dirty="0"/>
              <a:t> </a:t>
            </a:r>
            <a:r>
              <a:rPr lang="en-US" altLang="zh-CN" sz="2000" dirty="0" err="1"/>
              <a:t>hướng</a:t>
            </a:r>
            <a:r>
              <a:rPr lang="en-US" altLang="zh-CN" sz="2000" dirty="0"/>
              <a:t> </a:t>
            </a:r>
            <a:r>
              <a:rPr lang="en-US" altLang="zh-CN" sz="2000" dirty="0" err="1"/>
              <a:t>tiếp</a:t>
            </a:r>
            <a:r>
              <a:rPr lang="en-US" altLang="zh-CN" sz="2000" dirty="0"/>
              <a:t> </a:t>
            </a:r>
            <a:r>
              <a:rPr lang="en-US" altLang="zh-CN" sz="2000" dirty="0" err="1"/>
              <a:t>cận</a:t>
            </a:r>
            <a:r>
              <a:rPr lang="zh-CN" altLang="en-US" sz="2000" dirty="0"/>
              <a:t> để hiện thực hóa trí tuệ nhân tạo</a:t>
            </a:r>
            <a:endParaRPr lang="en-US" altLang="zh-CN" sz="2000" dirty="0"/>
          </a:p>
          <a:p>
            <a:pPr lvl="1" algn="just">
              <a:lnSpc>
                <a:spcPct val="88000"/>
              </a:lnSpc>
            </a:pPr>
            <a:r>
              <a:rPr lang="zh-CN" altLang="en-US" sz="2000" dirty="0"/>
              <a:t>Thị giác máy tính là lĩnh vực nghiên cứu</a:t>
            </a:r>
            <a:r>
              <a:rPr lang="en-US" altLang="zh-CN" sz="2000" dirty="0"/>
              <a:t> </a:t>
            </a:r>
            <a:r>
              <a:rPr lang="en-US" altLang="zh-CN" sz="2000" dirty="0" err="1"/>
              <a:t>độc</a:t>
            </a:r>
            <a:r>
              <a:rPr lang="en-US" altLang="zh-CN" sz="2000" dirty="0"/>
              <a:t> </a:t>
            </a:r>
            <a:r>
              <a:rPr lang="en-US" altLang="zh-CN" sz="2000" dirty="0" err="1"/>
              <a:t>lập</a:t>
            </a:r>
            <a:r>
              <a:rPr lang="zh-CN" altLang="en-US" sz="2000" dirty="0"/>
              <a:t>; hiện nay chủ yếu </a:t>
            </a:r>
            <a:r>
              <a:rPr lang="en-US" altLang="zh-CN" sz="2000" dirty="0" err="1"/>
              <a:t>được</a:t>
            </a:r>
            <a:r>
              <a:rPr lang="en-US" altLang="zh-CN" sz="2000" dirty="0"/>
              <a:t> </a:t>
            </a:r>
            <a:r>
              <a:rPr lang="zh-CN" altLang="en-US" sz="2000" dirty="0"/>
              <a:t>giải quyết bằng công nghệ AI</a:t>
            </a:r>
            <a:endParaRPr lang="en-US" altLang="zh-CN" sz="2000" dirty="0"/>
          </a:p>
        </p:txBody>
      </p:sp>
      <p:sp>
        <p:nvSpPr>
          <p:cNvPr id="4" name="文本占位符 3"/>
          <p:cNvSpPr>
            <a:spLocks noGrp="1"/>
          </p:cNvSpPr>
          <p:nvPr>
            <p:ph type="body" sz="quarter" idx="13"/>
          </p:nvPr>
        </p:nvSpPr>
        <p:spPr/>
        <p:txBody>
          <a:bodyPr>
            <a:normAutofit fontScale="92500"/>
          </a:bodyPr>
          <a:lstStyle/>
          <a:p>
            <a:r>
              <a:rPr lang="en-US" altLang="zh-CN" dirty="0">
                <a:latin typeface="Calibri"/>
                <a:cs typeface="Calibri"/>
              </a:rPr>
              <a:t>Quan </a:t>
            </a:r>
            <a:r>
              <a:rPr lang="en-US" altLang="zh-CN" dirty="0" err="1">
                <a:latin typeface="Calibri"/>
                <a:cs typeface="Calibri"/>
              </a:rPr>
              <a:t>hệ</a:t>
            </a:r>
            <a:r>
              <a:rPr lang="en-US" altLang="zh-CN" dirty="0">
                <a:latin typeface="Calibri"/>
                <a:cs typeface="Calibri"/>
              </a:rPr>
              <a:t> </a:t>
            </a:r>
            <a:r>
              <a:rPr lang="en-US" altLang="zh-CN" dirty="0" err="1">
                <a:latin typeface="Calibri"/>
                <a:cs typeface="Calibri"/>
              </a:rPr>
              <a:t>giữa</a:t>
            </a:r>
            <a:r>
              <a:rPr lang="en-US" altLang="zh-CN" dirty="0">
                <a:latin typeface="Calibri"/>
                <a:cs typeface="Calibri"/>
              </a:rPr>
              <a:t> </a:t>
            </a:r>
            <a:r>
              <a:rPr lang="en-US" altLang="zh-CN" dirty="0" err="1">
                <a:latin typeface="Calibri"/>
                <a:cs typeface="Calibri"/>
              </a:rPr>
              <a:t>thị</a:t>
            </a:r>
            <a:r>
              <a:rPr lang="en-US" altLang="zh-CN" dirty="0">
                <a:latin typeface="Calibri"/>
                <a:cs typeface="Calibri"/>
              </a:rPr>
              <a:t> </a:t>
            </a:r>
            <a:r>
              <a:rPr lang="en-US" altLang="zh-CN" dirty="0" err="1">
                <a:latin typeface="Calibri"/>
                <a:cs typeface="Calibri"/>
              </a:rPr>
              <a:t>giác</a:t>
            </a:r>
            <a:r>
              <a:rPr lang="en-US" altLang="zh-CN" dirty="0">
                <a:latin typeface="Calibri"/>
                <a:cs typeface="Calibri"/>
              </a:rPr>
              <a:t> </a:t>
            </a:r>
            <a:r>
              <a:rPr lang="en-US" altLang="zh-CN" dirty="0" err="1">
                <a:latin typeface="Calibri"/>
                <a:cs typeface="Calibri"/>
              </a:rPr>
              <a:t>máy</a:t>
            </a:r>
            <a:r>
              <a:rPr lang="en-US" altLang="zh-CN" dirty="0">
                <a:latin typeface="Calibri"/>
                <a:cs typeface="Calibri"/>
              </a:rPr>
              <a:t> </a:t>
            </a:r>
            <a:r>
              <a:rPr lang="en-US" altLang="zh-CN" dirty="0" err="1">
                <a:latin typeface="Calibri"/>
                <a:cs typeface="Calibri"/>
              </a:rPr>
              <a:t>tính</a:t>
            </a:r>
            <a:r>
              <a:rPr lang="en-US" altLang="zh-CN" dirty="0">
                <a:latin typeface="Calibri"/>
                <a:cs typeface="Calibri"/>
              </a:rPr>
              <a:t> </a:t>
            </a:r>
            <a:r>
              <a:rPr lang="en-US" altLang="zh-CN" dirty="0" err="1">
                <a:latin typeface="Calibri"/>
                <a:cs typeface="Calibri"/>
              </a:rPr>
              <a:t>với</a:t>
            </a:r>
            <a:r>
              <a:rPr lang="en-US" altLang="zh-CN" dirty="0">
                <a:latin typeface="Calibri"/>
                <a:cs typeface="Calibri"/>
              </a:rPr>
              <a:t> AI, ML, DL</a:t>
            </a:r>
            <a:endParaRPr lang="zh-CN" altLang="en-US" dirty="0">
              <a:latin typeface="Calibri"/>
              <a:cs typeface="Calibri"/>
            </a:endParaRPr>
          </a:p>
        </p:txBody>
      </p:sp>
      <p:pic>
        <p:nvPicPr>
          <p:cNvPr id="6" name="Picture 5">
            <a:extLst>
              <a:ext uri="{FF2B5EF4-FFF2-40B4-BE49-F238E27FC236}">
                <a16:creationId xmlns:a16="http://schemas.microsoft.com/office/drawing/2014/main" id="{4235FEF9-ACB4-2D6C-E104-0E6D9DD65B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197" y="1220948"/>
            <a:ext cx="5464198" cy="4307981"/>
          </a:xfrm>
          <a:prstGeom prst="rect">
            <a:avLst/>
          </a:prstGeom>
        </p:spPr>
      </p:pic>
    </p:spTree>
    <p:extLst>
      <p:ext uri="{BB962C8B-B14F-4D97-AF65-F5344CB8AC3E}">
        <p14:creationId xmlns:p14="http://schemas.microsoft.com/office/powerpoint/2010/main" val="116478771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8</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zh-CN" altLang="en-US" b="0" dirty="0">
                <a:latin typeface="Calibri"/>
                <a:cs typeface="Calibri"/>
              </a:rPr>
              <a:t>Thị giác máy tính có phạm vi ứng dụng rộng rãi</a:t>
            </a:r>
            <a:endParaRPr lang="en-US" altLang="zh-CN" b="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sz="2800" dirty="0">
                <a:latin typeface="Calibri"/>
                <a:cs typeface="Calibri"/>
              </a:rPr>
              <a:t>Ý nghĩa nghiên cứu của thị giác máy tính</a:t>
            </a:r>
          </a:p>
        </p:txBody>
      </p:sp>
      <p:pic>
        <p:nvPicPr>
          <p:cNvPr id="37890" name="Picture 2" descr="分布式机器学习– 先进数据系统实验室"/>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4858" y="1661490"/>
            <a:ext cx="8798923" cy="4625163"/>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p:cNvSpPr txBox="1"/>
          <p:nvPr/>
        </p:nvSpPr>
        <p:spPr>
          <a:xfrm>
            <a:off x="4801224" y="3190236"/>
            <a:ext cx="2589549" cy="477527"/>
          </a:xfrm>
          <a:prstGeom prst="rect">
            <a:avLst/>
          </a:prstGeom>
          <a:solidFill>
            <a:schemeClr val="bg1"/>
          </a:solidFill>
        </p:spPr>
        <p:txBody>
          <a:bodyPr wrap="square" rtlCol="0">
            <a:normAutofit/>
          </a:bodyPr>
          <a:lstStyle/>
          <a:p>
            <a:pPr algn="ctr"/>
            <a:r>
              <a:rPr kumimoji="1" lang="en-US" altLang="zh-CN" sz="2000" b="1" dirty="0">
                <a:latin typeface="Calibri"/>
                <a:cs typeface="Calibri"/>
              </a:rPr>
              <a:t>Computer Vision</a:t>
            </a:r>
            <a:endParaRPr kumimoji="1" lang="zh-CN" altLang="en-US" sz="2000" b="1" dirty="0">
              <a:latin typeface="Calibri"/>
              <a:cs typeface="Calibri"/>
            </a:endParaRPr>
          </a:p>
        </p:txBody>
      </p:sp>
    </p:spTree>
    <p:extLst>
      <p:ext uri="{BB962C8B-B14F-4D97-AF65-F5344CB8AC3E}">
        <p14:creationId xmlns:p14="http://schemas.microsoft.com/office/powerpoint/2010/main" val="27104540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9</a:t>
            </a:fld>
            <a:endParaRPr lang="zh-CN" altLang="en-US">
              <a:latin typeface="Calibri"/>
              <a:cs typeface="Calibri"/>
            </a:endParaRPr>
          </a:p>
        </p:txBody>
      </p:sp>
      <p:sp>
        <p:nvSpPr>
          <p:cNvPr id="9" name="文本占位符 4"/>
          <p:cNvSpPr>
            <a:spLocks noGrp="1"/>
          </p:cNvSpPr>
          <p:nvPr>
            <p:ph type="body" sz="quarter" idx="14"/>
          </p:nvPr>
        </p:nvSpPr>
        <p:spPr>
          <a:xfrm>
            <a:off x="654161" y="1275021"/>
            <a:ext cx="4056063" cy="5016500"/>
          </a:xfrm>
        </p:spPr>
        <p:txBody>
          <a:bodyPr>
            <a:normAutofit/>
          </a:bodyPr>
          <a:lstStyle/>
          <a:p>
            <a:pPr algn="just">
              <a:lnSpc>
                <a:spcPct val="90000"/>
              </a:lnSpc>
            </a:pPr>
            <a:r>
              <a:rPr lang="zh-CN" altLang="en-US" sz="2000" b="0" dirty="0">
                <a:latin typeface="Calibri"/>
                <a:cs typeface="Calibri"/>
              </a:rPr>
              <a:t>Thị giác máy tính là một trong những lĩnh vực phát triển nhanh nhất trong giới học thuật</a:t>
            </a:r>
            <a:endParaRPr lang="en-US" altLang="zh-CN" sz="2000" b="0" dirty="0">
              <a:latin typeface="Calibri"/>
              <a:cs typeface="Calibri"/>
            </a:endParaRPr>
          </a:p>
          <a:p>
            <a:pPr lvl="1" algn="just">
              <a:lnSpc>
                <a:spcPct val="90000"/>
              </a:lnSpc>
            </a:pPr>
            <a:r>
              <a:rPr lang="zh-CN" altLang="en-US" sz="2000" dirty="0">
                <a:latin typeface="Calibri"/>
                <a:cs typeface="Calibri"/>
              </a:rPr>
              <a:t>Đây là phân ngành chiếm tỷ trọng lớn nhất về số lượng bài báo trong lĩnh vực máy tính</a:t>
            </a:r>
            <a:endParaRPr lang="en-US" altLang="zh-CN" sz="2000" dirty="0">
              <a:latin typeface="Calibri"/>
              <a:cs typeface="Calibri"/>
            </a:endParaRPr>
          </a:p>
          <a:p>
            <a:pPr lvl="1" algn="just">
              <a:lnSpc>
                <a:spcPct val="90000"/>
              </a:lnSpc>
            </a:pPr>
            <a:r>
              <a:rPr lang="zh-CN" altLang="en-US" sz="2000" dirty="0">
                <a:latin typeface="Calibri"/>
                <a:cs typeface="Calibri"/>
              </a:rPr>
              <a:t>Mỗi ngày có hơn 100 bài báo liên quan được đăng trên </a:t>
            </a:r>
            <a:r>
              <a:rPr lang="en-US" altLang="zh-CN" sz="2000" dirty="0" err="1">
                <a:latin typeface="Calibri"/>
                <a:cs typeface="Calibri"/>
              </a:rPr>
              <a:t>trang</a:t>
            </a:r>
            <a:r>
              <a:rPr lang="en-US" altLang="zh-CN" sz="2000" dirty="0">
                <a:latin typeface="Calibri"/>
                <a:cs typeface="Calibri"/>
              </a:rPr>
              <a:t> a</a:t>
            </a:r>
            <a:r>
              <a:rPr lang="zh-CN" altLang="en-US" sz="2000" dirty="0">
                <a:latin typeface="Calibri"/>
                <a:cs typeface="Calibri"/>
              </a:rPr>
              <a:t>rXiv</a:t>
            </a:r>
            <a:r>
              <a:rPr lang="vi-VN" altLang="zh-CN" sz="2000" dirty="0">
                <a:latin typeface="Calibri"/>
                <a:cs typeface="Calibri"/>
              </a:rPr>
              <a:t>.com (theo số liệu năm 2019)</a:t>
            </a:r>
            <a:endParaRPr lang="en-US" altLang="zh-CN" sz="20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sz="2800" dirty="0">
                <a:latin typeface="Calibri"/>
                <a:cs typeface="Calibri"/>
              </a:rPr>
              <a:t>Ý nghĩa nghiên cứu của thị giác máy tính</a:t>
            </a:r>
          </a:p>
        </p:txBody>
      </p:sp>
      <p:pic>
        <p:nvPicPr>
          <p:cNvPr id="5" name="Picture 4">
            <a:extLst>
              <a:ext uri="{FF2B5EF4-FFF2-40B4-BE49-F238E27FC236}">
                <a16:creationId xmlns:a16="http://schemas.microsoft.com/office/drawing/2014/main" id="{E26CF88C-3BBA-87E5-C627-C2989BA0AF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84381" y="1104900"/>
            <a:ext cx="6341476" cy="5564968"/>
          </a:xfrm>
          <a:prstGeom prst="rect">
            <a:avLst/>
          </a:prstGeom>
        </p:spPr>
      </p:pic>
    </p:spTree>
    <p:extLst>
      <p:ext uri="{BB962C8B-B14F-4D97-AF65-F5344CB8AC3E}">
        <p14:creationId xmlns:p14="http://schemas.microsoft.com/office/powerpoint/2010/main" val="220194543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10</a:t>
            </a:fld>
            <a:endParaRPr lang="zh-CN" altLang="en-US">
              <a:latin typeface="Calibri"/>
              <a:cs typeface="Calibri"/>
            </a:endParaRPr>
          </a:p>
        </p:txBody>
      </p:sp>
      <p:sp>
        <p:nvSpPr>
          <p:cNvPr id="9" name="文本占位符 4"/>
          <p:cNvSpPr>
            <a:spLocks noGrp="1"/>
          </p:cNvSpPr>
          <p:nvPr>
            <p:ph type="body" sz="quarter" idx="14"/>
          </p:nvPr>
        </p:nvSpPr>
        <p:spPr>
          <a:xfrm>
            <a:off x="377713" y="1136798"/>
            <a:ext cx="5523615" cy="5016500"/>
          </a:xfrm>
        </p:spPr>
        <p:txBody>
          <a:bodyPr>
            <a:normAutofit/>
          </a:bodyPr>
          <a:lstStyle/>
          <a:p>
            <a:pPr algn="just"/>
            <a:r>
              <a:rPr lang="en-VN" b="0" dirty="0"/>
              <a:t>Sự quan tâm của giới công nghiệp</a:t>
            </a:r>
          </a:p>
          <a:p>
            <a:pPr lvl="1" algn="just"/>
            <a:r>
              <a:rPr lang="en-VN" sz="2000" dirty="0"/>
              <a:t>Thị giác máy tính và học sâu được các tập đoàn công nghệ đặc biệt quan tâm.</a:t>
            </a:r>
          </a:p>
          <a:p>
            <a:pPr lvl="1" algn="just"/>
            <a:r>
              <a:rPr lang="en-VN" sz="2000" dirty="0"/>
              <a:t>Năm 2013, Google mua lại DNNresearch do Giáo sư Geoffrey Hinton đồng sáng lập.</a:t>
            </a:r>
          </a:p>
          <a:p>
            <a:pPr lvl="1" algn="just"/>
            <a:r>
              <a:rPr lang="en-VN" sz="2000" dirty="0"/>
              <a:t>Theo AI Index Report 2019 của Stanford, đầu tư tư nhân toàn cầu vào AI vượt 70 tỷ USD trong năm 2019.</a:t>
            </a:r>
          </a:p>
          <a:p>
            <a:pPr lvl="1" algn="just"/>
            <a:r>
              <a:rPr lang="en-VN" sz="2000" dirty="0"/>
              <a:t>Mức đầu tư này tương đương gần 200 triệu USD mỗi ngày.</a:t>
            </a:r>
          </a:p>
          <a:p>
            <a:endParaRPr lang="en-VN" sz="2000" dirty="0"/>
          </a:p>
        </p:txBody>
      </p:sp>
      <p:sp>
        <p:nvSpPr>
          <p:cNvPr id="4" name="文本占位符 3"/>
          <p:cNvSpPr>
            <a:spLocks noGrp="1"/>
          </p:cNvSpPr>
          <p:nvPr>
            <p:ph type="body" sz="quarter" idx="13"/>
          </p:nvPr>
        </p:nvSpPr>
        <p:spPr/>
        <p:txBody>
          <a:bodyPr>
            <a:normAutofit/>
          </a:bodyPr>
          <a:lstStyle/>
          <a:p>
            <a:r>
              <a:rPr lang="zh-CN" altLang="en-US" sz="2800" dirty="0">
                <a:latin typeface="Calibri"/>
                <a:cs typeface="Calibri"/>
              </a:rPr>
              <a:t>Ý nghĩa nghiên cứu của thị giác máy tính</a:t>
            </a:r>
          </a:p>
        </p:txBody>
      </p:sp>
      <p:pic>
        <p:nvPicPr>
          <p:cNvPr id="5" name="Picture 4">
            <a:extLst>
              <a:ext uri="{FF2B5EF4-FFF2-40B4-BE49-F238E27FC236}">
                <a16:creationId xmlns:a16="http://schemas.microsoft.com/office/drawing/2014/main" id="{E7D518D6-FBD0-FE70-B861-C4CAE07EB1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0672" y="1136798"/>
            <a:ext cx="4305891" cy="2432198"/>
          </a:xfrm>
          <a:prstGeom prst="rect">
            <a:avLst/>
          </a:prstGeom>
        </p:spPr>
      </p:pic>
      <p:pic>
        <p:nvPicPr>
          <p:cNvPr id="7" name="Picture 6">
            <a:extLst>
              <a:ext uri="{FF2B5EF4-FFF2-40B4-BE49-F238E27FC236}">
                <a16:creationId xmlns:a16="http://schemas.microsoft.com/office/drawing/2014/main" id="{A9126841-0B62-1F32-DCC7-2556F96273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1719" y="3645048"/>
            <a:ext cx="2771621" cy="2934585"/>
          </a:xfrm>
          <a:prstGeom prst="rect">
            <a:avLst/>
          </a:prstGeom>
        </p:spPr>
      </p:pic>
    </p:spTree>
    <p:extLst>
      <p:ext uri="{BB962C8B-B14F-4D97-AF65-F5344CB8AC3E}">
        <p14:creationId xmlns:p14="http://schemas.microsoft.com/office/powerpoint/2010/main" val="424014976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11</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§1.2 Lịch sử phát triển</a:t>
            </a:r>
          </a:p>
        </p:txBody>
      </p:sp>
      <p:sp>
        <p:nvSpPr>
          <p:cNvPr id="6" name="Rectangle 4">
            <a:hlinkClick r:id="rId2" action="ppaction://hlinksldjump"/>
          </p:cNvPr>
          <p:cNvSpPr>
            <a:spLocks noChangeArrowheads="1"/>
          </p:cNvSpPr>
          <p:nvPr/>
        </p:nvSpPr>
        <p:spPr bwMode="auto">
          <a:xfrm>
            <a:off x="804825" y="1108013"/>
            <a:ext cx="9001125" cy="1865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Lịch sử phát triển của thị giác máy tính</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Xu hướng phát triển trong tương lai</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12</a:t>
            </a:fld>
            <a:endParaRPr lang="zh-CN" altLang="en-US">
              <a:latin typeface="Calibri"/>
              <a:cs typeface="Calibri"/>
            </a:endParaRPr>
          </a:p>
        </p:txBody>
      </p:sp>
      <p:sp>
        <p:nvSpPr>
          <p:cNvPr id="3" name="文本占位符 2"/>
          <p:cNvSpPr>
            <a:spLocks noGrp="1"/>
          </p:cNvSpPr>
          <p:nvPr>
            <p:ph type="body" sz="quarter" idx="14"/>
          </p:nvPr>
        </p:nvSpPr>
        <p:spPr/>
        <p:txBody>
          <a:bodyPr>
            <a:normAutofit/>
          </a:bodyPr>
          <a:lstStyle/>
          <a:p>
            <a:pPr>
              <a:lnSpc>
                <a:spcPct val="90000"/>
              </a:lnSpc>
            </a:pPr>
            <a:r>
              <a:rPr lang="zh-CN" altLang="en-US" sz="2600" b="0" dirty="0">
                <a:latin typeface="Calibri"/>
                <a:cs typeface="Calibri"/>
              </a:rPr>
              <a:t>Ba lần trỗi dậy và hai lần suy thoái của trí tuệ nhân tạo</a:t>
            </a:r>
            <a:endParaRPr lang="en-US" altLang="zh-CN" sz="2600" b="0" dirty="0">
              <a:latin typeface="Calibri"/>
              <a:cs typeface="Calibri"/>
            </a:endParaRPr>
          </a:p>
          <a:p>
            <a:pPr lvl="1">
              <a:lnSpc>
                <a:spcPct val="90000"/>
              </a:lnSpc>
            </a:pPr>
            <a:endParaRPr lang="en-US" altLang="zh-CN" sz="19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Lịch sử phát triển của thị giác máy tính</a:t>
            </a:r>
          </a:p>
        </p:txBody>
      </p:sp>
      <p:pic>
        <p:nvPicPr>
          <p:cNvPr id="1127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8495" y="1805609"/>
            <a:ext cx="7995046" cy="4191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792270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13</a:t>
            </a:fld>
            <a:endParaRPr lang="zh-CN" altLang="en-US">
              <a:latin typeface="Calibri"/>
              <a:cs typeface="Calibri"/>
            </a:endParaRPr>
          </a:p>
        </p:txBody>
      </p:sp>
      <p:sp>
        <p:nvSpPr>
          <p:cNvPr id="3" name="文本占位符 2"/>
          <p:cNvSpPr>
            <a:spLocks noGrp="1"/>
          </p:cNvSpPr>
          <p:nvPr>
            <p:ph type="body" sz="quarter" idx="14"/>
          </p:nvPr>
        </p:nvSpPr>
        <p:spPr/>
        <p:txBody>
          <a:bodyPr>
            <a:normAutofit/>
          </a:bodyPr>
          <a:lstStyle/>
          <a:p>
            <a:r>
              <a:rPr lang="en-VN" b="0" dirty="0"/>
              <a:t>Những hình dung viễn tưởng về trí tuệ nhân tạo</a:t>
            </a:r>
          </a:p>
          <a:p>
            <a:pPr lvl="1"/>
            <a:r>
              <a:rPr lang="en-VN" sz="2000" dirty="0"/>
              <a:t>Hy Lạp có rô-bốt vàng của Hephaestus và Galatea của Pygmalion. Việt Nam có truyền thuyết Thánh Gióng cưỡi ngựa sắt phun lửa đánh giặc - hình ảnh sớm nhất về máy móc chiến đấu trong văn hóa Việt. Do Thái có truyền thuyết về người đất sét biết đi. Ấn Độ chế tạo chiến binh rô-bốt bảo vệ xá lợi Phật - lấy cảm hứng từ thiết kế tự động của Hy Lạp và La Mã cổ đại.</a:t>
            </a:r>
          </a:p>
          <a:p>
            <a:pPr lvl="1"/>
            <a:r>
              <a:rPr lang="en-VN" sz="2000" dirty="0"/>
              <a:t>Rô-bốt biết đi đầu tiên là Talos - người khổng lồ bằng đồng ra đời hơn 2.500 năm trước trong xưởng thần Hephaestus, đảo Crete</a:t>
            </a:r>
          </a:p>
          <a:p>
            <a:pPr lvl="1">
              <a:lnSpc>
                <a:spcPct val="90000"/>
              </a:lnSpc>
            </a:pPr>
            <a:endParaRPr lang="en-US" altLang="zh-CN" sz="1600" dirty="0">
              <a:latin typeface="Calibri"/>
              <a:cs typeface="Calibri"/>
            </a:endParaRPr>
          </a:p>
        </p:txBody>
      </p:sp>
      <p:sp>
        <p:nvSpPr>
          <p:cNvPr id="10" name="文本占位符 3"/>
          <p:cNvSpPr>
            <a:spLocks noGrp="1"/>
          </p:cNvSpPr>
          <p:nvPr>
            <p:ph type="body" sz="quarter" idx="13"/>
          </p:nvPr>
        </p:nvSpPr>
        <p:spPr/>
        <p:txBody>
          <a:bodyPr>
            <a:normAutofit/>
          </a:bodyPr>
          <a:lstStyle/>
          <a:p>
            <a:r>
              <a:rPr lang="zh-CN" altLang="en-US" dirty="0">
                <a:latin typeface="Calibri"/>
                <a:cs typeface="Calibri"/>
              </a:rPr>
              <a:t>Lịch sử phát triển của thị giác máy tính</a:t>
            </a:r>
          </a:p>
        </p:txBody>
      </p:sp>
    </p:spTree>
    <p:extLst>
      <p:ext uri="{BB962C8B-B14F-4D97-AF65-F5344CB8AC3E}">
        <p14:creationId xmlns:p14="http://schemas.microsoft.com/office/powerpoint/2010/main" val="238435808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14</a:t>
            </a:fld>
            <a:endParaRPr lang="zh-CN" altLang="en-US">
              <a:latin typeface="Calibri"/>
              <a:cs typeface="Calibri"/>
            </a:endParaRPr>
          </a:p>
        </p:txBody>
      </p:sp>
      <p:sp>
        <p:nvSpPr>
          <p:cNvPr id="3" name="文本占位符 2"/>
          <p:cNvSpPr>
            <a:spLocks noGrp="1"/>
          </p:cNvSpPr>
          <p:nvPr>
            <p:ph type="body" sz="quarter" idx="14"/>
          </p:nvPr>
        </p:nvSpPr>
        <p:spPr>
          <a:xfrm>
            <a:off x="515937" y="1104900"/>
            <a:ext cx="6958751" cy="5016500"/>
          </a:xfrm>
        </p:spPr>
        <p:txBody>
          <a:bodyPr>
            <a:normAutofit fontScale="85000" lnSpcReduction="20000"/>
          </a:bodyPr>
          <a:lstStyle/>
          <a:p>
            <a:r>
              <a:rPr lang="en-VN" sz="2800" b="0" dirty="0"/>
              <a:t>Thập niên 1970: Sự hình thành của thị giác máy tính</a:t>
            </a:r>
          </a:p>
          <a:p>
            <a:pPr lvl="1"/>
            <a:r>
              <a:rPr lang="en-VN" dirty="0"/>
              <a:t>Thị giác máy tính bắt đầu được nghiên cứu như một lĩnh vực giúp máy tính nhận biết và diễn giải thông tin từ hình ảnh.</a:t>
            </a:r>
          </a:p>
          <a:p>
            <a:pPr lvl="1"/>
            <a:r>
              <a:rPr lang="en-VN" dirty="0"/>
              <a:t>Mục tiêu ban đầu là mô phỏng khả năng nhận thức thị giác của con người, từ đó hỗ trợ rô-bốt thực hiện các hành vi thông minh.</a:t>
            </a:r>
          </a:p>
          <a:p>
            <a:pPr lvl="1"/>
            <a:r>
              <a:rPr lang="en-VN" dirty="0"/>
              <a:t>Các nghiên cứu của David Hubel và Torsten Wiesel về vỏ não thị giác cho thấy một số  phản ứng với đường biên có hướng và các kích thích chuyển động.</a:t>
            </a:r>
          </a:p>
          <a:p>
            <a:pPr lvl="1"/>
            <a:r>
              <a:rPr lang="en-VN" dirty="0"/>
              <a:t>Những phát hiện về trường tiếp nhận và cơ chế xử lý thị giác theo cấu trúc phân cấp đã tạo cảm hứng cho các thuật toán phát hiện biên và mạng  thị giác sau này.</a:t>
            </a:r>
          </a:p>
          <a:p>
            <a:endParaRPr lang="en-US" altLang="zh-CN" sz="2400" b="1" dirty="0">
              <a:latin typeface="Calibri"/>
              <a:cs typeface="Calibri"/>
            </a:endParaRPr>
          </a:p>
        </p:txBody>
      </p:sp>
      <p:sp>
        <p:nvSpPr>
          <p:cNvPr id="8" name="文本占位符 3"/>
          <p:cNvSpPr>
            <a:spLocks noGrp="1"/>
          </p:cNvSpPr>
          <p:nvPr>
            <p:ph type="body" sz="quarter" idx="13"/>
          </p:nvPr>
        </p:nvSpPr>
        <p:spPr/>
        <p:txBody>
          <a:bodyPr>
            <a:normAutofit/>
          </a:bodyPr>
          <a:lstStyle/>
          <a:p>
            <a:r>
              <a:rPr lang="zh-CN" altLang="en-US" dirty="0">
                <a:latin typeface="Calibri"/>
                <a:cs typeface="Calibri"/>
              </a:rPr>
              <a:t>Lịch sử phát triển của thị giác máy tính</a:t>
            </a:r>
          </a:p>
        </p:txBody>
      </p:sp>
      <p:pic>
        <p:nvPicPr>
          <p:cNvPr id="6" name="图片 5"/>
          <p:cNvPicPr>
            <a:picLocks noChangeAspect="1"/>
          </p:cNvPicPr>
          <p:nvPr/>
        </p:nvPicPr>
        <p:blipFill>
          <a:blip r:embed="rId3"/>
          <a:stretch>
            <a:fillRect/>
          </a:stretch>
        </p:blipFill>
        <p:spPr>
          <a:xfrm>
            <a:off x="7840282" y="1127655"/>
            <a:ext cx="3697426" cy="2208639"/>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3110" y="3662527"/>
            <a:ext cx="3712953" cy="245887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15</a:t>
            </a:fld>
            <a:endParaRPr lang="zh-CN" altLang="en-US">
              <a:latin typeface="Calibri"/>
              <a:cs typeface="Calibri"/>
            </a:endParaRPr>
          </a:p>
        </p:txBody>
      </p:sp>
      <p:sp>
        <p:nvSpPr>
          <p:cNvPr id="3" name="文本占位符 2"/>
          <p:cNvSpPr>
            <a:spLocks noGrp="1"/>
          </p:cNvSpPr>
          <p:nvPr>
            <p:ph type="body" sz="quarter" idx="14"/>
          </p:nvPr>
        </p:nvSpPr>
        <p:spPr>
          <a:xfrm>
            <a:off x="515938" y="1104900"/>
            <a:ext cx="5801736" cy="5016500"/>
          </a:xfrm>
        </p:spPr>
        <p:txBody>
          <a:bodyPr>
            <a:normAutofit lnSpcReduction="10000"/>
          </a:bodyPr>
          <a:lstStyle/>
          <a:p>
            <a:pPr algn="just"/>
            <a:r>
              <a:rPr lang="en-VN" b="0" dirty="0"/>
              <a:t>Thập niên 1970: Phân biệt thị giác máy tính và xử lý ảnh số</a:t>
            </a:r>
          </a:p>
          <a:p>
            <a:pPr lvl="1" algn="just"/>
            <a:r>
              <a:rPr lang="en-VN" dirty="0"/>
              <a:t>Xử lý ảnh số tập trung cải thiện hoặc biến đổi hình ảnh; đầu ra thường vẫn là một hình ảnh.</a:t>
            </a:r>
          </a:p>
          <a:p>
            <a:pPr lvl="1" algn="just"/>
            <a:r>
              <a:rPr lang="en-VN" dirty="0"/>
              <a:t>Thị giác máy tính hướng đến nhận biết, mô hình hóa cấu trúc của thế giới và hiểu nội dung của cảnh.</a:t>
            </a:r>
          </a:p>
          <a:p>
            <a:pPr lvl="1" algn="just"/>
            <a:r>
              <a:rPr lang="en-VN" dirty="0"/>
              <a:t>Vì vậy, đầu ra của thị giác máy tính không chỉ là hình ảnh mà còn là thông tin, mô hình hoặc tri thức về đối tượng và môi trường.</a:t>
            </a:r>
          </a:p>
          <a:p>
            <a:pPr algn="just">
              <a:lnSpc>
                <a:spcPct val="85000"/>
              </a:lnSpc>
            </a:pPr>
            <a:endParaRPr lang="en-US" altLang="zh-CN" sz="1600" b="1" dirty="0">
              <a:latin typeface="Calibri"/>
              <a:cs typeface="Calibri"/>
            </a:endParaRPr>
          </a:p>
        </p:txBody>
      </p:sp>
      <p:sp>
        <p:nvSpPr>
          <p:cNvPr id="7" name="文本占位符 3"/>
          <p:cNvSpPr>
            <a:spLocks noGrp="1"/>
          </p:cNvSpPr>
          <p:nvPr>
            <p:ph type="body" sz="quarter" idx="13"/>
          </p:nvPr>
        </p:nvSpPr>
        <p:spPr/>
        <p:txBody>
          <a:bodyPr>
            <a:normAutofit/>
          </a:bodyPr>
          <a:lstStyle/>
          <a:p>
            <a:r>
              <a:rPr lang="zh-CN" altLang="en-US" dirty="0">
                <a:latin typeface="Calibri"/>
                <a:cs typeface="Calibri"/>
              </a:rPr>
              <a:t>Lịch sử phát triển của thị giác máy tính</a:t>
            </a: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17674" y="1797772"/>
            <a:ext cx="5527151" cy="3286990"/>
          </a:xfrm>
          <a:prstGeom prst="rect">
            <a:avLst/>
          </a:prstGeom>
        </p:spPr>
      </p:pic>
    </p:spTree>
    <p:extLst>
      <p:ext uri="{BB962C8B-B14F-4D97-AF65-F5344CB8AC3E}">
        <p14:creationId xmlns:p14="http://schemas.microsoft.com/office/powerpoint/2010/main" val="27081108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16</a:t>
            </a:fld>
            <a:endParaRPr lang="zh-CN" altLang="en-US">
              <a:latin typeface="Calibri"/>
              <a:cs typeface="Calibri"/>
            </a:endParaRPr>
          </a:p>
        </p:txBody>
      </p:sp>
      <p:sp>
        <p:nvSpPr>
          <p:cNvPr id="3" name="文本占位符 2"/>
          <p:cNvSpPr>
            <a:spLocks noGrp="1"/>
          </p:cNvSpPr>
          <p:nvPr>
            <p:ph type="body" sz="quarter" idx="14"/>
          </p:nvPr>
        </p:nvSpPr>
        <p:spPr>
          <a:xfrm>
            <a:off x="515937" y="1317551"/>
            <a:ext cx="11160125" cy="5016500"/>
          </a:xfrm>
        </p:spPr>
        <p:txBody>
          <a:bodyPr>
            <a:normAutofit/>
          </a:bodyPr>
          <a:lstStyle/>
          <a:p>
            <a:r>
              <a:rPr lang="en-VN" b="0" dirty="0"/>
              <a:t>1974–1980: Mùa đông AI lần thứ nhất</a:t>
            </a:r>
          </a:p>
          <a:p>
            <a:pPr lvl="1" algn="just"/>
            <a:r>
              <a:rPr lang="en-VN" sz="2000" dirty="0"/>
              <a:t>Đầu thập niên 1970, các hệ thống AI bộc lộ nhiều hạn chế về năng lực tính toán, dữ liệu và khả năng giải quyết bài toán thực tế.</a:t>
            </a:r>
          </a:p>
          <a:p>
            <a:pPr lvl="1" algn="just"/>
            <a:r>
              <a:rPr lang="en-VN" sz="2000" dirty="0"/>
              <a:t>Phần lớn chương trình AI khi đó chỉ xử lý được các bài toán đơn giản trong môi trường hạn chế.</a:t>
            </a:r>
          </a:p>
          <a:p>
            <a:pPr lvl="1" algn="just"/>
            <a:r>
              <a:rPr lang="en-VN" sz="2000" dirty="0"/>
              <a:t>Báo cáo Lighthill năm 1973 chỉ trích việc AI chưa đạt được những mục tiêu đầy tham vọng, từ đó làm suy giảm mạnh hoạt động nghiên cứu AI tại Anh.</a:t>
            </a:r>
          </a:p>
          <a:p>
            <a:pPr lvl="1" algn="just"/>
            <a:r>
              <a:rPr lang="en-VN" sz="2000" dirty="0"/>
              <a:t>Từ năm 1974, nguồn tài trợ cho các dự án AI bị cắt giảm đáng kể, mở đầu cho giai đoạn được gọi là “mùa đông AI”.</a:t>
            </a:r>
          </a:p>
          <a:p>
            <a:pPr>
              <a:lnSpc>
                <a:spcPct val="90000"/>
              </a:lnSpc>
            </a:pPr>
            <a:endParaRPr lang="en-US" altLang="zh-CN" sz="1800" b="1" dirty="0">
              <a:latin typeface="Calibri"/>
              <a:cs typeface="Calibri"/>
            </a:endParaRPr>
          </a:p>
        </p:txBody>
      </p:sp>
      <p:sp>
        <p:nvSpPr>
          <p:cNvPr id="5" name="文本占位符 3"/>
          <p:cNvSpPr>
            <a:spLocks noGrp="1"/>
          </p:cNvSpPr>
          <p:nvPr>
            <p:ph type="body" sz="quarter" idx="13"/>
          </p:nvPr>
        </p:nvSpPr>
        <p:spPr/>
        <p:txBody>
          <a:bodyPr>
            <a:normAutofit/>
          </a:bodyPr>
          <a:lstStyle/>
          <a:p>
            <a:r>
              <a:rPr lang="zh-CN" altLang="en-US" dirty="0">
                <a:latin typeface="Calibri"/>
                <a:cs typeface="Calibri"/>
              </a:rPr>
              <a:t>Lịch sử phát triển của thị giác máy tính</a:t>
            </a:r>
          </a:p>
        </p:txBody>
      </p:sp>
    </p:spTree>
    <p:extLst>
      <p:ext uri="{BB962C8B-B14F-4D97-AF65-F5344CB8AC3E}">
        <p14:creationId xmlns:p14="http://schemas.microsoft.com/office/powerpoint/2010/main" val="34542579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17</a:t>
            </a:fld>
            <a:endParaRPr lang="zh-CN" altLang="en-US">
              <a:latin typeface="Calibri"/>
              <a:cs typeface="Calibri"/>
            </a:endParaRPr>
          </a:p>
        </p:txBody>
      </p:sp>
      <p:sp>
        <p:nvSpPr>
          <p:cNvPr id="3" name="文本占位符 2"/>
          <p:cNvSpPr>
            <a:spLocks noGrp="1"/>
          </p:cNvSpPr>
          <p:nvPr>
            <p:ph type="body" sz="quarter" idx="14"/>
          </p:nvPr>
        </p:nvSpPr>
        <p:spPr>
          <a:xfrm>
            <a:off x="515937" y="1104900"/>
            <a:ext cx="6586612" cy="5016500"/>
          </a:xfrm>
        </p:spPr>
        <p:txBody>
          <a:bodyPr>
            <a:normAutofit fontScale="85000" lnSpcReduction="20000"/>
          </a:bodyPr>
          <a:lstStyle/>
          <a:p>
            <a:r>
              <a:rPr lang="en-VN" sz="2800" b="0" dirty="0"/>
              <a:t>1980–1987: Làn sóng AI lần thứ hai</a:t>
            </a:r>
          </a:p>
          <a:p>
            <a:pPr lvl="1"/>
            <a:r>
              <a:rPr lang="en-VN" dirty="0"/>
              <a:t>Cuối thập niên 1970, XCON trở thành một trong những hệ chuyên gia thương mại đầu tiên, được sử dụng để tự động cấu hình máy tính theo yêu cầu khách hàng.</a:t>
            </a:r>
          </a:p>
          <a:p>
            <a:pPr lvl="1"/>
            <a:r>
              <a:rPr lang="en-VN" dirty="0"/>
              <a:t>Trong thập niên 1980, hệ chuyên gia được nhiều doanh nghiệp triển khai, đưa biểu diễn và xử lý tri thức trở thành hướng nghiên cứu chủ đạo của AI.</a:t>
            </a:r>
          </a:p>
          <a:p>
            <a:pPr lvl="1"/>
            <a:r>
              <a:rPr lang="en-VN" dirty="0"/>
              <a:t>Hệ chuyên gia giải quyết các bài toán trong một lĩnh vực cụ thể bằng cơ sở tri thức và tập hợp các quy tắc suy luận.</a:t>
            </a:r>
          </a:p>
          <a:p>
            <a:pPr lvl="1"/>
            <a:r>
              <a:rPr lang="en-VN" dirty="0"/>
              <a:t>Năm 1981, Nhật Bản khởi động Dự án Máy tính Thế hệ thứ Năm, hướng tới phát triển máy tính có khả năng xử lý ngôn ngữ, dịch thuật, nhận dạng hình ảnh và suy luận thông minh.</a:t>
            </a:r>
          </a:p>
          <a:p>
            <a:endParaRPr lang="en-US" altLang="zh-CN" sz="2400" b="1" dirty="0">
              <a:latin typeface="Calibri"/>
              <a:cs typeface="Calibri"/>
            </a:endParaRPr>
          </a:p>
        </p:txBody>
      </p:sp>
      <p:sp>
        <p:nvSpPr>
          <p:cNvPr id="5" name="文本占位符 3"/>
          <p:cNvSpPr>
            <a:spLocks noGrp="1"/>
          </p:cNvSpPr>
          <p:nvPr>
            <p:ph type="body" sz="quarter" idx="13"/>
          </p:nvPr>
        </p:nvSpPr>
        <p:spPr/>
        <p:txBody>
          <a:bodyPr>
            <a:normAutofit/>
          </a:bodyPr>
          <a:lstStyle/>
          <a:p>
            <a:r>
              <a:rPr lang="zh-CN" altLang="en-US" dirty="0">
                <a:latin typeface="Calibri"/>
                <a:cs typeface="Calibri"/>
              </a:rPr>
              <a:t>Lịch sử phát triển của thị giác máy tính</a:t>
            </a:r>
          </a:p>
        </p:txBody>
      </p:sp>
      <p:pic>
        <p:nvPicPr>
          <p:cNvPr id="29700" name="Picture 4" descr="不了解一下人工智能的发展历史，又怎么能看明白AlphaGo 的对战呢-品玩"/>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5967" y="1104900"/>
            <a:ext cx="2637305" cy="52071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18</a:t>
            </a:fld>
            <a:endParaRPr lang="zh-CN" altLang="en-US">
              <a:latin typeface="Calibri"/>
              <a:cs typeface="Calibri"/>
            </a:endParaRPr>
          </a:p>
        </p:txBody>
      </p:sp>
      <p:sp>
        <p:nvSpPr>
          <p:cNvPr id="3" name="文本占位符 2"/>
          <p:cNvSpPr>
            <a:spLocks noGrp="1"/>
          </p:cNvSpPr>
          <p:nvPr>
            <p:ph type="body" sz="quarter" idx="14"/>
          </p:nvPr>
        </p:nvSpPr>
        <p:spPr/>
        <p:txBody>
          <a:bodyPr>
            <a:normAutofit/>
          </a:bodyPr>
          <a:lstStyle/>
          <a:p>
            <a:r>
              <a:rPr lang="en-VN" b="0" dirty="0"/>
              <a:t>1982: Ba tầng phân tích của David Marr</a:t>
            </a:r>
          </a:p>
          <a:p>
            <a:pPr lvl="1" algn="just"/>
            <a:r>
              <a:rPr lang="en-VN" sz="2000" dirty="0"/>
              <a:t>Tầng lý thuyết tính toán: Xác định hệ thống cần giải quyết bài toán gì, mục tiêu là gì và chịu những ràng buộc nào.</a:t>
            </a:r>
          </a:p>
          <a:p>
            <a:pPr lvl="1" algn="just"/>
            <a:r>
              <a:rPr lang="en-VN" sz="2000" dirty="0"/>
              <a:t>Tầng biểu diễn và thuật toán: Xác định cách biểu diễn đầu vào, đầu ra và thông tin trung gian; đồng thời lựa chọn thuật toán phù hợp.</a:t>
            </a:r>
          </a:p>
          <a:p>
            <a:pPr lvl="1" algn="just"/>
            <a:r>
              <a:rPr lang="en-VN" sz="2000" dirty="0"/>
              <a:t>Tầng hiện thực hóa: Xác định cách triển khai biểu diễn và thuật toán trên phần cứng cụ thể, như rô-bốt, GPU hoặc chip chuyên dụng.</a:t>
            </a:r>
          </a:p>
          <a:p>
            <a:pPr lvl="1" algn="just"/>
            <a:r>
              <a:rPr lang="en-VN" sz="2000" dirty="0"/>
              <a:t>Đến nay, nhiều hệ thống thị giác máy tính vẫn có thể được phân tích theo ba tầng này: bài toán – thuật toán – hiện thực hóa.</a:t>
            </a:r>
          </a:p>
          <a:p>
            <a:pPr lvl="1"/>
            <a:endParaRPr lang="en-US" altLang="zh-CN"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Lịch sử phát triển của thị giác máy tính</a:t>
            </a:r>
          </a:p>
          <a:p>
            <a:endParaRPr lang="zh-CN" altLang="en-US" dirty="0">
              <a:latin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19</a:t>
            </a:fld>
            <a:endParaRPr lang="zh-CN" altLang="en-US">
              <a:latin typeface="Calibri"/>
              <a:cs typeface="Calibri"/>
            </a:endParaRPr>
          </a:p>
        </p:txBody>
      </p:sp>
      <p:sp>
        <p:nvSpPr>
          <p:cNvPr id="3" name="文本占位符 2"/>
          <p:cNvSpPr>
            <a:spLocks noGrp="1"/>
          </p:cNvSpPr>
          <p:nvPr>
            <p:ph type="body" sz="quarter" idx="14"/>
          </p:nvPr>
        </p:nvSpPr>
        <p:spPr>
          <a:xfrm>
            <a:off x="520700" y="1104900"/>
            <a:ext cx="6613747" cy="5016500"/>
          </a:xfrm>
        </p:spPr>
        <p:txBody>
          <a:bodyPr>
            <a:normAutofit fontScale="92500" lnSpcReduction="10000"/>
          </a:bodyPr>
          <a:lstStyle/>
          <a:p>
            <a:r>
              <a:rPr lang="en-VN" sz="2200" b="0" dirty="0"/>
              <a:t>1986: Sự phổ biến của mạng  lan truyền ngược</a:t>
            </a:r>
          </a:p>
          <a:p>
            <a:pPr lvl="1" algn="just"/>
            <a:r>
              <a:rPr lang="en-VN" sz="2200" dirty="0"/>
              <a:t>Perceptron chỉ giải quyết được các bài toán phân loại tuyến tính và không xử lý được những bài toán như XOR.</a:t>
            </a:r>
          </a:p>
          <a:p>
            <a:pPr lvl="1" algn="just"/>
            <a:r>
              <a:rPr lang="en-VN" sz="2200" dirty="0"/>
              <a:t>Hạn chế này làm suy giảm sự quan tâm đối với mạng  trong một thời gian, nhưng không khiến toàn bộ lĩnh vực nhận dạng mẫu thống kê thoái trào.</a:t>
            </a:r>
          </a:p>
          <a:p>
            <a:pPr lvl="1" algn="just"/>
            <a:r>
              <a:rPr lang="en-VN" sz="2200" dirty="0"/>
              <a:t>Năm 1986, David Rumelhart, Geoffrey Hinton và Ronald Williams công bố phương pháp huấn luyện mạng neuron nhiều lớp bằng thuật toán lan truyền ngược sai số.</a:t>
            </a:r>
          </a:p>
          <a:p>
            <a:pPr lvl="1" algn="just"/>
            <a:r>
              <a:rPr lang="en-VN" sz="2200" dirty="0"/>
              <a:t>Công trình này góp phần khôi phục sự quan tâm đối với mạng neuron và mở ra một giai đoạn phát triển mới.</a:t>
            </a:r>
          </a:p>
          <a:p>
            <a:pPr>
              <a:lnSpc>
                <a:spcPct val="88000"/>
              </a:lnSpc>
            </a:pPr>
            <a:endParaRPr lang="en-US" altLang="zh-CN" sz="20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Lịch sử phát triển của thị giác máy tính</a:t>
            </a:r>
          </a:p>
        </p:txBody>
      </p:sp>
      <p:pic>
        <p:nvPicPr>
          <p:cNvPr id="20482" name="Picture 2" descr="David Rumelhart Dies at 68; Created Computer Simulations of Perception -  The New York Tim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6040" y="1007187"/>
            <a:ext cx="2063942" cy="2980023"/>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Backpropagation Algorithm - an overview | ScienceDirect Topic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6040" y="4192974"/>
            <a:ext cx="3009153" cy="239033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5EEA84A-373A-7B66-A0A6-541019800D3F}"/>
              </a:ext>
            </a:extLst>
          </p:cNvPr>
          <p:cNvSpPr txBox="1"/>
          <p:nvPr/>
        </p:nvSpPr>
        <p:spPr>
          <a:xfrm>
            <a:off x="9422844" y="1163698"/>
            <a:ext cx="1249060" cy="369332"/>
          </a:xfrm>
          <a:prstGeom prst="rect">
            <a:avLst/>
          </a:prstGeom>
          <a:noFill/>
        </p:spPr>
        <p:txBody>
          <a:bodyPr wrap="none" rtlCol="0">
            <a:spAutoFit/>
          </a:bodyPr>
          <a:lstStyle/>
          <a:p>
            <a:r>
              <a:rPr lang="en-VN" dirty="0">
                <a:latin typeface="Arial" panose="020B0604020202020204" pitchFamily="34" charset="0"/>
                <a:cs typeface="Arial" panose="020B0604020202020204" pitchFamily="34" charset="0"/>
              </a:rPr>
              <a:t>Rumelhart</a:t>
            </a:r>
          </a:p>
        </p:txBody>
      </p:sp>
      <p:sp>
        <p:nvSpPr>
          <p:cNvPr id="7" name="TextBox 6">
            <a:extLst>
              <a:ext uri="{FF2B5EF4-FFF2-40B4-BE49-F238E27FC236}">
                <a16:creationId xmlns:a16="http://schemas.microsoft.com/office/drawing/2014/main" id="{547AFC19-C796-0B18-6E1B-B301658275F7}"/>
              </a:ext>
            </a:extLst>
          </p:cNvPr>
          <p:cNvSpPr txBox="1"/>
          <p:nvPr/>
        </p:nvSpPr>
        <p:spPr>
          <a:xfrm>
            <a:off x="10466786" y="4770972"/>
            <a:ext cx="1595437" cy="830997"/>
          </a:xfrm>
          <a:prstGeom prst="rect">
            <a:avLst/>
          </a:prstGeom>
          <a:noFill/>
        </p:spPr>
        <p:txBody>
          <a:bodyPr wrap="square" rtlCol="0">
            <a:spAutoFit/>
          </a:bodyPr>
          <a:lstStyle/>
          <a:p>
            <a:r>
              <a:rPr lang="en-VN" sz="1600" dirty="0">
                <a:latin typeface="Arial" panose="020B0604020202020204" pitchFamily="34" charset="0"/>
                <a:cs typeface="Arial" panose="020B0604020202020204" pitchFamily="34" charset="0"/>
              </a:rPr>
              <a:t>Mạng neuron với 2 lớp hidden layers</a:t>
            </a:r>
          </a:p>
        </p:txBody>
      </p:sp>
    </p:spTree>
    <p:extLst>
      <p:ext uri="{BB962C8B-B14F-4D97-AF65-F5344CB8AC3E}">
        <p14:creationId xmlns:p14="http://schemas.microsoft.com/office/powerpoint/2010/main" val="246649014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20</a:t>
            </a:fld>
            <a:endParaRPr lang="zh-CN" altLang="en-US">
              <a:latin typeface="Calibri"/>
              <a:cs typeface="Calibri"/>
            </a:endParaRPr>
          </a:p>
        </p:txBody>
      </p:sp>
      <p:sp>
        <p:nvSpPr>
          <p:cNvPr id="3" name="文本占位符 2"/>
          <p:cNvSpPr>
            <a:spLocks noGrp="1"/>
          </p:cNvSpPr>
          <p:nvPr>
            <p:ph type="body" sz="quarter" idx="14"/>
          </p:nvPr>
        </p:nvSpPr>
        <p:spPr/>
        <p:txBody>
          <a:bodyPr>
            <a:normAutofit/>
          </a:bodyPr>
          <a:lstStyle/>
          <a:p>
            <a:pPr algn="just"/>
            <a:r>
              <a:rPr lang="en-VN" b="0" dirty="0"/>
              <a:t>1987–1993: Mùa đông AI lần thứ hai</a:t>
            </a:r>
          </a:p>
          <a:p>
            <a:pPr lvl="1" algn="just"/>
            <a:r>
              <a:rPr lang="en-VN" sz="2000" dirty="0"/>
              <a:t>Cuối thập niên 1980, máy trạm và máy tính cá nhân ngày càng mạnh, khiến thị trường phần cứng chuyên dụng cho AI nhanh chóng suy giảm.</a:t>
            </a:r>
          </a:p>
          <a:p>
            <a:pPr lvl="1" algn="just"/>
            <a:r>
              <a:rPr lang="en-VN" sz="2000" dirty="0"/>
              <a:t>Hệ chuyên gia bộc lộ nhiều hạn chế: chi phí phát triển và bảo trì cao, khó cập nhật tri thức và khả năng thích ứng thấp.</a:t>
            </a:r>
          </a:p>
          <a:p>
            <a:pPr lvl="1" algn="just"/>
            <a:r>
              <a:rPr lang="en-VN" sz="2000" dirty="0"/>
              <a:t>Dự án Máy tính Thế hệ thứ Năm của Nhật Bản không đạt được các mục tiêu đầy tham vọng như kỳ vọng.</a:t>
            </a:r>
          </a:p>
          <a:p>
            <a:pPr lvl="1" algn="just"/>
            <a:r>
              <a:rPr lang="en-VN" sz="2000" dirty="0"/>
              <a:t>Sự suy giảm của thị trường cùng việc cắt giảm tài trợ tại Nhật Bản và Hoa Kỳ đã dẫn đến mùa đông AI lần thứ hai.</a:t>
            </a:r>
          </a:p>
          <a:p>
            <a:pPr algn="just">
              <a:lnSpc>
                <a:spcPct val="88000"/>
              </a:lnSpc>
            </a:pPr>
            <a:endParaRPr lang="en-US" altLang="zh-CN" sz="19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Lịch sử phát triển của thị giác máy tính</a:t>
            </a:r>
          </a:p>
          <a:p>
            <a:endParaRPr lang="zh-CN" altLang="en-US" dirty="0">
              <a:latin typeface="Calibri"/>
              <a:cs typeface="Calibri"/>
            </a:endParaRPr>
          </a:p>
        </p:txBody>
      </p:sp>
    </p:spTree>
    <p:extLst>
      <p:ext uri="{BB962C8B-B14F-4D97-AF65-F5344CB8AC3E}">
        <p14:creationId xmlns:p14="http://schemas.microsoft.com/office/powerpoint/2010/main" val="252890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21</a:t>
            </a:fld>
            <a:endParaRPr lang="zh-CN" altLang="en-US">
              <a:latin typeface="Calibri"/>
              <a:cs typeface="Calibri"/>
            </a:endParaRPr>
          </a:p>
        </p:txBody>
      </p:sp>
      <p:sp>
        <p:nvSpPr>
          <p:cNvPr id="3" name="文本占位符 2"/>
          <p:cNvSpPr>
            <a:spLocks noGrp="1"/>
          </p:cNvSpPr>
          <p:nvPr>
            <p:ph type="body" sz="quarter" idx="14"/>
          </p:nvPr>
        </p:nvSpPr>
        <p:spPr>
          <a:xfrm>
            <a:off x="520700" y="1104900"/>
            <a:ext cx="8318500" cy="5016500"/>
          </a:xfrm>
        </p:spPr>
        <p:txBody>
          <a:bodyPr>
            <a:normAutofit/>
          </a:bodyPr>
          <a:lstStyle/>
          <a:p>
            <a:r>
              <a:rPr lang="en-VN" b="0" dirty="0"/>
              <a:t>1995: Máy vector hỗ trợ (SVM)</a:t>
            </a:r>
          </a:p>
          <a:p>
            <a:pPr lvl="1"/>
            <a:r>
              <a:rPr lang="en-VN" sz="2000" dirty="0"/>
              <a:t>Mạng neuron huấn luyện bằng lan truyền ngược còn gặp khó khăn trong tối ưu, diễn giải và triển khai đối với một số bài toán phức tạp.</a:t>
            </a:r>
          </a:p>
          <a:p>
            <a:pPr lvl="1"/>
            <a:r>
              <a:rPr lang="en-VN" sz="2000" dirty="0"/>
              <a:t>Năm 1995, Vladimir Vapnik và cộng sự hệ thống hóa phương pháp máy vector hỗ trợ.</a:t>
            </a:r>
          </a:p>
          <a:p>
            <a:pPr lvl="1"/>
            <a:r>
              <a:rPr lang="en-VN" sz="2000" dirty="0"/>
              <a:t>SVM nhanh chóng được ứng dụng rộng rãi nhờ nền tảng lý thuyết chặt chẽ, bài toán tối ưu rõ ràng và khả năng xử lý dữ liệu phi tuyến thông qua hàm nhân.</a:t>
            </a:r>
          </a:p>
          <a:p>
            <a:pPr>
              <a:lnSpc>
                <a:spcPct val="88000"/>
              </a:lnSpc>
            </a:pPr>
            <a:endParaRPr lang="en-US" altLang="zh-CN" sz="20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Lịch sử phát triển của thị giác máy tính</a:t>
            </a:r>
          </a:p>
        </p:txBody>
      </p:sp>
      <p:pic>
        <p:nvPicPr>
          <p:cNvPr id="21506" name="Picture 2" descr="Vladimir Vapnik - Premios Fronter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6776" y="1201271"/>
            <a:ext cx="2585076" cy="2947894"/>
          </a:xfrm>
          <a:prstGeom prst="rect">
            <a:avLst/>
          </a:prstGeom>
          <a:noFill/>
          <a:extLst>
            <a:ext uri="{909E8E84-426E-40DD-AFC4-6F175D3DCCD1}">
              <a14:hiddenFill xmlns:a14="http://schemas.microsoft.com/office/drawing/2010/main">
                <a:solidFill>
                  <a:srgbClr val="FFFFFF"/>
                </a:solidFill>
              </a14:hiddenFill>
            </a:ext>
          </a:extLst>
        </p:spPr>
      </p:pic>
      <p:pic>
        <p:nvPicPr>
          <p:cNvPr id="55" name="图片 4"/>
          <p:cNvPicPr>
            <a:picLocks noChangeAspect="1"/>
          </p:cNvPicPr>
          <p:nvPr/>
        </p:nvPicPr>
        <p:blipFill>
          <a:blip r:embed="rId4"/>
          <a:stretch>
            <a:fillRect/>
          </a:stretch>
        </p:blipFill>
        <p:spPr>
          <a:xfrm>
            <a:off x="1253517" y="4477009"/>
            <a:ext cx="3139900" cy="2317714"/>
          </a:xfrm>
          <a:prstGeom prst="rect">
            <a:avLst/>
          </a:prstGeom>
        </p:spPr>
      </p:pic>
      <p:grpSp>
        <p:nvGrpSpPr>
          <p:cNvPr id="56" name="组合 47"/>
          <p:cNvGrpSpPr/>
          <p:nvPr/>
        </p:nvGrpSpPr>
        <p:grpSpPr>
          <a:xfrm>
            <a:off x="5085305" y="4392712"/>
            <a:ext cx="3486968" cy="2465288"/>
            <a:chOff x="5268623" y="3415597"/>
            <a:chExt cx="4555997" cy="3113213"/>
          </a:xfrm>
        </p:grpSpPr>
        <p:sp>
          <p:nvSpPr>
            <p:cNvPr id="57" name="文本框 20"/>
            <p:cNvSpPr txBox="1"/>
            <p:nvPr/>
          </p:nvSpPr>
          <p:spPr>
            <a:xfrm>
              <a:off x="8100470" y="5988333"/>
              <a:ext cx="1724150" cy="388667"/>
            </a:xfrm>
            <a:prstGeom prst="rect">
              <a:avLst/>
            </a:prstGeom>
            <a:noFill/>
          </p:spPr>
          <p:txBody>
            <a:bodyPr wrap="none" rtlCol="0">
              <a:spAutoFit/>
            </a:bodyPr>
            <a:lstStyle/>
            <a:p>
              <a:r>
                <a:rPr lang="zh-CN" altLang="en-US" sz="1400" dirty="0">
                  <a:latin typeface="Arial" panose="020B0604020202020204" pitchFamily="34" charset="0"/>
                  <a:ea typeface="黑体" panose="02010609060101010101" pitchFamily="49" charset="-122"/>
                  <a:cs typeface="Arial" panose="020B0604020202020204" pitchFamily="34" charset="0"/>
                </a:rPr>
                <a:t>Biên phân loại</a:t>
              </a:r>
            </a:p>
          </p:txBody>
        </p:sp>
        <p:grpSp>
          <p:nvGrpSpPr>
            <p:cNvPr id="58" name="组合 23"/>
            <p:cNvGrpSpPr/>
            <p:nvPr/>
          </p:nvGrpSpPr>
          <p:grpSpPr>
            <a:xfrm>
              <a:off x="5268623" y="3415597"/>
              <a:ext cx="3555337" cy="3113213"/>
              <a:chOff x="3453476" y="2053800"/>
              <a:chExt cx="3600000" cy="3240000"/>
            </a:xfrm>
          </p:grpSpPr>
          <p:grpSp>
            <p:nvGrpSpPr>
              <p:cNvPr id="59" name="组合 24"/>
              <p:cNvGrpSpPr/>
              <p:nvPr/>
            </p:nvGrpSpPr>
            <p:grpSpPr>
              <a:xfrm>
                <a:off x="3453476" y="2053800"/>
                <a:ext cx="3600000" cy="3240000"/>
                <a:chOff x="3453476" y="2053800"/>
                <a:chExt cx="3600000" cy="3240000"/>
              </a:xfrm>
            </p:grpSpPr>
            <p:cxnSp>
              <p:nvCxnSpPr>
                <p:cNvPr id="61" name="直接箭头连接符 26"/>
                <p:cNvCxnSpPr/>
                <p:nvPr/>
              </p:nvCxnSpPr>
              <p:spPr>
                <a:xfrm>
                  <a:off x="3453476" y="5141665"/>
                  <a:ext cx="360000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直接箭头连接符 27"/>
                <p:cNvCxnSpPr/>
                <p:nvPr/>
              </p:nvCxnSpPr>
              <p:spPr>
                <a:xfrm flipV="1">
                  <a:off x="3599780" y="2053800"/>
                  <a:ext cx="0" cy="32400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3" name="流程图: 接点 28"/>
                <p:cNvSpPr>
                  <a:spLocks noChangeAspect="1"/>
                </p:cNvSpPr>
                <p:nvPr/>
              </p:nvSpPr>
              <p:spPr>
                <a:xfrm>
                  <a:off x="5602228" y="2331148"/>
                  <a:ext cx="180000" cy="180000"/>
                </a:xfrm>
                <a:prstGeom prst="flowChart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04" name="流程图: 接点 29"/>
                <p:cNvSpPr>
                  <a:spLocks noChangeAspect="1"/>
                </p:cNvSpPr>
                <p:nvPr/>
              </p:nvSpPr>
              <p:spPr>
                <a:xfrm>
                  <a:off x="5761749" y="2807416"/>
                  <a:ext cx="180000" cy="180000"/>
                </a:xfrm>
                <a:prstGeom prst="flowChart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05" name="流程图: 接点 30"/>
                <p:cNvSpPr>
                  <a:spLocks noChangeAspect="1"/>
                </p:cNvSpPr>
                <p:nvPr/>
              </p:nvSpPr>
              <p:spPr>
                <a:xfrm>
                  <a:off x="6824980" y="3421101"/>
                  <a:ext cx="180000" cy="180000"/>
                </a:xfrm>
                <a:prstGeom prst="flowChart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07" name="流程图: 接点 31"/>
                <p:cNvSpPr>
                  <a:spLocks noChangeAspect="1"/>
                </p:cNvSpPr>
                <p:nvPr/>
              </p:nvSpPr>
              <p:spPr>
                <a:xfrm>
                  <a:off x="5225882" y="2593682"/>
                  <a:ext cx="180000" cy="180000"/>
                </a:xfrm>
                <a:prstGeom prst="flowChart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09" name="流程图: 接点 32"/>
                <p:cNvSpPr>
                  <a:spLocks noChangeAspect="1"/>
                </p:cNvSpPr>
                <p:nvPr/>
              </p:nvSpPr>
              <p:spPr>
                <a:xfrm>
                  <a:off x="6140896" y="3533764"/>
                  <a:ext cx="180000" cy="180000"/>
                </a:xfrm>
                <a:prstGeom prst="flowChart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10" name="流程图: 接点 33"/>
                <p:cNvSpPr>
                  <a:spLocks noChangeAspect="1"/>
                </p:cNvSpPr>
                <p:nvPr/>
              </p:nvSpPr>
              <p:spPr>
                <a:xfrm>
                  <a:off x="6220553" y="3115623"/>
                  <a:ext cx="180000" cy="180000"/>
                </a:xfrm>
                <a:prstGeom prst="flowChart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11" name="流程图: 接点 34"/>
                <p:cNvSpPr>
                  <a:spLocks noChangeAspect="1"/>
                </p:cNvSpPr>
                <p:nvPr/>
              </p:nvSpPr>
              <p:spPr>
                <a:xfrm>
                  <a:off x="6617972" y="3804120"/>
                  <a:ext cx="180000" cy="180000"/>
                </a:xfrm>
                <a:prstGeom prst="flowChart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12" name="流程图: 接点 35"/>
                <p:cNvSpPr>
                  <a:spLocks noChangeAspect="1"/>
                </p:cNvSpPr>
                <p:nvPr/>
              </p:nvSpPr>
              <p:spPr>
                <a:xfrm>
                  <a:off x="4241254" y="3106900"/>
                  <a:ext cx="180000" cy="180000"/>
                </a:xfrm>
                <a:prstGeom prst="flowChart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13" name="流程图: 接点 36"/>
                <p:cNvSpPr>
                  <a:spLocks noChangeAspect="1"/>
                </p:cNvSpPr>
                <p:nvPr/>
              </p:nvSpPr>
              <p:spPr>
                <a:xfrm>
                  <a:off x="4726717" y="4000160"/>
                  <a:ext cx="180000" cy="180000"/>
                </a:xfrm>
                <a:prstGeom prst="flowChart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14" name="流程图: 接点 37"/>
                <p:cNvSpPr>
                  <a:spLocks noChangeAspect="1"/>
                </p:cNvSpPr>
                <p:nvPr/>
              </p:nvSpPr>
              <p:spPr>
                <a:xfrm>
                  <a:off x="3799815" y="3421101"/>
                  <a:ext cx="180000" cy="180000"/>
                </a:xfrm>
                <a:prstGeom prst="flowChart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15" name="流程图: 接点 38"/>
                <p:cNvSpPr>
                  <a:spLocks noChangeAspect="1"/>
                </p:cNvSpPr>
                <p:nvPr/>
              </p:nvSpPr>
              <p:spPr>
                <a:xfrm>
                  <a:off x="5405882" y="4392968"/>
                  <a:ext cx="180000" cy="180000"/>
                </a:xfrm>
                <a:prstGeom prst="flowChart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16" name="流程图: 接点 39"/>
                <p:cNvSpPr>
                  <a:spLocks noChangeAspect="1"/>
                </p:cNvSpPr>
                <p:nvPr/>
              </p:nvSpPr>
              <p:spPr>
                <a:xfrm>
                  <a:off x="4087292" y="3980432"/>
                  <a:ext cx="180000" cy="180000"/>
                </a:xfrm>
                <a:prstGeom prst="flowChart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17" name="流程图: 接点 40"/>
                <p:cNvSpPr>
                  <a:spLocks noChangeAspect="1"/>
                </p:cNvSpPr>
                <p:nvPr/>
              </p:nvSpPr>
              <p:spPr>
                <a:xfrm>
                  <a:off x="4793056" y="4437550"/>
                  <a:ext cx="180000" cy="180000"/>
                </a:xfrm>
                <a:prstGeom prst="flowChart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18" name="流程图: 接点 41"/>
                <p:cNvSpPr>
                  <a:spLocks noChangeAspect="1"/>
                </p:cNvSpPr>
                <p:nvPr/>
              </p:nvSpPr>
              <p:spPr>
                <a:xfrm>
                  <a:off x="4212695" y="3583800"/>
                  <a:ext cx="180000" cy="180000"/>
                </a:xfrm>
                <a:prstGeom prst="flowChart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19" name="流程图: 接点 42"/>
                <p:cNvSpPr>
                  <a:spLocks noChangeAspect="1"/>
                </p:cNvSpPr>
                <p:nvPr/>
              </p:nvSpPr>
              <p:spPr>
                <a:xfrm>
                  <a:off x="5361540" y="4734230"/>
                  <a:ext cx="180000" cy="180000"/>
                </a:xfrm>
                <a:prstGeom prst="flowChart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20" name="流程图: 接点 43"/>
                <p:cNvSpPr>
                  <a:spLocks noChangeAspect="1"/>
                </p:cNvSpPr>
                <p:nvPr/>
              </p:nvSpPr>
              <p:spPr>
                <a:xfrm>
                  <a:off x="5512228" y="3283684"/>
                  <a:ext cx="180000" cy="180000"/>
                </a:xfrm>
                <a:prstGeom prst="flowChartConnecto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521" name="直接连接符 44"/>
                <p:cNvCxnSpPr/>
                <p:nvPr/>
              </p:nvCxnSpPr>
              <p:spPr>
                <a:xfrm>
                  <a:off x="4140000" y="2353807"/>
                  <a:ext cx="2080553" cy="238042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22" name="直接连接符 45"/>
                <p:cNvCxnSpPr/>
                <p:nvPr/>
              </p:nvCxnSpPr>
              <p:spPr>
                <a:xfrm>
                  <a:off x="4561951" y="2202865"/>
                  <a:ext cx="1865610" cy="2159686"/>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1523" name="直接连接符 46"/>
                <p:cNvCxnSpPr/>
                <p:nvPr/>
              </p:nvCxnSpPr>
              <p:spPr>
                <a:xfrm>
                  <a:off x="3742581" y="2511148"/>
                  <a:ext cx="2080553" cy="2380423"/>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60" name="左大括号 25"/>
              <p:cNvSpPr/>
              <p:nvPr/>
            </p:nvSpPr>
            <p:spPr>
              <a:xfrm>
                <a:off x="6255960" y="4428994"/>
                <a:ext cx="160396" cy="790472"/>
              </a:xfrm>
              <a:prstGeom prst="leftBrace">
                <a:avLst>
                  <a:gd name="adj1" fmla="val 27886"/>
                  <a:gd name="adj2" fmla="val 51157"/>
                </a:avLst>
              </a:prstGeom>
              <a:ln w="19050">
                <a:solidFill>
                  <a:srgbClr val="C00000"/>
                </a:solidFill>
              </a:ln>
              <a:scene3d>
                <a:camera prst="orthographicFront">
                  <a:rot lat="0" lon="0" rev="780000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sp>
        <p:nvSpPr>
          <p:cNvPr id="5" name="TextBox 4">
            <a:extLst>
              <a:ext uri="{FF2B5EF4-FFF2-40B4-BE49-F238E27FC236}">
                <a16:creationId xmlns:a16="http://schemas.microsoft.com/office/drawing/2014/main" id="{74C70FA3-690F-3506-2166-E58C0DD2DA57}"/>
              </a:ext>
            </a:extLst>
          </p:cNvPr>
          <p:cNvSpPr txBox="1"/>
          <p:nvPr/>
        </p:nvSpPr>
        <p:spPr>
          <a:xfrm>
            <a:off x="9529669" y="4208046"/>
            <a:ext cx="2817628" cy="369332"/>
          </a:xfrm>
          <a:prstGeom prst="rect">
            <a:avLst/>
          </a:prstGeom>
          <a:noFill/>
        </p:spPr>
        <p:txBody>
          <a:bodyPr wrap="square" rtlCol="0">
            <a:spAutoFit/>
          </a:bodyPr>
          <a:lstStyle/>
          <a:p>
            <a:r>
              <a:rPr lang="en-VN" dirty="0">
                <a:latin typeface="Arial" panose="020B0604020202020204" pitchFamily="34" charset="0"/>
                <a:cs typeface="Arial" panose="020B0604020202020204" pitchFamily="34" charset="0"/>
              </a:rPr>
              <a:t>Vladimir Vapnik</a:t>
            </a:r>
          </a:p>
        </p:txBody>
      </p:sp>
    </p:spTree>
    <p:extLst>
      <p:ext uri="{BB962C8B-B14F-4D97-AF65-F5344CB8AC3E}">
        <p14:creationId xmlns:p14="http://schemas.microsoft.com/office/powerpoint/2010/main" val="428280311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22</a:t>
            </a:fld>
            <a:endParaRPr lang="zh-CN" altLang="en-US">
              <a:latin typeface="Calibri"/>
              <a:cs typeface="Calibri"/>
            </a:endParaRPr>
          </a:p>
        </p:txBody>
      </p:sp>
      <p:sp>
        <p:nvSpPr>
          <p:cNvPr id="3" name="文本占位符 2"/>
          <p:cNvSpPr>
            <a:spLocks noGrp="1"/>
          </p:cNvSpPr>
          <p:nvPr>
            <p:ph type="body" sz="quarter" idx="14"/>
          </p:nvPr>
        </p:nvSpPr>
        <p:spPr>
          <a:xfrm>
            <a:off x="484094" y="899322"/>
            <a:ext cx="11445691" cy="5753100"/>
          </a:xfrm>
        </p:spPr>
        <p:txBody>
          <a:bodyPr>
            <a:normAutofit/>
          </a:bodyPr>
          <a:lstStyle/>
          <a:p>
            <a:r>
              <a:rPr lang="en-VN" b="0" dirty="0"/>
              <a:t>1993–2012: Giai đoạn phục hồi và phát triển của AI</a:t>
            </a:r>
          </a:p>
          <a:p>
            <a:pPr lvl="1" algn="just"/>
            <a:r>
              <a:rPr lang="en-VN" sz="2000" dirty="0"/>
              <a:t>Năm 1995, Vladimir Vapnik và cộng sự hoàn thiện phương pháp máy  hỗ trợ (SVM).</a:t>
            </a:r>
          </a:p>
          <a:p>
            <a:pPr lvl="1" algn="just"/>
            <a:r>
              <a:rPr lang="en-VN" sz="2000" dirty="0"/>
              <a:t>Năm 1997, máy tính Deep Blue của IBM đánh bại nhà vô địch cờ vua thế giới Garry Kasparov.</a:t>
            </a:r>
          </a:p>
          <a:p>
            <a:pPr lvl="1" algn="just"/>
            <a:r>
              <a:rPr lang="en-VN" sz="2000" dirty="0"/>
              <a:t>Từ năm 2006, Fei-Fei Li và cộng sự bắt đầu xây dựng ImageNet, tập dữ liệu ảnh quy mô lớn phục vụ nghiên cứu nhận dạng đối tượng.</a:t>
            </a:r>
          </a:p>
          <a:p>
            <a:pPr lvl="1" algn="just"/>
            <a:r>
              <a:rPr lang="en-VN" sz="2000" dirty="0"/>
              <a:t>Năm 2010, cuộc thi ImageNet Large Scale Visual Recognition Challenge (ILSVRC) được tổ chức, thúc đẩy mạnh mẽ nghiên cứu thị giác máy tính. </a:t>
            </a:r>
          </a:p>
          <a:p>
            <a:pPr lvl="1" algn="just"/>
            <a:r>
              <a:rPr lang="en-VN" sz="2000" dirty="0"/>
              <a:t>Năm 2006, Geoffrey Hinton và cộng sự giới thiệu phương pháp huấn luyện mạng  sâu theo từng lớp, góp phần khôi phục sự quan tâm đối với học sâu.</a:t>
            </a:r>
          </a:p>
          <a:p>
            <a:pPr>
              <a:lnSpc>
                <a:spcPct val="90000"/>
              </a:lnSpc>
            </a:pPr>
            <a:endParaRPr lang="en-US" altLang="zh-CN" sz="20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Lịch sử phát triển của thị giác máy tính</a:t>
            </a:r>
          </a:p>
          <a:p>
            <a:endParaRPr lang="zh-CN" altLang="en-US" dirty="0">
              <a:latin typeface="Calibri"/>
              <a:cs typeface="Calibri"/>
            </a:endParaRPr>
          </a:p>
        </p:txBody>
      </p:sp>
      <p:pic>
        <p:nvPicPr>
          <p:cNvPr id="337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8411" y="4783063"/>
            <a:ext cx="2811374" cy="1895410"/>
          </a:xfrm>
          <a:prstGeom prst="rect">
            <a:avLst/>
          </a:prstGeom>
          <a:noFill/>
          <a:extLst>
            <a:ext uri="{909E8E84-426E-40DD-AFC4-6F175D3DCCD1}">
              <a14:hiddenFill xmlns:a14="http://schemas.microsoft.com/office/drawing/2010/main">
                <a:solidFill>
                  <a:srgbClr val="FFFFFF"/>
                </a:solidFill>
              </a14:hiddenFill>
            </a:ext>
          </a:extLst>
        </p:spPr>
      </p:pic>
      <p:pic>
        <p:nvPicPr>
          <p:cNvPr id="33796" name="Picture 4" descr="SenseTime Trains ImageNet/AlexNet In Record 1.5 minutes | by Synced |  SyncedReview | Medi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583" y="4736624"/>
            <a:ext cx="6720057" cy="198828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E57DD67-910D-8063-D736-ADAA71BBC355}"/>
              </a:ext>
            </a:extLst>
          </p:cNvPr>
          <p:cNvSpPr txBox="1"/>
          <p:nvPr/>
        </p:nvSpPr>
        <p:spPr>
          <a:xfrm>
            <a:off x="7441411" y="5026946"/>
            <a:ext cx="1951971" cy="646331"/>
          </a:xfrm>
          <a:prstGeom prst="rect">
            <a:avLst/>
          </a:prstGeom>
          <a:noFill/>
        </p:spPr>
        <p:txBody>
          <a:bodyPr wrap="square" rtlCol="0">
            <a:spAutoFit/>
          </a:bodyPr>
          <a:lstStyle/>
          <a:p>
            <a:r>
              <a:rPr lang="en-VN" dirty="0">
                <a:latin typeface="Arial" panose="020B0604020202020204" pitchFamily="34" charset="0"/>
                <a:cs typeface="Arial" panose="020B0604020202020204" pitchFamily="34" charset="0"/>
                <a:hlinkClick r:id="rId5"/>
              </a:rPr>
              <a:t>Bộ dữ liệu Imagenet</a:t>
            </a:r>
            <a:endParaRPr lang="en-VN"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717456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23</a:t>
            </a:fld>
            <a:endParaRPr lang="zh-CN" altLang="en-US">
              <a:latin typeface="Calibri"/>
              <a:cs typeface="Calibri"/>
            </a:endParaRPr>
          </a:p>
        </p:txBody>
      </p:sp>
      <p:sp>
        <p:nvSpPr>
          <p:cNvPr id="3" name="文本占位符 2"/>
          <p:cNvSpPr>
            <a:spLocks noGrp="1"/>
          </p:cNvSpPr>
          <p:nvPr>
            <p:ph type="body" sz="quarter" idx="14"/>
          </p:nvPr>
        </p:nvSpPr>
        <p:spPr>
          <a:xfrm>
            <a:off x="520700" y="1065713"/>
            <a:ext cx="11519428" cy="5016500"/>
          </a:xfrm>
        </p:spPr>
        <p:txBody>
          <a:bodyPr>
            <a:normAutofit/>
          </a:bodyPr>
          <a:lstStyle/>
          <a:p>
            <a:r>
              <a:rPr lang="en-VN" b="0" dirty="0"/>
              <a:t>2006: Sự trở lại của mạng neuron sâu</a:t>
            </a:r>
          </a:p>
          <a:p>
            <a:pPr lvl="1"/>
            <a:r>
              <a:rPr lang="en-VN" sz="2000" dirty="0"/>
              <a:t>So với SVM, mạng  phát triển chậm hơn do khó huấn luyện, yêu cầu năng lực tính toán lớn và phụ thuộc nhiều vào dữ liệu.</a:t>
            </a:r>
          </a:p>
          <a:p>
            <a:pPr lvl="1"/>
            <a:r>
              <a:rPr lang="en-VN" sz="2000" dirty="0"/>
              <a:t>Sự phát triển của phần cứng, Internet và dữ liệu quy mô lớn đã tạo điều kiện cho các mô hình phức tạp hơn.</a:t>
            </a:r>
          </a:p>
          <a:p>
            <a:pPr lvl="1"/>
            <a:r>
              <a:rPr lang="en-VN" sz="2000" dirty="0"/>
              <a:t>Năm 2006, Geoffrey Hinton và cộng sự đề xuất phương pháp tiền huấn luyện theo từng lớp cho mạng  sâu.</a:t>
            </a:r>
          </a:p>
          <a:p>
            <a:pPr lvl="1"/>
            <a:r>
              <a:rPr lang="en-VN" sz="2000" dirty="0"/>
              <a:t>Công trình này góp phần khơi lại sự quan tâm đối với học sâu và đặt nền móng cho làn sóng AI hiện đại.</a:t>
            </a:r>
          </a:p>
          <a:p>
            <a:pPr>
              <a:lnSpc>
                <a:spcPct val="88000"/>
              </a:lnSpc>
            </a:pPr>
            <a:endParaRPr lang="en-US" altLang="zh-CN" sz="19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Lịch sử phát triển của thị giác máy tính</a:t>
            </a:r>
          </a:p>
        </p:txBody>
      </p:sp>
      <p:pic>
        <p:nvPicPr>
          <p:cNvPr id="5" name="图片 30"/>
          <p:cNvPicPr>
            <a:picLocks noChangeAspect="1"/>
          </p:cNvPicPr>
          <p:nvPr/>
        </p:nvPicPr>
        <p:blipFill>
          <a:blip r:embed="rId3">
            <a:clrChange>
              <a:clrFrom>
                <a:srgbClr val="FFFFFF"/>
              </a:clrFrom>
              <a:clrTo>
                <a:srgbClr val="FFFFFF">
                  <a:alpha val="0"/>
                </a:srgbClr>
              </a:clrTo>
            </a:clrChange>
          </a:blip>
          <a:stretch>
            <a:fillRect/>
          </a:stretch>
        </p:blipFill>
        <p:spPr>
          <a:xfrm>
            <a:off x="8666763" y="4164993"/>
            <a:ext cx="2700000" cy="1956407"/>
          </a:xfrm>
          <a:prstGeom prst="rect">
            <a:avLst/>
          </a:prstGeom>
        </p:spPr>
      </p:pic>
      <p:pic>
        <p:nvPicPr>
          <p:cNvPr id="6" name="图片 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9980" y="4339587"/>
            <a:ext cx="3631427" cy="2127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为什么GoogleNet中的Inception Module使用1*1 convolutions? | ziyubiti"/>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62027" y="4338616"/>
            <a:ext cx="3436773" cy="1782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773214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24</a:t>
            </a:fld>
            <a:endParaRPr lang="zh-CN" altLang="en-US">
              <a:latin typeface="Calibri"/>
              <a:cs typeface="Calibri"/>
            </a:endParaRPr>
          </a:p>
        </p:txBody>
      </p:sp>
      <p:sp>
        <p:nvSpPr>
          <p:cNvPr id="3" name="文本占位符 2"/>
          <p:cNvSpPr>
            <a:spLocks noGrp="1"/>
          </p:cNvSpPr>
          <p:nvPr>
            <p:ph type="body" sz="quarter" idx="14"/>
          </p:nvPr>
        </p:nvSpPr>
        <p:spPr>
          <a:xfrm>
            <a:off x="515938" y="1104900"/>
            <a:ext cx="6140044" cy="5016500"/>
          </a:xfrm>
        </p:spPr>
        <p:txBody>
          <a:bodyPr>
            <a:normAutofit fontScale="92500" lnSpcReduction="20000"/>
          </a:bodyPr>
          <a:lstStyle/>
          <a:p>
            <a:r>
              <a:rPr lang="en-VN" sz="2600" b="0" dirty="0"/>
              <a:t>Từ năm 2012 đến nay: Giai đoạn bùng nổ của AI</a:t>
            </a:r>
          </a:p>
          <a:p>
            <a:pPr lvl="1" algn="just"/>
            <a:r>
              <a:rPr lang="en-VN" sz="2200" dirty="0"/>
              <a:t>Năm 2012, AlexNet của Alex Krizhevsky, Ilya Sutskever và Geoffrey Hinton giành chiến thắng tại cuộc thi ImageNet.</a:t>
            </a:r>
          </a:p>
          <a:p>
            <a:pPr lvl="1" algn="just"/>
            <a:r>
              <a:rPr lang="en-VN" sz="2200" dirty="0"/>
              <a:t>AlexNet giảm mạnh tỷ lệ lỗi so với các phương pháp truyền thống, đánh dấu bước đột phá của mạng  tích chập và học sâu trong thị giác máy tính.</a:t>
            </a:r>
          </a:p>
          <a:p>
            <a:pPr lvl="1" algn="just"/>
            <a:r>
              <a:rPr lang="en-VN" sz="2200" dirty="0"/>
              <a:t>Năm 2016, AlphaGo của DeepMind đánh bại kỳ thủ cờ vây chuyên nghiệp Lee Sedol với tỷ số 4–1.</a:t>
            </a:r>
          </a:p>
          <a:p>
            <a:pPr lvl="1" algn="just"/>
            <a:r>
              <a:rPr lang="en-VN" sz="2200" dirty="0"/>
              <a:t>Những thành tựu này cho thấy khả năng vượt trội của học sâu khi kết hợp dữ liệu lớn, năng lực tính toán mạnh và các thuật toán tiên tiến.</a:t>
            </a:r>
          </a:p>
          <a:p>
            <a:pPr>
              <a:lnSpc>
                <a:spcPct val="88000"/>
              </a:lnSpc>
            </a:pPr>
            <a:endParaRPr lang="en-US" altLang="zh-CN" sz="23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Lịch sử phát triển của thị giác máy tính</a:t>
            </a:r>
          </a:p>
          <a:p>
            <a:endParaRPr lang="zh-CN" altLang="en-US" dirty="0">
              <a:latin typeface="Calibri"/>
              <a:cs typeface="Calibri"/>
            </a:endParaRPr>
          </a:p>
        </p:txBody>
      </p:sp>
      <p:pic>
        <p:nvPicPr>
          <p:cNvPr id="34818" name="Picture 2" descr="AlphaGo: its creator on the computer that learns by thinking | Artificial  intelligence (AI) | The Guardi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5982" y="1104900"/>
            <a:ext cx="5107386" cy="306443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net 'errorâçå¾çæç´¢ç»æ"/>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5677" y="4472809"/>
            <a:ext cx="4947995" cy="1858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633746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25</a:t>
            </a:fld>
            <a:endParaRPr lang="zh-CN" altLang="en-US">
              <a:latin typeface="Calibri"/>
              <a:cs typeface="Calibri"/>
            </a:endParaRPr>
          </a:p>
        </p:txBody>
      </p:sp>
      <p:sp>
        <p:nvSpPr>
          <p:cNvPr id="3" name="文本占位符 2"/>
          <p:cNvSpPr>
            <a:spLocks noGrp="1"/>
          </p:cNvSpPr>
          <p:nvPr>
            <p:ph type="body" sz="quarter" idx="14"/>
          </p:nvPr>
        </p:nvSpPr>
        <p:spPr>
          <a:xfrm>
            <a:off x="515937" y="995953"/>
            <a:ext cx="11676063" cy="5016500"/>
          </a:xfrm>
        </p:spPr>
        <p:txBody>
          <a:bodyPr>
            <a:normAutofit/>
          </a:bodyPr>
          <a:lstStyle/>
          <a:p>
            <a:r>
              <a:rPr lang="en-VN" b="0" dirty="0"/>
              <a:t>Từ năm 2012 đến nay: Thời đại mô hình lớn</a:t>
            </a:r>
          </a:p>
          <a:p>
            <a:pPr lvl="1" algn="just"/>
            <a:r>
              <a:rPr lang="en-VN" sz="2000" dirty="0"/>
              <a:t>Năm 2021, OpenAI giới thiệu DALL·E, mô hình tạo hình ảnh từ mô tả bằng văn bản.</a:t>
            </a:r>
          </a:p>
          <a:p>
            <a:pPr lvl="1" algn="just"/>
            <a:r>
              <a:rPr lang="en-VN" sz="2000" dirty="0"/>
              <a:t>Năm 2022, Google công bố các mô hình Imagen và Parti, thúc đẩy mạnh mẽ lĩnh vực AI tạo sinh đa phương thức.</a:t>
            </a:r>
          </a:p>
          <a:p>
            <a:pPr lvl="1" algn="just"/>
            <a:r>
              <a:rPr lang="en-VN" sz="2000" dirty="0"/>
              <a:t>Năm 2023, OpenAI giới thiệu GPT-4V, cho phép mô hình ngôn ngữ lớn tiếp nhận và phân tích cả văn bản lẫn hình ảnh.</a:t>
            </a:r>
          </a:p>
          <a:p>
            <a:pPr lvl="1" algn="just"/>
            <a:r>
              <a:rPr lang="en-VN" sz="2000" dirty="0"/>
              <a:t>Sự phát triển của các mô hình lớn và đa phương thức đang trở thành một hướng trọng tâm của AI hiện đại.</a:t>
            </a:r>
          </a:p>
          <a:p>
            <a:pPr>
              <a:lnSpc>
                <a:spcPct val="88000"/>
              </a:lnSpc>
            </a:pPr>
            <a:endParaRPr lang="en-US" altLang="zh-CN" sz="23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Lịch sử phát triển của thị giác máy tính</a:t>
            </a: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166" y="3993597"/>
            <a:ext cx="2731317" cy="2731317"/>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78019" y="3993597"/>
            <a:ext cx="2731317" cy="2731317"/>
          </a:xfrm>
          <a:prstGeom prst="rect">
            <a:avLst/>
          </a:prstGeom>
        </p:spPr>
      </p:pic>
      <p:pic>
        <p:nvPicPr>
          <p:cNvPr id="13" name="图片 12"/>
          <p:cNvPicPr>
            <a:picLocks noChangeAspect="1"/>
          </p:cNvPicPr>
          <p:nvPr/>
        </p:nvPicPr>
        <p:blipFill>
          <a:blip r:embed="rId5"/>
          <a:stretch>
            <a:fillRect/>
          </a:stretch>
        </p:blipFill>
        <p:spPr>
          <a:xfrm>
            <a:off x="7224872" y="3993597"/>
            <a:ext cx="4173230" cy="2759130"/>
          </a:xfrm>
          <a:prstGeom prst="rect">
            <a:avLst/>
          </a:prstGeom>
        </p:spPr>
      </p:pic>
    </p:spTree>
    <p:extLst>
      <p:ext uri="{BB962C8B-B14F-4D97-AF65-F5344CB8AC3E}">
        <p14:creationId xmlns:p14="http://schemas.microsoft.com/office/powerpoint/2010/main" val="79822768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26</a:t>
            </a:fld>
            <a:endParaRPr lang="zh-CN" altLang="en-US">
              <a:latin typeface="Calibri"/>
              <a:cs typeface="Calibri"/>
            </a:endParaRPr>
          </a:p>
        </p:txBody>
      </p:sp>
      <p:sp>
        <p:nvSpPr>
          <p:cNvPr id="3" name="文本占位符 2"/>
          <p:cNvSpPr>
            <a:spLocks noGrp="1"/>
          </p:cNvSpPr>
          <p:nvPr>
            <p:ph type="body" sz="quarter" idx="14"/>
          </p:nvPr>
        </p:nvSpPr>
        <p:spPr>
          <a:xfrm>
            <a:off x="515937" y="1104900"/>
            <a:ext cx="6607877" cy="5430950"/>
          </a:xfrm>
        </p:spPr>
        <p:txBody>
          <a:bodyPr>
            <a:normAutofit fontScale="92500"/>
          </a:bodyPr>
          <a:lstStyle/>
          <a:p>
            <a:r>
              <a:rPr lang="en-VN" b="0" dirty="0"/>
              <a:t>Từ năm 2012 đến nay: Thời đại mô hình lớn</a:t>
            </a:r>
          </a:p>
          <a:p>
            <a:pPr lvl="1" algn="just"/>
            <a:r>
              <a:rPr lang="en-VN" sz="2200" dirty="0"/>
              <a:t>Tháng 1/2024, nhóm nghiên cứu tại Stanford giới thiệu Mobile ALOHA, hệ thống rô-bốt di động hai tay có khả năng học và thực hiện một số nhiệm vụ gia dụng phức tạp.</a:t>
            </a:r>
          </a:p>
          <a:p>
            <a:pPr lvl="1" algn="just"/>
            <a:r>
              <a:rPr lang="en-VN" sz="2200" dirty="0"/>
              <a:t>Mobile ALOHA cho thấy tiềm năng của học bắt chước trong việc phát triển rô-bốt hỗ trợ con người trong môi trường thực tế.</a:t>
            </a:r>
          </a:p>
          <a:p>
            <a:pPr lvl="1" algn="just"/>
            <a:r>
              <a:rPr lang="en-VN" sz="2200" dirty="0"/>
              <a:t>Tháng 2/2024, OpenAI công bố Sora, mô hình tạo video từ văn bản có khả năng sinh các đoạn video dài tới một phút.</a:t>
            </a:r>
          </a:p>
          <a:p>
            <a:pPr lvl="1" algn="just"/>
            <a:r>
              <a:rPr lang="en-VN" sz="2200" dirty="0"/>
              <a:t>Sora cho thấy tiềm năng của mô hình tạo sinh trong việc mô phỏng thế giới vật lý và hỗ trợ phát triển các hệ thống AI đa năng hơn.</a:t>
            </a:r>
          </a:p>
          <a:p>
            <a:pPr>
              <a:lnSpc>
                <a:spcPct val="88000"/>
              </a:lnSpc>
            </a:pPr>
            <a:endParaRPr lang="en-US" altLang="zh-CN" sz="22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Lịch sử phát triển của thị giác máy tính</a:t>
            </a:r>
          </a:p>
          <a:p>
            <a:endParaRPr lang="zh-CN" altLang="en-US" dirty="0">
              <a:latin typeface="Calibri"/>
              <a:cs typeface="Calibri"/>
            </a:endParaRPr>
          </a:p>
        </p:txBody>
      </p:sp>
      <p:pic>
        <p:nvPicPr>
          <p:cNvPr id="8" name="图片 7"/>
          <p:cNvPicPr>
            <a:picLocks noChangeAspect="1"/>
          </p:cNvPicPr>
          <p:nvPr/>
        </p:nvPicPr>
        <p:blipFill rotWithShape="1">
          <a:blip r:embed="rId5"/>
          <a:srcRect l="41646"/>
          <a:stretch>
            <a:fillRect/>
          </a:stretch>
        </p:blipFill>
        <p:spPr>
          <a:xfrm>
            <a:off x="7230212" y="4098161"/>
            <a:ext cx="4550661" cy="2437689"/>
          </a:xfrm>
          <a:prstGeom prst="rect">
            <a:avLst/>
          </a:prstGeom>
        </p:spPr>
      </p:pic>
      <p:pic>
        <p:nvPicPr>
          <p:cNvPr id="9" name="sampling_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411250" y="1104900"/>
            <a:ext cx="2531435" cy="2531435"/>
          </a:xfrm>
          <a:prstGeom prst="rect">
            <a:avLst/>
          </a:prstGeom>
        </p:spPr>
      </p:pic>
    </p:spTree>
    <p:extLst>
      <p:ext uri="{BB962C8B-B14F-4D97-AF65-F5344CB8AC3E}">
        <p14:creationId xmlns:p14="http://schemas.microsoft.com/office/powerpoint/2010/main" val="427365844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27</a:t>
            </a:fld>
            <a:endParaRPr lang="zh-CN" altLang="en-US">
              <a:latin typeface="Calibri"/>
              <a:cs typeface="Calibri"/>
            </a:endParaRPr>
          </a:p>
        </p:txBody>
      </p:sp>
      <p:sp>
        <p:nvSpPr>
          <p:cNvPr id="3" name="文本占位符 2"/>
          <p:cNvSpPr>
            <a:spLocks noGrp="1"/>
          </p:cNvSpPr>
          <p:nvPr>
            <p:ph type="body" sz="quarter" idx="14"/>
          </p:nvPr>
        </p:nvSpPr>
        <p:spPr/>
        <p:txBody>
          <a:bodyPr>
            <a:normAutofit lnSpcReduction="10000"/>
          </a:bodyPr>
          <a:lstStyle/>
          <a:p>
            <a:r>
              <a:rPr lang="en-VN" sz="2600" b="0" dirty="0"/>
              <a:t>Ba yếu tố thúc đẩy thị giác máy tính</a:t>
            </a:r>
          </a:p>
          <a:p>
            <a:pPr lvl="1" algn="just"/>
            <a:r>
              <a:rPr lang="en-VN" sz="2200" i="1" dirty="0"/>
              <a:t>Dữ liệu: </a:t>
            </a:r>
            <a:r>
              <a:rPr lang="en-VN" sz="2200" dirty="0"/>
              <a:t>Các tập dữ liệu lớn, được chú thích tốt như ImageNet, Microsoft COCO và LVIS là nền tảng quan trọng của học sâu. Với các bài toán thị giác–ngôn ngữ, những tập dữ liệu quy mô lớn như LAION-5B cung cấp hàng tỷ cặp hình ảnh–văn bản phục vụ huấn luyện mô hình đa phương thức.</a:t>
            </a:r>
          </a:p>
          <a:p>
            <a:pPr lvl="1" algn="just"/>
            <a:r>
              <a:rPr lang="en-VN" sz="2200" i="1" dirty="0"/>
              <a:t>Thuật toán: </a:t>
            </a:r>
            <a:r>
              <a:rPr lang="en-VN" sz="2200" dirty="0"/>
              <a:t>Việc mở rộng kiến trúc Transformer sang thị giác máy tính, tiêu biểu như DeiT và Swin Transformer, đã tạo ra hướng tiếp cận mới cho nhiều bài toán thị giác. Các mô hình lớn và đa phương thức như GPT, LLaMA và LLaVA tiếp tục thúc đẩy sự phát triển của AI hiện đại.</a:t>
            </a:r>
          </a:p>
          <a:p>
            <a:pPr lvl="1" algn="just"/>
            <a:r>
              <a:rPr lang="en-VN" sz="2200" i="1" dirty="0"/>
              <a:t>Năng lực tính toán: </a:t>
            </a:r>
            <a:r>
              <a:rPr lang="en-VN" sz="2200" dirty="0"/>
              <a:t>GPU, chip AI và nền tảng CUDA cung cấp sức mạnh tính toán cần thiết để huấn luyện các mô hình quy mô lớn. Bên cạnh đó, arXiv, các framework học sâu và mã nguồn mở giúp tri thức, thuật toán và mô hình được chia sẻ nhanh chóng.</a:t>
            </a:r>
          </a:p>
          <a:p>
            <a:endParaRPr lang="en-US" altLang="zh-CN"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Lịch sử phát triển của thị giác máy tính</a:t>
            </a:r>
          </a:p>
          <a:p>
            <a:endParaRPr lang="zh-CN" altLang="en-US" dirty="0">
              <a:latin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28</a:t>
            </a:fld>
            <a:endParaRPr lang="zh-CN" altLang="en-US">
              <a:latin typeface="Calibri"/>
              <a:cs typeface="Calibri"/>
            </a:endParaRPr>
          </a:p>
        </p:txBody>
      </p:sp>
      <p:sp>
        <p:nvSpPr>
          <p:cNvPr id="4" name="文本占位符 3"/>
          <p:cNvSpPr>
            <a:spLocks noGrp="1"/>
          </p:cNvSpPr>
          <p:nvPr>
            <p:ph type="body" sz="quarter" idx="13"/>
          </p:nvPr>
        </p:nvSpPr>
        <p:spPr>
          <a:xfrm>
            <a:off x="820003" y="198878"/>
            <a:ext cx="11078380" cy="668337"/>
          </a:xfrm>
        </p:spPr>
        <p:txBody>
          <a:bodyPr>
            <a:normAutofit fontScale="62500" lnSpcReduction="20000"/>
          </a:bodyPr>
          <a:lstStyle/>
          <a:p>
            <a:r>
              <a:rPr lang="en-VN" dirty="0"/>
              <a:t>Biểu diễn đặc trưng là yếu tố cốt lõi thúc đẩy sự phát triển của thị giác máy tính.</a:t>
            </a:r>
            <a:endParaRPr lang="zh-CN" altLang="en-US" dirty="0">
              <a:latin typeface="Calibri"/>
              <a:cs typeface="Calibri"/>
            </a:endParaRPr>
          </a:p>
        </p:txBody>
      </p:sp>
      <p:cxnSp>
        <p:nvCxnSpPr>
          <p:cNvPr id="13" name="直接箭头连接符 12"/>
          <p:cNvCxnSpPr/>
          <p:nvPr/>
        </p:nvCxnSpPr>
        <p:spPr>
          <a:xfrm flipV="1">
            <a:off x="559919" y="3742785"/>
            <a:ext cx="11044981" cy="5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1792510" y="1179272"/>
            <a:ext cx="2364657" cy="2932846"/>
            <a:chOff x="930992" y="1179272"/>
            <a:chExt cx="2364657" cy="2932846"/>
          </a:xfrm>
        </p:grpSpPr>
        <p:sp>
          <p:nvSpPr>
            <p:cNvPr id="14" name="椭圆 13"/>
            <p:cNvSpPr/>
            <p:nvPr/>
          </p:nvSpPr>
          <p:spPr>
            <a:xfrm>
              <a:off x="2038311" y="3668315"/>
              <a:ext cx="150019" cy="150019"/>
            </a:xfrm>
            <a:prstGeom prst="ellipse">
              <a:avLst/>
            </a:prstGeom>
            <a:solidFill>
              <a:srgbClr val="3C9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椭圆 14"/>
            <p:cNvSpPr/>
            <p:nvPr/>
          </p:nvSpPr>
          <p:spPr>
            <a:xfrm>
              <a:off x="2038311" y="3286835"/>
              <a:ext cx="150019" cy="150019"/>
            </a:xfrm>
            <a:prstGeom prst="ellipse">
              <a:avLst/>
            </a:prstGeom>
            <a:solidFill>
              <a:srgbClr val="3C9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a:endCxn id="15" idx="0"/>
            </p:cNvCxnSpPr>
            <p:nvPr/>
          </p:nvCxnSpPr>
          <p:spPr>
            <a:xfrm flipV="1">
              <a:off x="2113320" y="3286835"/>
              <a:ext cx="1" cy="456490"/>
            </a:xfrm>
            <a:prstGeom prst="line">
              <a:avLst/>
            </a:prstGeom>
            <a:ln w="19050">
              <a:solidFill>
                <a:srgbClr val="3C9735"/>
              </a:soli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930992" y="1179272"/>
              <a:ext cx="2364657" cy="2078018"/>
            </a:xfrm>
            <a:prstGeom prst="rect">
              <a:avLst/>
            </a:prstGeom>
            <a:solidFill>
              <a:srgbClr val="93C456">
                <a:alpha val="25098"/>
              </a:srgbClr>
            </a:solidFill>
            <a:ln w="12700">
              <a:solidFill>
                <a:srgbClr val="3C973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9" name="Picture 6" descr="How Your Business Can Benefit from Facial Recognition Technology"/>
            <p:cNvPicPr>
              <a:picLocks noChangeAspect="1" noChangeArrowheads="1"/>
            </p:cNvPicPr>
            <p:nvPr/>
          </p:nvPicPr>
          <p:blipFill rotWithShape="1">
            <a:blip r:embed="rId3" cstate="print"/>
            <a:srcRect/>
            <a:stretch>
              <a:fillRect/>
            </a:stretch>
          </p:blipFill>
          <p:spPr bwMode="auto">
            <a:xfrm>
              <a:off x="1093723" y="1259754"/>
              <a:ext cx="2039195" cy="1260000"/>
            </a:xfrm>
            <a:prstGeom prst="rect">
              <a:avLst/>
            </a:prstGeom>
            <a:noFill/>
            <a:extLst>
              <a:ext uri="{909E8E84-426E-40DD-AFC4-6F175D3DCCD1}">
                <a14:hiddenFill xmlns:a14="http://schemas.microsoft.com/office/drawing/2010/main">
                  <a:solidFill>
                    <a:srgbClr val="FFFFFF"/>
                  </a:solidFill>
                </a14:hiddenFill>
              </a:ext>
            </a:extLst>
          </p:spPr>
        </p:pic>
        <p:sp>
          <p:nvSpPr>
            <p:cNvPr id="43" name="文本框 42"/>
            <p:cNvSpPr txBox="1"/>
            <p:nvPr/>
          </p:nvSpPr>
          <p:spPr>
            <a:xfrm>
              <a:off x="973485" y="2537613"/>
              <a:ext cx="2279671" cy="646331"/>
            </a:xfrm>
            <a:prstGeom prst="rect">
              <a:avLst/>
            </a:prstGeom>
            <a:noFill/>
          </p:spPr>
          <p:txBody>
            <a:bodyPr wrap="square" rtlCol="0">
              <a:spAutoFit/>
            </a:bodyPr>
            <a:lstStyle/>
            <a:p>
              <a:pPr algn="ctr"/>
              <a:r>
                <a:rPr lang="zh-CN" altLang="en-US" sz="1200" b="1" dirty="0">
                  <a:latin typeface="Calibri" panose="02010609060101010101" pitchFamily="49" charset="-122"/>
                  <a:ea typeface="Calibri" panose="02010609060101010101" pitchFamily="49" charset="-122"/>
                </a:rPr>
                <a:t>Hệ thống tự động đầu tiên</a:t>
              </a:r>
              <a:endParaRPr lang="en-US" altLang="zh-CN" sz="1200" b="1" dirty="0">
                <a:latin typeface="Calibri" panose="02010609060101010101" pitchFamily="49" charset="-122"/>
                <a:ea typeface="Calibri" panose="02010609060101010101" pitchFamily="49" charset="-122"/>
              </a:endParaRPr>
            </a:p>
            <a:p>
              <a:pPr algn="ctr"/>
              <a:r>
                <a:rPr lang="zh-CN" altLang="en-US" sz="1200" b="1" dirty="0">
                  <a:solidFill>
                    <a:srgbClr val="D22828"/>
                  </a:solidFill>
                  <a:latin typeface="Calibri" panose="02010609060101010101" pitchFamily="49" charset="-122"/>
                  <a:ea typeface="Calibri" panose="02010609060101010101" pitchFamily="49" charset="-122"/>
                </a:rPr>
                <a:t>nhận dạng khuôn mặt</a:t>
              </a:r>
            </a:p>
          </p:txBody>
        </p:sp>
        <p:sp>
          <p:nvSpPr>
            <p:cNvPr id="91" name="文本框 90"/>
            <p:cNvSpPr txBox="1"/>
            <p:nvPr/>
          </p:nvSpPr>
          <p:spPr>
            <a:xfrm>
              <a:off x="1777330" y="3742786"/>
              <a:ext cx="671979" cy="369332"/>
            </a:xfrm>
            <a:prstGeom prst="rect">
              <a:avLst/>
            </a:prstGeom>
            <a:noFill/>
          </p:spPr>
          <p:txBody>
            <a:bodyPr wrap="none" rtlCol="0">
              <a:spAutoFit/>
            </a:bodyPr>
            <a:lstStyle/>
            <a:p>
              <a:pPr algn="ctr"/>
              <a:r>
                <a:rPr lang="en-US" altLang="zh-CN" b="1" dirty="0">
                  <a:solidFill>
                    <a:srgbClr val="3C9735"/>
                  </a:solidFill>
                  <a:latin typeface="Calibri" panose="02010609060101010101" pitchFamily="49" charset="-122"/>
                  <a:ea typeface="Calibri" panose="02010609060101010101" pitchFamily="49" charset="-122"/>
                </a:rPr>
                <a:t>1991</a:t>
              </a:r>
              <a:endParaRPr lang="zh-CN" altLang="en-US" b="1" dirty="0">
                <a:solidFill>
                  <a:srgbClr val="3C9735"/>
                </a:solidFill>
                <a:latin typeface="Calibri" panose="02010609060101010101" pitchFamily="49" charset="-122"/>
                <a:ea typeface="Calibri" panose="02010609060101010101" pitchFamily="49" charset="-122"/>
              </a:endParaRPr>
            </a:p>
          </p:txBody>
        </p:sp>
      </p:grpSp>
      <p:grpSp>
        <p:nvGrpSpPr>
          <p:cNvPr id="126" name="组合 125"/>
          <p:cNvGrpSpPr/>
          <p:nvPr/>
        </p:nvGrpSpPr>
        <p:grpSpPr>
          <a:xfrm>
            <a:off x="4275088" y="1179272"/>
            <a:ext cx="2364657" cy="2932846"/>
            <a:chOff x="3730977" y="1179272"/>
            <a:chExt cx="2364657" cy="2932846"/>
          </a:xfrm>
        </p:grpSpPr>
        <p:sp>
          <p:nvSpPr>
            <p:cNvPr id="93" name="椭圆 92"/>
            <p:cNvSpPr/>
            <p:nvPr/>
          </p:nvSpPr>
          <p:spPr>
            <a:xfrm>
              <a:off x="4838296" y="3668315"/>
              <a:ext cx="150019" cy="150019"/>
            </a:xfrm>
            <a:prstGeom prst="ellipse">
              <a:avLst/>
            </a:prstGeom>
            <a:solidFill>
              <a:srgbClr val="FEA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4" name="椭圆 93"/>
            <p:cNvSpPr/>
            <p:nvPr/>
          </p:nvSpPr>
          <p:spPr>
            <a:xfrm>
              <a:off x="4838296" y="3286835"/>
              <a:ext cx="150019" cy="150019"/>
            </a:xfrm>
            <a:prstGeom prst="ellipse">
              <a:avLst/>
            </a:prstGeom>
            <a:solidFill>
              <a:srgbClr val="FEA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5" name="直接连接符 94"/>
            <p:cNvCxnSpPr/>
            <p:nvPr/>
          </p:nvCxnSpPr>
          <p:spPr>
            <a:xfrm flipV="1">
              <a:off x="4913305" y="3375025"/>
              <a:ext cx="0" cy="368299"/>
            </a:xfrm>
            <a:prstGeom prst="line">
              <a:avLst/>
            </a:prstGeom>
            <a:ln w="19050">
              <a:solidFill>
                <a:srgbClr val="FEAF00"/>
              </a:solidFill>
            </a:ln>
          </p:spPr>
          <p:style>
            <a:lnRef idx="1">
              <a:schemeClr val="accent1"/>
            </a:lnRef>
            <a:fillRef idx="0">
              <a:schemeClr val="accent1"/>
            </a:fillRef>
            <a:effectRef idx="0">
              <a:schemeClr val="accent1"/>
            </a:effectRef>
            <a:fontRef idx="minor">
              <a:schemeClr val="tx1"/>
            </a:fontRef>
          </p:style>
        </p:cxnSp>
        <p:sp>
          <p:nvSpPr>
            <p:cNvPr id="96" name="矩形 95"/>
            <p:cNvSpPr/>
            <p:nvPr/>
          </p:nvSpPr>
          <p:spPr>
            <a:xfrm>
              <a:off x="3730977" y="1179272"/>
              <a:ext cx="2364657" cy="2078018"/>
            </a:xfrm>
            <a:prstGeom prst="rect">
              <a:avLst/>
            </a:prstGeom>
            <a:solidFill>
              <a:srgbClr val="FFD472">
                <a:alpha val="25098"/>
              </a:srgbClr>
            </a:solidFill>
            <a:ln w="12700">
              <a:solidFill>
                <a:srgbClr val="FEA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97" name="Picture 6"/>
            <p:cNvPicPr>
              <a:picLocks noChangeAspect="1" noChangeArrowheads="1"/>
            </p:cNvPicPr>
            <p:nvPr/>
          </p:nvPicPr>
          <p:blipFill>
            <a:blip r:embed="rId4"/>
            <a:srcRect/>
            <a:stretch>
              <a:fillRect/>
            </a:stretch>
          </p:blipFill>
          <p:spPr bwMode="auto">
            <a:xfrm>
              <a:off x="3893708" y="1259754"/>
              <a:ext cx="2039195" cy="1260000"/>
            </a:xfrm>
            <a:prstGeom prst="rect">
              <a:avLst/>
            </a:prstGeom>
            <a:noFill/>
            <a:extLst>
              <a:ext uri="{909E8E84-426E-40DD-AFC4-6F175D3DCCD1}">
                <a14:hiddenFill xmlns:a14="http://schemas.microsoft.com/office/drawing/2010/main">
                  <a:solidFill>
                    <a:srgbClr val="FFFFFF"/>
                  </a:solidFill>
                </a14:hiddenFill>
              </a:ext>
            </a:extLst>
          </p:spPr>
        </p:pic>
        <p:sp>
          <p:nvSpPr>
            <p:cNvPr id="98" name="文本框 97"/>
            <p:cNvSpPr txBox="1"/>
            <p:nvPr/>
          </p:nvSpPr>
          <p:spPr>
            <a:xfrm>
              <a:off x="3773470" y="2537613"/>
              <a:ext cx="2279671" cy="646331"/>
            </a:xfrm>
            <a:prstGeom prst="rect">
              <a:avLst/>
            </a:prstGeom>
            <a:noFill/>
          </p:spPr>
          <p:txBody>
            <a:bodyPr wrap="square" rtlCol="0">
              <a:spAutoFit/>
            </a:bodyPr>
            <a:lstStyle/>
            <a:p>
              <a:pPr algn="ctr"/>
              <a:r>
                <a:rPr lang="zh-CN" altLang="en-US" sz="1200" b="1" dirty="0">
                  <a:latin typeface="Calibri" panose="02010609060101010101" pitchFamily="49" charset="-122"/>
                  <a:ea typeface="Calibri" panose="02010609060101010101" pitchFamily="49" charset="-122"/>
                </a:rPr>
                <a:t>Hệ thống đầu tiên</a:t>
              </a:r>
              <a:endParaRPr lang="en-US" altLang="zh-CN" sz="1200" b="1" dirty="0">
                <a:solidFill>
                  <a:srgbClr val="D22828"/>
                </a:solidFill>
                <a:latin typeface="Calibri" panose="02010609060101010101" pitchFamily="49" charset="-122"/>
                <a:ea typeface="Calibri" panose="02010609060101010101" pitchFamily="49" charset="-122"/>
              </a:endParaRPr>
            </a:p>
            <a:p>
              <a:pPr algn="ctr"/>
              <a:r>
                <a:rPr lang="zh-CN" altLang="en-US" sz="1200" b="1" dirty="0">
                  <a:solidFill>
                    <a:srgbClr val="D22828"/>
                  </a:solidFill>
                  <a:latin typeface="Calibri" panose="02010609060101010101" pitchFamily="49" charset="-122"/>
                  <a:ea typeface="Calibri" panose="02010609060101010101" pitchFamily="49" charset="-122"/>
                </a:rPr>
                <a:t>phát hiện khuôn mặt theo thời gian thực</a:t>
              </a:r>
            </a:p>
          </p:txBody>
        </p:sp>
        <p:sp>
          <p:nvSpPr>
            <p:cNvPr id="99" name="文本框 98"/>
            <p:cNvSpPr txBox="1"/>
            <p:nvPr/>
          </p:nvSpPr>
          <p:spPr>
            <a:xfrm>
              <a:off x="4577315" y="3742786"/>
              <a:ext cx="671979" cy="369332"/>
            </a:xfrm>
            <a:prstGeom prst="rect">
              <a:avLst/>
            </a:prstGeom>
            <a:noFill/>
          </p:spPr>
          <p:txBody>
            <a:bodyPr wrap="none" rtlCol="0">
              <a:spAutoFit/>
            </a:bodyPr>
            <a:lstStyle/>
            <a:p>
              <a:pPr algn="ctr"/>
              <a:r>
                <a:rPr lang="en-US" altLang="zh-CN" b="1" dirty="0">
                  <a:solidFill>
                    <a:srgbClr val="FEAF00"/>
                  </a:solidFill>
                  <a:latin typeface="Calibri" panose="02010609060101010101" pitchFamily="49" charset="-122"/>
                  <a:ea typeface="Calibri" panose="02010609060101010101" pitchFamily="49" charset="-122"/>
                </a:rPr>
                <a:t>2001</a:t>
              </a:r>
            </a:p>
          </p:txBody>
        </p:sp>
      </p:grpSp>
      <p:grpSp>
        <p:nvGrpSpPr>
          <p:cNvPr id="127" name="组合 126"/>
          <p:cNvGrpSpPr/>
          <p:nvPr/>
        </p:nvGrpSpPr>
        <p:grpSpPr>
          <a:xfrm>
            <a:off x="6757666" y="1179272"/>
            <a:ext cx="2364657" cy="2932846"/>
            <a:chOff x="6380943" y="1179272"/>
            <a:chExt cx="2364657" cy="2932846"/>
          </a:xfrm>
        </p:grpSpPr>
        <p:sp>
          <p:nvSpPr>
            <p:cNvPr id="101" name="椭圆 100"/>
            <p:cNvSpPr/>
            <p:nvPr/>
          </p:nvSpPr>
          <p:spPr>
            <a:xfrm>
              <a:off x="7488262" y="3668315"/>
              <a:ext cx="150019" cy="150019"/>
            </a:xfrm>
            <a:prstGeom prst="ellipse">
              <a:avLst/>
            </a:prstGeom>
            <a:solidFill>
              <a:srgbClr val="19A5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2" name="椭圆 101"/>
            <p:cNvSpPr/>
            <p:nvPr/>
          </p:nvSpPr>
          <p:spPr>
            <a:xfrm>
              <a:off x="7488262" y="3286835"/>
              <a:ext cx="150019" cy="150019"/>
            </a:xfrm>
            <a:prstGeom prst="ellipse">
              <a:avLst/>
            </a:prstGeom>
            <a:solidFill>
              <a:srgbClr val="19A5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3" name="直接连接符 102"/>
            <p:cNvCxnSpPr/>
            <p:nvPr/>
          </p:nvCxnSpPr>
          <p:spPr>
            <a:xfrm flipV="1">
              <a:off x="7565652" y="3365500"/>
              <a:ext cx="0" cy="377824"/>
            </a:xfrm>
            <a:prstGeom prst="line">
              <a:avLst/>
            </a:prstGeom>
            <a:ln w="19050">
              <a:solidFill>
                <a:srgbClr val="19A5EB"/>
              </a:solidFill>
            </a:ln>
          </p:spPr>
          <p:style>
            <a:lnRef idx="1">
              <a:schemeClr val="accent1"/>
            </a:lnRef>
            <a:fillRef idx="0">
              <a:schemeClr val="accent1"/>
            </a:fillRef>
            <a:effectRef idx="0">
              <a:schemeClr val="accent1"/>
            </a:effectRef>
            <a:fontRef idx="minor">
              <a:schemeClr val="tx1"/>
            </a:fontRef>
          </p:style>
        </p:cxnSp>
        <p:sp>
          <p:nvSpPr>
            <p:cNvPr id="104" name="矩形 103"/>
            <p:cNvSpPr/>
            <p:nvPr/>
          </p:nvSpPr>
          <p:spPr>
            <a:xfrm>
              <a:off x="6380943" y="1179272"/>
              <a:ext cx="2364657" cy="2078018"/>
            </a:xfrm>
            <a:prstGeom prst="rect">
              <a:avLst/>
            </a:prstGeom>
            <a:solidFill>
              <a:srgbClr val="6AC5F2">
                <a:alpha val="25098"/>
              </a:srgbClr>
            </a:solidFill>
            <a:ln w="12700">
              <a:solidFill>
                <a:srgbClr val="19A5E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5" name="Picture 6"/>
            <p:cNvPicPr>
              <a:picLocks noChangeAspect="1" noChangeArrowheads="1"/>
            </p:cNvPicPr>
            <p:nvPr/>
          </p:nvPicPr>
          <p:blipFill>
            <a:blip r:embed="rId5"/>
            <a:srcRect/>
            <a:stretch>
              <a:fillRect/>
            </a:stretch>
          </p:blipFill>
          <p:spPr bwMode="auto">
            <a:xfrm>
              <a:off x="6543674" y="1259754"/>
              <a:ext cx="2039195" cy="1260000"/>
            </a:xfrm>
            <a:prstGeom prst="rect">
              <a:avLst/>
            </a:prstGeom>
            <a:noFill/>
            <a:extLst>
              <a:ext uri="{909E8E84-426E-40DD-AFC4-6F175D3DCCD1}">
                <a14:hiddenFill xmlns:a14="http://schemas.microsoft.com/office/drawing/2010/main">
                  <a:solidFill>
                    <a:srgbClr val="FFFFFF"/>
                  </a:solidFill>
                </a14:hiddenFill>
              </a:ext>
            </a:extLst>
          </p:spPr>
        </p:pic>
        <p:sp>
          <p:nvSpPr>
            <p:cNvPr id="106" name="文本框 105"/>
            <p:cNvSpPr txBox="1"/>
            <p:nvPr/>
          </p:nvSpPr>
          <p:spPr>
            <a:xfrm>
              <a:off x="6423436" y="2537613"/>
              <a:ext cx="2279671" cy="646331"/>
            </a:xfrm>
            <a:prstGeom prst="rect">
              <a:avLst/>
            </a:prstGeom>
            <a:noFill/>
          </p:spPr>
          <p:txBody>
            <a:bodyPr wrap="square" rtlCol="0">
              <a:spAutoFit/>
            </a:bodyPr>
            <a:lstStyle/>
            <a:p>
              <a:pPr algn="ctr"/>
              <a:r>
                <a:rPr lang="zh-CN" altLang="en-US" sz="1200" b="1" dirty="0">
                  <a:latin typeface="Calibri" panose="02010609060101010101" pitchFamily="49" charset="-122"/>
                  <a:ea typeface="Calibri" panose="02010609060101010101" pitchFamily="49" charset="-122"/>
                </a:rPr>
                <a:t>Liên tục giữ ngôi vô địch</a:t>
              </a:r>
              <a:endParaRPr lang="en-US" altLang="zh-CN" sz="1200" b="1" dirty="0">
                <a:solidFill>
                  <a:srgbClr val="D22828"/>
                </a:solidFill>
                <a:latin typeface="Calibri" panose="02010609060101010101" pitchFamily="49" charset="-122"/>
                <a:ea typeface="Calibri" panose="02010609060101010101" pitchFamily="49" charset="-122"/>
              </a:endParaRPr>
            </a:p>
            <a:p>
              <a:pPr algn="ctr"/>
              <a:r>
                <a:rPr lang="zh-CN" altLang="en-US" sz="1200" b="1" dirty="0">
                  <a:latin typeface="Calibri" panose="02010609060101010101" pitchFamily="49" charset="-122"/>
                  <a:ea typeface="Calibri" panose="02010609060101010101" pitchFamily="49" charset="-122"/>
                </a:rPr>
                <a:t>các cuộc thi phát hiện đối tượng quốc tế</a:t>
              </a:r>
            </a:p>
          </p:txBody>
        </p:sp>
        <p:sp>
          <p:nvSpPr>
            <p:cNvPr id="107" name="文本框 106"/>
            <p:cNvSpPr txBox="1"/>
            <p:nvPr/>
          </p:nvSpPr>
          <p:spPr>
            <a:xfrm>
              <a:off x="7227281" y="3742786"/>
              <a:ext cx="671979" cy="369332"/>
            </a:xfrm>
            <a:prstGeom prst="rect">
              <a:avLst/>
            </a:prstGeom>
            <a:noFill/>
          </p:spPr>
          <p:txBody>
            <a:bodyPr wrap="none" rtlCol="0">
              <a:spAutoFit/>
            </a:bodyPr>
            <a:lstStyle/>
            <a:p>
              <a:pPr algn="ctr"/>
              <a:r>
                <a:rPr lang="en-US" altLang="zh-CN" b="1" dirty="0">
                  <a:solidFill>
                    <a:srgbClr val="19A5EB"/>
                  </a:solidFill>
                  <a:latin typeface="Calibri" panose="02010609060101010101" pitchFamily="49" charset="-122"/>
                  <a:ea typeface="Calibri" panose="02010609060101010101" pitchFamily="49" charset="-122"/>
                </a:rPr>
                <a:t>2007</a:t>
              </a:r>
            </a:p>
          </p:txBody>
        </p:sp>
      </p:grpSp>
      <p:grpSp>
        <p:nvGrpSpPr>
          <p:cNvPr id="128" name="组合 127"/>
          <p:cNvGrpSpPr/>
          <p:nvPr/>
        </p:nvGrpSpPr>
        <p:grpSpPr>
          <a:xfrm>
            <a:off x="9240243" y="1179272"/>
            <a:ext cx="2364657" cy="2932846"/>
            <a:chOff x="8915787" y="1179272"/>
            <a:chExt cx="2364657" cy="2932846"/>
          </a:xfrm>
        </p:grpSpPr>
        <p:sp>
          <p:nvSpPr>
            <p:cNvPr id="109" name="椭圆 108"/>
            <p:cNvSpPr/>
            <p:nvPr/>
          </p:nvSpPr>
          <p:spPr>
            <a:xfrm>
              <a:off x="10023106" y="3668315"/>
              <a:ext cx="150019" cy="150019"/>
            </a:xfrm>
            <a:prstGeom prst="ellipse">
              <a:avLst/>
            </a:prstGeom>
            <a:solidFill>
              <a:srgbClr val="D21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0" name="椭圆 109"/>
            <p:cNvSpPr/>
            <p:nvPr/>
          </p:nvSpPr>
          <p:spPr>
            <a:xfrm>
              <a:off x="10023106" y="3286835"/>
              <a:ext cx="150019" cy="150019"/>
            </a:xfrm>
            <a:prstGeom prst="ellipse">
              <a:avLst/>
            </a:prstGeom>
            <a:solidFill>
              <a:srgbClr val="D21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1" name="直接连接符 110"/>
            <p:cNvCxnSpPr/>
            <p:nvPr/>
          </p:nvCxnSpPr>
          <p:spPr>
            <a:xfrm flipV="1">
              <a:off x="10100496" y="3371850"/>
              <a:ext cx="0" cy="371474"/>
            </a:xfrm>
            <a:prstGeom prst="line">
              <a:avLst/>
            </a:prstGeom>
            <a:ln w="19050">
              <a:solidFill>
                <a:srgbClr val="D2181C"/>
              </a:solidFill>
            </a:ln>
          </p:spPr>
          <p:style>
            <a:lnRef idx="1">
              <a:schemeClr val="accent1"/>
            </a:lnRef>
            <a:fillRef idx="0">
              <a:schemeClr val="accent1"/>
            </a:fillRef>
            <a:effectRef idx="0">
              <a:schemeClr val="accent1"/>
            </a:effectRef>
            <a:fontRef idx="minor">
              <a:schemeClr val="tx1"/>
            </a:fontRef>
          </p:style>
        </p:cxnSp>
        <p:sp>
          <p:nvSpPr>
            <p:cNvPr id="112" name="矩形 111"/>
            <p:cNvSpPr/>
            <p:nvPr/>
          </p:nvSpPr>
          <p:spPr>
            <a:xfrm>
              <a:off x="8915787" y="1179272"/>
              <a:ext cx="2364657" cy="2078018"/>
            </a:xfrm>
            <a:prstGeom prst="rect">
              <a:avLst/>
            </a:prstGeom>
            <a:solidFill>
              <a:srgbClr val="ED5D60">
                <a:alpha val="25098"/>
              </a:srgbClr>
            </a:solidFill>
            <a:ln w="12700">
              <a:solidFill>
                <a:srgbClr val="D2181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13" name="Picture 6"/>
            <p:cNvPicPr>
              <a:picLocks noChangeAspect="1" noChangeArrowheads="1"/>
            </p:cNvPicPr>
            <p:nvPr/>
          </p:nvPicPr>
          <p:blipFill>
            <a:blip r:embed="rId6"/>
            <a:srcRect/>
            <a:stretch>
              <a:fillRect/>
            </a:stretch>
          </p:blipFill>
          <p:spPr bwMode="auto">
            <a:xfrm>
              <a:off x="9078518" y="1259754"/>
              <a:ext cx="2039195" cy="1260000"/>
            </a:xfrm>
            <a:prstGeom prst="rect">
              <a:avLst/>
            </a:prstGeom>
            <a:noFill/>
            <a:extLst>
              <a:ext uri="{909E8E84-426E-40DD-AFC4-6F175D3DCCD1}">
                <a14:hiddenFill xmlns:a14="http://schemas.microsoft.com/office/drawing/2010/main">
                  <a:solidFill>
                    <a:srgbClr val="FFFFFF"/>
                  </a:solidFill>
                </a14:hiddenFill>
              </a:ext>
            </a:extLst>
          </p:spPr>
        </p:pic>
        <p:sp>
          <p:nvSpPr>
            <p:cNvPr id="114" name="文本框 113"/>
            <p:cNvSpPr txBox="1"/>
            <p:nvPr/>
          </p:nvSpPr>
          <p:spPr>
            <a:xfrm>
              <a:off x="8958280" y="2537613"/>
              <a:ext cx="2279671" cy="646331"/>
            </a:xfrm>
            <a:prstGeom prst="rect">
              <a:avLst/>
            </a:prstGeom>
            <a:noFill/>
          </p:spPr>
          <p:txBody>
            <a:bodyPr wrap="square" rtlCol="0">
              <a:spAutoFit/>
            </a:bodyPr>
            <a:lstStyle/>
            <a:p>
              <a:pPr algn="ctr"/>
              <a:r>
                <a:rPr lang="zh-CN" altLang="en-US" sz="1200" b="1" dirty="0">
                  <a:latin typeface="Calibri" panose="02010609060101010101" pitchFamily="49" charset="-122"/>
                  <a:ea typeface="Calibri" panose="02010609060101010101" pitchFamily="49" charset="-122"/>
                </a:rPr>
                <a:t>Lần đầu đạt hiệu năng phân loại ảnh</a:t>
              </a:r>
              <a:endParaRPr lang="en-US" altLang="zh-CN" sz="1200" b="1" dirty="0">
                <a:solidFill>
                  <a:srgbClr val="D22828"/>
                </a:solidFill>
                <a:latin typeface="Calibri" panose="02010609060101010101" pitchFamily="49" charset="-122"/>
                <a:ea typeface="Calibri" panose="02010609060101010101" pitchFamily="49" charset="-122"/>
              </a:endParaRPr>
            </a:p>
            <a:p>
              <a:pPr algn="ctr"/>
              <a:r>
                <a:rPr lang="zh-CN" altLang="en-US" sz="1200" b="1" dirty="0">
                  <a:solidFill>
                    <a:srgbClr val="D22828"/>
                  </a:solidFill>
                  <a:latin typeface="Calibri" panose="02010609060101010101" pitchFamily="49" charset="-122"/>
                  <a:ea typeface="Calibri" panose="02010609060101010101" pitchFamily="49" charset="-122"/>
                </a:rPr>
                <a:t>vượt qua con người</a:t>
              </a:r>
            </a:p>
          </p:txBody>
        </p:sp>
        <p:sp>
          <p:nvSpPr>
            <p:cNvPr id="115" name="文本框 114"/>
            <p:cNvSpPr txBox="1"/>
            <p:nvPr/>
          </p:nvSpPr>
          <p:spPr>
            <a:xfrm>
              <a:off x="9762125" y="3742786"/>
              <a:ext cx="671979" cy="369332"/>
            </a:xfrm>
            <a:prstGeom prst="rect">
              <a:avLst/>
            </a:prstGeom>
            <a:noFill/>
          </p:spPr>
          <p:txBody>
            <a:bodyPr wrap="none" rtlCol="0">
              <a:spAutoFit/>
            </a:bodyPr>
            <a:lstStyle/>
            <a:p>
              <a:pPr algn="ctr"/>
              <a:r>
                <a:rPr lang="en-US" altLang="zh-CN" b="1" dirty="0">
                  <a:solidFill>
                    <a:srgbClr val="D2181C"/>
                  </a:solidFill>
                  <a:latin typeface="Calibri" panose="02010609060101010101" pitchFamily="49" charset="-122"/>
                  <a:ea typeface="Calibri" panose="02010609060101010101" pitchFamily="49" charset="-122"/>
                </a:rPr>
                <a:t>2015</a:t>
              </a:r>
            </a:p>
          </p:txBody>
        </p:sp>
      </p:grpSp>
      <p:grpSp>
        <p:nvGrpSpPr>
          <p:cNvPr id="169" name="组合 168"/>
          <p:cNvGrpSpPr/>
          <p:nvPr/>
        </p:nvGrpSpPr>
        <p:grpSpPr>
          <a:xfrm>
            <a:off x="591906" y="3334341"/>
            <a:ext cx="2364657" cy="2972536"/>
            <a:chOff x="-8637113" y="3334341"/>
            <a:chExt cx="2364657" cy="2972536"/>
          </a:xfrm>
        </p:grpSpPr>
        <p:sp>
          <p:nvSpPr>
            <p:cNvPr id="121" name="椭圆 120"/>
            <p:cNvSpPr/>
            <p:nvPr/>
          </p:nvSpPr>
          <p:spPr>
            <a:xfrm>
              <a:off x="-7529794" y="4049256"/>
              <a:ext cx="150019" cy="150019"/>
            </a:xfrm>
            <a:prstGeom prst="ellipse">
              <a:avLst/>
            </a:prstGeom>
            <a:solidFill>
              <a:srgbClr val="5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p>
          </p:txBody>
        </p:sp>
        <p:sp>
          <p:nvSpPr>
            <p:cNvPr id="122" name="椭圆 121"/>
            <p:cNvSpPr/>
            <p:nvPr/>
          </p:nvSpPr>
          <p:spPr>
            <a:xfrm>
              <a:off x="-7529794" y="3667776"/>
              <a:ext cx="150019" cy="150019"/>
            </a:xfrm>
            <a:prstGeom prst="ellipse">
              <a:avLst/>
            </a:prstGeom>
            <a:solidFill>
              <a:srgbClr val="5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cxnSp>
          <p:nvCxnSpPr>
            <p:cNvPr id="123" name="直接连接符 122"/>
            <p:cNvCxnSpPr/>
            <p:nvPr/>
          </p:nvCxnSpPr>
          <p:spPr>
            <a:xfrm flipV="1">
              <a:off x="-7456961" y="3742785"/>
              <a:ext cx="0" cy="381480"/>
            </a:xfrm>
            <a:prstGeom prst="line">
              <a:avLst/>
            </a:prstGeom>
            <a:ln w="19050">
              <a:solidFill>
                <a:srgbClr val="5C0099"/>
              </a:solidFill>
            </a:ln>
          </p:spPr>
          <p:style>
            <a:lnRef idx="1">
              <a:schemeClr val="accent1"/>
            </a:lnRef>
            <a:fillRef idx="0">
              <a:schemeClr val="accent1"/>
            </a:fillRef>
            <a:effectRef idx="0">
              <a:schemeClr val="accent1"/>
            </a:effectRef>
            <a:fontRef idx="minor">
              <a:schemeClr val="tx1"/>
            </a:fontRef>
          </p:style>
        </p:cxnSp>
        <p:sp>
          <p:nvSpPr>
            <p:cNvPr id="124" name="文本框 123"/>
            <p:cNvSpPr txBox="1"/>
            <p:nvPr/>
          </p:nvSpPr>
          <p:spPr>
            <a:xfrm>
              <a:off x="-7806804" y="3334341"/>
              <a:ext cx="704039" cy="400110"/>
            </a:xfrm>
            <a:prstGeom prst="rect">
              <a:avLst/>
            </a:prstGeom>
            <a:noFill/>
          </p:spPr>
          <p:txBody>
            <a:bodyPr wrap="none" rtlCol="0">
              <a:spAutoFit/>
            </a:bodyPr>
            <a:lstStyle/>
            <a:p>
              <a:pPr algn="ctr"/>
              <a:r>
                <a:rPr lang="en-US" altLang="zh-CN" sz="2000" b="1" dirty="0">
                  <a:solidFill>
                    <a:srgbClr val="5C0099"/>
                  </a:solidFill>
                  <a:latin typeface="Calibri" panose="02010609060101010101" pitchFamily="49" charset="-122"/>
                  <a:ea typeface="Calibri" panose="02010609060101010101" pitchFamily="49" charset="-122"/>
                </a:rPr>
                <a:t>1987</a:t>
              </a:r>
            </a:p>
          </p:txBody>
        </p:sp>
        <p:sp>
          <p:nvSpPr>
            <p:cNvPr id="133" name="矩形 132"/>
            <p:cNvSpPr/>
            <p:nvPr/>
          </p:nvSpPr>
          <p:spPr>
            <a:xfrm>
              <a:off x="-8637113" y="4228859"/>
              <a:ext cx="2364657" cy="2078018"/>
            </a:xfrm>
            <a:prstGeom prst="rect">
              <a:avLst/>
            </a:prstGeom>
            <a:solidFill>
              <a:srgbClr val="9B09FF">
                <a:alpha val="20000"/>
              </a:srgbClr>
            </a:solidFill>
            <a:ln w="12700">
              <a:solidFill>
                <a:srgbClr val="5C009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p>
          </p:txBody>
        </p:sp>
        <p:sp>
          <p:nvSpPr>
            <p:cNvPr id="135" name="文本框 134"/>
            <p:cNvSpPr txBox="1"/>
            <p:nvPr/>
          </p:nvSpPr>
          <p:spPr>
            <a:xfrm>
              <a:off x="-8594620" y="5587200"/>
              <a:ext cx="2279671" cy="707886"/>
            </a:xfrm>
            <a:prstGeom prst="rect">
              <a:avLst/>
            </a:prstGeom>
            <a:noFill/>
          </p:spPr>
          <p:txBody>
            <a:bodyPr wrap="square" rtlCol="0">
              <a:spAutoFit/>
            </a:bodyPr>
            <a:lstStyle/>
            <a:p>
              <a:pPr algn="ctr"/>
              <a:r>
                <a:rPr lang="en-US" altLang="zh-CN" sz="1200" b="1" dirty="0">
                  <a:latin typeface="Calibri" panose="02010609060101010101" pitchFamily="49" charset="-122"/>
                  <a:ea typeface="Calibri" panose="02010609060101010101" pitchFamily="49" charset="-122"/>
                </a:rPr>
                <a:t>Đặc trưng Eigenface</a:t>
              </a:r>
            </a:p>
            <a:p>
              <a:pPr algn="ctr"/>
              <a:r>
                <a:rPr lang="zh-CN" altLang="en-US" sz="1200" b="1" dirty="0">
                  <a:latin typeface="Calibri" panose="02010609060101010101" pitchFamily="49" charset="-122"/>
                  <a:ea typeface="Calibri" panose="02010609060101010101" pitchFamily="49" charset="-122"/>
                </a:rPr>
                <a:t>dùng cho nhận dạng khuôn mặt</a:t>
              </a:r>
            </a:p>
          </p:txBody>
        </p:sp>
        <p:pic>
          <p:nvPicPr>
            <p:cNvPr id="140" name="Picture 2"/>
            <p:cNvPicPr>
              <a:picLocks noChangeAspect="1" noChangeArrowheads="1"/>
            </p:cNvPicPr>
            <p:nvPr/>
          </p:nvPicPr>
          <p:blipFill>
            <a:blip r:embed="rId7" cstate="print"/>
            <a:srcRect/>
            <a:stretch>
              <a:fillRect/>
            </a:stretch>
          </p:blipFill>
          <p:spPr bwMode="auto">
            <a:xfrm>
              <a:off x="-8115399" y="4314784"/>
              <a:ext cx="1316875" cy="1260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2" name="组合 171"/>
          <p:cNvGrpSpPr/>
          <p:nvPr/>
        </p:nvGrpSpPr>
        <p:grpSpPr>
          <a:xfrm>
            <a:off x="3060395" y="3334341"/>
            <a:ext cx="2364657" cy="2972536"/>
            <a:chOff x="-6053969" y="3334341"/>
            <a:chExt cx="2364657" cy="2972536"/>
          </a:xfrm>
        </p:grpSpPr>
        <p:sp>
          <p:nvSpPr>
            <p:cNvPr id="148" name="椭圆 147"/>
            <p:cNvSpPr/>
            <p:nvPr/>
          </p:nvSpPr>
          <p:spPr>
            <a:xfrm>
              <a:off x="-4946650" y="4049256"/>
              <a:ext cx="150019" cy="150019"/>
            </a:xfrm>
            <a:prstGeom prst="ellipse">
              <a:avLst/>
            </a:prstGeom>
            <a:solidFill>
              <a:srgbClr val="FF0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p>
          </p:txBody>
        </p:sp>
        <p:sp>
          <p:nvSpPr>
            <p:cNvPr id="149" name="椭圆 148"/>
            <p:cNvSpPr/>
            <p:nvPr/>
          </p:nvSpPr>
          <p:spPr>
            <a:xfrm>
              <a:off x="-4946650" y="3667776"/>
              <a:ext cx="150019" cy="150019"/>
            </a:xfrm>
            <a:prstGeom prst="ellipse">
              <a:avLst/>
            </a:prstGeom>
            <a:solidFill>
              <a:srgbClr val="FF0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cxnSp>
          <p:nvCxnSpPr>
            <p:cNvPr id="150" name="直接连接符 149"/>
            <p:cNvCxnSpPr/>
            <p:nvPr/>
          </p:nvCxnSpPr>
          <p:spPr>
            <a:xfrm flipV="1">
              <a:off x="-4873817" y="3742785"/>
              <a:ext cx="0" cy="381480"/>
            </a:xfrm>
            <a:prstGeom prst="line">
              <a:avLst/>
            </a:prstGeom>
            <a:ln w="19050">
              <a:solidFill>
                <a:srgbClr val="FF0552"/>
              </a:solidFill>
            </a:ln>
          </p:spPr>
          <p:style>
            <a:lnRef idx="1">
              <a:schemeClr val="accent1"/>
            </a:lnRef>
            <a:fillRef idx="0">
              <a:schemeClr val="accent1"/>
            </a:fillRef>
            <a:effectRef idx="0">
              <a:schemeClr val="accent1"/>
            </a:effectRef>
            <a:fontRef idx="minor">
              <a:schemeClr val="tx1"/>
            </a:fontRef>
          </p:style>
        </p:cxnSp>
        <p:sp>
          <p:nvSpPr>
            <p:cNvPr id="151" name="文本框 150"/>
            <p:cNvSpPr txBox="1"/>
            <p:nvPr/>
          </p:nvSpPr>
          <p:spPr>
            <a:xfrm>
              <a:off x="-5223660" y="3334341"/>
              <a:ext cx="704039" cy="400110"/>
            </a:xfrm>
            <a:prstGeom prst="rect">
              <a:avLst/>
            </a:prstGeom>
            <a:noFill/>
          </p:spPr>
          <p:txBody>
            <a:bodyPr wrap="none" rtlCol="0">
              <a:spAutoFit/>
            </a:bodyPr>
            <a:lstStyle/>
            <a:p>
              <a:pPr algn="ctr"/>
              <a:r>
                <a:rPr lang="en-US" altLang="zh-CN" sz="2000" b="1" dirty="0">
                  <a:solidFill>
                    <a:srgbClr val="FF0552"/>
                  </a:solidFill>
                  <a:latin typeface="Calibri" panose="02010609060101010101" pitchFamily="49" charset="-122"/>
                  <a:ea typeface="Calibri" panose="02010609060101010101" pitchFamily="49" charset="-122"/>
                </a:rPr>
                <a:t>1998</a:t>
              </a:r>
            </a:p>
          </p:txBody>
        </p:sp>
        <p:sp>
          <p:nvSpPr>
            <p:cNvPr id="152" name="矩形 151"/>
            <p:cNvSpPr/>
            <p:nvPr/>
          </p:nvSpPr>
          <p:spPr>
            <a:xfrm>
              <a:off x="-6053969" y="4228859"/>
              <a:ext cx="2364657" cy="2078018"/>
            </a:xfrm>
            <a:prstGeom prst="rect">
              <a:avLst/>
            </a:prstGeom>
            <a:solidFill>
              <a:srgbClr val="FF90B3">
                <a:alpha val="25098"/>
              </a:srgbClr>
            </a:solidFill>
            <a:ln w="12700">
              <a:solidFill>
                <a:srgbClr val="FF055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p>
          </p:txBody>
        </p:sp>
        <p:sp>
          <p:nvSpPr>
            <p:cNvPr id="153" name="文本框 152"/>
            <p:cNvSpPr txBox="1"/>
            <p:nvPr/>
          </p:nvSpPr>
          <p:spPr>
            <a:xfrm>
              <a:off x="-6011476" y="5587200"/>
              <a:ext cx="2279671" cy="707886"/>
            </a:xfrm>
            <a:prstGeom prst="rect">
              <a:avLst/>
            </a:prstGeom>
            <a:noFill/>
          </p:spPr>
          <p:txBody>
            <a:bodyPr wrap="square" rtlCol="0">
              <a:spAutoFit/>
            </a:bodyPr>
            <a:lstStyle/>
            <a:p>
              <a:pPr algn="ctr"/>
              <a:r>
                <a:rPr lang="en-US" altLang="zh-CN" sz="1200" b="1" dirty="0" err="1">
                  <a:latin typeface="Calibri" panose="02010609060101010101" pitchFamily="49" charset="-122"/>
                  <a:ea typeface="Calibri" panose="02010609060101010101" pitchFamily="49" charset="-122"/>
                </a:rPr>
                <a:t>Tầng phân loại (cascade) đặc trưng Haar</a:t>
              </a:r>
              <a:endParaRPr lang="en-US" altLang="zh-CN" sz="1200" b="1" dirty="0">
                <a:latin typeface="Calibri" panose="02010609060101010101" pitchFamily="49" charset="-122"/>
                <a:ea typeface="Calibri" panose="02010609060101010101" pitchFamily="49" charset="-122"/>
              </a:endParaRPr>
            </a:p>
            <a:p>
              <a:pPr algn="ctr"/>
              <a:r>
                <a:rPr lang="zh-CN" altLang="en-US" sz="1200" b="1" dirty="0">
                  <a:latin typeface="Calibri" panose="02010609060101010101" pitchFamily="49" charset="-122"/>
                  <a:ea typeface="Calibri" panose="02010609060101010101" pitchFamily="49" charset="-122"/>
                </a:rPr>
                <a:t>dùng cho phát hiện khuôn mặt</a:t>
              </a:r>
            </a:p>
          </p:txBody>
        </p:sp>
        <p:pic>
          <p:nvPicPr>
            <p:cNvPr id="28" name="Picture 2" descr="Haar Cascades, Explained. A brief introduction into Haar… | by Aditya  Mittal | Analytics Vidhya | Medium"/>
            <p:cNvPicPr>
              <a:picLocks noChangeAspect="1" noChangeArrowheads="1"/>
            </p:cNvPicPr>
            <p:nvPr/>
          </p:nvPicPr>
          <p:blipFill rotWithShape="1">
            <a:blip r:embed="rId8" cstate="print"/>
            <a:srcRect/>
            <a:stretch>
              <a:fillRect/>
            </a:stretch>
          </p:blipFill>
          <p:spPr bwMode="auto">
            <a:xfrm>
              <a:off x="-5659166" y="4312408"/>
              <a:ext cx="1570698" cy="1260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4" name="组合 173"/>
          <p:cNvGrpSpPr/>
          <p:nvPr/>
        </p:nvGrpSpPr>
        <p:grpSpPr>
          <a:xfrm>
            <a:off x="5528884" y="3334341"/>
            <a:ext cx="2364657" cy="2972536"/>
            <a:chOff x="-3385422" y="3334341"/>
            <a:chExt cx="2364657" cy="2972536"/>
          </a:xfrm>
        </p:grpSpPr>
        <p:sp>
          <p:nvSpPr>
            <p:cNvPr id="155" name="椭圆 154"/>
            <p:cNvSpPr/>
            <p:nvPr/>
          </p:nvSpPr>
          <p:spPr>
            <a:xfrm>
              <a:off x="-2278103" y="4049256"/>
              <a:ext cx="150019" cy="150019"/>
            </a:xfrm>
            <a:prstGeom prst="ellipse">
              <a:avLst/>
            </a:prstGeom>
            <a:solidFill>
              <a:srgbClr val="55C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p>
          </p:txBody>
        </p:sp>
        <p:sp>
          <p:nvSpPr>
            <p:cNvPr id="156" name="椭圆 155"/>
            <p:cNvSpPr/>
            <p:nvPr/>
          </p:nvSpPr>
          <p:spPr>
            <a:xfrm>
              <a:off x="-2278103" y="3667776"/>
              <a:ext cx="150019" cy="150019"/>
            </a:xfrm>
            <a:prstGeom prst="ellipse">
              <a:avLst/>
            </a:prstGeom>
            <a:solidFill>
              <a:srgbClr val="55C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cxnSp>
          <p:nvCxnSpPr>
            <p:cNvPr id="157" name="直接连接符 156"/>
            <p:cNvCxnSpPr/>
            <p:nvPr/>
          </p:nvCxnSpPr>
          <p:spPr>
            <a:xfrm flipV="1">
              <a:off x="-2205270" y="3742785"/>
              <a:ext cx="0" cy="381480"/>
            </a:xfrm>
            <a:prstGeom prst="line">
              <a:avLst/>
            </a:prstGeom>
            <a:ln w="19050">
              <a:solidFill>
                <a:srgbClr val="55CA42"/>
              </a:solidFill>
            </a:ln>
          </p:spPr>
          <p:style>
            <a:lnRef idx="1">
              <a:schemeClr val="accent1"/>
            </a:lnRef>
            <a:fillRef idx="0">
              <a:schemeClr val="accent1"/>
            </a:fillRef>
            <a:effectRef idx="0">
              <a:schemeClr val="accent1"/>
            </a:effectRef>
            <a:fontRef idx="minor">
              <a:schemeClr val="tx1"/>
            </a:fontRef>
          </p:style>
        </p:cxnSp>
        <p:sp>
          <p:nvSpPr>
            <p:cNvPr id="158" name="文本框 157"/>
            <p:cNvSpPr txBox="1"/>
            <p:nvPr/>
          </p:nvSpPr>
          <p:spPr>
            <a:xfrm>
              <a:off x="-2555113" y="3334341"/>
              <a:ext cx="704039" cy="400110"/>
            </a:xfrm>
            <a:prstGeom prst="rect">
              <a:avLst/>
            </a:prstGeom>
            <a:noFill/>
          </p:spPr>
          <p:txBody>
            <a:bodyPr wrap="none" rtlCol="0">
              <a:spAutoFit/>
            </a:bodyPr>
            <a:lstStyle/>
            <a:p>
              <a:pPr algn="ctr"/>
              <a:r>
                <a:rPr lang="en-US" altLang="zh-CN" sz="2000" b="1" dirty="0">
                  <a:solidFill>
                    <a:srgbClr val="55CA42"/>
                  </a:solidFill>
                  <a:latin typeface="Calibri" panose="02010609060101010101" pitchFamily="49" charset="-122"/>
                  <a:ea typeface="Calibri" panose="02010609060101010101" pitchFamily="49" charset="-122"/>
                </a:rPr>
                <a:t>2005</a:t>
              </a:r>
            </a:p>
          </p:txBody>
        </p:sp>
        <p:sp>
          <p:nvSpPr>
            <p:cNvPr id="159" name="矩形 158"/>
            <p:cNvSpPr/>
            <p:nvPr/>
          </p:nvSpPr>
          <p:spPr>
            <a:xfrm>
              <a:off x="-3385422" y="4228859"/>
              <a:ext cx="2364657" cy="2078018"/>
            </a:xfrm>
            <a:prstGeom prst="rect">
              <a:avLst/>
            </a:prstGeom>
            <a:solidFill>
              <a:srgbClr val="99FE98">
                <a:alpha val="25098"/>
              </a:srgbClr>
            </a:solidFill>
            <a:ln w="12700">
              <a:solidFill>
                <a:srgbClr val="55CA4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p>
          </p:txBody>
        </p:sp>
        <p:sp>
          <p:nvSpPr>
            <p:cNvPr id="160" name="文本框 159"/>
            <p:cNvSpPr txBox="1"/>
            <p:nvPr/>
          </p:nvSpPr>
          <p:spPr>
            <a:xfrm>
              <a:off x="-3342929" y="5587200"/>
              <a:ext cx="2279671" cy="707886"/>
            </a:xfrm>
            <a:prstGeom prst="rect">
              <a:avLst/>
            </a:prstGeom>
            <a:noFill/>
          </p:spPr>
          <p:txBody>
            <a:bodyPr wrap="square" rtlCol="0">
              <a:spAutoFit/>
            </a:bodyPr>
            <a:lstStyle/>
            <a:p>
              <a:pPr algn="ctr"/>
              <a:r>
                <a:rPr lang="en-US" altLang="zh-CN" sz="1200" b="1" dirty="0">
                  <a:latin typeface="Calibri" panose="02010609060101010101" pitchFamily="49" charset="-122"/>
                  <a:ea typeface="Calibri" panose="02010609060101010101" pitchFamily="49" charset="-122"/>
                </a:rPr>
                <a:t>Đặc trưng HOG</a:t>
              </a:r>
            </a:p>
            <a:p>
              <a:pPr algn="ctr"/>
              <a:r>
                <a:rPr lang="zh-CN" altLang="en-US" sz="1200" b="1" dirty="0">
                  <a:latin typeface="Calibri" panose="02010609060101010101" pitchFamily="49" charset="-122"/>
                  <a:ea typeface="Calibri" panose="02010609060101010101" pitchFamily="49" charset="-122"/>
                </a:rPr>
                <a:t>dùng cho phát hiện đối tượng</a:t>
              </a:r>
            </a:p>
          </p:txBody>
        </p:sp>
        <p:pic>
          <p:nvPicPr>
            <p:cNvPr id="30" name="Picture 8" descr="Histogram of Oriented Gradients explained using OpenCV"/>
            <p:cNvPicPr>
              <a:picLocks noChangeAspect="1" noChangeArrowheads="1"/>
            </p:cNvPicPr>
            <p:nvPr/>
          </p:nvPicPr>
          <p:blipFill rotWithShape="1">
            <a:blip r:embed="rId9" cstate="print"/>
            <a:srcRect/>
            <a:stretch>
              <a:fillRect/>
            </a:stretch>
          </p:blipFill>
          <p:spPr bwMode="auto">
            <a:xfrm>
              <a:off x="-2945093" y="4310018"/>
              <a:ext cx="1479645" cy="1260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5" name="组合 174"/>
          <p:cNvGrpSpPr/>
          <p:nvPr/>
        </p:nvGrpSpPr>
        <p:grpSpPr>
          <a:xfrm>
            <a:off x="7997374" y="3334341"/>
            <a:ext cx="2364657" cy="2972536"/>
            <a:chOff x="-655636" y="3334341"/>
            <a:chExt cx="2364657" cy="2972536"/>
          </a:xfrm>
        </p:grpSpPr>
        <p:sp>
          <p:nvSpPr>
            <p:cNvPr id="162" name="椭圆 161"/>
            <p:cNvSpPr/>
            <p:nvPr/>
          </p:nvSpPr>
          <p:spPr>
            <a:xfrm>
              <a:off x="451683" y="4049256"/>
              <a:ext cx="150019" cy="150019"/>
            </a:xfrm>
            <a:prstGeom prst="ellipse">
              <a:avLst/>
            </a:prstGeom>
            <a:solidFill>
              <a:srgbClr val="F6C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p>
          </p:txBody>
        </p:sp>
        <p:sp>
          <p:nvSpPr>
            <p:cNvPr id="163" name="椭圆 162"/>
            <p:cNvSpPr/>
            <p:nvPr/>
          </p:nvSpPr>
          <p:spPr>
            <a:xfrm>
              <a:off x="451683" y="3667776"/>
              <a:ext cx="150019" cy="150019"/>
            </a:xfrm>
            <a:prstGeom prst="ellipse">
              <a:avLst/>
            </a:prstGeom>
            <a:solidFill>
              <a:srgbClr val="F6C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p>
          </p:txBody>
        </p:sp>
        <p:cxnSp>
          <p:nvCxnSpPr>
            <p:cNvPr id="164" name="直接连接符 163"/>
            <p:cNvCxnSpPr/>
            <p:nvPr/>
          </p:nvCxnSpPr>
          <p:spPr>
            <a:xfrm flipV="1">
              <a:off x="524516" y="3742785"/>
              <a:ext cx="0" cy="381480"/>
            </a:xfrm>
            <a:prstGeom prst="line">
              <a:avLst/>
            </a:prstGeom>
            <a:ln w="19050">
              <a:solidFill>
                <a:srgbClr val="F6C100"/>
              </a:solidFill>
            </a:ln>
          </p:spPr>
          <p:style>
            <a:lnRef idx="1">
              <a:schemeClr val="accent1"/>
            </a:lnRef>
            <a:fillRef idx="0">
              <a:schemeClr val="accent1"/>
            </a:fillRef>
            <a:effectRef idx="0">
              <a:schemeClr val="accent1"/>
            </a:effectRef>
            <a:fontRef idx="minor">
              <a:schemeClr val="tx1"/>
            </a:fontRef>
          </p:style>
        </p:cxnSp>
        <p:sp>
          <p:nvSpPr>
            <p:cNvPr id="165" name="文本框 164"/>
            <p:cNvSpPr txBox="1"/>
            <p:nvPr/>
          </p:nvSpPr>
          <p:spPr>
            <a:xfrm>
              <a:off x="174673" y="3334341"/>
              <a:ext cx="704039" cy="400110"/>
            </a:xfrm>
            <a:prstGeom prst="rect">
              <a:avLst/>
            </a:prstGeom>
            <a:noFill/>
          </p:spPr>
          <p:txBody>
            <a:bodyPr wrap="none" rtlCol="0">
              <a:spAutoFit/>
            </a:bodyPr>
            <a:lstStyle/>
            <a:p>
              <a:pPr algn="ctr"/>
              <a:r>
                <a:rPr lang="en-US" altLang="zh-CN" sz="2000" b="1" dirty="0">
                  <a:solidFill>
                    <a:srgbClr val="F6C100"/>
                  </a:solidFill>
                  <a:latin typeface="Calibri" panose="02010609060101010101" pitchFamily="49" charset="-122"/>
                  <a:ea typeface="Calibri" panose="02010609060101010101" pitchFamily="49" charset="-122"/>
                </a:rPr>
                <a:t>2012</a:t>
              </a:r>
            </a:p>
          </p:txBody>
        </p:sp>
        <p:sp>
          <p:nvSpPr>
            <p:cNvPr id="166" name="矩形 165"/>
            <p:cNvSpPr/>
            <p:nvPr/>
          </p:nvSpPr>
          <p:spPr>
            <a:xfrm>
              <a:off x="-655636" y="4228859"/>
              <a:ext cx="2364657" cy="2078018"/>
            </a:xfrm>
            <a:prstGeom prst="rect">
              <a:avLst/>
            </a:prstGeom>
            <a:solidFill>
              <a:srgbClr val="FDC500">
                <a:alpha val="25098"/>
              </a:srgbClr>
            </a:solidFill>
            <a:ln w="12700">
              <a:solidFill>
                <a:srgbClr val="F6C1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p>
          </p:txBody>
        </p:sp>
        <p:sp>
          <p:nvSpPr>
            <p:cNvPr id="167" name="文本框 166"/>
            <p:cNvSpPr txBox="1"/>
            <p:nvPr/>
          </p:nvSpPr>
          <p:spPr>
            <a:xfrm>
              <a:off x="-613143" y="5587200"/>
              <a:ext cx="2279671" cy="707886"/>
            </a:xfrm>
            <a:prstGeom prst="rect">
              <a:avLst/>
            </a:prstGeom>
            <a:noFill/>
          </p:spPr>
          <p:txBody>
            <a:bodyPr wrap="square" rtlCol="0">
              <a:spAutoFit/>
            </a:bodyPr>
            <a:lstStyle/>
            <a:p>
              <a:pPr algn="ctr"/>
              <a:r>
                <a:rPr lang="zh-CN" altLang="en-US" sz="1200" b="1" dirty="0">
                  <a:latin typeface="Calibri" panose="02010609060101010101" pitchFamily="49" charset="-122"/>
                  <a:ea typeface="Calibri" panose="02010609060101010101" pitchFamily="49" charset="-122"/>
                </a:rPr>
                <a:t>Mạng neuron sâu</a:t>
              </a:r>
              <a:endParaRPr lang="en-US" altLang="zh-CN" sz="1200" b="1" dirty="0">
                <a:latin typeface="Calibri" panose="02010609060101010101" pitchFamily="49" charset="-122"/>
                <a:ea typeface="Calibri" panose="02010609060101010101" pitchFamily="49" charset="-122"/>
              </a:endParaRPr>
            </a:p>
            <a:p>
              <a:pPr algn="ctr"/>
              <a:r>
                <a:rPr lang="zh-CN" altLang="en-US" sz="1200" b="1" dirty="0">
                  <a:latin typeface="Calibri" panose="02010609060101010101" pitchFamily="49" charset="-122"/>
                  <a:ea typeface="Calibri" panose="02010609060101010101" pitchFamily="49" charset="-122"/>
                </a:rPr>
                <a:t>dùng cho biểu diễn đặc trưng</a:t>
              </a:r>
            </a:p>
          </p:txBody>
        </p:sp>
        <p:pic>
          <p:nvPicPr>
            <p:cNvPr id="26" name="Picture 20" descr="AlexNet architecture. Includes 5 convolutional layers and 3... | Download  Scientific Diagram"/>
            <p:cNvPicPr>
              <a:picLocks noChangeAspect="1" noChangeArrowheads="1"/>
            </p:cNvPicPr>
            <p:nvPr/>
          </p:nvPicPr>
          <p:blipFill rotWithShape="1">
            <a:blip r:embed="rId10" cstate="print"/>
            <a:srcRect/>
            <a:stretch>
              <a:fillRect/>
            </a:stretch>
          </p:blipFill>
          <p:spPr bwMode="auto">
            <a:xfrm>
              <a:off x="-518186" y="4312712"/>
              <a:ext cx="2085403" cy="12600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6418441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9"/>
                                        </p:tgtEl>
                                        <p:attrNameLst>
                                          <p:attrName>style.visibility</p:attrName>
                                        </p:attrNameLst>
                                      </p:cBhvr>
                                      <p:to>
                                        <p:strVal val="visible"/>
                                      </p:to>
                                    </p:set>
                                    <p:animEffect transition="in" filter="fade">
                                      <p:cBhvr>
                                        <p:cTn id="12" dur="500"/>
                                        <p:tgtEl>
                                          <p:spTgt spid="16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5"/>
                                        </p:tgtEl>
                                        <p:attrNameLst>
                                          <p:attrName>style.visibility</p:attrName>
                                        </p:attrNameLst>
                                      </p:cBhvr>
                                      <p:to>
                                        <p:strVal val="visible"/>
                                      </p:to>
                                    </p:set>
                                    <p:animEffect transition="in" filter="fade">
                                      <p:cBhvr>
                                        <p:cTn id="17" dur="500"/>
                                        <p:tgtEl>
                                          <p:spTgt spid="12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2"/>
                                        </p:tgtEl>
                                        <p:attrNameLst>
                                          <p:attrName>style.visibility</p:attrName>
                                        </p:attrNameLst>
                                      </p:cBhvr>
                                      <p:to>
                                        <p:strVal val="visible"/>
                                      </p:to>
                                    </p:set>
                                    <p:animEffect transition="in" filter="fade">
                                      <p:cBhvr>
                                        <p:cTn id="22" dur="500"/>
                                        <p:tgtEl>
                                          <p:spTgt spid="17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6"/>
                                        </p:tgtEl>
                                        <p:attrNameLst>
                                          <p:attrName>style.visibility</p:attrName>
                                        </p:attrNameLst>
                                      </p:cBhvr>
                                      <p:to>
                                        <p:strVal val="visible"/>
                                      </p:to>
                                    </p:set>
                                    <p:animEffect transition="in" filter="fade">
                                      <p:cBhvr>
                                        <p:cTn id="27" dur="500"/>
                                        <p:tgtEl>
                                          <p:spTgt spid="12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4"/>
                                        </p:tgtEl>
                                        <p:attrNameLst>
                                          <p:attrName>style.visibility</p:attrName>
                                        </p:attrNameLst>
                                      </p:cBhvr>
                                      <p:to>
                                        <p:strVal val="visible"/>
                                      </p:to>
                                    </p:set>
                                    <p:animEffect transition="in" filter="fade">
                                      <p:cBhvr>
                                        <p:cTn id="32" dur="500"/>
                                        <p:tgtEl>
                                          <p:spTgt spid="17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7"/>
                                        </p:tgtEl>
                                        <p:attrNameLst>
                                          <p:attrName>style.visibility</p:attrName>
                                        </p:attrNameLst>
                                      </p:cBhvr>
                                      <p:to>
                                        <p:strVal val="visible"/>
                                      </p:to>
                                    </p:set>
                                    <p:animEffect transition="in" filter="fade">
                                      <p:cBhvr>
                                        <p:cTn id="37" dur="500"/>
                                        <p:tgtEl>
                                          <p:spTgt spid="12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75"/>
                                        </p:tgtEl>
                                        <p:attrNameLst>
                                          <p:attrName>style.visibility</p:attrName>
                                        </p:attrNameLst>
                                      </p:cBhvr>
                                      <p:to>
                                        <p:strVal val="visible"/>
                                      </p:to>
                                    </p:set>
                                    <p:animEffect transition="in" filter="fade">
                                      <p:cBhvr>
                                        <p:cTn id="42" dur="500"/>
                                        <p:tgtEl>
                                          <p:spTgt spid="17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28"/>
                                        </p:tgtEl>
                                        <p:attrNameLst>
                                          <p:attrName>style.visibility</p:attrName>
                                        </p:attrNameLst>
                                      </p:cBhvr>
                                      <p:to>
                                        <p:strVal val="visible"/>
                                      </p:to>
                                    </p:set>
                                    <p:animEffect transition="in" filter="fade">
                                      <p:cBhvr>
                                        <p:cTn id="47"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29</a:t>
            </a:fld>
            <a:endParaRPr lang="zh-CN" altLang="en-US">
              <a:latin typeface="Calibri"/>
              <a:cs typeface="Calibri"/>
            </a:endParaRPr>
          </a:p>
        </p:txBody>
      </p:sp>
      <p:sp>
        <p:nvSpPr>
          <p:cNvPr id="3" name="文本占位符 2"/>
          <p:cNvSpPr>
            <a:spLocks noGrp="1"/>
          </p:cNvSpPr>
          <p:nvPr>
            <p:ph type="body" sz="quarter" idx="14"/>
          </p:nvPr>
        </p:nvSpPr>
        <p:spPr>
          <a:xfrm>
            <a:off x="336768" y="1061212"/>
            <a:ext cx="11360630" cy="5016500"/>
          </a:xfrm>
        </p:spPr>
        <p:txBody>
          <a:bodyPr>
            <a:normAutofit/>
          </a:bodyPr>
          <a:lstStyle/>
          <a:p>
            <a:r>
              <a:rPr lang="en-VN" b="0" dirty="0"/>
              <a:t>Hướng tới AI tổng quát, minh bạch và an toàn hơn</a:t>
            </a:r>
          </a:p>
          <a:p>
            <a:pPr lvl="1"/>
            <a:r>
              <a:rPr lang="en-VN" sz="1800" dirty="0"/>
              <a:t>Phần lớn hệ thống AI hiện nay vẫn là AI chuyên biệt, chỉ thực hiện tốt một số nhiệm vụ cụ thể.</a:t>
            </a:r>
          </a:p>
          <a:p>
            <a:pPr lvl="1"/>
            <a:r>
              <a:rPr lang="en-VN" sz="1800" dirty="0"/>
              <a:t>Mục tiêu dài hạn là phát triển AI tổng quát, có khả năng xử lý nhiều loại bài toán và thích ứng với những bối cảnh khác nhau.</a:t>
            </a:r>
          </a:p>
          <a:p>
            <a:pPr lvl="1"/>
            <a:r>
              <a:rPr lang="en-VN" sz="1800" dirty="0"/>
              <a:t>AI tổng quát được kỳ vọng có năng lực tự học, chuyển giao tri thức và hiểu các khái niệm phức tạp.</a:t>
            </a:r>
          </a:p>
          <a:p>
            <a:pPr lvl="1"/>
            <a:r>
              <a:rPr lang="en-VN" sz="1800" dirty="0"/>
              <a:t>Bên cạnh năng lực, các hệ thống AI tương lai cần bảo đảm tính minh bạch, khả năng kiểm soát và mức độ an toàn cao.</a:t>
            </a:r>
          </a:p>
          <a:p>
            <a:pPr>
              <a:lnSpc>
                <a:spcPct val="85000"/>
              </a:lnSpc>
            </a:pPr>
            <a:endParaRPr lang="en-US" altLang="zh-CN" sz="18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Xu hướng phát triển trong tương lai</a:t>
            </a:r>
          </a:p>
        </p:txBody>
      </p:sp>
      <p:grpSp>
        <p:nvGrpSpPr>
          <p:cNvPr id="30" name="Group 29"/>
          <p:cNvGrpSpPr/>
          <p:nvPr/>
        </p:nvGrpSpPr>
        <p:grpSpPr>
          <a:xfrm>
            <a:off x="1050683" y="3018550"/>
            <a:ext cx="10801075" cy="3606045"/>
            <a:chOff x="251520" y="3375809"/>
            <a:chExt cx="8614150" cy="3274465"/>
          </a:xfrm>
        </p:grpSpPr>
        <p:pic>
          <p:nvPicPr>
            <p:cNvPr id="31" name="Picture 2" descr="YouTube dataset for video compression researc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5854" y="4300212"/>
              <a:ext cx="1568024" cy="128902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2" name="文本框 30"/>
            <p:cNvSpPr txBox="1"/>
            <p:nvPr/>
          </p:nvSpPr>
          <p:spPr>
            <a:xfrm>
              <a:off x="251520" y="6370797"/>
              <a:ext cx="2057984" cy="279477"/>
            </a:xfrm>
            <a:prstGeom prst="rect">
              <a:avLst/>
            </a:prstGeom>
            <a:noFill/>
          </p:spPr>
          <p:txBody>
            <a:bodyPr wrap="square" rtlCol="0" anchor="ctr">
              <a:spAutoFit/>
            </a:bodyPr>
            <a:lstStyle/>
            <a:p>
              <a:pPr algn="ctr"/>
              <a:r>
                <a:rPr lang="zh-CN" altLang="en-US" sz="1400" dirty="0">
                  <a:latin typeface="Arial" panose="020B0604020202020204" pitchFamily="34" charset="0"/>
                  <a:ea typeface="黑体" panose="02010609060101010101" pitchFamily="49" charset="-122"/>
                  <a:cs typeface="Arial" panose="020B0604020202020204" pitchFamily="34" charset="0"/>
                </a:rPr>
                <a:t>Dữ liệu quy mô lớn</a:t>
              </a:r>
              <a:endParaRPr lang="en-US" altLang="zh-CN" sz="1400" dirty="0">
                <a:latin typeface="Arial" panose="020B0604020202020204" pitchFamily="34" charset="0"/>
                <a:ea typeface="黑体" panose="02010609060101010101" pitchFamily="49" charset="-122"/>
                <a:cs typeface="Arial" panose="020B0604020202020204" pitchFamily="34" charset="0"/>
              </a:endParaRPr>
            </a:p>
          </p:txBody>
        </p:sp>
        <p:sp>
          <p:nvSpPr>
            <p:cNvPr id="33" name="文本框 31"/>
            <p:cNvSpPr txBox="1"/>
            <p:nvPr/>
          </p:nvSpPr>
          <p:spPr>
            <a:xfrm>
              <a:off x="2475011" y="6370797"/>
              <a:ext cx="3704070" cy="279477"/>
            </a:xfrm>
            <a:prstGeom prst="rect">
              <a:avLst/>
            </a:prstGeom>
            <a:noFill/>
          </p:spPr>
          <p:txBody>
            <a:bodyPr wrap="square" rtlCol="0" anchor="ctr">
              <a:spAutoFit/>
            </a:bodyPr>
            <a:lstStyle/>
            <a:p>
              <a:pPr algn="ctr"/>
              <a:r>
                <a:rPr lang="zh-CN" altLang="en-US" sz="1400" dirty="0">
                  <a:latin typeface="Arial" panose="020B0604020202020204" pitchFamily="34" charset="0"/>
                  <a:ea typeface="黑体" panose="02010609060101010101" pitchFamily="49" charset="-122"/>
                  <a:cs typeface="Arial" panose="020B0604020202020204" pitchFamily="34" charset="0"/>
                </a:rPr>
                <a:t>Thiết kế và huấn luyện mô hình</a:t>
              </a:r>
              <a:endParaRPr lang="en-US" altLang="zh-CN" sz="1400" dirty="0">
                <a:latin typeface="Arial" panose="020B0604020202020204" pitchFamily="34" charset="0"/>
                <a:ea typeface="黑体" panose="02010609060101010101" pitchFamily="49" charset="-122"/>
                <a:cs typeface="Arial" panose="020B0604020202020204" pitchFamily="34" charset="0"/>
              </a:endParaRPr>
            </a:p>
          </p:txBody>
        </p:sp>
        <p:sp>
          <p:nvSpPr>
            <p:cNvPr id="34" name="文本框 32"/>
            <p:cNvSpPr txBox="1"/>
            <p:nvPr/>
          </p:nvSpPr>
          <p:spPr>
            <a:xfrm>
              <a:off x="6244864" y="6272631"/>
              <a:ext cx="2620806" cy="279477"/>
            </a:xfrm>
            <a:prstGeom prst="rect">
              <a:avLst/>
            </a:prstGeom>
            <a:noFill/>
          </p:spPr>
          <p:txBody>
            <a:bodyPr wrap="square" rtlCol="0" anchor="ctr">
              <a:spAutoFit/>
            </a:bodyPr>
            <a:lstStyle/>
            <a:p>
              <a:pPr algn="ctr"/>
              <a:r>
                <a:rPr lang="zh-CN" altLang="en-US" sz="1400" dirty="0">
                  <a:latin typeface="Arial" panose="020B0604020202020204" pitchFamily="34" charset="0"/>
                  <a:ea typeface="黑体" panose="02010609060101010101" pitchFamily="49" charset="-122"/>
                  <a:cs typeface="Arial" panose="020B0604020202020204" pitchFamily="34" charset="0"/>
                </a:rPr>
                <a:t>Nhiệm vụ thị giác hạ nguồn</a:t>
              </a:r>
              <a:endParaRPr lang="en-US" altLang="zh-CN" sz="1400" dirty="0">
                <a:latin typeface="Arial" panose="020B0604020202020204" pitchFamily="34" charset="0"/>
                <a:ea typeface="黑体" panose="02010609060101010101" pitchFamily="49" charset="-122"/>
                <a:cs typeface="Arial" panose="020B0604020202020204" pitchFamily="34" charset="0"/>
              </a:endParaRPr>
            </a:p>
          </p:txBody>
        </p:sp>
        <p:grpSp>
          <p:nvGrpSpPr>
            <p:cNvPr id="35" name="组合 7"/>
            <p:cNvGrpSpPr/>
            <p:nvPr/>
          </p:nvGrpSpPr>
          <p:grpSpPr>
            <a:xfrm>
              <a:off x="6799027" y="3375809"/>
              <a:ext cx="1065591" cy="850389"/>
              <a:chOff x="6871035" y="3765698"/>
              <a:chExt cx="1065591" cy="850389"/>
            </a:xfrm>
          </p:grpSpPr>
          <p:sp>
            <p:nvSpPr>
              <p:cNvPr id="47" name="椭圆 1"/>
              <p:cNvSpPr/>
              <p:nvPr/>
            </p:nvSpPr>
            <p:spPr>
              <a:xfrm>
                <a:off x="6871035" y="3765698"/>
                <a:ext cx="1065591" cy="850389"/>
              </a:xfrm>
              <a:prstGeom prst="ellipse">
                <a:avLst/>
              </a:prstGeom>
              <a:solidFill>
                <a:srgbClr val="FFC000"/>
              </a:solidFill>
              <a:ln>
                <a:noFill/>
              </a:ln>
              <a:scene3d>
                <a:camera prst="isometricTopUp"/>
                <a:lightRig rig="threePt" dir="t"/>
              </a:scene3d>
              <a:sp3d extrusionH="381000" contourW="12700">
                <a:extrusionClr>
                  <a:srgbClr val="FFC000"/>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pitchFamily="34" charset="0"/>
                  <a:cs typeface="Arial" panose="020B0604020202020204" pitchFamily="34" charset="0"/>
                </a:endParaRPr>
              </a:p>
            </p:txBody>
          </p:sp>
          <p:sp>
            <p:nvSpPr>
              <p:cNvPr id="48" name="文本框 19"/>
              <p:cNvSpPr txBox="1"/>
              <p:nvPr/>
            </p:nvSpPr>
            <p:spPr>
              <a:xfrm>
                <a:off x="6976087" y="3988950"/>
                <a:ext cx="841011" cy="475110"/>
              </a:xfrm>
              <a:prstGeom prst="rect">
                <a:avLst/>
              </a:prstGeom>
              <a:noFill/>
            </p:spPr>
            <p:txBody>
              <a:bodyPr wrap="square" rtlCol="0" anchor="ctr">
                <a:spAutoFit/>
              </a:bodyPr>
              <a:lstStyle/>
              <a:p>
                <a:pPr algn="ctr"/>
                <a:r>
                  <a:rPr lang="zh-CN" altLang="en-US" sz="1400" dirty="0">
                    <a:latin typeface="Arial" panose="020B0604020202020204" pitchFamily="34" charset="0"/>
                    <a:ea typeface="黑体" panose="02010609060101010101" pitchFamily="49" charset="-122"/>
                    <a:cs typeface="Arial" panose="020B0604020202020204" pitchFamily="34" charset="0"/>
                  </a:rPr>
                  <a:t>Nhiệm vụ 1</a:t>
                </a:r>
              </a:p>
            </p:txBody>
          </p:sp>
        </p:grpSp>
        <p:grpSp>
          <p:nvGrpSpPr>
            <p:cNvPr id="36" name="组合 20"/>
            <p:cNvGrpSpPr/>
            <p:nvPr/>
          </p:nvGrpSpPr>
          <p:grpSpPr>
            <a:xfrm>
              <a:off x="7378146" y="4249021"/>
              <a:ext cx="998524" cy="850389"/>
              <a:chOff x="6948263" y="3658731"/>
              <a:chExt cx="998524" cy="850389"/>
            </a:xfrm>
          </p:grpSpPr>
          <p:sp>
            <p:nvSpPr>
              <p:cNvPr id="45" name="椭圆 21"/>
              <p:cNvSpPr/>
              <p:nvPr/>
            </p:nvSpPr>
            <p:spPr>
              <a:xfrm>
                <a:off x="6948263" y="3658731"/>
                <a:ext cx="998524" cy="850389"/>
              </a:xfrm>
              <a:prstGeom prst="ellipse">
                <a:avLst/>
              </a:prstGeom>
              <a:solidFill>
                <a:srgbClr val="92D050"/>
              </a:solidFill>
              <a:ln>
                <a:noFill/>
              </a:ln>
              <a:scene3d>
                <a:camera prst="isometricTopUp"/>
                <a:lightRig rig="threePt" dir="t"/>
              </a:scene3d>
              <a:sp3d extrusionH="381000" contourW="12700">
                <a:extrusionClr>
                  <a:srgbClr val="92D050"/>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Arial" panose="020B0604020202020204" pitchFamily="34" charset="0"/>
                  <a:cs typeface="Arial" panose="020B0604020202020204" pitchFamily="34" charset="0"/>
                </a:endParaRPr>
              </a:p>
            </p:txBody>
          </p:sp>
          <p:sp>
            <p:nvSpPr>
              <p:cNvPr id="46" name="文本框 22"/>
              <p:cNvSpPr txBox="1"/>
              <p:nvPr/>
            </p:nvSpPr>
            <p:spPr>
              <a:xfrm>
                <a:off x="6957641" y="3864023"/>
                <a:ext cx="850389" cy="475110"/>
              </a:xfrm>
              <a:prstGeom prst="rect">
                <a:avLst/>
              </a:prstGeom>
              <a:noFill/>
              <a:scene3d>
                <a:camera prst="orthographicFront"/>
                <a:lightRig rig="threePt" dir="t"/>
              </a:scene3d>
              <a:sp3d extrusionH="76200">
                <a:extrusionClr>
                  <a:srgbClr val="92D050"/>
                </a:extrusionClr>
              </a:sp3d>
            </p:spPr>
            <p:txBody>
              <a:bodyPr wrap="square" rtlCol="0" anchor="ctr">
                <a:spAutoFit/>
              </a:bodyPr>
              <a:lstStyle/>
              <a:p>
                <a:pPr algn="ctr"/>
                <a:r>
                  <a:rPr lang="zh-CN" altLang="en-US" sz="1400" dirty="0">
                    <a:latin typeface="Arial" panose="020B0604020202020204" pitchFamily="34" charset="0"/>
                    <a:ea typeface="黑体" panose="02010609060101010101" pitchFamily="49" charset="-122"/>
                    <a:cs typeface="Arial" panose="020B0604020202020204" pitchFamily="34" charset="0"/>
                  </a:rPr>
                  <a:t>Nhiệm vụ 2</a:t>
                </a:r>
              </a:p>
            </p:txBody>
          </p:sp>
        </p:grpSp>
        <p:grpSp>
          <p:nvGrpSpPr>
            <p:cNvPr id="37" name="组合 23"/>
            <p:cNvGrpSpPr/>
            <p:nvPr/>
          </p:nvGrpSpPr>
          <p:grpSpPr>
            <a:xfrm>
              <a:off x="6876255" y="5229200"/>
              <a:ext cx="998524" cy="850389"/>
              <a:chOff x="6948263" y="3658731"/>
              <a:chExt cx="998524" cy="850389"/>
            </a:xfrm>
          </p:grpSpPr>
          <p:sp>
            <p:nvSpPr>
              <p:cNvPr id="43" name="椭圆 24"/>
              <p:cNvSpPr/>
              <p:nvPr/>
            </p:nvSpPr>
            <p:spPr>
              <a:xfrm>
                <a:off x="6948263" y="3658731"/>
                <a:ext cx="998524" cy="850389"/>
              </a:xfrm>
              <a:prstGeom prst="ellipse">
                <a:avLst/>
              </a:prstGeom>
              <a:solidFill>
                <a:srgbClr val="B5ECF5"/>
              </a:solidFill>
              <a:ln>
                <a:noFill/>
              </a:ln>
              <a:scene3d>
                <a:camera prst="isometricTopUp"/>
                <a:lightRig rig="threePt" dir="t"/>
              </a:scene3d>
              <a:sp3d extrusionH="381000" contourW="12700">
                <a:extrusionClr>
                  <a:srgbClr val="B5ECF5"/>
                </a:extrusionClr>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pitchFamily="34" charset="0"/>
                  <a:cs typeface="Arial" panose="020B0604020202020204" pitchFamily="34" charset="0"/>
                </a:endParaRPr>
              </a:p>
            </p:txBody>
          </p:sp>
          <p:sp>
            <p:nvSpPr>
              <p:cNvPr id="44" name="文本框 25"/>
              <p:cNvSpPr txBox="1"/>
              <p:nvPr/>
            </p:nvSpPr>
            <p:spPr>
              <a:xfrm>
                <a:off x="6957641" y="3864023"/>
                <a:ext cx="850389" cy="475110"/>
              </a:xfrm>
              <a:prstGeom prst="rect">
                <a:avLst/>
              </a:prstGeom>
              <a:noFill/>
            </p:spPr>
            <p:txBody>
              <a:bodyPr wrap="square" rtlCol="0" anchor="ctr">
                <a:spAutoFit/>
              </a:bodyPr>
              <a:lstStyle/>
              <a:p>
                <a:pPr algn="ctr"/>
                <a:r>
                  <a:rPr lang="zh-CN" altLang="en-US" sz="1400" dirty="0">
                    <a:latin typeface="Arial" panose="020B0604020202020204" pitchFamily="34" charset="0"/>
                    <a:ea typeface="黑体" panose="02010609060101010101" pitchFamily="49" charset="-122"/>
                    <a:cs typeface="Arial" panose="020B0604020202020204" pitchFamily="34" charset="0"/>
                  </a:rPr>
                  <a:t>Nhiệm vụ 3</a:t>
                </a:r>
              </a:p>
            </p:txBody>
          </p:sp>
        </p:grpSp>
        <p:cxnSp>
          <p:nvCxnSpPr>
            <p:cNvPr id="38" name="直接箭头连接符 11"/>
            <p:cNvCxnSpPr/>
            <p:nvPr/>
          </p:nvCxnSpPr>
          <p:spPr>
            <a:xfrm flipV="1">
              <a:off x="5940152" y="3905670"/>
              <a:ext cx="872006" cy="103368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接箭头连接符 35"/>
            <p:cNvCxnSpPr/>
            <p:nvPr/>
          </p:nvCxnSpPr>
          <p:spPr>
            <a:xfrm flipV="1">
              <a:off x="5940152" y="4939352"/>
              <a:ext cx="1370675"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接箭头连接符 36"/>
            <p:cNvCxnSpPr/>
            <p:nvPr/>
          </p:nvCxnSpPr>
          <p:spPr>
            <a:xfrm>
              <a:off x="5940152" y="4939353"/>
              <a:ext cx="848263" cy="93997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39"/>
            <p:cNvCxnSpPr>
              <a:stCxn id="31" idx="3"/>
            </p:cNvCxnSpPr>
            <p:nvPr/>
          </p:nvCxnSpPr>
          <p:spPr>
            <a:xfrm flipV="1">
              <a:off x="2033878" y="4939353"/>
              <a:ext cx="681756" cy="537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2" name="Picture 41" descr="Vision Transformer Explained | Papers With Cod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9027" y="3829772"/>
              <a:ext cx="3116039" cy="21907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2400021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30</a:t>
            </a:fld>
            <a:endParaRPr lang="zh-CN" altLang="en-US">
              <a:latin typeface="Calibri"/>
              <a:cs typeface="Calibri"/>
            </a:endParaRPr>
          </a:p>
        </p:txBody>
      </p:sp>
      <p:sp>
        <p:nvSpPr>
          <p:cNvPr id="3" name="文本占位符 2"/>
          <p:cNvSpPr>
            <a:spLocks noGrp="1"/>
          </p:cNvSpPr>
          <p:nvPr>
            <p:ph type="body" sz="quarter" idx="14"/>
          </p:nvPr>
        </p:nvSpPr>
        <p:spPr/>
        <p:txBody>
          <a:bodyPr>
            <a:normAutofit/>
          </a:bodyPr>
          <a:lstStyle/>
          <a:p>
            <a:r>
              <a:rPr lang="en-VN" b="0" dirty="0"/>
              <a:t>Hướng tới AI minh bạch và dễ giải thích hơn</a:t>
            </a:r>
          </a:p>
          <a:p>
            <a:pPr lvl="1" algn="just"/>
            <a:r>
              <a:rPr lang="en-VN" sz="2000" dirty="0"/>
              <a:t>Hệ thống học sâu thường có số lượng tham số rất lớn và xử lý nhiều đặc trưng phức tạp. Vì vậy, con người khó xác định yếu tố đầu vào nào ảnh hưởng mạnh nhất đến kết quả dự đoán.</a:t>
            </a:r>
          </a:p>
          <a:p>
            <a:pPr lvl="1" algn="just"/>
            <a:r>
              <a:rPr lang="en-VN" sz="2000" dirty="0"/>
              <a:t>Cơ chế suy luận của mạng  sâu khác với cách con người lập luận và giải thích vấn đề. Do đó, AI có khả năng giải thích là hướng nghiên cứu quan trọng nhằm tăng tính minh bạch, độ tin cậy và an toàn của hệ thống.</a:t>
            </a:r>
          </a:p>
          <a:p>
            <a:pPr lvl="1">
              <a:lnSpc>
                <a:spcPct val="85000"/>
              </a:lnSpc>
            </a:pPr>
            <a:endParaRPr lang="zh-CN" altLang="en-US" sz="19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Xu hướng phát triển trong tương lai</a:t>
            </a:r>
          </a:p>
        </p:txBody>
      </p:sp>
      <p:grpSp>
        <p:nvGrpSpPr>
          <p:cNvPr id="6" name="Group 5"/>
          <p:cNvGrpSpPr/>
          <p:nvPr/>
        </p:nvGrpSpPr>
        <p:grpSpPr>
          <a:xfrm>
            <a:off x="6451645" y="3706776"/>
            <a:ext cx="5396373" cy="2971621"/>
            <a:chOff x="710172" y="3294692"/>
            <a:chExt cx="6750969" cy="3555667"/>
          </a:xfrm>
        </p:grpSpPr>
        <p:pic>
          <p:nvPicPr>
            <p:cNvPr id="25" name="图片 1"/>
            <p:cNvPicPr>
              <a:picLocks noChangeAspect="1"/>
            </p:cNvPicPr>
            <p:nvPr/>
          </p:nvPicPr>
          <p:blipFill>
            <a:blip r:embed="rId3"/>
            <a:stretch>
              <a:fillRect/>
            </a:stretch>
          </p:blipFill>
          <p:spPr>
            <a:xfrm>
              <a:off x="710172" y="3294692"/>
              <a:ext cx="3719415" cy="3555667"/>
            </a:xfrm>
            <a:prstGeom prst="rect">
              <a:avLst/>
            </a:prstGeom>
          </p:spPr>
        </p:pic>
        <p:pic>
          <p:nvPicPr>
            <p:cNvPr id="26" name="图片 3"/>
            <p:cNvPicPr>
              <a:picLocks noChangeAspect="1"/>
            </p:cNvPicPr>
            <p:nvPr/>
          </p:nvPicPr>
          <p:blipFill>
            <a:blip r:embed="rId4"/>
            <a:stretch>
              <a:fillRect/>
            </a:stretch>
          </p:blipFill>
          <p:spPr>
            <a:xfrm>
              <a:off x="4687773" y="3417451"/>
              <a:ext cx="1564493" cy="1019073"/>
            </a:xfrm>
            <a:prstGeom prst="rect">
              <a:avLst/>
            </a:prstGeom>
          </p:spPr>
        </p:pic>
        <p:sp>
          <p:nvSpPr>
            <p:cNvPr id="27" name="圆角矩形标注 7"/>
            <p:cNvSpPr/>
            <p:nvPr/>
          </p:nvSpPr>
          <p:spPr bwMode="auto">
            <a:xfrm>
              <a:off x="4679266" y="3294692"/>
              <a:ext cx="1716832" cy="1205909"/>
            </a:xfrm>
            <a:prstGeom prst="wedgeRoundRectCallout">
              <a:avLst>
                <a:gd name="adj1" fmla="val -46149"/>
                <a:gd name="adj2" fmla="val 68524"/>
                <a:gd name="adj3" fmla="val 16667"/>
              </a:avLst>
            </a:prstGeom>
            <a:solidFill>
              <a:schemeClr val="bg1">
                <a:alpha val="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楷体" panose="02010609060101010101" pitchFamily="49" charset="-122"/>
                <a:ea typeface="楷体" panose="02010609060101010101" pitchFamily="49" charset="-122"/>
              </a:endParaRPr>
            </a:p>
          </p:txBody>
        </p:sp>
        <p:sp>
          <p:nvSpPr>
            <p:cNvPr id="28" name="文本框 8"/>
            <p:cNvSpPr txBox="1"/>
            <p:nvPr/>
          </p:nvSpPr>
          <p:spPr>
            <a:xfrm>
              <a:off x="4679266" y="4753108"/>
              <a:ext cx="2781875" cy="773362"/>
            </a:xfrm>
            <a:prstGeom prst="rect">
              <a:avLst/>
            </a:prstGeom>
            <a:noFill/>
          </p:spPr>
          <p:txBody>
            <a:bodyPr wrap="square" rtlCol="0">
              <a:spAutoFit/>
            </a:bodyPr>
            <a:lstStyle/>
            <a:p>
              <a:r>
                <a:rPr lang="zh-CN" altLang="en-US" dirty="0">
                  <a:solidFill>
                    <a:srgbClr val="333333"/>
                  </a:solidFill>
                  <a:latin typeface="Arial" panose="020B0604020202020204" pitchFamily="34" charset="0"/>
                  <a:ea typeface="微软雅黑" panose="020B0503020204020204" charset="-122"/>
                  <a:cs typeface="Arial" panose="020B0604020202020204" pitchFamily="34" charset="0"/>
                </a:rPr>
                <a:t>Kết quả dự đoán: giày da</a:t>
              </a:r>
            </a:p>
          </p:txBody>
        </p:sp>
        <p:sp>
          <p:nvSpPr>
            <p:cNvPr id="29" name="文本框 9"/>
            <p:cNvSpPr txBox="1"/>
            <p:nvPr/>
          </p:nvSpPr>
          <p:spPr>
            <a:xfrm>
              <a:off x="4636460" y="5635395"/>
              <a:ext cx="2781875" cy="773362"/>
            </a:xfrm>
            <a:prstGeom prst="rect">
              <a:avLst/>
            </a:prstGeom>
            <a:noFill/>
          </p:spPr>
          <p:txBody>
            <a:bodyPr wrap="none" rtlCol="0">
              <a:spAutoFit/>
            </a:bodyPr>
            <a:lstStyle/>
            <a:p>
              <a:r>
                <a:rPr lang="zh-CN" altLang="en-US" dirty="0">
                  <a:latin typeface="Arial" panose="020B0604020202020204" pitchFamily="34" charset="0"/>
                  <a:ea typeface="微软雅黑" panose="020B0503020204020204" charset="-122"/>
                  <a:cs typeface="Arial" panose="020B0604020202020204" pitchFamily="34" charset="0"/>
                </a:rPr>
                <a:t>Tại sao mô hình</a:t>
              </a:r>
              <a:endParaRPr lang="en-US" altLang="zh-CN" dirty="0">
                <a:latin typeface="Arial" panose="020B0604020202020204" pitchFamily="34" charset="0"/>
                <a:ea typeface="微软雅黑" panose="020B0503020204020204" charset="-122"/>
                <a:cs typeface="Arial" panose="020B0604020202020204" pitchFamily="34" charset="0"/>
              </a:endParaRPr>
            </a:p>
            <a:p>
              <a:r>
                <a:rPr lang="zh-CN" altLang="en-US" dirty="0">
                  <a:latin typeface="Arial" panose="020B0604020202020204" pitchFamily="34" charset="0"/>
                  <a:ea typeface="微软雅黑" panose="020B0503020204020204" charset="-122"/>
                  <a:cs typeface="Arial" panose="020B0604020202020204" pitchFamily="34" charset="0"/>
                </a:rPr>
                <a:t>dự đoán là giày da?</a:t>
              </a:r>
            </a:p>
          </p:txBody>
        </p:sp>
      </p:grpSp>
      <p:pic>
        <p:nvPicPr>
          <p:cNvPr id="7" name="图片 6" descr="AI入门：卷积神经网络| 人人都是产品经理"/>
          <p:cNvPicPr/>
          <p:nvPr/>
        </p:nvPicPr>
        <p:blipFill>
          <a:blip r:embed="rId5">
            <a:extLst>
              <a:ext uri="{28A0092B-C50C-407E-A947-70E740481C1C}">
                <a14:useLocalDpi xmlns:a14="http://schemas.microsoft.com/office/drawing/2010/main" val="0"/>
              </a:ext>
            </a:extLst>
          </a:blip>
          <a:srcRect/>
          <a:stretch>
            <a:fillRect/>
          </a:stretch>
        </p:blipFill>
        <p:spPr bwMode="auto">
          <a:xfrm>
            <a:off x="343981" y="3699685"/>
            <a:ext cx="5833539" cy="3158315"/>
          </a:xfrm>
          <a:prstGeom prst="rect">
            <a:avLst/>
          </a:prstGeom>
          <a:noFill/>
          <a:ln>
            <a:noFill/>
          </a:ln>
        </p:spPr>
      </p:pic>
    </p:spTree>
    <p:extLst>
      <p:ext uri="{BB962C8B-B14F-4D97-AF65-F5344CB8AC3E}">
        <p14:creationId xmlns:p14="http://schemas.microsoft.com/office/powerpoint/2010/main" val="42086924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31</a:t>
            </a:fld>
            <a:endParaRPr lang="zh-CN" altLang="en-US">
              <a:latin typeface="Calibri"/>
              <a:cs typeface="Calibri"/>
            </a:endParaRPr>
          </a:p>
        </p:txBody>
      </p:sp>
      <p:sp>
        <p:nvSpPr>
          <p:cNvPr id="3" name="文本占位符 2"/>
          <p:cNvSpPr>
            <a:spLocks noGrp="1"/>
          </p:cNvSpPr>
          <p:nvPr>
            <p:ph type="body" sz="quarter" idx="14"/>
          </p:nvPr>
        </p:nvSpPr>
        <p:spPr>
          <a:xfrm>
            <a:off x="515937" y="1104900"/>
            <a:ext cx="11362298" cy="5016500"/>
          </a:xfrm>
        </p:spPr>
        <p:txBody>
          <a:bodyPr>
            <a:normAutofit/>
          </a:bodyPr>
          <a:lstStyle/>
          <a:p>
            <a:r>
              <a:rPr lang="en-VN" b="0" dirty="0"/>
              <a:t>Hướng tới AI an toàn và đáng tin cậy hơn</a:t>
            </a:r>
          </a:p>
          <a:p>
            <a:pPr lvl="1"/>
            <a:r>
              <a:rPr lang="en-VN" sz="1800" dirty="0"/>
              <a:t>Sự phát triển của học sâu làm gia tăng khả năng thay đổi khuôn mặt, tạo ảnh giả và tổng hợp video có độ chân thực cao, từ đó đặt ra những rủi ro tiềm ẩn đối với quyền riêng tư, truyền thông và an ninh xã hội.</a:t>
            </a:r>
          </a:p>
          <a:p>
            <a:pPr lvl="1"/>
            <a:r>
              <a:rPr lang="en-VN" sz="1800" dirty="0"/>
              <a:t>Nhận dạng mẫu đã trở thành công nghệ cốt lõi của tự động hóa và sản xuất thông minh; tuy nhiên, các mô hình học sâu vẫn có thể bị đánh lừa bởi dữ liệu nhiễu, dữ liệu giả mạo và các cuộc tấn công đối kháng.</a:t>
            </a:r>
          </a:p>
          <a:p>
            <a:pPr lvl="1">
              <a:lnSpc>
                <a:spcPct val="88000"/>
              </a:lnSpc>
            </a:pPr>
            <a:endParaRPr lang="zh-CN" altLang="en-US" sz="19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Xu hướng phát triển trong tương lai</a:t>
            </a:r>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6710"/>
          <a:stretch>
            <a:fillRect/>
          </a:stretch>
        </p:blipFill>
        <p:spPr bwMode="auto">
          <a:xfrm>
            <a:off x="6658400" y="3765754"/>
            <a:ext cx="5219835" cy="27432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The Deepest Deepfake of All | Shelly Palm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466" y="3479731"/>
            <a:ext cx="5893771" cy="3315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670790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32</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§1.3 Ví dụ ứng dụng</a:t>
            </a:r>
          </a:p>
        </p:txBody>
      </p:sp>
      <p:sp>
        <p:nvSpPr>
          <p:cNvPr id="6" name="Rectangle 4">
            <a:hlinkClick r:id="rId2" action="ppaction://hlinksldjump"/>
          </p:cNvPr>
          <p:cNvSpPr>
            <a:spLocks noChangeArrowheads="1"/>
          </p:cNvSpPr>
          <p:nvPr/>
        </p:nvSpPr>
        <p:spPr bwMode="auto">
          <a:xfrm>
            <a:off x="1167973" y="2142175"/>
            <a:ext cx="7740499" cy="1865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Nhận dạng khuôn mặt</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Phát hiện đối tượng</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Theo dõi đối tượng</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IV. Phân đoạn ngữ nghĩa</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V. Siêu phân giải</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33</a:t>
            </a:fld>
            <a:endParaRPr lang="zh-CN" altLang="en-US">
              <a:latin typeface="Calibri"/>
              <a:cs typeface="Calibri"/>
            </a:endParaRPr>
          </a:p>
        </p:txBody>
      </p:sp>
      <p:sp>
        <p:nvSpPr>
          <p:cNvPr id="3" name="文本占位符 2"/>
          <p:cNvSpPr>
            <a:spLocks noGrp="1"/>
          </p:cNvSpPr>
          <p:nvPr>
            <p:ph type="body" sz="quarter" idx="14"/>
          </p:nvPr>
        </p:nvSpPr>
        <p:spPr>
          <a:xfrm>
            <a:off x="1314613" y="968375"/>
            <a:ext cx="10725515" cy="5016500"/>
          </a:xfrm>
        </p:spPr>
        <p:txBody>
          <a:bodyPr>
            <a:normAutofit/>
          </a:bodyPr>
          <a:lstStyle/>
          <a:p>
            <a:r>
              <a:rPr lang="en-VN" sz="2000" b="0" dirty="0"/>
              <a:t>Công nghệ thị giác máy tính ngày càng được ứng dụng sâu rộng trong nhiều lĩnh vực, góp phần thúc đẩy phát triển kinh tế, xã hội, quốc phòng và quản lý quốc gia.</a:t>
            </a:r>
          </a:p>
          <a:p>
            <a:endParaRPr lang="en-US" altLang="zh-CN" sz="2000" dirty="0">
              <a:latin typeface="Calibri"/>
              <a:cs typeface="Calibri"/>
            </a:endParaRPr>
          </a:p>
        </p:txBody>
      </p:sp>
      <p:sp>
        <p:nvSpPr>
          <p:cNvPr id="4" name="文本占位符 3"/>
          <p:cNvSpPr>
            <a:spLocks noGrp="1"/>
          </p:cNvSpPr>
          <p:nvPr>
            <p:ph type="body" sz="quarter" idx="13"/>
          </p:nvPr>
        </p:nvSpPr>
        <p:spPr>
          <a:xfrm>
            <a:off x="1314613" y="152010"/>
            <a:ext cx="10200196" cy="668337"/>
          </a:xfrm>
        </p:spPr>
        <p:txBody>
          <a:bodyPr>
            <a:noAutofit/>
          </a:bodyPr>
          <a:lstStyle/>
          <a:p>
            <a:r>
              <a:rPr lang="zh-CN" altLang="en-US" dirty="0">
                <a:latin typeface="Calibri"/>
                <a:cs typeface="Calibri"/>
              </a:rPr>
              <a:t>Thị giác máy tính có phạm vi ứng dụng rộng rãi</a:t>
            </a:r>
          </a:p>
        </p:txBody>
      </p:sp>
      <p:sp>
        <p:nvSpPr>
          <p:cNvPr id="5" name="文本框 11"/>
          <p:cNvSpPr txBox="1">
            <a:spLocks noChangeArrowheads="1"/>
          </p:cNvSpPr>
          <p:nvPr/>
        </p:nvSpPr>
        <p:spPr bwMode="auto">
          <a:xfrm>
            <a:off x="1340177" y="3683941"/>
            <a:ext cx="1980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fontScale="92500"/>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pPr>
            <a:r>
              <a:rPr lang="zh-CN" altLang="en-US" sz="1400" dirty="0">
                <a:solidFill>
                  <a:srgbClr val="0D0D0D"/>
                </a:solidFill>
                <a:latin typeface="Arial" panose="020B0604020202020204" pitchFamily="34" charset="0"/>
                <a:ea typeface="微软雅黑" panose="020B0503020204020204" charset="-122"/>
                <a:cs typeface="Arial" panose="020B0604020202020204" pitchFamily="34" charset="0"/>
              </a:rPr>
              <a:t>Quốc phòng và quân sự</a:t>
            </a:r>
          </a:p>
        </p:txBody>
      </p:sp>
      <p:sp>
        <p:nvSpPr>
          <p:cNvPr id="6" name="文本框 11"/>
          <p:cNvSpPr txBox="1">
            <a:spLocks noChangeArrowheads="1"/>
          </p:cNvSpPr>
          <p:nvPr/>
        </p:nvSpPr>
        <p:spPr bwMode="auto">
          <a:xfrm>
            <a:off x="5129436" y="3644682"/>
            <a:ext cx="1980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pPr>
            <a:r>
              <a:rPr lang="zh-CN" altLang="en-US" sz="1400" dirty="0">
                <a:solidFill>
                  <a:srgbClr val="0D0D0D"/>
                </a:solidFill>
                <a:latin typeface="Arial" panose="020B0604020202020204" pitchFamily="34" charset="0"/>
                <a:ea typeface="微软雅黑" panose="020B0503020204020204" charset="-122"/>
                <a:cs typeface="Arial" panose="020B0604020202020204" pitchFamily="34" charset="0"/>
              </a:rPr>
              <a:t>Giao thông vận tải</a:t>
            </a:r>
          </a:p>
        </p:txBody>
      </p:sp>
      <p:sp>
        <p:nvSpPr>
          <p:cNvPr id="7" name="文本框 11"/>
          <p:cNvSpPr txBox="1">
            <a:spLocks noChangeArrowheads="1"/>
          </p:cNvSpPr>
          <p:nvPr/>
        </p:nvSpPr>
        <p:spPr bwMode="auto">
          <a:xfrm>
            <a:off x="1325455" y="6424764"/>
            <a:ext cx="22110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fontScale="92500"/>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pPr>
            <a:r>
              <a:rPr lang="zh-CN" altLang="en-US" sz="1400" dirty="0">
                <a:solidFill>
                  <a:srgbClr val="0D0D0D"/>
                </a:solidFill>
                <a:latin typeface="Arial" panose="020B0604020202020204" pitchFamily="34" charset="0"/>
                <a:ea typeface="微软雅黑" panose="020B0503020204020204" charset="-122"/>
                <a:cs typeface="Arial" panose="020B0604020202020204" pitchFamily="34" charset="0"/>
              </a:rPr>
              <a:t>Giám sát và duy trì ổn định</a:t>
            </a:r>
          </a:p>
        </p:txBody>
      </p:sp>
      <p:sp>
        <p:nvSpPr>
          <p:cNvPr id="8" name="文本框 11"/>
          <p:cNvSpPr txBox="1">
            <a:spLocks noChangeArrowheads="1"/>
          </p:cNvSpPr>
          <p:nvPr/>
        </p:nvSpPr>
        <p:spPr bwMode="auto">
          <a:xfrm>
            <a:off x="5129436" y="6424763"/>
            <a:ext cx="1980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pPr>
            <a:r>
              <a:rPr lang="zh-CN" altLang="en-US" sz="1400" dirty="0">
                <a:solidFill>
                  <a:srgbClr val="0D0D0D"/>
                </a:solidFill>
                <a:latin typeface="Arial" panose="020B0604020202020204" pitchFamily="34" charset="0"/>
                <a:ea typeface="微软雅黑" panose="020B0503020204020204" charset="-122"/>
                <a:cs typeface="Arial" panose="020B0604020202020204" pitchFamily="34" charset="0"/>
              </a:rPr>
              <a:t>Hàng không vũ trụ</a:t>
            </a:r>
          </a:p>
        </p:txBody>
      </p:sp>
      <p:pic>
        <p:nvPicPr>
          <p:cNvPr id="9" name="Picture 2" descr="中国又一新型武器曝光人工智能军事应用或将超美国|人工智能|潜艇|巡逻艇_新浪军事_新浪网"/>
          <p:cNvPicPr>
            <a:picLocks noChangeAspect="1" noChangeArrowheads="1"/>
          </p:cNvPicPr>
          <p:nvPr/>
        </p:nvPicPr>
        <p:blipFill rotWithShape="1">
          <a:blip r:embed="rId3">
            <a:extLst>
              <a:ext uri="{28A0092B-C50C-407E-A947-70E740481C1C}">
                <a14:useLocalDpi xmlns:a14="http://schemas.microsoft.com/office/drawing/2010/main" val="0"/>
              </a:ext>
            </a:extLst>
          </a:blip>
          <a:srcRect b="6216"/>
          <a:stretch>
            <a:fillRect/>
          </a:stretch>
        </p:blipFill>
        <p:spPr bwMode="auto">
          <a:xfrm>
            <a:off x="555155" y="1736612"/>
            <a:ext cx="3550044" cy="182811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 name="Picture 4" descr="天津安防工程：怎么选择监控的安装？_OPE电子竞技网络科技"/>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796" y="4119069"/>
            <a:ext cx="3556762" cy="222923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6" descr="国际瞭望|美国国家航空航天情报中心利用人工智能辅助地理空间分析_算法"/>
          <p:cNvPicPr>
            <a:picLocks noChangeAspect="1" noChangeArrowheads="1"/>
          </p:cNvPicPr>
          <p:nvPr/>
        </p:nvPicPr>
        <p:blipFill rotWithShape="1">
          <a:blip r:embed="rId5">
            <a:extLst>
              <a:ext uri="{28A0092B-C50C-407E-A947-70E740481C1C}">
                <a14:useLocalDpi xmlns:a14="http://schemas.microsoft.com/office/drawing/2010/main" val="0"/>
              </a:ext>
            </a:extLst>
          </a:blip>
          <a:srcRect l="26360" r="31986"/>
          <a:stretch>
            <a:fillRect/>
          </a:stretch>
        </p:blipFill>
        <p:spPr bwMode="auto">
          <a:xfrm>
            <a:off x="4274759" y="4099148"/>
            <a:ext cx="3689355" cy="222923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2" name="Picture 2" descr="交通运输部：1-5月交通固定资产投资完成超万亿，同比实现正增长_孙文剑"/>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67673" y="1716691"/>
            <a:ext cx="3703527" cy="185176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6" name="文本框 11"/>
          <p:cNvSpPr txBox="1">
            <a:spLocks noChangeArrowheads="1"/>
          </p:cNvSpPr>
          <p:nvPr/>
        </p:nvSpPr>
        <p:spPr bwMode="auto">
          <a:xfrm>
            <a:off x="9002045" y="3652497"/>
            <a:ext cx="1980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pPr>
            <a:r>
              <a:rPr lang="zh-CN" altLang="en-US" sz="1400" dirty="0">
                <a:solidFill>
                  <a:srgbClr val="0D0D0D"/>
                </a:solidFill>
                <a:latin typeface="Arial" panose="020B0604020202020204" pitchFamily="34" charset="0"/>
                <a:ea typeface="微软雅黑" panose="020B0503020204020204" charset="-122"/>
                <a:cs typeface="Arial" panose="020B0604020202020204" pitchFamily="34" charset="0"/>
              </a:rPr>
              <a:t>Sản xuất công nghiệp</a:t>
            </a:r>
          </a:p>
        </p:txBody>
      </p:sp>
      <p:pic>
        <p:nvPicPr>
          <p:cNvPr id="17410" name="Picture 2" descr="如何拯救无法“深度学习”的制造业工业智能灵魂10问_创事记_新浪科技_新浪网"/>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88457" y="1712963"/>
            <a:ext cx="3607177" cy="1851764"/>
          </a:xfrm>
          <a:prstGeom prst="rect">
            <a:avLst/>
          </a:prstGeom>
          <a:noFill/>
          <a:extLst>
            <a:ext uri="{909E8E84-426E-40DD-AFC4-6F175D3DCCD1}">
              <a14:hiddenFill xmlns:a14="http://schemas.microsoft.com/office/drawing/2010/main">
                <a:solidFill>
                  <a:srgbClr val="FFFFFF"/>
                </a:solidFill>
              </a14:hiddenFill>
            </a:ext>
          </a:extLst>
        </p:spPr>
      </p:pic>
      <p:sp>
        <p:nvSpPr>
          <p:cNvPr id="17" name="文本框 11"/>
          <p:cNvSpPr txBox="1">
            <a:spLocks noChangeArrowheads="1"/>
          </p:cNvSpPr>
          <p:nvPr/>
        </p:nvSpPr>
        <p:spPr bwMode="auto">
          <a:xfrm>
            <a:off x="9187535" y="6421589"/>
            <a:ext cx="1980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pPr>
            <a:r>
              <a:rPr lang="zh-CN" altLang="en-US" sz="1400" dirty="0">
                <a:solidFill>
                  <a:srgbClr val="0D0D0D"/>
                </a:solidFill>
                <a:latin typeface="Arial" panose="020B0604020202020204" pitchFamily="34" charset="0"/>
                <a:ea typeface="微软雅黑" panose="020B0503020204020204" charset="-122"/>
                <a:cs typeface="Arial" panose="020B0604020202020204" pitchFamily="34" charset="0"/>
              </a:rPr>
              <a:t>Nhà thông minh</a:t>
            </a:r>
          </a:p>
        </p:txBody>
      </p:sp>
      <p:pic>
        <p:nvPicPr>
          <p:cNvPr id="17412" name="Picture 4" descr="智能家居的意义，智能家居给我们带来的好处！_控制"/>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12863" y="4106347"/>
            <a:ext cx="3627639" cy="2214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19058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34</a:t>
            </a:fld>
            <a:endParaRPr lang="zh-CN" altLang="en-US">
              <a:latin typeface="Calibri"/>
              <a:cs typeface="Calibri"/>
            </a:endParaRPr>
          </a:p>
        </p:txBody>
      </p:sp>
      <p:sp>
        <p:nvSpPr>
          <p:cNvPr id="3" name="文本占位符 2"/>
          <p:cNvSpPr>
            <a:spLocks noGrp="1"/>
          </p:cNvSpPr>
          <p:nvPr>
            <p:ph type="body" sz="quarter" idx="14"/>
          </p:nvPr>
        </p:nvSpPr>
        <p:spPr/>
        <p:txBody>
          <a:bodyPr>
            <a:normAutofit/>
          </a:bodyPr>
          <a:lstStyle/>
          <a:p>
            <a:r>
              <a:rPr lang="en-VN" b="0" dirty="0"/>
              <a:t>Tại sao cần nhận dạng khuôn mặt?</a:t>
            </a:r>
          </a:p>
          <a:p>
            <a:pPr lvl="1"/>
            <a:r>
              <a:rPr lang="en-VN" sz="2000" i="1" dirty="0"/>
              <a:t>Quản lý xã hội</a:t>
            </a:r>
            <a:r>
              <a:rPr lang="en-VN" sz="2000" dirty="0"/>
              <a:t>: Hỗ trợ giám sát an ninh, kiểm soát giao thông, xác thực trong dịch vụ tài chính và vận hành cổng kiểm soát tự động.</a:t>
            </a:r>
          </a:p>
          <a:p>
            <a:pPr lvl="1"/>
            <a:r>
              <a:rPr lang="en-VN" sz="2000" i="1" dirty="0"/>
              <a:t>Đời sống cá nhân</a:t>
            </a:r>
            <a:r>
              <a:rPr lang="en-VN" sz="2000" dirty="0"/>
              <a:t>: Ứng dụng trong chấm công, thanh toán, xác thực danh tính và các công cụ chỉnh sửa, làm đẹp khuôn mặt.</a:t>
            </a:r>
          </a:p>
          <a:p>
            <a:pPr>
              <a:lnSpc>
                <a:spcPct val="88000"/>
              </a:lnSpc>
            </a:pPr>
            <a:endParaRPr lang="en-US" altLang="zh-CN" sz="20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Nhận dạng khuôn mặt</a:t>
            </a:r>
          </a:p>
        </p:txBody>
      </p:sp>
      <p:pic>
        <p:nvPicPr>
          <p:cNvPr id="40962" name="Picture 2" descr="人脸识别技术的优缺点-51CTO.C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137" y="3119904"/>
            <a:ext cx="5180078" cy="334198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84521" y="3227826"/>
            <a:ext cx="5994914" cy="3191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87902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35</a:t>
            </a:fld>
            <a:endParaRPr lang="zh-CN" altLang="en-US">
              <a:latin typeface="Calibri"/>
              <a:cs typeface="Calibri"/>
            </a:endParaRPr>
          </a:p>
        </p:txBody>
      </p:sp>
      <p:sp>
        <p:nvSpPr>
          <p:cNvPr id="3" name="文本占位符 2"/>
          <p:cNvSpPr>
            <a:spLocks noGrp="1"/>
          </p:cNvSpPr>
          <p:nvPr>
            <p:ph type="body" sz="quarter" idx="14"/>
          </p:nvPr>
        </p:nvSpPr>
        <p:spPr>
          <a:xfrm>
            <a:off x="520700" y="1104900"/>
            <a:ext cx="6159500" cy="5753100"/>
          </a:xfrm>
        </p:spPr>
        <p:txBody>
          <a:bodyPr>
            <a:normAutofit fontScale="62500" lnSpcReduction="20000"/>
          </a:bodyPr>
          <a:lstStyle/>
          <a:p>
            <a:pPr algn="just"/>
            <a:r>
              <a:rPr lang="en-VN" sz="3400" b="0" dirty="0"/>
              <a:t>Tăng cường năng lực thực thi pháp luật bằng công nghệ</a:t>
            </a:r>
          </a:p>
          <a:p>
            <a:pPr lvl="1" algn="just"/>
            <a:r>
              <a:rPr lang="en-VN" sz="2600" dirty="0"/>
              <a:t>Năm 2017, nhờ hệ thống nhận dạng khuôn mặt theo thời gian thực, lực lượng công an thành phố Vô Tích đã phát hiện và bắt giữ một đối tượng đang lẩn trốn; toàn bộ quá trình kéo dài khoảng 25 phút.</a:t>
            </a:r>
          </a:p>
          <a:p>
            <a:pPr lvl="1" algn="just"/>
            <a:r>
              <a:rPr lang="en-VN" sz="2600" dirty="0"/>
              <a:t>Hệ thống nhận dạng khuôn mặt có thể hỗ trợ lực lượng thực thi pháp luật trong hai nhu cầu thực tế:</a:t>
            </a:r>
          </a:p>
          <a:p>
            <a:pPr lvl="2" algn="just">
              <a:buFont typeface="Arial" panose="020B0604020202020204" pitchFamily="34" charset="0"/>
              <a:buChar char="•"/>
            </a:pPr>
            <a:r>
              <a:rPr lang="en-VN" sz="2600" dirty="0"/>
              <a:t>Sử dụng ảnh nghi phạm để tìm kiếm đối tượng trong khối lượng dữ liệu video rất lớn.</a:t>
            </a:r>
          </a:p>
          <a:p>
            <a:pPr lvl="2" algn="just">
              <a:buFont typeface="Arial" panose="020B0604020202020204" pitchFamily="34" charset="0"/>
              <a:buChar char="•"/>
            </a:pPr>
            <a:r>
              <a:rPr lang="en-VN" sz="2600" dirty="0"/>
              <a:t>Đối chiếu và xác định danh tính nghi phạm trong cơ sở dữ liệu dân cư quy mô lớn.</a:t>
            </a:r>
          </a:p>
          <a:p>
            <a:pPr algn="just"/>
            <a:r>
              <a:rPr lang="en-VN" sz="3400" b="0" dirty="0"/>
              <a:t>Cổng kiểm soát bằng khuôn mặt: </a:t>
            </a:r>
          </a:p>
          <a:p>
            <a:pPr lvl="1" algn="just"/>
            <a:r>
              <a:rPr lang="en-VN" sz="2600" dirty="0"/>
              <a:t>Hỗ trợ xác thực hành khách và thực hiện thủ tục lên máy bay thuận tiện hơn.</a:t>
            </a:r>
          </a:p>
          <a:p>
            <a:pPr lvl="1" algn="just"/>
            <a:r>
              <a:rPr lang="en-VN" sz="2600" dirty="0"/>
              <a:t>Đồng thời, hệ thống góp phần ngăn chặn các hành vi sử dụng danh tính của người khác để mua vé hoặc qua cửa kiểm soát.</a:t>
            </a:r>
          </a:p>
          <a:p>
            <a:pPr>
              <a:lnSpc>
                <a:spcPct val="85000"/>
              </a:lnSpc>
            </a:pPr>
            <a:endParaRPr lang="zh-CN" altLang="en-US" sz="2400" dirty="0">
              <a:latin typeface="Calibri"/>
              <a:cs typeface="Calibri"/>
            </a:endParaRPr>
          </a:p>
          <a:p>
            <a:pPr lvl="1">
              <a:lnSpc>
                <a:spcPct val="85000"/>
              </a:lnSpc>
            </a:pPr>
            <a:endParaRPr lang="zh-CN" altLang="en-US" sz="20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Nhận dạng khuôn mặt</a:t>
            </a:r>
          </a:p>
        </p:txBody>
      </p:sp>
      <p:pic>
        <p:nvPicPr>
          <p:cNvPr id="5" name="YTDown.com_YouTube_Biometric-Self-Boarding-Gate_Media_BsDyx5A-TXw_001_1080p">
            <a:hlinkClick r:id="" action="ppaction://media"/>
            <a:extLst>
              <a:ext uri="{FF2B5EF4-FFF2-40B4-BE49-F238E27FC236}">
                <a16:creationId xmlns:a16="http://schemas.microsoft.com/office/drawing/2014/main" id="{1A87D59E-D6FA-B07C-1996-9B9E5D70B2F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806543" y="1233376"/>
            <a:ext cx="4774674" cy="2685754"/>
          </a:xfrm>
          <a:prstGeom prst="rect">
            <a:avLst/>
          </a:prstGeom>
        </p:spPr>
      </p:pic>
    </p:spTree>
    <p:extLst>
      <p:ext uri="{BB962C8B-B14F-4D97-AF65-F5344CB8AC3E}">
        <p14:creationId xmlns:p14="http://schemas.microsoft.com/office/powerpoint/2010/main" val="301571115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52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36</a:t>
            </a:fld>
            <a:endParaRPr lang="zh-CN" altLang="en-US">
              <a:latin typeface="Calibri"/>
              <a:cs typeface="Calibri"/>
            </a:endParaRPr>
          </a:p>
        </p:txBody>
      </p:sp>
      <p:sp>
        <p:nvSpPr>
          <p:cNvPr id="3" name="文本占位符 2"/>
          <p:cNvSpPr>
            <a:spLocks noGrp="1"/>
          </p:cNvSpPr>
          <p:nvPr>
            <p:ph type="body" sz="quarter" idx="14"/>
          </p:nvPr>
        </p:nvSpPr>
        <p:spPr>
          <a:xfrm>
            <a:off x="520699" y="1104900"/>
            <a:ext cx="6922091" cy="5016500"/>
          </a:xfrm>
        </p:spPr>
        <p:txBody>
          <a:bodyPr>
            <a:normAutofit fontScale="85000" lnSpcReduction="20000"/>
          </a:bodyPr>
          <a:lstStyle/>
          <a:p>
            <a:pPr algn="just"/>
            <a:r>
              <a:rPr lang="en-VN" sz="2800" b="0" dirty="0"/>
              <a:t>Thanh toán bằng nhận dạng khuôn mặt</a:t>
            </a:r>
          </a:p>
          <a:p>
            <a:pPr lvl="1" algn="just"/>
            <a:r>
              <a:rPr lang="en-VN" dirty="0"/>
              <a:t>Thanh toán bằng khuôn mặt giúp quá trình giao dịch nhanh chóng và thuận tiện hơn. </a:t>
            </a:r>
          </a:p>
          <a:p>
            <a:pPr lvl="1" algn="just"/>
            <a:r>
              <a:rPr lang="en-VN" dirty="0"/>
              <a:t>Kết hợp với công nghệ phát hiện thực thể sống (liveness detection) để hạn chế hành vi giả mạo bằng ảnh, video hoặc mặt nạ. </a:t>
            </a:r>
          </a:p>
          <a:p>
            <a:pPr lvl="1" algn="just"/>
            <a:r>
              <a:rPr lang="en-VN" dirty="0"/>
              <a:t>Giảm thời gian chờ đợi và nâng cao trải nghiệm của người dùng. </a:t>
            </a:r>
          </a:p>
          <a:p>
            <a:pPr algn="just"/>
            <a:r>
              <a:rPr lang="en-VN" sz="2800" b="0" dirty="0"/>
              <a:t>Nhận dạng khuôn mặt khi đeo khẩu trang</a:t>
            </a:r>
          </a:p>
          <a:p>
            <a:pPr lvl="1" algn="just"/>
            <a:r>
              <a:rPr lang="en-VN" dirty="0"/>
              <a:t>Công nghệ có thể nhận dạng khuôn mặt ngay cả khi một phần khuôn mặt bị khẩu trang che khuất. </a:t>
            </a:r>
          </a:p>
          <a:p>
            <a:pPr lvl="1" algn="just"/>
            <a:r>
              <a:rPr lang="en-VN" dirty="0"/>
              <a:t>Giải pháp này góp phần tăng tính an toàn và thuận tiện trong các môi trường công cộng. </a:t>
            </a:r>
          </a:p>
          <a:p>
            <a:pPr lvl="1" algn="just"/>
            <a:r>
              <a:rPr lang="en-VN" dirty="0"/>
              <a:t>Hệ thống có thể kết hợp định vị khuôn mặt và đo thân nhiệt.</a:t>
            </a:r>
          </a:p>
          <a:p>
            <a:pPr marL="0" indent="0" algn="just">
              <a:lnSpc>
                <a:spcPct val="88000"/>
              </a:lnSpc>
              <a:buNone/>
            </a:pPr>
            <a:endParaRPr lang="zh-CN" altLang="en-US" sz="2400" dirty="0">
              <a:latin typeface="Calibri"/>
              <a:cs typeface="Calibri"/>
            </a:endParaRPr>
          </a:p>
          <a:p>
            <a:pPr lvl="1" algn="just">
              <a:lnSpc>
                <a:spcPct val="88000"/>
              </a:lnSpc>
            </a:pPr>
            <a:endParaRPr lang="zh-CN" altLang="en-US" sz="20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Nhận dạng khuôn mặt</a:t>
            </a:r>
          </a:p>
        </p:txBody>
      </p:sp>
      <p:pic>
        <p:nvPicPr>
          <p:cNvPr id="7" name="图片 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89088" y="3828245"/>
            <a:ext cx="2304311" cy="2879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YTDown.com_YouTube_Facepay-ung-dung-thanh-toan-bang-khuon-m_Media_8SubczDQAHM_001_1080p">
            <a:hlinkClick r:id="" action="ppaction://media"/>
            <a:extLst>
              <a:ext uri="{FF2B5EF4-FFF2-40B4-BE49-F238E27FC236}">
                <a16:creationId xmlns:a16="http://schemas.microsoft.com/office/drawing/2014/main" id="{5540B460-F7F6-2422-F27C-C1EC2A58BD9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228994" y="1016518"/>
            <a:ext cx="4616234" cy="2596632"/>
          </a:xfrm>
          <a:prstGeom prst="rect">
            <a:avLst/>
          </a:prstGeom>
        </p:spPr>
      </p:pic>
    </p:spTree>
    <p:extLst>
      <p:ext uri="{BB962C8B-B14F-4D97-AF65-F5344CB8AC3E}">
        <p14:creationId xmlns:p14="http://schemas.microsoft.com/office/powerpoint/2010/main" val="297656738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02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37</a:t>
            </a:fld>
            <a:endParaRPr lang="zh-CN" altLang="en-US">
              <a:latin typeface="Calibri"/>
              <a:cs typeface="Calibri"/>
            </a:endParaRPr>
          </a:p>
        </p:txBody>
      </p:sp>
      <p:sp>
        <p:nvSpPr>
          <p:cNvPr id="3" name="文本占位符 2"/>
          <p:cNvSpPr>
            <a:spLocks noGrp="1"/>
          </p:cNvSpPr>
          <p:nvPr>
            <p:ph type="body" sz="quarter" idx="14"/>
          </p:nvPr>
        </p:nvSpPr>
        <p:spPr>
          <a:xfrm>
            <a:off x="515937" y="1030472"/>
            <a:ext cx="11349998" cy="5016500"/>
          </a:xfrm>
        </p:spPr>
        <p:txBody>
          <a:bodyPr>
            <a:normAutofit/>
          </a:bodyPr>
          <a:lstStyle/>
          <a:p>
            <a:r>
              <a:rPr lang="en-VN" b="0" dirty="0"/>
              <a:t>Phát hiện đối tượng là gì?</a:t>
            </a:r>
          </a:p>
          <a:p>
            <a:pPr lvl="1" algn="just"/>
            <a:r>
              <a:rPr lang="en-VN" sz="2000" dirty="0"/>
              <a:t>Phát hiện đối tượng nhằm xác định các vật thể quan tâm trong ảnh hoặc video, đồng thời xác định vị trí và kích thước của từng vật thể. </a:t>
            </a:r>
          </a:p>
          <a:p>
            <a:pPr lvl="1" algn="just"/>
            <a:r>
              <a:rPr lang="en-VN" sz="2000" dirty="0"/>
              <a:t>Bài toán này kết hợp hai nhiệm vụ: phân loại đối tượng và định vị đối tượng. </a:t>
            </a:r>
          </a:p>
          <a:p>
            <a:pPr lvl="1" algn="just"/>
            <a:r>
              <a:rPr lang="en-VN" sz="2000" dirty="0"/>
              <a:t>Vì vậy, phát hiện đối tượng được xem là một bài toán học đa nhiệm.</a:t>
            </a:r>
          </a:p>
          <a:p>
            <a:pPr>
              <a:lnSpc>
                <a:spcPct val="85000"/>
              </a:lnSpc>
            </a:pPr>
            <a:endParaRPr lang="zh-CN" altLang="en-US" sz="19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Phát hiện đối tượng</a:t>
            </a:r>
          </a:p>
        </p:txBody>
      </p:sp>
      <p:pic>
        <p:nvPicPr>
          <p:cNvPr id="8" name="图片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3451" y="3228406"/>
            <a:ext cx="5062612" cy="3381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6" name="Picture 2" descr="GitHub榜首：最强目标检测平台Detectron2 ，基于PyTorch完全重构_视觉"/>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488" y="3196420"/>
            <a:ext cx="5183188" cy="3483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17818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38</a:t>
            </a:fld>
            <a:endParaRPr lang="zh-CN" altLang="en-US">
              <a:latin typeface="Calibri"/>
              <a:cs typeface="Calibri"/>
            </a:endParaRPr>
          </a:p>
        </p:txBody>
      </p:sp>
      <p:sp>
        <p:nvSpPr>
          <p:cNvPr id="3" name="文本占位符 2"/>
          <p:cNvSpPr>
            <a:spLocks noGrp="1"/>
          </p:cNvSpPr>
          <p:nvPr>
            <p:ph type="body" sz="quarter" idx="14"/>
          </p:nvPr>
        </p:nvSpPr>
        <p:spPr/>
        <p:txBody>
          <a:bodyPr>
            <a:normAutofit/>
          </a:bodyPr>
          <a:lstStyle/>
          <a:p>
            <a:r>
              <a:rPr lang="en-VN" b="0" dirty="0"/>
              <a:t>Phát hiện người đi bộ</a:t>
            </a:r>
          </a:p>
          <a:p>
            <a:pPr lvl="1" algn="just"/>
            <a:r>
              <a:rPr lang="en-VN" sz="2000" dirty="0"/>
              <a:t>Được ứng dụng rộng rãi trong lái xe tự động, giám sát video và hỗ trợ điều tra.</a:t>
            </a:r>
          </a:p>
          <a:p>
            <a:pPr lvl="1" algn="just"/>
            <a:r>
              <a:rPr lang="en-VN" sz="2000" dirty="0"/>
              <a:t>Những thách thức chính gồm người đi bộ có kích thước nhỏ, xuất hiện với mật độ cao, bị che khuất và yêu cầu phát hiện theo thời gian thực.</a:t>
            </a:r>
          </a:p>
          <a:p>
            <a:pPr>
              <a:lnSpc>
                <a:spcPct val="85000"/>
              </a:lnSpc>
            </a:pPr>
            <a:endParaRPr lang="zh-CN" altLang="en-US" sz="19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Phát hiện đối tượng</a:t>
            </a:r>
          </a:p>
        </p:txBody>
      </p:sp>
      <p:pic>
        <p:nvPicPr>
          <p:cNvPr id="49154" name="Picture 2" descr="行人检测算法- 知乎"/>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185" y="2967916"/>
            <a:ext cx="5418698" cy="3610793"/>
          </a:xfrm>
          <a:prstGeom prst="rect">
            <a:avLst/>
          </a:prstGeom>
          <a:noFill/>
          <a:extLst>
            <a:ext uri="{909E8E84-426E-40DD-AFC4-6F175D3DCCD1}">
              <a14:hiddenFill xmlns:a14="http://schemas.microsoft.com/office/drawing/2010/main">
                <a:solidFill>
                  <a:srgbClr val="FFFFFF"/>
                </a:solidFill>
              </a14:hiddenFill>
            </a:ext>
          </a:extLst>
        </p:spPr>
      </p:pic>
      <p:pic>
        <p:nvPicPr>
          <p:cNvPr id="49156" name="Picture 4" descr="交通参与者数据集| 自动驾驶和ADAS仿真| 自动驾驶系统| ADAS训练"/>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0119" y="3307976"/>
            <a:ext cx="5524342" cy="3107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690577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39</a:t>
            </a:fld>
            <a:endParaRPr lang="zh-CN" altLang="en-US">
              <a:latin typeface="Calibri"/>
              <a:cs typeface="Calibri"/>
            </a:endParaRPr>
          </a:p>
        </p:txBody>
      </p:sp>
      <p:sp>
        <p:nvSpPr>
          <p:cNvPr id="3" name="文本占位符 2"/>
          <p:cNvSpPr>
            <a:spLocks noGrp="1"/>
          </p:cNvSpPr>
          <p:nvPr>
            <p:ph type="body" sz="quarter" idx="14"/>
          </p:nvPr>
        </p:nvSpPr>
        <p:spPr/>
        <p:txBody>
          <a:bodyPr>
            <a:normAutofit/>
          </a:bodyPr>
          <a:lstStyle/>
          <a:p>
            <a:r>
              <a:rPr lang="en-VN" b="0" dirty="0"/>
              <a:t>Phát hiện khuôn mặt</a:t>
            </a:r>
          </a:p>
          <a:p>
            <a:pPr lvl="1" algn="just"/>
            <a:r>
              <a:rPr lang="en-VN" sz="2000" dirty="0"/>
              <a:t>Được ứng dụng trong máy ảnh số, xác thực danh tính trong thương mại điện tử và các ứng dụng chỉnh sửa, làm đẹp khuôn mặt.</a:t>
            </a:r>
          </a:p>
          <a:p>
            <a:pPr lvl="1" algn="just"/>
            <a:r>
              <a:rPr lang="en-VN" sz="2000" dirty="0"/>
              <a:t>Những thách thức chính gồm tư thế khuôn mặt thay đổi lớn, khuôn mặt bị che khuất và sự khác biệt về kích thước khuôn mặt trong ảnh.</a:t>
            </a:r>
          </a:p>
          <a:p>
            <a:pPr>
              <a:lnSpc>
                <a:spcPct val="85000"/>
              </a:lnSpc>
            </a:pPr>
            <a:endParaRPr lang="zh-CN" altLang="en-US" sz="19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Phát hiện đối tượng</a:t>
            </a:r>
          </a:p>
        </p:txBody>
      </p:sp>
      <p:grpSp>
        <p:nvGrpSpPr>
          <p:cNvPr id="5" name="组合 1"/>
          <p:cNvGrpSpPr/>
          <p:nvPr/>
        </p:nvGrpSpPr>
        <p:grpSpPr bwMode="auto">
          <a:xfrm>
            <a:off x="0" y="3161467"/>
            <a:ext cx="12074327" cy="2396651"/>
            <a:chOff x="0" y="4456346"/>
            <a:chExt cx="7514993" cy="1304722"/>
          </a:xfrm>
        </p:grpSpPr>
        <p:pic>
          <p:nvPicPr>
            <p:cNvPr id="6" name="图片 6"/>
            <p:cNvPicPr>
              <a:picLocks noChangeAspect="1" noChangeArrowheads="1"/>
            </p:cNvPicPr>
            <p:nvPr/>
          </p:nvPicPr>
          <p:blipFill rotWithShape="1">
            <a:blip r:embed="rId3">
              <a:extLst>
                <a:ext uri="{28A0092B-C50C-407E-A947-70E740481C1C}">
                  <a14:useLocalDpi xmlns:a14="http://schemas.microsoft.com/office/drawing/2010/main" val="0"/>
                </a:ext>
              </a:extLst>
            </a:blip>
            <a:srcRect l="4401" t="36401" r="1268" b="25204"/>
            <a:stretch>
              <a:fillRect/>
            </a:stretch>
          </p:blipFill>
          <p:spPr bwMode="auto">
            <a:xfrm>
              <a:off x="4281362" y="4456349"/>
              <a:ext cx="3233631" cy="1304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p:cNvPicPr>
              <a:picLocks noChangeAspect="1" noChangeArrowheads="1"/>
            </p:cNvPicPr>
            <p:nvPr/>
          </p:nvPicPr>
          <p:blipFill rotWithShape="1">
            <a:blip r:embed="rId3">
              <a:extLst>
                <a:ext uri="{28A0092B-C50C-407E-A947-70E740481C1C}">
                  <a14:useLocalDpi xmlns:a14="http://schemas.microsoft.com/office/drawing/2010/main" val="0"/>
                </a:ext>
              </a:extLst>
            </a:blip>
            <a:srcRect t="2966" r="5553" b="68207"/>
            <a:stretch>
              <a:fillRect/>
            </a:stretch>
          </p:blipFill>
          <p:spPr bwMode="auto">
            <a:xfrm>
              <a:off x="0" y="4456346"/>
              <a:ext cx="4312157" cy="1304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2389822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40</a:t>
            </a:fld>
            <a:endParaRPr lang="zh-CN" altLang="en-US">
              <a:latin typeface="Calibri"/>
              <a:cs typeface="Calibri"/>
            </a:endParaRPr>
          </a:p>
        </p:txBody>
      </p:sp>
      <p:sp>
        <p:nvSpPr>
          <p:cNvPr id="3" name="文本占位符 2"/>
          <p:cNvSpPr>
            <a:spLocks noGrp="1"/>
          </p:cNvSpPr>
          <p:nvPr>
            <p:ph type="body" sz="quarter" idx="14"/>
          </p:nvPr>
        </p:nvSpPr>
        <p:spPr>
          <a:xfrm>
            <a:off x="515937" y="1104900"/>
            <a:ext cx="5852965" cy="5016500"/>
          </a:xfrm>
        </p:spPr>
        <p:txBody>
          <a:bodyPr>
            <a:normAutofit/>
          </a:bodyPr>
          <a:lstStyle/>
          <a:p>
            <a:r>
              <a:rPr lang="en-VN" b="0" dirty="0"/>
              <a:t>Phát hiện và nhận dạng văn bản</a:t>
            </a:r>
          </a:p>
          <a:p>
            <a:pPr lvl="1" algn="just"/>
            <a:r>
              <a:rPr lang="en-VN" sz="2000" dirty="0"/>
              <a:t>Bao gồm hai nhiệm vụ chính: định vị vùng chứa văn bản và nhận dạng nội dung văn bản.</a:t>
            </a:r>
          </a:p>
          <a:p>
            <a:pPr lvl="1" algn="just"/>
            <a:r>
              <a:rPr lang="en-VN" sz="2000" dirty="0"/>
              <a:t>Được ứng dụng để hỗ trợ người khiếm thị đọc biển báo, nhận biết tiền tệ và xây dựng bản đồ số từ số nhà, biển tên đường.</a:t>
            </a:r>
          </a:p>
          <a:p>
            <a:pPr lvl="1" algn="just"/>
            <a:r>
              <a:rPr lang="en-VN" sz="2000" dirty="0"/>
              <a:t>Những thách thức chính gồm sự đa dạng về phông chữ và ngôn ngữ, văn bản bị xoay hoặc biến dạng phối cảnh, mật độ dày, nét chữ thiếu và hình ảnh mờ.</a:t>
            </a:r>
          </a:p>
          <a:p>
            <a:pPr>
              <a:lnSpc>
                <a:spcPct val="88000"/>
              </a:lnSpc>
            </a:pPr>
            <a:endParaRPr lang="en-US" altLang="zh-CN" sz="20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Phát hiện đối tượng</a:t>
            </a:r>
          </a:p>
        </p:txBody>
      </p:sp>
      <p:pic>
        <p:nvPicPr>
          <p:cNvPr id="6" name="Picture 5">
            <a:extLst>
              <a:ext uri="{FF2B5EF4-FFF2-40B4-BE49-F238E27FC236}">
                <a16:creationId xmlns:a16="http://schemas.microsoft.com/office/drawing/2014/main" id="{37ABC8FE-2A83-2C05-7D1A-AF2F1CAD78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88262" y="1382232"/>
            <a:ext cx="5187801" cy="3458534"/>
          </a:xfrm>
          <a:prstGeom prst="rect">
            <a:avLst/>
          </a:prstGeom>
        </p:spPr>
      </p:pic>
    </p:spTree>
    <p:extLst>
      <p:ext uri="{BB962C8B-B14F-4D97-AF65-F5344CB8AC3E}">
        <p14:creationId xmlns:p14="http://schemas.microsoft.com/office/powerpoint/2010/main" val="33148437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41</a:t>
            </a:fld>
            <a:endParaRPr lang="zh-CN" altLang="en-US">
              <a:latin typeface="Calibri"/>
              <a:cs typeface="Calibri"/>
            </a:endParaRPr>
          </a:p>
        </p:txBody>
      </p:sp>
      <p:sp>
        <p:nvSpPr>
          <p:cNvPr id="3" name="文本占位符 2"/>
          <p:cNvSpPr>
            <a:spLocks noGrp="1"/>
          </p:cNvSpPr>
          <p:nvPr>
            <p:ph type="body" sz="quarter" idx="14"/>
          </p:nvPr>
        </p:nvSpPr>
        <p:spPr/>
        <p:txBody>
          <a:bodyPr>
            <a:normAutofit/>
          </a:bodyPr>
          <a:lstStyle/>
          <a:p>
            <a:r>
              <a:rPr lang="en-VN" b="0" dirty="0"/>
              <a:t>Phát hiện tín hiệu giao thông</a:t>
            </a:r>
          </a:p>
          <a:p>
            <a:pPr lvl="1" algn="just"/>
            <a:r>
              <a:rPr lang="en-VN" sz="2000" dirty="0"/>
              <a:t>Bao gồm phát hiện 2D trong hình ảnh và phát hiện 3D để xác định vị trí, kích thước và khoảng cách của đối tượng trong không gian.</a:t>
            </a:r>
          </a:p>
          <a:p>
            <a:pPr lvl="1" algn="just"/>
            <a:r>
              <a:rPr lang="en-VN" sz="2000" dirty="0"/>
              <a:t>Được ứng dụng trong lái xe tự động, hệ thống hỗ trợ người lái và giám sát tình trạng giao thông.</a:t>
            </a:r>
          </a:p>
          <a:p>
            <a:pPr lvl="1" algn="just"/>
            <a:r>
              <a:rPr lang="en-VN" sz="2000" dirty="0"/>
              <a:t>Những thách thức chính gồm thay đổi điều kiện chiếu sáng, biển báo hoặc đèn tín hiệu bị che khuất, hình ảnh mờ và chất lượng suy giảm trong thời tiết xấu như mưa, sương mù hoặc tuyết.</a:t>
            </a:r>
          </a:p>
          <a:p>
            <a:pPr>
              <a:lnSpc>
                <a:spcPct val="85000"/>
              </a:lnSpc>
            </a:pPr>
            <a:endParaRPr lang="en-US" altLang="zh-CN" sz="20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Phát hiện đối tượng</a:t>
            </a:r>
          </a:p>
        </p:txBody>
      </p:sp>
      <p:grpSp>
        <p:nvGrpSpPr>
          <p:cNvPr id="11" name="Group 10"/>
          <p:cNvGrpSpPr/>
          <p:nvPr/>
        </p:nvGrpSpPr>
        <p:grpSpPr>
          <a:xfrm>
            <a:off x="226641" y="3746820"/>
            <a:ext cx="8234362" cy="2623383"/>
            <a:chOff x="881064" y="3806926"/>
            <a:chExt cx="8234362" cy="2623383"/>
          </a:xfrm>
        </p:grpSpPr>
        <p:sp>
          <p:nvSpPr>
            <p:cNvPr id="5" name="文本框 12"/>
            <p:cNvSpPr txBox="1">
              <a:spLocks noChangeArrowheads="1"/>
            </p:cNvSpPr>
            <p:nvPr/>
          </p:nvSpPr>
          <p:spPr bwMode="auto">
            <a:xfrm>
              <a:off x="1157568" y="6122334"/>
              <a:ext cx="70786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lvl="1" algn="ctr">
                <a:spcBef>
                  <a:spcPct val="0"/>
                </a:spcBef>
                <a:buFontTx/>
                <a:buNone/>
              </a:pPr>
              <a:r>
                <a:rPr lang="zh-CN" altLang="en-US" sz="1400" dirty="0">
                  <a:latin typeface="Arial" panose="020B0604020202020204" pitchFamily="34" charset="0"/>
                  <a:ea typeface="黑体" panose="02010609060101010101" pitchFamily="49" charset="-122"/>
                  <a:cs typeface="Arial" panose="020B0604020202020204" pitchFamily="34" charset="0"/>
                </a:rPr>
                <a:t>Ví dụ về phát hiện biển báo giao thông 2D và 3D</a:t>
              </a:r>
              <a:endParaRPr lang="zh-CN" altLang="zh-CN" sz="1100" dirty="0">
                <a:latin typeface="Arial" panose="020B0604020202020204" pitchFamily="34" charset="0"/>
                <a:ea typeface="黑体" panose="02010609060101010101" pitchFamily="49" charset="-122"/>
                <a:cs typeface="Arial" panose="020B0604020202020204" pitchFamily="34" charset="0"/>
              </a:endParaRPr>
            </a:p>
          </p:txBody>
        </p:sp>
        <p:grpSp>
          <p:nvGrpSpPr>
            <p:cNvPr id="6" name="组合 4"/>
            <p:cNvGrpSpPr/>
            <p:nvPr/>
          </p:nvGrpSpPr>
          <p:grpSpPr bwMode="auto">
            <a:xfrm>
              <a:off x="881064" y="3806926"/>
              <a:ext cx="8234362" cy="2247900"/>
              <a:chOff x="1145943" y="5370544"/>
              <a:chExt cx="5215101" cy="1167944"/>
            </a:xfrm>
          </p:grpSpPr>
          <p:pic>
            <p:nvPicPr>
              <p:cNvPr id="7" name="图片 16"/>
              <p:cNvPicPr>
                <a:picLocks noChangeAspect="1" noChangeArrowheads="1"/>
              </p:cNvPicPr>
              <p:nvPr/>
            </p:nvPicPr>
            <p:blipFill>
              <a:blip r:embed="rId3">
                <a:extLst>
                  <a:ext uri="{28A0092B-C50C-407E-A947-70E740481C1C}">
                    <a14:useLocalDpi xmlns:a14="http://schemas.microsoft.com/office/drawing/2010/main" val="0"/>
                  </a:ext>
                </a:extLst>
              </a:blip>
              <a:srcRect l="15758" t="3514" r="14317" b="17477"/>
              <a:stretch>
                <a:fillRect/>
              </a:stretch>
            </p:blipFill>
            <p:spPr bwMode="auto">
              <a:xfrm>
                <a:off x="1145943" y="5370544"/>
                <a:ext cx="1507343" cy="1167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20"/>
              <p:cNvPicPr>
                <a:picLocks noChangeAspect="1" noChangeArrowheads="1"/>
              </p:cNvPicPr>
              <p:nvPr/>
            </p:nvPicPr>
            <p:blipFill>
              <a:blip r:embed="rId4">
                <a:extLst>
                  <a:ext uri="{28A0092B-C50C-407E-A947-70E740481C1C}">
                    <a14:useLocalDpi xmlns:a14="http://schemas.microsoft.com/office/drawing/2010/main" val="0"/>
                  </a:ext>
                </a:extLst>
              </a:blip>
              <a:srcRect l="6392" t="2805" r="1436" b="14973"/>
              <a:stretch>
                <a:fillRect/>
              </a:stretch>
            </p:blipFill>
            <p:spPr bwMode="auto">
              <a:xfrm>
                <a:off x="2653286" y="5371652"/>
                <a:ext cx="3707758" cy="1166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2" name="图片 10"/>
          <p:cNvPicPr>
            <a:picLocks noChangeAspect="1" noChangeArrowheads="1"/>
          </p:cNvPicPr>
          <p:nvPr/>
        </p:nvPicPr>
        <p:blipFill rotWithShape="1">
          <a:blip r:embed="rId5">
            <a:extLst>
              <a:ext uri="{28A0092B-C50C-407E-A947-70E740481C1C}">
                <a14:useLocalDpi xmlns:a14="http://schemas.microsoft.com/office/drawing/2010/main" val="0"/>
              </a:ext>
            </a:extLst>
          </a:blip>
          <a:srcRect l="3101" t="49857" r="52300" b="26911"/>
          <a:stretch>
            <a:fillRect/>
          </a:stretch>
        </p:blipFill>
        <p:spPr bwMode="auto">
          <a:xfrm>
            <a:off x="8805236" y="3774716"/>
            <a:ext cx="2380014" cy="1302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0"/>
          <p:cNvPicPr>
            <a:picLocks noChangeAspect="1" noChangeArrowheads="1"/>
          </p:cNvPicPr>
          <p:nvPr/>
        </p:nvPicPr>
        <p:blipFill rotWithShape="1">
          <a:blip r:embed="rId5">
            <a:extLst>
              <a:ext uri="{28A0092B-C50C-407E-A947-70E740481C1C}">
                <a14:useLocalDpi xmlns:a14="http://schemas.microsoft.com/office/drawing/2010/main" val="0"/>
              </a:ext>
            </a:extLst>
          </a:blip>
          <a:srcRect l="48399" t="49857" r="5039" b="26911"/>
          <a:stretch>
            <a:fillRect/>
          </a:stretch>
        </p:blipFill>
        <p:spPr bwMode="auto">
          <a:xfrm>
            <a:off x="8704479" y="5076735"/>
            <a:ext cx="2581529" cy="1352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418134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42</a:t>
            </a:fld>
            <a:endParaRPr lang="zh-CN" altLang="en-US">
              <a:latin typeface="Calibri"/>
              <a:cs typeface="Calibri"/>
            </a:endParaRPr>
          </a:p>
        </p:txBody>
      </p:sp>
      <p:sp>
        <p:nvSpPr>
          <p:cNvPr id="3" name="文本占位符 2"/>
          <p:cNvSpPr>
            <a:spLocks noGrp="1"/>
          </p:cNvSpPr>
          <p:nvPr>
            <p:ph type="body" sz="quarter" idx="14"/>
          </p:nvPr>
        </p:nvSpPr>
        <p:spPr>
          <a:xfrm>
            <a:off x="515937" y="1104900"/>
            <a:ext cx="11392528" cy="5016500"/>
          </a:xfrm>
        </p:spPr>
        <p:txBody>
          <a:bodyPr>
            <a:normAutofit/>
          </a:bodyPr>
          <a:lstStyle/>
          <a:p>
            <a:r>
              <a:rPr lang="en-VN" b="0" dirty="0"/>
              <a:t>Phát hiện đối tượng trong ảnh viễn thám</a:t>
            </a:r>
          </a:p>
          <a:p>
            <a:pPr lvl="1" algn="just"/>
            <a:r>
              <a:rPr lang="en-VN" sz="2000" dirty="0"/>
              <a:t>Được ứng dụng trong trinh sát, cứu hộ và đánh giá thiên tai, giám sát tài nguyên, quy hoạch đô thị và quản lý giao thông.</a:t>
            </a:r>
          </a:p>
          <a:p>
            <a:pPr lvl="1" algn="just"/>
            <a:r>
              <a:rPr lang="en-VN" sz="2000" dirty="0"/>
              <a:t>Những thách thức chính gồm ảnh có độ phân giải rất lớn, đối tượng nhỏ hoặc bị che khuất, góc quan sát thay đổi và sự khác biệt giữa dữ liệu thu từ các loại cảm biến khác nhau.</a:t>
            </a:r>
          </a:p>
          <a:p>
            <a:pPr>
              <a:lnSpc>
                <a:spcPct val="85000"/>
              </a:lnSpc>
            </a:pPr>
            <a:endParaRPr lang="en-US" altLang="zh-CN" sz="20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Phát hiện đối tượng</a:t>
            </a:r>
          </a:p>
        </p:txBody>
      </p:sp>
      <p:pic>
        <p:nvPicPr>
          <p:cNvPr id="5" name="图片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2406" y="3118876"/>
            <a:ext cx="4993594" cy="3470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组合 4"/>
          <p:cNvGrpSpPr/>
          <p:nvPr/>
        </p:nvGrpSpPr>
        <p:grpSpPr bwMode="auto">
          <a:xfrm>
            <a:off x="6869048" y="3118876"/>
            <a:ext cx="4350722" cy="3598408"/>
            <a:chOff x="189511" y="4634009"/>
            <a:chExt cx="4030180" cy="3123349"/>
          </a:xfrm>
        </p:grpSpPr>
        <p:pic>
          <p:nvPicPr>
            <p:cNvPr id="7" name="图片 12"/>
            <p:cNvPicPr>
              <a:picLocks noChangeAspect="1" noChangeArrowheads="1"/>
            </p:cNvPicPr>
            <p:nvPr/>
          </p:nvPicPr>
          <p:blipFill>
            <a:blip r:embed="rId4">
              <a:extLst>
                <a:ext uri="{28A0092B-C50C-407E-A947-70E740481C1C}">
                  <a14:useLocalDpi xmlns:a14="http://schemas.microsoft.com/office/drawing/2010/main" val="0"/>
                </a:ext>
              </a:extLst>
            </a:blip>
            <a:srcRect l="3357" t="-221" r="3206" b="59500"/>
            <a:stretch>
              <a:fillRect/>
            </a:stretch>
          </p:blipFill>
          <p:spPr bwMode="auto">
            <a:xfrm>
              <a:off x="418016" y="4634009"/>
              <a:ext cx="3434962" cy="1513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12"/>
            <p:cNvPicPr>
              <a:picLocks noChangeAspect="1" noChangeArrowheads="1"/>
            </p:cNvPicPr>
            <p:nvPr/>
          </p:nvPicPr>
          <p:blipFill>
            <a:blip r:embed="rId4">
              <a:extLst>
                <a:ext uri="{28A0092B-C50C-407E-A947-70E740481C1C}">
                  <a14:useLocalDpi xmlns:a14="http://schemas.microsoft.com/office/drawing/2010/main" val="0"/>
                </a:ext>
              </a:extLst>
            </a:blip>
            <a:srcRect l="3474" t="40952" r="3088" b="25105"/>
            <a:stretch>
              <a:fillRect/>
            </a:stretch>
          </p:blipFill>
          <p:spPr bwMode="auto">
            <a:xfrm>
              <a:off x="189511" y="6276777"/>
              <a:ext cx="4030180" cy="1480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6473654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43</a:t>
            </a:fld>
            <a:endParaRPr lang="zh-CN" altLang="en-US">
              <a:latin typeface="Calibri"/>
              <a:cs typeface="Calibri"/>
            </a:endParaRPr>
          </a:p>
        </p:txBody>
      </p:sp>
      <p:sp>
        <p:nvSpPr>
          <p:cNvPr id="3" name="文本占位符 2"/>
          <p:cNvSpPr>
            <a:spLocks noGrp="1"/>
          </p:cNvSpPr>
          <p:nvPr>
            <p:ph type="body" sz="quarter" idx="14"/>
          </p:nvPr>
        </p:nvSpPr>
        <p:spPr>
          <a:xfrm>
            <a:off x="515937" y="1104900"/>
            <a:ext cx="11328733" cy="5016500"/>
          </a:xfrm>
        </p:spPr>
        <p:txBody>
          <a:bodyPr>
            <a:normAutofit/>
          </a:bodyPr>
          <a:lstStyle/>
          <a:p>
            <a:r>
              <a:rPr lang="en-VN" b="0" dirty="0"/>
              <a:t>Tương tác người máy</a:t>
            </a:r>
          </a:p>
          <a:p>
            <a:pPr lvl="1"/>
            <a:r>
              <a:rPr lang="en-VN" sz="2000" dirty="0"/>
              <a:t>Thông qua công nghệ theo dõi, hệ thống có thể nhận biết và phân tích tư thế, động tác và cử chỉ của con người, từ đó hỗ trợ tương tác tự nhiên hơn giữa con người và máy tính.</a:t>
            </a:r>
          </a:p>
          <a:p>
            <a:pPr>
              <a:lnSpc>
                <a:spcPct val="85000"/>
              </a:lnSpc>
            </a:pPr>
            <a:endParaRPr lang="zh-CN" altLang="en-US" sz="19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Theo dõi đối tượng</a:t>
            </a:r>
          </a:p>
        </p:txBody>
      </p:sp>
      <p:pic>
        <p:nvPicPr>
          <p:cNvPr id="7" name="图片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9281" y="2429435"/>
            <a:ext cx="3711249" cy="39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2" name="Picture 2" descr="躲避墙！体感游戏来了！ 燃烧脂肪，游戏也能瘦身"/>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2510" y="2740396"/>
            <a:ext cx="6333100" cy="3562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5302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44</a:t>
            </a:fld>
            <a:endParaRPr lang="zh-CN" altLang="en-US">
              <a:latin typeface="Calibri"/>
              <a:cs typeface="Calibri"/>
            </a:endParaRPr>
          </a:p>
        </p:txBody>
      </p:sp>
      <p:sp>
        <p:nvSpPr>
          <p:cNvPr id="3" name="文本占位符 2"/>
          <p:cNvSpPr>
            <a:spLocks noGrp="1"/>
          </p:cNvSpPr>
          <p:nvPr>
            <p:ph type="body" sz="quarter" idx="14"/>
          </p:nvPr>
        </p:nvSpPr>
        <p:spPr/>
        <p:txBody>
          <a:bodyPr>
            <a:normAutofit/>
          </a:bodyPr>
          <a:lstStyle/>
          <a:p>
            <a:r>
              <a:rPr lang="en-VN" b="0" dirty="0"/>
              <a:t>Điều hướng thị giác cho robot</a:t>
            </a:r>
          </a:p>
          <a:p>
            <a:pPr lvl="1"/>
            <a:r>
              <a:rPr lang="en-VN" sz="2000" dirty="0"/>
              <a:t>Được ứng dụng trong robot thông minh để nhận biết môi trường, theo dõi vật thể và ước lượng quỹ đạo chuyển động, từ đó hỗ trợ rô-bốt lập kế hoạch và di chuyển an toàn.</a:t>
            </a:r>
          </a:p>
          <a:p>
            <a:pPr>
              <a:lnSpc>
                <a:spcPct val="82000"/>
              </a:lnSpc>
            </a:pPr>
            <a:endParaRPr lang="zh-CN" altLang="en-US" sz="19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Theo dõi đối tượng</a:t>
            </a:r>
          </a:p>
        </p:txBody>
      </p:sp>
      <p:sp>
        <p:nvSpPr>
          <p:cNvPr id="8" name="TextBox 7"/>
          <p:cNvSpPr txBox="1"/>
          <p:nvPr/>
        </p:nvSpPr>
        <p:spPr>
          <a:xfrm>
            <a:off x="8068235" y="5065059"/>
            <a:ext cx="184731" cy="369332"/>
          </a:xfrm>
          <a:prstGeom prst="rect">
            <a:avLst/>
          </a:prstGeom>
          <a:noFill/>
        </p:spPr>
        <p:txBody>
          <a:bodyPr wrap="none" rtlCol="0">
            <a:spAutoFit/>
          </a:bodyPr>
          <a:lstStyle/>
          <a:p>
            <a:endParaRPr lang="en-US"/>
          </a:p>
        </p:txBody>
      </p:sp>
      <p:grpSp>
        <p:nvGrpSpPr>
          <p:cNvPr id="9" name="Group 8"/>
          <p:cNvGrpSpPr/>
          <p:nvPr/>
        </p:nvGrpSpPr>
        <p:grpSpPr>
          <a:xfrm>
            <a:off x="1153273" y="2416834"/>
            <a:ext cx="10018577" cy="4019825"/>
            <a:chOff x="758825" y="2345116"/>
            <a:chExt cx="7699375" cy="3089275"/>
          </a:xfrm>
        </p:grpSpPr>
        <p:pic>
          <p:nvPicPr>
            <p:cNvPr id="5" name="图片 2"/>
            <p:cNvPicPr>
              <a:picLocks noChangeAspect="1" noChangeArrowheads="1"/>
            </p:cNvPicPr>
            <p:nvPr/>
          </p:nvPicPr>
          <p:blipFill>
            <a:blip r:embed="rId3">
              <a:extLst>
                <a:ext uri="{28A0092B-C50C-407E-A947-70E740481C1C}">
                  <a14:useLocalDpi xmlns:a14="http://schemas.microsoft.com/office/drawing/2010/main" val="0"/>
                </a:ext>
              </a:extLst>
            </a:blip>
            <a:srcRect l="16870" r="21378"/>
            <a:stretch>
              <a:fillRect/>
            </a:stretch>
          </p:blipFill>
          <p:spPr bwMode="auto">
            <a:xfrm>
              <a:off x="758825" y="2345116"/>
              <a:ext cx="2868613" cy="308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2378454"/>
              <a:ext cx="4724400" cy="305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0404776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45</a:t>
            </a:fld>
            <a:endParaRPr lang="zh-CN" altLang="en-US">
              <a:latin typeface="Calibri"/>
              <a:cs typeface="Calibri"/>
            </a:endParaRPr>
          </a:p>
        </p:txBody>
      </p:sp>
      <p:sp>
        <p:nvSpPr>
          <p:cNvPr id="3" name="文本占位符 2"/>
          <p:cNvSpPr>
            <a:spLocks noGrp="1"/>
          </p:cNvSpPr>
          <p:nvPr>
            <p:ph type="body" sz="quarter" idx="14"/>
          </p:nvPr>
        </p:nvSpPr>
        <p:spPr/>
        <p:txBody>
          <a:bodyPr>
            <a:normAutofit/>
          </a:bodyPr>
          <a:lstStyle/>
          <a:p>
            <a:r>
              <a:rPr lang="en-VN" b="0" dirty="0"/>
              <a:t>Thực tế ảo</a:t>
            </a:r>
          </a:p>
          <a:p>
            <a:pPr lvl="1"/>
            <a:r>
              <a:rPr lang="en-VN" dirty="0"/>
              <a:t>Tạo môi trường ảo có khả năng tương tác 3D phong phú, đồng thời theo dõi và mô phỏng chuyển động của người dùng hoặc nhân vật ảo theo thời gian thực.</a:t>
            </a:r>
          </a:p>
          <a:p>
            <a:endParaRPr lang="zh-CN" altLang="en-US"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Theo dõi đối tượng</a:t>
            </a:r>
          </a:p>
        </p:txBody>
      </p:sp>
      <p:sp>
        <p:nvSpPr>
          <p:cNvPr id="8" name="TextBox 7"/>
          <p:cNvSpPr txBox="1"/>
          <p:nvPr/>
        </p:nvSpPr>
        <p:spPr>
          <a:xfrm>
            <a:off x="8068235" y="5065059"/>
            <a:ext cx="184731" cy="369332"/>
          </a:xfrm>
          <a:prstGeom prst="rect">
            <a:avLst/>
          </a:prstGeom>
          <a:noFill/>
        </p:spPr>
        <p:txBody>
          <a:bodyPr wrap="none" rtlCol="0">
            <a:spAutoFit/>
          </a:bodyPr>
          <a:lstStyle/>
          <a:p>
            <a:endParaRPr lang="en-US"/>
          </a:p>
        </p:txBody>
      </p:sp>
      <p:pic>
        <p:nvPicPr>
          <p:cNvPr id="7"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680" y="2948668"/>
            <a:ext cx="10946624" cy="3182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46</a:t>
            </a:fld>
            <a:endParaRPr lang="zh-CN" altLang="en-US">
              <a:latin typeface="Calibri"/>
              <a:cs typeface="Calibri"/>
            </a:endParaRPr>
          </a:p>
        </p:txBody>
      </p:sp>
      <p:sp>
        <p:nvSpPr>
          <p:cNvPr id="3" name="文本占位符 2"/>
          <p:cNvSpPr>
            <a:spLocks noGrp="1"/>
          </p:cNvSpPr>
          <p:nvPr>
            <p:ph type="body" sz="quarter" idx="14"/>
          </p:nvPr>
        </p:nvSpPr>
        <p:spPr/>
        <p:txBody>
          <a:bodyPr>
            <a:normAutofit/>
          </a:bodyPr>
          <a:lstStyle/>
          <a:p>
            <a:r>
              <a:rPr lang="en-VN" b="0" dirty="0"/>
              <a:t>Chẩn đoán y khoa</a:t>
            </a:r>
          </a:p>
          <a:p>
            <a:pPr lvl="1"/>
            <a:r>
              <a:rPr lang="en-VN" sz="2000" dirty="0"/>
              <a:t>Được ứng dụng để tự động phân tích chuỗi ảnh y khoa, chẳng hạn như siêu âm và cộng hưởng từ.</a:t>
            </a:r>
          </a:p>
          <a:p>
            <a:pPr lvl="1"/>
            <a:r>
              <a:rPr lang="en-VN" sz="2000" dirty="0"/>
              <a:t>Công nghệ theo dõi giúp xác định sự thay đổi liên tục về hình dạng, vị trí và chuyển động của cơ quan hoặc tổn thương theo thời gian, từ đó hỗ trợ bác sĩ chẩn đoán và đánh giá bệnh.</a:t>
            </a:r>
          </a:p>
          <a:p>
            <a:pPr>
              <a:lnSpc>
                <a:spcPct val="82000"/>
              </a:lnSpc>
            </a:pPr>
            <a:endParaRPr lang="zh-CN" altLang="en-US" sz="20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Theo dõi đối tượng</a:t>
            </a:r>
          </a:p>
        </p:txBody>
      </p:sp>
      <p:sp>
        <p:nvSpPr>
          <p:cNvPr id="8" name="TextBox 7"/>
          <p:cNvSpPr txBox="1"/>
          <p:nvPr/>
        </p:nvSpPr>
        <p:spPr>
          <a:xfrm>
            <a:off x="8068235" y="5065059"/>
            <a:ext cx="184731" cy="369332"/>
          </a:xfrm>
          <a:prstGeom prst="rect">
            <a:avLst/>
          </a:prstGeom>
          <a:noFill/>
        </p:spPr>
        <p:txBody>
          <a:bodyPr wrap="none" rtlCol="0">
            <a:spAutoFit/>
          </a:bodyPr>
          <a:lstStyle/>
          <a:p>
            <a:endParaRPr lang="en-US"/>
          </a:p>
        </p:txBody>
      </p:sp>
      <p:pic>
        <p:nvPicPr>
          <p:cNvPr id="5" name="图片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24511" y="3377705"/>
            <a:ext cx="4397361" cy="332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1171" y="3405414"/>
            <a:ext cx="4535592" cy="3325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6869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47</a:t>
            </a:fld>
            <a:endParaRPr lang="zh-CN" altLang="en-US">
              <a:latin typeface="Calibri"/>
              <a:cs typeface="Calibri"/>
            </a:endParaRPr>
          </a:p>
        </p:txBody>
      </p:sp>
      <p:sp>
        <p:nvSpPr>
          <p:cNvPr id="3" name="文本占位符 2"/>
          <p:cNvSpPr>
            <a:spLocks noGrp="1"/>
          </p:cNvSpPr>
          <p:nvPr>
            <p:ph type="body" sz="quarter" idx="14"/>
          </p:nvPr>
        </p:nvSpPr>
        <p:spPr>
          <a:xfrm>
            <a:off x="515937" y="1104900"/>
            <a:ext cx="11254305" cy="5016500"/>
          </a:xfrm>
        </p:spPr>
        <p:txBody>
          <a:bodyPr>
            <a:normAutofit/>
          </a:bodyPr>
          <a:lstStyle/>
          <a:p>
            <a:r>
              <a:rPr lang="en-VN" b="0" dirty="0"/>
              <a:t>Phân đoạn ảnh là gì?</a:t>
            </a:r>
          </a:p>
          <a:p>
            <a:pPr lvl="1" algn="just"/>
            <a:r>
              <a:rPr lang="en-VN" sz="2000" i="1" dirty="0"/>
              <a:t>Phân loại: </a:t>
            </a:r>
            <a:r>
              <a:rPr lang="en-VN" sz="2000" dirty="0"/>
              <a:t>Xác định trong ảnh có đối tượng gì. </a:t>
            </a:r>
          </a:p>
          <a:p>
            <a:pPr lvl="1" algn="just"/>
            <a:r>
              <a:rPr lang="en-VN" sz="2000" i="1" dirty="0"/>
              <a:t>Phát hiện đối tượng: </a:t>
            </a:r>
            <a:r>
              <a:rPr lang="en-VN" sz="2000" dirty="0"/>
              <a:t>Xác định đối tượng là gì và nằm ở đâu, thường bằng khung giới hạn. </a:t>
            </a:r>
          </a:p>
          <a:p>
            <a:pPr lvl="1" algn="just"/>
            <a:r>
              <a:rPr lang="en-VN" sz="2000" i="1" dirty="0"/>
              <a:t>Phân đoạn ngữ nghĩa: </a:t>
            </a:r>
            <a:r>
              <a:rPr lang="en-VN" sz="2000" dirty="0"/>
              <a:t>Xác định ở cấp độ điểm ảnh đối tượng là gì và nằm ở đâu. </a:t>
            </a:r>
          </a:p>
          <a:p>
            <a:pPr lvl="1" algn="just"/>
            <a:r>
              <a:rPr lang="en-VN" sz="2000" dirty="0"/>
              <a:t>Mỗi điểm ảnh được gán một nhãn lớp riêng, nhờ đó xác định chính xác vùng và ranh giới của các đối tượng trong ảnh.</a:t>
            </a:r>
          </a:p>
          <a:p>
            <a:pPr lvl="1"/>
            <a:endParaRPr lang="zh-CN" altLang="en-US"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Phân đoạn </a:t>
            </a:r>
            <a:r>
              <a:rPr lang="en-US" altLang="zh-CN" dirty="0" err="1">
                <a:latin typeface="Calibri"/>
                <a:cs typeface="Calibri"/>
              </a:rPr>
              <a:t>ảnh</a:t>
            </a:r>
            <a:r>
              <a:rPr lang="en-US" altLang="zh-CN" dirty="0">
                <a:latin typeface="Calibri"/>
                <a:cs typeface="Calibri"/>
              </a:rPr>
              <a:t> (segmentation)</a:t>
            </a:r>
            <a:endParaRPr lang="zh-CN" altLang="en-US" dirty="0">
              <a:latin typeface="Calibri"/>
              <a:cs typeface="Calibri"/>
            </a:endParaRPr>
          </a:p>
        </p:txBody>
      </p:sp>
      <p:sp>
        <p:nvSpPr>
          <p:cNvPr id="8" name="TextBox 7"/>
          <p:cNvSpPr txBox="1"/>
          <p:nvPr/>
        </p:nvSpPr>
        <p:spPr>
          <a:xfrm>
            <a:off x="8068235" y="5065059"/>
            <a:ext cx="184731" cy="369332"/>
          </a:xfrm>
          <a:prstGeom prst="rect">
            <a:avLst/>
          </a:prstGeom>
          <a:noFill/>
        </p:spPr>
        <p:txBody>
          <a:bodyPr wrap="none" rtlCol="0">
            <a:spAutoFit/>
          </a:bodyPr>
          <a:lstStyle/>
          <a:p>
            <a:endParaRPr lang="en-US"/>
          </a:p>
        </p:txBody>
      </p:sp>
      <p:pic>
        <p:nvPicPr>
          <p:cNvPr id="7" name="Picture 1" descr="page3image1179918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0881" y="3660525"/>
            <a:ext cx="6896100" cy="266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48</a:t>
            </a:fld>
            <a:endParaRPr lang="zh-CN" altLang="en-US">
              <a:latin typeface="Calibri"/>
              <a:cs typeface="Calibri"/>
            </a:endParaRPr>
          </a:p>
        </p:txBody>
      </p:sp>
      <p:sp>
        <p:nvSpPr>
          <p:cNvPr id="3" name="文本占位符 2"/>
          <p:cNvSpPr>
            <a:spLocks noGrp="1"/>
          </p:cNvSpPr>
          <p:nvPr>
            <p:ph type="body" sz="quarter" idx="14"/>
          </p:nvPr>
        </p:nvSpPr>
        <p:spPr/>
        <p:txBody>
          <a:bodyPr>
            <a:normAutofit/>
          </a:bodyPr>
          <a:lstStyle/>
          <a:p>
            <a:r>
              <a:rPr lang="en-VN" b="0" dirty="0"/>
              <a:t>Phân đoạn ảnh được chia 2 loại:</a:t>
            </a:r>
          </a:p>
          <a:p>
            <a:pPr lvl="1" algn="just"/>
            <a:r>
              <a:rPr lang="en-VN" sz="2000" i="1" dirty="0"/>
              <a:t>Phân đoạn ngữ nghĩa (Semantic Segmentation): </a:t>
            </a:r>
            <a:r>
              <a:rPr lang="en-VN" sz="2000" dirty="0"/>
              <a:t>Gán nhãn lớp cho từng điểm ảnh, qua đó xác định vùng và ranh giới của các loại đối tượng trong ảnh.</a:t>
            </a:r>
          </a:p>
          <a:p>
            <a:pPr lvl="1" algn="just"/>
            <a:r>
              <a:rPr lang="en-VN" sz="2000" i="1" dirty="0"/>
              <a:t>Phân đoạn cá thể (Instance Segmentation): </a:t>
            </a:r>
            <a:r>
              <a:rPr lang="en-VN" sz="2000" dirty="0"/>
              <a:t>Không chỉ xác định lớp đối tượng mà còn phân biệt từng cá thể riêng biệt thuộc cùng một lớp.</a:t>
            </a:r>
          </a:p>
          <a:p>
            <a:pPr lvl="1" algn="just"/>
            <a:r>
              <a:rPr lang="en-VN" sz="2000" dirty="0"/>
              <a:t>Ví dụ: phân đoạn ngữ nghĩa xác định tất cả người đi bộ là lớp “người”; phân đoạn cá thể tách riêng người thứ nhất, người thứ hai, người thứ ba.</a:t>
            </a:r>
          </a:p>
          <a:p>
            <a:pPr>
              <a:lnSpc>
                <a:spcPct val="82000"/>
              </a:lnSpc>
            </a:pPr>
            <a:endParaRPr lang="zh-CN" altLang="en-US" sz="19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Phân đoạn </a:t>
            </a:r>
            <a:r>
              <a:rPr lang="en-US" altLang="zh-CN" dirty="0" err="1">
                <a:latin typeface="Calibri"/>
                <a:cs typeface="Calibri"/>
              </a:rPr>
              <a:t>ảnh</a:t>
            </a:r>
            <a:r>
              <a:rPr lang="en-US" altLang="zh-CN" dirty="0">
                <a:latin typeface="Calibri"/>
                <a:cs typeface="Calibri"/>
              </a:rPr>
              <a:t> (segmentation)</a:t>
            </a:r>
            <a:endParaRPr lang="zh-CN" altLang="en-US" dirty="0">
              <a:latin typeface="Calibri"/>
              <a:cs typeface="Calibri"/>
            </a:endParaRPr>
          </a:p>
        </p:txBody>
      </p:sp>
      <p:sp>
        <p:nvSpPr>
          <p:cNvPr id="8" name="TextBox 7"/>
          <p:cNvSpPr txBox="1"/>
          <p:nvPr/>
        </p:nvSpPr>
        <p:spPr>
          <a:xfrm>
            <a:off x="8365947" y="6388097"/>
            <a:ext cx="163011" cy="221446"/>
          </a:xfrm>
          <a:prstGeom prst="rect">
            <a:avLst/>
          </a:prstGeom>
          <a:noFill/>
        </p:spPr>
        <p:txBody>
          <a:bodyPr wrap="square" rtlCol="0">
            <a:spAutoFit/>
          </a:bodyPr>
          <a:lstStyle/>
          <a:p>
            <a:endParaRPr lang="en-US"/>
          </a:p>
        </p:txBody>
      </p:sp>
      <p:pic>
        <p:nvPicPr>
          <p:cNvPr id="1026" name="Picture 2" descr="Semantic segmentation (left) and Instance segmentation (right) [8] |  Download Scientific Diag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9129" y="3875387"/>
            <a:ext cx="9167616" cy="270189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579710" y="6512145"/>
            <a:ext cx="1875332" cy="212769"/>
          </a:xfrm>
          <a:prstGeom prst="rect">
            <a:avLst/>
          </a:prstGeom>
          <a:noFill/>
        </p:spPr>
        <p:txBody>
          <a:bodyPr wrap="square">
            <a:noAutofit/>
          </a:bodyPr>
          <a:lstStyle/>
          <a:p>
            <a:r>
              <a:rPr lang="zh-CN" altLang="en-US" sz="1100" dirty="0">
                <a:latin typeface="Arial" panose="020B0604020202020204" pitchFamily="34" charset="0"/>
                <a:cs typeface="Arial" panose="020B0604020202020204" pitchFamily="34" charset="0"/>
              </a:rPr>
              <a:t>Phân đoạn ngữ nghĩa</a:t>
            </a:r>
            <a:endParaRPr lang="en-US" sz="1100" dirty="0">
              <a:latin typeface="Arial" panose="020B0604020202020204" pitchFamily="34" charset="0"/>
              <a:cs typeface="Arial" panose="020B0604020202020204" pitchFamily="34" charset="0"/>
            </a:endParaRPr>
          </a:p>
        </p:txBody>
      </p:sp>
      <p:sp>
        <p:nvSpPr>
          <p:cNvPr id="7" name="TextBox 6"/>
          <p:cNvSpPr txBox="1"/>
          <p:nvPr/>
        </p:nvSpPr>
        <p:spPr>
          <a:xfrm>
            <a:off x="8033656" y="6553550"/>
            <a:ext cx="1493115" cy="212770"/>
          </a:xfrm>
          <a:prstGeom prst="rect">
            <a:avLst/>
          </a:prstGeom>
          <a:noFill/>
        </p:spPr>
        <p:txBody>
          <a:bodyPr wrap="square">
            <a:noAutofit/>
          </a:bodyPr>
          <a:lstStyle/>
          <a:p>
            <a:r>
              <a:rPr lang="zh-CN" altLang="en-US" sz="1100" dirty="0">
                <a:latin typeface="Arial" panose="020B0604020202020204" pitchFamily="34" charset="0"/>
                <a:cs typeface="Arial" panose="020B0604020202020204" pitchFamily="34" charset="0"/>
              </a:rPr>
              <a:t>Phân đoạn thực thể</a:t>
            </a: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199076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49</a:t>
            </a:fld>
            <a:endParaRPr lang="zh-CN" altLang="en-US">
              <a:latin typeface="Calibri"/>
              <a:cs typeface="Calibri"/>
            </a:endParaRPr>
          </a:p>
        </p:txBody>
      </p:sp>
      <p:sp>
        <p:nvSpPr>
          <p:cNvPr id="3" name="文本占位符 2"/>
          <p:cNvSpPr>
            <a:spLocks noGrp="1"/>
          </p:cNvSpPr>
          <p:nvPr>
            <p:ph type="body" sz="quarter" idx="14"/>
          </p:nvPr>
        </p:nvSpPr>
        <p:spPr/>
        <p:txBody>
          <a:bodyPr>
            <a:normAutofit/>
          </a:bodyPr>
          <a:lstStyle/>
          <a:p>
            <a:r>
              <a:rPr lang="en-VN" b="0" dirty="0"/>
              <a:t>Phân đoạn ảnh trong video</a:t>
            </a:r>
          </a:p>
          <a:p>
            <a:pPr lvl="1"/>
            <a:r>
              <a:rPr lang="en-VN" sz="2000" dirty="0"/>
              <a:t>Khai thác mối liên hệ theo thời gian giữa các khung hình liên tiếp.</a:t>
            </a:r>
          </a:p>
          <a:p>
            <a:pPr lvl="1"/>
            <a:r>
              <a:rPr lang="en-VN" sz="2000" dirty="0"/>
              <a:t>Không giám sát: Tự động xác định và phân đoạn các đối tượng nổi bật trong video mà không cần dữ liệu chú thích.</a:t>
            </a:r>
          </a:p>
          <a:p>
            <a:pPr lvl="1"/>
            <a:r>
              <a:rPr lang="en-VN" sz="2000" dirty="0"/>
              <a:t>Bán giám sát: Sử dụng mặt nạ phân đoạn được chú thích ở khung hình đầu tiên làm đầu vào, sau đó theo dõi và phân đoạn đối tượng tương ứng trong các khung hình tiếp theo.</a:t>
            </a:r>
          </a:p>
          <a:p>
            <a:pPr>
              <a:lnSpc>
                <a:spcPct val="82000"/>
              </a:lnSpc>
            </a:pPr>
            <a:endParaRPr lang="zh-CN" altLang="en-US" sz="19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Phân đoạn </a:t>
            </a:r>
            <a:r>
              <a:rPr lang="en-US" altLang="zh-CN" dirty="0" err="1">
                <a:latin typeface="Calibri"/>
                <a:cs typeface="Calibri"/>
              </a:rPr>
              <a:t>ảnh</a:t>
            </a:r>
            <a:r>
              <a:rPr lang="en-US" altLang="zh-CN" dirty="0">
                <a:latin typeface="Calibri"/>
                <a:cs typeface="Calibri"/>
              </a:rPr>
              <a:t> (segmentation)</a:t>
            </a:r>
            <a:endParaRPr lang="zh-CN" altLang="en-US" dirty="0">
              <a:latin typeface="Calibri"/>
              <a:cs typeface="Calibri"/>
            </a:endParaRPr>
          </a:p>
        </p:txBody>
      </p:sp>
      <p:sp>
        <p:nvSpPr>
          <p:cNvPr id="8" name="TextBox 7"/>
          <p:cNvSpPr txBox="1"/>
          <p:nvPr/>
        </p:nvSpPr>
        <p:spPr>
          <a:xfrm>
            <a:off x="8068235" y="5065059"/>
            <a:ext cx="184731" cy="369332"/>
          </a:xfrm>
          <a:prstGeom prst="rect">
            <a:avLst/>
          </a:prstGeom>
          <a:noFill/>
        </p:spPr>
        <p:txBody>
          <a:bodyPr wrap="none" rtlCol="0">
            <a:spAutoFit/>
          </a:bodyPr>
          <a:lstStyle/>
          <a:p>
            <a:endParaRPr lang="en-US"/>
          </a:p>
        </p:txBody>
      </p:sp>
      <p:pic>
        <p:nvPicPr>
          <p:cNvPr id="10" name="图片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7066" y="3550173"/>
            <a:ext cx="4302818" cy="243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4_视频分割.mp4" descr="4_视频分割.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096001" y="3574473"/>
            <a:ext cx="4843016" cy="2743200"/>
          </a:xfrm>
          <a:prstGeom prst="rect">
            <a:avLst/>
          </a:prstGeom>
        </p:spPr>
      </p:pic>
    </p:spTree>
    <p:extLst>
      <p:ext uri="{BB962C8B-B14F-4D97-AF65-F5344CB8AC3E}">
        <p14:creationId xmlns:p14="http://schemas.microsoft.com/office/powerpoint/2010/main" val="4785034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40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vol="80000">
                <p:cTn id="12" fill="hold" display="0">
                  <p:stCondLst>
                    <p:cond delay="indefinite"/>
                  </p:stCondLst>
                </p:cTn>
                <p:tgtEl>
                  <p:spTgt spid="11"/>
                </p:tgtEl>
              </p:cMediaNode>
            </p:vide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50</a:t>
            </a:fld>
            <a:endParaRPr lang="zh-CN" altLang="en-US">
              <a:latin typeface="Calibri"/>
              <a:cs typeface="Calibri"/>
            </a:endParaRPr>
          </a:p>
        </p:txBody>
      </p:sp>
      <p:sp>
        <p:nvSpPr>
          <p:cNvPr id="4" name="文本占位符 3"/>
          <p:cNvSpPr>
            <a:spLocks noGrp="1"/>
          </p:cNvSpPr>
          <p:nvPr>
            <p:ph type="body" sz="quarter" idx="13"/>
          </p:nvPr>
        </p:nvSpPr>
        <p:spPr>
          <a:xfrm>
            <a:off x="1595438" y="133086"/>
            <a:ext cx="9945398" cy="668337"/>
          </a:xfrm>
        </p:spPr>
        <p:txBody>
          <a:bodyPr>
            <a:noAutofit/>
          </a:bodyPr>
          <a:lstStyle/>
          <a:p>
            <a:r>
              <a:rPr lang="zh-CN" altLang="en-US" dirty="0">
                <a:latin typeface="Calibri"/>
                <a:cs typeface="Calibri"/>
              </a:rPr>
              <a:t>Phân đoạn </a:t>
            </a:r>
            <a:r>
              <a:rPr lang="en-US" altLang="zh-CN" dirty="0" err="1">
                <a:latin typeface="Calibri"/>
                <a:cs typeface="Calibri"/>
              </a:rPr>
              <a:t>ảnh</a:t>
            </a:r>
            <a:r>
              <a:rPr lang="en-US" altLang="zh-CN" dirty="0">
                <a:latin typeface="Calibri"/>
                <a:cs typeface="Calibri"/>
              </a:rPr>
              <a:t> (segmentation) - </a:t>
            </a:r>
            <a:r>
              <a:rPr lang="en-US" altLang="zh-CN" dirty="0" err="1">
                <a:latin typeface="Calibri"/>
                <a:cs typeface="Calibri"/>
              </a:rPr>
              <a:t>Ứng</a:t>
            </a:r>
            <a:r>
              <a:rPr lang="en-US" altLang="zh-CN" dirty="0">
                <a:latin typeface="Calibri"/>
                <a:cs typeface="Calibri"/>
              </a:rPr>
              <a:t> </a:t>
            </a:r>
            <a:r>
              <a:rPr lang="en-US" altLang="zh-CN" dirty="0" err="1">
                <a:latin typeface="Calibri"/>
                <a:cs typeface="Calibri"/>
              </a:rPr>
              <a:t>dụng</a:t>
            </a:r>
            <a:endParaRPr lang="zh-CN" altLang="en-US" dirty="0">
              <a:latin typeface="Calibri"/>
              <a:cs typeface="Calibri"/>
            </a:endParaRPr>
          </a:p>
        </p:txBody>
      </p:sp>
      <p:sp>
        <p:nvSpPr>
          <p:cNvPr id="8" name="TextBox 7"/>
          <p:cNvSpPr txBox="1"/>
          <p:nvPr/>
        </p:nvSpPr>
        <p:spPr>
          <a:xfrm>
            <a:off x="7989794" y="4427071"/>
            <a:ext cx="184731" cy="307777"/>
          </a:xfrm>
          <a:prstGeom prst="rect">
            <a:avLst/>
          </a:prstGeom>
          <a:noFill/>
        </p:spPr>
        <p:txBody>
          <a:bodyPr wrap="none" rtlCol="0">
            <a:spAutoFit/>
          </a:bodyPr>
          <a:lstStyle/>
          <a:p>
            <a:endParaRPr lang="en-US" sz="1400">
              <a:latin typeface="Arial" panose="020B0604020202020204" pitchFamily="34" charset="0"/>
              <a:cs typeface="Arial" panose="020B0604020202020204" pitchFamily="34"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8488" y="1317625"/>
            <a:ext cx="3694112" cy="211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317625"/>
            <a:ext cx="3694113" cy="211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2207" y="3945202"/>
            <a:ext cx="3692525" cy="210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1"/>
          <p:cNvSpPr txBox="1">
            <a:spLocks noChangeArrowheads="1"/>
          </p:cNvSpPr>
          <p:nvPr/>
        </p:nvSpPr>
        <p:spPr bwMode="auto">
          <a:xfrm>
            <a:off x="2339975" y="3436938"/>
            <a:ext cx="273304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kumimoji="1" lang="zh-CN" altLang="en-US" sz="1400" dirty="0">
                <a:latin typeface="Arial" panose="020B0604020202020204" pitchFamily="34" charset="0"/>
                <a:cs typeface="Arial" panose="020B0604020202020204" pitchFamily="34" charset="0"/>
              </a:rPr>
              <a:t>Giám sát địa chất</a:t>
            </a:r>
            <a:r>
              <a:rPr kumimoji="1" lang="en-US" altLang="zh-CN" sz="1400" dirty="0">
                <a:latin typeface="Arial" panose="020B0604020202020204" pitchFamily="34" charset="0"/>
                <a:cs typeface="Arial" panose="020B0604020202020204" pitchFamily="34" charset="0"/>
              </a:rPr>
              <a:t> </a:t>
            </a:r>
            <a:r>
              <a:rPr kumimoji="1" lang="vi-VN" altLang="zh-CN" sz="1400" dirty="0">
                <a:latin typeface="Arial" panose="020B0604020202020204" pitchFamily="34" charset="0"/>
                <a:cs typeface="Arial" panose="020B0604020202020204" pitchFamily="34" charset="0"/>
              </a:rPr>
              <a:t>-</a:t>
            </a:r>
            <a:r>
              <a:rPr kumimoji="1" lang="en-US" altLang="zh-CN" sz="1400" dirty="0">
                <a:latin typeface="Arial" panose="020B0604020202020204" pitchFamily="34" charset="0"/>
                <a:cs typeface="Arial" panose="020B0604020202020204" pitchFamily="34" charset="0"/>
              </a:rPr>
              <a:t> </a:t>
            </a:r>
            <a:r>
              <a:rPr kumimoji="1" lang="zh-CN" altLang="en-US" sz="1400" dirty="0">
                <a:latin typeface="Arial" panose="020B0604020202020204" pitchFamily="34" charset="0"/>
                <a:cs typeface="Arial" panose="020B0604020202020204" pitchFamily="34" charset="0"/>
              </a:rPr>
              <a:t>sử dụng đất</a:t>
            </a:r>
          </a:p>
        </p:txBody>
      </p:sp>
      <p:sp>
        <p:nvSpPr>
          <p:cNvPr id="12" name="文本框 11"/>
          <p:cNvSpPr txBox="1">
            <a:spLocks noChangeArrowheads="1"/>
          </p:cNvSpPr>
          <p:nvPr/>
        </p:nvSpPr>
        <p:spPr bwMode="auto">
          <a:xfrm>
            <a:off x="7337425" y="3436938"/>
            <a:ext cx="120396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kumimoji="1" lang="zh-CN" altLang="en-US" sz="1400">
                <a:latin typeface="Arial" panose="020B0604020202020204" pitchFamily="34" charset="0"/>
                <a:cs typeface="Arial" panose="020B0604020202020204" pitchFamily="34" charset="0"/>
              </a:rPr>
              <a:t>Lái xe tự động</a:t>
            </a:r>
          </a:p>
        </p:txBody>
      </p:sp>
      <p:sp>
        <p:nvSpPr>
          <p:cNvPr id="13" name="文本框 12"/>
          <p:cNvSpPr txBox="1">
            <a:spLocks noChangeArrowheads="1"/>
          </p:cNvSpPr>
          <p:nvPr/>
        </p:nvSpPr>
        <p:spPr bwMode="auto">
          <a:xfrm>
            <a:off x="5196782" y="6164473"/>
            <a:ext cx="120396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kumimoji="1" lang="zh-CN" altLang="en-US" sz="1400" dirty="0">
                <a:latin typeface="Arial" panose="020B0604020202020204" pitchFamily="34" charset="0"/>
                <a:cs typeface="Arial" panose="020B0604020202020204" pitchFamily="34" charset="0"/>
              </a:rPr>
              <a:t>Phân đoạn khuôn mặt</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51</a:t>
            </a:fld>
            <a:endParaRPr lang="zh-CN" altLang="en-US">
              <a:latin typeface="Calibri"/>
              <a:cs typeface="Calibri"/>
            </a:endParaRPr>
          </a:p>
        </p:txBody>
      </p:sp>
      <p:sp>
        <p:nvSpPr>
          <p:cNvPr id="4" name="文本占位符 3"/>
          <p:cNvSpPr>
            <a:spLocks noGrp="1"/>
          </p:cNvSpPr>
          <p:nvPr>
            <p:ph type="body" sz="quarter" idx="13"/>
          </p:nvPr>
        </p:nvSpPr>
        <p:spPr>
          <a:xfrm>
            <a:off x="1595438" y="133086"/>
            <a:ext cx="9668307" cy="668337"/>
          </a:xfrm>
        </p:spPr>
        <p:txBody>
          <a:bodyPr>
            <a:noAutofit/>
          </a:bodyPr>
          <a:lstStyle/>
          <a:p>
            <a:r>
              <a:rPr lang="zh-CN" altLang="en-US" dirty="0">
                <a:latin typeface="Calibri"/>
                <a:cs typeface="Calibri"/>
              </a:rPr>
              <a:t>Phân đoạn </a:t>
            </a:r>
            <a:r>
              <a:rPr lang="en-US" altLang="zh-CN" dirty="0" err="1">
                <a:latin typeface="Calibri"/>
                <a:cs typeface="Calibri"/>
              </a:rPr>
              <a:t>ảnh</a:t>
            </a:r>
            <a:r>
              <a:rPr lang="en-US" altLang="zh-CN" dirty="0">
                <a:latin typeface="Calibri"/>
                <a:cs typeface="Calibri"/>
              </a:rPr>
              <a:t> (segmentation) - </a:t>
            </a:r>
            <a:r>
              <a:rPr lang="en-US" altLang="zh-CN" dirty="0" err="1">
                <a:latin typeface="Calibri"/>
                <a:cs typeface="Calibri"/>
              </a:rPr>
              <a:t>Ứng</a:t>
            </a:r>
            <a:r>
              <a:rPr lang="en-US" altLang="zh-CN" dirty="0">
                <a:latin typeface="Calibri"/>
                <a:cs typeface="Calibri"/>
              </a:rPr>
              <a:t> </a:t>
            </a:r>
            <a:r>
              <a:rPr lang="en-US" altLang="zh-CN" dirty="0" err="1">
                <a:latin typeface="Calibri"/>
                <a:cs typeface="Calibri"/>
              </a:rPr>
              <a:t>dụng</a:t>
            </a:r>
            <a:endParaRPr lang="zh-CN" altLang="en-US" dirty="0">
              <a:latin typeface="Calibri"/>
              <a:cs typeface="Calibri"/>
            </a:endParaRPr>
          </a:p>
        </p:txBody>
      </p:sp>
      <p:sp>
        <p:nvSpPr>
          <p:cNvPr id="8" name="TextBox 7"/>
          <p:cNvSpPr txBox="1"/>
          <p:nvPr/>
        </p:nvSpPr>
        <p:spPr>
          <a:xfrm>
            <a:off x="8068235" y="4554696"/>
            <a:ext cx="184731" cy="369332"/>
          </a:xfrm>
          <a:prstGeom prst="rect">
            <a:avLst/>
          </a:prstGeom>
          <a:noFill/>
        </p:spPr>
        <p:txBody>
          <a:bodyPr wrap="none" rtlCol="0">
            <a:spAutoFit/>
          </a:bodyPr>
          <a:lstStyle/>
          <a:p>
            <a:endParaRPr lang="en-US">
              <a:latin typeface="Arial" panose="020B0604020202020204" pitchFamily="34" charset="0"/>
              <a:cs typeface="Arial" panose="020B0604020202020204" pitchFamily="34" charset="0"/>
            </a:endParaRPr>
          </a:p>
        </p:txBody>
      </p:sp>
      <p:grpSp>
        <p:nvGrpSpPr>
          <p:cNvPr id="18" name="Group 17"/>
          <p:cNvGrpSpPr/>
          <p:nvPr/>
        </p:nvGrpSpPr>
        <p:grpSpPr>
          <a:xfrm>
            <a:off x="1876148" y="1285687"/>
            <a:ext cx="8439704" cy="5314639"/>
            <a:chOff x="1283541" y="2084652"/>
            <a:chExt cx="7921625" cy="4988395"/>
          </a:xfrm>
        </p:grpSpPr>
        <p:pic>
          <p:nvPicPr>
            <p:cNvPr id="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1053" y="2084652"/>
              <a:ext cx="3694113" cy="210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3541" y="2084652"/>
              <a:ext cx="3694112" cy="210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
            <p:cNvSpPr txBox="1">
              <a:spLocks noChangeArrowheads="1"/>
            </p:cNvSpPr>
            <p:nvPr/>
          </p:nvSpPr>
          <p:spPr bwMode="auto">
            <a:xfrm>
              <a:off x="2524966" y="4207139"/>
              <a:ext cx="1891584" cy="288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kumimoji="1" lang="zh-CN" altLang="en-US" sz="1400" dirty="0">
                  <a:latin typeface="Arial" panose="020B0604020202020204" pitchFamily="34" charset="0"/>
                  <a:cs typeface="Arial" panose="020B0604020202020204" pitchFamily="34" charset="0"/>
                </a:rPr>
                <a:t>Nông nghiệp chính xác</a:t>
              </a:r>
            </a:p>
          </p:txBody>
        </p:sp>
        <p:sp>
          <p:nvSpPr>
            <p:cNvPr id="15" name="文本框 11"/>
            <p:cNvSpPr txBox="1">
              <a:spLocks noChangeArrowheads="1"/>
            </p:cNvSpPr>
            <p:nvPr/>
          </p:nvSpPr>
          <p:spPr bwMode="auto">
            <a:xfrm>
              <a:off x="6239716" y="4207139"/>
              <a:ext cx="1714042" cy="288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None/>
              </a:pPr>
              <a:r>
                <a:rPr kumimoji="1" lang="en-US" altLang="zh-CN" sz="1400" dirty="0">
                  <a:latin typeface="Arial" panose="020B0604020202020204" pitchFamily="34" charset="0"/>
                  <a:cs typeface="Arial" panose="020B0604020202020204" pitchFamily="34" charset="0"/>
                </a:rPr>
                <a:t>P</a:t>
              </a:r>
              <a:r>
                <a:rPr kumimoji="1" lang="zh-CN" altLang="en-US" sz="1400" dirty="0">
                  <a:latin typeface="Arial" panose="020B0604020202020204" pitchFamily="34" charset="0"/>
                  <a:cs typeface="Arial" panose="020B0604020202020204" pitchFamily="34" charset="0"/>
                </a:rPr>
                <a:t>hân loại trang phục</a:t>
              </a:r>
            </a:p>
          </p:txBody>
        </p:sp>
        <p:pic>
          <p:nvPicPr>
            <p:cNvPr id="16" name="Picture 1" descr="page27image1180376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01028" y="4776963"/>
              <a:ext cx="7486650"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文本框 15"/>
            <p:cNvSpPr txBox="1">
              <a:spLocks noChangeArrowheads="1"/>
            </p:cNvSpPr>
            <p:nvPr/>
          </p:nvSpPr>
          <p:spPr bwMode="auto">
            <a:xfrm>
              <a:off x="4353427" y="6784163"/>
              <a:ext cx="1536499" cy="288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None/>
              </a:pPr>
              <a:r>
                <a:rPr kumimoji="1" lang="zh-CN" altLang="en-US" sz="1400" dirty="0">
                  <a:latin typeface="Arial" panose="020B0604020202020204" pitchFamily="34" charset="0"/>
                  <a:cs typeface="Arial" panose="020B0604020202020204" pitchFamily="34" charset="0"/>
                </a:rPr>
                <a:t>Chẩn đoán y khoa</a:t>
              </a:r>
            </a:p>
          </p:txBody>
        </p:sp>
      </p:gr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52</a:t>
            </a:fld>
            <a:endParaRPr lang="zh-CN" altLang="en-US">
              <a:latin typeface="Calibri"/>
              <a:cs typeface="Calibri"/>
            </a:endParaRPr>
          </a:p>
        </p:txBody>
      </p:sp>
      <p:sp>
        <p:nvSpPr>
          <p:cNvPr id="3" name="文本占位符 2"/>
          <p:cNvSpPr>
            <a:spLocks noGrp="1"/>
          </p:cNvSpPr>
          <p:nvPr>
            <p:ph type="body" sz="quarter" idx="14"/>
          </p:nvPr>
        </p:nvSpPr>
        <p:spPr/>
        <p:txBody>
          <a:bodyPr>
            <a:normAutofit/>
          </a:bodyPr>
          <a:lstStyle/>
          <a:p>
            <a:r>
              <a:rPr lang="en-VN" b="0" dirty="0"/>
              <a:t>Siêu phân giải là gì?</a:t>
            </a:r>
          </a:p>
          <a:p>
            <a:pPr lvl="1"/>
            <a:r>
              <a:rPr lang="en-VN" sz="1800" dirty="0"/>
              <a:t>Ở cấp độ phần cứng, việc nâng cao độ phân giải hình ảnh thường bị giới hạn bởi công nghệ cảm biến, chi phí thiết bị, dung lượng lưu trữ và băng thông truyền tải.</a:t>
            </a:r>
          </a:p>
          <a:p>
            <a:pPr lvl="1"/>
            <a:r>
              <a:rPr lang="en-VN" sz="1800" dirty="0"/>
              <a:t>Ở cấp độ phần mềm, kỹ thuật siêu phân giải (super-resolution) sử dụng thuật toán để tái tạo ảnh có độ phân giải cao từ một hoặc nhiều ảnh có độ phân giải thấp.</a:t>
            </a:r>
          </a:p>
          <a:p>
            <a:pPr lvl="1"/>
            <a:r>
              <a:rPr lang="en-VN" sz="1800" dirty="0"/>
              <a:t>Mục tiêu là tăng độ rõ nét và khôi phục các chi tiết hình ảnh, thay vì chỉ phóng to kích thước ảnh.</a:t>
            </a:r>
          </a:p>
          <a:p>
            <a:pPr lvl="1">
              <a:lnSpc>
                <a:spcPct val="82000"/>
              </a:lnSpc>
            </a:pPr>
            <a:endParaRPr lang="en-US" altLang="zh-CN" sz="2300" b="1" dirty="0">
              <a:latin typeface="Calibri"/>
              <a:cs typeface="Calibri"/>
            </a:endParaRPr>
          </a:p>
        </p:txBody>
      </p:sp>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Siêu phân giải thị giác</a:t>
            </a:r>
            <a:r>
              <a:rPr lang="en-US" altLang="zh-CN" dirty="0">
                <a:latin typeface="Calibri"/>
                <a:cs typeface="Calibri"/>
              </a:rPr>
              <a:t> (Super resolution, SR)</a:t>
            </a:r>
            <a:endParaRPr lang="zh-CN" altLang="en-US" dirty="0">
              <a:latin typeface="Calibri"/>
              <a:cs typeface="Calibri"/>
            </a:endParaRPr>
          </a:p>
        </p:txBody>
      </p:sp>
      <p:sp>
        <p:nvSpPr>
          <p:cNvPr id="8" name="TextBox 7"/>
          <p:cNvSpPr txBox="1"/>
          <p:nvPr/>
        </p:nvSpPr>
        <p:spPr>
          <a:xfrm>
            <a:off x="8068235" y="5065059"/>
            <a:ext cx="184731" cy="369332"/>
          </a:xfrm>
          <a:prstGeom prst="rect">
            <a:avLst/>
          </a:prstGeom>
          <a:noFill/>
        </p:spPr>
        <p:txBody>
          <a:bodyPr wrap="none" rtlCol="0">
            <a:spAutoFit/>
          </a:bodyPr>
          <a:lstStyle/>
          <a:p>
            <a:endParaRPr lang="en-US">
              <a:latin typeface="Arial" panose="020B0604020202020204" pitchFamily="34" charset="0"/>
              <a:cs typeface="Arial" panose="020B0604020202020204" pitchFamily="34" charset="0"/>
            </a:endParaRPr>
          </a:p>
        </p:txBody>
      </p:sp>
      <p:grpSp>
        <p:nvGrpSpPr>
          <p:cNvPr id="14" name="Group 13"/>
          <p:cNvGrpSpPr/>
          <p:nvPr/>
        </p:nvGrpSpPr>
        <p:grpSpPr>
          <a:xfrm>
            <a:off x="602442" y="3367434"/>
            <a:ext cx="10090957" cy="3182430"/>
            <a:chOff x="111946" y="2632048"/>
            <a:chExt cx="8614273" cy="2716722"/>
          </a:xfrm>
        </p:grpSpPr>
        <p:sp>
          <p:nvSpPr>
            <p:cNvPr id="6" name="文本框 11"/>
            <p:cNvSpPr txBox="1">
              <a:spLocks noChangeArrowheads="1"/>
            </p:cNvSpPr>
            <p:nvPr/>
          </p:nvSpPr>
          <p:spPr bwMode="auto">
            <a:xfrm>
              <a:off x="111946" y="4101403"/>
              <a:ext cx="3689350" cy="315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pPr>
              <a:r>
                <a:rPr lang="zh-CN" altLang="en-US" sz="1800" dirty="0">
                  <a:solidFill>
                    <a:srgbClr val="0D0D0D"/>
                  </a:solidFill>
                  <a:latin typeface="Arial" panose="020B0604020202020204" pitchFamily="34" charset="0"/>
                  <a:cs typeface="Arial" panose="020B0604020202020204" pitchFamily="34" charset="0"/>
                </a:rPr>
                <a:t>Độ phân giải thấp (</a:t>
              </a:r>
              <a:r>
                <a:rPr lang="en-US" altLang="zh-CN" sz="1800" dirty="0">
                  <a:solidFill>
                    <a:srgbClr val="0D0D0D"/>
                  </a:solidFill>
                  <a:latin typeface="Arial" panose="020B0604020202020204" pitchFamily="34" charset="0"/>
                  <a:cs typeface="Arial" panose="020B0604020202020204" pitchFamily="34" charset="0"/>
                </a:rPr>
                <a:t>Low resolution, </a:t>
              </a:r>
              <a:r>
                <a:rPr lang="zh-CN" altLang="en-US" sz="1800" dirty="0">
                  <a:solidFill>
                    <a:srgbClr val="0D0D0D"/>
                  </a:solidFill>
                  <a:latin typeface="Arial" panose="020B0604020202020204" pitchFamily="34" charset="0"/>
                  <a:cs typeface="Arial" panose="020B0604020202020204" pitchFamily="34" charset="0"/>
                </a:rPr>
                <a:t>LR)</a:t>
              </a:r>
            </a:p>
          </p:txBody>
        </p:sp>
        <p:sp>
          <p:nvSpPr>
            <p:cNvPr id="7" name="右箭头 11"/>
            <p:cNvSpPr/>
            <p:nvPr/>
          </p:nvSpPr>
          <p:spPr>
            <a:xfrm>
              <a:off x="3265923" y="3344733"/>
              <a:ext cx="1295399" cy="431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latin typeface="Arial" panose="020B0604020202020204" pitchFamily="34" charset="0"/>
                <a:cs typeface="Arial" panose="020B0604020202020204" pitchFamily="34" charset="0"/>
              </a:endParaRPr>
            </a:p>
          </p:txBody>
        </p:sp>
        <p:sp>
          <p:nvSpPr>
            <p:cNvPr id="10" name="文本框 11"/>
            <p:cNvSpPr txBox="1">
              <a:spLocks noChangeArrowheads="1"/>
            </p:cNvSpPr>
            <p:nvPr/>
          </p:nvSpPr>
          <p:spPr bwMode="auto">
            <a:xfrm>
              <a:off x="5035282" y="5033485"/>
              <a:ext cx="3690937" cy="315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pPr>
              <a:r>
                <a:rPr lang="zh-CN" altLang="en-US" sz="1800" dirty="0">
                  <a:solidFill>
                    <a:srgbClr val="0D0D0D"/>
                  </a:solidFill>
                  <a:latin typeface="Arial" panose="020B0604020202020204" pitchFamily="34" charset="0"/>
                  <a:cs typeface="Arial" panose="020B0604020202020204" pitchFamily="34" charset="0"/>
                </a:rPr>
                <a:t>Độ phân giải cao (H</a:t>
              </a:r>
              <a:r>
                <a:rPr lang="en-US" altLang="zh-CN" sz="1800" dirty="0" err="1">
                  <a:solidFill>
                    <a:srgbClr val="0D0D0D"/>
                  </a:solidFill>
                  <a:latin typeface="Arial" panose="020B0604020202020204" pitchFamily="34" charset="0"/>
                  <a:cs typeface="Arial" panose="020B0604020202020204" pitchFamily="34" charset="0"/>
                </a:rPr>
                <a:t>igh</a:t>
              </a:r>
              <a:r>
                <a:rPr lang="en-US" altLang="zh-CN" sz="1800" dirty="0">
                  <a:solidFill>
                    <a:srgbClr val="0D0D0D"/>
                  </a:solidFill>
                  <a:latin typeface="Arial" panose="020B0604020202020204" pitchFamily="34" charset="0"/>
                  <a:cs typeface="Arial" panose="020B0604020202020204" pitchFamily="34" charset="0"/>
                </a:rPr>
                <a:t> </a:t>
              </a:r>
              <a:r>
                <a:rPr lang="zh-CN" altLang="en-US" sz="1800" dirty="0">
                  <a:solidFill>
                    <a:srgbClr val="0D0D0D"/>
                  </a:solidFill>
                  <a:latin typeface="Arial" panose="020B0604020202020204" pitchFamily="34" charset="0"/>
                  <a:cs typeface="Arial" panose="020B0604020202020204" pitchFamily="34" charset="0"/>
                </a:rPr>
                <a:t>R</a:t>
              </a:r>
              <a:r>
                <a:rPr lang="en-US" altLang="zh-CN" sz="1800" dirty="0" err="1">
                  <a:solidFill>
                    <a:srgbClr val="0D0D0D"/>
                  </a:solidFill>
                  <a:latin typeface="Arial" panose="020B0604020202020204" pitchFamily="34" charset="0"/>
                  <a:cs typeface="Arial" panose="020B0604020202020204" pitchFamily="34" charset="0"/>
                </a:rPr>
                <a:t>esolution</a:t>
              </a:r>
              <a:r>
                <a:rPr lang="en-US" altLang="zh-CN" sz="1800" dirty="0">
                  <a:solidFill>
                    <a:srgbClr val="0D0D0D"/>
                  </a:solidFill>
                  <a:latin typeface="Arial" panose="020B0604020202020204" pitchFamily="34" charset="0"/>
                  <a:cs typeface="Arial" panose="020B0604020202020204" pitchFamily="34" charset="0"/>
                </a:rPr>
                <a:t>, HR</a:t>
              </a:r>
              <a:r>
                <a:rPr lang="zh-CN" altLang="en-US" sz="1800" dirty="0">
                  <a:solidFill>
                    <a:srgbClr val="0D0D0D"/>
                  </a:solidFill>
                  <a:latin typeface="Arial" panose="020B0604020202020204" pitchFamily="34" charset="0"/>
                  <a:cs typeface="Arial" panose="020B0604020202020204" pitchFamily="34" charset="0"/>
                </a:rPr>
                <a:t>)</a:t>
              </a:r>
            </a:p>
          </p:txBody>
        </p:sp>
        <p:sp>
          <p:nvSpPr>
            <p:cNvPr id="11" name="文本框 11"/>
            <p:cNvSpPr txBox="1">
              <a:spLocks noChangeArrowheads="1"/>
            </p:cNvSpPr>
            <p:nvPr/>
          </p:nvSpPr>
          <p:spPr bwMode="auto">
            <a:xfrm>
              <a:off x="2298002" y="3046648"/>
              <a:ext cx="3112896" cy="315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pPr>
              <a:r>
                <a:rPr lang="zh-CN" altLang="en-US" sz="1800" dirty="0">
                  <a:solidFill>
                    <a:srgbClr val="0D0D0D"/>
                  </a:solidFill>
                  <a:latin typeface="Arial" panose="020B0604020202020204" pitchFamily="34" charset="0"/>
                  <a:cs typeface="Arial" panose="020B0604020202020204" pitchFamily="34" charset="0"/>
                </a:rPr>
                <a:t>Siêu phân giả</a:t>
              </a:r>
              <a:r>
                <a:rPr lang="en-US" altLang="zh-CN" sz="1800" dirty="0">
                  <a:solidFill>
                    <a:srgbClr val="0D0D0D"/>
                  </a:solidFill>
                  <a:latin typeface="Arial" panose="020B0604020202020204" pitchFamily="34" charset="0"/>
                  <a:cs typeface="Arial" panose="020B0604020202020204" pitchFamily="34" charset="0"/>
                </a:rPr>
                <a:t> </a:t>
              </a:r>
              <a:r>
                <a:rPr lang="en-US" altLang="zh-CN" sz="1800" dirty="0">
                  <a:solidFill>
                    <a:srgbClr val="0D0D0D"/>
                  </a:solidFill>
                  <a:latin typeface="Arial" panose="020B0604020202020204" pitchFamily="34" charset="0"/>
                  <a:ea typeface="楷体" panose="02010609060101010101" pitchFamily="49" charset="-122"/>
                  <a:cs typeface="Arial" panose="020B0604020202020204" pitchFamily="34" charset="0"/>
                </a:rPr>
                <a:t>(SR)</a:t>
              </a:r>
            </a:p>
          </p:txBody>
        </p:sp>
        <p:pic>
          <p:nvPicPr>
            <p:cNvPr id="12" name="Picture 1" descr="page3image6046756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5075" y="2922588"/>
              <a:ext cx="12954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page3image604721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6771" y="2632048"/>
              <a:ext cx="2896450" cy="241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19109752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53</a:t>
            </a:fld>
            <a:endParaRPr lang="zh-CN" altLang="en-US">
              <a:latin typeface="Calibri"/>
              <a:cs typeface="Calibri"/>
            </a:endParaRPr>
          </a:p>
        </p:txBody>
      </p:sp>
      <p:sp>
        <p:nvSpPr>
          <p:cNvPr id="3" name="文本占位符 2"/>
          <p:cNvSpPr>
            <a:spLocks noGrp="1"/>
          </p:cNvSpPr>
          <p:nvPr>
            <p:ph type="body" sz="quarter" idx="14"/>
          </p:nvPr>
        </p:nvSpPr>
        <p:spPr>
          <a:xfrm>
            <a:off x="116959" y="1104900"/>
            <a:ext cx="11068492" cy="5016500"/>
          </a:xfrm>
        </p:spPr>
        <p:txBody>
          <a:bodyPr>
            <a:normAutofit/>
          </a:bodyPr>
          <a:lstStyle/>
          <a:p>
            <a:r>
              <a:rPr lang="en-VN" b="0" dirty="0"/>
              <a:t>Những thách thức của siêu phân giải ảnh</a:t>
            </a:r>
          </a:p>
          <a:p>
            <a:pPr lvl="1"/>
            <a:r>
              <a:rPr lang="en-VN" sz="1800" dirty="0"/>
              <a:t>Siêu phân giải là một bài toán không chỉnh, vì một ảnh độ phân giải thấp có thể tương ứng với nhiều ảnh độ phân giải cao khác nhau.</a:t>
            </a:r>
          </a:p>
          <a:p>
            <a:pPr lvl="1"/>
            <a:r>
              <a:rPr lang="en-VN" sz="1800" dirty="0"/>
              <a:t>Sự đa dạng của cảnh vật, kết cấu và điều kiện chụp đòi hỏi mô hình có khả năng khái quát tốt.</a:t>
            </a:r>
          </a:p>
          <a:p>
            <a:pPr lvl="1"/>
            <a:r>
              <a:rPr lang="en-VN" sz="1800" dirty="0"/>
              <a:t>Ảnh được khôi phục cần có chất lượng cao, rõ nét và giữ được cấu trúc, nội dung phù hợp với ảnh gốc, đồng thời hạn chế tạo ra các chi tiết giả.</a:t>
            </a:r>
          </a:p>
          <a:p>
            <a:pPr lvl="1">
              <a:lnSpc>
                <a:spcPct val="82000"/>
              </a:lnSpc>
            </a:pPr>
            <a:endParaRPr lang="en-US" altLang="zh-CN" sz="2300" dirty="0">
              <a:latin typeface="Calibri"/>
              <a:cs typeface="Calibri"/>
            </a:endParaRPr>
          </a:p>
        </p:txBody>
      </p:sp>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Siêu phân giải thị giác</a:t>
            </a:r>
            <a:r>
              <a:rPr lang="en-US" altLang="zh-CN" dirty="0">
                <a:latin typeface="Calibri"/>
                <a:cs typeface="Calibri"/>
              </a:rPr>
              <a:t> (Super Resolution, SR)</a:t>
            </a:r>
            <a:endParaRPr lang="zh-CN" altLang="en-US" dirty="0">
              <a:latin typeface="Calibri"/>
              <a:cs typeface="Calibri"/>
            </a:endParaRPr>
          </a:p>
        </p:txBody>
      </p:sp>
      <p:sp>
        <p:nvSpPr>
          <p:cNvPr id="8" name="TextBox 7"/>
          <p:cNvSpPr txBox="1"/>
          <p:nvPr/>
        </p:nvSpPr>
        <p:spPr>
          <a:xfrm>
            <a:off x="7944308" y="4981378"/>
            <a:ext cx="172996" cy="353813"/>
          </a:xfrm>
          <a:prstGeom prst="rect">
            <a:avLst/>
          </a:prstGeom>
          <a:noFill/>
        </p:spPr>
        <p:txBody>
          <a:bodyPr wrap="square" rtlCol="0">
            <a:spAutoFit/>
          </a:bodyPr>
          <a:lstStyle/>
          <a:p>
            <a:endParaRPr lang="en-US"/>
          </a:p>
        </p:txBody>
      </p:sp>
      <p:grpSp>
        <p:nvGrpSpPr>
          <p:cNvPr id="35" name="Group 34"/>
          <p:cNvGrpSpPr/>
          <p:nvPr/>
        </p:nvGrpSpPr>
        <p:grpSpPr>
          <a:xfrm>
            <a:off x="1459948" y="3429000"/>
            <a:ext cx="9018833" cy="2796534"/>
            <a:chOff x="1963684" y="4018746"/>
            <a:chExt cx="8125099" cy="2462843"/>
          </a:xfrm>
        </p:grpSpPr>
        <p:sp>
          <p:nvSpPr>
            <p:cNvPr id="27" name="TextBox 26"/>
            <p:cNvSpPr txBox="1"/>
            <p:nvPr/>
          </p:nvSpPr>
          <p:spPr>
            <a:xfrm>
              <a:off x="8072597" y="5018314"/>
              <a:ext cx="184731" cy="369332"/>
            </a:xfrm>
            <a:prstGeom prst="rect">
              <a:avLst/>
            </a:prstGeom>
            <a:noFill/>
          </p:spPr>
          <p:txBody>
            <a:bodyPr wrap="none" rtlCol="0">
              <a:spAutoFit/>
            </a:bodyPr>
            <a:lstStyle/>
            <a:p>
              <a:endParaRPr lang="en-US"/>
            </a:p>
          </p:txBody>
        </p:sp>
        <p:sp>
          <p:nvSpPr>
            <p:cNvPr id="28" name="右箭头 11"/>
            <p:cNvSpPr/>
            <p:nvPr/>
          </p:nvSpPr>
          <p:spPr>
            <a:xfrm>
              <a:off x="3389259" y="5012711"/>
              <a:ext cx="935037" cy="431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29" name="文本框 11"/>
            <p:cNvSpPr txBox="1">
              <a:spLocks noChangeArrowheads="1"/>
            </p:cNvSpPr>
            <p:nvPr/>
          </p:nvSpPr>
          <p:spPr bwMode="auto">
            <a:xfrm>
              <a:off x="3506064" y="6094668"/>
              <a:ext cx="3799040" cy="32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pPr>
              <a:r>
                <a:rPr lang="zh-CN" altLang="en-US" sz="1800" dirty="0">
                  <a:solidFill>
                    <a:srgbClr val="0D0D0D"/>
                  </a:solidFill>
                  <a:latin typeface="Arial" panose="020B0604020202020204" pitchFamily="34" charset="0"/>
                  <a:cs typeface="Arial" panose="020B0604020202020204" pitchFamily="34" charset="0"/>
                </a:rPr>
                <a:t>Rõ nét hơn</a:t>
              </a:r>
              <a:endParaRPr lang="en-US" altLang="zh-CN" sz="1800" dirty="0">
                <a:solidFill>
                  <a:srgbClr val="0D0D0D"/>
                </a:solidFill>
                <a:latin typeface="Arial" panose="020B0604020202020204" pitchFamily="34" charset="0"/>
                <a:cs typeface="Arial" panose="020B0604020202020204" pitchFamily="34" charset="0"/>
              </a:endParaRPr>
            </a:p>
          </p:txBody>
        </p:sp>
        <p:pic>
          <p:nvPicPr>
            <p:cNvPr id="30" name="Picture 1" descr="page5image5992668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3684" y="4688861"/>
              <a:ext cx="12954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2" descr="page5image599314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6221" y="4240740"/>
              <a:ext cx="2276120" cy="189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 descr="page5image5991878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8857" y="4018746"/>
              <a:ext cx="25908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文本框 11"/>
            <p:cNvSpPr txBox="1">
              <a:spLocks noChangeArrowheads="1"/>
            </p:cNvSpPr>
            <p:nvPr/>
          </p:nvSpPr>
          <p:spPr bwMode="auto">
            <a:xfrm>
              <a:off x="3421009" y="4704736"/>
              <a:ext cx="9223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pPr>
              <a:r>
                <a:rPr lang="en-US" altLang="zh-CN" sz="2400" b="1">
                  <a:solidFill>
                    <a:srgbClr val="0D0D0D"/>
                  </a:solidFill>
                  <a:latin typeface="Times New Roman" panose="02020603050405020304" pitchFamily="18" charset="0"/>
                  <a:ea typeface="楷体" panose="02010609060101010101" pitchFamily="49" charset="-122"/>
                  <a:cs typeface="Times New Roman" panose="02020603050405020304" pitchFamily="18" charset="0"/>
                </a:rPr>
                <a:t>SR</a:t>
              </a:r>
            </a:p>
          </p:txBody>
        </p:sp>
        <p:sp>
          <p:nvSpPr>
            <p:cNvPr id="34" name="文本框 11"/>
            <p:cNvSpPr txBox="1">
              <a:spLocks noChangeArrowheads="1"/>
            </p:cNvSpPr>
            <p:nvPr/>
          </p:nvSpPr>
          <p:spPr bwMode="auto">
            <a:xfrm>
              <a:off x="6499729" y="6156327"/>
              <a:ext cx="3589054" cy="32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pPr>
              <a:r>
                <a:rPr lang="zh-CN" altLang="en-US" sz="1800" dirty="0">
                  <a:solidFill>
                    <a:srgbClr val="0D0D0D"/>
                  </a:solidFill>
                  <a:latin typeface="Arial" panose="020B0604020202020204" pitchFamily="34" charset="0"/>
                  <a:cs typeface="Arial" panose="020B0604020202020204" pitchFamily="34" charset="0"/>
                </a:rPr>
                <a:t>Phù hợp với ảnh gốc LR</a:t>
              </a:r>
              <a:endParaRPr lang="en-US" altLang="zh-CN" sz="1800" dirty="0">
                <a:solidFill>
                  <a:srgbClr val="0D0D0D"/>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82532914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54</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Siêu phân giải thị giác</a:t>
            </a:r>
            <a:r>
              <a:rPr lang="en-US" altLang="zh-CN" dirty="0">
                <a:latin typeface="Calibri"/>
                <a:cs typeface="Calibri"/>
              </a:rPr>
              <a:t> - </a:t>
            </a:r>
            <a:r>
              <a:rPr lang="en-US" altLang="zh-CN" dirty="0" err="1">
                <a:latin typeface="Calibri"/>
                <a:cs typeface="Calibri"/>
              </a:rPr>
              <a:t>Ứng</a:t>
            </a:r>
            <a:r>
              <a:rPr lang="en-US" altLang="zh-CN" dirty="0">
                <a:latin typeface="Calibri"/>
                <a:cs typeface="Calibri"/>
              </a:rPr>
              <a:t> </a:t>
            </a:r>
            <a:r>
              <a:rPr lang="en-US" altLang="zh-CN" dirty="0" err="1">
                <a:latin typeface="Calibri"/>
                <a:cs typeface="Calibri"/>
              </a:rPr>
              <a:t>dụng</a:t>
            </a:r>
            <a:endParaRPr lang="zh-CN" altLang="en-US" dirty="0">
              <a:latin typeface="Calibri"/>
              <a:cs typeface="Calibri"/>
            </a:endParaRPr>
          </a:p>
        </p:txBody>
      </p:sp>
      <p:grpSp>
        <p:nvGrpSpPr>
          <p:cNvPr id="23" name="Group 22"/>
          <p:cNvGrpSpPr/>
          <p:nvPr/>
        </p:nvGrpSpPr>
        <p:grpSpPr>
          <a:xfrm>
            <a:off x="2181651" y="1001201"/>
            <a:ext cx="7827882" cy="5160188"/>
            <a:chOff x="4013245" y="1428372"/>
            <a:chExt cx="7660483" cy="5049837"/>
          </a:xfrm>
        </p:grpSpPr>
        <p:sp>
          <p:nvSpPr>
            <p:cNvPr id="8" name="TextBox 7"/>
            <p:cNvSpPr txBox="1"/>
            <p:nvPr/>
          </p:nvSpPr>
          <p:spPr>
            <a:xfrm>
              <a:off x="8068235" y="5065059"/>
              <a:ext cx="180781" cy="391554"/>
            </a:xfrm>
            <a:prstGeom prst="rect">
              <a:avLst/>
            </a:prstGeom>
            <a:noFill/>
          </p:spPr>
          <p:txBody>
            <a:bodyPr wrap="none" rtlCol="0">
              <a:spAutoFit/>
            </a:bodyPr>
            <a:lstStyle/>
            <a:p>
              <a:endParaRPr lang="en-US" sz="2000">
                <a:latin typeface="Arial" panose="020B0604020202020204" pitchFamily="34" charset="0"/>
                <a:cs typeface="Arial" panose="020B0604020202020204" pitchFamily="34" charset="0"/>
              </a:endParaRPr>
            </a:p>
          </p:txBody>
        </p:sp>
        <p:pic>
          <p:nvPicPr>
            <p:cNvPr id="5" name="图片 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14041" y="1930022"/>
              <a:ext cx="3567112" cy="199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6616" y="4479547"/>
              <a:ext cx="3549650" cy="199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1"/>
            <p:cNvSpPr txBox="1">
              <a:spLocks noChangeArrowheads="1"/>
            </p:cNvSpPr>
            <p:nvPr/>
          </p:nvSpPr>
          <p:spPr bwMode="auto">
            <a:xfrm>
              <a:off x="8106616" y="4045861"/>
              <a:ext cx="3549650" cy="301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pPr>
              <a:r>
                <a:rPr lang="zh-CN" altLang="en-US" sz="1400" dirty="0">
                  <a:solidFill>
                    <a:srgbClr val="0D0D0D"/>
                  </a:solidFill>
                  <a:latin typeface="Arial" panose="020B0604020202020204" pitchFamily="34" charset="0"/>
                  <a:cs typeface="Arial" panose="020B0604020202020204" pitchFamily="34" charset="0"/>
                </a:rPr>
                <a:t>Hiển thị độ nét cao</a:t>
              </a:r>
              <a:endParaRPr lang="en-US" altLang="zh-CN" sz="1400" dirty="0">
                <a:solidFill>
                  <a:srgbClr val="0D0D0D"/>
                </a:solidFill>
                <a:latin typeface="Arial" panose="020B0604020202020204" pitchFamily="34" charset="0"/>
                <a:cs typeface="Arial" panose="020B0604020202020204" pitchFamily="34" charset="0"/>
              </a:endParaRPr>
            </a:p>
          </p:txBody>
        </p:sp>
        <p:sp>
          <p:nvSpPr>
            <p:cNvPr id="16" name="文本框 11"/>
            <p:cNvSpPr txBox="1">
              <a:spLocks noChangeArrowheads="1"/>
            </p:cNvSpPr>
            <p:nvPr/>
          </p:nvSpPr>
          <p:spPr bwMode="auto">
            <a:xfrm>
              <a:off x="4021978" y="4063752"/>
              <a:ext cx="3549650" cy="301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pPr>
              <a:r>
                <a:rPr lang="zh-CN" altLang="en-US" sz="1400" dirty="0">
                  <a:solidFill>
                    <a:srgbClr val="0D0D0D"/>
                  </a:solidFill>
                  <a:latin typeface="Arial" panose="020B0604020202020204" pitchFamily="34" charset="0"/>
                  <a:cs typeface="Arial" panose="020B0604020202020204" pitchFamily="34" charset="0"/>
                </a:rPr>
                <a:t>Viễn thám và y tế</a:t>
              </a:r>
              <a:endParaRPr lang="en-US" altLang="zh-CN" sz="1400" dirty="0">
                <a:solidFill>
                  <a:srgbClr val="0D0D0D"/>
                </a:solidFill>
                <a:latin typeface="Arial" panose="020B0604020202020204" pitchFamily="34" charset="0"/>
                <a:cs typeface="Arial" panose="020B0604020202020204" pitchFamily="34" charset="0"/>
              </a:endParaRPr>
            </a:p>
          </p:txBody>
        </p:sp>
        <p:sp>
          <p:nvSpPr>
            <p:cNvPr id="17" name="文本框 11"/>
            <p:cNvSpPr txBox="1">
              <a:spLocks noChangeArrowheads="1"/>
            </p:cNvSpPr>
            <p:nvPr/>
          </p:nvSpPr>
          <p:spPr bwMode="auto">
            <a:xfrm>
              <a:off x="4013245" y="1515555"/>
              <a:ext cx="3567113" cy="301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pPr>
              <a:r>
                <a:rPr lang="zh-CN" altLang="en-US" sz="1400" dirty="0">
                  <a:solidFill>
                    <a:srgbClr val="0D0D0D"/>
                  </a:solidFill>
                  <a:latin typeface="Arial" panose="020B0604020202020204" pitchFamily="34" charset="0"/>
                  <a:cs typeface="Arial" panose="020B0604020202020204" pitchFamily="34" charset="0"/>
                </a:rPr>
                <a:t>Thiết bị điện tử</a:t>
              </a:r>
              <a:endParaRPr lang="en-US" altLang="zh-CN" sz="1400" dirty="0">
                <a:solidFill>
                  <a:srgbClr val="0D0D0D"/>
                </a:solidFill>
                <a:latin typeface="Arial" panose="020B0604020202020204" pitchFamily="34" charset="0"/>
                <a:cs typeface="Arial" panose="020B0604020202020204" pitchFamily="34" charset="0"/>
              </a:endParaRPr>
            </a:p>
          </p:txBody>
        </p:sp>
        <p:pic>
          <p:nvPicPr>
            <p:cNvPr id="18" name="图片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89153" y="1930022"/>
              <a:ext cx="3567113" cy="199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11"/>
            <p:cNvSpPr txBox="1">
              <a:spLocks noChangeArrowheads="1"/>
            </p:cNvSpPr>
            <p:nvPr/>
          </p:nvSpPr>
          <p:spPr bwMode="auto">
            <a:xfrm>
              <a:off x="8106616" y="1428372"/>
              <a:ext cx="3567112" cy="301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pPr>
              <a:r>
                <a:rPr lang="zh-CN" altLang="en-US" sz="1400" dirty="0">
                  <a:solidFill>
                    <a:srgbClr val="0D0D0D"/>
                  </a:solidFill>
                  <a:latin typeface="Arial" panose="020B0604020202020204" pitchFamily="34" charset="0"/>
                  <a:cs typeface="Arial" panose="020B0604020202020204" pitchFamily="34" charset="0"/>
                </a:rPr>
                <a:t>Giám sát an ninh</a:t>
              </a:r>
              <a:endParaRPr lang="en-US" altLang="zh-CN" sz="1400" dirty="0">
                <a:solidFill>
                  <a:srgbClr val="0D0D0D"/>
                </a:solidFill>
                <a:latin typeface="Arial" panose="020B0604020202020204" pitchFamily="34" charset="0"/>
                <a:cs typeface="Arial" panose="020B0604020202020204" pitchFamily="34" charset="0"/>
              </a:endParaRPr>
            </a:p>
          </p:txBody>
        </p:sp>
        <p:grpSp>
          <p:nvGrpSpPr>
            <p:cNvPr id="20" name="组合 23"/>
            <p:cNvGrpSpPr/>
            <p:nvPr/>
          </p:nvGrpSpPr>
          <p:grpSpPr bwMode="auto">
            <a:xfrm>
              <a:off x="4014041" y="4477959"/>
              <a:ext cx="3567112" cy="2000250"/>
              <a:chOff x="173575" y="3303035"/>
              <a:chExt cx="3566861" cy="2000278"/>
            </a:xfrm>
          </p:grpSpPr>
          <p:pic>
            <p:nvPicPr>
              <p:cNvPr id="21" name="图片 24"/>
              <p:cNvPicPr>
                <a:picLocks noChangeAspect="1" noChangeArrowheads="1"/>
              </p:cNvPicPr>
              <p:nvPr/>
            </p:nvPicPr>
            <p:blipFill>
              <a:blip r:embed="rId6" cstate="print">
                <a:extLst>
                  <a:ext uri="{28A0092B-C50C-407E-A947-70E740481C1C}">
                    <a14:useLocalDpi xmlns:a14="http://schemas.microsoft.com/office/drawing/2010/main" val="0"/>
                  </a:ext>
                </a:extLst>
              </a:blip>
              <a:srcRect l="2" r="818"/>
              <a:stretch>
                <a:fillRect/>
              </a:stretch>
            </p:blipFill>
            <p:spPr bwMode="auto">
              <a:xfrm>
                <a:off x="173575" y="3303035"/>
                <a:ext cx="3566861" cy="980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图片 25"/>
              <p:cNvPicPr>
                <a:picLocks noChangeAspect="1" noChangeArrowheads="1"/>
              </p:cNvPicPr>
              <p:nvPr/>
            </p:nvPicPr>
            <p:blipFill>
              <a:blip r:embed="rId7" cstate="print">
                <a:extLst>
                  <a:ext uri="{28A0092B-C50C-407E-A947-70E740481C1C}">
                    <a14:useLocalDpi xmlns:a14="http://schemas.microsoft.com/office/drawing/2010/main" val="0"/>
                  </a:ext>
                </a:extLst>
              </a:blip>
              <a:srcRect l="1614"/>
              <a:stretch>
                <a:fillRect/>
              </a:stretch>
            </p:blipFill>
            <p:spPr bwMode="auto">
              <a:xfrm>
                <a:off x="173575" y="4279248"/>
                <a:ext cx="3566861" cy="1024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55</a:t>
            </a:fld>
            <a:endParaRPr lang="zh-CN" altLang="en-US">
              <a:latin typeface="Calibri"/>
              <a:cs typeface="Calibri"/>
            </a:endParaRPr>
          </a:p>
        </p:txBody>
      </p:sp>
      <p:sp>
        <p:nvSpPr>
          <p:cNvPr id="3" name="文本占位符 2"/>
          <p:cNvSpPr>
            <a:spLocks noGrp="1"/>
          </p:cNvSpPr>
          <p:nvPr>
            <p:ph type="body" sz="quarter" idx="14"/>
          </p:nvPr>
        </p:nvSpPr>
        <p:spPr>
          <a:xfrm>
            <a:off x="255181" y="1104900"/>
            <a:ext cx="11784947" cy="5016500"/>
          </a:xfrm>
        </p:spPr>
        <p:txBody>
          <a:bodyPr>
            <a:normAutofit/>
          </a:bodyPr>
          <a:lstStyle/>
          <a:p>
            <a:r>
              <a:rPr lang="en-VN" b="0" dirty="0"/>
              <a:t>Tầm quan trọng của siêu phân giải ảnh</a:t>
            </a:r>
          </a:p>
          <a:p>
            <a:pPr lvl="1"/>
            <a:r>
              <a:rPr lang="en-VN" sz="1800" dirty="0"/>
              <a:t>Trong thời đại thông tin, hình ảnh và video là những phương tiện quan trọng để lưu trữ và truyền tải nội dung.</a:t>
            </a:r>
          </a:p>
          <a:p>
            <a:pPr lvl="1"/>
            <a:r>
              <a:rPr lang="en-VN" sz="1800" dirty="0"/>
              <a:t>Độ phân giải càng cao thì hình ảnh càng chứa nhiều chi tiết và cung cấp thông tin trực quan phong phú hơn.</a:t>
            </a:r>
          </a:p>
          <a:p>
            <a:pPr lvl="1"/>
            <a:r>
              <a:rPr lang="en-VN" sz="1800" dirty="0"/>
              <a:t>Công nghệ siêu phân giải giúp khắc phục một phần những hạn chế của cảm biến, thiết bị chụp và điều kiện tạo ảnh.</a:t>
            </a:r>
          </a:p>
          <a:p>
            <a:pPr lvl="1"/>
            <a:r>
              <a:rPr lang="en-VN" sz="1800" dirty="0"/>
              <a:t>Nhờ có thể tái tạo ảnh độ phân giải cao từ dữ liệu độ phân giải thấp, công nghệ này góp phần giảm dung lượng lưu trữ và băng thông truyền tải.</a:t>
            </a:r>
          </a:p>
          <a:p>
            <a:pPr lvl="1">
              <a:lnSpc>
                <a:spcPct val="82000"/>
              </a:lnSpc>
            </a:pPr>
            <a:endParaRPr lang="en-US" altLang="zh-CN" sz="22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Siêu phân giải thị giác</a:t>
            </a:r>
          </a:p>
        </p:txBody>
      </p:sp>
      <p:sp>
        <p:nvSpPr>
          <p:cNvPr id="8" name="TextBox 7"/>
          <p:cNvSpPr txBox="1"/>
          <p:nvPr/>
        </p:nvSpPr>
        <p:spPr>
          <a:xfrm>
            <a:off x="8068235" y="5065059"/>
            <a:ext cx="184731" cy="369332"/>
          </a:xfrm>
          <a:prstGeom prst="rect">
            <a:avLst/>
          </a:prstGeom>
          <a:noFill/>
        </p:spPr>
        <p:txBody>
          <a:bodyPr wrap="none" rtlCol="0">
            <a:spAutoFit/>
          </a:bodyPr>
          <a:lstStyle/>
          <a:p>
            <a:endParaRPr lang="en-US"/>
          </a:p>
        </p:txBody>
      </p:sp>
      <p:pic>
        <p:nvPicPr>
          <p:cNvPr id="5" name="图片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9262" y="4225637"/>
            <a:ext cx="3868012" cy="2417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 descr="page3image6013614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47654" y="4081109"/>
            <a:ext cx="3868012" cy="257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25672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theme/theme1.xml><?xml version="1.0" encoding="utf-8"?>
<a:theme xmlns:a="http://schemas.openxmlformats.org/drawingml/2006/main" name="Office 主题​​ [1784296273706]">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Calibri"/>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B2AEE57-136E-47D1-9741-2BA13B80171D}">
  <we:reference id="wa200010001" version="1.0.0.1" store="en-US" storeType="OMEX"/>
  <we:alternateReferences>
    <we:reference id="wa200010001" version="1.0.0.1" store="wa200010001" storeType="OMEX"/>
  </we:alternateReferences>
  <we:properties>
    <we:property name="claude.fileId" value="&quot;24c04f5f-6fa5-4dea-924a-49e588f2b7f8&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1558</TotalTime>
  <Words>7006</Words>
  <Application>Microsoft Office PowerPoint</Application>
  <PresentationFormat>Widescreen</PresentationFormat>
  <Paragraphs>433</Paragraphs>
  <Slides>55</Slides>
  <Notes>52</Notes>
  <HiddenSlides>0</HiddenSlides>
  <MMClips>4</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55</vt:i4>
      </vt:variant>
    </vt:vector>
  </HeadingPairs>
  <TitlesOfParts>
    <vt:vector size="63" baseType="lpstr">
      <vt:lpstr>等线</vt:lpstr>
      <vt:lpstr>楷体</vt:lpstr>
      <vt:lpstr>Arial</vt:lpstr>
      <vt:lpstr>Calibri</vt:lpstr>
      <vt:lpstr>Courier New</vt:lpstr>
      <vt:lpstr>Times New Roman</vt:lpstr>
      <vt:lpstr>Wingdings</vt:lpstr>
      <vt:lpstr>Office 主题​​ [1784296273706]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 Borui</dc:creator>
  <cp:lastModifiedBy>B370 - Đỗ Thị Thanh Bình Phone</cp:lastModifiedBy>
  <cp:revision>3500</cp:revision>
  <dcterms:created xsi:type="dcterms:W3CDTF">2021-10-17T07:12:00Z</dcterms:created>
  <dcterms:modified xsi:type="dcterms:W3CDTF">2026-08-17T03:21:16Z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2052-12.1.0.24657</vt:lpwstr>
  </property>
  <property fmtid="{D5CDD505-2E9C-101B-9397-08002B2CF9AE}" pid="3" name="ICV">
    <vt:lpwstr>B7F8DA36367C488EB4B1A73FED2976C0_12</vt:lpwstr>
  </property>
</Properties>
</file>