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3" r:id="rId2"/>
  </p:sldMasterIdLst>
  <p:notesMasterIdLst>
    <p:notesMasterId r:id="rId63"/>
  </p:notesMasterIdLst>
  <p:sldIdLst>
    <p:sldId id="1996" r:id="rId3"/>
    <p:sldId id="1960" r:id="rId4"/>
    <p:sldId id="1976" r:id="rId5"/>
    <p:sldId id="479" r:id="rId6"/>
    <p:sldId id="478" r:id="rId7"/>
    <p:sldId id="1964" r:id="rId8"/>
    <p:sldId id="1965" r:id="rId9"/>
    <p:sldId id="1966" r:id="rId10"/>
    <p:sldId id="1977" r:id="rId11"/>
    <p:sldId id="1997" r:id="rId12"/>
    <p:sldId id="1971" r:id="rId13"/>
    <p:sldId id="1967" r:id="rId14"/>
    <p:sldId id="1968" r:id="rId15"/>
    <p:sldId id="1987" r:id="rId16"/>
    <p:sldId id="1988" r:id="rId17"/>
    <p:sldId id="1992" r:id="rId18"/>
    <p:sldId id="1993" r:id="rId19"/>
    <p:sldId id="1995" r:id="rId20"/>
    <p:sldId id="512" r:id="rId21"/>
    <p:sldId id="1841" r:id="rId22"/>
    <p:sldId id="1999" r:id="rId23"/>
    <p:sldId id="462" r:id="rId24"/>
    <p:sldId id="1998" r:id="rId25"/>
    <p:sldId id="2000" r:id="rId26"/>
    <p:sldId id="2001" r:id="rId27"/>
    <p:sldId id="534" r:id="rId28"/>
    <p:sldId id="1961" r:id="rId29"/>
    <p:sldId id="1978" r:id="rId30"/>
    <p:sldId id="484" r:id="rId31"/>
    <p:sldId id="2002" r:id="rId32"/>
    <p:sldId id="1979" r:id="rId33"/>
    <p:sldId id="483" r:id="rId34"/>
    <p:sldId id="485" r:id="rId35"/>
    <p:sldId id="486" r:id="rId36"/>
    <p:sldId id="487" r:id="rId37"/>
    <p:sldId id="488" r:id="rId38"/>
    <p:sldId id="489" r:id="rId39"/>
    <p:sldId id="490" r:id="rId40"/>
    <p:sldId id="2003" r:id="rId41"/>
    <p:sldId id="2004" r:id="rId42"/>
    <p:sldId id="499" r:id="rId43"/>
    <p:sldId id="2006" r:id="rId44"/>
    <p:sldId id="2010" r:id="rId45"/>
    <p:sldId id="2007" r:id="rId46"/>
    <p:sldId id="1962" r:id="rId47"/>
    <p:sldId id="2008" r:id="rId48"/>
    <p:sldId id="2009" r:id="rId49"/>
    <p:sldId id="1956" r:id="rId50"/>
    <p:sldId id="2017" r:id="rId51"/>
    <p:sldId id="2018" r:id="rId52"/>
    <p:sldId id="2011" r:id="rId53"/>
    <p:sldId id="2012" r:id="rId54"/>
    <p:sldId id="2013" r:id="rId55"/>
    <p:sldId id="530" r:id="rId56"/>
    <p:sldId id="2014" r:id="rId57"/>
    <p:sldId id="2015" r:id="rId58"/>
    <p:sldId id="2016" r:id="rId59"/>
    <p:sldId id="839" r:id="rId60"/>
    <p:sldId id="1983" r:id="rId61"/>
    <p:sldId id="1984" r:id="rId6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Borui" initials="Z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BEBEBE"/>
    <a:srgbClr val="D0D0D0"/>
    <a:srgbClr val="FFFFFF"/>
    <a:srgbClr val="3C9735"/>
    <a:srgbClr val="E2F0D9"/>
    <a:srgbClr val="000000"/>
    <a:srgbClr val="F8F8F8"/>
    <a:srgbClr val="FFF2CC"/>
    <a:srgbClr val="FEA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07" autoAdjust="0"/>
    <p:restoredTop sz="89093" autoAdjust="0"/>
  </p:normalViewPr>
  <p:slideViewPr>
    <p:cSldViewPr snapToGrid="0">
      <p:cViewPr varScale="1">
        <p:scale>
          <a:sx n="109" d="100"/>
          <a:sy n="109" d="100"/>
        </p:scale>
        <p:origin x="1096" y="176"/>
      </p:cViewPr>
      <p:guideLst/>
    </p:cSldViewPr>
  </p:slideViewPr>
  <p:notesTextViewPr>
    <p:cViewPr>
      <p:scale>
        <a:sx n="3" d="2"/>
        <a:sy n="3" d="2"/>
      </p:scale>
      <p:origin x="0" y="0"/>
    </p:cViewPr>
  </p:notesTextViewPr>
  <p:notesViewPr>
    <p:cSldViewPr snapToGrid="0">
      <p:cViewPr varScale="1">
        <p:scale>
          <a:sx n="66" d="100"/>
          <a:sy n="66"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FB6348-9706-497A-9E95-AA5189A76B9D}" type="datetimeFigureOut">
              <a:rPr lang="zh-CN" altLang="en-US" smtClean="0"/>
              <a:t>2026/7/30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DD7948-AA88-4514-BDF6-F1711BD230F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a:t>
            </a:fld>
            <a:endParaRPr lang="zh-CN" altLang="en-US"/>
          </a:p>
        </p:txBody>
      </p:sp>
    </p:spTree>
    <p:extLst>
      <p:ext uri="{BB962C8B-B14F-4D97-AF65-F5344CB8AC3E}">
        <p14:creationId xmlns:p14="http://schemas.microsoft.com/office/powerpoint/2010/main" val="4090106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20</a:t>
            </a:fld>
            <a:endParaRPr lang="zh-CN" altLang="en-US"/>
          </a:p>
        </p:txBody>
      </p:sp>
    </p:spTree>
    <p:extLst>
      <p:ext uri="{BB962C8B-B14F-4D97-AF65-F5344CB8AC3E}">
        <p14:creationId xmlns:p14="http://schemas.microsoft.com/office/powerpoint/2010/main" val="3747188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21</a:t>
            </a:fld>
            <a:endParaRPr lang="zh-CN" altLang="en-US"/>
          </a:p>
        </p:txBody>
      </p:sp>
    </p:spTree>
    <p:extLst>
      <p:ext uri="{BB962C8B-B14F-4D97-AF65-F5344CB8AC3E}">
        <p14:creationId xmlns:p14="http://schemas.microsoft.com/office/powerpoint/2010/main" val="912647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Src: giáo trình "Machine Learning" của Chu Chí Hoa (Zhou Zhihua, biệt danh "sách dưa hấu"), tr. 60</a:t>
            </a:r>
            <a:endParaRPr lang="zh-CN" altLang="en-US" dirty="0"/>
          </a:p>
        </p:txBody>
      </p:sp>
      <p:sp>
        <p:nvSpPr>
          <p:cNvPr id="4" name="灯片编号占位符 3"/>
          <p:cNvSpPr>
            <a:spLocks noGrp="1"/>
          </p:cNvSpPr>
          <p:nvPr>
            <p:ph type="sldNum" sz="quarter" idx="10"/>
          </p:nvPr>
        </p:nvSpPr>
        <p:spPr/>
        <p:txBody>
          <a:bodyPr/>
          <a:lstStyle/>
          <a:p>
            <a:fld id="{69DD7948-AA88-4514-BDF6-F1711BD230F5}" type="slidenum">
              <a:rPr lang="zh-CN" altLang="en-US" smtClean="0"/>
              <a:t>22</a:t>
            </a:fld>
            <a:endParaRPr lang="zh-CN" altLang="en-US"/>
          </a:p>
        </p:txBody>
      </p:sp>
    </p:spTree>
    <p:extLst>
      <p:ext uri="{BB962C8B-B14F-4D97-AF65-F5344CB8AC3E}">
        <p14:creationId xmlns:p14="http://schemas.microsoft.com/office/powerpoint/2010/main" val="1144684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28</a:t>
            </a:fld>
            <a:endParaRPr lang="zh-CN" altLang="en-US"/>
          </a:p>
        </p:txBody>
      </p:sp>
    </p:spTree>
    <p:extLst>
      <p:ext uri="{BB962C8B-B14F-4D97-AF65-F5344CB8AC3E}">
        <p14:creationId xmlns:p14="http://schemas.microsoft.com/office/powerpoint/2010/main" val="2634416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46</a:t>
            </a:fld>
            <a:endParaRPr lang="zh-CN" altLang="en-US"/>
          </a:p>
        </p:txBody>
      </p:sp>
    </p:spTree>
    <p:extLst>
      <p:ext uri="{BB962C8B-B14F-4D97-AF65-F5344CB8AC3E}">
        <p14:creationId xmlns:p14="http://schemas.microsoft.com/office/powerpoint/2010/main" val="1028252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47</a:t>
            </a:fld>
            <a:endParaRPr lang="zh-CN" altLang="en-US"/>
          </a:p>
        </p:txBody>
      </p:sp>
    </p:spTree>
    <p:extLst>
      <p:ext uri="{BB962C8B-B14F-4D97-AF65-F5344CB8AC3E}">
        <p14:creationId xmlns:p14="http://schemas.microsoft.com/office/powerpoint/2010/main" val="3368458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48</a:t>
            </a:fld>
            <a:endParaRPr lang="zh-CN" altLang="en-US"/>
          </a:p>
        </p:txBody>
      </p:sp>
    </p:spTree>
    <p:extLst>
      <p:ext uri="{BB962C8B-B14F-4D97-AF65-F5344CB8AC3E}">
        <p14:creationId xmlns:p14="http://schemas.microsoft.com/office/powerpoint/2010/main" val="2442812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49</a:t>
            </a:fld>
            <a:endParaRPr lang="zh-CN" altLang="en-US"/>
          </a:p>
        </p:txBody>
      </p:sp>
    </p:spTree>
    <p:extLst>
      <p:ext uri="{BB962C8B-B14F-4D97-AF65-F5344CB8AC3E}">
        <p14:creationId xmlns:p14="http://schemas.microsoft.com/office/powerpoint/2010/main" val="1775523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50</a:t>
            </a:fld>
            <a:endParaRPr lang="zh-CN" altLang="en-US"/>
          </a:p>
        </p:txBody>
      </p:sp>
    </p:spTree>
    <p:extLst>
      <p:ext uri="{BB962C8B-B14F-4D97-AF65-F5344CB8AC3E}">
        <p14:creationId xmlns:p14="http://schemas.microsoft.com/office/powerpoint/2010/main" val="3534209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51</a:t>
            </a:fld>
            <a:endParaRPr lang="zh-CN" altLang="en-US"/>
          </a:p>
        </p:txBody>
      </p:sp>
    </p:spTree>
    <p:extLst>
      <p:ext uri="{BB962C8B-B14F-4D97-AF65-F5344CB8AC3E}">
        <p14:creationId xmlns:p14="http://schemas.microsoft.com/office/powerpoint/2010/main" val="1157179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52</a:t>
            </a:fld>
            <a:endParaRPr lang="zh-CN" altLang="en-US"/>
          </a:p>
        </p:txBody>
      </p:sp>
    </p:spTree>
    <p:extLst>
      <p:ext uri="{BB962C8B-B14F-4D97-AF65-F5344CB8AC3E}">
        <p14:creationId xmlns:p14="http://schemas.microsoft.com/office/powerpoint/2010/main" val="3440735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53</a:t>
            </a:fld>
            <a:endParaRPr lang="zh-CN" altLang="en-US"/>
          </a:p>
        </p:txBody>
      </p:sp>
    </p:spTree>
    <p:extLst>
      <p:ext uri="{BB962C8B-B14F-4D97-AF65-F5344CB8AC3E}">
        <p14:creationId xmlns:p14="http://schemas.microsoft.com/office/powerpoint/2010/main" val="242730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Giải thích hai hướng của bài báo</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D7948-AA88-4514-BDF6-F1711BD230F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36412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Giải thích hai hướng của bài báo</a:t>
            </a: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D7948-AA88-4514-BDF6-F1711BD230F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23042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纯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文字内容">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8" name="文本占位符 7"/>
          <p:cNvSpPr>
            <a:spLocks noGrp="1"/>
          </p:cNvSpPr>
          <p:nvPr>
            <p:ph type="body" sz="quarter" idx="14" hasCustomPrompt="1"/>
          </p:nvPr>
        </p:nvSpPr>
        <p:spPr>
          <a:xfrm>
            <a:off x="515937" y="1104900"/>
            <a:ext cx="11160125"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00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导航页">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7"/>
          <p:cNvSpPr>
            <a:spLocks noGrp="1"/>
          </p:cNvSpPr>
          <p:nvPr>
            <p:ph type="body" sz="quarter" idx="14" hasCustomPrompt="1"/>
          </p:nvPr>
        </p:nvSpPr>
        <p:spPr>
          <a:xfrm>
            <a:off x="1030684" y="1115060"/>
            <a:ext cx="5878116"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00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文本框 5"/>
          <p:cNvSpPr txBox="1"/>
          <p:nvPr userDrawn="1"/>
        </p:nvSpPr>
        <p:spPr>
          <a:xfrm>
            <a:off x="5494867" y="53598"/>
            <a:ext cx="1202266" cy="707886"/>
          </a:xfrm>
          <a:prstGeom prst="rect">
            <a:avLst/>
          </a:prstGeom>
          <a:noFill/>
        </p:spPr>
        <p:txBody>
          <a:bodyPr wrap="square" rtlCol="0">
            <a:spAutoFit/>
          </a:bodyPr>
          <a:lstStyle/>
          <a:p>
            <a:r>
              <a:rPr lang="zh-CN" altLang="en-US" sz="4000" b="1" dirty="0">
                <a:solidFill>
                  <a:srgbClr val="7A3781"/>
                </a:solidFill>
                <a:latin typeface="Arial" panose="020B0604020202020204" pitchFamily="34" charset="0"/>
                <a:ea typeface="Calibri" panose="02010609060101010101" pitchFamily="49" charset="-122"/>
                <a:cs typeface="Arial" panose="020B0604020202020204" pitchFamily="34" charset="0"/>
              </a:rPr>
              <a:t>提纲</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多图">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51593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latin typeface="Arial" panose="020B0604020202020204" pitchFamily="34" charset="0"/>
                <a:cs typeface="Arial" panose="020B0604020202020204" pitchFamily="34" charset="0"/>
              </a:defRPr>
            </a:lvl1pPr>
          </a:lstStyle>
          <a:p>
            <a:endParaRPr lang="zh-CN" altLang="en-US"/>
          </a:p>
        </p:txBody>
      </p:sp>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
        <p:nvSpPr>
          <p:cNvPr id="25" name="图片占位符 24"/>
          <p:cNvSpPr>
            <a:spLocks noGrp="1"/>
          </p:cNvSpPr>
          <p:nvPr>
            <p:ph type="pic" sz="quarter" idx="15"/>
          </p:nvPr>
        </p:nvSpPr>
        <p:spPr>
          <a:xfrm>
            <a:off x="192823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latin typeface="Arial" panose="020B0604020202020204" pitchFamily="34" charset="0"/>
                <a:cs typeface="Arial" panose="020B0604020202020204" pitchFamily="34" charset="0"/>
              </a:defRPr>
            </a:lvl1pPr>
          </a:lstStyle>
          <a:p>
            <a:endParaRPr lang="zh-CN" altLang="en-US"/>
          </a:p>
        </p:txBody>
      </p:sp>
      <p:sp>
        <p:nvSpPr>
          <p:cNvPr id="26" name="图片占位符 25"/>
          <p:cNvSpPr>
            <a:spLocks noGrp="1"/>
          </p:cNvSpPr>
          <p:nvPr>
            <p:ph type="pic" sz="quarter" idx="16"/>
          </p:nvPr>
        </p:nvSpPr>
        <p:spPr>
          <a:xfrm>
            <a:off x="334052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latin typeface="Arial" panose="020B0604020202020204" pitchFamily="34" charset="0"/>
                <a:cs typeface="Arial" panose="020B0604020202020204" pitchFamily="34" charset="0"/>
              </a:defRPr>
            </a:lvl1pPr>
          </a:lstStyle>
          <a:p>
            <a:endParaRPr lang="zh-CN" altLang="en-US"/>
          </a:p>
        </p:txBody>
      </p:sp>
      <p:sp>
        <p:nvSpPr>
          <p:cNvPr id="27" name="图片占位符 26"/>
          <p:cNvSpPr>
            <a:spLocks noGrp="1"/>
          </p:cNvSpPr>
          <p:nvPr>
            <p:ph type="pic" sz="quarter" idx="17"/>
          </p:nvPr>
        </p:nvSpPr>
        <p:spPr>
          <a:xfrm>
            <a:off x="475282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latin typeface="Arial" panose="020B0604020202020204" pitchFamily="34" charset="0"/>
                <a:cs typeface="Arial" panose="020B0604020202020204" pitchFamily="34" charset="0"/>
              </a:defRPr>
            </a:lvl1pPr>
          </a:lstStyle>
          <a:p>
            <a:endParaRPr lang="zh-CN" altLang="en-US"/>
          </a:p>
        </p:txBody>
      </p:sp>
      <p:sp>
        <p:nvSpPr>
          <p:cNvPr id="28" name="图片占位符 27"/>
          <p:cNvSpPr>
            <a:spLocks noGrp="1"/>
          </p:cNvSpPr>
          <p:nvPr>
            <p:ph type="pic" sz="quarter" idx="18"/>
          </p:nvPr>
        </p:nvSpPr>
        <p:spPr>
          <a:xfrm>
            <a:off x="616511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latin typeface="Arial" panose="020B0604020202020204" pitchFamily="34" charset="0"/>
                <a:cs typeface="Arial" panose="020B0604020202020204" pitchFamily="34" charset="0"/>
              </a:defRPr>
            </a:lvl1pPr>
          </a:lstStyle>
          <a:p>
            <a:endParaRPr lang="zh-CN" altLang="en-US"/>
          </a:p>
        </p:txBody>
      </p:sp>
      <p:sp>
        <p:nvSpPr>
          <p:cNvPr id="29" name="图片占位符 28"/>
          <p:cNvSpPr>
            <a:spLocks noGrp="1"/>
          </p:cNvSpPr>
          <p:nvPr>
            <p:ph type="pic" sz="quarter" idx="19"/>
          </p:nvPr>
        </p:nvSpPr>
        <p:spPr>
          <a:xfrm>
            <a:off x="757741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latin typeface="Arial" panose="020B0604020202020204" pitchFamily="34" charset="0"/>
                <a:cs typeface="Arial" panose="020B0604020202020204" pitchFamily="34" charset="0"/>
              </a:defRPr>
            </a:lvl1pPr>
          </a:lstStyle>
          <a:p>
            <a:endParaRPr lang="zh-CN" altLang="en-US"/>
          </a:p>
        </p:txBody>
      </p:sp>
      <p:sp>
        <p:nvSpPr>
          <p:cNvPr id="30" name="图片占位符 29"/>
          <p:cNvSpPr>
            <a:spLocks noGrp="1"/>
          </p:cNvSpPr>
          <p:nvPr>
            <p:ph type="pic" sz="quarter" idx="20"/>
          </p:nvPr>
        </p:nvSpPr>
        <p:spPr>
          <a:xfrm>
            <a:off x="898970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latin typeface="Arial" panose="020B0604020202020204" pitchFamily="34" charset="0"/>
                <a:cs typeface="Arial" panose="020B0604020202020204" pitchFamily="34" charset="0"/>
              </a:defRPr>
            </a:lvl1pPr>
          </a:lstStyle>
          <a:p>
            <a:endParaRPr lang="zh-CN" altLang="en-US"/>
          </a:p>
        </p:txBody>
      </p:sp>
      <p:sp>
        <p:nvSpPr>
          <p:cNvPr id="31" name="图片占位符 30"/>
          <p:cNvSpPr>
            <a:spLocks noGrp="1"/>
          </p:cNvSpPr>
          <p:nvPr>
            <p:ph type="pic" sz="quarter" idx="21"/>
          </p:nvPr>
        </p:nvSpPr>
        <p:spPr>
          <a:xfrm>
            <a:off x="10402000"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latin typeface="Arial" panose="020B0604020202020204" pitchFamily="34" charset="0"/>
                <a:cs typeface="Arial" panose="020B0604020202020204" pitchFamily="34" charset="0"/>
              </a:defRPr>
            </a:lvl1pPr>
          </a:lstStyle>
          <a:p>
            <a:endParaRPr lang="zh-CN" altLang="en-US"/>
          </a:p>
        </p:txBody>
      </p:sp>
      <p:sp>
        <p:nvSpPr>
          <p:cNvPr id="33" name="文本占位符 32"/>
          <p:cNvSpPr>
            <a:spLocks noGrp="1"/>
          </p:cNvSpPr>
          <p:nvPr>
            <p:ph type="body" sz="quarter" idx="22" hasCustomPrompt="1"/>
          </p:nvPr>
        </p:nvSpPr>
        <p:spPr>
          <a:xfrm>
            <a:off x="620712" y="3269570"/>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5" name="文本占位符 32"/>
          <p:cNvSpPr>
            <a:spLocks noGrp="1"/>
          </p:cNvSpPr>
          <p:nvPr>
            <p:ph type="body" sz="quarter" idx="23" hasCustomPrompt="1"/>
          </p:nvPr>
        </p:nvSpPr>
        <p:spPr>
          <a:xfrm>
            <a:off x="2033007" y="3269570"/>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6" name="文本占位符 32"/>
          <p:cNvSpPr>
            <a:spLocks noGrp="1"/>
          </p:cNvSpPr>
          <p:nvPr>
            <p:ph type="body" sz="quarter" idx="24" hasCustomPrompt="1"/>
          </p:nvPr>
        </p:nvSpPr>
        <p:spPr>
          <a:xfrm>
            <a:off x="3445302" y="3269570"/>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7" name="文本占位符 32"/>
          <p:cNvSpPr>
            <a:spLocks noGrp="1"/>
          </p:cNvSpPr>
          <p:nvPr>
            <p:ph type="body" sz="quarter" idx="25" hasCustomPrompt="1"/>
          </p:nvPr>
        </p:nvSpPr>
        <p:spPr>
          <a:xfrm>
            <a:off x="4857597" y="3269570"/>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8" name="文本占位符 32"/>
          <p:cNvSpPr>
            <a:spLocks noGrp="1"/>
          </p:cNvSpPr>
          <p:nvPr>
            <p:ph type="body" sz="quarter" idx="26" hasCustomPrompt="1"/>
          </p:nvPr>
        </p:nvSpPr>
        <p:spPr>
          <a:xfrm>
            <a:off x="6269892" y="3269570"/>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9" name="文本占位符 32"/>
          <p:cNvSpPr>
            <a:spLocks noGrp="1"/>
          </p:cNvSpPr>
          <p:nvPr>
            <p:ph type="body" sz="quarter" idx="27" hasCustomPrompt="1"/>
          </p:nvPr>
        </p:nvSpPr>
        <p:spPr>
          <a:xfrm>
            <a:off x="7682187" y="3269570"/>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0" name="文本占位符 32"/>
          <p:cNvSpPr>
            <a:spLocks noGrp="1"/>
          </p:cNvSpPr>
          <p:nvPr>
            <p:ph type="body" sz="quarter" idx="28" hasCustomPrompt="1"/>
          </p:nvPr>
        </p:nvSpPr>
        <p:spPr>
          <a:xfrm>
            <a:off x="9094482" y="3269570"/>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1" name="文本占位符 32"/>
          <p:cNvSpPr>
            <a:spLocks noGrp="1"/>
          </p:cNvSpPr>
          <p:nvPr>
            <p:ph type="body" sz="quarter" idx="29" hasCustomPrompt="1"/>
          </p:nvPr>
        </p:nvSpPr>
        <p:spPr>
          <a:xfrm>
            <a:off x="10506774" y="3269570"/>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58" name="图片占位符 57"/>
          <p:cNvSpPr>
            <a:spLocks noGrp="1"/>
          </p:cNvSpPr>
          <p:nvPr>
            <p:ph type="pic" sz="quarter" idx="30"/>
          </p:nvPr>
        </p:nvSpPr>
        <p:spPr>
          <a:xfrm>
            <a:off x="51593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59" name="图片占位符 58"/>
          <p:cNvSpPr>
            <a:spLocks noGrp="1"/>
          </p:cNvSpPr>
          <p:nvPr>
            <p:ph type="pic" sz="quarter" idx="31"/>
          </p:nvPr>
        </p:nvSpPr>
        <p:spPr>
          <a:xfrm>
            <a:off x="192823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0" name="图片占位符 59"/>
          <p:cNvSpPr>
            <a:spLocks noGrp="1"/>
          </p:cNvSpPr>
          <p:nvPr>
            <p:ph type="pic" sz="quarter" idx="32"/>
          </p:nvPr>
        </p:nvSpPr>
        <p:spPr>
          <a:xfrm>
            <a:off x="334052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1" name="图片占位符 60"/>
          <p:cNvSpPr>
            <a:spLocks noGrp="1"/>
          </p:cNvSpPr>
          <p:nvPr>
            <p:ph type="pic" sz="quarter" idx="33"/>
          </p:nvPr>
        </p:nvSpPr>
        <p:spPr>
          <a:xfrm>
            <a:off x="475282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2" name="图片占位符 61"/>
          <p:cNvSpPr>
            <a:spLocks noGrp="1"/>
          </p:cNvSpPr>
          <p:nvPr>
            <p:ph type="pic" sz="quarter" idx="34"/>
          </p:nvPr>
        </p:nvSpPr>
        <p:spPr>
          <a:xfrm>
            <a:off x="616511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3" name="图片占位符 62"/>
          <p:cNvSpPr>
            <a:spLocks noGrp="1"/>
          </p:cNvSpPr>
          <p:nvPr>
            <p:ph type="pic" sz="quarter" idx="35"/>
          </p:nvPr>
        </p:nvSpPr>
        <p:spPr>
          <a:xfrm>
            <a:off x="757741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4" name="图片占位符 63"/>
          <p:cNvSpPr>
            <a:spLocks noGrp="1"/>
          </p:cNvSpPr>
          <p:nvPr>
            <p:ph type="pic" sz="quarter" idx="36"/>
          </p:nvPr>
        </p:nvSpPr>
        <p:spPr>
          <a:xfrm>
            <a:off x="898970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5" name="图片占位符 64"/>
          <p:cNvSpPr>
            <a:spLocks noGrp="1"/>
          </p:cNvSpPr>
          <p:nvPr>
            <p:ph type="pic" sz="quarter" idx="37"/>
          </p:nvPr>
        </p:nvSpPr>
        <p:spPr>
          <a:xfrm>
            <a:off x="10402000"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b="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6" name="文本占位符 32"/>
          <p:cNvSpPr>
            <a:spLocks noGrp="1"/>
          </p:cNvSpPr>
          <p:nvPr>
            <p:ph type="body" sz="quarter" idx="38" hasCustomPrompt="1"/>
          </p:nvPr>
        </p:nvSpPr>
        <p:spPr>
          <a:xfrm>
            <a:off x="620712" y="5810751"/>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7" name="文本占位符 32"/>
          <p:cNvSpPr>
            <a:spLocks noGrp="1"/>
          </p:cNvSpPr>
          <p:nvPr>
            <p:ph type="body" sz="quarter" idx="39" hasCustomPrompt="1"/>
          </p:nvPr>
        </p:nvSpPr>
        <p:spPr>
          <a:xfrm>
            <a:off x="2033007" y="5810751"/>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8" name="文本占位符 32"/>
          <p:cNvSpPr>
            <a:spLocks noGrp="1"/>
          </p:cNvSpPr>
          <p:nvPr>
            <p:ph type="body" sz="quarter" idx="40" hasCustomPrompt="1"/>
          </p:nvPr>
        </p:nvSpPr>
        <p:spPr>
          <a:xfrm>
            <a:off x="3445302" y="5810751"/>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9" name="文本占位符 32"/>
          <p:cNvSpPr>
            <a:spLocks noGrp="1"/>
          </p:cNvSpPr>
          <p:nvPr>
            <p:ph type="body" sz="quarter" idx="41" hasCustomPrompt="1"/>
          </p:nvPr>
        </p:nvSpPr>
        <p:spPr>
          <a:xfrm>
            <a:off x="4857597" y="5810751"/>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0" name="文本占位符 32"/>
          <p:cNvSpPr>
            <a:spLocks noGrp="1"/>
          </p:cNvSpPr>
          <p:nvPr>
            <p:ph type="body" sz="quarter" idx="42" hasCustomPrompt="1"/>
          </p:nvPr>
        </p:nvSpPr>
        <p:spPr>
          <a:xfrm>
            <a:off x="6269892" y="5810751"/>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1" name="文本占位符 32"/>
          <p:cNvSpPr>
            <a:spLocks noGrp="1"/>
          </p:cNvSpPr>
          <p:nvPr>
            <p:ph type="body" sz="quarter" idx="43" hasCustomPrompt="1"/>
          </p:nvPr>
        </p:nvSpPr>
        <p:spPr>
          <a:xfrm>
            <a:off x="7682187" y="5810751"/>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2" name="文本占位符 32"/>
          <p:cNvSpPr>
            <a:spLocks noGrp="1"/>
          </p:cNvSpPr>
          <p:nvPr>
            <p:ph type="body" sz="quarter" idx="44" hasCustomPrompt="1"/>
          </p:nvPr>
        </p:nvSpPr>
        <p:spPr>
          <a:xfrm>
            <a:off x="9094482" y="5810751"/>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3" name="文本占位符 32"/>
          <p:cNvSpPr>
            <a:spLocks noGrp="1"/>
          </p:cNvSpPr>
          <p:nvPr>
            <p:ph type="body" sz="quarter" idx="45" hasCustomPrompt="1"/>
          </p:nvPr>
        </p:nvSpPr>
        <p:spPr>
          <a:xfrm>
            <a:off x="10506774" y="5810751"/>
            <a:ext cx="1064514" cy="318860"/>
          </a:xfrm>
          <a:prstGeom prst="rect">
            <a:avLst/>
          </a:prstGeom>
        </p:spPr>
        <p:txBody>
          <a:bodyPr/>
          <a:lstStyle>
            <a:lvl1pPr marL="0" indent="0" algn="ctr">
              <a:buNone/>
              <a:defRPr sz="1400" b="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 Id="rId6" Type="http://schemas.openxmlformats.org/officeDocument/2006/relationships/image" Target="../media/image12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0693399" y="205578"/>
            <a:ext cx="1346729"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CAFD8FC-0611-4C63-AEFC-C9ED73E27A74}" type="slidenum">
              <a:rPr lang="zh-CN" altLang="en-US" smtClean="0"/>
              <a:t>‹#›</a:t>
            </a:fld>
            <a:endParaRPr lang="zh-CN" altLang="en-US"/>
          </a:p>
        </p:txBody>
      </p:sp>
      <p:cxnSp>
        <p:nvCxnSpPr>
          <p:cNvPr id="11" name="直接连接符 10"/>
          <p:cNvCxnSpPr/>
          <p:nvPr userDrawn="1"/>
        </p:nvCxnSpPr>
        <p:spPr>
          <a:xfrm>
            <a:off x="515938" y="908050"/>
            <a:ext cx="11160125" cy="0"/>
          </a:xfrm>
          <a:prstGeom prst="line">
            <a:avLst/>
          </a:prstGeom>
          <a:ln w="38100" cap="rnd">
            <a:solidFill>
              <a:srgbClr val="863D8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E50C972-B331-A3C2-FAE0-A362EB05ECAF}"/>
              </a:ext>
            </a:extLst>
          </p:cNvPr>
          <p:cNvPicPr>
            <a:picLocks noChangeAspect="1"/>
          </p:cNvPicPr>
          <p:nvPr userDrawn="1"/>
        </p:nvPicPr>
        <p:blipFill>
          <a:blip r:embed="rId6" cstate="print">
            <a:alphaModFix/>
            <a:extLst>
              <a:ext uri="{28A0092B-C50C-407E-A947-70E740481C1C}">
                <a14:useLocalDpi xmlns:a14="http://schemas.microsoft.com/office/drawing/2010/main" val="0"/>
              </a:ext>
            </a:extLst>
          </a:blip>
          <a:stretch>
            <a:fillRect/>
          </a:stretch>
        </p:blipFill>
        <p:spPr>
          <a:xfrm>
            <a:off x="191514" y="-103393"/>
            <a:ext cx="1209996" cy="144596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25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2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9.png"/></Relationships>
</file>

<file path=ppt/slides/_rels/slide4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png"/></Relationships>
</file>

<file path=ppt/slides/_rels/slide4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4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10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4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5.png"/></Relationships>
</file>

<file path=ppt/slides/_rels/slide4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9.png"/><Relationship Id="rId4" Type="http://schemas.openxmlformats.org/officeDocument/2006/relationships/image" Target="../media/image107.png"/></Relationships>
</file>

<file path=ppt/slides/_rels/slide5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5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2.png"/><Relationship Id="rId4" Type="http://schemas.openxmlformats.org/officeDocument/2006/relationships/notesSlide" Target="../notesSlides/notesSlide14.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23.png"/><Relationship Id="rId4"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a:t>
            </a:fld>
            <a:endParaRPr lang="zh-CN" altLang="en-US">
              <a:latin typeface="Calibri"/>
              <a:cs typeface="Calibri"/>
            </a:endParaRPr>
          </a:p>
        </p:txBody>
      </p:sp>
      <p:sp>
        <p:nvSpPr>
          <p:cNvPr id="4" name="文本占位符 3"/>
          <p:cNvSpPr>
            <a:spLocks noGrp="1"/>
          </p:cNvSpPr>
          <p:nvPr>
            <p:ph type="body" sz="quarter" idx="13"/>
          </p:nvPr>
        </p:nvSpPr>
        <p:spPr>
          <a:xfrm>
            <a:off x="1595437" y="205578"/>
            <a:ext cx="9001125" cy="833212"/>
          </a:xfrm>
        </p:spPr>
        <p:txBody>
          <a:bodyPr>
            <a:normAutofit/>
          </a:bodyPr>
          <a:lstStyle/>
          <a:p>
            <a:r>
              <a:rPr lang="zh-CN" altLang="en-US" dirty="0">
                <a:latin typeface="Calibri"/>
                <a:cs typeface="Calibri"/>
              </a:rPr>
              <a:t>Chương 12 Tạo sinh nội dung thị giác</a:t>
            </a:r>
            <a:endParaRPr lang="en-US" altLang="zh-CN" sz="3600" dirty="0">
              <a:latin typeface="Calibri"/>
              <a:cs typeface="Calibri"/>
            </a:endParaRPr>
          </a:p>
        </p:txBody>
      </p:sp>
      <p:grpSp>
        <p:nvGrpSpPr>
          <p:cNvPr id="5" name="组合 4">
            <a:extLst>
              <a:ext uri="{FF2B5EF4-FFF2-40B4-BE49-F238E27FC236}">
                <a16:creationId xmlns:a16="http://schemas.microsoft.com/office/drawing/2014/main" id="{D035B6E6-4871-4A90-95FF-60A8CE2AE4EB}"/>
              </a:ext>
            </a:extLst>
          </p:cNvPr>
          <p:cNvGrpSpPr/>
          <p:nvPr/>
        </p:nvGrpSpPr>
        <p:grpSpPr>
          <a:xfrm>
            <a:off x="1111169" y="1336249"/>
            <a:ext cx="11632557" cy="3391124"/>
            <a:chOff x="3271235" y="2827028"/>
            <a:chExt cx="7422164" cy="3391124"/>
          </a:xfrm>
        </p:grpSpPr>
        <p:sp>
          <p:nvSpPr>
            <p:cNvPr id="6" name="Rectangle 4">
              <a:hlinkClick r:id="" action="ppaction://noaction"/>
              <a:extLst>
                <a:ext uri="{FF2B5EF4-FFF2-40B4-BE49-F238E27FC236}">
                  <a16:creationId xmlns:a16="http://schemas.microsoft.com/office/drawing/2014/main" id="{E48DF06D-765D-9047-A6DA-A8DBEE092553}"/>
                </a:ext>
              </a:extLst>
            </p:cNvPr>
            <p:cNvSpPr>
              <a:spLocks noChangeArrowheads="1"/>
            </p:cNvSpPr>
            <p:nvPr/>
          </p:nvSpPr>
          <p:spPr bwMode="auto">
            <a:xfrm>
              <a:off x="3278577" y="2827028"/>
              <a:ext cx="7422164"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§12.1 Tổng quan nhiệm vụ</a:t>
              </a:r>
            </a:p>
          </p:txBody>
        </p:sp>
        <p:sp>
          <p:nvSpPr>
            <p:cNvPr id="8" name="Rectangle 5">
              <a:hlinkClick r:id="" action="ppaction://noaction"/>
              <a:extLst>
                <a:ext uri="{FF2B5EF4-FFF2-40B4-BE49-F238E27FC236}">
                  <a16:creationId xmlns:a16="http://schemas.microsoft.com/office/drawing/2014/main" id="{E87B49B7-2ABD-2644-80E7-CFFE0571A5BB}"/>
                </a:ext>
              </a:extLst>
            </p:cNvPr>
            <p:cNvSpPr>
              <a:spLocks noChangeArrowheads="1"/>
            </p:cNvSpPr>
            <p:nvPr/>
          </p:nvSpPr>
          <p:spPr bwMode="auto">
            <a:xfrm>
              <a:off x="3271235" y="3546165"/>
              <a:ext cx="7422164"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§12.2 Phương pháp dựa trên học không gian con</a:t>
              </a:r>
            </a:p>
          </p:txBody>
        </p:sp>
        <p:sp>
          <p:nvSpPr>
            <p:cNvPr id="10" name="Rectangle 6">
              <a:hlinkClick r:id="" action="ppaction://noaction"/>
              <a:extLst>
                <a:ext uri="{FF2B5EF4-FFF2-40B4-BE49-F238E27FC236}">
                  <a16:creationId xmlns:a16="http://schemas.microsoft.com/office/drawing/2014/main" id="{229A1620-5644-7749-B4B8-12E06586879C}"/>
                </a:ext>
              </a:extLst>
            </p:cNvPr>
            <p:cNvSpPr>
              <a:spLocks noChangeArrowheads="1"/>
            </p:cNvSpPr>
            <p:nvPr/>
          </p:nvSpPr>
          <p:spPr bwMode="auto">
            <a:xfrm>
              <a:off x="3271235" y="4266890"/>
              <a:ext cx="7422164"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§12.3 Phương pháp dựa trên học đối kháng</a:t>
              </a:r>
            </a:p>
          </p:txBody>
        </p:sp>
        <p:sp>
          <p:nvSpPr>
            <p:cNvPr id="12" name="Rectangle 6">
              <a:hlinkClick r:id="" action="ppaction://noaction"/>
              <a:extLst>
                <a:ext uri="{FF2B5EF4-FFF2-40B4-BE49-F238E27FC236}">
                  <a16:creationId xmlns:a16="http://schemas.microsoft.com/office/drawing/2014/main" id="{E4C0F60D-6CDF-8C40-B21C-9AEB131C0A49}"/>
                </a:ext>
              </a:extLst>
            </p:cNvPr>
            <p:cNvSpPr>
              <a:spLocks noChangeArrowheads="1"/>
            </p:cNvSpPr>
            <p:nvPr/>
          </p:nvSpPr>
          <p:spPr bwMode="auto">
            <a:xfrm>
              <a:off x="3271235" y="5641890"/>
              <a:ext cx="7422164"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§12.5 Ví dụ ứng dụng</a:t>
              </a:r>
            </a:p>
          </p:txBody>
        </p:sp>
        <p:sp>
          <p:nvSpPr>
            <p:cNvPr id="3" name="Rectangle 6">
              <a:hlinkClick r:id="" action="ppaction://noaction"/>
              <a:extLst>
                <a:ext uri="{FF2B5EF4-FFF2-40B4-BE49-F238E27FC236}">
                  <a16:creationId xmlns:a16="http://schemas.microsoft.com/office/drawing/2014/main" id="{72F059CD-7ED2-0DBC-CE08-F2A717DDAD67}"/>
                </a:ext>
              </a:extLst>
            </p:cNvPr>
            <p:cNvSpPr>
              <a:spLocks noChangeArrowheads="1"/>
            </p:cNvSpPr>
            <p:nvPr/>
          </p:nvSpPr>
          <p:spPr bwMode="auto">
            <a:xfrm>
              <a:off x="3271235" y="4920484"/>
              <a:ext cx="7422164"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§12.4 Phương pháp dựa trên mô hình khuếch tán</a:t>
              </a:r>
            </a:p>
          </p:txBody>
        </p:sp>
      </p:grpSp>
    </p:spTree>
    <p:extLst>
      <p:ext uri="{BB962C8B-B14F-4D97-AF65-F5344CB8AC3E}">
        <p14:creationId xmlns:p14="http://schemas.microsoft.com/office/powerpoint/2010/main" val="11130278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§12.1 Tổng quan nhiệm vụ</a:t>
            </a:r>
          </a:p>
        </p:txBody>
      </p:sp>
      <p:sp>
        <p:nvSpPr>
          <p:cNvPr id="6" name="Rectangle 4">
            <a:extLst>
              <a:ext uri="{FF2B5EF4-FFF2-40B4-BE49-F238E27FC236}">
                <a16:creationId xmlns:a16="http://schemas.microsoft.com/office/drawing/2014/main" id="{E48DF06D-765D-9047-A6DA-A8DBEE092553}"/>
              </a:ext>
            </a:extLst>
          </p:cNvPr>
          <p:cNvSpPr>
            <a:spLocks noChangeArrowheads="1"/>
          </p:cNvSpPr>
          <p:nvPr/>
        </p:nvSpPr>
        <p:spPr bwMode="auto">
          <a:xfrm>
            <a:off x="986633" y="1447429"/>
            <a:ext cx="5987053" cy="1981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Định nghĩa nhiệm vụ</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Các loại nhiệm vụ</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Tiêu chí đánh giá</a:t>
            </a:r>
          </a:p>
        </p:txBody>
      </p:sp>
    </p:spTree>
    <p:extLst>
      <p:ext uri="{BB962C8B-B14F-4D97-AF65-F5344CB8AC3E}">
        <p14:creationId xmlns:p14="http://schemas.microsoft.com/office/powerpoint/2010/main" val="948691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6" name="Text Placeholder 5">
                <a:extLst>
                  <a:ext uri="{FF2B5EF4-FFF2-40B4-BE49-F238E27FC236}">
                    <a16:creationId xmlns:a16="http://schemas.microsoft.com/office/drawing/2014/main" id="{F22292D3-F4AA-20E0-5DA2-F6A17E9B987E}"/>
                  </a:ext>
                </a:extLst>
              </p:cNvPr>
              <p:cNvSpPr>
                <a:spLocks noGrp="1"/>
              </p:cNvSpPr>
              <p:nvPr>
                <p:ph type="body" sz="quarter" idx="14"/>
              </p:nvPr>
            </p:nvSpPr>
            <p:spPr/>
            <p:txBody>
              <a:bodyPr/>
              <a:lstStyle/>
              <a:p>
                <a:r>
                  <a:rPr lang="zh-CN" altLang="en-US" dirty="0">
                    <a:latin typeface="Calibri"/>
                    <a:cs typeface="Calibri"/>
                  </a:rPr>
                  <a:t>Định nghĩa mô hình tạo sinh</a:t>
                </a:r>
                <a:endParaRPr lang="en-US" altLang="zh-CN" dirty="0">
                  <a:latin typeface="Calibri"/>
                  <a:cs typeface="Calibri"/>
                </a:endParaRPr>
              </a:p>
              <a:p>
                <a:pPr lvl="1"/>
                <a:r>
                  <a:rPr lang="zh-CN" altLang="en-US" dirty="0">
                    <a:latin typeface="Calibri"/>
                    <a:cs typeface="Calibri"/>
                  </a:rPr>
                  <a:t>Lấy một số mẫu từ phân bố dữ liệu thực</a:t>
                </a:r>
                <a:r>
                  <a:rPr lang="en-US" altLang="zh-CN" dirty="0">
                    <a:latin typeface="Calibri"/>
                    <a:cs typeface="Calibri"/>
                  </a:rPr>
                  <a:t> </a:t>
                </a:r>
                <a14:m>
                  <m:oMath xmlns:m="http://schemas.openxmlformats.org/officeDocument/2006/math">
                    <m:sSub>
                      <m:sSubPr>
                        <m:ctrlPr>
                          <a:rPr lang="en-US" altLang="zh-CN" i="1">
                            <a:latin typeface="Cambria Math" panose="02040503050406030204" pitchFamily="18" charset="0"/>
                          </a:rPr>
                        </m:ctrlPr>
                      </m:sSubPr>
                      <m:e>
                        <m:r>
                          <a:rPr lang="en-US" altLang="zh-CN" b="0" i="1">
                            <a:latin typeface="Cambria Math" panose="02040503050406030204" pitchFamily="18" charset="0"/>
                          </a:rPr>
                          <m:t>𝑝</m:t>
                        </m:r>
                      </m:e>
                      <m:sub>
                        <m:r>
                          <a:rPr lang="en-US" altLang="zh-CN" b="0" i="1">
                            <a:latin typeface="Cambria Math" panose="02040503050406030204" pitchFamily="18" charset="0"/>
                          </a:rPr>
                          <m:t>𝑑𝑎𝑡𝑎</m:t>
                        </m:r>
                      </m:sub>
                    </m:sSub>
                  </m:oMath>
                </a14:m>
                <a:r>
                  <a:rPr lang="zh-CN" altLang="en-US" dirty="0">
                    <a:latin typeface="Calibri"/>
                    <a:cs typeface="Calibri"/>
                  </a:rPr>
                  <a:t>; mô hình tạo sinh sẽ học từ các mẫu này để mô phỏng phân bố dữ liệu thực</a:t>
                </a:r>
                <a:r>
                  <a:rPr lang="en-US" altLang="zh-CN" dirty="0">
                    <a:latin typeface="Calibri"/>
                    <a:cs typeface="Calibri"/>
                  </a:rPr>
                  <a:t> </a:t>
                </a:r>
                <a14:m>
                  <m:oMath xmlns:m="http://schemas.openxmlformats.org/officeDocument/2006/math">
                    <m:sSub>
                      <m:sSubPr>
                        <m:ctrlPr>
                          <a:rPr lang="en-US" altLang="zh-CN" i="1">
                            <a:latin typeface="Cambria Math" panose="02040503050406030204" pitchFamily="18" charset="0"/>
                          </a:rPr>
                        </m:ctrlPr>
                      </m:sSubPr>
                      <m:e>
                        <m:r>
                          <a:rPr lang="en-US" altLang="zh-CN" b="0" i="1">
                            <a:latin typeface="Cambria Math" panose="02040503050406030204" pitchFamily="18" charset="0"/>
                          </a:rPr>
                          <m:t>𝑝</m:t>
                        </m:r>
                      </m:e>
                      <m:sub>
                        <m:r>
                          <a:rPr lang="en-US" altLang="zh-CN" b="0" i="1">
                            <a:latin typeface="Cambria Math" panose="02040503050406030204" pitchFamily="18" charset="0"/>
                          </a:rPr>
                          <m:t>𝑚𝑜𝑑𝑒𝑙</m:t>
                        </m:r>
                      </m:sub>
                    </m:sSub>
                  </m:oMath>
                </a14:m>
                <a:r>
                  <a:rPr lang="zh-CN" altLang="en-US" dirty="0">
                    <a:latin typeface="Calibri"/>
                    <a:cs typeface="Calibri"/>
                  </a:rPr>
                  <a:t> và sinh ra những hình ảnh giống như thật</a:t>
                </a:r>
                <a:endParaRPr lang="en-US" altLang="zh-CN" dirty="0">
                  <a:latin typeface="Calibri"/>
                  <a:cs typeface="Calibri"/>
                </a:endParaRPr>
              </a:p>
              <a:p>
                <a:pPr lvl="1"/>
                <a:endParaRPr lang="en-US" altLang="zh-CN" dirty="0">
                  <a:latin typeface="Calibri"/>
                  <a:cs typeface="Calibri"/>
                </a:endParaRPr>
              </a:p>
              <a:p>
                <a:endParaRPr lang="en-US" dirty="0"/>
              </a:p>
            </p:txBody>
          </p:sp>
        </mc:Choice>
        <mc:Fallback xmlns="">
          <p:sp>
            <p:nvSpPr>
              <p:cNvPr id="6" name="Text Placeholder 5">
                <a:extLst>
                  <a:ext uri="{FF2B5EF4-FFF2-40B4-BE49-F238E27FC236}">
                    <a16:creationId xmlns:a16="http://schemas.microsoft.com/office/drawing/2014/main" id="{F22292D3-F4AA-20E0-5DA2-F6A17E9B987E}"/>
                  </a:ext>
                </a:extLst>
              </p:cNvPr>
              <p:cNvSpPr>
                <a:spLocks noGrp="1" noRot="1" noChangeAspect="1" noMove="1" noResize="1" noEditPoints="1" noAdjustHandles="1" noChangeArrowheads="1" noChangeShapeType="1" noTextEdit="1"/>
              </p:cNvSpPr>
              <p:nvPr>
                <p:ph type="body" sz="quarter" idx="14"/>
              </p:nvPr>
            </p:nvSpPr>
            <p:spPr>
              <a:blipFill>
                <a:blip r:embed="rId2"/>
                <a:stretch>
                  <a:fillRect l="-682" t="-50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Định nghĩa nhiệm vụ</a:t>
            </a:r>
          </a:p>
        </p:txBody>
      </p:sp>
      <p:sp>
        <p:nvSpPr>
          <p:cNvPr id="9" name="文本占位符 2">
            <a:extLst>
              <a:ext uri="{FF2B5EF4-FFF2-40B4-BE49-F238E27FC236}">
                <a16:creationId xmlns:a16="http://schemas.microsoft.com/office/drawing/2014/main" id="{8EFF0EFE-468F-8B42-9E29-EA53B09AEC82}"/>
              </a:ext>
            </a:extLst>
          </p:cNvPr>
          <p:cNvSpPr txBox="1">
            <a:spLocks/>
          </p:cNvSpPr>
          <p:nvPr/>
        </p:nvSpPr>
        <p:spPr>
          <a:xfrm>
            <a:off x="515936" y="1104900"/>
            <a:ext cx="11310303" cy="1510128"/>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Calibri" panose="02010609060101010101" pitchFamily="49" charset="-122"/>
                <a:ea typeface="Calibri"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ltLang="zh-CN" dirty="0">
              <a:latin typeface="Calibri"/>
              <a:cs typeface="Calibri"/>
            </a:endParaRPr>
          </a:p>
        </p:txBody>
      </p:sp>
      <p:grpSp>
        <p:nvGrpSpPr>
          <p:cNvPr id="8" name="组合 7"/>
          <p:cNvGrpSpPr/>
          <p:nvPr/>
        </p:nvGrpSpPr>
        <p:grpSpPr>
          <a:xfrm>
            <a:off x="620440" y="2698088"/>
            <a:ext cx="2603855" cy="3381438"/>
            <a:chOff x="686100" y="2614009"/>
            <a:chExt cx="3402119" cy="4027383"/>
          </a:xfrm>
        </p:grpSpPr>
        <p:pic>
          <p:nvPicPr>
            <p:cNvPr id="3" name="图片 2"/>
            <p:cNvPicPr>
              <a:picLocks noChangeAspect="1"/>
            </p:cNvPicPr>
            <p:nvPr/>
          </p:nvPicPr>
          <p:blipFill>
            <a:blip r:embed="rId3">
              <a:clrChange>
                <a:clrFrom>
                  <a:srgbClr val="FFFFFF"/>
                </a:clrFrom>
                <a:clrTo>
                  <a:srgbClr val="FFFFFF">
                    <a:alpha val="0"/>
                  </a:srgbClr>
                </a:clrTo>
              </a:clrChange>
            </a:blip>
            <a:stretch>
              <a:fillRect/>
            </a:stretch>
          </p:blipFill>
          <p:spPr>
            <a:xfrm>
              <a:off x="686100" y="2614009"/>
              <a:ext cx="3402119" cy="1798603"/>
            </a:xfrm>
            <a:prstGeom prst="rect">
              <a:avLst/>
            </a:prstGeom>
          </p:spPr>
        </p:pic>
        <p:pic>
          <p:nvPicPr>
            <p:cNvPr id="5" name="图片 4"/>
            <p:cNvPicPr>
              <a:picLocks noChangeAspect="1"/>
            </p:cNvPicPr>
            <p:nvPr/>
          </p:nvPicPr>
          <p:blipFill>
            <a:blip r:embed="rId4">
              <a:clrChange>
                <a:clrFrom>
                  <a:srgbClr val="FFFFFF"/>
                </a:clrFrom>
                <a:clrTo>
                  <a:srgbClr val="FFFFFF">
                    <a:alpha val="0"/>
                  </a:srgbClr>
                </a:clrTo>
              </a:clrChange>
            </a:blip>
            <a:stretch>
              <a:fillRect/>
            </a:stretch>
          </p:blipFill>
          <p:spPr>
            <a:xfrm>
              <a:off x="686100" y="4821211"/>
              <a:ext cx="3402119" cy="1820181"/>
            </a:xfrm>
            <a:prstGeom prst="rect">
              <a:avLst/>
            </a:prstGeom>
          </p:spPr>
        </p:pic>
        <p:cxnSp>
          <p:nvCxnSpPr>
            <p:cNvPr id="7" name="直接箭头连接符 6"/>
            <p:cNvCxnSpPr>
              <a:stCxn id="3" idx="2"/>
              <a:endCxn id="5" idx="0"/>
            </p:cNvCxnSpPr>
            <p:nvPr/>
          </p:nvCxnSpPr>
          <p:spPr>
            <a:xfrm>
              <a:off x="2387160" y="4412612"/>
              <a:ext cx="0" cy="40859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pic>
        <p:nvPicPr>
          <p:cNvPr id="10" name="图片 9"/>
          <p:cNvPicPr>
            <a:picLocks noChangeAspect="1"/>
          </p:cNvPicPr>
          <p:nvPr/>
        </p:nvPicPr>
        <p:blipFill>
          <a:blip r:embed="rId5">
            <a:clrChange>
              <a:clrFrom>
                <a:srgbClr val="FFFFFF"/>
              </a:clrFrom>
              <a:clrTo>
                <a:srgbClr val="FFFFFF">
                  <a:alpha val="0"/>
                </a:srgbClr>
              </a:clrTo>
            </a:clrChange>
          </a:blip>
          <a:stretch>
            <a:fillRect/>
          </a:stretch>
        </p:blipFill>
        <p:spPr>
          <a:xfrm>
            <a:off x="3450440" y="3041178"/>
            <a:ext cx="8208557" cy="2840384"/>
          </a:xfrm>
          <a:prstGeom prst="rect">
            <a:avLst/>
          </a:prstGeom>
        </p:spPr>
      </p:pic>
    </p:spTree>
    <p:extLst>
      <p:ext uri="{BB962C8B-B14F-4D97-AF65-F5344CB8AC3E}">
        <p14:creationId xmlns:p14="http://schemas.microsoft.com/office/powerpoint/2010/main" val="31802090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4A06FE3E-417E-908D-2801-07EA3551C78C}"/>
                  </a:ext>
                </a:extLst>
              </p:cNvPr>
              <p:cNvSpPr>
                <a:spLocks noGrp="1"/>
              </p:cNvSpPr>
              <p:nvPr>
                <p:ph type="body" sz="quarter" idx="14"/>
              </p:nvPr>
            </p:nvSpPr>
            <p:spPr/>
            <p:txBody>
              <a:bodyPr/>
              <a:lstStyle/>
              <a:p>
                <a:r>
                  <a:rPr lang="zh-CN" altLang="en-US" dirty="0">
                    <a:latin typeface="Calibri"/>
                    <a:cs typeface="Calibri"/>
                  </a:rPr>
                  <a:t>Nguyên lý hoạt động của mô hình</a:t>
                </a:r>
                <a:endParaRPr lang="en-US" altLang="zh-CN" dirty="0">
                  <a:latin typeface="Calibri"/>
                  <a:cs typeface="Calibri"/>
                </a:endParaRPr>
              </a:p>
              <a:p>
                <a:pPr lvl="1"/>
                <a:r>
                  <a:rPr lang="zh-CN" altLang="en-US" dirty="0">
                    <a:latin typeface="Calibri"/>
                    <a:cs typeface="Calibri"/>
                  </a:rPr>
                  <a:t>Dựa trên nguyên lý hợp lý cực đại (MLE)</a:t>
                </a:r>
                <a:endParaRPr lang="en-US" altLang="zh-CN" dirty="0">
                  <a:latin typeface="Calibri"/>
                  <a:cs typeface="Calibri"/>
                </a:endParaRPr>
              </a:p>
              <a:p>
                <a:pPr lvl="1"/>
                <a:endParaRPr lang="en-US" altLang="zh-CN" sz="2400" b="1" dirty="0">
                  <a:latin typeface="Calibri"/>
                  <a:cs typeface="Calibri"/>
                </a:endParaRPr>
              </a:p>
              <a:p>
                <a:pPr marL="457200" lvl="1" indent="0">
                  <a:buNone/>
                </a:pPr>
                <a:endParaRPr lang="en-US" altLang="zh-CN" sz="2400" b="1" dirty="0">
                  <a:latin typeface="Calibri"/>
                  <a:cs typeface="Calibri"/>
                </a:endParaRPr>
              </a:p>
              <a:p>
                <a:pPr lvl="1"/>
                <a:r>
                  <a:rPr lang="zh-CN" altLang="en-US" dirty="0">
                    <a:latin typeface="Calibri"/>
                    <a:cs typeface="Calibri"/>
                  </a:rPr>
                  <a:t>Cũng có thể xem là tối thiểu hóa phân kỳ KL</a:t>
                </a:r>
                <a14:m>
                  <m:oMath xmlns:m="http://schemas.openxmlformats.org/officeDocument/2006/math">
                    <m:sSub>
                      <m:sSubPr>
                        <m:ctrlPr>
                          <a:rPr lang="en-US" altLang="zh-CN" i="1">
                            <a:latin typeface="Cambria Math" panose="02040503050406030204" pitchFamily="18" charset="0"/>
                          </a:rPr>
                        </m:ctrlPr>
                      </m:sSubPr>
                      <m:e>
                        <m:r>
                          <a:rPr lang="en-US" altLang="zh-CN" b="0" i="1">
                            <a:latin typeface="Cambria Math" panose="02040503050406030204" pitchFamily="18" charset="0"/>
                          </a:rPr>
                          <m:t>𝑝</m:t>
                        </m:r>
                      </m:e>
                      <m:sub>
                        <m:r>
                          <a:rPr lang="en-US" altLang="zh-CN" b="0" i="1">
                            <a:latin typeface="Cambria Math" panose="02040503050406030204" pitchFamily="18" charset="0"/>
                          </a:rPr>
                          <m:t>𝑑𝑎𝑡𝑎</m:t>
                        </m:r>
                      </m:sub>
                    </m:sSub>
                    <m:r>
                      <a:rPr lang="zh-CN" altLang="en-US" b="0" i="1">
                        <a:latin typeface="Cambria Math" panose="02040503050406030204" pitchFamily="18" charset="0"/>
                      </a:rPr>
                      <m:t> </m:t>
                    </m:r>
                    <m:r>
                      <a:rPr lang="zh-CN" altLang="en-US" b="0" i="1">
                        <a:latin typeface="Cambria Math" panose="02040503050406030204" pitchFamily="18" charset="0"/>
                      </a:rPr>
                      <m:t>𝑣</m:t>
                    </m:r>
                    <m:r>
                      <a:rPr lang="zh-CN" altLang="en-US" b="0" i="1">
                        <a:latin typeface="Cambria Math" panose="02040503050406030204" pitchFamily="18" charset="0"/>
                      </a:rPr>
                      <m:t>à </m:t>
                    </m:r>
                    <m:sSub>
                      <m:sSubPr>
                        <m:ctrlPr>
                          <a:rPr lang="en-US" altLang="zh-CN" i="1">
                            <a:latin typeface="Cambria Math" panose="02040503050406030204" pitchFamily="18" charset="0"/>
                          </a:rPr>
                        </m:ctrlPr>
                      </m:sSubPr>
                      <m:e>
                        <m:r>
                          <a:rPr lang="en-US" altLang="zh-CN" b="0" i="1">
                            <a:latin typeface="Cambria Math" panose="02040503050406030204" pitchFamily="18" charset="0"/>
                          </a:rPr>
                          <m:t>𝑝</m:t>
                        </m:r>
                      </m:e>
                      <m:sub>
                        <m:r>
                          <a:rPr lang="en-US" altLang="zh-CN" b="0" i="1">
                            <a:latin typeface="Cambria Math" panose="02040503050406030204" pitchFamily="18" charset="0"/>
                          </a:rPr>
                          <m:t>𝑚𝑜𝑑𝑒𝑙</m:t>
                        </m:r>
                      </m:sub>
                    </m:sSub>
                    <m:r>
                      <a:rPr lang="zh-CN" altLang="en-US" b="0" i="1">
                        <a:latin typeface="Cambria Math" panose="02040503050406030204" pitchFamily="18" charset="0"/>
                      </a:rPr>
                      <m:t> </m:t>
                    </m:r>
                  </m:oMath>
                </a14:m>
                <a:endParaRPr lang="en-US" altLang="zh-CN" dirty="0">
                  <a:latin typeface="Calibri"/>
                  <a:cs typeface="Calibri"/>
                </a:endParaRPr>
              </a:p>
              <a:p>
                <a:pPr lvl="1"/>
                <a:endParaRPr lang="en-US" altLang="zh-CN" sz="2400" b="1" dirty="0">
                  <a:latin typeface="Calibri"/>
                  <a:cs typeface="Calibri"/>
                </a:endParaRPr>
              </a:p>
              <a:p>
                <a:pPr lvl="1"/>
                <a:endParaRPr lang="en-US" altLang="zh-CN" dirty="0">
                  <a:latin typeface="Calibri"/>
                  <a:cs typeface="Calibri"/>
                </a:endParaRPr>
              </a:p>
              <a:p>
                <a:endParaRPr lang="en-US" dirty="0"/>
              </a:p>
            </p:txBody>
          </p:sp>
        </mc:Choice>
        <mc:Fallback xmlns="">
          <p:sp>
            <p:nvSpPr>
              <p:cNvPr id="5" name="Text Placeholder 4">
                <a:extLst>
                  <a:ext uri="{FF2B5EF4-FFF2-40B4-BE49-F238E27FC236}">
                    <a16:creationId xmlns:a16="http://schemas.microsoft.com/office/drawing/2014/main" id="{4A06FE3E-417E-908D-2801-07EA3551C78C}"/>
                  </a:ext>
                </a:extLst>
              </p:cNvPr>
              <p:cNvSpPr>
                <a:spLocks noGrp="1" noRot="1" noChangeAspect="1" noMove="1" noResize="1" noEditPoints="1" noAdjustHandles="1" noChangeArrowheads="1" noChangeShapeType="1" noTextEdit="1"/>
              </p:cNvSpPr>
              <p:nvPr>
                <p:ph type="body" sz="quarter" idx="14"/>
              </p:nvPr>
            </p:nvSpPr>
            <p:spPr>
              <a:blipFill>
                <a:blip r:embed="rId2"/>
                <a:stretch>
                  <a:fillRect l="-682" t="-50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Định nghĩa nhiệm vụ</a:t>
            </a:r>
          </a:p>
        </p:txBody>
      </p:sp>
      <p:sp>
        <p:nvSpPr>
          <p:cNvPr id="9" name="文本占位符 2">
            <a:extLst>
              <a:ext uri="{FF2B5EF4-FFF2-40B4-BE49-F238E27FC236}">
                <a16:creationId xmlns:a16="http://schemas.microsoft.com/office/drawing/2014/main" id="{8EFF0EFE-468F-8B42-9E29-EA53B09AEC82}"/>
              </a:ext>
            </a:extLst>
          </p:cNvPr>
          <p:cNvSpPr txBox="1">
            <a:spLocks/>
          </p:cNvSpPr>
          <p:nvPr/>
        </p:nvSpPr>
        <p:spPr>
          <a:xfrm>
            <a:off x="515937" y="1104899"/>
            <a:ext cx="11138181" cy="3661561"/>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ltLang="zh-CN" dirty="0">
              <a:latin typeface="Calibri"/>
              <a:cs typeface="Calibri"/>
            </a:endParaRPr>
          </a:p>
        </p:txBody>
      </p:sp>
      <mc:AlternateContent xmlns:mc="http://schemas.openxmlformats.org/markup-compatibility/2006" xmlns:a14="http://schemas.microsoft.com/office/drawing/2010/main">
        <mc:Choice Requires="a14">
          <p:sp>
            <p:nvSpPr>
              <p:cNvPr id="3" name="文本框 2"/>
              <p:cNvSpPr txBox="1"/>
              <p:nvPr/>
            </p:nvSpPr>
            <p:spPr>
              <a:xfrm>
                <a:off x="2535810" y="1821960"/>
                <a:ext cx="6881567" cy="1201220"/>
              </a:xfrm>
              <a:prstGeom prst="rect">
                <a:avLst/>
              </a:prstGeom>
              <a:noFill/>
            </p:spPr>
            <p:txBody>
              <a:bodyPr wrap="square" rtlCol="0">
                <a:normAutofit/>
              </a:bodyPr>
              <a:lstStyle/>
              <a:p>
                <a:pPr/>
                <a14:m>
                  <m:oMathPara xmlns:m="http://schemas.openxmlformats.org/officeDocument/2006/math">
                    <m:oMathParaPr>
                      <m:jc m:val="centerGroup"/>
                    </m:oMathParaPr>
                    <m:oMath xmlns:m="http://schemas.openxmlformats.org/officeDocument/2006/math">
                      <m:sSup>
                        <m:sSupPr>
                          <m:ctrlPr>
                            <a:rPr lang="en-US" altLang="zh-CN" sz="2400" i="1" smtClean="0">
                              <a:latin typeface="Cambria Math" panose="02040503050406030204" pitchFamily="18" charset="0"/>
                            </a:rPr>
                          </m:ctrlPr>
                        </m:sSupPr>
                        <m:e>
                          <m:r>
                            <a:rPr lang="zh-CN" altLang="en-US" sz="2400" i="1" smtClean="0">
                              <a:latin typeface="Cambria Math" panose="02040503050406030204" pitchFamily="18" charset="0"/>
                            </a:rPr>
                            <m:t>𝜃</m:t>
                          </m:r>
                        </m:e>
                        <m:sup>
                          <m:r>
                            <a:rPr lang="zh-CN" altLang="en-US" sz="2400" i="1">
                              <a:latin typeface="Cambria Math" panose="02040503050406030204" pitchFamily="18" charset="0"/>
                            </a:rPr>
                            <m:t>∗</m:t>
                          </m:r>
                        </m:sup>
                      </m:sSup>
                      <m:r>
                        <a:rPr lang="en-US" altLang="zh-CN" sz="2400" i="1">
                          <a:latin typeface="Cambria Math" panose="02040503050406030204" pitchFamily="18" charset="0"/>
                        </a:rPr>
                        <m:t>=</m:t>
                      </m:r>
                      <m:func>
                        <m:funcPr>
                          <m:ctrlPr>
                            <a:rPr lang="en-US" altLang="zh-CN" sz="2400" i="1" smtClean="0">
                              <a:latin typeface="Cambria Math" panose="02040503050406030204" pitchFamily="18" charset="0"/>
                            </a:rPr>
                          </m:ctrlPr>
                        </m:funcPr>
                        <m:fName>
                          <m:limLow>
                            <m:limLowPr>
                              <m:ctrlPr>
                                <a:rPr lang="en-US" altLang="zh-CN" sz="2400" i="1" smtClean="0">
                                  <a:latin typeface="Cambria Math" panose="02040503050406030204" pitchFamily="18" charset="0"/>
                                </a:rPr>
                              </m:ctrlPr>
                            </m:limLowPr>
                            <m:e>
                              <m:r>
                                <m:rPr>
                                  <m:sty m:val="p"/>
                                </m:rPr>
                                <a:rPr lang="en-US" altLang="zh-CN" sz="2400" b="0" i="0" smtClean="0">
                                  <a:latin typeface="Cambria Math" panose="02040503050406030204" pitchFamily="18" charset="0"/>
                                </a:rPr>
                                <m:t>arg</m:t>
                              </m:r>
                              <m:r>
                                <m:rPr>
                                  <m:sty m:val="p"/>
                                </m:rPr>
                                <a:rPr lang="en-US" altLang="zh-CN" sz="2400" i="0" smtClean="0">
                                  <a:latin typeface="Cambria Math" panose="02040503050406030204" pitchFamily="18" charset="0"/>
                                </a:rPr>
                                <m:t>max</m:t>
                              </m:r>
                            </m:e>
                            <m:lim>
                              <m:r>
                                <a:rPr lang="zh-CN" altLang="en-US" sz="2400" i="1" smtClean="0">
                                  <a:latin typeface="Cambria Math" panose="02040503050406030204" pitchFamily="18" charset="0"/>
                                </a:rPr>
                                <m:t>𝜃</m:t>
                              </m:r>
                            </m:lim>
                          </m:limLow>
                        </m:fName>
                        <m:e>
                          <m:nary>
                            <m:naryPr>
                              <m:chr m:val="∑"/>
                              <m:ctrlPr>
                                <a:rPr lang="en-US" altLang="zh-CN" sz="2400" i="1" smtClean="0">
                                  <a:latin typeface="Cambria Math" panose="02040503050406030204" pitchFamily="18" charset="0"/>
                                </a:rPr>
                              </m:ctrlPr>
                            </m:naryPr>
                            <m:sub>
                              <m:r>
                                <m:rPr>
                                  <m:brk m:alnAt="23"/>
                                </m:rPr>
                                <a:rPr lang="en-US" altLang="zh-CN" sz="2400" b="0" i="1" smtClean="0">
                                  <a:latin typeface="Cambria Math" panose="02040503050406030204" pitchFamily="18" charset="0"/>
                                </a:rPr>
                                <m:t>𝑖</m:t>
                              </m:r>
                              <m:r>
                                <a:rPr lang="en-US" altLang="zh-CN" sz="2400" b="0" i="1" smtClean="0">
                                  <a:latin typeface="Cambria Math" panose="02040503050406030204" pitchFamily="18" charset="0"/>
                                </a:rPr>
                                <m:t>=1</m:t>
                              </m:r>
                            </m:sub>
                            <m:sup>
                              <m:r>
                                <a:rPr lang="en-US" altLang="zh-CN" sz="2400" b="0" i="1" smtClean="0">
                                  <a:latin typeface="Cambria Math" panose="02040503050406030204" pitchFamily="18" charset="0"/>
                                </a:rPr>
                                <m:t>𝑚</m:t>
                              </m:r>
                            </m:sup>
                            <m:e>
                              <m:func>
                                <m:funcPr>
                                  <m:ctrlPr>
                                    <a:rPr lang="en-US" altLang="zh-CN" sz="2400" b="0" i="1" smtClean="0">
                                      <a:latin typeface="Cambria Math" panose="02040503050406030204" pitchFamily="18" charset="0"/>
                                    </a:rPr>
                                  </m:ctrlPr>
                                </m:funcPr>
                                <m:fName>
                                  <m:r>
                                    <m:rPr>
                                      <m:sty m:val="p"/>
                                    </m:rPr>
                                    <a:rPr lang="en-US" altLang="zh-CN" sz="2400" b="0" i="0" smtClean="0">
                                      <a:latin typeface="Cambria Math" panose="02040503050406030204" pitchFamily="18" charset="0"/>
                                    </a:rPr>
                                    <m:t>log</m:t>
                                  </m:r>
                                </m:fName>
                                <m:e>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𝑝</m:t>
                                      </m:r>
                                    </m:e>
                                    <m:sub>
                                      <m:r>
                                        <a:rPr lang="en-US" altLang="zh-CN" sz="2400" b="0" i="1" smtClean="0">
                                          <a:latin typeface="Cambria Math" panose="02040503050406030204" pitchFamily="18" charset="0"/>
                                        </a:rPr>
                                        <m:t>𝑚𝑜𝑑𝑒𝑙</m:t>
                                      </m:r>
                                    </m:sub>
                                  </m:sSub>
                                  <m:r>
                                    <a:rPr lang="en-US" altLang="zh-CN" sz="2400" b="0" i="1" smtClean="0">
                                      <a:latin typeface="Cambria Math" panose="02040503050406030204" pitchFamily="18" charset="0"/>
                                    </a:rPr>
                                    <m:t>(</m:t>
                                  </m:r>
                                  <m:sSup>
                                    <m:sSupPr>
                                      <m:ctrlPr>
                                        <a:rPr lang="en-US" altLang="zh-CN" sz="2400" b="0" i="1" smtClean="0">
                                          <a:latin typeface="Cambria Math" panose="02040503050406030204" pitchFamily="18" charset="0"/>
                                        </a:rPr>
                                      </m:ctrlPr>
                                    </m:sSupPr>
                                    <m:e>
                                      <m:r>
                                        <a:rPr lang="en-US" altLang="zh-CN" sz="2400" b="0" i="1" smtClean="0">
                                          <a:latin typeface="Cambria Math" panose="02040503050406030204" pitchFamily="18" charset="0"/>
                                        </a:rPr>
                                        <m:t>𝑥</m:t>
                                      </m:r>
                                    </m:e>
                                    <m:sup>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𝑖</m:t>
                                      </m:r>
                                      <m:r>
                                        <a:rPr lang="en-US" altLang="zh-CN" sz="2400" b="0" i="1" smtClean="0">
                                          <a:latin typeface="Cambria Math" panose="02040503050406030204" pitchFamily="18" charset="0"/>
                                        </a:rPr>
                                        <m:t>)</m:t>
                                      </m:r>
                                    </m:sup>
                                  </m:sSup>
                                  <m:r>
                                    <a:rPr lang="en-US" altLang="zh-CN" sz="2400" b="0" i="1" smtClean="0">
                                      <a:latin typeface="Cambria Math" panose="02040503050406030204" pitchFamily="18" charset="0"/>
                                    </a:rPr>
                                    <m:t>;</m:t>
                                  </m:r>
                                  <m:r>
                                    <a:rPr lang="zh-CN" altLang="en-US" sz="2400" b="0" i="1" smtClean="0">
                                      <a:latin typeface="Cambria Math" panose="02040503050406030204" pitchFamily="18" charset="0"/>
                                    </a:rPr>
                                    <m:t>𝜃</m:t>
                                  </m:r>
                                  <m:r>
                                    <a:rPr lang="en-US" altLang="zh-CN" sz="2400" b="0" i="1" smtClean="0">
                                      <a:latin typeface="Cambria Math" panose="02040503050406030204" pitchFamily="18" charset="0"/>
                                    </a:rPr>
                                    <m:t>)</m:t>
                                  </m:r>
                                </m:e>
                              </m:func>
                            </m:e>
                          </m:nary>
                        </m:e>
                      </m:func>
                    </m:oMath>
                  </m:oMathPara>
                </a14:m>
                <a:endParaRPr lang="zh-CN" altLang="en-US" sz="2400" dirty="0">
                  <a:latin typeface="Calibri"/>
                  <a:cs typeface="Calibri"/>
                </a:endParaRPr>
              </a:p>
            </p:txBody>
          </p:sp>
        </mc:Choice>
        <mc:Fallback xmlns="">
          <p:sp>
            <p:nvSpPr>
              <p:cNvPr id="3" name="文本框 2"/>
              <p:cNvSpPr txBox="1">
                <a:spLocks noRot="1" noChangeAspect="1" noMove="1" noResize="1" noEditPoints="1" noAdjustHandles="1" noChangeArrowheads="1" noChangeShapeType="1" noTextEdit="1"/>
              </p:cNvSpPr>
              <p:nvPr/>
            </p:nvSpPr>
            <p:spPr>
              <a:xfrm>
                <a:off x="2535810" y="1821960"/>
                <a:ext cx="6881567" cy="1201220"/>
              </a:xfrm>
              <a:prstGeom prst="rect">
                <a:avLst/>
              </a:prstGeom>
              <a:blipFill>
                <a:blip r:embed="rId3"/>
                <a:stretch>
                  <a:fillRect t="-97917" b="-139583"/>
                </a:stretch>
              </a:blipFill>
            </p:spPr>
            <p:txBody>
              <a:bodyPr/>
              <a:lstStyle/>
              <a:p>
                <a:r>
                  <a:rPr lang="en-VN">
                    <a:noFill/>
                  </a:rPr>
                  <a:t> </a:t>
                </a:r>
              </a:p>
            </p:txBody>
          </p:sp>
        </mc:Fallback>
      </mc:AlternateContent>
      <mc:AlternateContent xmlns:mc="http://schemas.openxmlformats.org/markup-compatibility/2006" xmlns:a14="http://schemas.microsoft.com/office/drawing/2010/main">
        <mc:Choice Requires="a14">
          <p:sp>
            <p:nvSpPr>
              <p:cNvPr id="8" name="文本框 7"/>
              <p:cNvSpPr txBox="1"/>
              <p:nvPr/>
            </p:nvSpPr>
            <p:spPr>
              <a:xfrm>
                <a:off x="2535809" y="3515028"/>
                <a:ext cx="6881567" cy="723223"/>
              </a:xfrm>
              <a:prstGeom prst="rect">
                <a:avLst/>
              </a:prstGeom>
              <a:noFill/>
            </p:spPr>
            <p:txBody>
              <a:bodyPr wrap="square" rtlCol="0">
                <a:normAutofit/>
              </a:bodyPr>
              <a:lstStyle/>
              <a:p>
                <a:pPr/>
                <a14:m>
                  <m:oMathPara xmlns:m="http://schemas.openxmlformats.org/officeDocument/2006/math">
                    <m:oMathParaPr>
                      <m:jc m:val="centerGroup"/>
                    </m:oMathParaPr>
                    <m:oMath xmlns:m="http://schemas.openxmlformats.org/officeDocument/2006/math">
                      <m:sSup>
                        <m:sSupPr>
                          <m:ctrlPr>
                            <a:rPr lang="en-US" altLang="zh-CN" sz="2400" i="1" smtClean="0">
                              <a:latin typeface="Cambria Math" panose="02040503050406030204" pitchFamily="18" charset="0"/>
                            </a:rPr>
                          </m:ctrlPr>
                        </m:sSupPr>
                        <m:e>
                          <m:r>
                            <a:rPr lang="zh-CN" altLang="en-US" sz="2400" i="1" smtClean="0">
                              <a:latin typeface="Cambria Math" panose="02040503050406030204" pitchFamily="18" charset="0"/>
                            </a:rPr>
                            <m:t>𝜃</m:t>
                          </m:r>
                        </m:e>
                        <m:sup>
                          <m:r>
                            <a:rPr lang="zh-CN" altLang="en-US" sz="2400" i="1">
                              <a:latin typeface="Cambria Math" panose="02040503050406030204" pitchFamily="18" charset="0"/>
                            </a:rPr>
                            <m:t>∗</m:t>
                          </m:r>
                        </m:sup>
                      </m:sSup>
                      <m:r>
                        <a:rPr lang="en-US" altLang="zh-CN" sz="2400" i="1">
                          <a:latin typeface="Cambria Math" panose="02040503050406030204" pitchFamily="18" charset="0"/>
                        </a:rPr>
                        <m:t>=</m:t>
                      </m:r>
                      <m:func>
                        <m:funcPr>
                          <m:ctrlPr>
                            <a:rPr lang="en-US" altLang="zh-CN" sz="2400" i="1" smtClean="0">
                              <a:latin typeface="Cambria Math" panose="02040503050406030204" pitchFamily="18" charset="0"/>
                            </a:rPr>
                          </m:ctrlPr>
                        </m:funcPr>
                        <m:fName>
                          <m:limLow>
                            <m:limLowPr>
                              <m:ctrlPr>
                                <a:rPr lang="en-US" altLang="zh-CN" sz="2400" i="1" smtClean="0">
                                  <a:latin typeface="Cambria Math" panose="02040503050406030204" pitchFamily="18" charset="0"/>
                                </a:rPr>
                              </m:ctrlPr>
                            </m:limLowPr>
                            <m:e>
                              <m:r>
                                <m:rPr>
                                  <m:sty m:val="p"/>
                                </m:rPr>
                                <a:rPr lang="en-US" altLang="zh-CN" sz="2400" b="0" i="0" smtClean="0">
                                  <a:latin typeface="Cambria Math" panose="02040503050406030204" pitchFamily="18" charset="0"/>
                                </a:rPr>
                                <m:t>arg</m:t>
                              </m:r>
                              <m:r>
                                <m:rPr>
                                  <m:sty m:val="p"/>
                                </m:rPr>
                                <a:rPr lang="en-US" altLang="zh-CN" sz="2400" i="1">
                                  <a:latin typeface="Cambria Math" panose="02040503050406030204" pitchFamily="18" charset="0"/>
                                </a:rPr>
                                <m:t>m</m:t>
                              </m:r>
                              <m:r>
                                <a:rPr lang="en-US" altLang="zh-CN" sz="2400" b="0" i="1" smtClean="0">
                                  <a:latin typeface="Cambria Math" panose="02040503050406030204" pitchFamily="18" charset="0"/>
                                </a:rPr>
                                <m:t>𝑖𝑛</m:t>
                              </m:r>
                            </m:e>
                            <m:lim>
                              <m:r>
                                <a:rPr lang="zh-CN" altLang="en-US" sz="2400" i="1" smtClean="0">
                                  <a:latin typeface="Cambria Math" panose="02040503050406030204" pitchFamily="18" charset="0"/>
                                </a:rPr>
                                <m:t>𝜃</m:t>
                              </m:r>
                            </m:lim>
                          </m:limLow>
                        </m:fName>
                        <m:e>
                          <m:sSub>
                            <m:sSubPr>
                              <m:ctrlPr>
                                <a:rPr lang="en-US" altLang="zh-CN" sz="2400" i="1" smtClean="0">
                                  <a:latin typeface="Cambria Math" panose="02040503050406030204" pitchFamily="18" charset="0"/>
                                </a:rPr>
                              </m:ctrlPr>
                            </m:sSubPr>
                            <m:e>
                              <m:r>
                                <a:rPr lang="en-US" altLang="zh-CN" sz="2400" b="0" i="1" smtClean="0">
                                  <a:latin typeface="Cambria Math" panose="02040503050406030204" pitchFamily="18" charset="0"/>
                                </a:rPr>
                                <m:t>𝐷</m:t>
                              </m:r>
                            </m:e>
                            <m:sub>
                              <m:r>
                                <a:rPr lang="en-US" altLang="zh-CN" sz="2400" b="0" i="1" smtClean="0">
                                  <a:latin typeface="Cambria Math" panose="02040503050406030204" pitchFamily="18" charset="0"/>
                                </a:rPr>
                                <m:t>𝐾𝐿</m:t>
                              </m:r>
                            </m:sub>
                          </m:sSub>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𝑝</m:t>
                              </m:r>
                            </m:e>
                            <m:sub>
                              <m:r>
                                <a:rPr lang="en-US" altLang="zh-CN" sz="2400" b="0" i="1" smtClean="0">
                                  <a:latin typeface="Cambria Math" panose="02040503050406030204" pitchFamily="18" charset="0"/>
                                </a:rPr>
                                <m:t>𝑑𝑎𝑡𝑎</m:t>
                              </m:r>
                            </m:sub>
                          </m:sSub>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𝑥</m:t>
                          </m:r>
                          <m:r>
                            <a:rPr lang="en-US" altLang="zh-CN" sz="2400" b="0" i="1" smtClean="0">
                              <a:latin typeface="Cambria Math" panose="02040503050406030204" pitchFamily="18" charset="0"/>
                            </a:rPr>
                            <m:t>)||</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𝑝</m:t>
                              </m:r>
                            </m:e>
                            <m:sub>
                              <m:r>
                                <a:rPr lang="en-US" altLang="zh-CN" sz="2400" b="0" i="1" smtClean="0">
                                  <a:latin typeface="Cambria Math" panose="02040503050406030204" pitchFamily="18" charset="0"/>
                                </a:rPr>
                                <m:t>𝑚𝑜𝑑𝑒𝑙</m:t>
                              </m:r>
                            </m:sub>
                          </m:sSub>
                          <m:r>
                            <a:rPr lang="en-US" altLang="zh-CN" sz="2400" i="1">
                              <a:latin typeface="Cambria Math" panose="02040503050406030204" pitchFamily="18" charset="0"/>
                            </a:rPr>
                            <m:t>(</m:t>
                          </m:r>
                          <m:r>
                            <a:rPr lang="en-US" altLang="zh-CN" sz="2400" b="0" i="1" smtClean="0">
                              <a:latin typeface="Cambria Math" panose="02040503050406030204" pitchFamily="18" charset="0"/>
                            </a:rPr>
                            <m:t>𝑥</m:t>
                          </m:r>
                          <m:r>
                            <a:rPr lang="en-US" altLang="zh-CN" sz="2400" b="1" i="1" smtClean="0">
                              <a:latin typeface="Cambria Math" panose="02040503050406030204" pitchFamily="18" charset="0"/>
                            </a:rPr>
                            <m:t>;</m:t>
                          </m:r>
                          <m:r>
                            <a:rPr lang="zh-CN" altLang="en-US" sz="2400" i="1">
                              <a:latin typeface="Cambria Math" panose="02040503050406030204" pitchFamily="18" charset="0"/>
                            </a:rPr>
                            <m:t>𝜃</m:t>
                          </m:r>
                          <m:r>
                            <a:rPr lang="en-US" altLang="zh-CN" sz="2400" b="0" i="1" smtClean="0">
                              <a:latin typeface="Cambria Math" panose="02040503050406030204" pitchFamily="18" charset="0"/>
                            </a:rPr>
                            <m:t>))</m:t>
                          </m:r>
                        </m:e>
                      </m:func>
                    </m:oMath>
                  </m:oMathPara>
                </a14:m>
                <a:endParaRPr lang="zh-CN" altLang="en-US" sz="2400" dirty="0">
                  <a:latin typeface="Calibri"/>
                  <a:cs typeface="Calibri"/>
                </a:endParaRPr>
              </a:p>
            </p:txBody>
          </p:sp>
        </mc:Choice>
        <mc:Fallback xmlns="">
          <p:sp>
            <p:nvSpPr>
              <p:cNvPr id="8" name="文本框 7"/>
              <p:cNvSpPr txBox="1">
                <a:spLocks noRot="1" noChangeAspect="1" noMove="1" noResize="1" noEditPoints="1" noAdjustHandles="1" noChangeArrowheads="1" noChangeShapeType="1" noTextEdit="1"/>
              </p:cNvSpPr>
              <p:nvPr/>
            </p:nvSpPr>
            <p:spPr>
              <a:xfrm>
                <a:off x="2535809" y="3515028"/>
                <a:ext cx="6881567" cy="723223"/>
              </a:xfrm>
              <a:prstGeom prst="rect">
                <a:avLst/>
              </a:prstGeom>
              <a:blipFill>
                <a:blip r:embed="rId4"/>
                <a:stretch>
                  <a:fillRect/>
                </a:stretch>
              </a:blipFill>
            </p:spPr>
            <p:txBody>
              <a:bodyPr/>
              <a:lstStyle/>
              <a:p>
                <a:r>
                  <a:rPr lang="en-VN">
                    <a:noFill/>
                  </a:rPr>
                  <a:t> </a:t>
                </a:r>
              </a:p>
            </p:txBody>
          </p:sp>
        </mc:Fallback>
      </mc:AlternateContent>
      <p:pic>
        <p:nvPicPr>
          <p:cNvPr id="10" name="图片 9"/>
          <p:cNvPicPr>
            <a:picLocks noChangeAspect="1"/>
          </p:cNvPicPr>
          <p:nvPr/>
        </p:nvPicPr>
        <p:blipFill>
          <a:blip r:embed="rId5">
            <a:clrChange>
              <a:clrFrom>
                <a:srgbClr val="FFFFFF"/>
              </a:clrFrom>
              <a:clrTo>
                <a:srgbClr val="FFFFFF">
                  <a:alpha val="0"/>
                </a:srgbClr>
              </a:clrTo>
            </a:clrChange>
          </a:blip>
          <a:stretch>
            <a:fillRect/>
          </a:stretch>
        </p:blipFill>
        <p:spPr>
          <a:xfrm>
            <a:off x="717578" y="4402317"/>
            <a:ext cx="4273467" cy="2243570"/>
          </a:xfrm>
          <a:prstGeom prst="rect">
            <a:avLst/>
          </a:prstGeom>
        </p:spPr>
      </p:pic>
      <mc:AlternateContent xmlns:mc="http://schemas.openxmlformats.org/markup-compatibility/2006" xmlns:a14="http://schemas.microsoft.com/office/drawing/2010/main">
        <mc:Choice Requires="a14">
          <p:sp>
            <p:nvSpPr>
              <p:cNvPr id="12" name="文本框 11"/>
              <p:cNvSpPr txBox="1"/>
              <p:nvPr/>
            </p:nvSpPr>
            <p:spPr>
              <a:xfrm>
                <a:off x="5365984" y="5199344"/>
                <a:ext cx="6881567" cy="757643"/>
              </a:xfrm>
              <a:prstGeom prst="rect">
                <a:avLst/>
              </a:prstGeom>
              <a:noFill/>
            </p:spPr>
            <p:txBody>
              <a:bodyPr wrap="square" rtlCol="0">
                <a:normAutofit/>
              </a:bodyPr>
              <a:lstStyle/>
              <a:p>
                <a:pPr/>
                <a14:m>
                  <m:oMathPara xmlns:m="http://schemas.openxmlformats.org/officeDocument/2006/math">
                    <m:oMathParaPr>
                      <m:jc m:val="centerGroup"/>
                    </m:oMathParaPr>
                    <m:oMath xmlns:m="http://schemas.openxmlformats.org/officeDocument/2006/math">
                      <m:sSup>
                        <m:sSupPr>
                          <m:ctrlPr>
                            <a:rPr lang="en-US" altLang="zh-CN" sz="2800" i="1" smtClean="0">
                              <a:latin typeface="Cambria Math" panose="02040503050406030204" pitchFamily="18" charset="0"/>
                            </a:rPr>
                          </m:ctrlPr>
                        </m:sSupPr>
                        <m:e>
                          <m:r>
                            <a:rPr lang="zh-CN" altLang="en-US" sz="2800" i="1" smtClean="0">
                              <a:latin typeface="Cambria Math" panose="02040503050406030204" pitchFamily="18" charset="0"/>
                            </a:rPr>
                            <m:t>𝜃</m:t>
                          </m:r>
                        </m:e>
                        <m:sup>
                          <m:r>
                            <a:rPr lang="zh-CN" altLang="en-US" sz="2800" i="1">
                              <a:latin typeface="Cambria Math" panose="02040503050406030204" pitchFamily="18" charset="0"/>
                            </a:rPr>
                            <m:t>∗</m:t>
                          </m:r>
                        </m:sup>
                      </m:sSup>
                      <m:r>
                        <a:rPr lang="en-US" altLang="zh-CN" sz="2800" i="1">
                          <a:latin typeface="Cambria Math" panose="02040503050406030204" pitchFamily="18" charset="0"/>
                        </a:rPr>
                        <m:t>=</m:t>
                      </m:r>
                      <m:func>
                        <m:funcPr>
                          <m:ctrlPr>
                            <a:rPr lang="en-US" altLang="zh-CN" sz="2800" i="1" smtClean="0">
                              <a:latin typeface="Cambria Math" panose="02040503050406030204" pitchFamily="18" charset="0"/>
                            </a:rPr>
                          </m:ctrlPr>
                        </m:funcPr>
                        <m:fName>
                          <m:limLow>
                            <m:limLowPr>
                              <m:ctrlPr>
                                <a:rPr lang="en-US" altLang="zh-CN" sz="2800" i="1" smtClean="0">
                                  <a:latin typeface="Cambria Math" panose="02040503050406030204" pitchFamily="18" charset="0"/>
                                </a:rPr>
                              </m:ctrlPr>
                            </m:limLowPr>
                            <m:e>
                              <m:r>
                                <m:rPr>
                                  <m:sty m:val="p"/>
                                </m:rPr>
                                <a:rPr lang="en-US" altLang="zh-CN" sz="2800" b="0" i="0" smtClean="0">
                                  <a:latin typeface="Cambria Math" panose="02040503050406030204" pitchFamily="18" charset="0"/>
                                </a:rPr>
                                <m:t>arg</m:t>
                              </m:r>
                              <m:r>
                                <m:rPr>
                                  <m:sty m:val="p"/>
                                </m:rPr>
                                <a:rPr lang="en-US" altLang="zh-CN" sz="2800" i="1">
                                  <a:latin typeface="Cambria Math" panose="02040503050406030204" pitchFamily="18" charset="0"/>
                                </a:rPr>
                                <m:t>m</m:t>
                              </m:r>
                              <m:r>
                                <a:rPr lang="en-US" altLang="zh-CN" sz="2800" b="0" i="1" smtClean="0">
                                  <a:latin typeface="Cambria Math" panose="02040503050406030204" pitchFamily="18" charset="0"/>
                                </a:rPr>
                                <m:t>𝑎𝑥</m:t>
                              </m:r>
                            </m:e>
                            <m:lim>
                              <m:r>
                                <a:rPr lang="zh-CN" altLang="en-US" sz="2800" i="1" smtClean="0">
                                  <a:latin typeface="Cambria Math" panose="02040503050406030204" pitchFamily="18" charset="0"/>
                                </a:rPr>
                                <m:t>𝜃</m:t>
                              </m:r>
                            </m:lim>
                          </m:limLow>
                        </m:fName>
                        <m:e>
                          <m:sSub>
                            <m:sSubPr>
                              <m:ctrlPr>
                                <a:rPr lang="en-US" altLang="zh-CN" sz="2800" i="1" smtClean="0">
                                  <a:latin typeface="Cambria Math" panose="02040503050406030204" pitchFamily="18" charset="0"/>
                                </a:rPr>
                              </m:ctrlPr>
                            </m:sSubPr>
                            <m:e>
                              <m:r>
                                <a:rPr lang="zh-CN" altLang="en-US" sz="2800" i="1" smtClean="0">
                                  <a:latin typeface="Cambria Math" panose="02040503050406030204" pitchFamily="18" charset="0"/>
                                </a:rPr>
                                <m:t>𝔼</m:t>
                              </m:r>
                            </m:e>
                            <m:sub>
                              <m:r>
                                <a:rPr lang="en-US" altLang="zh-CN" sz="2800" b="0" i="1" smtClean="0">
                                  <a:latin typeface="Cambria Math" panose="02040503050406030204" pitchFamily="18" charset="0"/>
                                </a:rPr>
                                <m:t>𝑥</m:t>
                              </m:r>
                              <m:r>
                                <a:rPr lang="en-US" altLang="zh-CN" sz="2800" b="0" i="1" smtClean="0">
                                  <a:latin typeface="Cambria Math" panose="02040503050406030204" pitchFamily="18" charset="0"/>
                                </a:rPr>
                                <m:t>~</m:t>
                              </m:r>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𝑝</m:t>
                                  </m:r>
                                </m:e>
                                <m:sub>
                                  <m:r>
                                    <a:rPr lang="en-US" altLang="zh-CN" sz="2800" b="0" i="1" smtClean="0">
                                      <a:latin typeface="Cambria Math" panose="02040503050406030204" pitchFamily="18" charset="0"/>
                                    </a:rPr>
                                    <m:t>𝑑𝑎𝑡𝑎</m:t>
                                  </m:r>
                                </m:sub>
                              </m:sSub>
                              <m:func>
                                <m:funcPr>
                                  <m:ctrlPr>
                                    <a:rPr lang="en-US" altLang="zh-CN" sz="2800" b="0" i="1" smtClean="0">
                                      <a:latin typeface="Cambria Math" panose="02040503050406030204" pitchFamily="18" charset="0"/>
                                    </a:rPr>
                                  </m:ctrlPr>
                                </m:funcPr>
                                <m:fName>
                                  <m:r>
                                    <m:rPr>
                                      <m:sty m:val="p"/>
                                    </m:rPr>
                                    <a:rPr lang="en-US" altLang="zh-CN" sz="2800" b="0" i="0" smtClean="0">
                                      <a:latin typeface="Cambria Math" panose="02040503050406030204" pitchFamily="18" charset="0"/>
                                    </a:rPr>
                                    <m:t>log</m:t>
                                  </m:r>
                                </m:fName>
                                <m:e>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𝑝</m:t>
                                      </m:r>
                                    </m:e>
                                    <m:sub>
                                      <m:r>
                                        <a:rPr lang="en-US" altLang="zh-CN" sz="2800" b="0" i="1" smtClean="0">
                                          <a:latin typeface="Cambria Math" panose="02040503050406030204" pitchFamily="18" charset="0"/>
                                        </a:rPr>
                                        <m:t>𝑚𝑜𝑑𝑒𝑙</m:t>
                                      </m:r>
                                    </m:sub>
                                  </m:sSub>
                                </m:e>
                              </m:func>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𝑥</m:t>
                              </m:r>
                              <m:r>
                                <a:rPr lang="en-US" altLang="zh-CN" sz="2800" b="0" i="1" smtClean="0">
                                  <a:latin typeface="Cambria Math" panose="02040503050406030204" pitchFamily="18" charset="0"/>
                                </a:rPr>
                                <m:t>;</m:t>
                              </m:r>
                              <m:r>
                                <a:rPr lang="zh-CN" altLang="en-US" sz="2800" i="1">
                                  <a:latin typeface="Cambria Math" panose="02040503050406030204" pitchFamily="18" charset="0"/>
                                </a:rPr>
                                <m:t>𝜃</m:t>
                              </m:r>
                              <m:r>
                                <a:rPr lang="en-US" altLang="zh-CN" sz="2800" b="0" i="1" smtClean="0">
                                  <a:latin typeface="Cambria Math" panose="02040503050406030204" pitchFamily="18" charset="0"/>
                                </a:rPr>
                                <m:t>)</m:t>
                              </m:r>
                            </m:sub>
                          </m:sSub>
                        </m:e>
                      </m:func>
                    </m:oMath>
                  </m:oMathPara>
                </a14:m>
                <a:endParaRPr lang="zh-CN" altLang="en-US" sz="2800" dirty="0">
                  <a:latin typeface="Calibri"/>
                  <a:cs typeface="Calibri"/>
                </a:endParaRPr>
              </a:p>
            </p:txBody>
          </p:sp>
        </mc:Choice>
        <mc:Fallback xmlns="">
          <p:sp>
            <p:nvSpPr>
              <p:cNvPr id="12" name="文本框 11"/>
              <p:cNvSpPr txBox="1">
                <a:spLocks noRot="1" noChangeAspect="1" noMove="1" noResize="1" noEditPoints="1" noAdjustHandles="1" noChangeArrowheads="1" noChangeShapeType="1" noTextEdit="1"/>
              </p:cNvSpPr>
              <p:nvPr/>
            </p:nvSpPr>
            <p:spPr>
              <a:xfrm>
                <a:off x="5365984" y="5199344"/>
                <a:ext cx="6881567" cy="757643"/>
              </a:xfrm>
              <a:prstGeom prst="rect">
                <a:avLst/>
              </a:prstGeom>
              <a:blipFill>
                <a:blip r:embed="rId6"/>
                <a:stretch>
                  <a:fillRect/>
                </a:stretch>
              </a:blipFill>
            </p:spPr>
            <p:txBody>
              <a:bodyPr/>
              <a:lstStyle/>
              <a:p>
                <a:r>
                  <a:rPr lang="en-US">
                    <a:noFill/>
                  </a:rPr>
                  <a:t> </a:t>
                </a:r>
              </a:p>
            </p:txBody>
          </p:sp>
        </mc:Fallback>
      </mc:AlternateContent>
      <p:cxnSp>
        <p:nvCxnSpPr>
          <p:cNvPr id="14" name="直接箭头连接符 13"/>
          <p:cNvCxnSpPr>
            <a:stCxn id="10" idx="3"/>
          </p:cNvCxnSpPr>
          <p:nvPr/>
        </p:nvCxnSpPr>
        <p:spPr>
          <a:xfrm>
            <a:off x="4991045" y="5524102"/>
            <a:ext cx="749879"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882326" y="4892510"/>
            <a:ext cx="5957740" cy="126319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2076694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a:t>
            </a:fld>
            <a:endParaRPr lang="zh-CN" altLang="en-US">
              <a:latin typeface="Calibri"/>
              <a:cs typeface="Calibri"/>
            </a:endParaRPr>
          </a:p>
        </p:txBody>
      </p:sp>
      <p:sp>
        <p:nvSpPr>
          <p:cNvPr id="3" name="Text Placeholder 2">
            <a:extLst>
              <a:ext uri="{FF2B5EF4-FFF2-40B4-BE49-F238E27FC236}">
                <a16:creationId xmlns:a16="http://schemas.microsoft.com/office/drawing/2014/main" id="{BF9A0D5A-CF2D-B464-06FA-CAC51D738B40}"/>
              </a:ext>
            </a:extLst>
          </p:cNvPr>
          <p:cNvSpPr>
            <a:spLocks noGrp="1"/>
          </p:cNvSpPr>
          <p:nvPr>
            <p:ph type="body" sz="quarter" idx="14"/>
          </p:nvPr>
        </p:nvSpPr>
        <p:spPr/>
        <p:txBody>
          <a:bodyPr/>
          <a:lstStyle/>
          <a:p>
            <a:r>
              <a:rPr lang="en-VN" dirty="0"/>
              <a:t>Mục đích nghiên cứu</a:t>
            </a:r>
          </a:p>
          <a:p>
            <a:pPr lvl="1" algn="just"/>
            <a:r>
              <a:rPr lang="en-VN" dirty="0"/>
              <a:t>Biểu diễn và thao tác trên các phân phối xác suất nhiều chiều.</a:t>
            </a:r>
          </a:p>
          <a:p>
            <a:pPr lvl="1" algn="just"/>
            <a:r>
              <a:rPr lang="en-VN" dirty="0"/>
              <a:t>Sinh dữ liệu có tính chân thực, qua đó giảm sự phụ thuộc vào số lượng lớn dữ liệu thực trong quá trình huấn luyện.</a:t>
            </a:r>
          </a:p>
          <a:p>
            <a:pPr lvl="1" algn="just"/>
            <a:r>
              <a:rPr lang="en-VN" dirty="0"/>
              <a:t>Mô hình hóa phân phối đa phương thức </a:t>
            </a:r>
            <a:r>
              <a:rPr lang="en-VN" i="1" dirty="0"/>
              <a:t>(multimodal distribution)</a:t>
            </a:r>
            <a:r>
              <a:rPr lang="en-VN" dirty="0"/>
              <a:t>, cho phép sinh ra nhiều đầu ra hợp lý cho cùng một đầu vào.</a:t>
            </a:r>
          </a:p>
          <a:p>
            <a:pPr lvl="1" algn="just"/>
            <a:r>
              <a:rPr lang="en-VN" dirty="0"/>
              <a:t>Đáp ứng các bài toán thực tế yêu cầu tạo ra các mẫu có tính chân thực cao.</a:t>
            </a: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Định nghĩa nhiệm vụ</a:t>
            </a:r>
          </a:p>
        </p:txBody>
      </p:sp>
      <p:sp>
        <p:nvSpPr>
          <p:cNvPr id="9" name="文本占位符 2">
            <a:extLst>
              <a:ext uri="{FF2B5EF4-FFF2-40B4-BE49-F238E27FC236}">
                <a16:creationId xmlns:a16="http://schemas.microsoft.com/office/drawing/2014/main" id="{8EFF0EFE-468F-8B42-9E29-EA53B09AEC82}"/>
              </a:ext>
            </a:extLst>
          </p:cNvPr>
          <p:cNvSpPr txBox="1">
            <a:spLocks/>
          </p:cNvSpPr>
          <p:nvPr/>
        </p:nvSpPr>
        <p:spPr>
          <a:xfrm>
            <a:off x="515937" y="1104900"/>
            <a:ext cx="11524191" cy="2887382"/>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ltLang="zh-CN" dirty="0">
              <a:latin typeface="Calibri"/>
              <a:cs typeface="Calibri"/>
            </a:endParaRPr>
          </a:p>
        </p:txBody>
      </p:sp>
      <p:pic>
        <p:nvPicPr>
          <p:cNvPr id="6" name="图片 5"/>
          <p:cNvPicPr>
            <a:picLocks noChangeAspect="1"/>
          </p:cNvPicPr>
          <p:nvPr/>
        </p:nvPicPr>
        <p:blipFill>
          <a:blip r:embed="rId2">
            <a:clrChange>
              <a:clrFrom>
                <a:srgbClr val="FFFFFF"/>
              </a:clrFrom>
              <a:clrTo>
                <a:srgbClr val="FFFFFF">
                  <a:alpha val="0"/>
                </a:srgbClr>
              </a:clrTo>
            </a:clrChange>
          </a:blip>
          <a:stretch>
            <a:fillRect/>
          </a:stretch>
        </p:blipFill>
        <p:spPr>
          <a:xfrm>
            <a:off x="883581" y="3940404"/>
            <a:ext cx="7075250" cy="2744737"/>
          </a:xfrm>
          <a:prstGeom prst="rect">
            <a:avLst/>
          </a:prstGeom>
        </p:spPr>
      </p:pic>
      <p:pic>
        <p:nvPicPr>
          <p:cNvPr id="11" name="图片 10"/>
          <p:cNvPicPr>
            <a:picLocks noChangeAspect="1"/>
          </p:cNvPicPr>
          <p:nvPr/>
        </p:nvPicPr>
        <p:blipFill>
          <a:blip r:embed="rId3">
            <a:clrChange>
              <a:clrFrom>
                <a:srgbClr val="FFFFFF"/>
              </a:clrFrom>
              <a:clrTo>
                <a:srgbClr val="FFFFFF">
                  <a:alpha val="0"/>
                </a:srgbClr>
              </a:clrTo>
            </a:clrChange>
          </a:blip>
          <a:stretch>
            <a:fillRect/>
          </a:stretch>
        </p:blipFill>
        <p:spPr>
          <a:xfrm>
            <a:off x="8240918" y="3870954"/>
            <a:ext cx="2976978" cy="3075613"/>
          </a:xfrm>
          <a:prstGeom prst="rect">
            <a:avLst/>
          </a:prstGeom>
        </p:spPr>
      </p:pic>
    </p:spTree>
    <p:extLst>
      <p:ext uri="{BB962C8B-B14F-4D97-AF65-F5344CB8AC3E}">
        <p14:creationId xmlns:p14="http://schemas.microsoft.com/office/powerpoint/2010/main" val="32804605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a:t>
            </a:fld>
            <a:endParaRPr lang="zh-CN" altLang="en-US">
              <a:latin typeface="Calibri"/>
              <a:cs typeface="Calibri"/>
            </a:endParaRPr>
          </a:p>
        </p:txBody>
      </p:sp>
      <p:sp>
        <p:nvSpPr>
          <p:cNvPr id="6" name="Text Placeholder 5">
            <a:extLst>
              <a:ext uri="{FF2B5EF4-FFF2-40B4-BE49-F238E27FC236}">
                <a16:creationId xmlns:a16="http://schemas.microsoft.com/office/drawing/2014/main" id="{D99CE754-F0CE-CB97-53B2-85B57C382F80}"/>
              </a:ext>
            </a:extLst>
          </p:cNvPr>
          <p:cNvSpPr>
            <a:spLocks noGrp="1"/>
          </p:cNvSpPr>
          <p:nvPr>
            <p:ph type="body" sz="quarter" idx="14"/>
          </p:nvPr>
        </p:nvSpPr>
        <p:spPr/>
        <p:txBody>
          <a:bodyPr/>
          <a:lstStyle/>
          <a:p>
            <a:r>
              <a:rPr lang="zh-CN" altLang="en-US" dirty="0">
                <a:latin typeface="Calibri"/>
                <a:cs typeface="Calibri"/>
              </a:rPr>
              <a:t>Sinh ảnh phác thảo từ khuôn mặt</a:t>
            </a:r>
            <a:endParaRPr lang="en-US" altLang="zh-CN" dirty="0">
              <a:latin typeface="Calibri"/>
              <a:cs typeface="Calibri"/>
            </a:endParaRPr>
          </a:p>
          <a:p>
            <a:pPr lvl="1"/>
            <a:r>
              <a:rPr lang="zh-CN" altLang="en-US" dirty="0">
                <a:latin typeface="Calibri"/>
                <a:cs typeface="Calibri"/>
              </a:rPr>
              <a:t>Sinh ảnh phác thảo dựa trên ảnh khuôn mặt thực để phục vụ việc cách điệu hoặc các nhiệm vụ cảm nhận phía sau</a:t>
            </a:r>
            <a:endParaRPr lang="en-US" altLang="zh-CN" dirty="0">
              <a:latin typeface="Calibri"/>
              <a:cs typeface="Calibri"/>
            </a:endParaRP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Các loại nhiệm vụ</a:t>
            </a:r>
          </a:p>
        </p:txBody>
      </p:sp>
      <p:sp>
        <p:nvSpPr>
          <p:cNvPr id="9" name="文本占位符 2">
            <a:extLst>
              <a:ext uri="{FF2B5EF4-FFF2-40B4-BE49-F238E27FC236}">
                <a16:creationId xmlns:a16="http://schemas.microsoft.com/office/drawing/2014/main" id="{8EFF0EFE-468F-8B42-9E29-EA53B09AEC82}"/>
              </a:ext>
            </a:extLst>
          </p:cNvPr>
          <p:cNvSpPr txBox="1">
            <a:spLocks/>
          </p:cNvSpPr>
          <p:nvPr/>
        </p:nvSpPr>
        <p:spPr>
          <a:xfrm>
            <a:off x="576026" y="1484752"/>
            <a:ext cx="11170966" cy="974912"/>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ltLang="zh-CN" dirty="0">
              <a:latin typeface="Calibri"/>
              <a:cs typeface="Calibri"/>
            </a:endParaRPr>
          </a:p>
        </p:txBody>
      </p:sp>
      <p:pic>
        <p:nvPicPr>
          <p:cNvPr id="3" name="图片 2">
            <a:extLst>
              <a:ext uri="{FF2B5EF4-FFF2-40B4-BE49-F238E27FC236}">
                <a16:creationId xmlns:a16="http://schemas.microsoft.com/office/drawing/2014/main" id="{EDDC2086-F730-3539-EE58-B9918DB3B64C}"/>
              </a:ext>
            </a:extLst>
          </p:cNvPr>
          <p:cNvPicPr>
            <a:picLocks noChangeAspect="1"/>
          </p:cNvPicPr>
          <p:nvPr/>
        </p:nvPicPr>
        <p:blipFill rotWithShape="1">
          <a:blip r:embed="rId2"/>
          <a:srcRect t="1277" b="50000"/>
          <a:stretch/>
        </p:blipFill>
        <p:spPr>
          <a:xfrm>
            <a:off x="761746" y="2459664"/>
            <a:ext cx="5070421" cy="4223094"/>
          </a:xfrm>
          <a:prstGeom prst="rect">
            <a:avLst/>
          </a:prstGeom>
        </p:spPr>
      </p:pic>
      <p:pic>
        <p:nvPicPr>
          <p:cNvPr id="5" name="图片 4">
            <a:extLst>
              <a:ext uri="{FF2B5EF4-FFF2-40B4-BE49-F238E27FC236}">
                <a16:creationId xmlns:a16="http://schemas.microsoft.com/office/drawing/2014/main" id="{19A5B0BA-1C56-D5C4-EF89-CCD4D9A0CF73}"/>
              </a:ext>
            </a:extLst>
          </p:cNvPr>
          <p:cNvPicPr>
            <a:picLocks noChangeAspect="1"/>
          </p:cNvPicPr>
          <p:nvPr/>
        </p:nvPicPr>
        <p:blipFill rotWithShape="1">
          <a:blip r:embed="rId2"/>
          <a:srcRect t="51277"/>
          <a:stretch/>
        </p:blipFill>
        <p:spPr>
          <a:xfrm>
            <a:off x="6412738" y="2459663"/>
            <a:ext cx="5070422" cy="4223095"/>
          </a:xfrm>
          <a:prstGeom prst="rect">
            <a:avLst/>
          </a:prstGeom>
        </p:spPr>
      </p:pic>
    </p:spTree>
    <p:extLst>
      <p:ext uri="{BB962C8B-B14F-4D97-AF65-F5344CB8AC3E}">
        <p14:creationId xmlns:p14="http://schemas.microsoft.com/office/powerpoint/2010/main" val="3234169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a:t>
            </a:fld>
            <a:endParaRPr lang="zh-CN" altLang="en-US">
              <a:latin typeface="Calibri"/>
              <a:cs typeface="Calibri"/>
            </a:endParaRPr>
          </a:p>
        </p:txBody>
      </p:sp>
      <p:sp>
        <p:nvSpPr>
          <p:cNvPr id="3" name="Text Placeholder 2">
            <a:extLst>
              <a:ext uri="{FF2B5EF4-FFF2-40B4-BE49-F238E27FC236}">
                <a16:creationId xmlns:a16="http://schemas.microsoft.com/office/drawing/2014/main" id="{83DBF34D-09A1-B51A-5691-9D33D9BCB01E}"/>
              </a:ext>
            </a:extLst>
          </p:cNvPr>
          <p:cNvSpPr>
            <a:spLocks noGrp="1"/>
          </p:cNvSpPr>
          <p:nvPr>
            <p:ph type="body" sz="quarter" idx="14"/>
          </p:nvPr>
        </p:nvSpPr>
        <p:spPr/>
        <p:txBody>
          <a:bodyPr/>
          <a:lstStyle/>
          <a:p>
            <a:r>
              <a:rPr lang="zh-CN" altLang="en-US" dirty="0">
                <a:latin typeface="Calibri"/>
                <a:cs typeface="Calibri"/>
              </a:rPr>
              <a:t>Sinh hình ảnh từ văn bản</a:t>
            </a:r>
            <a:endParaRPr lang="en-US" altLang="zh-CN" dirty="0">
              <a:latin typeface="Calibri"/>
              <a:cs typeface="Calibri"/>
            </a:endParaRPr>
          </a:p>
          <a:p>
            <a:pPr lvl="1" algn="just"/>
            <a:r>
              <a:rPr lang="zh-CN" altLang="en-US" dirty="0">
                <a:latin typeface="Calibri"/>
                <a:cs typeface="Calibri"/>
              </a:rPr>
              <a:t>Trên tập dữ liệu đa phương thức văn bản–hình ảnh, mô hình khuếch tán được huấn luyện trước có thể thực hiện sinh hình ảnh có kiểm soát dựa trên ngôn ngữ tự nhiên</a:t>
            </a: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Các loại nhiệm vụ</a:t>
            </a:r>
          </a:p>
        </p:txBody>
      </p:sp>
      <p:sp>
        <p:nvSpPr>
          <p:cNvPr id="9" name="文本占位符 2">
            <a:extLst>
              <a:ext uri="{FF2B5EF4-FFF2-40B4-BE49-F238E27FC236}">
                <a16:creationId xmlns:a16="http://schemas.microsoft.com/office/drawing/2014/main" id="{8EFF0EFE-468F-8B42-9E29-EA53B09AEC82}"/>
              </a:ext>
            </a:extLst>
          </p:cNvPr>
          <p:cNvSpPr txBox="1">
            <a:spLocks/>
          </p:cNvSpPr>
          <p:nvPr/>
        </p:nvSpPr>
        <p:spPr>
          <a:xfrm>
            <a:off x="515937" y="1104899"/>
            <a:ext cx="11168063" cy="1494865"/>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dirty="0">
              <a:latin typeface="Calibri"/>
              <a:cs typeface="Calibri"/>
            </a:endParaRPr>
          </a:p>
        </p:txBody>
      </p:sp>
      <p:pic>
        <p:nvPicPr>
          <p:cNvPr id="59" name="图片 58">
            <a:extLst>
              <a:ext uri="{FF2B5EF4-FFF2-40B4-BE49-F238E27FC236}">
                <a16:creationId xmlns:a16="http://schemas.microsoft.com/office/drawing/2014/main" id="{76570AF7-DE3F-787E-C840-D40AFA3D743E}"/>
              </a:ext>
            </a:extLst>
          </p:cNvPr>
          <p:cNvPicPr>
            <a:picLocks noChangeAspect="1"/>
          </p:cNvPicPr>
          <p:nvPr/>
        </p:nvPicPr>
        <p:blipFill>
          <a:blip r:embed="rId2"/>
          <a:stretch>
            <a:fillRect/>
          </a:stretch>
        </p:blipFill>
        <p:spPr>
          <a:xfrm>
            <a:off x="679936" y="2599764"/>
            <a:ext cx="11004064" cy="3612181"/>
          </a:xfrm>
          <a:prstGeom prst="rect">
            <a:avLst/>
          </a:prstGeom>
        </p:spPr>
      </p:pic>
    </p:spTree>
    <p:extLst>
      <p:ext uri="{BB962C8B-B14F-4D97-AF65-F5344CB8AC3E}">
        <p14:creationId xmlns:p14="http://schemas.microsoft.com/office/powerpoint/2010/main" val="198093052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8</a:t>
            </a:fld>
            <a:endParaRPr lang="zh-CN" altLang="en-US">
              <a:latin typeface="Calibri"/>
              <a:cs typeface="Calibri"/>
            </a:endParaRPr>
          </a:p>
        </p:txBody>
      </p:sp>
      <p:sp>
        <p:nvSpPr>
          <p:cNvPr id="5" name="Text Placeholder 4">
            <a:extLst>
              <a:ext uri="{FF2B5EF4-FFF2-40B4-BE49-F238E27FC236}">
                <a16:creationId xmlns:a16="http://schemas.microsoft.com/office/drawing/2014/main" id="{682371CD-9472-E3B5-5DC0-F415E5C28EAC}"/>
              </a:ext>
            </a:extLst>
          </p:cNvPr>
          <p:cNvSpPr>
            <a:spLocks noGrp="1"/>
          </p:cNvSpPr>
          <p:nvPr>
            <p:ph type="body" sz="quarter" idx="14"/>
          </p:nvPr>
        </p:nvSpPr>
        <p:spPr/>
        <p:txBody>
          <a:bodyPr/>
          <a:lstStyle/>
          <a:p>
            <a:r>
              <a:rPr lang="zh-CN" altLang="en-US" sz="2800" dirty="0">
                <a:latin typeface="Calibri"/>
                <a:cs typeface="Calibri"/>
              </a:rPr>
              <a:t>Sinh hình ảnh từ hình ảnh</a:t>
            </a:r>
            <a:endParaRPr lang="en-US" altLang="zh-CN" sz="2800" dirty="0">
              <a:latin typeface="Calibri"/>
              <a:cs typeface="Calibri"/>
            </a:endParaRPr>
          </a:p>
          <a:p>
            <a:pPr lvl="1"/>
            <a:r>
              <a:rPr lang="zh-CN" altLang="en-US" sz="2400" dirty="0">
                <a:latin typeface="Calibri"/>
                <a:cs typeface="Calibri"/>
              </a:rPr>
              <a:t>Đối với đầu vào là hình ảnh, có thể thực hiện chỉnh sửa hình ảnh có kiểm soát dựa trên ngôn ngữ tự nhiên</a:t>
            </a:r>
            <a:endParaRPr lang="en-US" altLang="zh-CN" sz="2400" dirty="0">
              <a:latin typeface="Calibri"/>
              <a:cs typeface="Calibri"/>
            </a:endParaRP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Các loại nhiệm vụ</a:t>
            </a:r>
          </a:p>
        </p:txBody>
      </p:sp>
      <p:sp>
        <p:nvSpPr>
          <p:cNvPr id="9" name="文本占位符 2">
            <a:extLst>
              <a:ext uri="{FF2B5EF4-FFF2-40B4-BE49-F238E27FC236}">
                <a16:creationId xmlns:a16="http://schemas.microsoft.com/office/drawing/2014/main" id="{8EFF0EFE-468F-8B42-9E29-EA53B09AEC82}"/>
              </a:ext>
            </a:extLst>
          </p:cNvPr>
          <p:cNvSpPr txBox="1">
            <a:spLocks/>
          </p:cNvSpPr>
          <p:nvPr/>
        </p:nvSpPr>
        <p:spPr>
          <a:xfrm>
            <a:off x="515937" y="1104900"/>
            <a:ext cx="11160125" cy="974912"/>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dirty="0">
              <a:latin typeface="Calibri"/>
              <a:cs typeface="Calibri"/>
            </a:endParaRPr>
          </a:p>
        </p:txBody>
      </p:sp>
      <p:pic>
        <p:nvPicPr>
          <p:cNvPr id="3" name="图片 2">
            <a:extLst>
              <a:ext uri="{FF2B5EF4-FFF2-40B4-BE49-F238E27FC236}">
                <a16:creationId xmlns:a16="http://schemas.microsoft.com/office/drawing/2014/main" id="{8307E968-EF78-E36F-C3B9-0A7A5DF063E2}"/>
              </a:ext>
            </a:extLst>
          </p:cNvPr>
          <p:cNvPicPr>
            <a:picLocks noChangeAspect="1"/>
          </p:cNvPicPr>
          <p:nvPr/>
        </p:nvPicPr>
        <p:blipFill>
          <a:blip r:embed="rId2"/>
          <a:stretch>
            <a:fillRect/>
          </a:stretch>
        </p:blipFill>
        <p:spPr>
          <a:xfrm>
            <a:off x="515937" y="2579824"/>
            <a:ext cx="11160125" cy="4278176"/>
          </a:xfrm>
          <a:prstGeom prst="rect">
            <a:avLst/>
          </a:prstGeom>
        </p:spPr>
      </p:pic>
    </p:spTree>
    <p:extLst>
      <p:ext uri="{BB962C8B-B14F-4D97-AF65-F5344CB8AC3E}">
        <p14:creationId xmlns:p14="http://schemas.microsoft.com/office/powerpoint/2010/main" val="39359200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9</a:t>
            </a:fld>
            <a:endParaRPr lang="zh-CN" altLang="en-US">
              <a:latin typeface="Calibri"/>
              <a:cs typeface="Calibri"/>
            </a:endParaRPr>
          </a:p>
        </p:txBody>
      </p:sp>
      <p:sp>
        <p:nvSpPr>
          <p:cNvPr id="3" name="Text Placeholder 2">
            <a:extLst>
              <a:ext uri="{FF2B5EF4-FFF2-40B4-BE49-F238E27FC236}">
                <a16:creationId xmlns:a16="http://schemas.microsoft.com/office/drawing/2014/main" id="{0F6A2AAC-BC6A-FB62-ED14-A42BF65993EE}"/>
              </a:ext>
            </a:extLst>
          </p:cNvPr>
          <p:cNvSpPr>
            <a:spLocks noGrp="1"/>
          </p:cNvSpPr>
          <p:nvPr>
            <p:ph type="body" sz="quarter" idx="14"/>
          </p:nvPr>
        </p:nvSpPr>
        <p:spPr/>
        <p:txBody>
          <a:bodyPr/>
          <a:lstStyle/>
          <a:p>
            <a:r>
              <a:rPr lang="zh-CN" altLang="en-US" dirty="0">
                <a:latin typeface="Calibri"/>
                <a:cs typeface="Calibri"/>
              </a:rPr>
              <a:t>Sinh hình ảnh từ hình ảnh</a:t>
            </a:r>
            <a:endParaRPr lang="en-US" altLang="zh-CN" dirty="0">
              <a:latin typeface="Calibri"/>
              <a:cs typeface="Calibri"/>
            </a:endParaRPr>
          </a:p>
          <a:p>
            <a:pPr lvl="1"/>
            <a:r>
              <a:rPr lang="zh-CN" altLang="en-US" dirty="0">
                <a:latin typeface="Calibri"/>
                <a:cs typeface="Calibri"/>
              </a:rPr>
              <a:t>Đối với đầu vào là hình ảnh, có thể thực hiện chỉnh sửa hình ảnh có kiểm soát dựa trên bất kỳ đầu vào điều kiện tùy chỉnh nào</a:t>
            </a:r>
            <a:endParaRPr lang="en-US" altLang="zh-CN" dirty="0">
              <a:solidFill>
                <a:srgbClr val="C00000"/>
              </a:solidFill>
              <a:latin typeface="Calibri"/>
              <a:cs typeface="Calibri"/>
            </a:endParaRP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Các loại nhiệm vụ</a:t>
            </a:r>
          </a:p>
        </p:txBody>
      </p:sp>
      <p:grpSp>
        <p:nvGrpSpPr>
          <p:cNvPr id="5" name="组合 4">
            <a:extLst>
              <a:ext uri="{FF2B5EF4-FFF2-40B4-BE49-F238E27FC236}">
                <a16:creationId xmlns:a16="http://schemas.microsoft.com/office/drawing/2014/main" id="{57ED861C-8903-A703-7526-8485625F0D66}"/>
              </a:ext>
            </a:extLst>
          </p:cNvPr>
          <p:cNvGrpSpPr/>
          <p:nvPr/>
        </p:nvGrpSpPr>
        <p:grpSpPr>
          <a:xfrm>
            <a:off x="179776" y="2518641"/>
            <a:ext cx="11652444" cy="4140331"/>
            <a:chOff x="133030" y="2807219"/>
            <a:chExt cx="11652444" cy="4140331"/>
          </a:xfrm>
        </p:grpSpPr>
        <p:pic>
          <p:nvPicPr>
            <p:cNvPr id="6" name="图片 5">
              <a:extLst>
                <a:ext uri="{FF2B5EF4-FFF2-40B4-BE49-F238E27FC236}">
                  <a16:creationId xmlns:a16="http://schemas.microsoft.com/office/drawing/2014/main" id="{2C8E8A7A-A9FA-2AD7-C4B5-EF73BF222214}"/>
                </a:ext>
              </a:extLst>
            </p:cNvPr>
            <p:cNvPicPr>
              <a:picLocks noChangeAspect="1"/>
            </p:cNvPicPr>
            <p:nvPr/>
          </p:nvPicPr>
          <p:blipFill>
            <a:blip r:embed="rId2"/>
            <a:stretch>
              <a:fillRect/>
            </a:stretch>
          </p:blipFill>
          <p:spPr>
            <a:xfrm>
              <a:off x="594543" y="2807219"/>
              <a:ext cx="3261884" cy="3451436"/>
            </a:xfrm>
            <a:prstGeom prst="rect">
              <a:avLst/>
            </a:prstGeom>
          </p:spPr>
        </p:pic>
        <p:pic>
          <p:nvPicPr>
            <p:cNvPr id="7" name="图片 6">
              <a:extLst>
                <a:ext uri="{FF2B5EF4-FFF2-40B4-BE49-F238E27FC236}">
                  <a16:creationId xmlns:a16="http://schemas.microsoft.com/office/drawing/2014/main" id="{EEB691AF-9D4E-7E1B-A0CA-B5F0138AB205}"/>
                </a:ext>
              </a:extLst>
            </p:cNvPr>
            <p:cNvPicPr>
              <a:picLocks noChangeAspect="1"/>
            </p:cNvPicPr>
            <p:nvPr/>
          </p:nvPicPr>
          <p:blipFill>
            <a:blip r:embed="rId3"/>
            <a:stretch>
              <a:fillRect/>
            </a:stretch>
          </p:blipFill>
          <p:spPr>
            <a:xfrm>
              <a:off x="4246377" y="2811812"/>
              <a:ext cx="3354187" cy="3479575"/>
            </a:xfrm>
            <a:prstGeom prst="rect">
              <a:avLst/>
            </a:prstGeom>
          </p:spPr>
        </p:pic>
        <p:pic>
          <p:nvPicPr>
            <p:cNvPr id="8" name="图片 7">
              <a:extLst>
                <a:ext uri="{FF2B5EF4-FFF2-40B4-BE49-F238E27FC236}">
                  <a16:creationId xmlns:a16="http://schemas.microsoft.com/office/drawing/2014/main" id="{D82181A6-3B34-55D4-5935-F690DC3BFDD7}"/>
                </a:ext>
              </a:extLst>
            </p:cNvPr>
            <p:cNvPicPr>
              <a:picLocks noChangeAspect="1"/>
            </p:cNvPicPr>
            <p:nvPr/>
          </p:nvPicPr>
          <p:blipFill>
            <a:blip r:embed="rId4"/>
            <a:stretch>
              <a:fillRect/>
            </a:stretch>
          </p:blipFill>
          <p:spPr>
            <a:xfrm>
              <a:off x="7989877" y="2807219"/>
              <a:ext cx="3488340" cy="3519835"/>
            </a:xfrm>
            <a:prstGeom prst="rect">
              <a:avLst/>
            </a:prstGeom>
          </p:spPr>
        </p:pic>
        <p:sp>
          <p:nvSpPr>
            <p:cNvPr id="10" name="文本框 9">
              <a:extLst>
                <a:ext uri="{FF2B5EF4-FFF2-40B4-BE49-F238E27FC236}">
                  <a16:creationId xmlns:a16="http://schemas.microsoft.com/office/drawing/2014/main" id="{0587A7EB-709E-D986-506F-4D4AB07BE199}"/>
                </a:ext>
              </a:extLst>
            </p:cNvPr>
            <p:cNvSpPr txBox="1"/>
            <p:nvPr/>
          </p:nvSpPr>
          <p:spPr>
            <a:xfrm>
              <a:off x="133030" y="6362775"/>
              <a:ext cx="4184910" cy="584775"/>
            </a:xfrm>
            <a:prstGeom prst="rect">
              <a:avLst/>
            </a:prstGeom>
            <a:noFill/>
          </p:spPr>
          <p:txBody>
            <a:bodyPr wrap="square">
              <a:spAutoFit/>
            </a:bodyPr>
            <a:lstStyle/>
            <a:p>
              <a:pPr algn="ctr"/>
              <a:r>
                <a:rPr lang="zh-CN" altLang="en-US" sz="1600" dirty="0">
                  <a:solidFill>
                    <a:srgbClr val="4D4D4D"/>
                  </a:solidFill>
                  <a:latin typeface="Arial" panose="020B0604020202020204" pitchFamily="34" charset="0"/>
                  <a:ea typeface="Calibri" panose="02010609060101010101" pitchFamily="49" charset="-122"/>
                  <a:cs typeface="Arial" panose="020B0604020202020204" pitchFamily="34" charset="0"/>
                </a:rPr>
                <a:t>Sinh có kiểm soát dựa trên </a:t>
              </a:r>
              <a:endParaRPr lang="vi-VN" altLang="zh-CN" sz="1600" dirty="0">
                <a:solidFill>
                  <a:srgbClr val="4D4D4D"/>
                </a:solidFill>
                <a:latin typeface="Arial" panose="020B0604020202020204" pitchFamily="34" charset="0"/>
                <a:ea typeface="Calibri" panose="02010609060101010101" pitchFamily="49" charset="-122"/>
                <a:cs typeface="Arial" panose="020B0604020202020204" pitchFamily="34" charset="0"/>
              </a:endParaRPr>
            </a:p>
            <a:p>
              <a:pPr algn="ctr"/>
              <a:r>
                <a:rPr lang="zh-CN" altLang="en-US" sz="1600" dirty="0">
                  <a:solidFill>
                    <a:srgbClr val="4D4D4D"/>
                  </a:solidFill>
                  <a:latin typeface="Arial" panose="020B0604020202020204" pitchFamily="34" charset="0"/>
                  <a:ea typeface="Calibri" panose="02010609060101010101" pitchFamily="49" charset="-122"/>
                  <a:cs typeface="Arial" panose="020B0604020202020204" pitchFamily="34" charset="0"/>
                </a:rPr>
                <a:t>phát hiện biên</a:t>
              </a:r>
            </a:p>
          </p:txBody>
        </p:sp>
        <p:sp>
          <p:nvSpPr>
            <p:cNvPr id="11" name="文本框 10">
              <a:extLst>
                <a:ext uri="{FF2B5EF4-FFF2-40B4-BE49-F238E27FC236}">
                  <a16:creationId xmlns:a16="http://schemas.microsoft.com/office/drawing/2014/main" id="{31C7F009-02ED-1BC5-19E9-1946AC6BB6F3}"/>
                </a:ext>
              </a:extLst>
            </p:cNvPr>
            <p:cNvSpPr txBox="1"/>
            <p:nvPr/>
          </p:nvSpPr>
          <p:spPr>
            <a:xfrm>
              <a:off x="4103675" y="6336241"/>
              <a:ext cx="3834939" cy="584775"/>
            </a:xfrm>
            <a:prstGeom prst="rect">
              <a:avLst/>
            </a:prstGeom>
            <a:noFill/>
          </p:spPr>
          <p:txBody>
            <a:bodyPr wrap="square">
              <a:spAutoFit/>
            </a:bodyPr>
            <a:lstStyle/>
            <a:p>
              <a:pPr algn="ctr"/>
              <a:r>
                <a:rPr lang="zh-CN" altLang="en-US" sz="1600" dirty="0">
                  <a:solidFill>
                    <a:srgbClr val="4D4D4D"/>
                  </a:solidFill>
                  <a:latin typeface="Arial" panose="020B0604020202020204" pitchFamily="34" charset="0"/>
                  <a:cs typeface="Arial" panose="020B0604020202020204" pitchFamily="34" charset="0"/>
                </a:rPr>
                <a:t>Sinh có kiểm soát dựa trên</a:t>
              </a:r>
              <a:endParaRPr lang="vi-VN" altLang="zh-CN" sz="1600" dirty="0">
                <a:solidFill>
                  <a:srgbClr val="4D4D4D"/>
                </a:solidFill>
                <a:latin typeface="Arial" panose="020B0604020202020204" pitchFamily="34" charset="0"/>
                <a:cs typeface="Arial" panose="020B0604020202020204" pitchFamily="34" charset="0"/>
              </a:endParaRPr>
            </a:p>
            <a:p>
              <a:pPr algn="ctr"/>
              <a:r>
                <a:rPr lang="zh-CN" altLang="en-US" sz="1600" dirty="0">
                  <a:solidFill>
                    <a:srgbClr val="4D4D4D"/>
                  </a:solidFill>
                  <a:latin typeface="Arial" panose="020B0604020202020204" pitchFamily="34" charset="0"/>
                  <a:cs typeface="Arial" panose="020B0604020202020204" pitchFamily="34" charset="0"/>
                </a:rPr>
                <a:t> tư thế cơ thể người</a:t>
              </a:r>
            </a:p>
          </p:txBody>
        </p:sp>
        <p:sp>
          <p:nvSpPr>
            <p:cNvPr id="12" name="文本框 11">
              <a:extLst>
                <a:ext uri="{FF2B5EF4-FFF2-40B4-BE49-F238E27FC236}">
                  <a16:creationId xmlns:a16="http://schemas.microsoft.com/office/drawing/2014/main" id="{581392CE-976F-F939-1258-A4557FB587A8}"/>
                </a:ext>
              </a:extLst>
            </p:cNvPr>
            <p:cNvSpPr txBox="1"/>
            <p:nvPr/>
          </p:nvSpPr>
          <p:spPr>
            <a:xfrm>
              <a:off x="7600564" y="6324664"/>
              <a:ext cx="4184910" cy="584775"/>
            </a:xfrm>
            <a:prstGeom prst="rect">
              <a:avLst/>
            </a:prstGeom>
            <a:noFill/>
          </p:spPr>
          <p:txBody>
            <a:bodyPr wrap="square">
              <a:spAutoFit/>
            </a:bodyPr>
            <a:lstStyle/>
            <a:p>
              <a:pPr algn="ctr"/>
              <a:r>
                <a:rPr lang="zh-CN" altLang="en-US" sz="1600" dirty="0">
                  <a:solidFill>
                    <a:srgbClr val="4D4D4D"/>
                  </a:solidFill>
                  <a:latin typeface="Arial" panose="020B0604020202020204" pitchFamily="34" charset="0"/>
                  <a:cs typeface="Arial" panose="020B0604020202020204" pitchFamily="34" charset="0"/>
                </a:rPr>
                <a:t>Sinh có kiểm soát dựa trên</a:t>
              </a:r>
              <a:endParaRPr lang="vi-VN" altLang="zh-CN" sz="1600" dirty="0">
                <a:solidFill>
                  <a:srgbClr val="4D4D4D"/>
                </a:solidFill>
                <a:latin typeface="Arial" panose="020B0604020202020204" pitchFamily="34" charset="0"/>
                <a:cs typeface="Arial" panose="020B0604020202020204" pitchFamily="34" charset="0"/>
              </a:endParaRPr>
            </a:p>
            <a:p>
              <a:pPr algn="ctr"/>
              <a:r>
                <a:rPr lang="zh-CN" altLang="en-US" sz="1600" dirty="0">
                  <a:solidFill>
                    <a:srgbClr val="4D4D4D"/>
                  </a:solidFill>
                  <a:latin typeface="Arial" panose="020B0604020202020204" pitchFamily="34" charset="0"/>
                  <a:cs typeface="Arial" panose="020B0604020202020204" pitchFamily="34" charset="0"/>
                </a:rPr>
                <a:t> thông tin tiên nghiệm về độ sâu</a:t>
              </a:r>
            </a:p>
          </p:txBody>
        </p:sp>
      </p:grpSp>
    </p:spTree>
    <p:extLst>
      <p:ext uri="{BB962C8B-B14F-4D97-AF65-F5344CB8AC3E}">
        <p14:creationId xmlns:p14="http://schemas.microsoft.com/office/powerpoint/2010/main" val="34294678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10</a:t>
            </a:fld>
            <a:endParaRPr lang="zh-CN" altLang="en-US">
              <a:latin typeface="Calibri"/>
              <a:cs typeface="Calibri"/>
            </a:endParaRPr>
          </a:p>
        </p:txBody>
      </p:sp>
      <p:sp>
        <p:nvSpPr>
          <p:cNvPr id="13" name="文本占位符 2"/>
          <p:cNvSpPr>
            <a:spLocks noGrp="1"/>
          </p:cNvSpPr>
          <p:nvPr>
            <p:ph type="body" sz="quarter" idx="14"/>
          </p:nvPr>
        </p:nvSpPr>
        <p:spPr/>
        <p:txBody>
          <a:bodyPr>
            <a:normAutofit/>
          </a:bodyPr>
          <a:lstStyle/>
          <a:p>
            <a:pPr>
              <a:lnSpc>
                <a:spcPct val="88000"/>
              </a:lnSpc>
            </a:pPr>
            <a:r>
              <a:rPr lang="zh-CN" altLang="en-US" dirty="0">
                <a:latin typeface="Calibri"/>
                <a:cs typeface="Calibri"/>
              </a:rPr>
              <a:t>Sinh hình ảnh từ hình ảnh</a:t>
            </a:r>
            <a:endParaRPr lang="en-US" altLang="zh-CN" dirty="0">
              <a:latin typeface="Calibri"/>
              <a:cs typeface="Calibri"/>
            </a:endParaRPr>
          </a:p>
          <a:p>
            <a:pPr lvl="1">
              <a:lnSpc>
                <a:spcPct val="88000"/>
              </a:lnSpc>
            </a:pPr>
            <a:r>
              <a:rPr lang="zh-CN" altLang="en-US" dirty="0">
                <a:latin typeface="Calibri"/>
                <a:cs typeface="Calibri"/>
              </a:rPr>
              <a:t>Đối với đầu vào là hình ảnh, có thể thực hiện chuyển đổi phong cách hình ảnh dựa trên bất kỳ đầu vào điều kiện tùy chỉnh nào</a:t>
            </a:r>
            <a:endParaRPr lang="en-US" altLang="zh-CN" dirty="0">
              <a:solidFill>
                <a:srgbClr val="C00000"/>
              </a:solidFill>
              <a:latin typeface="Calibri"/>
              <a:cs typeface="Calibri"/>
            </a:endParaRPr>
          </a:p>
          <a:p>
            <a:pPr>
              <a:lnSpc>
                <a:spcPct val="88000"/>
              </a:lnSpc>
            </a:pPr>
            <a:endParaRPr lang="en-US" altLang="zh-CN" sz="2000" b="1" dirty="0">
              <a:solidFill>
                <a:srgbClr val="C00000"/>
              </a:solidFill>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Các loại nhiệm vụ</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ltLang="zh-CN" sz="2400" dirty="0">
              <a:latin typeface="Calibri"/>
              <a:cs typeface="Calibri"/>
            </a:endParaRPr>
          </a:p>
          <a:p>
            <a:pPr marL="457200" lvl="1" indent="0">
              <a:buNone/>
            </a:pPr>
            <a:endParaRPr lang="en-US" altLang="zh-CN" sz="2400" dirty="0">
              <a:latin typeface="Calibri"/>
              <a:cs typeface="Calibri"/>
            </a:endParaRPr>
          </a:p>
          <a:p>
            <a:pPr lvl="1"/>
            <a:endParaRPr lang="en-US" altLang="zh-CN" sz="2400" dirty="0">
              <a:latin typeface="Calibri"/>
              <a:cs typeface="Calibri"/>
            </a:endParaRPr>
          </a:p>
          <a:p>
            <a:pPr lvl="3"/>
            <a:endParaRPr lang="en-US" altLang="zh-CN" sz="2400" dirty="0">
              <a:latin typeface="Calibri"/>
              <a:cs typeface="Calibri"/>
            </a:endParaRPr>
          </a:p>
          <a:p>
            <a:pPr lvl="3"/>
            <a:endParaRPr lang="en-US" altLang="zh-CN" sz="2400" dirty="0">
              <a:latin typeface="Calibri"/>
              <a:cs typeface="Calibri"/>
            </a:endParaRPr>
          </a:p>
          <a:p>
            <a:pPr lvl="3"/>
            <a:endParaRPr lang="en-US" altLang="zh-CN" sz="2400" dirty="0">
              <a:latin typeface="Calibri"/>
              <a:cs typeface="Calibri"/>
            </a:endParaRPr>
          </a:p>
          <a:p>
            <a:pPr lvl="3"/>
            <a:endParaRPr lang="en-US" altLang="zh-CN" sz="2400" dirty="0">
              <a:latin typeface="Calibri"/>
              <a:cs typeface="Calibri"/>
            </a:endParaRPr>
          </a:p>
        </p:txBody>
      </p:sp>
      <p:pic>
        <p:nvPicPr>
          <p:cNvPr id="3" name="图片 2"/>
          <p:cNvPicPr>
            <a:picLocks noChangeAspect="1"/>
          </p:cNvPicPr>
          <p:nvPr/>
        </p:nvPicPr>
        <p:blipFill>
          <a:blip r:embed="rId2">
            <a:clrChange>
              <a:clrFrom>
                <a:srgbClr val="FFFFFF"/>
              </a:clrFrom>
              <a:clrTo>
                <a:srgbClr val="FFFFFF">
                  <a:alpha val="0"/>
                </a:srgbClr>
              </a:clrTo>
            </a:clrChange>
          </a:blip>
          <a:stretch>
            <a:fillRect/>
          </a:stretch>
        </p:blipFill>
        <p:spPr>
          <a:xfrm>
            <a:off x="239077" y="2079811"/>
            <a:ext cx="11713844" cy="4834275"/>
          </a:xfrm>
          <a:prstGeom prst="rect">
            <a:avLst/>
          </a:prstGeom>
        </p:spPr>
      </p:pic>
    </p:spTree>
    <p:extLst>
      <p:ext uri="{BB962C8B-B14F-4D97-AF65-F5344CB8AC3E}">
        <p14:creationId xmlns:p14="http://schemas.microsoft.com/office/powerpoint/2010/main" val="4364094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11</a:t>
            </a:fld>
            <a:endParaRPr lang="zh-CN" altLang="en-US">
              <a:latin typeface="Calibri"/>
              <a:cs typeface="Calibri"/>
            </a:endParaRPr>
          </a:p>
        </p:txBody>
      </p:sp>
      <p:sp>
        <p:nvSpPr>
          <p:cNvPr id="13" name="文本占位符 2"/>
          <p:cNvSpPr>
            <a:spLocks noGrp="1"/>
          </p:cNvSpPr>
          <p:nvPr>
            <p:ph type="body" sz="quarter" idx="14"/>
          </p:nvPr>
        </p:nvSpPr>
        <p:spPr/>
        <p:txBody>
          <a:bodyPr>
            <a:normAutofit/>
          </a:bodyPr>
          <a:lstStyle/>
          <a:p>
            <a:r>
              <a:rPr lang="zh-CN" altLang="en-US" dirty="0">
                <a:latin typeface="Calibri"/>
                <a:cs typeface="Calibri"/>
              </a:rPr>
              <a:t>Sinh hình ảnh từ hình ảnh</a:t>
            </a:r>
            <a:endParaRPr lang="en-US" altLang="zh-CN" dirty="0">
              <a:latin typeface="Calibri"/>
              <a:cs typeface="Calibri"/>
            </a:endParaRPr>
          </a:p>
          <a:p>
            <a:pPr lvl="1"/>
            <a:r>
              <a:rPr lang="en-US" altLang="zh-CN" sz="2400" dirty="0">
                <a:latin typeface="Calibri"/>
                <a:cs typeface="Calibri"/>
              </a:rPr>
              <a:t>I</a:t>
            </a:r>
            <a:r>
              <a:rPr lang="zh-CN" altLang="en-US" sz="2400" dirty="0">
                <a:latin typeface="Calibri"/>
                <a:cs typeface="Calibri"/>
              </a:rPr>
              <a:t>npainting hình ảnh: khôi phục khối ảnh bị thiếu bằng cách kết hợp thông tin ngữ cảnh cục bộ và toàn cục</a:t>
            </a:r>
            <a:endParaRPr lang="en-US" altLang="zh-CN" sz="2400" dirty="0">
              <a:latin typeface="Calibri"/>
              <a:cs typeface="Calibri"/>
            </a:endParaRPr>
          </a:p>
          <a:p>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Các loại nhiệm vụ</a:t>
            </a:r>
          </a:p>
        </p:txBody>
      </p:sp>
      <p:pic>
        <p:nvPicPr>
          <p:cNvPr id="5" name="图片 4"/>
          <p:cNvPicPr>
            <a:picLocks noChangeAspect="1"/>
          </p:cNvPicPr>
          <p:nvPr/>
        </p:nvPicPr>
        <p:blipFill>
          <a:blip r:embed="rId2">
            <a:clrChange>
              <a:clrFrom>
                <a:srgbClr val="FFFFFF"/>
              </a:clrFrom>
              <a:clrTo>
                <a:srgbClr val="FFFFFF">
                  <a:alpha val="0"/>
                </a:srgbClr>
              </a:clrTo>
            </a:clrChange>
          </a:blip>
          <a:stretch>
            <a:fillRect/>
          </a:stretch>
        </p:blipFill>
        <p:spPr>
          <a:xfrm>
            <a:off x="957263" y="4280918"/>
            <a:ext cx="10297223" cy="2480822"/>
          </a:xfrm>
          <a:prstGeom prst="rect">
            <a:avLst/>
          </a:prstGeom>
        </p:spPr>
      </p:pic>
      <p:pic>
        <p:nvPicPr>
          <p:cNvPr id="6" name="图片 5"/>
          <p:cNvPicPr>
            <a:picLocks noChangeAspect="1"/>
          </p:cNvPicPr>
          <p:nvPr/>
        </p:nvPicPr>
        <p:blipFill>
          <a:blip r:embed="rId3">
            <a:clrChange>
              <a:clrFrom>
                <a:srgbClr val="FEFEFE"/>
              </a:clrFrom>
              <a:clrTo>
                <a:srgbClr val="FEFEFE">
                  <a:alpha val="0"/>
                </a:srgbClr>
              </a:clrTo>
            </a:clrChange>
          </a:blip>
          <a:stretch>
            <a:fillRect/>
          </a:stretch>
        </p:blipFill>
        <p:spPr>
          <a:xfrm>
            <a:off x="1218053" y="2079811"/>
            <a:ext cx="10016684" cy="2256707"/>
          </a:xfrm>
          <a:prstGeom prst="rect">
            <a:avLst/>
          </a:prstGeom>
        </p:spPr>
      </p:pic>
    </p:spTree>
    <p:extLst>
      <p:ext uri="{BB962C8B-B14F-4D97-AF65-F5344CB8AC3E}">
        <p14:creationId xmlns:p14="http://schemas.microsoft.com/office/powerpoint/2010/main" val="4167038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12</a:t>
            </a:fld>
            <a:endParaRPr lang="zh-CN" altLang="en-US">
              <a:latin typeface="Calibri"/>
              <a:cs typeface="Calibri"/>
            </a:endParaRPr>
          </a:p>
        </p:txBody>
      </p:sp>
      <p:sp>
        <p:nvSpPr>
          <p:cNvPr id="3" name="Text Placeholder 2">
            <a:extLst>
              <a:ext uri="{FF2B5EF4-FFF2-40B4-BE49-F238E27FC236}">
                <a16:creationId xmlns:a16="http://schemas.microsoft.com/office/drawing/2014/main" id="{6A5A618A-9214-E6B2-F116-DE9BC91D0877}"/>
              </a:ext>
            </a:extLst>
          </p:cNvPr>
          <p:cNvSpPr>
            <a:spLocks noGrp="1"/>
          </p:cNvSpPr>
          <p:nvPr>
            <p:ph type="body" sz="quarter" idx="14"/>
          </p:nvPr>
        </p:nvSpPr>
        <p:spPr/>
        <p:txBody>
          <a:bodyPr/>
          <a:lstStyle/>
          <a:p>
            <a:r>
              <a:rPr lang="zh-CN" altLang="en-US" dirty="0">
                <a:latin typeface="Calibri"/>
                <a:cs typeface="Calibri"/>
              </a:rPr>
              <a:t>Siêu phân giải hình ảnh</a:t>
            </a:r>
            <a:endParaRPr lang="en-US" altLang="zh-CN" dirty="0">
              <a:latin typeface="Calibri"/>
              <a:cs typeface="Calibri"/>
            </a:endParaRPr>
          </a:p>
          <a:p>
            <a:pPr lvl="1"/>
            <a:r>
              <a:rPr lang="zh-CN" altLang="en-US" dirty="0">
                <a:latin typeface="Calibri"/>
                <a:cs typeface="Calibri"/>
              </a:rPr>
              <a:t>Khôi phục hình ảnh có độ phân giải cao, số lượng điểm ảnh trên một đơn vị diện tích lớn và chất lượng rõ nét từ hình ảnh có độ phân giải thấp, số lượng điểm ảnh trên một đơn vị diện tích ít và chất lượng kém</a:t>
            </a:r>
          </a:p>
          <a:p>
            <a:endParaRPr lang="en-US" sz="2000"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Các loại nhiệm vụ</a:t>
            </a:r>
          </a:p>
        </p:txBody>
      </p:sp>
      <p:sp>
        <p:nvSpPr>
          <p:cNvPr id="9" name="文本占位符 2">
            <a:extLst>
              <a:ext uri="{FF2B5EF4-FFF2-40B4-BE49-F238E27FC236}">
                <a16:creationId xmlns:a16="http://schemas.microsoft.com/office/drawing/2014/main" id="{8EFF0EFE-468F-8B42-9E29-EA53B09AEC82}"/>
              </a:ext>
            </a:extLst>
          </p:cNvPr>
          <p:cNvSpPr txBox="1">
            <a:spLocks/>
          </p:cNvSpPr>
          <p:nvPr/>
        </p:nvSpPr>
        <p:spPr>
          <a:xfrm>
            <a:off x="515937" y="1104899"/>
            <a:ext cx="11223217" cy="1446711"/>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ltLang="zh-CN" dirty="0">
              <a:latin typeface="Calibri"/>
              <a:cs typeface="Calibri"/>
            </a:endParaRPr>
          </a:p>
        </p:txBody>
      </p:sp>
      <p:pic>
        <p:nvPicPr>
          <p:cNvPr id="59" name="图片 58">
            <a:extLst>
              <a:ext uri="{FF2B5EF4-FFF2-40B4-BE49-F238E27FC236}">
                <a16:creationId xmlns:a16="http://schemas.microsoft.com/office/drawing/2014/main" id="{17820689-596C-4405-EA7A-81C6B61E48C5}"/>
              </a:ext>
            </a:extLst>
          </p:cNvPr>
          <p:cNvPicPr>
            <a:picLocks noChangeAspect="1"/>
          </p:cNvPicPr>
          <p:nvPr/>
        </p:nvPicPr>
        <p:blipFill>
          <a:blip r:embed="rId2"/>
          <a:stretch>
            <a:fillRect/>
          </a:stretch>
        </p:blipFill>
        <p:spPr>
          <a:xfrm>
            <a:off x="1204953" y="2614009"/>
            <a:ext cx="9782093" cy="4021804"/>
          </a:xfrm>
          <a:prstGeom prst="rect">
            <a:avLst/>
          </a:prstGeom>
        </p:spPr>
      </p:pic>
    </p:spTree>
    <p:extLst>
      <p:ext uri="{BB962C8B-B14F-4D97-AF65-F5344CB8AC3E}">
        <p14:creationId xmlns:p14="http://schemas.microsoft.com/office/powerpoint/2010/main" val="30814714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13</a:t>
            </a:fld>
            <a:endParaRPr lang="zh-CN" altLang="en-US">
              <a:latin typeface="Calibri"/>
              <a:cs typeface="Calibri"/>
            </a:endParaRPr>
          </a:p>
        </p:txBody>
      </p:sp>
      <p:sp>
        <p:nvSpPr>
          <p:cNvPr id="3" name="Text Placeholder 2">
            <a:extLst>
              <a:ext uri="{FF2B5EF4-FFF2-40B4-BE49-F238E27FC236}">
                <a16:creationId xmlns:a16="http://schemas.microsoft.com/office/drawing/2014/main" id="{9B2BC9E3-DF5F-6E86-6714-78BE8382F6F8}"/>
              </a:ext>
            </a:extLst>
          </p:cNvPr>
          <p:cNvSpPr>
            <a:spLocks noGrp="1"/>
          </p:cNvSpPr>
          <p:nvPr>
            <p:ph type="body" sz="quarter" idx="14"/>
          </p:nvPr>
        </p:nvSpPr>
        <p:spPr/>
        <p:txBody>
          <a:bodyPr/>
          <a:lstStyle/>
          <a:p>
            <a:r>
              <a:rPr lang="zh-CN" altLang="en-US" dirty="0">
                <a:latin typeface="Calibri"/>
                <a:cs typeface="Calibri"/>
              </a:rPr>
              <a:t>Hoàn thiện đám mây điểm ba chiều</a:t>
            </a:r>
            <a:r>
              <a:rPr lang="en-US" altLang="zh-CN" dirty="0">
                <a:latin typeface="Calibri"/>
                <a:cs typeface="Calibri"/>
              </a:rPr>
              <a:t> (</a:t>
            </a:r>
            <a:r>
              <a:rPr lang="en-VN" dirty="0">
                <a:latin typeface="Calibri"/>
                <a:cs typeface="Calibri"/>
              </a:rPr>
              <a:t>3D Point Cloud Completion)</a:t>
            </a:r>
            <a:endParaRPr lang="en-US" altLang="zh-CN" dirty="0">
              <a:latin typeface="Calibri"/>
              <a:cs typeface="Calibri"/>
            </a:endParaRPr>
          </a:p>
          <a:p>
            <a:pPr lvl="1"/>
            <a:r>
              <a:rPr lang="en-VN" dirty="0"/>
              <a:t>Từ đám mây điểm không đầy đủ, mô hình bổ sung các điểm còn thiếu để tái tạo đám mây điểm hoàn chỉnh. </a:t>
            </a:r>
          </a:p>
          <a:p>
            <a:pPr lvl="1"/>
            <a:r>
              <a:rPr lang="en-VN" dirty="0"/>
              <a:t>Phương pháp cần học và mô hình hóa cấu trúc hình học của đối tượng ba chiều.</a:t>
            </a:r>
            <a:endParaRPr lang="en-US" altLang="zh-CN" dirty="0">
              <a:latin typeface="Calibri"/>
              <a:cs typeface="Calibri"/>
            </a:endParaRPr>
          </a:p>
          <a:p>
            <a:endParaRPr lang="en-US" sz="2000"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Các loại nhiệm vụ</a:t>
            </a:r>
          </a:p>
        </p:txBody>
      </p:sp>
      <p:sp>
        <p:nvSpPr>
          <p:cNvPr id="9" name="文本占位符 2">
            <a:extLst>
              <a:ext uri="{FF2B5EF4-FFF2-40B4-BE49-F238E27FC236}">
                <a16:creationId xmlns:a16="http://schemas.microsoft.com/office/drawing/2014/main" id="{8EFF0EFE-468F-8B42-9E29-EA53B09AEC82}"/>
              </a:ext>
            </a:extLst>
          </p:cNvPr>
          <p:cNvSpPr txBox="1">
            <a:spLocks/>
          </p:cNvSpPr>
          <p:nvPr/>
        </p:nvSpPr>
        <p:spPr>
          <a:xfrm>
            <a:off x="515937" y="1104900"/>
            <a:ext cx="11340783" cy="1063534"/>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400" b="1" dirty="0">
              <a:latin typeface="Calibri"/>
              <a:cs typeface="Calibri"/>
            </a:endParaRPr>
          </a:p>
        </p:txBody>
      </p:sp>
      <p:pic>
        <p:nvPicPr>
          <p:cNvPr id="5" name="图片 4">
            <a:extLst>
              <a:ext uri="{FF2B5EF4-FFF2-40B4-BE49-F238E27FC236}">
                <a16:creationId xmlns:a16="http://schemas.microsoft.com/office/drawing/2014/main" id="{D0ADD301-C0D3-CCF5-9636-2FEFB9563278}"/>
              </a:ext>
            </a:extLst>
          </p:cNvPr>
          <p:cNvPicPr>
            <a:picLocks noChangeAspect="1"/>
          </p:cNvPicPr>
          <p:nvPr/>
        </p:nvPicPr>
        <p:blipFill>
          <a:blip r:embed="rId2"/>
          <a:stretch>
            <a:fillRect/>
          </a:stretch>
        </p:blipFill>
        <p:spPr>
          <a:xfrm>
            <a:off x="1173116" y="2702631"/>
            <a:ext cx="10219322" cy="3880121"/>
          </a:xfrm>
          <a:prstGeom prst="rect">
            <a:avLst/>
          </a:prstGeom>
        </p:spPr>
      </p:pic>
    </p:spTree>
    <p:extLst>
      <p:ext uri="{BB962C8B-B14F-4D97-AF65-F5344CB8AC3E}">
        <p14:creationId xmlns:p14="http://schemas.microsoft.com/office/powerpoint/2010/main" val="4259221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14</a:t>
            </a:fld>
            <a:endParaRPr lang="zh-CN" altLang="en-US">
              <a:latin typeface="Calibri"/>
              <a:cs typeface="Calibri"/>
            </a:endParaRPr>
          </a:p>
        </p:txBody>
      </p:sp>
      <p:sp>
        <p:nvSpPr>
          <p:cNvPr id="3" name="Text Placeholder 2">
            <a:extLst>
              <a:ext uri="{FF2B5EF4-FFF2-40B4-BE49-F238E27FC236}">
                <a16:creationId xmlns:a16="http://schemas.microsoft.com/office/drawing/2014/main" id="{D6CE9794-E920-959D-433C-8CB3B864B86B}"/>
              </a:ext>
            </a:extLst>
          </p:cNvPr>
          <p:cNvSpPr>
            <a:spLocks noGrp="1"/>
          </p:cNvSpPr>
          <p:nvPr>
            <p:ph type="body" sz="quarter" idx="14"/>
          </p:nvPr>
        </p:nvSpPr>
        <p:spPr/>
        <p:txBody>
          <a:bodyPr/>
          <a:lstStyle/>
          <a:p>
            <a:pPr>
              <a:lnSpc>
                <a:spcPct val="88000"/>
              </a:lnSpc>
            </a:pPr>
            <a:r>
              <a:rPr lang="en-US" altLang="zh-CN" dirty="0"/>
              <a:t>Inception Score</a:t>
            </a:r>
          </a:p>
          <a:p>
            <a:pPr lvl="1">
              <a:lnSpc>
                <a:spcPct val="88000"/>
              </a:lnSpc>
            </a:pPr>
            <a:r>
              <a:rPr lang="zh-CN" altLang="en-US" dirty="0">
                <a:latin typeface="Calibri"/>
                <a:cs typeface="Calibri"/>
              </a:rPr>
              <a:t>Đưa các mẫu được sinh ra vào bộ phân loại đã huấn luyện; entropy lớp của chúng có thể phản ánh độ chân thực của các mẫu được sinh</a:t>
            </a:r>
            <a:endParaRPr lang="en-US" altLang="zh-CN" sz="2400" dirty="0">
              <a:latin typeface="Calibri"/>
              <a:cs typeface="Calibri"/>
            </a:endParaRPr>
          </a:p>
          <a:p>
            <a:pPr lvl="1"/>
            <a:endParaRPr lang="en-US" altLang="zh-CN" sz="2400" dirty="0">
              <a:latin typeface="Calibri"/>
              <a:cs typeface="Calibri"/>
            </a:endParaRPr>
          </a:p>
          <a:p>
            <a:pPr lvl="1"/>
            <a:endParaRPr lang="en-US" altLang="zh-CN" sz="2400" dirty="0">
              <a:latin typeface="Calibri"/>
              <a:cs typeface="Calibri"/>
            </a:endParaRPr>
          </a:p>
          <a:p>
            <a:pPr lvl="1">
              <a:lnSpc>
                <a:spcPct val="88000"/>
              </a:lnSpc>
            </a:pPr>
            <a:r>
              <a:rPr lang="zh-CN" altLang="en-US" dirty="0">
                <a:latin typeface="Calibri"/>
                <a:cs typeface="Calibri"/>
              </a:rPr>
              <a:t>Entropy của phân bố lớp có thể phản ánh tính đa dạng của hình ảnh</a:t>
            </a:r>
            <a:endParaRPr lang="en-US" altLang="zh-CN" sz="2400" dirty="0">
              <a:latin typeface="Calibri"/>
              <a:cs typeface="Calibri"/>
            </a:endParaRPr>
          </a:p>
          <a:p>
            <a:pPr lvl="1"/>
            <a:endParaRPr lang="en-US" altLang="zh-CN" sz="2400" dirty="0">
              <a:latin typeface="Calibri"/>
              <a:cs typeface="Calibri"/>
            </a:endParaRPr>
          </a:p>
          <a:p>
            <a:pPr lvl="1"/>
            <a:endParaRPr lang="en-US" altLang="zh-CN" sz="2400" dirty="0">
              <a:latin typeface="Calibri"/>
              <a:cs typeface="Calibri"/>
            </a:endParaRPr>
          </a:p>
          <a:p>
            <a:pPr lvl="1">
              <a:lnSpc>
                <a:spcPct val="88000"/>
              </a:lnSpc>
            </a:pPr>
            <a:r>
              <a:rPr lang="zh-CN" altLang="en-US" dirty="0">
                <a:latin typeface="Calibri"/>
                <a:cs typeface="Calibri"/>
              </a:rPr>
              <a:t>Sử dụng thông tin tương hỗ để xem xét đồng thời độ chân thực và tính đa dạng của mẫu</a:t>
            </a:r>
            <a:endParaRPr lang="en-US" altLang="zh-CN" sz="2400" dirty="0">
              <a:latin typeface="Calibri"/>
              <a:cs typeface="Calibri"/>
            </a:endParaRPr>
          </a:p>
          <a:p>
            <a:pPr lvl="1"/>
            <a:endParaRPr lang="en-US" altLang="zh-CN" sz="2400" dirty="0">
              <a:latin typeface="Calibri"/>
              <a:cs typeface="Calibri"/>
            </a:endParaRPr>
          </a:p>
          <a:p>
            <a:pPr lvl="3"/>
            <a:endParaRPr lang="en-US" altLang="zh-CN" dirty="0">
              <a:latin typeface="Calibri"/>
              <a:cs typeface="Calibri"/>
            </a:endParaRPr>
          </a:p>
          <a:p>
            <a:pPr lvl="3"/>
            <a:endParaRPr lang="en-US" altLang="zh-CN" dirty="0">
              <a:latin typeface="Calibri"/>
              <a:cs typeface="Calibri"/>
            </a:endParaRPr>
          </a:p>
          <a:p>
            <a:pPr lvl="3"/>
            <a:endParaRPr lang="en-US" altLang="zh-CN" dirty="0">
              <a:latin typeface="Calibri"/>
              <a:cs typeface="Calibri"/>
            </a:endParaRPr>
          </a:p>
          <a:p>
            <a:pPr lvl="3"/>
            <a:endParaRPr lang="en-US" altLang="zh-CN" dirty="0">
              <a:latin typeface="Calibri"/>
              <a:cs typeface="Calibri"/>
            </a:endParaRP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Tiêu chí đánh giá</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endParaRPr lang="en-US" altLang="zh-CN" sz="2400" dirty="0">
              <a:latin typeface="Calibri"/>
              <a:cs typeface="Calibri"/>
            </a:endParaRPr>
          </a:p>
        </p:txBody>
      </p:sp>
      <p:pic>
        <p:nvPicPr>
          <p:cNvPr id="8" name="图片 7"/>
          <p:cNvPicPr>
            <a:picLocks noChangeAspect="1"/>
          </p:cNvPicPr>
          <p:nvPr/>
        </p:nvPicPr>
        <p:blipFill>
          <a:blip r:embed="rId2">
            <a:clrChange>
              <a:clrFrom>
                <a:srgbClr val="FFFFFF"/>
              </a:clrFrom>
              <a:clrTo>
                <a:srgbClr val="FFFFFF">
                  <a:alpha val="0"/>
                </a:srgbClr>
              </a:clrTo>
            </a:clrChange>
          </a:blip>
          <a:stretch>
            <a:fillRect/>
          </a:stretch>
        </p:blipFill>
        <p:spPr>
          <a:xfrm>
            <a:off x="4078838" y="2080330"/>
            <a:ext cx="4767451" cy="990943"/>
          </a:xfrm>
          <a:prstGeom prst="rect">
            <a:avLst/>
          </a:prstGeom>
        </p:spPr>
      </p:pic>
      <p:pic>
        <p:nvPicPr>
          <p:cNvPr id="9" name="图片 8"/>
          <p:cNvPicPr>
            <a:picLocks noChangeAspect="1"/>
          </p:cNvPicPr>
          <p:nvPr/>
        </p:nvPicPr>
        <p:blipFill>
          <a:blip r:embed="rId3">
            <a:clrChange>
              <a:clrFrom>
                <a:srgbClr val="FFFFFF"/>
              </a:clrFrom>
              <a:clrTo>
                <a:srgbClr val="FFFFFF">
                  <a:alpha val="0"/>
                </a:srgbClr>
              </a:clrTo>
            </a:clrChange>
          </a:blip>
          <a:stretch>
            <a:fillRect/>
          </a:stretch>
        </p:blipFill>
        <p:spPr>
          <a:xfrm>
            <a:off x="4582980" y="3348392"/>
            <a:ext cx="3759165" cy="995954"/>
          </a:xfrm>
          <a:prstGeom prst="rect">
            <a:avLst/>
          </a:prstGeom>
        </p:spPr>
      </p:pic>
      <p:pic>
        <p:nvPicPr>
          <p:cNvPr id="11" name="图片 10"/>
          <p:cNvPicPr>
            <a:picLocks noChangeAspect="1"/>
          </p:cNvPicPr>
          <p:nvPr/>
        </p:nvPicPr>
        <p:blipFill>
          <a:blip r:embed="rId4">
            <a:clrChange>
              <a:clrFrom>
                <a:srgbClr val="FFFFFF"/>
              </a:clrFrom>
              <a:clrTo>
                <a:srgbClr val="FFFFFF">
                  <a:alpha val="0"/>
                </a:srgbClr>
              </a:clrTo>
            </a:clrChange>
          </a:blip>
          <a:stretch>
            <a:fillRect/>
          </a:stretch>
        </p:blipFill>
        <p:spPr>
          <a:xfrm>
            <a:off x="4487862" y="4828009"/>
            <a:ext cx="3752372" cy="738722"/>
          </a:xfrm>
          <a:prstGeom prst="rect">
            <a:avLst/>
          </a:prstGeom>
        </p:spPr>
      </p:pic>
    </p:spTree>
    <p:extLst>
      <p:ext uri="{BB962C8B-B14F-4D97-AF65-F5344CB8AC3E}">
        <p14:creationId xmlns:p14="http://schemas.microsoft.com/office/powerpoint/2010/main" val="11328138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15</a:t>
            </a:fld>
            <a:endParaRPr lang="zh-CN" altLang="en-US">
              <a:latin typeface="Calibri"/>
              <a:cs typeface="Calibri"/>
            </a:endParaRPr>
          </a:p>
        </p:txBody>
      </p:sp>
      <p:sp>
        <p:nvSpPr>
          <p:cNvPr id="5" name="Text Placeholder 4">
            <a:extLst>
              <a:ext uri="{FF2B5EF4-FFF2-40B4-BE49-F238E27FC236}">
                <a16:creationId xmlns:a16="http://schemas.microsoft.com/office/drawing/2014/main" id="{F2CDE07B-0EDD-1805-F39C-A8E5861D3331}"/>
              </a:ext>
            </a:extLst>
          </p:cNvPr>
          <p:cNvSpPr>
            <a:spLocks noGrp="1"/>
          </p:cNvSpPr>
          <p:nvPr>
            <p:ph type="body" sz="quarter" idx="14"/>
          </p:nvPr>
        </p:nvSpPr>
        <p:spPr>
          <a:xfrm>
            <a:off x="515937" y="1104900"/>
            <a:ext cx="11160125" cy="5434796"/>
          </a:xfrm>
        </p:spPr>
        <p:txBody>
          <a:bodyPr/>
          <a:lstStyle/>
          <a:p>
            <a:pPr>
              <a:lnSpc>
                <a:spcPct val="88000"/>
              </a:lnSpc>
            </a:pPr>
            <a:r>
              <a:rPr lang="en-US" altLang="zh-CN" dirty="0"/>
              <a:t>Inception Score</a:t>
            </a:r>
          </a:p>
          <a:p>
            <a:pPr lvl="1">
              <a:lnSpc>
                <a:spcPct val="88000"/>
              </a:lnSpc>
            </a:pPr>
            <a:r>
              <a:rPr lang="zh-CN" altLang="en-US" dirty="0"/>
              <a:t>Do thông tin tương hỗ thực tế chỉ có thể thu được thông qua ước lượng, công thức tính thực tế của Inception Score</a:t>
            </a:r>
            <a:endParaRPr lang="en-US" altLang="zh-CN" sz="2400" dirty="0"/>
          </a:p>
          <a:p>
            <a:pPr lvl="1"/>
            <a:endParaRPr lang="en-US" altLang="zh-CN" sz="2400" dirty="0"/>
          </a:p>
          <a:p>
            <a:pPr marL="457200" lvl="1" indent="0">
              <a:buNone/>
            </a:pPr>
            <a:endParaRPr lang="en-US" altLang="zh-CN" sz="2400" dirty="0"/>
          </a:p>
          <a:p>
            <a:pPr lvl="1">
              <a:lnSpc>
                <a:spcPct val="88000"/>
              </a:lnSpc>
            </a:pPr>
            <a:r>
              <a:rPr lang="en-US" altLang="zh-CN" dirty="0"/>
              <a:t>Các </a:t>
            </a:r>
            <a:r>
              <a:rPr lang="en-US" altLang="zh-CN" dirty="0" err="1"/>
              <a:t>vấn</a:t>
            </a:r>
            <a:r>
              <a:rPr lang="en-US" altLang="zh-CN" dirty="0"/>
              <a:t> </a:t>
            </a:r>
            <a:r>
              <a:rPr lang="en-US" altLang="zh-CN" dirty="0" err="1"/>
              <a:t>đề</a:t>
            </a:r>
            <a:r>
              <a:rPr lang="en-US" altLang="zh-CN" dirty="0"/>
              <a:t> </a:t>
            </a:r>
            <a:r>
              <a:rPr lang="en-US" altLang="zh-CN" dirty="0" err="1"/>
              <a:t>của</a:t>
            </a:r>
            <a:r>
              <a:rPr lang="en-US" altLang="zh-CN" dirty="0"/>
              <a:t> Inception Score:</a:t>
            </a:r>
          </a:p>
          <a:p>
            <a:pPr lvl="2">
              <a:lnSpc>
                <a:spcPct val="88000"/>
              </a:lnSpc>
            </a:pPr>
            <a:r>
              <a:rPr lang="zh-CN" altLang="en-US" sz="2000" dirty="0"/>
              <a:t>Khi GAN xảy ra quá khớp</a:t>
            </a:r>
            <a:r>
              <a:rPr lang="en-US" altLang="zh-CN" sz="2000" dirty="0"/>
              <a:t> (overfitting)</a:t>
            </a:r>
            <a:r>
              <a:rPr lang="zh-CN" altLang="en-US" sz="2000" dirty="0"/>
              <a:t>, IS không thể phản ánh sự suy giảm khả năng khái quát của mô hình</a:t>
            </a:r>
            <a:endParaRPr lang="en-US" altLang="zh-CN" dirty="0"/>
          </a:p>
          <a:p>
            <a:pPr lvl="2">
              <a:lnSpc>
                <a:spcPct val="88000"/>
              </a:lnSpc>
            </a:pPr>
            <a:r>
              <a:rPr lang="zh-CN" altLang="en-US" sz="2000" dirty="0"/>
              <a:t>Phụ thuộc quá nhiều vào bộ phân loại được huấn luyện trước; IS có liên quan đến tập dữ liệu tiền huấn luyện</a:t>
            </a:r>
            <a:endParaRPr lang="en-US" altLang="zh-CN" dirty="0"/>
          </a:p>
          <a:p>
            <a:pPr lvl="2">
              <a:lnSpc>
                <a:spcPct val="88000"/>
              </a:lnSpc>
            </a:pPr>
            <a:r>
              <a:rPr lang="zh-CN" altLang="en-US" sz="2000" dirty="0"/>
              <a:t>Chỉ cần mẫu sinh có đủ nhiều lớp thì hiện tượng sụp đổ mode nội lớp cũng không thể được phát hiện</a:t>
            </a:r>
            <a:endParaRPr lang="en-US" altLang="zh-CN" dirty="0"/>
          </a:p>
          <a:p>
            <a:pPr lvl="2">
              <a:lnSpc>
                <a:spcPct val="88000"/>
              </a:lnSpc>
            </a:pPr>
            <a:r>
              <a:rPr lang="en-US" altLang="zh-CN" sz="2000" dirty="0"/>
              <a:t>IS </a:t>
            </a:r>
            <a:r>
              <a:rPr lang="en-US" altLang="zh-CN" sz="2000" dirty="0" err="1"/>
              <a:t>chỉ</a:t>
            </a:r>
            <a:r>
              <a:rPr lang="en-US" altLang="zh-CN" sz="2000" dirty="0"/>
              <a:t> </a:t>
            </a:r>
            <a:r>
              <a:rPr lang="en-US" altLang="zh-CN" sz="2000" dirty="0" err="1"/>
              <a:t>tập</a:t>
            </a:r>
            <a:r>
              <a:rPr lang="en-US" altLang="zh-CN" sz="2000" dirty="0"/>
              <a:t> </a:t>
            </a:r>
            <a:r>
              <a:rPr lang="en-US" altLang="zh-CN" sz="2000" dirty="0" err="1"/>
              <a:t>trung</a:t>
            </a:r>
            <a:r>
              <a:rPr lang="en-US" altLang="zh-CN" sz="2000" dirty="0"/>
              <a:t> </a:t>
            </a:r>
            <a:r>
              <a:rPr lang="en-US" altLang="zh-CN" sz="2000" dirty="0" err="1"/>
              <a:t>vào</a:t>
            </a:r>
            <a:r>
              <a:rPr lang="en-US" altLang="zh-CN" sz="2000" dirty="0"/>
              <a:t> </a:t>
            </a:r>
            <a:r>
              <a:rPr lang="en-US" altLang="zh-CN" sz="2000" dirty="0" err="1"/>
              <a:t>phân</a:t>
            </a:r>
            <a:r>
              <a:rPr lang="en-US" altLang="zh-CN" sz="2000" dirty="0"/>
              <a:t> </a:t>
            </a:r>
            <a:r>
              <a:rPr lang="en-US" altLang="zh-CN" sz="2000" dirty="0" err="1"/>
              <a:t>bố</a:t>
            </a:r>
            <a:r>
              <a:rPr lang="en-US" altLang="zh-CN" sz="2000" dirty="0"/>
              <a:t> </a:t>
            </a:r>
            <a:r>
              <a:rPr lang="en-US" altLang="zh-CN" sz="2000" dirty="0" err="1"/>
              <a:t>của</a:t>
            </a:r>
            <a:r>
              <a:rPr lang="en-US" altLang="zh-CN" sz="2000" dirty="0"/>
              <a:t> </a:t>
            </a:r>
            <a:r>
              <a:rPr lang="en-US" altLang="zh-CN" sz="2000" dirty="0" err="1"/>
              <a:t>mẫu</a:t>
            </a:r>
            <a:r>
              <a:rPr lang="en-US" altLang="zh-CN" sz="2000" dirty="0"/>
              <a:t> </a:t>
            </a:r>
            <a:r>
              <a:rPr lang="en-US" altLang="zh-CN" sz="2000" dirty="0" err="1"/>
              <a:t>sinh</a:t>
            </a:r>
            <a:r>
              <a:rPr lang="en-US" altLang="zh-CN" sz="2000" dirty="0"/>
              <a:t> </a:t>
            </a:r>
            <a:r>
              <a:rPr lang="en-US" altLang="zh-CN" sz="2000" dirty="0" err="1"/>
              <a:t>mà</a:t>
            </a:r>
            <a:r>
              <a:rPr lang="en-US" altLang="zh-CN" sz="2000" dirty="0"/>
              <a:t> </a:t>
            </a:r>
            <a:r>
              <a:rPr lang="en-US" altLang="zh-CN" sz="2000" dirty="0" err="1"/>
              <a:t>bỏ</a:t>
            </a:r>
            <a:r>
              <a:rPr lang="en-US" altLang="zh-CN" sz="2000" dirty="0"/>
              <a:t> qua </a:t>
            </a:r>
            <a:r>
              <a:rPr lang="en-US" altLang="zh-CN" sz="2000" dirty="0" err="1"/>
              <a:t>phân</a:t>
            </a:r>
            <a:r>
              <a:rPr lang="en-US" altLang="zh-CN" sz="2000" dirty="0"/>
              <a:t> </a:t>
            </a:r>
            <a:r>
              <a:rPr lang="en-US" altLang="zh-CN" sz="2000" dirty="0" err="1"/>
              <a:t>bố</a:t>
            </a:r>
            <a:r>
              <a:rPr lang="en-US" altLang="zh-CN" sz="2000" dirty="0"/>
              <a:t> </a:t>
            </a:r>
            <a:r>
              <a:rPr lang="en-US" altLang="zh-CN" sz="2000" dirty="0" err="1"/>
              <a:t>của</a:t>
            </a:r>
            <a:r>
              <a:rPr lang="en-US" altLang="zh-CN" sz="2000" dirty="0"/>
              <a:t> </a:t>
            </a:r>
            <a:r>
              <a:rPr lang="en-US" altLang="zh-CN" sz="2000" dirty="0" err="1"/>
              <a:t>tập</a:t>
            </a:r>
            <a:r>
              <a:rPr lang="en-US" altLang="zh-CN" sz="2000" dirty="0"/>
              <a:t> </a:t>
            </a:r>
            <a:r>
              <a:rPr lang="en-US" altLang="zh-CN" sz="2000" dirty="0" err="1"/>
              <a:t>dữ</a:t>
            </a:r>
            <a:r>
              <a:rPr lang="en-US" altLang="zh-CN" sz="2000" dirty="0"/>
              <a:t> </a:t>
            </a:r>
            <a:r>
              <a:rPr lang="en-US" altLang="zh-CN" sz="2000" dirty="0" err="1"/>
              <a:t>liệu</a:t>
            </a:r>
            <a:r>
              <a:rPr lang="en-US" altLang="zh-CN" sz="2000" dirty="0"/>
              <a:t> </a:t>
            </a:r>
            <a:r>
              <a:rPr lang="en-US" altLang="zh-CN" sz="2000" dirty="0" err="1"/>
              <a:t>thực</a:t>
            </a:r>
            <a:endParaRPr lang="en-US" altLang="zh-CN" sz="2000" dirty="0"/>
          </a:p>
          <a:p>
            <a:pPr lvl="2">
              <a:lnSpc>
                <a:spcPct val="88000"/>
              </a:lnSpc>
            </a:pPr>
            <a:r>
              <a:rPr lang="en-US" altLang="zh-CN" sz="2000" dirty="0"/>
              <a:t>IS </a:t>
            </a:r>
            <a:r>
              <a:rPr lang="en-US" altLang="zh-CN" sz="2000" dirty="0" err="1"/>
              <a:t>không</a:t>
            </a:r>
            <a:r>
              <a:rPr lang="en-US" altLang="zh-CN" sz="2000" dirty="0"/>
              <a:t> </a:t>
            </a:r>
            <a:r>
              <a:rPr lang="en-US" altLang="zh-CN" sz="2000" dirty="0" err="1"/>
              <a:t>thỏa</a:t>
            </a:r>
            <a:r>
              <a:rPr lang="en-US" altLang="zh-CN" sz="2000" dirty="0"/>
              <a:t> </a:t>
            </a:r>
            <a:r>
              <a:rPr lang="en-US" altLang="zh-CN" sz="2000" dirty="0" err="1"/>
              <a:t>mãn</a:t>
            </a:r>
            <a:r>
              <a:rPr lang="en-US" altLang="zh-CN" sz="2000" dirty="0"/>
              <a:t> </a:t>
            </a:r>
            <a:r>
              <a:rPr lang="en-US" altLang="zh-CN" sz="2000" dirty="0" err="1"/>
              <a:t>các</a:t>
            </a:r>
            <a:r>
              <a:rPr lang="en-US" altLang="zh-CN" sz="2000" dirty="0"/>
              <a:t> </a:t>
            </a:r>
            <a:r>
              <a:rPr lang="en-US" altLang="zh-CN" sz="2000" dirty="0" err="1"/>
              <a:t>tính</a:t>
            </a:r>
            <a:r>
              <a:rPr lang="en-US" altLang="zh-CN" sz="2000" dirty="0"/>
              <a:t> </a:t>
            </a:r>
            <a:r>
              <a:rPr lang="en-US" altLang="zh-CN" sz="2000" dirty="0" err="1"/>
              <a:t>chất</a:t>
            </a:r>
            <a:r>
              <a:rPr lang="en-US" altLang="zh-CN" sz="2000" dirty="0"/>
              <a:t> </a:t>
            </a:r>
            <a:r>
              <a:rPr lang="en-US" altLang="zh-CN" sz="2000" dirty="0" err="1"/>
              <a:t>của</a:t>
            </a:r>
            <a:r>
              <a:rPr lang="en-US" altLang="zh-CN" sz="2000" dirty="0"/>
              <a:t> </a:t>
            </a:r>
            <a:r>
              <a:rPr lang="en-US" altLang="zh-CN" sz="2000" dirty="0" err="1"/>
              <a:t>một</a:t>
            </a:r>
            <a:r>
              <a:rPr lang="en-US" altLang="zh-CN" sz="2000" dirty="0"/>
              <a:t> </a:t>
            </a:r>
            <a:r>
              <a:rPr lang="en-US" altLang="zh-CN" sz="2000" dirty="0" err="1"/>
              <a:t>độ</a:t>
            </a:r>
            <a:r>
              <a:rPr lang="en-US" altLang="zh-CN" sz="2000" dirty="0"/>
              <a:t> </a:t>
            </a:r>
            <a:r>
              <a:rPr lang="en-US" altLang="zh-CN" sz="2000" dirty="0" err="1"/>
              <a:t>đo</a:t>
            </a:r>
            <a:endParaRPr lang="en-US" altLang="zh-CN" sz="2000" dirty="0"/>
          </a:p>
          <a:p>
            <a:pPr lvl="2">
              <a:lnSpc>
                <a:spcPct val="88000"/>
              </a:lnSpc>
            </a:pPr>
            <a:r>
              <a:rPr lang="en-US" altLang="zh-CN" sz="2000" dirty="0"/>
              <a:t>IS </a:t>
            </a:r>
            <a:r>
              <a:rPr lang="en-US" altLang="zh-CN" sz="2000" dirty="0" err="1"/>
              <a:t>chịu</a:t>
            </a:r>
            <a:r>
              <a:rPr lang="en-US" altLang="zh-CN" sz="2000" dirty="0"/>
              <a:t> </a:t>
            </a:r>
            <a:r>
              <a:rPr lang="en-US" altLang="zh-CN" sz="2000" dirty="0" err="1"/>
              <a:t>ảnh</a:t>
            </a:r>
            <a:r>
              <a:rPr lang="en-US" altLang="zh-CN" sz="2000" dirty="0"/>
              <a:t> </a:t>
            </a:r>
            <a:r>
              <a:rPr lang="en-US" altLang="zh-CN" sz="2000" dirty="0" err="1"/>
              <a:t>hưởng</a:t>
            </a:r>
            <a:r>
              <a:rPr lang="en-US" altLang="zh-CN" sz="2000" dirty="0"/>
              <a:t> </a:t>
            </a:r>
            <a:r>
              <a:rPr lang="en-US" altLang="zh-CN" sz="2000" dirty="0" err="1"/>
              <a:t>của</a:t>
            </a:r>
            <a:r>
              <a:rPr lang="en-US" altLang="zh-CN" sz="2000" dirty="0"/>
              <a:t> </a:t>
            </a:r>
            <a:r>
              <a:rPr lang="en-US" altLang="zh-CN" sz="2000" dirty="0" err="1"/>
              <a:t>độ</a:t>
            </a:r>
            <a:r>
              <a:rPr lang="en-US" altLang="zh-CN" sz="2000" dirty="0"/>
              <a:t> </a:t>
            </a:r>
            <a:r>
              <a:rPr lang="en-US" altLang="zh-CN" sz="2000" dirty="0" err="1"/>
              <a:t>phân</a:t>
            </a:r>
            <a:r>
              <a:rPr lang="en-US" altLang="zh-CN" sz="2000" dirty="0"/>
              <a:t> </a:t>
            </a:r>
            <a:r>
              <a:rPr lang="en-US" altLang="zh-CN" sz="2000" dirty="0" err="1"/>
              <a:t>giải</a:t>
            </a:r>
            <a:r>
              <a:rPr lang="en-US" altLang="zh-CN" sz="2000" dirty="0"/>
              <a:t> </a:t>
            </a:r>
            <a:r>
              <a:rPr lang="en-US" altLang="zh-CN" sz="2000" dirty="0" err="1"/>
              <a:t>mẫu</a:t>
            </a:r>
            <a:endParaRPr lang="en-US" altLang="zh-CN" sz="2000" dirty="0"/>
          </a:p>
          <a:p>
            <a:pPr lvl="1"/>
            <a:endParaRPr lang="en-US" altLang="zh-CN" sz="2400" dirty="0"/>
          </a:p>
          <a:p>
            <a:pPr lvl="3"/>
            <a:endParaRPr lang="en-US" altLang="zh-CN" dirty="0"/>
          </a:p>
          <a:p>
            <a:pPr lvl="3"/>
            <a:endParaRPr lang="en-US" altLang="zh-CN" dirty="0"/>
          </a:p>
          <a:p>
            <a:pPr lvl="3"/>
            <a:endParaRPr lang="en-US" altLang="zh-CN" dirty="0"/>
          </a:p>
          <a:p>
            <a:pPr lvl="3"/>
            <a:endParaRPr lang="en-US" altLang="zh-CN" dirty="0"/>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Tiêu chí đánh giá</a:t>
            </a:r>
          </a:p>
        </p:txBody>
      </p:sp>
      <p:pic>
        <p:nvPicPr>
          <p:cNvPr id="3" name="图片 2"/>
          <p:cNvPicPr>
            <a:picLocks noChangeAspect="1"/>
          </p:cNvPicPr>
          <p:nvPr/>
        </p:nvPicPr>
        <p:blipFill>
          <a:blip r:embed="rId2">
            <a:clrChange>
              <a:clrFrom>
                <a:srgbClr val="FFFFFF"/>
              </a:clrFrom>
              <a:clrTo>
                <a:srgbClr val="FFFFFF">
                  <a:alpha val="0"/>
                </a:srgbClr>
              </a:clrTo>
            </a:clrChange>
          </a:blip>
          <a:stretch>
            <a:fillRect/>
          </a:stretch>
        </p:blipFill>
        <p:spPr>
          <a:xfrm>
            <a:off x="2979548" y="2007029"/>
            <a:ext cx="6966028" cy="1106461"/>
          </a:xfrm>
          <a:prstGeom prst="rect">
            <a:avLst/>
          </a:prstGeom>
        </p:spPr>
      </p:pic>
    </p:spTree>
    <p:extLst>
      <p:ext uri="{BB962C8B-B14F-4D97-AF65-F5344CB8AC3E}">
        <p14:creationId xmlns:p14="http://schemas.microsoft.com/office/powerpoint/2010/main" val="398992264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16</a:t>
            </a:fld>
            <a:endParaRPr lang="zh-CN" altLang="en-US">
              <a:latin typeface="Calibri"/>
              <a:cs typeface="Calibri"/>
            </a:endParaRPr>
          </a:p>
        </p:txBody>
      </p:sp>
      <p:sp>
        <p:nvSpPr>
          <p:cNvPr id="3" name="Text Placeholder 2">
            <a:extLst>
              <a:ext uri="{FF2B5EF4-FFF2-40B4-BE49-F238E27FC236}">
                <a16:creationId xmlns:a16="http://schemas.microsoft.com/office/drawing/2014/main" id="{5B1B09D1-C2DE-5E0C-1846-5660AF07D934}"/>
              </a:ext>
            </a:extLst>
          </p:cNvPr>
          <p:cNvSpPr>
            <a:spLocks noGrp="1"/>
          </p:cNvSpPr>
          <p:nvPr>
            <p:ph type="body" sz="quarter" idx="14"/>
          </p:nvPr>
        </p:nvSpPr>
        <p:spPr/>
        <p:txBody>
          <a:bodyPr/>
          <a:lstStyle/>
          <a:p>
            <a:pPr>
              <a:lnSpc>
                <a:spcPct val="88000"/>
              </a:lnSpc>
            </a:pPr>
            <a:r>
              <a:rPr lang="en-US" altLang="zh-CN" sz="2000" dirty="0" err="1"/>
              <a:t>Phiên</a:t>
            </a:r>
            <a:r>
              <a:rPr lang="en-US" altLang="zh-CN" sz="2000" dirty="0"/>
              <a:t> </a:t>
            </a:r>
            <a:r>
              <a:rPr lang="en-US" altLang="zh-CN" sz="2000" dirty="0" err="1"/>
              <a:t>bản</a:t>
            </a:r>
            <a:r>
              <a:rPr lang="en-US" altLang="zh-CN" sz="2000" dirty="0"/>
              <a:t> </a:t>
            </a:r>
            <a:r>
              <a:rPr lang="en-US" altLang="zh-CN" sz="2000" dirty="0" err="1"/>
              <a:t>cải</a:t>
            </a:r>
            <a:r>
              <a:rPr lang="en-US" altLang="zh-CN" sz="2000" dirty="0"/>
              <a:t> </a:t>
            </a:r>
            <a:r>
              <a:rPr lang="en-US" altLang="zh-CN" sz="2000" dirty="0" err="1"/>
              <a:t>tiến</a:t>
            </a:r>
            <a:r>
              <a:rPr lang="en-US" altLang="zh-CN" sz="2000" dirty="0"/>
              <a:t> </a:t>
            </a:r>
            <a:r>
              <a:rPr lang="en-US" altLang="zh-CN" sz="2000" dirty="0" err="1"/>
              <a:t>của</a:t>
            </a:r>
            <a:r>
              <a:rPr lang="en-US" altLang="zh-CN" sz="2000" dirty="0"/>
              <a:t> Inception Score</a:t>
            </a:r>
          </a:p>
          <a:p>
            <a:pPr lvl="1">
              <a:lnSpc>
                <a:spcPct val="88000"/>
              </a:lnSpc>
            </a:pPr>
            <a:r>
              <a:rPr lang="en-US" altLang="zh-CN" dirty="0"/>
              <a:t>Mode Score: </a:t>
            </a:r>
            <a:r>
              <a:rPr lang="en-US" altLang="zh-CN" dirty="0" err="1"/>
              <a:t>xem</a:t>
            </a:r>
            <a:r>
              <a:rPr lang="en-US" altLang="zh-CN" dirty="0"/>
              <a:t> </a:t>
            </a:r>
            <a:r>
              <a:rPr lang="en-US" altLang="zh-CN" dirty="0" err="1"/>
              <a:t>xét</a:t>
            </a:r>
            <a:r>
              <a:rPr lang="en-US" altLang="zh-CN" dirty="0"/>
              <a:t> </a:t>
            </a:r>
            <a:r>
              <a:rPr lang="en-US" altLang="zh-CN" dirty="0" err="1"/>
              <a:t>thông</a:t>
            </a:r>
            <a:r>
              <a:rPr lang="en-US" altLang="zh-CN" dirty="0"/>
              <a:t> tin </a:t>
            </a:r>
            <a:r>
              <a:rPr lang="en-US" altLang="zh-CN" dirty="0" err="1"/>
              <a:t>nhãn</a:t>
            </a:r>
            <a:r>
              <a:rPr lang="en-US" altLang="zh-CN" dirty="0"/>
              <a:t> </a:t>
            </a:r>
            <a:r>
              <a:rPr lang="en-US" altLang="zh-CN" dirty="0" err="1"/>
              <a:t>của</a:t>
            </a:r>
            <a:r>
              <a:rPr lang="en-US" altLang="zh-CN" dirty="0"/>
              <a:t> </a:t>
            </a:r>
            <a:r>
              <a:rPr lang="en-US" altLang="zh-CN" dirty="0" err="1"/>
              <a:t>tập</a:t>
            </a:r>
            <a:r>
              <a:rPr lang="en-US" altLang="zh-CN" dirty="0"/>
              <a:t> </a:t>
            </a:r>
            <a:r>
              <a:rPr lang="en-US" altLang="zh-CN" dirty="0" err="1"/>
              <a:t>huấn</a:t>
            </a:r>
            <a:r>
              <a:rPr lang="en-US" altLang="zh-CN" dirty="0"/>
              <a:t> </a:t>
            </a:r>
            <a:r>
              <a:rPr lang="en-US" altLang="zh-CN" dirty="0" err="1"/>
              <a:t>luyện</a:t>
            </a:r>
            <a:endParaRPr lang="en-US" altLang="zh-CN" dirty="0"/>
          </a:p>
          <a:p>
            <a:pPr lvl="1">
              <a:lnSpc>
                <a:spcPct val="88000"/>
              </a:lnSpc>
            </a:pPr>
            <a:endParaRPr lang="en-US" altLang="zh-CN" dirty="0"/>
          </a:p>
          <a:p>
            <a:pPr lvl="1">
              <a:lnSpc>
                <a:spcPct val="88000"/>
              </a:lnSpc>
            </a:pPr>
            <a:endParaRPr lang="en-US" altLang="zh-CN" dirty="0"/>
          </a:p>
          <a:p>
            <a:pPr lvl="1">
              <a:lnSpc>
                <a:spcPct val="88000"/>
              </a:lnSpc>
            </a:pPr>
            <a:endParaRPr lang="en-US" altLang="zh-CN" dirty="0"/>
          </a:p>
          <a:p>
            <a:pPr lvl="1">
              <a:lnSpc>
                <a:spcPct val="88000"/>
              </a:lnSpc>
            </a:pPr>
            <a:r>
              <a:rPr lang="en-US" altLang="zh-CN" dirty="0"/>
              <a:t>Modified Inception Score: </a:t>
            </a:r>
            <a:r>
              <a:rPr lang="en-US" altLang="zh-CN" dirty="0" err="1"/>
              <a:t>tập</a:t>
            </a:r>
            <a:r>
              <a:rPr lang="en-US" altLang="zh-CN" dirty="0"/>
              <a:t> </a:t>
            </a:r>
            <a:r>
              <a:rPr lang="en-US" altLang="zh-CN" dirty="0" err="1"/>
              <a:t>trung</a:t>
            </a:r>
            <a:r>
              <a:rPr lang="en-US" altLang="zh-CN" dirty="0"/>
              <a:t> </a:t>
            </a:r>
            <a:r>
              <a:rPr lang="en-US" altLang="zh-CN" dirty="0" err="1"/>
              <a:t>vào</a:t>
            </a:r>
            <a:r>
              <a:rPr lang="en-US" altLang="zh-CN" dirty="0"/>
              <a:t> </a:t>
            </a:r>
            <a:r>
              <a:rPr lang="en-US" altLang="zh-CN" dirty="0" err="1"/>
              <a:t>sụp</a:t>
            </a:r>
            <a:r>
              <a:rPr lang="en-US" altLang="zh-CN" dirty="0"/>
              <a:t> </a:t>
            </a:r>
            <a:r>
              <a:rPr lang="en-US" altLang="zh-CN" dirty="0" err="1"/>
              <a:t>đổ</a:t>
            </a:r>
            <a:r>
              <a:rPr lang="en-US" altLang="zh-CN" dirty="0"/>
              <a:t> mode </a:t>
            </a:r>
            <a:r>
              <a:rPr lang="en-US" altLang="zh-CN" dirty="0" err="1"/>
              <a:t>nội</a:t>
            </a:r>
            <a:r>
              <a:rPr lang="en-US" altLang="zh-CN" dirty="0"/>
              <a:t> </a:t>
            </a:r>
            <a:r>
              <a:rPr lang="en-US" altLang="zh-CN" dirty="0" err="1"/>
              <a:t>lớp</a:t>
            </a:r>
            <a:endParaRPr lang="en-US" altLang="zh-CN" dirty="0"/>
          </a:p>
          <a:p>
            <a:pPr lvl="1">
              <a:lnSpc>
                <a:spcPct val="88000"/>
              </a:lnSpc>
            </a:pPr>
            <a:endParaRPr lang="en-US" altLang="zh-CN" dirty="0"/>
          </a:p>
          <a:p>
            <a:pPr lvl="1">
              <a:lnSpc>
                <a:spcPct val="88000"/>
              </a:lnSpc>
            </a:pPr>
            <a:endParaRPr lang="en-US" altLang="zh-CN" dirty="0"/>
          </a:p>
          <a:p>
            <a:pPr lvl="1">
              <a:lnSpc>
                <a:spcPct val="88000"/>
              </a:lnSpc>
            </a:pPr>
            <a:endParaRPr lang="en-US" altLang="zh-CN" dirty="0"/>
          </a:p>
          <a:p>
            <a:pPr lvl="1">
              <a:lnSpc>
                <a:spcPct val="88000"/>
              </a:lnSpc>
            </a:pPr>
            <a:endParaRPr lang="en-US" altLang="zh-CN" dirty="0"/>
          </a:p>
          <a:p>
            <a:pPr lvl="1">
              <a:lnSpc>
                <a:spcPct val="88000"/>
              </a:lnSpc>
            </a:pPr>
            <a:r>
              <a:rPr lang="en-US" altLang="zh-CN" dirty="0"/>
              <a:t>AM Score: </a:t>
            </a:r>
            <a:r>
              <a:rPr lang="en-US" altLang="zh-CN" dirty="0" err="1"/>
              <a:t>xem</a:t>
            </a:r>
            <a:r>
              <a:rPr lang="en-US" altLang="zh-CN" dirty="0"/>
              <a:t> </a:t>
            </a:r>
            <a:r>
              <a:rPr lang="en-US" altLang="zh-CN" dirty="0" err="1"/>
              <a:t>xét</a:t>
            </a:r>
            <a:r>
              <a:rPr lang="en-US" altLang="zh-CN" dirty="0"/>
              <a:t> </a:t>
            </a:r>
            <a:r>
              <a:rPr lang="en-US" altLang="zh-CN" dirty="0" err="1"/>
              <a:t>sự</a:t>
            </a:r>
            <a:r>
              <a:rPr lang="en-US" altLang="zh-CN" dirty="0"/>
              <a:t> </a:t>
            </a:r>
            <a:r>
              <a:rPr lang="en-US" altLang="zh-CN" dirty="0" err="1"/>
              <a:t>mất</a:t>
            </a:r>
            <a:r>
              <a:rPr lang="en-US" altLang="zh-CN" dirty="0"/>
              <a:t> </a:t>
            </a:r>
            <a:r>
              <a:rPr lang="en-US" altLang="zh-CN" dirty="0" err="1"/>
              <a:t>cân</a:t>
            </a:r>
            <a:r>
              <a:rPr lang="en-US" altLang="zh-CN" dirty="0"/>
              <a:t> </a:t>
            </a:r>
            <a:r>
              <a:rPr lang="en-US" altLang="zh-CN" dirty="0" err="1"/>
              <a:t>bằng</a:t>
            </a:r>
            <a:r>
              <a:rPr lang="en-US" altLang="zh-CN" dirty="0"/>
              <a:t> </a:t>
            </a:r>
            <a:r>
              <a:rPr lang="en-US" altLang="zh-CN" dirty="0" err="1"/>
              <a:t>lớp</a:t>
            </a:r>
            <a:r>
              <a:rPr lang="en-US" altLang="zh-CN" dirty="0"/>
              <a:t> </a:t>
            </a:r>
            <a:r>
              <a:rPr lang="en-US" altLang="zh-CN" dirty="0" err="1"/>
              <a:t>trong</a:t>
            </a:r>
            <a:r>
              <a:rPr lang="en-US" altLang="zh-CN" dirty="0"/>
              <a:t> </a:t>
            </a:r>
            <a:r>
              <a:rPr lang="en-US" altLang="zh-CN" dirty="0" err="1"/>
              <a:t>phân</a:t>
            </a:r>
            <a:r>
              <a:rPr lang="en-US" altLang="zh-CN" dirty="0"/>
              <a:t> </a:t>
            </a:r>
            <a:r>
              <a:rPr lang="en-US" altLang="zh-CN" dirty="0" err="1"/>
              <a:t>bố</a:t>
            </a:r>
            <a:r>
              <a:rPr lang="en-US" altLang="zh-CN" dirty="0"/>
              <a:t> </a:t>
            </a:r>
            <a:r>
              <a:rPr lang="en-US" altLang="zh-CN" dirty="0" err="1"/>
              <a:t>dữ</a:t>
            </a:r>
            <a:r>
              <a:rPr lang="en-US" altLang="zh-CN" dirty="0"/>
              <a:t> </a:t>
            </a:r>
            <a:r>
              <a:rPr lang="en-US" altLang="zh-CN" dirty="0" err="1"/>
              <a:t>liệu</a:t>
            </a:r>
            <a:endParaRPr lang="en-US" altLang="zh-CN" dirty="0"/>
          </a:p>
          <a:p>
            <a:pPr lvl="1">
              <a:lnSpc>
                <a:spcPct val="88000"/>
              </a:lnSpc>
            </a:pPr>
            <a:endParaRPr lang="en-US" altLang="zh-CN" dirty="0"/>
          </a:p>
          <a:p>
            <a:pPr lvl="1">
              <a:lnSpc>
                <a:spcPct val="88000"/>
              </a:lnSpc>
            </a:pPr>
            <a:endParaRPr lang="en-US" altLang="zh-CN" dirty="0"/>
          </a:p>
          <a:p>
            <a:pPr marL="457200" lvl="1" indent="0">
              <a:buNone/>
            </a:pPr>
            <a:endParaRPr lang="en-US" altLang="zh-CN" sz="2400" dirty="0"/>
          </a:p>
          <a:p>
            <a:pPr lvl="1"/>
            <a:endParaRPr lang="en-US" altLang="zh-CN" sz="2400" dirty="0"/>
          </a:p>
          <a:p>
            <a:pPr lvl="1"/>
            <a:endParaRPr lang="en-US" altLang="zh-CN" sz="2400" dirty="0"/>
          </a:p>
          <a:p>
            <a:pPr marL="457200" lvl="1" indent="0">
              <a:buNone/>
            </a:pPr>
            <a:endParaRPr lang="en-US" altLang="zh-CN" sz="2400" dirty="0"/>
          </a:p>
          <a:p>
            <a:pPr lvl="1"/>
            <a:endParaRPr lang="en-US" altLang="zh-CN" sz="2400" dirty="0"/>
          </a:p>
          <a:p>
            <a:pPr lvl="3"/>
            <a:endParaRPr lang="en-US" altLang="zh-CN" dirty="0"/>
          </a:p>
          <a:p>
            <a:pPr lvl="3"/>
            <a:endParaRPr lang="en-US" altLang="zh-CN" dirty="0"/>
          </a:p>
          <a:p>
            <a:pPr lvl="3"/>
            <a:endParaRPr lang="en-US" altLang="zh-CN" dirty="0"/>
          </a:p>
          <a:p>
            <a:pPr lvl="3"/>
            <a:endParaRPr lang="en-US" altLang="zh-CN" dirty="0"/>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Tiêu chí đánh giá</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endParaRPr lang="en-US" altLang="zh-CN" sz="2400" dirty="0">
              <a:latin typeface="Calibri"/>
              <a:cs typeface="Calibri"/>
            </a:endParaRPr>
          </a:p>
        </p:txBody>
      </p:sp>
      <p:pic>
        <p:nvPicPr>
          <p:cNvPr id="5" name="图片 4"/>
          <p:cNvPicPr>
            <a:picLocks noChangeAspect="1"/>
          </p:cNvPicPr>
          <p:nvPr/>
        </p:nvPicPr>
        <p:blipFill>
          <a:blip r:embed="rId2">
            <a:clrChange>
              <a:clrFrom>
                <a:srgbClr val="FFFFFF"/>
              </a:clrFrom>
              <a:clrTo>
                <a:srgbClr val="FFFFFF">
                  <a:alpha val="0"/>
                </a:srgbClr>
              </a:clrTo>
            </a:clrChange>
          </a:blip>
          <a:stretch>
            <a:fillRect/>
          </a:stretch>
        </p:blipFill>
        <p:spPr>
          <a:xfrm>
            <a:off x="2365366" y="1750737"/>
            <a:ext cx="7537973" cy="814235"/>
          </a:xfrm>
          <a:prstGeom prst="rect">
            <a:avLst/>
          </a:prstGeom>
        </p:spPr>
      </p:pic>
      <p:pic>
        <p:nvPicPr>
          <p:cNvPr id="6" name="图片 5"/>
          <p:cNvPicPr>
            <a:picLocks noChangeAspect="1"/>
          </p:cNvPicPr>
          <p:nvPr/>
        </p:nvPicPr>
        <p:blipFill>
          <a:blip r:embed="rId3">
            <a:clrChange>
              <a:clrFrom>
                <a:srgbClr val="FFFFFF"/>
              </a:clrFrom>
              <a:clrTo>
                <a:srgbClr val="FFFFFF">
                  <a:alpha val="0"/>
                </a:srgbClr>
              </a:clrTo>
            </a:clrChange>
          </a:blip>
          <a:stretch>
            <a:fillRect/>
          </a:stretch>
        </p:blipFill>
        <p:spPr>
          <a:xfrm>
            <a:off x="2738869" y="3099169"/>
            <a:ext cx="6211167" cy="1076475"/>
          </a:xfrm>
          <a:prstGeom prst="rect">
            <a:avLst/>
          </a:prstGeom>
        </p:spPr>
      </p:pic>
      <p:pic>
        <p:nvPicPr>
          <p:cNvPr id="7" name="图片 6"/>
          <p:cNvPicPr>
            <a:picLocks noChangeAspect="1"/>
          </p:cNvPicPr>
          <p:nvPr/>
        </p:nvPicPr>
        <p:blipFill>
          <a:blip r:embed="rId4">
            <a:clrChange>
              <a:clrFrom>
                <a:srgbClr val="FFFFFF"/>
              </a:clrFrom>
              <a:clrTo>
                <a:srgbClr val="FFFFFF">
                  <a:alpha val="0"/>
                </a:srgbClr>
              </a:clrTo>
            </a:clrChange>
          </a:blip>
          <a:stretch>
            <a:fillRect/>
          </a:stretch>
        </p:blipFill>
        <p:spPr>
          <a:xfrm>
            <a:off x="3528742" y="4887894"/>
            <a:ext cx="5211219" cy="706450"/>
          </a:xfrm>
          <a:prstGeom prst="rect">
            <a:avLst/>
          </a:prstGeom>
        </p:spPr>
      </p:pic>
    </p:spTree>
    <p:extLst>
      <p:ext uri="{BB962C8B-B14F-4D97-AF65-F5344CB8AC3E}">
        <p14:creationId xmlns:p14="http://schemas.microsoft.com/office/powerpoint/2010/main" val="19107822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17</a:t>
            </a:fld>
            <a:endParaRPr lang="zh-CN" altLang="en-US">
              <a:latin typeface="Calibri"/>
              <a:cs typeface="Calibri"/>
            </a:endParaRPr>
          </a:p>
        </p:txBody>
      </p:sp>
      <p:sp>
        <p:nvSpPr>
          <p:cNvPr id="5" name="Text Placeholder 4">
            <a:extLst>
              <a:ext uri="{FF2B5EF4-FFF2-40B4-BE49-F238E27FC236}">
                <a16:creationId xmlns:a16="http://schemas.microsoft.com/office/drawing/2014/main" id="{3BA3E52C-52C5-2754-2912-222C7545EE7B}"/>
              </a:ext>
            </a:extLst>
          </p:cNvPr>
          <p:cNvSpPr>
            <a:spLocks noGrp="1"/>
          </p:cNvSpPr>
          <p:nvPr>
            <p:ph type="body" sz="quarter" idx="14"/>
          </p:nvPr>
        </p:nvSpPr>
        <p:spPr>
          <a:xfrm>
            <a:off x="515937" y="1104900"/>
            <a:ext cx="10723081" cy="4744013"/>
          </a:xfrm>
        </p:spPr>
        <p:txBody>
          <a:bodyPr/>
          <a:lstStyle/>
          <a:p>
            <a:r>
              <a:rPr lang="en-VN" dirty="0"/>
              <a:t>Fréchet Inception Distance (FID) </a:t>
            </a:r>
          </a:p>
          <a:p>
            <a:pPr lvl="1"/>
            <a:r>
              <a:rPr lang="en-VN" sz="1800" dirty="0"/>
              <a:t>Đưa ảnh sinh và ảnh thực qua mạng </a:t>
            </a:r>
            <a:r>
              <a:rPr lang="en-VN" sz="1800" b="1" dirty="0"/>
              <a:t>Inception</a:t>
            </a:r>
            <a:r>
              <a:rPr lang="en-VN" sz="1800" dirty="0"/>
              <a:t>, sau đó trích xuất đặc trưng tại một lớp trung gian và giả định các đặc trưng tuân theo phân bố Gaussian. </a:t>
            </a:r>
          </a:p>
          <a:p>
            <a:pPr lvl="1"/>
            <a:r>
              <a:rPr lang="en-VN" sz="1800" dirty="0"/>
              <a:t>Tính khoảng cách Fréchet giữa hai phân bố đặc trưng, được xác định bởi vector trung bình và ma trận hiệp phương sai. </a:t>
            </a:r>
          </a:p>
          <a:p>
            <a:pPr lvl="1"/>
            <a:endParaRPr lang="en-VN" sz="1800" dirty="0"/>
          </a:p>
          <a:p>
            <a:r>
              <a:rPr lang="en-VN" sz="2000" dirty="0"/>
              <a:t>Ưu điểm: </a:t>
            </a:r>
          </a:p>
          <a:p>
            <a:pPr lvl="1"/>
            <a:r>
              <a:rPr lang="en-VN" sz="1800" dirty="0"/>
              <a:t>Tương đối phù hợp với đánh giá thị giác của con người. </a:t>
            </a:r>
          </a:p>
          <a:p>
            <a:pPr lvl="1"/>
            <a:r>
              <a:rPr lang="en-VN" sz="1800" dirty="0"/>
              <a:t>Đánh giá đồng thời chất lượng và mức độ đa dạng của ảnh sinh. </a:t>
            </a:r>
          </a:p>
          <a:p>
            <a:pPr lvl="1"/>
            <a:r>
              <a:rPr lang="en-VN" sz="1800" dirty="0"/>
              <a:t>Chi phí tính toán tương đối thấp. </a:t>
            </a:r>
          </a:p>
          <a:p>
            <a:r>
              <a:rPr lang="en-VN" sz="2000" dirty="0"/>
              <a:t>Nhược điểm: </a:t>
            </a:r>
          </a:p>
          <a:p>
            <a:pPr lvl="1"/>
            <a:r>
              <a:rPr lang="en-VN" sz="1800" dirty="0"/>
              <a:t>Giả định phân bố Gaussian thường không hoàn toàn đúng trong thực tế. </a:t>
            </a:r>
          </a:p>
          <a:p>
            <a:pPr lvl="1"/>
            <a:r>
              <a:rPr lang="en-VN" sz="1800" dirty="0"/>
              <a:t>Kết quả phụ thuộc vào số lượng mẫu, bước tiền xử lý và mạng trích xuất đặc trưng. </a:t>
            </a:r>
          </a:p>
          <a:p>
            <a:pPr lvl="1"/>
            <a:r>
              <a:rPr lang="en-VN" sz="1800" dirty="0"/>
              <a:t>Có thể nhạy với nhiễu và các biến đổi ảnh không liên quan đến nội dung. </a:t>
            </a: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Tiêu chí đánh giá</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493142"/>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endParaRPr lang="en-US" altLang="zh-CN" sz="2400" dirty="0">
              <a:latin typeface="Calibri"/>
              <a:cs typeface="Calibri"/>
            </a:endParaRPr>
          </a:p>
        </p:txBody>
      </p:sp>
      <p:pic>
        <p:nvPicPr>
          <p:cNvPr id="6" name="图片 2">
            <a:extLst>
              <a:ext uri="{FF2B5EF4-FFF2-40B4-BE49-F238E27FC236}">
                <a16:creationId xmlns:a16="http://schemas.microsoft.com/office/drawing/2014/main" id="{9B2D39D0-1E78-07D9-3196-E83579B92E3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284325" y="2900572"/>
            <a:ext cx="6847562" cy="640606"/>
          </a:xfrm>
          <a:prstGeom prst="rect">
            <a:avLst/>
          </a:prstGeom>
        </p:spPr>
      </p:pic>
      <p:pic>
        <p:nvPicPr>
          <p:cNvPr id="7" name="Picture 6">
            <a:extLst>
              <a:ext uri="{FF2B5EF4-FFF2-40B4-BE49-F238E27FC236}">
                <a16:creationId xmlns:a16="http://schemas.microsoft.com/office/drawing/2014/main" id="{F7FEAE78-CBBD-FC55-3153-B62E4F5945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034" y="3541178"/>
            <a:ext cx="3150771" cy="1756794"/>
          </a:xfrm>
          <a:prstGeom prst="rect">
            <a:avLst/>
          </a:prstGeom>
        </p:spPr>
      </p:pic>
    </p:spTree>
    <p:extLst>
      <p:ext uri="{BB962C8B-B14F-4D97-AF65-F5344CB8AC3E}">
        <p14:creationId xmlns:p14="http://schemas.microsoft.com/office/powerpoint/2010/main" val="10789569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18</a:t>
            </a:fld>
            <a:endParaRPr lang="zh-CN" altLang="en-US">
              <a:latin typeface="Calibri"/>
              <a:cs typeface="Calibri"/>
            </a:endParaRPr>
          </a:p>
        </p:txBody>
      </p:sp>
      <p:sp>
        <p:nvSpPr>
          <p:cNvPr id="3" name="Text Placeholder 2">
            <a:extLst>
              <a:ext uri="{FF2B5EF4-FFF2-40B4-BE49-F238E27FC236}">
                <a16:creationId xmlns:a16="http://schemas.microsoft.com/office/drawing/2014/main" id="{0974BAD5-93E9-8648-30B6-FC2160E813E7}"/>
              </a:ext>
            </a:extLst>
          </p:cNvPr>
          <p:cNvSpPr>
            <a:spLocks noGrp="1"/>
          </p:cNvSpPr>
          <p:nvPr>
            <p:ph type="body" sz="quarter" idx="14"/>
          </p:nvPr>
        </p:nvSpPr>
        <p:spPr>
          <a:xfrm>
            <a:off x="515937" y="1104900"/>
            <a:ext cx="11160125" cy="6036680"/>
          </a:xfrm>
        </p:spPr>
        <p:txBody>
          <a:bodyPr/>
          <a:lstStyle/>
          <a:p>
            <a:r>
              <a:rPr lang="en-VN" i="1" dirty="0"/>
              <a:t>Maximum Mean Discrepancy (MMD): </a:t>
            </a:r>
            <a:r>
              <a:rPr lang="en-VN" dirty="0"/>
              <a:t>Linh hoạt trong việc lựa chọn hàm kernel để đo sai khác giữa hai phân phối.</a:t>
            </a:r>
          </a:p>
          <a:p>
            <a:endParaRPr lang="en-VN" dirty="0"/>
          </a:p>
          <a:p>
            <a:r>
              <a:rPr lang="en-VN" i="1" dirty="0"/>
              <a:t>Wasserstein Distance: </a:t>
            </a:r>
            <a:r>
              <a:rPr lang="en-VN" dirty="0"/>
              <a:t>Đo khoảng cách giữa phân phối dữ liệu thực và phân phối dữ liệu sinh; hỗ trợ đánh giá hiện tượng quá khớp và sụp đổ mode </a:t>
            </a:r>
            <a:r>
              <a:rPr lang="en-VN" i="1" dirty="0"/>
              <a:t>(mode collapse)</a:t>
            </a:r>
            <a:r>
              <a:rPr lang="en-VN" dirty="0"/>
              <a:t>.</a:t>
            </a:r>
          </a:p>
          <a:p>
            <a:endParaRPr lang="en-VN" i="1" dirty="0"/>
          </a:p>
          <a:p>
            <a:r>
              <a:rPr lang="en-VN" i="1" dirty="0"/>
              <a:t>Bộ phân loại 1 láng giềng gần nhất (1-Nearest Neighbor Classifier – 1-NN):</a:t>
            </a:r>
            <a:r>
              <a:rPr lang="en-VN" dirty="0"/>
              <a:t> Cấu trúc đơn giản, không cần huấn luyện mô hình phân loại.</a:t>
            </a:r>
          </a:p>
          <a:p>
            <a:r>
              <a:rPr lang="en-VN" i="1" dirty="0"/>
              <a:t>NRDS: </a:t>
            </a:r>
            <a:r>
              <a:rPr lang="en-VN" dirty="0"/>
              <a:t>Dùng để so sánh tương đối hiệu năng của nhiều mô hình GAN.</a:t>
            </a: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Tiêu chí đánh giá</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endParaRPr lang="en-US" altLang="zh-CN" sz="2400" dirty="0">
              <a:latin typeface="Calibri"/>
              <a:cs typeface="Calibri"/>
            </a:endParaRPr>
          </a:p>
        </p:txBody>
      </p:sp>
      <p:pic>
        <p:nvPicPr>
          <p:cNvPr id="5" name="图片 4"/>
          <p:cNvPicPr>
            <a:picLocks noChangeAspect="1"/>
          </p:cNvPicPr>
          <p:nvPr/>
        </p:nvPicPr>
        <p:blipFill>
          <a:blip r:embed="rId2">
            <a:clrChange>
              <a:clrFrom>
                <a:srgbClr val="FFFFFF"/>
              </a:clrFrom>
              <a:clrTo>
                <a:srgbClr val="FFFFFF">
                  <a:alpha val="0"/>
                </a:srgbClr>
              </a:clrTo>
            </a:clrChange>
          </a:blip>
          <a:stretch>
            <a:fillRect/>
          </a:stretch>
        </p:blipFill>
        <p:spPr>
          <a:xfrm>
            <a:off x="2119341" y="1884336"/>
            <a:ext cx="8396879" cy="667934"/>
          </a:xfrm>
          <a:prstGeom prst="rect">
            <a:avLst/>
          </a:prstGeom>
        </p:spPr>
      </p:pic>
      <p:pic>
        <p:nvPicPr>
          <p:cNvPr id="6" name="图片 5"/>
          <p:cNvPicPr>
            <a:picLocks noChangeAspect="1"/>
          </p:cNvPicPr>
          <p:nvPr/>
        </p:nvPicPr>
        <p:blipFill>
          <a:blip r:embed="rId3">
            <a:clrChange>
              <a:clrFrom>
                <a:srgbClr val="FFFFFF"/>
              </a:clrFrom>
              <a:clrTo>
                <a:srgbClr val="FFFFFF">
                  <a:alpha val="0"/>
                </a:srgbClr>
              </a:clrTo>
            </a:clrChange>
          </a:blip>
          <a:stretch>
            <a:fillRect/>
          </a:stretch>
        </p:blipFill>
        <p:spPr>
          <a:xfrm>
            <a:off x="4405963" y="3400879"/>
            <a:ext cx="3823637" cy="1110326"/>
          </a:xfrm>
          <a:prstGeom prst="rect">
            <a:avLst/>
          </a:prstGeom>
        </p:spPr>
      </p:pic>
      <p:pic>
        <p:nvPicPr>
          <p:cNvPr id="7" name="图片 6"/>
          <p:cNvPicPr>
            <a:picLocks noChangeAspect="1"/>
          </p:cNvPicPr>
          <p:nvPr/>
        </p:nvPicPr>
        <p:blipFill>
          <a:blip r:embed="rId4">
            <a:clrChange>
              <a:clrFrom>
                <a:srgbClr val="FFFFFF"/>
              </a:clrFrom>
              <a:clrTo>
                <a:srgbClr val="FFFFFF">
                  <a:alpha val="0"/>
                </a:srgbClr>
              </a:clrTo>
            </a:clrChange>
          </a:blip>
          <a:stretch>
            <a:fillRect/>
          </a:stretch>
        </p:blipFill>
        <p:spPr>
          <a:xfrm>
            <a:off x="4736541" y="5682653"/>
            <a:ext cx="3162480" cy="1056572"/>
          </a:xfrm>
          <a:prstGeom prst="rect">
            <a:avLst/>
          </a:prstGeom>
        </p:spPr>
      </p:pic>
    </p:spTree>
    <p:extLst>
      <p:ext uri="{BB962C8B-B14F-4D97-AF65-F5344CB8AC3E}">
        <p14:creationId xmlns:p14="http://schemas.microsoft.com/office/powerpoint/2010/main" val="234338543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19</a:t>
            </a:fld>
            <a:endParaRPr lang="zh-CN" altLang="en-US">
              <a:latin typeface="Calibri"/>
              <a:cs typeface="Calibri"/>
            </a:endParaRPr>
          </a:p>
        </p:txBody>
      </p:sp>
      <p:sp>
        <p:nvSpPr>
          <p:cNvPr id="4" name="文本占位符 3"/>
          <p:cNvSpPr>
            <a:spLocks noGrp="1"/>
          </p:cNvSpPr>
          <p:nvPr>
            <p:ph type="body" sz="quarter" idx="13"/>
          </p:nvPr>
        </p:nvSpPr>
        <p:spPr>
          <a:xfrm>
            <a:off x="-335666" y="133086"/>
            <a:ext cx="12527666" cy="668337"/>
          </a:xfrm>
        </p:spPr>
        <p:txBody>
          <a:bodyPr>
            <a:noAutofit/>
          </a:bodyPr>
          <a:lstStyle/>
          <a:p>
            <a:r>
              <a:rPr lang="en-US" altLang="zh-CN" sz="3600" dirty="0"/>
              <a:t>§12.2 Phương pháp dựa trên học không gian con</a:t>
            </a:r>
          </a:p>
        </p:txBody>
      </p:sp>
      <p:sp>
        <p:nvSpPr>
          <p:cNvPr id="6" name="Rectangle 4">
            <a:extLst>
              <a:ext uri="{FF2B5EF4-FFF2-40B4-BE49-F238E27FC236}">
                <a16:creationId xmlns:a16="http://schemas.microsoft.com/office/drawing/2014/main" id="{E48DF06D-765D-9047-A6DA-A8DBEE092553}"/>
              </a:ext>
            </a:extLst>
          </p:cNvPr>
          <p:cNvSpPr>
            <a:spLocks noChangeArrowheads="1"/>
          </p:cNvSpPr>
          <p:nvPr/>
        </p:nvSpPr>
        <p:spPr bwMode="auto">
          <a:xfrm>
            <a:off x="1354238" y="1214227"/>
            <a:ext cx="7610906" cy="2214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Học không gian con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Giới thiệu nhiệm vụ Face2Sketch</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Face Sketch Recognition</a:t>
            </a:r>
          </a:p>
        </p:txBody>
      </p:sp>
    </p:spTree>
    <p:extLst>
      <p:ext uri="{BB962C8B-B14F-4D97-AF65-F5344CB8AC3E}">
        <p14:creationId xmlns:p14="http://schemas.microsoft.com/office/powerpoint/2010/main" val="27947671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B0768C7-4064-4122-A2B1-2ACA7A0C3F8C}"/>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20</a:t>
            </a:fld>
            <a:endParaRPr lang="zh-CN" altLang="en-US">
              <a:latin typeface="Calibri"/>
              <a:cs typeface="Calibri"/>
            </a:endParaRPr>
          </a:p>
        </p:txBody>
      </p:sp>
      <p:sp>
        <p:nvSpPr>
          <p:cNvPr id="9" name="文本占位符 4">
            <a:extLst>
              <a:ext uri="{FF2B5EF4-FFF2-40B4-BE49-F238E27FC236}">
                <a16:creationId xmlns:a16="http://schemas.microsoft.com/office/drawing/2014/main" id="{2F54AAC3-A617-6949-99FE-6AB7B60D6178}"/>
              </a:ext>
            </a:extLst>
          </p:cNvPr>
          <p:cNvSpPr>
            <a:spLocks noGrp="1"/>
          </p:cNvSpPr>
          <p:nvPr>
            <p:ph type="body" sz="quarter" idx="14"/>
          </p:nvPr>
        </p:nvSpPr>
        <p:spPr/>
        <p:txBody>
          <a:bodyPr>
            <a:normAutofit/>
          </a:bodyPr>
          <a:lstStyle/>
          <a:p>
            <a:r>
              <a:rPr lang="en-VN" dirty="0"/>
              <a:t>Ví dụ về nhúng số chiều thấp: Các điểm dữ liệu trong không gian ba chiều có thể nằm trên một đa tạp số chiều thấp </a:t>
            </a:r>
            <a:r>
              <a:rPr lang="en-VN" i="1" dirty="0"/>
              <a:t>(low-dimensional manifold)</a:t>
            </a:r>
            <a:r>
              <a:rPr lang="en-VN" dirty="0"/>
              <a:t>. Việc biểu diễn dữ liệu trên đa tạp này giúp quá trình học trở nên đơn giản hơn.</a:t>
            </a:r>
          </a:p>
          <a:p>
            <a:endParaRPr lang="en-US" altLang="zh-CN" sz="2400" dirty="0">
              <a:latin typeface="Calibri"/>
              <a:cs typeface="Calibri"/>
            </a:endParaRPr>
          </a:p>
          <a:p>
            <a:pPr lvl="1"/>
            <a:endParaRPr lang="en-US" altLang="zh-CN" sz="2400" dirty="0">
              <a:latin typeface="Calibri"/>
              <a:cs typeface="Calibri"/>
            </a:endParaRPr>
          </a:p>
          <a:p>
            <a:pPr lvl="1"/>
            <a:endParaRPr lang="en-US" altLang="zh-CN" sz="2400" dirty="0">
              <a:latin typeface="Calibri"/>
              <a:cs typeface="Calibri"/>
            </a:endParaRPr>
          </a:p>
          <a:p>
            <a:pPr lvl="1"/>
            <a:endParaRPr lang="en-US" altLang="zh-CN" sz="2400" dirty="0">
              <a:latin typeface="Calibri"/>
              <a:cs typeface="Calibri"/>
            </a:endParaRPr>
          </a:p>
          <a:p>
            <a:pPr lvl="1"/>
            <a:endParaRPr lang="en-US" altLang="zh-CN" sz="2400" dirty="0">
              <a:latin typeface="Calibri"/>
              <a:cs typeface="Calibri"/>
            </a:endParaRPr>
          </a:p>
          <a:p>
            <a:pPr lvl="1"/>
            <a:endParaRPr lang="en-US" altLang="zh-CN" sz="2400" dirty="0">
              <a:latin typeface="Calibri"/>
              <a:cs typeface="Calibri"/>
            </a:endParaRPr>
          </a:p>
        </p:txBody>
      </p:sp>
      <p:sp>
        <p:nvSpPr>
          <p:cNvPr id="4" name="文本占位符 3">
            <a:extLst>
              <a:ext uri="{FF2B5EF4-FFF2-40B4-BE49-F238E27FC236}">
                <a16:creationId xmlns:a16="http://schemas.microsoft.com/office/drawing/2014/main" id="{03C9A16D-9931-47B2-91DB-382EE2E7ED16}"/>
              </a:ext>
            </a:extLst>
          </p:cNvPr>
          <p:cNvSpPr>
            <a:spLocks noGrp="1"/>
          </p:cNvSpPr>
          <p:nvPr>
            <p:ph type="body" sz="quarter" idx="13"/>
          </p:nvPr>
        </p:nvSpPr>
        <p:spPr/>
        <p:txBody>
          <a:bodyPr>
            <a:normAutofit fontScale="92500"/>
          </a:bodyPr>
          <a:lstStyle/>
          <a:p>
            <a:r>
              <a:rPr lang="zh-CN" altLang="en-US" dirty="0">
                <a:latin typeface="Calibri"/>
                <a:cs typeface="Calibri"/>
              </a:rPr>
              <a:t>Phương pháp dựa trên học không gian con</a:t>
            </a:r>
          </a:p>
        </p:txBody>
      </p:sp>
      <p:sp>
        <p:nvSpPr>
          <p:cNvPr id="8" name="文本占位符 4">
            <a:extLst>
              <a:ext uri="{FF2B5EF4-FFF2-40B4-BE49-F238E27FC236}">
                <a16:creationId xmlns:a16="http://schemas.microsoft.com/office/drawing/2014/main" id="{6E8E6156-751A-4DC9-9231-C8318FF8C4C4}"/>
              </a:ext>
            </a:extLst>
          </p:cNvPr>
          <p:cNvSpPr txBox="1">
            <a:spLocks/>
          </p:cNvSpPr>
          <p:nvPr/>
        </p:nvSpPr>
        <p:spPr>
          <a:xfrm>
            <a:off x="515936" y="5030801"/>
            <a:ext cx="11160125" cy="1545841"/>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800" dirty="0">
              <a:latin typeface="Calibri"/>
              <a:cs typeface="Calibri"/>
            </a:endParaRPr>
          </a:p>
          <a:p>
            <a:endParaRPr lang="en-US" altLang="zh-CN" sz="2800" dirty="0">
              <a:latin typeface="Calibri"/>
              <a:cs typeface="Calibri"/>
            </a:endParaRPr>
          </a:p>
        </p:txBody>
      </p:sp>
      <p:pic>
        <p:nvPicPr>
          <p:cNvPr id="5" name="Picture 4">
            <a:extLst>
              <a:ext uri="{FF2B5EF4-FFF2-40B4-BE49-F238E27FC236}">
                <a16:creationId xmlns:a16="http://schemas.microsoft.com/office/drawing/2014/main" id="{0C5A1DD8-147F-5CC1-E98D-E2CB31922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7938" y="2468801"/>
            <a:ext cx="7772400" cy="3956076"/>
          </a:xfrm>
          <a:prstGeom prst="rect">
            <a:avLst/>
          </a:prstGeom>
        </p:spPr>
      </p:pic>
    </p:spTree>
    <p:extLst>
      <p:ext uri="{BB962C8B-B14F-4D97-AF65-F5344CB8AC3E}">
        <p14:creationId xmlns:p14="http://schemas.microsoft.com/office/powerpoint/2010/main" val="714779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B0768C7-4064-4122-A2B1-2ACA7A0C3F8C}"/>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21</a:t>
            </a:fld>
            <a:endParaRPr lang="zh-CN" altLang="en-US">
              <a:latin typeface="Calibri"/>
              <a:cs typeface="Calibri"/>
            </a:endParaRPr>
          </a:p>
        </p:txBody>
      </p:sp>
      <p:sp>
        <p:nvSpPr>
          <p:cNvPr id="9" name="文本占位符 4">
            <a:extLst>
              <a:ext uri="{FF2B5EF4-FFF2-40B4-BE49-F238E27FC236}">
                <a16:creationId xmlns:a16="http://schemas.microsoft.com/office/drawing/2014/main" id="{2F54AAC3-A617-6949-99FE-6AB7B60D6178}"/>
              </a:ext>
            </a:extLst>
          </p:cNvPr>
          <p:cNvSpPr>
            <a:spLocks noGrp="1"/>
          </p:cNvSpPr>
          <p:nvPr>
            <p:ph type="body" sz="quarter" idx="14"/>
          </p:nvPr>
        </p:nvSpPr>
        <p:spPr/>
        <p:txBody>
          <a:bodyPr>
            <a:normAutofit/>
          </a:bodyPr>
          <a:lstStyle/>
          <a:p>
            <a:r>
              <a:rPr lang="en-VN" b="1" dirty="0"/>
              <a:t>Phân tích thành phần chính </a:t>
            </a:r>
            <a:r>
              <a:rPr lang="en-VN" b="1" i="1" dirty="0"/>
              <a:t>(Principal Component Analysis – PCA)</a:t>
            </a:r>
            <a:r>
              <a:rPr lang="en-VN" dirty="0"/>
              <a:t> </a:t>
            </a:r>
          </a:p>
          <a:p>
            <a:r>
              <a:rPr lang="en-VN" dirty="0"/>
              <a:t>PCA có thể được suy diễn theo hai cách tương đương: </a:t>
            </a:r>
          </a:p>
          <a:p>
            <a:pPr lvl="1"/>
            <a:r>
              <a:rPr lang="en-VN" dirty="0"/>
              <a:t>Tối thiểu hóa sai số tái tạo </a:t>
            </a:r>
            <a:r>
              <a:rPr lang="en-VN" i="1" dirty="0"/>
              <a:t>(minimum reconstruction error)</a:t>
            </a:r>
            <a:r>
              <a:rPr lang="en-VN" dirty="0"/>
              <a:t>. </a:t>
            </a:r>
          </a:p>
          <a:p>
            <a:pPr lvl="1"/>
            <a:r>
              <a:rPr lang="en-VN" dirty="0"/>
              <a:t>Tối đa hóa phương sai của dữ liệu sau phép chiếu </a:t>
            </a:r>
            <a:r>
              <a:rPr lang="en-VN" i="1" dirty="0"/>
              <a:t>(maximum variance)</a:t>
            </a:r>
            <a:r>
              <a:rPr lang="en-VN" dirty="0"/>
              <a:t>. </a:t>
            </a:r>
          </a:p>
          <a:p>
            <a:pPr>
              <a:lnSpc>
                <a:spcPct val="90000"/>
              </a:lnSpc>
            </a:pPr>
            <a:endParaRPr lang="en-US" altLang="zh-CN" sz="2400" b="0" dirty="0">
              <a:latin typeface="Calibri"/>
              <a:cs typeface="Calibri"/>
            </a:endParaRPr>
          </a:p>
        </p:txBody>
      </p:sp>
      <p:sp>
        <p:nvSpPr>
          <p:cNvPr id="4" name="文本占位符 3">
            <a:extLst>
              <a:ext uri="{FF2B5EF4-FFF2-40B4-BE49-F238E27FC236}">
                <a16:creationId xmlns:a16="http://schemas.microsoft.com/office/drawing/2014/main" id="{03C9A16D-9931-47B2-91DB-382EE2E7ED16}"/>
              </a:ext>
            </a:extLst>
          </p:cNvPr>
          <p:cNvSpPr>
            <a:spLocks noGrp="1"/>
          </p:cNvSpPr>
          <p:nvPr>
            <p:ph type="body" sz="quarter" idx="13"/>
          </p:nvPr>
        </p:nvSpPr>
        <p:spPr/>
        <p:txBody>
          <a:bodyPr>
            <a:normAutofit fontScale="92500"/>
          </a:bodyPr>
          <a:lstStyle/>
          <a:p>
            <a:r>
              <a:rPr lang="zh-CN" altLang="en-US" dirty="0">
                <a:latin typeface="Calibri"/>
                <a:cs typeface="Calibri"/>
              </a:rPr>
              <a:t>Phương pháp dựa trên học không gian con</a:t>
            </a:r>
          </a:p>
        </p:txBody>
      </p:sp>
      <p:sp>
        <p:nvSpPr>
          <p:cNvPr id="10" name="文本占位符 4">
            <a:extLst>
              <a:ext uri="{FF2B5EF4-FFF2-40B4-BE49-F238E27FC236}">
                <a16:creationId xmlns:a16="http://schemas.microsoft.com/office/drawing/2014/main" id="{8EA321B4-FAC0-439A-99FB-26876091BB23}"/>
              </a:ext>
            </a:extLst>
          </p:cNvPr>
          <p:cNvSpPr txBox="1">
            <a:spLocks/>
          </p:cNvSpPr>
          <p:nvPr/>
        </p:nvSpPr>
        <p:spPr>
          <a:xfrm>
            <a:off x="515938" y="3859823"/>
            <a:ext cx="4470901" cy="1351216"/>
          </a:xfrm>
          <a:prstGeom prst="rect">
            <a:avLst/>
          </a:prstGeom>
        </p:spPr>
        <p:txBody>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800" b="0" dirty="0"/>
          </a:p>
        </p:txBody>
      </p:sp>
      <p:pic>
        <p:nvPicPr>
          <p:cNvPr id="5" name="Picture 4">
            <a:extLst>
              <a:ext uri="{FF2B5EF4-FFF2-40B4-BE49-F238E27FC236}">
                <a16:creationId xmlns:a16="http://schemas.microsoft.com/office/drawing/2014/main" id="{3BBC3737-9447-6F03-5631-1430D5F511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2223" y="2998177"/>
            <a:ext cx="7772400" cy="3297381"/>
          </a:xfrm>
          <a:prstGeom prst="rect">
            <a:avLst/>
          </a:prstGeom>
        </p:spPr>
      </p:pic>
    </p:spTree>
    <p:extLst>
      <p:ext uri="{BB962C8B-B14F-4D97-AF65-F5344CB8AC3E}">
        <p14:creationId xmlns:p14="http://schemas.microsoft.com/office/powerpoint/2010/main" val="1526733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22</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pPr>
              <a:lnSpc>
                <a:spcPct val="120000"/>
              </a:lnSpc>
            </a:pPr>
            <a:r>
              <a:rPr lang="zh-CN" altLang="en-US" dirty="0"/>
              <a:t>Phân tích phân biệt tuyến tính (Linear Discriminant Analysis, LDA)</a:t>
            </a: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dựa trên học không gian con</a:t>
            </a:r>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F90DE5D6-9CBA-A464-9FF8-7C461FFB90E9}"/>
                  </a:ext>
                </a:extLst>
              </p:cNvPr>
              <p:cNvSpPr txBox="1"/>
              <p:nvPr/>
            </p:nvSpPr>
            <p:spPr>
              <a:xfrm>
                <a:off x="307593" y="1602783"/>
                <a:ext cx="5175415" cy="4608441"/>
              </a:xfrm>
              <a:prstGeom prst="rect">
                <a:avLst/>
              </a:prstGeom>
              <a:noFill/>
            </p:spPr>
            <p:txBody>
              <a:bodyPr wrap="square">
                <a:normAutofit fontScale="85000" lnSpcReduction="10000"/>
              </a:bodyPr>
              <a:lstStyle/>
              <a:p>
                <a:pPr marL="897255" marR="0" lvl="1" indent="-440055" algn="just" defTabSz="914400" rtl="0" eaLnBrk="1" fontAlgn="auto" latinLnBrk="0" hangingPunct="1">
                  <a:lnSpc>
                    <a:spcPct val="140000"/>
                  </a:lnSpc>
                  <a:spcBef>
                    <a:spcPts val="500"/>
                  </a:spcBef>
                  <a:spcAft>
                    <a:spcPts val="0"/>
                  </a:spcAft>
                  <a:buClr>
                    <a:srgbClr val="883F92"/>
                  </a:buClr>
                  <a:buSzTx/>
                  <a:buFont typeface="Wingdings" panose="05000000000000000000" pitchFamily="2" charset="2"/>
                  <a:buChar char="n"/>
                  <a:tabLst/>
                  <a:defRPr/>
                </a:pPr>
                <a:r>
                  <a:rPr kumimoji="0" lang="zh-CN" altLang="en-US" sz="2400" i="0" u="none" strike="noStrike" kern="1200" cap="none" spc="0" normalizeH="0" baseline="0" noProof="0" dirty="0">
                    <a:ln>
                      <a:noFill/>
                    </a:ln>
                    <a:solidFill>
                      <a:srgbClr val="4D4D4D"/>
                    </a:solidFill>
                    <a:effectLst/>
                    <a:uLnTx/>
                    <a:uFillTx/>
                    <a:latin typeface="Arial" panose="020B0604020202020204" pitchFamily="34" charset="0"/>
                    <a:ea typeface="黑体" panose="02010609060101010101" pitchFamily="49" charset="-122"/>
                    <a:cs typeface="Arial" panose="020B0604020202020204" pitchFamily="34" charset="0"/>
                  </a:rPr>
                  <a:t>Cho tập mẫu huấn luyện, chiếu các mẫu lên một đường thẳng sao cho các điểm chiếu của mẫu cùng lớp gần nhau nhất có thể, còn các điểm chiếu của mẫu khác lớp cách xa nhau nhất có thể. Xét việc cực đại hóa mục tiêu sau:</a:t>
                </a:r>
                <a:endParaRPr kumimoji="0" lang="en-US" altLang="zh-CN" sz="2400" i="1" u="none" strike="noStrike" kern="1200" cap="none" spc="0" normalizeH="0" baseline="0" noProof="0" dirty="0">
                  <a:ln>
                    <a:noFill/>
                  </a:ln>
                  <a:solidFill>
                    <a:prstClr val="black"/>
                  </a:solidFill>
                  <a:effectLst/>
                  <a:uLnTx/>
                  <a:uFillTx/>
                  <a:latin typeface="Arial" panose="020B0604020202020204" pitchFamily="34" charset="0"/>
                  <a:ea typeface="黑体" panose="02010609060101010101" pitchFamily="49" charset="-122"/>
                  <a:cs typeface="Arial" panose="020B0604020202020204" pitchFamily="34" charset="0"/>
                </a:endParaRPr>
              </a:p>
              <a:p>
                <a:pPr marL="457200" marR="0" lvl="1" indent="0" algn="l" defTabSz="914400" rtl="0" eaLnBrk="1" fontAlgn="auto" latinLnBrk="0" hangingPunct="1">
                  <a:lnSpc>
                    <a:spcPct val="120000"/>
                  </a:lnSpc>
                  <a:spcBef>
                    <a:spcPts val="500"/>
                  </a:spcBef>
                  <a:spcAft>
                    <a:spcPts val="0"/>
                  </a:spcAft>
                  <a:buClr>
                    <a:srgbClr val="883F92"/>
                  </a:buClr>
                  <a:buSzTx/>
                  <a:buFont typeface="Wingdings" panose="05000000000000000000" pitchFamily="2" charset="2"/>
                  <a:buNone/>
                  <a:tabLst/>
                  <a:defRPr/>
                </a:pPr>
                <a14:m>
                  <m:oMathPara xmlns:m="http://schemas.openxmlformats.org/officeDocument/2006/math">
                    <m:oMathParaPr>
                      <m:jc m:val="centerGroup"/>
                    </m:oMathParaPr>
                    <m:oMath xmlns:m="http://schemas.openxmlformats.org/officeDocument/2006/math">
                      <m:r>
                        <a:rPr kumimoji="0" lang="en-US" altLang="zh-CN" sz="2400" b="0" i="1" u="none" strike="noStrike" kern="1200" cap="none" spc="0" normalizeH="0" baseline="0" noProof="0" smtClean="0">
                          <a:ln>
                            <a:noFill/>
                          </a:ln>
                          <a:solidFill>
                            <a:prstClr val="black"/>
                          </a:solidFill>
                          <a:effectLst/>
                          <a:uLnTx/>
                          <a:uFillTx/>
                          <a:latin typeface="Cambria Math" panose="02040503050406030204" pitchFamily="18" charset="0"/>
                        </a:rPr>
                        <m:t>𝐽</m:t>
                      </m:r>
                      <m:r>
                        <a:rPr kumimoji="0" lang="en-US" altLang="zh-CN" sz="2400" b="0" i="1" u="none" strike="noStrike" kern="1200" cap="none" spc="0" normalizeH="0" baseline="0" noProof="0" smtClean="0">
                          <a:ln>
                            <a:noFill/>
                          </a:ln>
                          <a:solidFill>
                            <a:prstClr val="black"/>
                          </a:solidFill>
                          <a:effectLst/>
                          <a:uLnTx/>
                          <a:uFillTx/>
                          <a:latin typeface="Cambria Math" panose="02040503050406030204" pitchFamily="18" charset="0"/>
                        </a:rPr>
                        <m:t>=</m:t>
                      </m:r>
                      <m:f>
                        <m:fPr>
                          <m:ctrlPr>
                            <a:rPr kumimoji="0" lang="en-US" altLang="zh-CN" sz="2400" i="1" u="none" strike="noStrike" kern="1200" cap="none" spc="0" normalizeH="0" baseline="0" noProof="0" smtClean="0">
                              <a:ln>
                                <a:noFill/>
                              </a:ln>
                              <a:solidFill>
                                <a:prstClr val="black"/>
                              </a:solidFill>
                              <a:effectLst/>
                              <a:uLnTx/>
                              <a:uFillTx/>
                              <a:latin typeface="Cambria Math" panose="02040503050406030204" pitchFamily="18" charset="0"/>
                            </a:rPr>
                          </m:ctrlPr>
                        </m:fPr>
                        <m:num>
                          <m:sSup>
                            <m:sSupPr>
                              <m:ctrlPr>
                                <a:rPr kumimoji="0" lang="en-US" altLang="zh-CN" sz="2400" i="1" u="none" strike="noStrike" kern="1200" cap="none" spc="0" normalizeH="0" baseline="0" noProof="0">
                                  <a:ln>
                                    <a:noFill/>
                                  </a:ln>
                                  <a:solidFill>
                                    <a:prstClr val="black"/>
                                  </a:solidFill>
                                  <a:effectLst/>
                                  <a:uLnTx/>
                                  <a:uFillTx/>
                                  <a:latin typeface="Cambria Math" panose="02040503050406030204" pitchFamily="18" charset="0"/>
                                </a:rPr>
                              </m:ctrlPr>
                            </m:sSupPr>
                            <m:e>
                              <m:sSup>
                                <m:sSupPr>
                                  <m:ctrlPr>
                                    <a:rPr kumimoji="0" lang="en-US" altLang="zh-CN" sz="2400" i="1" u="none" strike="noStrike" kern="1200" cap="none" spc="0" normalizeH="0" baseline="0" noProof="0">
                                      <a:ln>
                                        <a:noFill/>
                                      </a:ln>
                                      <a:solidFill>
                                        <a:prstClr val="black"/>
                                      </a:solidFill>
                                      <a:effectLst/>
                                      <a:uLnTx/>
                                      <a:uFillTx/>
                                      <a:latin typeface="Cambria Math" panose="02040503050406030204" pitchFamily="18" charset="0"/>
                                    </a:rPr>
                                  </m:ctrlPr>
                                </m:sSupPr>
                                <m:e>
                                  <m:r>
                                    <a:rPr kumimoji="0" lang="en-US" altLang="zh-CN" sz="2400" b="0" i="1" u="none" strike="noStrike" kern="1200" cap="none" spc="0" normalizeH="0" baseline="0" noProof="0" smtClean="0">
                                      <a:ln>
                                        <a:noFill/>
                                      </a:ln>
                                      <a:solidFill>
                                        <a:prstClr val="black"/>
                                      </a:solidFill>
                                      <a:effectLst/>
                                      <a:uLnTx/>
                                      <a:uFillTx/>
                                      <a:latin typeface="Cambria Math" panose="02040503050406030204" pitchFamily="18" charset="0"/>
                                    </a:rPr>
                                    <m:t>||</m:t>
                                  </m:r>
                                  <m:r>
                                    <a:rPr kumimoji="0" lang="en-US" altLang="zh-CN" sz="2400" b="0" i="1" u="none" strike="noStrike" kern="1200" cap="none" spc="0" normalizeH="0" baseline="0" noProof="0" smtClean="0">
                                      <a:ln>
                                        <a:noFill/>
                                      </a:ln>
                                      <a:solidFill>
                                        <a:prstClr val="black"/>
                                      </a:solidFill>
                                      <a:effectLst/>
                                      <a:uLnTx/>
                                      <a:uFillTx/>
                                      <a:latin typeface="Cambria Math" panose="02040503050406030204" pitchFamily="18" charset="0"/>
                                    </a:rPr>
                                    <m:t>𝑤</m:t>
                                  </m:r>
                                </m:e>
                                <m:sup>
                                  <m:r>
                                    <m:rPr>
                                      <m:sty m:val="p"/>
                                    </m:rPr>
                                    <a:rPr kumimoji="0" lang="en-US" altLang="zh-CN" sz="2400" b="0" i="0" u="none" strike="noStrike" kern="1200" cap="none" spc="0" normalizeH="0" baseline="0" noProof="0" smtClean="0">
                                      <a:ln>
                                        <a:noFill/>
                                      </a:ln>
                                      <a:solidFill>
                                        <a:prstClr val="black"/>
                                      </a:solidFill>
                                      <a:effectLst/>
                                      <a:uLnTx/>
                                      <a:uFillTx/>
                                      <a:latin typeface="Cambria Math" panose="02040503050406030204" pitchFamily="18" charset="0"/>
                                    </a:rPr>
                                    <m:t>T</m:t>
                                  </m:r>
                                </m:sup>
                              </m:sSup>
                              <m:sSub>
                                <m:sSubPr>
                                  <m:ctrlPr>
                                    <a:rPr kumimoji="0" lang="en-US" altLang="zh-CN" sz="2400" i="1" u="none" strike="noStrike" kern="1200" cap="none" spc="0" normalizeH="0" baseline="0" noProof="0">
                                      <a:ln>
                                        <a:noFill/>
                                      </a:ln>
                                      <a:solidFill>
                                        <a:srgbClr val="4D4D4D"/>
                                      </a:solidFill>
                                      <a:effectLst/>
                                      <a:uLnTx/>
                                      <a:uFillTx/>
                                      <a:latin typeface="Cambria Math" panose="02040503050406030204" pitchFamily="18" charset="0"/>
                                    </a:rPr>
                                  </m:ctrlPr>
                                </m:sSubPr>
                                <m:e>
                                  <m:r>
                                    <a:rPr kumimoji="0" lang="zh-CN" altLang="en-US" sz="2400" b="0" i="1" u="none" strike="noStrike" kern="1200" cap="none" spc="0" normalizeH="0" baseline="0" noProof="0" smtClean="0">
                                      <a:ln>
                                        <a:noFill/>
                                      </a:ln>
                                      <a:solidFill>
                                        <a:srgbClr val="4D4D4D"/>
                                      </a:solidFill>
                                      <a:effectLst/>
                                      <a:uLnTx/>
                                      <a:uFillTx/>
                                      <a:latin typeface="Cambria Math" panose="02040503050406030204" pitchFamily="18" charset="0"/>
                                    </a:rPr>
                                    <m:t>𝜇</m:t>
                                  </m:r>
                                </m:e>
                                <m:sub>
                                  <m:r>
                                    <a:rPr kumimoji="0" lang="en-US" altLang="zh-CN" sz="2400" b="0" i="1" u="none" strike="noStrike" kern="1200" cap="none" spc="0" normalizeH="0" baseline="0" noProof="0" smtClean="0">
                                      <a:ln>
                                        <a:noFill/>
                                      </a:ln>
                                      <a:solidFill>
                                        <a:srgbClr val="4D4D4D"/>
                                      </a:solidFill>
                                      <a:effectLst/>
                                      <a:uLnTx/>
                                      <a:uFillTx/>
                                      <a:latin typeface="Cambria Math" panose="02040503050406030204" pitchFamily="18" charset="0"/>
                                    </a:rPr>
                                    <m:t>0</m:t>
                                  </m:r>
                                </m:sub>
                              </m:sSub>
                              <m:r>
                                <a:rPr kumimoji="0" lang="en-US" altLang="zh-CN" sz="2400" b="0" i="1" u="none" strike="noStrike" kern="1200" cap="none" spc="0" normalizeH="0" baseline="0" noProof="0" smtClean="0">
                                  <a:ln>
                                    <a:noFill/>
                                  </a:ln>
                                  <a:solidFill>
                                    <a:srgbClr val="4D4D4D"/>
                                  </a:solidFill>
                                  <a:effectLst/>
                                  <a:uLnTx/>
                                  <a:uFillTx/>
                                  <a:latin typeface="Cambria Math" panose="02040503050406030204" pitchFamily="18" charset="0"/>
                                </a:rPr>
                                <m:t>−</m:t>
                              </m:r>
                              <m:r>
                                <a:rPr kumimoji="0" lang="en-US" altLang="zh-CN" sz="2400" b="0" i="1" u="none" strike="noStrike" kern="1200" cap="none" spc="0" normalizeH="0" baseline="0" noProof="0" smtClean="0">
                                  <a:ln>
                                    <a:noFill/>
                                  </a:ln>
                                  <a:solidFill>
                                    <a:prstClr val="black"/>
                                  </a:solidFill>
                                  <a:effectLst/>
                                  <a:uLnTx/>
                                  <a:uFillTx/>
                                  <a:latin typeface="Cambria Math" panose="02040503050406030204" pitchFamily="18" charset="0"/>
                                </a:rPr>
                                <m:t>𝑤</m:t>
                              </m:r>
                            </m:e>
                            <m:sup>
                              <m:r>
                                <m:rPr>
                                  <m:sty m:val="p"/>
                                </m:rPr>
                                <a:rPr kumimoji="0" lang="en-US" altLang="zh-CN" sz="2400" b="0" i="0" u="none" strike="noStrike" kern="1200" cap="none" spc="0" normalizeH="0" baseline="0" noProof="0" smtClean="0">
                                  <a:ln>
                                    <a:noFill/>
                                  </a:ln>
                                  <a:solidFill>
                                    <a:prstClr val="black"/>
                                  </a:solidFill>
                                  <a:effectLst/>
                                  <a:uLnTx/>
                                  <a:uFillTx/>
                                  <a:latin typeface="Cambria Math" panose="02040503050406030204" pitchFamily="18" charset="0"/>
                                </a:rPr>
                                <m:t>T</m:t>
                              </m:r>
                            </m:sup>
                          </m:sSup>
                          <m:sSub>
                            <m:sSubPr>
                              <m:ctrlPr>
                                <a:rPr kumimoji="0" lang="en-US" altLang="zh-CN" sz="2400" i="1" u="none" strike="noStrike" kern="1200" cap="none" spc="0" normalizeH="0" baseline="0" noProof="0">
                                  <a:ln>
                                    <a:noFill/>
                                  </a:ln>
                                  <a:solidFill>
                                    <a:srgbClr val="4D4D4D"/>
                                  </a:solidFill>
                                  <a:effectLst/>
                                  <a:uLnTx/>
                                  <a:uFillTx/>
                                  <a:latin typeface="Cambria Math" panose="02040503050406030204" pitchFamily="18" charset="0"/>
                                </a:rPr>
                              </m:ctrlPr>
                            </m:sSubPr>
                            <m:e>
                              <m:r>
                                <a:rPr kumimoji="0" lang="zh-CN" altLang="en-US" sz="2400" b="0" i="1" u="none" strike="noStrike" kern="1200" cap="none" spc="0" normalizeH="0" baseline="0" noProof="0" smtClean="0">
                                  <a:ln>
                                    <a:noFill/>
                                  </a:ln>
                                  <a:solidFill>
                                    <a:srgbClr val="4D4D4D"/>
                                  </a:solidFill>
                                  <a:effectLst/>
                                  <a:uLnTx/>
                                  <a:uFillTx/>
                                  <a:latin typeface="Cambria Math" panose="02040503050406030204" pitchFamily="18" charset="0"/>
                                </a:rPr>
                                <m:t>𝜇</m:t>
                              </m:r>
                            </m:e>
                            <m:sub>
                              <m:r>
                                <a:rPr kumimoji="0" lang="en-US" altLang="zh-CN" sz="2400" b="0" i="1" u="none" strike="noStrike" kern="1200" cap="none" spc="0" normalizeH="0" baseline="0" noProof="0" smtClean="0">
                                  <a:ln>
                                    <a:noFill/>
                                  </a:ln>
                                  <a:solidFill>
                                    <a:srgbClr val="4D4D4D"/>
                                  </a:solidFill>
                                  <a:effectLst/>
                                  <a:uLnTx/>
                                  <a:uFillTx/>
                                  <a:latin typeface="Cambria Math" panose="02040503050406030204" pitchFamily="18" charset="0"/>
                                </a:rPr>
                                <m:t>1</m:t>
                              </m:r>
                            </m:sub>
                          </m:sSub>
                          <m:r>
                            <a:rPr kumimoji="0" lang="en-US" altLang="zh-CN" sz="2400" b="0" i="1" u="none" strike="noStrike" kern="1200" cap="none" spc="0" normalizeH="0" baseline="0" noProof="0" smtClean="0">
                              <a:ln>
                                <a:noFill/>
                              </a:ln>
                              <a:solidFill>
                                <a:srgbClr val="4D4D4D"/>
                              </a:solidFill>
                              <a:effectLst/>
                              <a:uLnTx/>
                              <a:uFillTx/>
                              <a:latin typeface="Cambria Math" panose="02040503050406030204" pitchFamily="18" charset="0"/>
                            </a:rPr>
                            <m:t>|</m:t>
                          </m:r>
                          <m:sSubSup>
                            <m:sSubSupPr>
                              <m:ctrlPr>
                                <a:rPr kumimoji="0" lang="en-US" altLang="zh-CN" sz="2400" i="1" u="none" strike="noStrike" kern="1200" cap="none" spc="0" normalizeH="0" baseline="0" noProof="0" smtClean="0">
                                  <a:ln>
                                    <a:noFill/>
                                  </a:ln>
                                  <a:solidFill>
                                    <a:srgbClr val="4D4D4D"/>
                                  </a:solidFill>
                                  <a:effectLst/>
                                  <a:uLnTx/>
                                  <a:uFillTx/>
                                  <a:latin typeface="Cambria Math" panose="02040503050406030204" pitchFamily="18" charset="0"/>
                                </a:rPr>
                              </m:ctrlPr>
                            </m:sSubSupPr>
                            <m:e>
                              <m:d>
                                <m:dPr>
                                  <m:begChr m:val=""/>
                                  <m:endChr m:val="|"/>
                                  <m:ctrlPr>
                                    <a:rPr kumimoji="0" lang="en-US" altLang="zh-CN" sz="2400" i="1" u="none" strike="noStrike" kern="1200" cap="none" spc="0" normalizeH="0" baseline="0" noProof="0" smtClean="0">
                                      <a:ln>
                                        <a:noFill/>
                                      </a:ln>
                                      <a:solidFill>
                                        <a:srgbClr val="4D4D4D"/>
                                      </a:solidFill>
                                      <a:effectLst/>
                                      <a:uLnTx/>
                                      <a:uFillTx/>
                                      <a:latin typeface="Cambria Math" panose="02040503050406030204" pitchFamily="18" charset="0"/>
                                    </a:rPr>
                                  </m:ctrlPr>
                                </m:dPr>
                                <m:e>
                                  <m:r>
                                    <a:rPr kumimoji="0" lang="zh-CN" altLang="en-US" sz="2000" b="0" i="0" u="none" strike="noStrike" kern="1200" cap="none" spc="0" normalizeH="0" baseline="0" noProof="0" smtClean="0">
                                      <a:ln>
                                        <a:noFill/>
                                      </a:ln>
                                      <a:solidFill>
                                        <a:srgbClr val="4D4D4D"/>
                                      </a:solidFill>
                                      <a:effectLst/>
                                      <a:uLnTx/>
                                      <a:uFillTx/>
                                      <a:latin typeface="Cambria Math" panose="02040503050406030204" pitchFamily="18" charset="0"/>
                                    </a:rPr>
                                    <m:t>​</m:t>
                                  </m:r>
                                </m:e>
                              </m:d>
                            </m:e>
                            <m:sub>
                              <m:r>
                                <a:rPr kumimoji="0" lang="en-US" altLang="zh-CN" sz="2400" b="0" i="1" u="none" strike="noStrike" kern="1200" cap="none" spc="0" normalizeH="0" baseline="0" noProof="0" smtClean="0">
                                  <a:ln>
                                    <a:noFill/>
                                  </a:ln>
                                  <a:solidFill>
                                    <a:srgbClr val="4D4D4D"/>
                                  </a:solidFill>
                                  <a:effectLst/>
                                  <a:uLnTx/>
                                  <a:uFillTx/>
                                  <a:latin typeface="Cambria Math" panose="02040503050406030204" pitchFamily="18" charset="0"/>
                                </a:rPr>
                                <m:t>2</m:t>
                              </m:r>
                            </m:sub>
                            <m:sup>
                              <m:r>
                                <a:rPr kumimoji="0" lang="en-US" altLang="zh-CN" sz="2400" b="0" i="1" u="none" strike="noStrike" kern="1200" cap="none" spc="0" normalizeH="0" baseline="0" noProof="0" smtClean="0">
                                  <a:ln>
                                    <a:noFill/>
                                  </a:ln>
                                  <a:solidFill>
                                    <a:srgbClr val="4D4D4D"/>
                                  </a:solidFill>
                                  <a:effectLst/>
                                  <a:uLnTx/>
                                  <a:uFillTx/>
                                  <a:latin typeface="Cambria Math" panose="02040503050406030204" pitchFamily="18" charset="0"/>
                                </a:rPr>
                                <m:t>2</m:t>
                              </m:r>
                            </m:sup>
                          </m:sSubSup>
                        </m:num>
                        <m:den>
                          <m:sSup>
                            <m:sSupPr>
                              <m:ctrlPr>
                                <a:rPr kumimoji="0" lang="en-US" altLang="zh-CN" sz="2400" i="1" u="none" strike="noStrike" kern="1200" cap="none" spc="0" normalizeH="0" baseline="0" noProof="0">
                                  <a:ln>
                                    <a:noFill/>
                                  </a:ln>
                                  <a:solidFill>
                                    <a:prstClr val="black"/>
                                  </a:solidFill>
                                  <a:effectLst/>
                                  <a:uLnTx/>
                                  <a:uFillTx/>
                                  <a:latin typeface="Cambria Math" panose="02040503050406030204" pitchFamily="18" charset="0"/>
                                </a:rPr>
                              </m:ctrlPr>
                            </m:sSupPr>
                            <m:e>
                              <m:r>
                                <a:rPr kumimoji="0" lang="en-US" altLang="zh-CN" sz="2400" b="0" i="1" u="none" strike="noStrike" kern="1200" cap="none" spc="0" normalizeH="0" baseline="0" noProof="0" smtClean="0">
                                  <a:ln>
                                    <a:noFill/>
                                  </a:ln>
                                  <a:solidFill>
                                    <a:prstClr val="black"/>
                                  </a:solidFill>
                                  <a:effectLst/>
                                  <a:uLnTx/>
                                  <a:uFillTx/>
                                  <a:latin typeface="Cambria Math" panose="02040503050406030204" pitchFamily="18" charset="0"/>
                                </a:rPr>
                                <m:t>𝑤</m:t>
                              </m:r>
                            </m:e>
                            <m:sup>
                              <m:r>
                                <m:rPr>
                                  <m:sty m:val="p"/>
                                </m:rPr>
                                <a:rPr kumimoji="0" lang="en-US" altLang="zh-CN" sz="2400" b="0" i="0" u="none" strike="noStrike" kern="1200" cap="none" spc="0" normalizeH="0" baseline="0" noProof="0" smtClean="0">
                                  <a:ln>
                                    <a:noFill/>
                                  </a:ln>
                                  <a:solidFill>
                                    <a:prstClr val="black"/>
                                  </a:solidFill>
                                  <a:effectLst/>
                                  <a:uLnTx/>
                                  <a:uFillTx/>
                                  <a:latin typeface="Cambria Math" panose="02040503050406030204" pitchFamily="18" charset="0"/>
                                </a:rPr>
                                <m:t>T</m:t>
                              </m:r>
                            </m:sup>
                          </m:sSup>
                          <m:sSub>
                            <m:sSubPr>
                              <m:ctrlPr>
                                <a:rPr kumimoji="0" lang="en-US" altLang="zh-CN" sz="2400" i="1" u="none" strike="noStrike" kern="1200" cap="none" spc="0" normalizeH="0" baseline="0" noProof="0">
                                  <a:ln>
                                    <a:noFill/>
                                  </a:ln>
                                  <a:solidFill>
                                    <a:srgbClr val="4D4D4D"/>
                                  </a:solidFill>
                                  <a:effectLst/>
                                  <a:uLnTx/>
                                  <a:uFillTx/>
                                  <a:latin typeface="Cambria Math" panose="02040503050406030204" pitchFamily="18" charset="0"/>
                                  <a:ea typeface="Cambria Math" panose="02040503050406030204" pitchFamily="18" charset="0"/>
                                </a:rPr>
                              </m:ctrlPr>
                            </m:sSubPr>
                            <m:e>
                              <m:r>
                                <m:rPr>
                                  <m:sty m:val="p"/>
                                </m:rPr>
                                <a:rPr kumimoji="0" lang="el-GR" altLang="zh-CN" sz="2400" b="0" i="0" u="none" strike="noStrike" kern="1200" cap="none" spc="0" normalizeH="0" baseline="0" noProof="0" smtClean="0">
                                  <a:ln>
                                    <a:noFill/>
                                  </a:ln>
                                  <a:solidFill>
                                    <a:srgbClr val="4D4D4D"/>
                                  </a:solidFill>
                                  <a:effectLst/>
                                  <a:uLnTx/>
                                  <a:uFillTx/>
                                  <a:latin typeface="Cambria Math" panose="02040503050406030204" pitchFamily="18" charset="0"/>
                                  <a:ea typeface="Cambria Math" panose="02040503050406030204" pitchFamily="18" charset="0"/>
                                </a:rPr>
                                <m:t>Σ</m:t>
                              </m:r>
                            </m:e>
                            <m:sub>
                              <m:r>
                                <a:rPr kumimoji="0" lang="en-US" altLang="zh-CN" sz="2400" b="0" i="1" u="none" strike="noStrike" kern="1200" cap="none" spc="0" normalizeH="0" baseline="0" noProof="0" smtClean="0">
                                  <a:ln>
                                    <a:noFill/>
                                  </a:ln>
                                  <a:solidFill>
                                    <a:srgbClr val="4D4D4D"/>
                                  </a:solidFill>
                                  <a:effectLst/>
                                  <a:uLnTx/>
                                  <a:uFillTx/>
                                  <a:latin typeface="Cambria Math" panose="02040503050406030204" pitchFamily="18" charset="0"/>
                                  <a:ea typeface="Cambria Math" panose="02040503050406030204" pitchFamily="18" charset="0"/>
                                </a:rPr>
                                <m:t>0</m:t>
                              </m:r>
                            </m:sub>
                          </m:sSub>
                          <m:r>
                            <a:rPr kumimoji="0" lang="en-US" altLang="zh-CN" sz="2400" b="0" i="1" u="none" strike="noStrike" kern="1200" cap="none" spc="0" normalizeH="0" baseline="0" noProof="0" smtClean="0">
                              <a:ln>
                                <a:noFill/>
                              </a:ln>
                              <a:solidFill>
                                <a:srgbClr val="4D4D4D"/>
                              </a:solidFill>
                              <a:effectLst/>
                              <a:uLnTx/>
                              <a:uFillTx/>
                              <a:latin typeface="Cambria Math" panose="02040503050406030204" pitchFamily="18" charset="0"/>
                            </a:rPr>
                            <m:t>𝑤</m:t>
                          </m:r>
                          <m:r>
                            <a:rPr kumimoji="0" lang="en-US" altLang="zh-CN" sz="2400" b="0" i="1" u="none" strike="noStrike" kern="1200" cap="none" spc="0" normalizeH="0" baseline="0" noProof="0" smtClean="0">
                              <a:ln>
                                <a:noFill/>
                              </a:ln>
                              <a:solidFill>
                                <a:srgbClr val="4D4D4D"/>
                              </a:solidFill>
                              <a:effectLst/>
                              <a:uLnTx/>
                              <a:uFillTx/>
                              <a:latin typeface="Cambria Math" panose="02040503050406030204" pitchFamily="18" charset="0"/>
                            </a:rPr>
                            <m:t>+</m:t>
                          </m:r>
                          <m:sSup>
                            <m:sSupPr>
                              <m:ctrlPr>
                                <a:rPr kumimoji="0" lang="en-US" altLang="zh-CN" sz="2400" i="1" u="none" strike="noStrike" kern="1200" cap="none" spc="0" normalizeH="0" baseline="0" noProof="0">
                                  <a:ln>
                                    <a:noFill/>
                                  </a:ln>
                                  <a:solidFill>
                                    <a:prstClr val="black"/>
                                  </a:solidFill>
                                  <a:effectLst/>
                                  <a:uLnTx/>
                                  <a:uFillTx/>
                                  <a:latin typeface="Cambria Math" panose="02040503050406030204" pitchFamily="18" charset="0"/>
                                </a:rPr>
                              </m:ctrlPr>
                            </m:sSupPr>
                            <m:e>
                              <m:r>
                                <a:rPr kumimoji="0" lang="en-US" altLang="zh-CN" sz="2400" b="0" i="1" u="none" strike="noStrike" kern="1200" cap="none" spc="0" normalizeH="0" baseline="0" noProof="0" smtClean="0">
                                  <a:ln>
                                    <a:noFill/>
                                  </a:ln>
                                  <a:solidFill>
                                    <a:prstClr val="black"/>
                                  </a:solidFill>
                                  <a:effectLst/>
                                  <a:uLnTx/>
                                  <a:uFillTx/>
                                  <a:latin typeface="Cambria Math" panose="02040503050406030204" pitchFamily="18" charset="0"/>
                                </a:rPr>
                                <m:t>𝑤</m:t>
                              </m:r>
                            </m:e>
                            <m:sup>
                              <m:r>
                                <m:rPr>
                                  <m:sty m:val="p"/>
                                </m:rPr>
                                <a:rPr kumimoji="0" lang="en-US" altLang="zh-CN" sz="2400" b="0" i="0" u="none" strike="noStrike" kern="1200" cap="none" spc="0" normalizeH="0" baseline="0" noProof="0" smtClean="0">
                                  <a:ln>
                                    <a:noFill/>
                                  </a:ln>
                                  <a:solidFill>
                                    <a:prstClr val="black"/>
                                  </a:solidFill>
                                  <a:effectLst/>
                                  <a:uLnTx/>
                                  <a:uFillTx/>
                                  <a:latin typeface="Cambria Math" panose="02040503050406030204" pitchFamily="18" charset="0"/>
                                </a:rPr>
                                <m:t>T</m:t>
                              </m:r>
                            </m:sup>
                          </m:sSup>
                          <m:sSub>
                            <m:sSubPr>
                              <m:ctrlPr>
                                <a:rPr kumimoji="0" lang="en-US" altLang="zh-CN" sz="2400" i="1" u="none" strike="noStrike" kern="1200" cap="none" spc="0" normalizeH="0" baseline="0" noProof="0">
                                  <a:ln>
                                    <a:noFill/>
                                  </a:ln>
                                  <a:solidFill>
                                    <a:srgbClr val="4D4D4D"/>
                                  </a:solidFill>
                                  <a:effectLst/>
                                  <a:uLnTx/>
                                  <a:uFillTx/>
                                  <a:latin typeface="Cambria Math" panose="02040503050406030204" pitchFamily="18" charset="0"/>
                                  <a:ea typeface="Cambria Math" panose="02040503050406030204" pitchFamily="18" charset="0"/>
                                </a:rPr>
                              </m:ctrlPr>
                            </m:sSubPr>
                            <m:e>
                              <m:r>
                                <m:rPr>
                                  <m:sty m:val="p"/>
                                </m:rPr>
                                <a:rPr kumimoji="0" lang="el-GR" altLang="zh-CN" sz="2400" b="0" i="0" u="none" strike="noStrike" kern="1200" cap="none" spc="0" normalizeH="0" baseline="0" noProof="0" smtClean="0">
                                  <a:ln>
                                    <a:noFill/>
                                  </a:ln>
                                  <a:solidFill>
                                    <a:srgbClr val="4D4D4D"/>
                                  </a:solidFill>
                                  <a:effectLst/>
                                  <a:uLnTx/>
                                  <a:uFillTx/>
                                  <a:latin typeface="Cambria Math" panose="02040503050406030204" pitchFamily="18" charset="0"/>
                                  <a:ea typeface="Cambria Math" panose="02040503050406030204" pitchFamily="18" charset="0"/>
                                </a:rPr>
                                <m:t>Σ</m:t>
                              </m:r>
                            </m:e>
                            <m:sub>
                              <m:r>
                                <a:rPr kumimoji="0" lang="en-US" altLang="zh-CN" sz="2400" b="0" i="1" u="none" strike="noStrike" kern="1200" cap="none" spc="0" normalizeH="0" baseline="0" noProof="0" smtClean="0">
                                  <a:ln>
                                    <a:noFill/>
                                  </a:ln>
                                  <a:solidFill>
                                    <a:srgbClr val="4D4D4D"/>
                                  </a:solidFill>
                                  <a:effectLst/>
                                  <a:uLnTx/>
                                  <a:uFillTx/>
                                  <a:latin typeface="Cambria Math" panose="02040503050406030204" pitchFamily="18" charset="0"/>
                                  <a:ea typeface="Cambria Math" panose="02040503050406030204" pitchFamily="18" charset="0"/>
                                </a:rPr>
                                <m:t>1</m:t>
                              </m:r>
                            </m:sub>
                          </m:sSub>
                          <m:r>
                            <a:rPr kumimoji="0" lang="en-US" altLang="zh-CN" sz="2400" b="0" i="1" u="none" strike="noStrike" kern="1200" cap="none" spc="0" normalizeH="0" baseline="0" noProof="0" smtClean="0">
                              <a:ln>
                                <a:noFill/>
                              </a:ln>
                              <a:solidFill>
                                <a:srgbClr val="4D4D4D"/>
                              </a:solidFill>
                              <a:effectLst/>
                              <a:uLnTx/>
                              <a:uFillTx/>
                              <a:latin typeface="Cambria Math" panose="02040503050406030204" pitchFamily="18" charset="0"/>
                            </a:rPr>
                            <m:t>𝑤</m:t>
                          </m:r>
                          <m:r>
                            <m:rPr>
                              <m:nor/>
                            </m:rPr>
                            <a:rPr kumimoji="0" lang="en-US" altLang="zh-CN" sz="2400" i="0" u="none" strike="noStrike" kern="1200" cap="none" spc="0" normalizeH="0" baseline="0" noProof="0" dirty="0">
                              <a:ln>
                                <a:noFill/>
                              </a:ln>
                              <a:solidFill>
                                <a:srgbClr val="4D4D4D"/>
                              </a:solidFill>
                              <a:effectLst/>
                              <a:uLnTx/>
                              <a:uFillTx/>
                              <a:latin typeface="Arial" panose="020B0604020202020204" pitchFamily="34" charset="0"/>
                              <a:ea typeface="黑体" panose="02010609060101010101" pitchFamily="49" charset="-122"/>
                              <a:cs typeface="Arial" panose="020B0604020202020204" pitchFamily="34" charset="0"/>
                            </a:rPr>
                            <m:t> </m:t>
                          </m:r>
                        </m:den>
                      </m:f>
                      <m:r>
                        <a:rPr kumimoji="0" lang="en-US" altLang="zh-CN" sz="2400" b="0" i="1" u="none" strike="noStrike" kern="1200" cap="none" spc="0" normalizeH="0" baseline="0" noProof="0" smtClean="0">
                          <a:ln>
                            <a:noFill/>
                          </a:ln>
                          <a:solidFill>
                            <a:srgbClr val="4D4D4D"/>
                          </a:solidFill>
                          <a:effectLst/>
                          <a:uLnTx/>
                          <a:uFillTx/>
                          <a:latin typeface="Cambria Math" panose="02040503050406030204" pitchFamily="18" charset="0"/>
                        </a:rPr>
                        <m:t>=</m:t>
                      </m:r>
                      <m:f>
                        <m:fPr>
                          <m:ctrlPr>
                            <a:rPr kumimoji="0" lang="en-US" altLang="zh-CN" sz="2000" i="1" u="none" strike="noStrike" kern="1200" cap="none" spc="0" normalizeH="0" baseline="0" noProof="0">
                              <a:ln>
                                <a:noFill/>
                              </a:ln>
                              <a:solidFill>
                                <a:prstClr val="black"/>
                              </a:solidFill>
                              <a:effectLst/>
                              <a:uLnTx/>
                              <a:uFillTx/>
                              <a:latin typeface="Cambria Math" panose="02040503050406030204" pitchFamily="18" charset="0"/>
                            </a:rPr>
                          </m:ctrlPr>
                        </m:fPr>
                        <m:num>
                          <m:sSup>
                            <m:sSupPr>
                              <m:ctrlPr>
                                <a:rPr kumimoji="0" lang="en-US" altLang="zh-CN" sz="2000" i="1" u="none" strike="noStrike" kern="1200" cap="none" spc="0" normalizeH="0" baseline="0" noProof="0">
                                  <a:ln>
                                    <a:noFill/>
                                  </a:ln>
                                  <a:solidFill>
                                    <a:prstClr val="black"/>
                                  </a:solidFill>
                                  <a:effectLst/>
                                  <a:uLnTx/>
                                  <a:uFillTx/>
                                  <a:latin typeface="Cambria Math" panose="02040503050406030204" pitchFamily="18" charset="0"/>
                                </a:rPr>
                              </m:ctrlPr>
                            </m:sSupPr>
                            <m:e>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rPr>
                                <m:t>𝑤</m:t>
                              </m:r>
                            </m:e>
                            <m:sup>
                              <m:r>
                                <m:rPr>
                                  <m:sty m:val="p"/>
                                </m:rP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rPr>
                                <m:t>T</m:t>
                              </m:r>
                            </m:sup>
                          </m:sSup>
                          <m:d>
                            <m:dPr>
                              <m:ctrlPr>
                                <a:rPr kumimoji="0" lang="en-US" altLang="zh-CN" sz="2000" i="1" u="none" strike="noStrike" kern="1200" cap="none" spc="0" normalizeH="0" baseline="0" noProof="0" smtClean="0">
                                  <a:ln>
                                    <a:noFill/>
                                  </a:ln>
                                  <a:solidFill>
                                    <a:prstClr val="black"/>
                                  </a:solidFill>
                                  <a:effectLst/>
                                  <a:uLnTx/>
                                  <a:uFillTx/>
                                  <a:latin typeface="Cambria Math" panose="02040503050406030204" pitchFamily="18" charset="0"/>
                                </a:rPr>
                              </m:ctrlPr>
                            </m:dPr>
                            <m:e>
                              <m:sSub>
                                <m:sSubPr>
                                  <m:ctrlPr>
                                    <a:rPr kumimoji="0" lang="en-US" altLang="zh-CN" sz="2000" i="1" u="none" strike="noStrike" kern="1200" cap="none" spc="0" normalizeH="0" baseline="0" noProof="0">
                                      <a:ln>
                                        <a:noFill/>
                                      </a:ln>
                                      <a:solidFill>
                                        <a:srgbClr val="4D4D4D"/>
                                      </a:solidFill>
                                      <a:effectLst/>
                                      <a:uLnTx/>
                                      <a:uFillTx/>
                                      <a:latin typeface="Cambria Math" panose="02040503050406030204" pitchFamily="18" charset="0"/>
                                    </a:rPr>
                                  </m:ctrlPr>
                                </m:sSubPr>
                                <m:e>
                                  <m:r>
                                    <a:rPr kumimoji="0" lang="zh-CN" altLang="en-US" sz="2000" b="0" i="1" u="none" strike="noStrike" kern="1200" cap="none" spc="0" normalizeH="0" baseline="0" noProof="0" smtClean="0">
                                      <a:ln>
                                        <a:noFill/>
                                      </a:ln>
                                      <a:solidFill>
                                        <a:srgbClr val="4D4D4D"/>
                                      </a:solidFill>
                                      <a:effectLst/>
                                      <a:uLnTx/>
                                      <a:uFillTx/>
                                      <a:latin typeface="Cambria Math" panose="02040503050406030204" pitchFamily="18" charset="0"/>
                                    </a:rPr>
                                    <m:t>𝜇</m:t>
                                  </m:r>
                                </m:e>
                                <m:sub>
                                  <m:r>
                                    <a:rPr kumimoji="0" lang="en-US" altLang="zh-CN" sz="2000" b="0" i="1" u="none" strike="noStrike" kern="1200" cap="none" spc="0" normalizeH="0" baseline="0" noProof="0" smtClean="0">
                                      <a:ln>
                                        <a:noFill/>
                                      </a:ln>
                                      <a:solidFill>
                                        <a:srgbClr val="4D4D4D"/>
                                      </a:solidFill>
                                      <a:effectLst/>
                                      <a:uLnTx/>
                                      <a:uFillTx/>
                                      <a:latin typeface="Cambria Math" panose="02040503050406030204" pitchFamily="18" charset="0"/>
                                    </a:rPr>
                                    <m:t>0</m:t>
                                  </m:r>
                                </m:sub>
                              </m:sSub>
                              <m:r>
                                <a:rPr kumimoji="0" lang="en-US" altLang="zh-CN" sz="2000" b="0" i="1" u="none" strike="noStrike" kern="1200" cap="none" spc="0" normalizeH="0" baseline="0" noProof="0" smtClean="0">
                                  <a:ln>
                                    <a:noFill/>
                                  </a:ln>
                                  <a:solidFill>
                                    <a:srgbClr val="4D4D4D"/>
                                  </a:solidFill>
                                  <a:effectLst/>
                                  <a:uLnTx/>
                                  <a:uFillTx/>
                                  <a:latin typeface="Cambria Math" panose="02040503050406030204" pitchFamily="18" charset="0"/>
                                </a:rPr>
                                <m:t>−</m:t>
                              </m:r>
                              <m:sSub>
                                <m:sSubPr>
                                  <m:ctrlPr>
                                    <a:rPr kumimoji="0" lang="en-US" altLang="zh-CN" sz="2000" i="1" u="none" strike="noStrike" kern="1200" cap="none" spc="0" normalizeH="0" baseline="0" noProof="0">
                                      <a:ln>
                                        <a:noFill/>
                                      </a:ln>
                                      <a:solidFill>
                                        <a:srgbClr val="4D4D4D"/>
                                      </a:solidFill>
                                      <a:effectLst/>
                                      <a:uLnTx/>
                                      <a:uFillTx/>
                                      <a:latin typeface="Cambria Math" panose="02040503050406030204" pitchFamily="18" charset="0"/>
                                    </a:rPr>
                                  </m:ctrlPr>
                                </m:sSubPr>
                                <m:e>
                                  <m:r>
                                    <a:rPr kumimoji="0" lang="zh-CN" altLang="en-US" sz="2000" b="0" i="1" u="none" strike="noStrike" kern="1200" cap="none" spc="0" normalizeH="0" baseline="0" noProof="0" smtClean="0">
                                      <a:ln>
                                        <a:noFill/>
                                      </a:ln>
                                      <a:solidFill>
                                        <a:srgbClr val="4D4D4D"/>
                                      </a:solidFill>
                                      <a:effectLst/>
                                      <a:uLnTx/>
                                      <a:uFillTx/>
                                      <a:latin typeface="Cambria Math" panose="02040503050406030204" pitchFamily="18" charset="0"/>
                                    </a:rPr>
                                    <m:t>𝜇</m:t>
                                  </m:r>
                                </m:e>
                                <m:sub>
                                  <m:r>
                                    <a:rPr kumimoji="0" lang="en-US" altLang="zh-CN" sz="2000" b="0" i="1" u="none" strike="noStrike" kern="1200" cap="none" spc="0" normalizeH="0" baseline="0" noProof="0" smtClean="0">
                                      <a:ln>
                                        <a:noFill/>
                                      </a:ln>
                                      <a:solidFill>
                                        <a:srgbClr val="4D4D4D"/>
                                      </a:solidFill>
                                      <a:effectLst/>
                                      <a:uLnTx/>
                                      <a:uFillTx/>
                                      <a:latin typeface="Cambria Math" panose="02040503050406030204" pitchFamily="18" charset="0"/>
                                    </a:rPr>
                                    <m:t>1</m:t>
                                  </m:r>
                                </m:sub>
                              </m:sSub>
                            </m:e>
                          </m:d>
                          <m:sSup>
                            <m:sSupPr>
                              <m:ctrlPr>
                                <a:rPr kumimoji="0" lang="en-US" altLang="zh-CN" sz="2000" i="1" u="none" strike="noStrike" kern="1200" cap="none" spc="0" normalizeH="0" baseline="0" noProof="0" smtClean="0">
                                  <a:ln>
                                    <a:noFill/>
                                  </a:ln>
                                  <a:solidFill>
                                    <a:srgbClr val="4D4D4D"/>
                                  </a:solidFill>
                                  <a:effectLst/>
                                  <a:uLnTx/>
                                  <a:uFillTx/>
                                  <a:latin typeface="Cambria Math" panose="02040503050406030204" pitchFamily="18" charset="0"/>
                                </a:rPr>
                              </m:ctrlPr>
                            </m:sSupPr>
                            <m:e>
                              <m:d>
                                <m:dPr>
                                  <m:ctrlPr>
                                    <a:rPr kumimoji="0" lang="en-US" altLang="zh-CN" sz="2000" i="1" u="none" strike="noStrike" kern="1200" cap="none" spc="0" normalizeH="0" baseline="0" noProof="0" smtClean="0">
                                      <a:ln>
                                        <a:noFill/>
                                      </a:ln>
                                      <a:solidFill>
                                        <a:prstClr val="black"/>
                                      </a:solidFill>
                                      <a:effectLst/>
                                      <a:uLnTx/>
                                      <a:uFillTx/>
                                      <a:latin typeface="Cambria Math" panose="02040503050406030204" pitchFamily="18" charset="0"/>
                                    </a:rPr>
                                  </m:ctrlPr>
                                </m:dPr>
                                <m:e>
                                  <m:sSub>
                                    <m:sSubPr>
                                      <m:ctrlPr>
                                        <a:rPr kumimoji="0" lang="en-US" altLang="zh-CN" sz="2000" i="1" u="none" strike="noStrike" kern="1200" cap="none" spc="0" normalizeH="0" baseline="0" noProof="0">
                                          <a:ln>
                                            <a:noFill/>
                                          </a:ln>
                                          <a:solidFill>
                                            <a:srgbClr val="4D4D4D"/>
                                          </a:solidFill>
                                          <a:effectLst/>
                                          <a:uLnTx/>
                                          <a:uFillTx/>
                                          <a:latin typeface="Cambria Math" panose="02040503050406030204" pitchFamily="18" charset="0"/>
                                        </a:rPr>
                                      </m:ctrlPr>
                                    </m:sSubPr>
                                    <m:e>
                                      <m:r>
                                        <a:rPr kumimoji="0" lang="zh-CN" altLang="en-US" sz="2000" b="0" i="1" u="none" strike="noStrike" kern="1200" cap="none" spc="0" normalizeH="0" baseline="0" noProof="0" smtClean="0">
                                          <a:ln>
                                            <a:noFill/>
                                          </a:ln>
                                          <a:solidFill>
                                            <a:srgbClr val="4D4D4D"/>
                                          </a:solidFill>
                                          <a:effectLst/>
                                          <a:uLnTx/>
                                          <a:uFillTx/>
                                          <a:latin typeface="Cambria Math" panose="02040503050406030204" pitchFamily="18" charset="0"/>
                                        </a:rPr>
                                        <m:t>𝜇</m:t>
                                      </m:r>
                                    </m:e>
                                    <m:sub>
                                      <m:r>
                                        <a:rPr kumimoji="0" lang="en-US" altLang="zh-CN" sz="2000" b="0" i="1" u="none" strike="noStrike" kern="1200" cap="none" spc="0" normalizeH="0" baseline="0" noProof="0" smtClean="0">
                                          <a:ln>
                                            <a:noFill/>
                                          </a:ln>
                                          <a:solidFill>
                                            <a:srgbClr val="4D4D4D"/>
                                          </a:solidFill>
                                          <a:effectLst/>
                                          <a:uLnTx/>
                                          <a:uFillTx/>
                                          <a:latin typeface="Cambria Math" panose="02040503050406030204" pitchFamily="18" charset="0"/>
                                        </a:rPr>
                                        <m:t>0</m:t>
                                      </m:r>
                                    </m:sub>
                                  </m:sSub>
                                  <m:r>
                                    <a:rPr kumimoji="0" lang="en-US" altLang="zh-CN" sz="2000" b="0" i="1" u="none" strike="noStrike" kern="1200" cap="none" spc="0" normalizeH="0" baseline="0" noProof="0" smtClean="0">
                                      <a:ln>
                                        <a:noFill/>
                                      </a:ln>
                                      <a:solidFill>
                                        <a:srgbClr val="4D4D4D"/>
                                      </a:solidFill>
                                      <a:effectLst/>
                                      <a:uLnTx/>
                                      <a:uFillTx/>
                                      <a:latin typeface="Cambria Math" panose="02040503050406030204" pitchFamily="18" charset="0"/>
                                    </a:rPr>
                                    <m:t>−</m:t>
                                  </m:r>
                                  <m:sSub>
                                    <m:sSubPr>
                                      <m:ctrlPr>
                                        <a:rPr kumimoji="0" lang="en-US" altLang="zh-CN" sz="2000" i="1" u="none" strike="noStrike" kern="1200" cap="none" spc="0" normalizeH="0" baseline="0" noProof="0">
                                          <a:ln>
                                            <a:noFill/>
                                          </a:ln>
                                          <a:solidFill>
                                            <a:srgbClr val="4D4D4D"/>
                                          </a:solidFill>
                                          <a:effectLst/>
                                          <a:uLnTx/>
                                          <a:uFillTx/>
                                          <a:latin typeface="Cambria Math" panose="02040503050406030204" pitchFamily="18" charset="0"/>
                                        </a:rPr>
                                      </m:ctrlPr>
                                    </m:sSubPr>
                                    <m:e>
                                      <m:r>
                                        <a:rPr kumimoji="0" lang="zh-CN" altLang="en-US" sz="2000" b="0" i="1" u="none" strike="noStrike" kern="1200" cap="none" spc="0" normalizeH="0" baseline="0" noProof="0" smtClean="0">
                                          <a:ln>
                                            <a:noFill/>
                                          </a:ln>
                                          <a:solidFill>
                                            <a:srgbClr val="4D4D4D"/>
                                          </a:solidFill>
                                          <a:effectLst/>
                                          <a:uLnTx/>
                                          <a:uFillTx/>
                                          <a:latin typeface="Cambria Math" panose="02040503050406030204" pitchFamily="18" charset="0"/>
                                        </a:rPr>
                                        <m:t>𝜇</m:t>
                                      </m:r>
                                    </m:e>
                                    <m:sub>
                                      <m:r>
                                        <a:rPr kumimoji="0" lang="en-US" altLang="zh-CN" sz="2000" b="0" i="1" u="none" strike="noStrike" kern="1200" cap="none" spc="0" normalizeH="0" baseline="0" noProof="0" smtClean="0">
                                          <a:ln>
                                            <a:noFill/>
                                          </a:ln>
                                          <a:solidFill>
                                            <a:srgbClr val="4D4D4D"/>
                                          </a:solidFill>
                                          <a:effectLst/>
                                          <a:uLnTx/>
                                          <a:uFillTx/>
                                          <a:latin typeface="Cambria Math" panose="02040503050406030204" pitchFamily="18" charset="0"/>
                                        </a:rPr>
                                        <m:t>1</m:t>
                                      </m:r>
                                    </m:sub>
                                  </m:sSub>
                                </m:e>
                              </m:d>
                            </m:e>
                            <m:sup>
                              <m:r>
                                <m:rPr>
                                  <m:sty m:val="p"/>
                                </m:rPr>
                                <a:rPr kumimoji="0" lang="en-US" altLang="zh-CN" sz="2000" b="0" i="0" u="none" strike="noStrike" kern="1200" cap="none" spc="0" normalizeH="0" baseline="0" noProof="0" smtClean="0">
                                  <a:ln>
                                    <a:noFill/>
                                  </a:ln>
                                  <a:solidFill>
                                    <a:srgbClr val="4D4D4D"/>
                                  </a:solidFill>
                                  <a:effectLst/>
                                  <a:uLnTx/>
                                  <a:uFillTx/>
                                  <a:latin typeface="Cambria Math" panose="02040503050406030204" pitchFamily="18" charset="0"/>
                                </a:rPr>
                                <m:t>T</m:t>
                              </m:r>
                            </m:sup>
                          </m:sSup>
                          <m:r>
                            <a:rPr kumimoji="0" lang="en-US" altLang="zh-CN" sz="2000" b="0" i="1" u="none" strike="noStrike" kern="1200" cap="none" spc="0" normalizeH="0" baseline="0" noProof="0" smtClean="0">
                              <a:ln>
                                <a:noFill/>
                              </a:ln>
                              <a:solidFill>
                                <a:srgbClr val="4D4D4D"/>
                              </a:solidFill>
                              <a:effectLst/>
                              <a:uLnTx/>
                              <a:uFillTx/>
                              <a:latin typeface="Cambria Math" panose="02040503050406030204" pitchFamily="18" charset="0"/>
                            </a:rPr>
                            <m:t>𝑤</m:t>
                          </m:r>
                        </m:num>
                        <m:den>
                          <m:sSup>
                            <m:sSupPr>
                              <m:ctrlPr>
                                <a:rPr kumimoji="0" lang="en-US" altLang="zh-CN" sz="2000" i="1" u="none" strike="noStrike" kern="1200" cap="none" spc="0" normalizeH="0" baseline="0" noProof="0">
                                  <a:ln>
                                    <a:noFill/>
                                  </a:ln>
                                  <a:solidFill>
                                    <a:prstClr val="black"/>
                                  </a:solidFill>
                                  <a:effectLst/>
                                  <a:uLnTx/>
                                  <a:uFillTx/>
                                  <a:latin typeface="Cambria Math" panose="02040503050406030204" pitchFamily="18" charset="0"/>
                                </a:rPr>
                              </m:ctrlPr>
                            </m:sSupPr>
                            <m:e>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rPr>
                                <m:t>𝑤</m:t>
                              </m:r>
                            </m:e>
                            <m:sup>
                              <m:r>
                                <m:rPr>
                                  <m:sty m:val="p"/>
                                </m:rP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rPr>
                                <m:t>T</m:t>
                              </m:r>
                            </m:sup>
                          </m:sSup>
                          <m:r>
                            <a:rPr kumimoji="0" lang="en-US" altLang="zh-CN" sz="2000" b="0" i="1" u="none" strike="noStrike" kern="1200" cap="none" spc="0" normalizeH="0" baseline="0" noProof="0" smtClean="0">
                              <a:ln>
                                <a:noFill/>
                              </a:ln>
                              <a:solidFill>
                                <a:prstClr val="black"/>
                              </a:solidFill>
                              <a:effectLst/>
                              <a:uLnTx/>
                              <a:uFillTx/>
                              <a:latin typeface="Cambria Math" panose="02040503050406030204" pitchFamily="18" charset="0"/>
                            </a:rPr>
                            <m:t>(</m:t>
                          </m:r>
                          <m:sSub>
                            <m:sSubPr>
                              <m:ctrlPr>
                                <a:rPr kumimoji="0" lang="en-US" altLang="zh-CN" sz="2000" i="1" u="none" strike="noStrike" kern="1200" cap="none" spc="0" normalizeH="0" baseline="0" noProof="0">
                                  <a:ln>
                                    <a:noFill/>
                                  </a:ln>
                                  <a:solidFill>
                                    <a:srgbClr val="4D4D4D"/>
                                  </a:solidFill>
                                  <a:effectLst/>
                                  <a:uLnTx/>
                                  <a:uFillTx/>
                                  <a:latin typeface="Cambria Math" panose="02040503050406030204" pitchFamily="18" charset="0"/>
                                  <a:ea typeface="Cambria Math" panose="02040503050406030204" pitchFamily="18" charset="0"/>
                                </a:rPr>
                              </m:ctrlPr>
                            </m:sSubPr>
                            <m:e>
                              <m:r>
                                <m:rPr>
                                  <m:sty m:val="p"/>
                                </m:rPr>
                                <a:rPr kumimoji="0" lang="el-GR" altLang="zh-CN" sz="2000" b="0" i="0" u="none" strike="noStrike" kern="1200" cap="none" spc="0" normalizeH="0" baseline="0" noProof="0" smtClean="0">
                                  <a:ln>
                                    <a:noFill/>
                                  </a:ln>
                                  <a:solidFill>
                                    <a:srgbClr val="4D4D4D"/>
                                  </a:solidFill>
                                  <a:effectLst/>
                                  <a:uLnTx/>
                                  <a:uFillTx/>
                                  <a:latin typeface="Cambria Math" panose="02040503050406030204" pitchFamily="18" charset="0"/>
                                  <a:ea typeface="Cambria Math" panose="02040503050406030204" pitchFamily="18" charset="0"/>
                                </a:rPr>
                                <m:t>Σ</m:t>
                              </m:r>
                            </m:e>
                            <m:sub>
                              <m:r>
                                <a:rPr kumimoji="0" lang="en-US" altLang="zh-CN" sz="2000" b="0" i="1" u="none" strike="noStrike" kern="1200" cap="none" spc="0" normalizeH="0" baseline="0" noProof="0" smtClean="0">
                                  <a:ln>
                                    <a:noFill/>
                                  </a:ln>
                                  <a:solidFill>
                                    <a:srgbClr val="4D4D4D"/>
                                  </a:solidFill>
                                  <a:effectLst/>
                                  <a:uLnTx/>
                                  <a:uFillTx/>
                                  <a:latin typeface="Cambria Math" panose="02040503050406030204" pitchFamily="18" charset="0"/>
                                  <a:ea typeface="Cambria Math" panose="02040503050406030204" pitchFamily="18" charset="0"/>
                                </a:rPr>
                                <m:t>0</m:t>
                              </m:r>
                            </m:sub>
                          </m:sSub>
                          <m:r>
                            <a:rPr kumimoji="0" lang="en-US" altLang="zh-CN" sz="2000" b="0" i="1" u="none" strike="noStrike" kern="1200" cap="none" spc="0" normalizeH="0" baseline="0" noProof="0" smtClean="0">
                              <a:ln>
                                <a:noFill/>
                              </a:ln>
                              <a:solidFill>
                                <a:srgbClr val="4D4D4D"/>
                              </a:solidFill>
                              <a:effectLst/>
                              <a:uLnTx/>
                              <a:uFillTx/>
                              <a:latin typeface="Cambria Math" panose="02040503050406030204" pitchFamily="18" charset="0"/>
                            </a:rPr>
                            <m:t>+</m:t>
                          </m:r>
                          <m:sSub>
                            <m:sSubPr>
                              <m:ctrlPr>
                                <a:rPr kumimoji="0" lang="en-US" altLang="zh-CN" sz="2000" i="1" u="none" strike="noStrike" kern="1200" cap="none" spc="0" normalizeH="0" baseline="0" noProof="0">
                                  <a:ln>
                                    <a:noFill/>
                                  </a:ln>
                                  <a:solidFill>
                                    <a:srgbClr val="4D4D4D"/>
                                  </a:solidFill>
                                  <a:effectLst/>
                                  <a:uLnTx/>
                                  <a:uFillTx/>
                                  <a:latin typeface="Cambria Math" panose="02040503050406030204" pitchFamily="18" charset="0"/>
                                  <a:ea typeface="Cambria Math" panose="02040503050406030204" pitchFamily="18" charset="0"/>
                                </a:rPr>
                              </m:ctrlPr>
                            </m:sSubPr>
                            <m:e>
                              <m:r>
                                <m:rPr>
                                  <m:sty m:val="p"/>
                                </m:rPr>
                                <a:rPr kumimoji="0" lang="el-GR" altLang="zh-CN" sz="2000" b="0" i="0" u="none" strike="noStrike" kern="1200" cap="none" spc="0" normalizeH="0" baseline="0" noProof="0" smtClean="0">
                                  <a:ln>
                                    <a:noFill/>
                                  </a:ln>
                                  <a:solidFill>
                                    <a:srgbClr val="4D4D4D"/>
                                  </a:solidFill>
                                  <a:effectLst/>
                                  <a:uLnTx/>
                                  <a:uFillTx/>
                                  <a:latin typeface="Cambria Math" panose="02040503050406030204" pitchFamily="18" charset="0"/>
                                  <a:ea typeface="Cambria Math" panose="02040503050406030204" pitchFamily="18" charset="0"/>
                                </a:rPr>
                                <m:t>Σ</m:t>
                              </m:r>
                            </m:e>
                            <m:sub>
                              <m:r>
                                <a:rPr kumimoji="0" lang="en-US" altLang="zh-CN" sz="2000" b="0" i="1" u="none" strike="noStrike" kern="1200" cap="none" spc="0" normalizeH="0" baseline="0" noProof="0" smtClean="0">
                                  <a:ln>
                                    <a:noFill/>
                                  </a:ln>
                                  <a:solidFill>
                                    <a:srgbClr val="4D4D4D"/>
                                  </a:solidFill>
                                  <a:effectLst/>
                                  <a:uLnTx/>
                                  <a:uFillTx/>
                                  <a:latin typeface="Cambria Math" panose="02040503050406030204" pitchFamily="18" charset="0"/>
                                  <a:ea typeface="Cambria Math" panose="02040503050406030204" pitchFamily="18" charset="0"/>
                                </a:rPr>
                                <m:t>1</m:t>
                              </m:r>
                            </m:sub>
                          </m:sSub>
                          <m:r>
                            <a:rPr kumimoji="0" lang="en-US" altLang="zh-CN" sz="2000" b="0" i="1" u="none" strike="noStrike" kern="1200" cap="none" spc="0" normalizeH="0" baseline="0" noProof="0" smtClean="0">
                              <a:ln>
                                <a:noFill/>
                              </a:ln>
                              <a:solidFill>
                                <a:srgbClr val="4D4D4D"/>
                              </a:solidFill>
                              <a:effectLst/>
                              <a:uLnTx/>
                              <a:uFillTx/>
                              <a:latin typeface="Cambria Math" panose="02040503050406030204" pitchFamily="18" charset="0"/>
                              <a:ea typeface="Cambria Math" panose="02040503050406030204" pitchFamily="18" charset="0"/>
                            </a:rPr>
                            <m:t>)</m:t>
                          </m:r>
                          <m:r>
                            <a:rPr kumimoji="0" lang="en-US" altLang="zh-CN" sz="2000" b="0" i="1" u="none" strike="noStrike" kern="1200" cap="none" spc="0" normalizeH="0" baseline="0" noProof="0" smtClean="0">
                              <a:ln>
                                <a:noFill/>
                              </a:ln>
                              <a:solidFill>
                                <a:srgbClr val="4D4D4D"/>
                              </a:solidFill>
                              <a:effectLst/>
                              <a:uLnTx/>
                              <a:uFillTx/>
                              <a:latin typeface="Cambria Math" panose="02040503050406030204" pitchFamily="18" charset="0"/>
                            </a:rPr>
                            <m:t>𝑤</m:t>
                          </m:r>
                          <m:r>
                            <m:rPr>
                              <m:nor/>
                            </m:rPr>
                            <a:rPr kumimoji="0" lang="en-US" altLang="zh-CN" sz="2000" i="0" u="none" strike="noStrike" kern="1200" cap="none" spc="0" normalizeH="0" baseline="0" noProof="0" dirty="0">
                              <a:ln>
                                <a:noFill/>
                              </a:ln>
                              <a:solidFill>
                                <a:srgbClr val="4D4D4D"/>
                              </a:solidFill>
                              <a:effectLst/>
                              <a:uLnTx/>
                              <a:uFillTx/>
                              <a:latin typeface="Arial" panose="020B0604020202020204" pitchFamily="34" charset="0"/>
                              <a:ea typeface="黑体" panose="02010609060101010101" pitchFamily="49" charset="-122"/>
                              <a:cs typeface="Arial" panose="020B0604020202020204" pitchFamily="34" charset="0"/>
                            </a:rPr>
                            <m:t> </m:t>
                          </m:r>
                        </m:den>
                      </m:f>
                    </m:oMath>
                  </m:oMathPara>
                </a14:m>
                <a:endParaRPr kumimoji="0" lang="en-US" altLang="zh-CN" sz="2400" i="0" u="none" strike="noStrike" kern="1200" cap="none" spc="0" normalizeH="0" baseline="0" noProof="0" dirty="0">
                  <a:ln>
                    <a:noFill/>
                  </a:ln>
                  <a:solidFill>
                    <a:srgbClr val="4D4D4D"/>
                  </a:solidFill>
                  <a:effectLst/>
                  <a:uLnTx/>
                  <a:uFillTx/>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15" name="文本框 14">
                <a:extLst>
                  <a:ext uri="{FF2B5EF4-FFF2-40B4-BE49-F238E27FC236}">
                    <a16:creationId xmlns:a16="http://schemas.microsoft.com/office/drawing/2014/main" id="{F90DE5D6-9CBA-A464-9FF8-7C461FFB90E9}"/>
                  </a:ext>
                </a:extLst>
              </p:cNvPr>
              <p:cNvSpPr txBox="1">
                <a:spLocks noRot="1" noChangeAspect="1" noMove="1" noResize="1" noEditPoints="1" noAdjustHandles="1" noChangeArrowheads="1" noChangeShapeType="1" noTextEdit="1"/>
              </p:cNvSpPr>
              <p:nvPr/>
            </p:nvSpPr>
            <p:spPr>
              <a:xfrm>
                <a:off x="307593" y="1602783"/>
                <a:ext cx="5175415" cy="4608441"/>
              </a:xfrm>
              <a:prstGeom prst="rect">
                <a:avLst/>
              </a:prstGeom>
              <a:blipFill>
                <a:blip r:embed="rId3"/>
                <a:stretch>
                  <a:fillRect r="-1225"/>
                </a:stretch>
              </a:blipFill>
            </p:spPr>
            <p:txBody>
              <a:bodyPr/>
              <a:lstStyle/>
              <a:p>
                <a:r>
                  <a:rPr lang="en-VN">
                    <a:noFill/>
                  </a:rPr>
                  <a:t> </a:t>
                </a:r>
              </a:p>
            </p:txBody>
          </p:sp>
        </mc:Fallback>
      </mc:AlternateContent>
      <p:pic>
        <p:nvPicPr>
          <p:cNvPr id="6" name="Picture 5">
            <a:extLst>
              <a:ext uri="{FF2B5EF4-FFF2-40B4-BE49-F238E27FC236}">
                <a16:creationId xmlns:a16="http://schemas.microsoft.com/office/drawing/2014/main" id="{6E049D17-69A7-6A03-DC8A-A0428EAF0F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3375" y="1794833"/>
            <a:ext cx="4832574" cy="4832574"/>
          </a:xfrm>
          <a:prstGeom prst="rect">
            <a:avLst/>
          </a:prstGeom>
        </p:spPr>
      </p:pic>
    </p:spTree>
    <p:extLst>
      <p:ext uri="{BB962C8B-B14F-4D97-AF65-F5344CB8AC3E}">
        <p14:creationId xmlns:p14="http://schemas.microsoft.com/office/powerpoint/2010/main" val="15640775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23</a:t>
            </a:fld>
            <a:endParaRPr lang="zh-CN" altLang="en-US">
              <a:latin typeface="Calibri"/>
              <a:cs typeface="Calibri"/>
            </a:endParaRPr>
          </a:p>
        </p:txBody>
      </p:sp>
      <p:sp>
        <p:nvSpPr>
          <p:cNvPr id="13" name="文本占位符 2"/>
          <p:cNvSpPr>
            <a:spLocks noGrp="1"/>
          </p:cNvSpPr>
          <p:nvPr>
            <p:ph type="body" sz="quarter" idx="14"/>
          </p:nvPr>
        </p:nvSpPr>
        <p:spPr/>
        <p:txBody>
          <a:bodyPr>
            <a:normAutofit/>
          </a:bodyPr>
          <a:lstStyle/>
          <a:p>
            <a:r>
              <a:rPr lang="en-VN" dirty="0"/>
              <a:t>Giới thiệu bài toán Face2Sketch</a:t>
            </a:r>
          </a:p>
          <a:p>
            <a:pPr lvl="1"/>
            <a:r>
              <a:rPr lang="en-VN" dirty="0"/>
              <a:t>Truy xuất khuôn mặt có vai trò quan trọng trong điều tra hình sự; tuy nhiên, trong nhiều trường hợp, chân dung nghi phạm chỉ được thể hiện dưới dạng ảnh phác thảo </a:t>
            </a:r>
            <a:r>
              <a:rPr lang="en-VN" i="1" dirty="0"/>
              <a:t>(facial sketch)</a:t>
            </a:r>
            <a:r>
              <a:rPr lang="en-VN" dirty="0"/>
              <a:t>.</a:t>
            </a:r>
          </a:p>
          <a:p>
            <a:pPr lvl="1"/>
            <a:r>
              <a:rPr lang="en-VN" dirty="0"/>
              <a:t>Face2Sketch chuyển ảnh khuôn mặt thật </a:t>
            </a:r>
            <a:r>
              <a:rPr lang="en-VN" i="1" dirty="0"/>
              <a:t>(photo)</a:t>
            </a:r>
            <a:r>
              <a:rPr lang="en-VN" dirty="0"/>
              <a:t> thành ảnh phác thảo </a:t>
            </a:r>
            <a:r>
              <a:rPr lang="en-VN" i="1" dirty="0"/>
              <a:t>(sketch)</a:t>
            </a:r>
            <a:r>
              <a:rPr lang="en-VN" dirty="0"/>
              <a:t>, qua đó giảm khoảng cách khác miền </a:t>
            </a:r>
            <a:r>
              <a:rPr lang="en-VN" i="1" dirty="0"/>
              <a:t>(cross-domain gap)</a:t>
            </a:r>
            <a:r>
              <a:rPr lang="en-VN" dirty="0"/>
              <a:t> và nâng cao độ chính xác đối sánh.</a:t>
            </a:r>
          </a:p>
          <a:p>
            <a:pPr>
              <a:lnSpc>
                <a:spcPct val="90000"/>
              </a:lnSpc>
            </a:pPr>
            <a:endParaRPr lang="en-US" altLang="zh-CN" sz="2000" b="1"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dựa trên học không gian con</a:t>
            </a:r>
          </a:p>
        </p:txBody>
      </p:sp>
      <p:pic>
        <p:nvPicPr>
          <p:cNvPr id="6" name="图片 5">
            <a:extLst>
              <a:ext uri="{FF2B5EF4-FFF2-40B4-BE49-F238E27FC236}">
                <a16:creationId xmlns:a16="http://schemas.microsoft.com/office/drawing/2014/main" id="{F819ED91-3CF4-44FE-ED7F-786D715BC6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5040" y="3429000"/>
            <a:ext cx="3597520" cy="3120876"/>
          </a:xfrm>
          <a:prstGeom prst="rect">
            <a:avLst/>
          </a:prstGeom>
        </p:spPr>
      </p:pic>
      <p:pic>
        <p:nvPicPr>
          <p:cNvPr id="8" name="图片 7">
            <a:extLst>
              <a:ext uri="{FF2B5EF4-FFF2-40B4-BE49-F238E27FC236}">
                <a16:creationId xmlns:a16="http://schemas.microsoft.com/office/drawing/2014/main" id="{212B9BE7-08C7-9950-5BC2-66624A3E0F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9442" y="3429000"/>
            <a:ext cx="3610648" cy="3120876"/>
          </a:xfrm>
          <a:prstGeom prst="rect">
            <a:avLst/>
          </a:prstGeom>
        </p:spPr>
      </p:pic>
    </p:spTree>
    <p:extLst>
      <p:ext uri="{BB962C8B-B14F-4D97-AF65-F5344CB8AC3E}">
        <p14:creationId xmlns:p14="http://schemas.microsoft.com/office/powerpoint/2010/main" val="2870759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24</a:t>
            </a:fld>
            <a:endParaRPr lang="zh-CN" altLang="en-US">
              <a:latin typeface="Calibri"/>
              <a:cs typeface="Calibri"/>
            </a:endParaRPr>
          </a:p>
        </p:txBody>
      </p:sp>
      <p:sp>
        <p:nvSpPr>
          <p:cNvPr id="13" name="文本占位符 2"/>
          <p:cNvSpPr>
            <a:spLocks noGrp="1"/>
          </p:cNvSpPr>
          <p:nvPr>
            <p:ph type="body" sz="quarter" idx="14"/>
          </p:nvPr>
        </p:nvSpPr>
        <p:spPr/>
        <p:txBody>
          <a:bodyPr>
            <a:normAutofit/>
          </a:bodyPr>
          <a:lstStyle/>
          <a:p>
            <a:pPr>
              <a:lnSpc>
                <a:spcPct val="90000"/>
              </a:lnSpc>
            </a:pPr>
            <a:r>
              <a:rPr lang="en-US" altLang="zh-CN" sz="2400" dirty="0">
                <a:solidFill>
                  <a:srgbClr val="4D4D4D"/>
                </a:solidFill>
                <a:ea typeface="黑体" panose="02010609060101010101" pitchFamily="49" charset="-122"/>
              </a:rPr>
              <a:t>Face Sketch Recognition</a:t>
            </a:r>
          </a:p>
          <a:p>
            <a:pPr lvl="1">
              <a:lnSpc>
                <a:spcPct val="90000"/>
              </a:lnSpc>
            </a:pPr>
            <a:r>
              <a:rPr lang="zh-CN" altLang="en-US" sz="2000" dirty="0">
                <a:latin typeface="Calibri"/>
                <a:cs typeface="Calibri"/>
              </a:rPr>
              <a:t>Sử dụng phương thức đo hình học để mô tả khuôn mặt có thể tránh được khác biệt về kết cấu do phong cách vẽ khác nhau</a:t>
            </a:r>
            <a:endParaRPr lang="en-US" altLang="zh-CN" sz="2000" dirty="0">
              <a:latin typeface="Calibri"/>
              <a:cs typeface="Calibri"/>
            </a:endParaRPr>
          </a:p>
          <a:p>
            <a:pPr lvl="1">
              <a:lnSpc>
                <a:spcPct val="90000"/>
              </a:lnSpc>
            </a:pPr>
            <a:r>
              <a:rPr lang="zh-CN" altLang="en-US" sz="2000" dirty="0">
                <a:latin typeface="Calibri"/>
                <a:cs typeface="Calibri"/>
              </a:rPr>
              <a:t>Thiết kế mô hình hình học khuôn mặt</a:t>
            </a:r>
            <a:endParaRPr lang="en-US" altLang="zh-CN" sz="2000" dirty="0">
              <a:latin typeface="Calibri"/>
              <a:cs typeface="Calibri"/>
            </a:endParaRPr>
          </a:p>
          <a:p>
            <a:pPr lvl="1">
              <a:lnSpc>
                <a:spcPct val="90000"/>
              </a:lnSpc>
            </a:pPr>
            <a:r>
              <a:rPr lang="zh-CN" altLang="en-US" sz="2000" dirty="0">
                <a:latin typeface="Calibri"/>
                <a:cs typeface="Calibri"/>
              </a:rPr>
              <a:t>Trích xuất đặc trưng khuôn mặt bằng EigenFace:</a:t>
            </a:r>
            <a:r>
              <a:rPr lang="en-US" altLang="zh-CN" sz="2000" dirty="0">
                <a:latin typeface="Calibri"/>
                <a:cs typeface="Calibri"/>
              </a:rPr>
              <a:t>                               </a:t>
            </a:r>
            <a:r>
              <a:rPr lang="zh-CN" altLang="en-US" sz="2000" dirty="0">
                <a:latin typeface="Calibri"/>
                <a:cs typeface="Calibri"/>
              </a:rPr>
              <a:t>, trong đó là photo khuôn mặt</a:t>
            </a: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dựa trên học không gian con</a:t>
            </a:r>
          </a:p>
        </p:txBody>
      </p:sp>
      <p:pic>
        <p:nvPicPr>
          <p:cNvPr id="5" name="图片 4">
            <a:extLst>
              <a:ext uri="{FF2B5EF4-FFF2-40B4-BE49-F238E27FC236}">
                <a16:creationId xmlns:a16="http://schemas.microsoft.com/office/drawing/2014/main" id="{7969C243-EBFA-426B-5D41-7E0181BE4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859" y="3070642"/>
            <a:ext cx="4556118" cy="3438312"/>
          </a:xfrm>
          <a:prstGeom prst="rect">
            <a:avLst/>
          </a:prstGeom>
        </p:spPr>
      </p:pic>
      <p:pic>
        <p:nvPicPr>
          <p:cNvPr id="9" name="图片 8">
            <a:extLst>
              <a:ext uri="{FF2B5EF4-FFF2-40B4-BE49-F238E27FC236}">
                <a16:creationId xmlns:a16="http://schemas.microsoft.com/office/drawing/2014/main" id="{E2B93342-1E4E-6823-62E4-3E0D591757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3822" y="3338757"/>
            <a:ext cx="3560856" cy="507485"/>
          </a:xfrm>
          <a:prstGeom prst="rect">
            <a:avLst/>
          </a:prstGeom>
        </p:spPr>
      </p:pic>
      <p:pic>
        <p:nvPicPr>
          <p:cNvPr id="11" name="图片 10">
            <a:extLst>
              <a:ext uri="{FF2B5EF4-FFF2-40B4-BE49-F238E27FC236}">
                <a16:creationId xmlns:a16="http://schemas.microsoft.com/office/drawing/2014/main" id="{7B6DF91D-B765-AAAE-A904-AB5309BEF4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3822" y="3984304"/>
            <a:ext cx="3847727" cy="484151"/>
          </a:xfrm>
          <a:prstGeom prst="rect">
            <a:avLst/>
          </a:prstGeom>
        </p:spPr>
      </p:pic>
      <p:pic>
        <p:nvPicPr>
          <p:cNvPr id="14" name="图片 13">
            <a:extLst>
              <a:ext uri="{FF2B5EF4-FFF2-40B4-BE49-F238E27FC236}">
                <a16:creationId xmlns:a16="http://schemas.microsoft.com/office/drawing/2014/main" id="{0F0A8E03-DA28-F282-01D5-F767BF3CC7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3822" y="4609372"/>
            <a:ext cx="4256742" cy="448541"/>
          </a:xfrm>
          <a:prstGeom prst="rect">
            <a:avLst/>
          </a:prstGeom>
        </p:spPr>
      </p:pic>
      <p:pic>
        <p:nvPicPr>
          <p:cNvPr id="16" name="图片 15">
            <a:extLst>
              <a:ext uri="{FF2B5EF4-FFF2-40B4-BE49-F238E27FC236}">
                <a16:creationId xmlns:a16="http://schemas.microsoft.com/office/drawing/2014/main" id="{DD7E9E85-A169-2E8A-4A4F-C337C62F58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63822" y="5198830"/>
            <a:ext cx="3847727" cy="454731"/>
          </a:xfrm>
          <a:prstGeom prst="rect">
            <a:avLst/>
          </a:prstGeom>
        </p:spPr>
      </p:pic>
      <p:pic>
        <p:nvPicPr>
          <p:cNvPr id="18" name="图片 17">
            <a:extLst>
              <a:ext uri="{FF2B5EF4-FFF2-40B4-BE49-F238E27FC236}">
                <a16:creationId xmlns:a16="http://schemas.microsoft.com/office/drawing/2014/main" id="{5D422877-66C9-0BE7-D755-CFBCB9CF47E7}"/>
              </a:ext>
            </a:extLst>
          </p:cNvPr>
          <p:cNvPicPr>
            <a:picLocks noChangeAspect="1"/>
          </p:cNvPicPr>
          <p:nvPr/>
        </p:nvPicPr>
        <p:blipFill rotWithShape="1">
          <a:blip r:embed="rId7">
            <a:extLst>
              <a:ext uri="{28A0092B-C50C-407E-A947-70E740481C1C}">
                <a14:useLocalDpi xmlns:a14="http://schemas.microsoft.com/office/drawing/2010/main" val="0"/>
              </a:ext>
            </a:extLst>
          </a:blip>
          <a:srcRect l="54644" t="35667" r="25070" b="27836"/>
          <a:stretch/>
        </p:blipFill>
        <p:spPr>
          <a:xfrm>
            <a:off x="6524655" y="2331848"/>
            <a:ext cx="1586754" cy="454731"/>
          </a:xfrm>
          <a:prstGeom prst="rect">
            <a:avLst/>
          </a:prstGeom>
        </p:spPr>
      </p:pic>
      <p:pic>
        <p:nvPicPr>
          <p:cNvPr id="19" name="图片 18">
            <a:extLst>
              <a:ext uri="{FF2B5EF4-FFF2-40B4-BE49-F238E27FC236}">
                <a16:creationId xmlns:a16="http://schemas.microsoft.com/office/drawing/2014/main" id="{B35077CC-D53F-504D-18B2-7DF439A563CC}"/>
              </a:ext>
            </a:extLst>
          </p:cNvPr>
          <p:cNvPicPr>
            <a:picLocks noChangeAspect="1"/>
          </p:cNvPicPr>
          <p:nvPr/>
        </p:nvPicPr>
        <p:blipFill rotWithShape="1">
          <a:blip r:embed="rId7">
            <a:extLst>
              <a:ext uri="{28A0092B-C50C-407E-A947-70E740481C1C}">
                <a14:useLocalDpi xmlns:a14="http://schemas.microsoft.com/office/drawing/2010/main" val="0"/>
              </a:ext>
            </a:extLst>
          </a:blip>
          <a:srcRect l="70771" t="35667" r="25070" b="27836"/>
          <a:stretch/>
        </p:blipFill>
        <p:spPr>
          <a:xfrm>
            <a:off x="11366763" y="2336374"/>
            <a:ext cx="325344" cy="454731"/>
          </a:xfrm>
          <a:prstGeom prst="rect">
            <a:avLst/>
          </a:prstGeom>
        </p:spPr>
      </p:pic>
    </p:spTree>
    <p:extLst>
      <p:ext uri="{BB962C8B-B14F-4D97-AF65-F5344CB8AC3E}">
        <p14:creationId xmlns:p14="http://schemas.microsoft.com/office/powerpoint/2010/main" val="29987233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25</a:t>
            </a:fld>
            <a:endParaRPr lang="zh-CN" altLang="en-US">
              <a:latin typeface="Calibri"/>
              <a:cs typeface="Calibri"/>
            </a:endParaRPr>
          </a:p>
        </p:txBody>
      </p:sp>
      <p:sp>
        <p:nvSpPr>
          <p:cNvPr id="13" name="文本占位符 2"/>
          <p:cNvSpPr>
            <a:spLocks noGrp="1"/>
          </p:cNvSpPr>
          <p:nvPr>
            <p:ph type="body" sz="quarter" idx="14"/>
          </p:nvPr>
        </p:nvSpPr>
        <p:spPr/>
        <p:txBody>
          <a:bodyPr>
            <a:normAutofit/>
          </a:bodyPr>
          <a:lstStyle/>
          <a:p>
            <a:r>
              <a:rPr lang="en-VN" dirty="0"/>
              <a:t>Nhận dạng khuôn mặt từ ảnh phác thảo </a:t>
            </a:r>
            <a:r>
              <a:rPr lang="en-VN" i="1" dirty="0"/>
              <a:t>(Face Sketch Recognition)</a:t>
            </a:r>
            <a:endParaRPr lang="en-VN" dirty="0"/>
          </a:p>
          <a:p>
            <a:pPr lvl="1"/>
            <a:r>
              <a:rPr lang="en-VN" sz="1800" dirty="0"/>
              <a:t>Do khác biệt miền giữa ảnh thật </a:t>
            </a:r>
            <a:r>
              <a:rPr lang="en-VN" sz="1800" i="1" dirty="0"/>
              <a:t>(photo)</a:t>
            </a:r>
            <a:r>
              <a:rPr lang="en-VN" sz="1800" dirty="0"/>
              <a:t> và ảnh phác thảo </a:t>
            </a:r>
            <a:r>
              <a:rPr lang="en-VN" sz="1800" i="1" dirty="0"/>
              <a:t>(sketch)</a:t>
            </a:r>
            <a:r>
              <a:rPr lang="en-VN" sz="1800" dirty="0"/>
              <a:t>, Eigenfaces trực tiếp thường cho hiệu quả thấp; khoảng cách giữa photo và sketch của cùng một người có thể lớn hơn khoảng cách giữa photo của hai người khác nhau.</a:t>
            </a:r>
          </a:p>
          <a:p>
            <a:pPr lvl="1"/>
            <a:r>
              <a:rPr lang="en-VN" sz="1800" dirty="0"/>
              <a:t>Vì vậy, có thể chuyển photo sang sketch trước khi trích xuất đặc trưng và đối sánh.</a:t>
            </a:r>
          </a:p>
          <a:p>
            <a:pPr lvl="1"/>
            <a:r>
              <a:rPr lang="en-VN" sz="1800" dirty="0"/>
              <a:t>Theo Eigenfaces, ảnh khuôn mặt được biểu diễn bằng tổ hợp tuyến tính của các khuôn mặt riêng </a:t>
            </a:r>
            <a:r>
              <a:rPr lang="en-VN" sz="1800" i="1" dirty="0"/>
              <a:t>(eigenfaces)</a:t>
            </a:r>
            <a:r>
              <a:rPr lang="en-VN" sz="1800" dirty="0"/>
              <a:t>; các hệ số biểu diễn này có thể được dùng để ánh xạ từ miền photo sang miền sketch.</a:t>
            </a:r>
          </a:p>
          <a:p>
            <a:pPr>
              <a:lnSpc>
                <a:spcPct val="90000"/>
              </a:lnSpc>
            </a:pPr>
            <a:endParaRPr lang="zh-CN" altLang="en-US" sz="2000" b="1"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dựa trên học không gian con</a:t>
            </a:r>
          </a:p>
        </p:txBody>
      </p:sp>
      <p:pic>
        <p:nvPicPr>
          <p:cNvPr id="6" name="图片 5">
            <a:extLst>
              <a:ext uri="{FF2B5EF4-FFF2-40B4-BE49-F238E27FC236}">
                <a16:creationId xmlns:a16="http://schemas.microsoft.com/office/drawing/2014/main" id="{DAA337A3-EB59-ADAE-BE63-5F61337A4A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8328" y="5035302"/>
            <a:ext cx="4439398" cy="909491"/>
          </a:xfrm>
          <a:prstGeom prst="rect">
            <a:avLst/>
          </a:prstGeom>
        </p:spPr>
      </p:pic>
      <p:pic>
        <p:nvPicPr>
          <p:cNvPr id="8" name="图片 7">
            <a:extLst>
              <a:ext uri="{FF2B5EF4-FFF2-40B4-BE49-F238E27FC236}">
                <a16:creationId xmlns:a16="http://schemas.microsoft.com/office/drawing/2014/main" id="{D71AD413-AFEB-DBEC-C39F-206AE31FF9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9421" y="3828037"/>
            <a:ext cx="3557214" cy="484681"/>
          </a:xfrm>
          <a:prstGeom prst="rect">
            <a:avLst/>
          </a:prstGeom>
        </p:spPr>
      </p:pic>
      <p:pic>
        <p:nvPicPr>
          <p:cNvPr id="12" name="图片 11">
            <a:extLst>
              <a:ext uri="{FF2B5EF4-FFF2-40B4-BE49-F238E27FC236}">
                <a16:creationId xmlns:a16="http://schemas.microsoft.com/office/drawing/2014/main" id="{88918956-C5D7-2F54-69A8-880F594E67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9024" y="4404595"/>
            <a:ext cx="4598005" cy="538829"/>
          </a:xfrm>
          <a:prstGeom prst="rect">
            <a:avLst/>
          </a:prstGeom>
        </p:spPr>
      </p:pic>
      <p:pic>
        <p:nvPicPr>
          <p:cNvPr id="17" name="图片 16">
            <a:extLst>
              <a:ext uri="{FF2B5EF4-FFF2-40B4-BE49-F238E27FC236}">
                <a16:creationId xmlns:a16="http://schemas.microsoft.com/office/drawing/2014/main" id="{AD294B91-83BA-3622-449C-BF35942DFD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026" y="3944961"/>
            <a:ext cx="4844910" cy="2714101"/>
          </a:xfrm>
          <a:prstGeom prst="rect">
            <a:avLst/>
          </a:prstGeom>
        </p:spPr>
      </p:pic>
      <p:pic>
        <p:nvPicPr>
          <p:cNvPr id="21" name="图片 20">
            <a:extLst>
              <a:ext uri="{FF2B5EF4-FFF2-40B4-BE49-F238E27FC236}">
                <a16:creationId xmlns:a16="http://schemas.microsoft.com/office/drawing/2014/main" id="{1D83EE41-E4B7-8AE7-5ABF-EFCFEF6CE6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24632" y="6033928"/>
            <a:ext cx="5006788" cy="791890"/>
          </a:xfrm>
          <a:prstGeom prst="rect">
            <a:avLst/>
          </a:prstGeom>
        </p:spPr>
      </p:pic>
    </p:spTree>
    <p:extLst>
      <p:ext uri="{BB962C8B-B14F-4D97-AF65-F5344CB8AC3E}">
        <p14:creationId xmlns:p14="http://schemas.microsoft.com/office/powerpoint/2010/main" val="7946009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26</a:t>
            </a:fld>
            <a:endParaRPr lang="zh-CN" altLang="en-US">
              <a:latin typeface="Calibri"/>
              <a:cs typeface="Calibri"/>
            </a:endParaRPr>
          </a:p>
        </p:txBody>
      </p:sp>
      <p:sp>
        <p:nvSpPr>
          <p:cNvPr id="13" name="文本占位符 2"/>
          <p:cNvSpPr>
            <a:spLocks noGrp="1"/>
          </p:cNvSpPr>
          <p:nvPr>
            <p:ph type="body" sz="quarter" idx="14"/>
          </p:nvPr>
        </p:nvSpPr>
        <p:spPr/>
        <p:txBody>
          <a:bodyPr>
            <a:normAutofit/>
          </a:bodyPr>
          <a:lstStyle/>
          <a:p>
            <a:r>
              <a:rPr lang="en-US" altLang="zh-CN" sz="2000" dirty="0">
                <a:solidFill>
                  <a:srgbClr val="4D4D4D"/>
                </a:solidFill>
                <a:ea typeface="黑体" panose="02010609060101010101" pitchFamily="49" charset="-122"/>
              </a:rPr>
              <a:t>Face Sketch Recognition</a:t>
            </a:r>
          </a:p>
          <a:p>
            <a:pPr lvl="1"/>
            <a:r>
              <a:rPr lang="en-US" altLang="zh-CN" dirty="0"/>
              <a:t>Quy trình tổng thể của Face2sketch</a:t>
            </a:r>
          </a:p>
          <a:p>
            <a:pPr lvl="1"/>
            <a:r>
              <a:rPr lang="en-US" altLang="zh-CN" dirty="0"/>
              <a:t>Step 1: lần lượt tính giá trị trung bình của tập huấn </a:t>
            </a:r>
            <a:r>
              <a:rPr lang="en-US" altLang="zh-CN" dirty="0" err="1"/>
              <a:t>luyện</a:t>
            </a:r>
            <a:r>
              <a:rPr lang="en-US" altLang="zh-CN" dirty="0"/>
              <a:t> photo </a:t>
            </a:r>
          </a:p>
          <a:p>
            <a:pPr marL="457200" lvl="1" indent="0">
              <a:buNone/>
            </a:pPr>
            <a:r>
              <a:rPr lang="en-US" altLang="zh-CN" dirty="0"/>
              <a:t>      </a:t>
            </a:r>
            <a:r>
              <a:rPr lang="en-US" altLang="zh-CN" dirty="0" err="1"/>
              <a:t>và</a:t>
            </a:r>
            <a:r>
              <a:rPr lang="en-US" altLang="zh-CN" dirty="0"/>
              <a:t> tập huấn luyện sketch  </a:t>
            </a:r>
          </a:p>
          <a:p>
            <a:pPr lvl="1"/>
            <a:r>
              <a:rPr lang="en-US" altLang="zh-CN" dirty="0"/>
              <a:t>Step 2: tính ma trận trị riêng của tập huấn luyện photo</a:t>
            </a:r>
          </a:p>
          <a:p>
            <a:pPr lvl="1"/>
            <a:r>
              <a:rPr lang="en-US" altLang="zh-CN" dirty="0"/>
              <a:t>Step 3: khử giá trị trung bình đối với photo đầu vào</a:t>
            </a:r>
          </a:p>
          <a:p>
            <a:pPr lvl="1"/>
            <a:r>
              <a:rPr lang="en-US" altLang="zh-CN" dirty="0"/>
              <a:t>Step 4: ánh </a:t>
            </a:r>
            <a:r>
              <a:rPr lang="en-US" altLang="zh-CN" dirty="0" err="1"/>
              <a:t>xạ</a:t>
            </a:r>
            <a:r>
              <a:rPr lang="en-US" altLang="zh-CN" dirty="0"/>
              <a:t>      sang        </a:t>
            </a:r>
            <a:r>
              <a:rPr lang="en-US" altLang="zh-CN" dirty="0" err="1"/>
              <a:t>để</a:t>
            </a:r>
            <a:r>
              <a:rPr lang="en-US" altLang="zh-CN" dirty="0"/>
              <a:t> </a:t>
            </a:r>
            <a:r>
              <a:rPr lang="en-US" altLang="zh-CN" dirty="0" err="1"/>
              <a:t>tính</a:t>
            </a:r>
            <a:r>
              <a:rPr lang="en-US" altLang="zh-CN"/>
              <a:t> vector </a:t>
            </a:r>
            <a:r>
              <a:rPr lang="en-US" altLang="zh-CN" dirty="0" err="1"/>
              <a:t>trọng</a:t>
            </a:r>
            <a:r>
              <a:rPr lang="en-US" altLang="zh-CN" dirty="0"/>
              <a:t> số trị riêng</a:t>
            </a:r>
          </a:p>
          <a:p>
            <a:pPr lvl="1"/>
            <a:r>
              <a:rPr lang="en-US" altLang="zh-CN" dirty="0"/>
              <a:t>Step5: tái tạo hình ảnh sketch</a:t>
            </a:r>
          </a:p>
          <a:p>
            <a:pPr lvl="1"/>
            <a:endParaRPr lang="en-US" altLang="zh-CN" dirty="0"/>
          </a:p>
          <a:p>
            <a:pPr lvl="1"/>
            <a:r>
              <a:rPr lang="en-US" altLang="zh-CN" dirty="0"/>
              <a:t>Step6: cuối cùng cộng lại giá trị trung bình</a:t>
            </a: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dựa trên học không gian con</a:t>
            </a:r>
          </a:p>
        </p:txBody>
      </p:sp>
      <p:pic>
        <p:nvPicPr>
          <p:cNvPr id="5" name="图片 4">
            <a:extLst>
              <a:ext uri="{FF2B5EF4-FFF2-40B4-BE49-F238E27FC236}">
                <a16:creationId xmlns:a16="http://schemas.microsoft.com/office/drawing/2014/main" id="{7CF1C1C8-6266-2BCA-5B85-EE1ABB31C020}"/>
              </a:ext>
            </a:extLst>
          </p:cNvPr>
          <p:cNvPicPr>
            <a:picLocks noChangeAspect="1"/>
          </p:cNvPicPr>
          <p:nvPr/>
        </p:nvPicPr>
        <p:blipFill rotWithShape="1">
          <a:blip r:embed="rId2">
            <a:extLst>
              <a:ext uri="{28A0092B-C50C-407E-A947-70E740481C1C}">
                <a14:useLocalDpi xmlns:a14="http://schemas.microsoft.com/office/drawing/2010/main" val="0"/>
              </a:ext>
            </a:extLst>
          </a:blip>
          <a:srcRect b="10274"/>
          <a:stretch/>
        </p:blipFill>
        <p:spPr>
          <a:xfrm>
            <a:off x="8648224" y="1879445"/>
            <a:ext cx="475944" cy="391459"/>
          </a:xfrm>
          <a:prstGeom prst="rect">
            <a:avLst/>
          </a:prstGeom>
        </p:spPr>
      </p:pic>
      <p:pic>
        <p:nvPicPr>
          <p:cNvPr id="9" name="图片 8">
            <a:extLst>
              <a:ext uri="{FF2B5EF4-FFF2-40B4-BE49-F238E27FC236}">
                <a16:creationId xmlns:a16="http://schemas.microsoft.com/office/drawing/2014/main" id="{EA0FA16A-9DF8-1091-CE30-DA462E700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9164" y="2299017"/>
            <a:ext cx="412619" cy="391459"/>
          </a:xfrm>
          <a:prstGeom prst="rect">
            <a:avLst/>
          </a:prstGeom>
        </p:spPr>
      </p:pic>
      <p:pic>
        <p:nvPicPr>
          <p:cNvPr id="11" name="图片 10">
            <a:extLst>
              <a:ext uri="{FF2B5EF4-FFF2-40B4-BE49-F238E27FC236}">
                <a16:creationId xmlns:a16="http://schemas.microsoft.com/office/drawing/2014/main" id="{E81377EE-D05F-115C-23C3-7128B8C689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8800" y="2754925"/>
            <a:ext cx="339912" cy="349624"/>
          </a:xfrm>
          <a:prstGeom prst="rect">
            <a:avLst/>
          </a:prstGeom>
        </p:spPr>
      </p:pic>
      <p:pic>
        <p:nvPicPr>
          <p:cNvPr id="15" name="图片 14">
            <a:extLst>
              <a:ext uri="{FF2B5EF4-FFF2-40B4-BE49-F238E27FC236}">
                <a16:creationId xmlns:a16="http://schemas.microsoft.com/office/drawing/2014/main" id="{02524884-7578-B9CA-ADD5-E517D401E8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34555" y="3045448"/>
            <a:ext cx="1551641" cy="383552"/>
          </a:xfrm>
          <a:prstGeom prst="rect">
            <a:avLst/>
          </a:prstGeom>
        </p:spPr>
      </p:pic>
      <p:pic>
        <p:nvPicPr>
          <p:cNvPr id="16" name="图片 15">
            <a:extLst>
              <a:ext uri="{FF2B5EF4-FFF2-40B4-BE49-F238E27FC236}">
                <a16:creationId xmlns:a16="http://schemas.microsoft.com/office/drawing/2014/main" id="{9639A34F-9097-5882-FC0E-DA9F323886CE}"/>
              </a:ext>
            </a:extLst>
          </p:cNvPr>
          <p:cNvPicPr>
            <a:picLocks noChangeAspect="1"/>
          </p:cNvPicPr>
          <p:nvPr/>
        </p:nvPicPr>
        <p:blipFill rotWithShape="1">
          <a:blip r:embed="rId5">
            <a:extLst>
              <a:ext uri="{28A0092B-C50C-407E-A947-70E740481C1C}">
                <a14:useLocalDpi xmlns:a14="http://schemas.microsoft.com/office/drawing/2010/main" val="0"/>
              </a:ext>
            </a:extLst>
          </a:blip>
          <a:srcRect r="76673"/>
          <a:stretch/>
        </p:blipFill>
        <p:spPr>
          <a:xfrm>
            <a:off x="3185056" y="3504010"/>
            <a:ext cx="352984" cy="374051"/>
          </a:xfrm>
          <a:prstGeom prst="rect">
            <a:avLst/>
          </a:prstGeom>
        </p:spPr>
      </p:pic>
      <p:pic>
        <p:nvPicPr>
          <p:cNvPr id="18" name="图片 17">
            <a:extLst>
              <a:ext uri="{FF2B5EF4-FFF2-40B4-BE49-F238E27FC236}">
                <a16:creationId xmlns:a16="http://schemas.microsoft.com/office/drawing/2014/main" id="{6D16DD32-1300-36DB-96DC-9FDA6B1C65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2451" y="3565358"/>
            <a:ext cx="293558" cy="301946"/>
          </a:xfrm>
          <a:prstGeom prst="rect">
            <a:avLst/>
          </a:prstGeom>
        </p:spPr>
      </p:pic>
      <p:pic>
        <p:nvPicPr>
          <p:cNvPr id="20" name="图片 19">
            <a:extLst>
              <a:ext uri="{FF2B5EF4-FFF2-40B4-BE49-F238E27FC236}">
                <a16:creationId xmlns:a16="http://schemas.microsoft.com/office/drawing/2014/main" id="{D28AE8DC-F29B-D839-509D-BC42135A7F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10375" y="3527746"/>
            <a:ext cx="347874" cy="383553"/>
          </a:xfrm>
          <a:prstGeom prst="rect">
            <a:avLst/>
          </a:prstGeom>
        </p:spPr>
      </p:pic>
      <p:pic>
        <p:nvPicPr>
          <p:cNvPr id="23" name="图片 22">
            <a:extLst>
              <a:ext uri="{FF2B5EF4-FFF2-40B4-BE49-F238E27FC236}">
                <a16:creationId xmlns:a16="http://schemas.microsoft.com/office/drawing/2014/main" id="{8E827AC9-9CDF-9459-F975-7FE9B458E8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4836" y="4302256"/>
            <a:ext cx="2180665" cy="378099"/>
          </a:xfrm>
          <a:prstGeom prst="rect">
            <a:avLst/>
          </a:prstGeom>
        </p:spPr>
      </p:pic>
      <p:pic>
        <p:nvPicPr>
          <p:cNvPr id="25" name="图片 24">
            <a:extLst>
              <a:ext uri="{FF2B5EF4-FFF2-40B4-BE49-F238E27FC236}">
                <a16:creationId xmlns:a16="http://schemas.microsoft.com/office/drawing/2014/main" id="{32632852-D115-8947-E6AD-A5CF81EEE7A3}"/>
              </a:ext>
            </a:extLst>
          </p:cNvPr>
          <p:cNvPicPr>
            <a:picLocks noChangeAspect="1"/>
          </p:cNvPicPr>
          <p:nvPr/>
        </p:nvPicPr>
        <p:blipFill rotWithShape="1">
          <a:blip r:embed="rId8">
            <a:extLst>
              <a:ext uri="{28A0092B-C50C-407E-A947-70E740481C1C}">
                <a14:useLocalDpi xmlns:a14="http://schemas.microsoft.com/office/drawing/2010/main" val="0"/>
              </a:ext>
            </a:extLst>
          </a:blip>
          <a:srcRect t="7618"/>
          <a:stretch/>
        </p:blipFill>
        <p:spPr>
          <a:xfrm>
            <a:off x="4849532" y="5151028"/>
            <a:ext cx="1437818" cy="310650"/>
          </a:xfrm>
          <a:prstGeom prst="rect">
            <a:avLst/>
          </a:prstGeom>
        </p:spPr>
      </p:pic>
    </p:spTree>
    <p:extLst>
      <p:ext uri="{BB962C8B-B14F-4D97-AF65-F5344CB8AC3E}">
        <p14:creationId xmlns:p14="http://schemas.microsoft.com/office/powerpoint/2010/main" val="32302339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27</a:t>
            </a:fld>
            <a:endParaRPr lang="zh-CN" altLang="en-US">
              <a:latin typeface="Calibri"/>
              <a:cs typeface="Calibri"/>
            </a:endParaRPr>
          </a:p>
        </p:txBody>
      </p:sp>
      <p:sp>
        <p:nvSpPr>
          <p:cNvPr id="4" name="文本占位符 3"/>
          <p:cNvSpPr>
            <a:spLocks noGrp="1"/>
          </p:cNvSpPr>
          <p:nvPr>
            <p:ph type="body" sz="quarter" idx="13"/>
          </p:nvPr>
        </p:nvSpPr>
        <p:spPr>
          <a:xfrm>
            <a:off x="494852" y="133086"/>
            <a:ext cx="11144922" cy="668337"/>
          </a:xfrm>
        </p:spPr>
        <p:txBody>
          <a:bodyPr>
            <a:noAutofit/>
          </a:bodyPr>
          <a:lstStyle/>
          <a:p>
            <a:r>
              <a:rPr lang="en-US" altLang="zh-CN" dirty="0"/>
              <a:t>§12.3 Phương pháp dựa trên học đối kháng</a:t>
            </a:r>
          </a:p>
        </p:txBody>
      </p:sp>
      <p:sp>
        <p:nvSpPr>
          <p:cNvPr id="6" name="Rectangle 4">
            <a:extLst>
              <a:ext uri="{FF2B5EF4-FFF2-40B4-BE49-F238E27FC236}">
                <a16:creationId xmlns:a16="http://schemas.microsoft.com/office/drawing/2014/main" id="{E48DF06D-765D-9047-A6DA-A8DBEE092553}"/>
              </a:ext>
            </a:extLst>
          </p:cNvPr>
          <p:cNvSpPr>
            <a:spLocks noChangeArrowheads="1"/>
          </p:cNvSpPr>
          <p:nvPr/>
        </p:nvSpPr>
        <p:spPr bwMode="auto">
          <a:xfrm>
            <a:off x="1013379" y="1352019"/>
            <a:ext cx="9184869" cy="1865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Lý thuyết sinh đối kháng</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Mạng sinh đối kháng</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Tối ưu hóa huấn luyện sinh đối kháng</a:t>
            </a:r>
          </a:p>
        </p:txBody>
      </p:sp>
    </p:spTree>
    <p:extLst>
      <p:ext uri="{BB962C8B-B14F-4D97-AF65-F5344CB8AC3E}">
        <p14:creationId xmlns:p14="http://schemas.microsoft.com/office/powerpoint/2010/main" val="38626693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28</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Lý thuyết sinh đối kháng</a:t>
            </a:r>
          </a:p>
        </p:txBody>
      </p:sp>
      <p:cxnSp>
        <p:nvCxnSpPr>
          <p:cNvPr id="6" name="直接箭头连接符 5">
            <a:extLst>
              <a:ext uri="{FF2B5EF4-FFF2-40B4-BE49-F238E27FC236}">
                <a16:creationId xmlns:a16="http://schemas.microsoft.com/office/drawing/2014/main" id="{61B448DF-24F6-4A18-870F-C4479BFDC5DA}"/>
              </a:ext>
            </a:extLst>
          </p:cNvPr>
          <p:cNvCxnSpPr>
            <a:cxnSpLocks/>
          </p:cNvCxnSpPr>
          <p:nvPr/>
        </p:nvCxnSpPr>
        <p:spPr>
          <a:xfrm>
            <a:off x="818151" y="3767375"/>
            <a:ext cx="1339981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0489C67C-B61B-41AB-B377-D893DA19B7DB}"/>
              </a:ext>
            </a:extLst>
          </p:cNvPr>
          <p:cNvGrpSpPr/>
          <p:nvPr/>
        </p:nvGrpSpPr>
        <p:grpSpPr>
          <a:xfrm>
            <a:off x="3601376" y="1009681"/>
            <a:ext cx="2836691" cy="2840513"/>
            <a:chOff x="3730977" y="1179272"/>
            <a:chExt cx="2364657" cy="2840513"/>
          </a:xfrm>
        </p:grpSpPr>
        <p:sp>
          <p:nvSpPr>
            <p:cNvPr id="74" name="椭圆 73">
              <a:extLst>
                <a:ext uri="{FF2B5EF4-FFF2-40B4-BE49-F238E27FC236}">
                  <a16:creationId xmlns:a16="http://schemas.microsoft.com/office/drawing/2014/main" id="{4AD430FC-9AAE-435E-BDC0-2845384C2B29}"/>
                </a:ext>
              </a:extLst>
            </p:cNvPr>
            <p:cNvSpPr/>
            <p:nvPr/>
          </p:nvSpPr>
          <p:spPr>
            <a:xfrm>
              <a:off x="4838296" y="3668315"/>
              <a:ext cx="150019" cy="150019"/>
            </a:xfrm>
            <a:prstGeom prst="ellipse">
              <a:avLst/>
            </a:prstGeom>
            <a:solidFill>
              <a:srgbClr val="FE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75" name="椭圆 74">
              <a:extLst>
                <a:ext uri="{FF2B5EF4-FFF2-40B4-BE49-F238E27FC236}">
                  <a16:creationId xmlns:a16="http://schemas.microsoft.com/office/drawing/2014/main" id="{0A4353C9-0E2F-40AC-877D-848585A25D0B}"/>
                </a:ext>
              </a:extLst>
            </p:cNvPr>
            <p:cNvSpPr/>
            <p:nvPr/>
          </p:nvSpPr>
          <p:spPr>
            <a:xfrm>
              <a:off x="4838296" y="3286835"/>
              <a:ext cx="150019" cy="150019"/>
            </a:xfrm>
            <a:prstGeom prst="ellipse">
              <a:avLst/>
            </a:prstGeom>
            <a:solidFill>
              <a:srgbClr val="FE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latin typeface="Arial" panose="020B0604020202020204" pitchFamily="34" charset="0"/>
                <a:cs typeface="Arial" panose="020B0604020202020204" pitchFamily="34" charset="0"/>
              </a:endParaRPr>
            </a:p>
          </p:txBody>
        </p:sp>
        <p:cxnSp>
          <p:nvCxnSpPr>
            <p:cNvPr id="76" name="直接连接符 75">
              <a:extLst>
                <a:ext uri="{FF2B5EF4-FFF2-40B4-BE49-F238E27FC236}">
                  <a16:creationId xmlns:a16="http://schemas.microsoft.com/office/drawing/2014/main" id="{B188D534-E2E3-407C-A45D-42D2D8B3E844}"/>
                </a:ext>
              </a:extLst>
            </p:cNvPr>
            <p:cNvCxnSpPr>
              <a:cxnSpLocks/>
            </p:cNvCxnSpPr>
            <p:nvPr/>
          </p:nvCxnSpPr>
          <p:spPr>
            <a:xfrm flipV="1">
              <a:off x="4913305" y="3375025"/>
              <a:ext cx="0" cy="368299"/>
            </a:xfrm>
            <a:prstGeom prst="line">
              <a:avLst/>
            </a:prstGeom>
            <a:ln w="19050">
              <a:solidFill>
                <a:srgbClr val="FEAF00"/>
              </a:solidFill>
            </a:ln>
          </p:spPr>
          <p:style>
            <a:lnRef idx="1">
              <a:schemeClr val="accent1"/>
            </a:lnRef>
            <a:fillRef idx="0">
              <a:schemeClr val="accent1"/>
            </a:fillRef>
            <a:effectRef idx="0">
              <a:schemeClr val="accent1"/>
            </a:effectRef>
            <a:fontRef idx="minor">
              <a:schemeClr val="tx1"/>
            </a:fontRef>
          </p:style>
        </p:cxnSp>
        <p:sp>
          <p:nvSpPr>
            <p:cNvPr id="77" name="矩形 76">
              <a:extLst>
                <a:ext uri="{FF2B5EF4-FFF2-40B4-BE49-F238E27FC236}">
                  <a16:creationId xmlns:a16="http://schemas.microsoft.com/office/drawing/2014/main" id="{332613C5-CA5D-4F73-BEB9-F213A6311B9D}"/>
                </a:ext>
              </a:extLst>
            </p:cNvPr>
            <p:cNvSpPr/>
            <p:nvPr/>
          </p:nvSpPr>
          <p:spPr>
            <a:xfrm>
              <a:off x="3730977" y="1179272"/>
              <a:ext cx="2364657" cy="2078018"/>
            </a:xfrm>
            <a:prstGeom prst="rect">
              <a:avLst/>
            </a:prstGeom>
            <a:solidFill>
              <a:srgbClr val="FFD472">
                <a:alpha val="25098"/>
              </a:srgbClr>
            </a:solidFill>
            <a:ln w="12700">
              <a:solidFill>
                <a:srgbClr val="FEA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79" name="文本框 97">
              <a:extLst>
                <a:ext uri="{FF2B5EF4-FFF2-40B4-BE49-F238E27FC236}">
                  <a16:creationId xmlns:a16="http://schemas.microsoft.com/office/drawing/2014/main" id="{120BEF5A-D607-4330-A0E5-EBFF6CA80DD2}"/>
                </a:ext>
              </a:extLst>
            </p:cNvPr>
            <p:cNvSpPr txBox="1"/>
            <p:nvPr/>
          </p:nvSpPr>
          <p:spPr>
            <a:xfrm>
              <a:off x="3773471" y="2483823"/>
              <a:ext cx="214375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Arial" panose="020B0604020202020204" pitchFamily="34" charset="0"/>
                  <a:ea typeface="Calibri" panose="02010609060101010101" pitchFamily="49" charset="-122"/>
                  <a:cs typeface="Arial" panose="020B0604020202020204" pitchFamily="34" charset="0"/>
                </a:rPr>
                <a:t>Sử dụng khoảng cách vận chuyển đất (earth mover's distance, EMD) để tối ưu hóa hàm mục tiêu GAN</a:t>
              </a:r>
              <a:endParaRPr lang="en-US" altLang="zh-CN" sz="1200" dirty="0">
                <a:solidFill>
                  <a:srgbClr val="C00000"/>
                </a:solidFill>
                <a:latin typeface="Arial" panose="020B0604020202020204" pitchFamily="34" charset="0"/>
                <a:ea typeface="Calibri" panose="02010609060101010101" pitchFamily="49" charset="-122"/>
                <a:cs typeface="Arial" panose="020B0604020202020204" pitchFamily="34" charset="0"/>
              </a:endParaRPr>
            </a:p>
          </p:txBody>
        </p:sp>
        <p:sp>
          <p:nvSpPr>
            <p:cNvPr id="80" name="文本框 98">
              <a:extLst>
                <a:ext uri="{FF2B5EF4-FFF2-40B4-BE49-F238E27FC236}">
                  <a16:creationId xmlns:a16="http://schemas.microsoft.com/office/drawing/2014/main" id="{F624AB5C-D9E4-4DB7-B6B5-BB8C8BF3EB19}"/>
                </a:ext>
              </a:extLst>
            </p:cNvPr>
            <p:cNvSpPr txBox="1"/>
            <p:nvPr/>
          </p:nvSpPr>
          <p:spPr>
            <a:xfrm>
              <a:off x="4733103" y="3742786"/>
              <a:ext cx="360405"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a:solidFill>
                    <a:srgbClr val="FEAF00"/>
                  </a:solidFill>
                  <a:latin typeface="Arial" panose="020B0604020202020204" pitchFamily="34" charset="0"/>
                  <a:ea typeface="Calibri" panose="02010609060101010101" pitchFamily="49" charset="-122"/>
                  <a:cs typeface="Arial" panose="020B0604020202020204" pitchFamily="34" charset="0"/>
                </a:rPr>
                <a:t>2017</a:t>
              </a:r>
            </a:p>
          </p:txBody>
        </p:sp>
      </p:grpSp>
      <p:grpSp>
        <p:nvGrpSpPr>
          <p:cNvPr id="8" name="组合 7">
            <a:extLst>
              <a:ext uri="{FF2B5EF4-FFF2-40B4-BE49-F238E27FC236}">
                <a16:creationId xmlns:a16="http://schemas.microsoft.com/office/drawing/2014/main" id="{A55A5980-6106-46BB-A134-21C48D5A9B19}"/>
              </a:ext>
            </a:extLst>
          </p:cNvPr>
          <p:cNvGrpSpPr/>
          <p:nvPr/>
        </p:nvGrpSpPr>
        <p:grpSpPr>
          <a:xfrm>
            <a:off x="497244" y="3358391"/>
            <a:ext cx="2466907" cy="2972536"/>
            <a:chOff x="-8637113" y="3334341"/>
            <a:chExt cx="2364657" cy="2972536"/>
          </a:xfrm>
        </p:grpSpPr>
        <p:sp>
          <p:nvSpPr>
            <p:cNvPr id="68" name="椭圆 67">
              <a:extLst>
                <a:ext uri="{FF2B5EF4-FFF2-40B4-BE49-F238E27FC236}">
                  <a16:creationId xmlns:a16="http://schemas.microsoft.com/office/drawing/2014/main" id="{7C4D6EE1-C35F-4513-A7FF-A9CCC3EB2895}"/>
                </a:ext>
              </a:extLst>
            </p:cNvPr>
            <p:cNvSpPr/>
            <p:nvPr/>
          </p:nvSpPr>
          <p:spPr>
            <a:xfrm>
              <a:off x="-7529794" y="4049256"/>
              <a:ext cx="150019" cy="150019"/>
            </a:xfrm>
            <a:prstGeom prst="ellipse">
              <a:avLst/>
            </a:prstGeom>
            <a:solidFill>
              <a:srgbClr val="5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69" name="椭圆 68">
              <a:extLst>
                <a:ext uri="{FF2B5EF4-FFF2-40B4-BE49-F238E27FC236}">
                  <a16:creationId xmlns:a16="http://schemas.microsoft.com/office/drawing/2014/main" id="{0C676173-8A6F-497B-BC5A-13C0F418110F}"/>
                </a:ext>
              </a:extLst>
            </p:cNvPr>
            <p:cNvSpPr/>
            <p:nvPr/>
          </p:nvSpPr>
          <p:spPr>
            <a:xfrm>
              <a:off x="-7529794" y="3667776"/>
              <a:ext cx="150019" cy="150019"/>
            </a:xfrm>
            <a:prstGeom prst="ellipse">
              <a:avLst/>
            </a:prstGeom>
            <a:solidFill>
              <a:srgbClr val="5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latin typeface="Arial" panose="020B0604020202020204" pitchFamily="34" charset="0"/>
                <a:cs typeface="Arial" panose="020B0604020202020204" pitchFamily="34" charset="0"/>
              </a:endParaRPr>
            </a:p>
          </p:txBody>
        </p:sp>
        <p:cxnSp>
          <p:nvCxnSpPr>
            <p:cNvPr id="70" name="直接连接符 69">
              <a:extLst>
                <a:ext uri="{FF2B5EF4-FFF2-40B4-BE49-F238E27FC236}">
                  <a16:creationId xmlns:a16="http://schemas.microsoft.com/office/drawing/2014/main" id="{CF317F29-FF13-4FD2-9C2B-FF5F913C5891}"/>
                </a:ext>
              </a:extLst>
            </p:cNvPr>
            <p:cNvCxnSpPr>
              <a:cxnSpLocks/>
            </p:cNvCxnSpPr>
            <p:nvPr/>
          </p:nvCxnSpPr>
          <p:spPr>
            <a:xfrm flipV="1">
              <a:off x="-7456961" y="3742785"/>
              <a:ext cx="0" cy="381480"/>
            </a:xfrm>
            <a:prstGeom prst="line">
              <a:avLst/>
            </a:prstGeom>
            <a:ln w="19050">
              <a:solidFill>
                <a:srgbClr val="5C0099"/>
              </a:solidFill>
            </a:ln>
          </p:spPr>
          <p:style>
            <a:lnRef idx="1">
              <a:schemeClr val="accent1"/>
            </a:lnRef>
            <a:fillRef idx="0">
              <a:schemeClr val="accent1"/>
            </a:fillRef>
            <a:effectRef idx="0">
              <a:schemeClr val="accent1"/>
            </a:effectRef>
            <a:fontRef idx="minor">
              <a:schemeClr val="tx1"/>
            </a:fontRef>
          </p:style>
        </p:cxnSp>
        <p:sp>
          <p:nvSpPr>
            <p:cNvPr id="71" name="文本框 123">
              <a:extLst>
                <a:ext uri="{FF2B5EF4-FFF2-40B4-BE49-F238E27FC236}">
                  <a16:creationId xmlns:a16="http://schemas.microsoft.com/office/drawing/2014/main" id="{3F9B5490-2EFB-4DFA-9255-654B1ABD92F0}"/>
                </a:ext>
              </a:extLst>
            </p:cNvPr>
            <p:cNvSpPr txBox="1"/>
            <p:nvPr/>
          </p:nvSpPr>
          <p:spPr>
            <a:xfrm>
              <a:off x="-7706166" y="3334341"/>
              <a:ext cx="502763"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a:solidFill>
                    <a:srgbClr val="5C0099"/>
                  </a:solidFill>
                  <a:latin typeface="Arial" panose="020B0604020202020204" pitchFamily="34" charset="0"/>
                  <a:ea typeface="Calibri" panose="02010609060101010101" pitchFamily="49" charset="-122"/>
                  <a:cs typeface="Arial" panose="020B0604020202020204" pitchFamily="34" charset="0"/>
                </a:rPr>
                <a:t>2014</a:t>
              </a:r>
            </a:p>
          </p:txBody>
        </p:sp>
        <p:sp>
          <p:nvSpPr>
            <p:cNvPr id="72" name="矩形 71">
              <a:extLst>
                <a:ext uri="{FF2B5EF4-FFF2-40B4-BE49-F238E27FC236}">
                  <a16:creationId xmlns:a16="http://schemas.microsoft.com/office/drawing/2014/main" id="{5A9C28BB-C2B5-4F1B-980D-CC2C19A8C308}"/>
                </a:ext>
              </a:extLst>
            </p:cNvPr>
            <p:cNvSpPr/>
            <p:nvPr/>
          </p:nvSpPr>
          <p:spPr>
            <a:xfrm>
              <a:off x="-8637113" y="4228859"/>
              <a:ext cx="2364657" cy="2078018"/>
            </a:xfrm>
            <a:prstGeom prst="rect">
              <a:avLst/>
            </a:prstGeom>
            <a:solidFill>
              <a:srgbClr val="9B09FF">
                <a:alpha val="20000"/>
              </a:srgbClr>
            </a:solidFill>
            <a:ln w="12700">
              <a:solidFill>
                <a:srgbClr val="5C009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73" name="文本框 134">
              <a:extLst>
                <a:ext uri="{FF2B5EF4-FFF2-40B4-BE49-F238E27FC236}">
                  <a16:creationId xmlns:a16="http://schemas.microsoft.com/office/drawing/2014/main" id="{83CA9B10-291B-44C3-A398-DFDD9849150B}"/>
                </a:ext>
              </a:extLst>
            </p:cNvPr>
            <p:cNvSpPr txBox="1"/>
            <p:nvPr/>
          </p:nvSpPr>
          <p:spPr>
            <a:xfrm>
              <a:off x="-8516140" y="5641840"/>
              <a:ext cx="216593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Arial" panose="020B0604020202020204" pitchFamily="34" charset="0"/>
                  <a:ea typeface="Calibri" panose="02010609060101010101" pitchFamily="49" charset="-122"/>
                  <a:cs typeface="Arial" panose="020B0604020202020204" pitchFamily="34" charset="0"/>
                </a:rPr>
                <a:t>Lần đầu đề xuất mạng sinh </a:t>
              </a:r>
              <a:endParaRPr lang="vi-VN" altLang="zh-CN" sz="1200" dirty="0">
                <a:latin typeface="Arial" panose="020B0604020202020204" pitchFamily="34" charset="0"/>
                <a:ea typeface="Calibri" panose="02010609060101010101" pitchFamily="49" charset="-122"/>
                <a:cs typeface="Arial" panose="020B0604020202020204" pitchFamily="34" charset="0"/>
              </a:endParaRPr>
            </a:p>
            <a:p>
              <a:pPr algn="ctr"/>
              <a:r>
                <a:rPr lang="zh-CN" altLang="en-US" sz="1200" dirty="0">
                  <a:latin typeface="Arial" panose="020B0604020202020204" pitchFamily="34" charset="0"/>
                  <a:ea typeface="Calibri" panose="02010609060101010101" pitchFamily="49" charset="-122"/>
                  <a:cs typeface="Arial" panose="020B0604020202020204" pitchFamily="34" charset="0"/>
                </a:rPr>
                <a:t>đối kháng</a:t>
              </a:r>
            </a:p>
          </p:txBody>
        </p:sp>
      </p:grpSp>
      <p:grpSp>
        <p:nvGrpSpPr>
          <p:cNvPr id="60" name="组合 59">
            <a:extLst>
              <a:ext uri="{FF2B5EF4-FFF2-40B4-BE49-F238E27FC236}">
                <a16:creationId xmlns:a16="http://schemas.microsoft.com/office/drawing/2014/main" id="{F18C5C9A-CCB9-4F53-BD75-A2FA2E92288D}"/>
              </a:ext>
            </a:extLst>
          </p:cNvPr>
          <p:cNvGrpSpPr/>
          <p:nvPr/>
        </p:nvGrpSpPr>
        <p:grpSpPr>
          <a:xfrm>
            <a:off x="5631620" y="3358391"/>
            <a:ext cx="2854889" cy="2972536"/>
            <a:chOff x="-3385422" y="3334341"/>
            <a:chExt cx="2373250" cy="2972536"/>
          </a:xfrm>
        </p:grpSpPr>
        <p:sp>
          <p:nvSpPr>
            <p:cNvPr id="62" name="椭圆 61">
              <a:extLst>
                <a:ext uri="{FF2B5EF4-FFF2-40B4-BE49-F238E27FC236}">
                  <a16:creationId xmlns:a16="http://schemas.microsoft.com/office/drawing/2014/main" id="{5D4E741B-3C2A-4392-BBE1-5C06191A0669}"/>
                </a:ext>
              </a:extLst>
            </p:cNvPr>
            <p:cNvSpPr/>
            <p:nvPr/>
          </p:nvSpPr>
          <p:spPr>
            <a:xfrm>
              <a:off x="-2278103" y="4049256"/>
              <a:ext cx="150019" cy="150019"/>
            </a:xfrm>
            <a:prstGeom prst="ellipse">
              <a:avLst/>
            </a:prstGeom>
            <a:solidFill>
              <a:srgbClr val="55C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63" name="椭圆 62">
              <a:extLst>
                <a:ext uri="{FF2B5EF4-FFF2-40B4-BE49-F238E27FC236}">
                  <a16:creationId xmlns:a16="http://schemas.microsoft.com/office/drawing/2014/main" id="{37169FBB-97F7-435D-B4EE-BF0B3C41B89D}"/>
                </a:ext>
              </a:extLst>
            </p:cNvPr>
            <p:cNvSpPr/>
            <p:nvPr/>
          </p:nvSpPr>
          <p:spPr>
            <a:xfrm>
              <a:off x="-2278103" y="3667776"/>
              <a:ext cx="150019" cy="150019"/>
            </a:xfrm>
            <a:prstGeom prst="ellipse">
              <a:avLst/>
            </a:prstGeom>
            <a:solidFill>
              <a:srgbClr val="55C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latin typeface="Arial" panose="020B0604020202020204" pitchFamily="34" charset="0"/>
                <a:cs typeface="Arial" panose="020B0604020202020204" pitchFamily="34" charset="0"/>
              </a:endParaRPr>
            </a:p>
          </p:txBody>
        </p:sp>
        <p:cxnSp>
          <p:nvCxnSpPr>
            <p:cNvPr id="64" name="直接连接符 63">
              <a:extLst>
                <a:ext uri="{FF2B5EF4-FFF2-40B4-BE49-F238E27FC236}">
                  <a16:creationId xmlns:a16="http://schemas.microsoft.com/office/drawing/2014/main" id="{2D54E26D-8B34-4E2C-883E-453295CFC4A4}"/>
                </a:ext>
              </a:extLst>
            </p:cNvPr>
            <p:cNvCxnSpPr>
              <a:cxnSpLocks/>
            </p:cNvCxnSpPr>
            <p:nvPr/>
          </p:nvCxnSpPr>
          <p:spPr>
            <a:xfrm flipV="1">
              <a:off x="-2205270" y="3742785"/>
              <a:ext cx="0" cy="381480"/>
            </a:xfrm>
            <a:prstGeom prst="line">
              <a:avLst/>
            </a:prstGeom>
            <a:ln w="19050">
              <a:solidFill>
                <a:srgbClr val="55CA42"/>
              </a:solidFill>
            </a:ln>
          </p:spPr>
          <p:style>
            <a:lnRef idx="1">
              <a:schemeClr val="accent1"/>
            </a:lnRef>
            <a:fillRef idx="0">
              <a:schemeClr val="accent1"/>
            </a:fillRef>
            <a:effectRef idx="0">
              <a:schemeClr val="accent1"/>
            </a:effectRef>
            <a:fontRef idx="minor">
              <a:schemeClr val="tx1"/>
            </a:fontRef>
          </p:style>
        </p:cxnSp>
        <p:sp>
          <p:nvSpPr>
            <p:cNvPr id="65" name="文本框 157">
              <a:extLst>
                <a:ext uri="{FF2B5EF4-FFF2-40B4-BE49-F238E27FC236}">
                  <a16:creationId xmlns:a16="http://schemas.microsoft.com/office/drawing/2014/main" id="{AB84F146-9E5E-49DA-90C9-EB609E2D86EC}"/>
                </a:ext>
              </a:extLst>
            </p:cNvPr>
            <p:cNvSpPr txBox="1"/>
            <p:nvPr/>
          </p:nvSpPr>
          <p:spPr>
            <a:xfrm>
              <a:off x="-2407469" y="3334341"/>
              <a:ext cx="408749"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a:solidFill>
                    <a:srgbClr val="55CA42"/>
                  </a:solidFill>
                  <a:latin typeface="Arial" panose="020B0604020202020204" pitchFamily="34" charset="0"/>
                  <a:ea typeface="Calibri" panose="02010609060101010101" pitchFamily="49" charset="-122"/>
                  <a:cs typeface="Arial" panose="020B0604020202020204" pitchFamily="34" charset="0"/>
                </a:rPr>
                <a:t>2018</a:t>
              </a:r>
            </a:p>
          </p:txBody>
        </p:sp>
        <p:sp>
          <p:nvSpPr>
            <p:cNvPr id="66" name="矩形 65">
              <a:extLst>
                <a:ext uri="{FF2B5EF4-FFF2-40B4-BE49-F238E27FC236}">
                  <a16:creationId xmlns:a16="http://schemas.microsoft.com/office/drawing/2014/main" id="{A298ABD8-CCAA-4064-884F-11DA015BBFE1}"/>
                </a:ext>
              </a:extLst>
            </p:cNvPr>
            <p:cNvSpPr/>
            <p:nvPr/>
          </p:nvSpPr>
          <p:spPr>
            <a:xfrm>
              <a:off x="-3385422" y="4228859"/>
              <a:ext cx="2364657" cy="2078018"/>
            </a:xfrm>
            <a:prstGeom prst="rect">
              <a:avLst/>
            </a:prstGeom>
            <a:solidFill>
              <a:srgbClr val="99FE98">
                <a:alpha val="25098"/>
              </a:srgbClr>
            </a:solidFill>
            <a:ln w="12700">
              <a:solidFill>
                <a:srgbClr val="55CA4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67" name="文本框 159">
              <a:extLst>
                <a:ext uri="{FF2B5EF4-FFF2-40B4-BE49-F238E27FC236}">
                  <a16:creationId xmlns:a16="http://schemas.microsoft.com/office/drawing/2014/main" id="{D1F0A81D-33BD-4E30-80A2-040163C982FD}"/>
                </a:ext>
              </a:extLst>
            </p:cNvPr>
            <p:cNvSpPr txBox="1"/>
            <p:nvPr/>
          </p:nvSpPr>
          <p:spPr>
            <a:xfrm>
              <a:off x="-3218907" y="5587200"/>
              <a:ext cx="220673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Arial" panose="020B0604020202020204" pitchFamily="34" charset="0"/>
                  <a:ea typeface="Calibri" panose="02010609060101010101" pitchFamily="49" charset="-122"/>
                  <a:cs typeface="Arial" panose="020B0604020202020204" pitchFamily="34" charset="0"/>
                </a:rPr>
                <a:t>Sử dụng huấn luyện tăng dần để tối ưu hóa mô hình tạo sinh đối kháng</a:t>
              </a:r>
              <a:endParaRPr lang="zh-CN" altLang="en-US" sz="1200" dirty="0">
                <a:solidFill>
                  <a:srgbClr val="D22828"/>
                </a:solidFill>
                <a:latin typeface="Arial" panose="020B0604020202020204" pitchFamily="34" charset="0"/>
                <a:ea typeface="Calibri" panose="02010609060101010101" pitchFamily="49" charset="-122"/>
                <a:cs typeface="Arial" panose="020B0604020202020204" pitchFamily="34" charset="0"/>
              </a:endParaRPr>
            </a:p>
          </p:txBody>
        </p:sp>
      </p:grpSp>
      <p:grpSp>
        <p:nvGrpSpPr>
          <p:cNvPr id="52" name="组合 51">
            <a:extLst>
              <a:ext uri="{FF2B5EF4-FFF2-40B4-BE49-F238E27FC236}">
                <a16:creationId xmlns:a16="http://schemas.microsoft.com/office/drawing/2014/main" id="{264FA650-0399-42C8-8769-8096786A67D0}"/>
              </a:ext>
            </a:extLst>
          </p:cNvPr>
          <p:cNvGrpSpPr/>
          <p:nvPr/>
        </p:nvGrpSpPr>
        <p:grpSpPr>
          <a:xfrm>
            <a:off x="2965733" y="3358391"/>
            <a:ext cx="2650053" cy="2972536"/>
            <a:chOff x="-6053969" y="3334341"/>
            <a:chExt cx="2364657" cy="2972536"/>
          </a:xfrm>
        </p:grpSpPr>
        <p:sp>
          <p:nvSpPr>
            <p:cNvPr id="54" name="椭圆 53">
              <a:extLst>
                <a:ext uri="{FF2B5EF4-FFF2-40B4-BE49-F238E27FC236}">
                  <a16:creationId xmlns:a16="http://schemas.microsoft.com/office/drawing/2014/main" id="{A6D5D42E-B862-4A32-8A77-27AB097F9855}"/>
                </a:ext>
              </a:extLst>
            </p:cNvPr>
            <p:cNvSpPr/>
            <p:nvPr/>
          </p:nvSpPr>
          <p:spPr>
            <a:xfrm>
              <a:off x="-4946650" y="4049256"/>
              <a:ext cx="150019" cy="150019"/>
            </a:xfrm>
            <a:prstGeom prst="ellipse">
              <a:avLst/>
            </a:prstGeom>
            <a:solidFill>
              <a:srgbClr val="FF0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55" name="椭圆 54">
              <a:extLst>
                <a:ext uri="{FF2B5EF4-FFF2-40B4-BE49-F238E27FC236}">
                  <a16:creationId xmlns:a16="http://schemas.microsoft.com/office/drawing/2014/main" id="{BE951411-1DDF-4D2A-B2E8-552BC49C6FAF}"/>
                </a:ext>
              </a:extLst>
            </p:cNvPr>
            <p:cNvSpPr/>
            <p:nvPr/>
          </p:nvSpPr>
          <p:spPr>
            <a:xfrm>
              <a:off x="-4946650" y="3667776"/>
              <a:ext cx="150019" cy="150019"/>
            </a:xfrm>
            <a:prstGeom prst="ellipse">
              <a:avLst/>
            </a:prstGeom>
            <a:solidFill>
              <a:srgbClr val="FF0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latin typeface="Arial" panose="020B0604020202020204" pitchFamily="34" charset="0"/>
                <a:cs typeface="Arial" panose="020B0604020202020204" pitchFamily="34" charset="0"/>
              </a:endParaRPr>
            </a:p>
          </p:txBody>
        </p:sp>
        <p:cxnSp>
          <p:nvCxnSpPr>
            <p:cNvPr id="56" name="直接连接符 55">
              <a:extLst>
                <a:ext uri="{FF2B5EF4-FFF2-40B4-BE49-F238E27FC236}">
                  <a16:creationId xmlns:a16="http://schemas.microsoft.com/office/drawing/2014/main" id="{940EB8BF-E5E6-4E7E-9D42-873E203A5265}"/>
                </a:ext>
              </a:extLst>
            </p:cNvPr>
            <p:cNvCxnSpPr>
              <a:cxnSpLocks/>
            </p:cNvCxnSpPr>
            <p:nvPr/>
          </p:nvCxnSpPr>
          <p:spPr>
            <a:xfrm flipV="1">
              <a:off x="-4873817" y="3742785"/>
              <a:ext cx="0" cy="381480"/>
            </a:xfrm>
            <a:prstGeom prst="line">
              <a:avLst/>
            </a:prstGeom>
            <a:ln w="19050">
              <a:solidFill>
                <a:srgbClr val="FF0552"/>
              </a:solidFill>
            </a:ln>
          </p:spPr>
          <p:style>
            <a:lnRef idx="1">
              <a:schemeClr val="accent1"/>
            </a:lnRef>
            <a:fillRef idx="0">
              <a:schemeClr val="accent1"/>
            </a:fillRef>
            <a:effectRef idx="0">
              <a:schemeClr val="accent1"/>
            </a:effectRef>
            <a:fontRef idx="minor">
              <a:schemeClr val="tx1"/>
            </a:fontRef>
          </p:style>
        </p:cxnSp>
        <p:sp>
          <p:nvSpPr>
            <p:cNvPr id="57" name="文本框 150">
              <a:extLst>
                <a:ext uri="{FF2B5EF4-FFF2-40B4-BE49-F238E27FC236}">
                  <a16:creationId xmlns:a16="http://schemas.microsoft.com/office/drawing/2014/main" id="{21B0665F-CCD6-4E24-B8BE-1556861F6E7A}"/>
                </a:ext>
              </a:extLst>
            </p:cNvPr>
            <p:cNvSpPr txBox="1"/>
            <p:nvPr/>
          </p:nvSpPr>
          <p:spPr>
            <a:xfrm>
              <a:off x="-5076014" y="3334341"/>
              <a:ext cx="408749"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a:solidFill>
                    <a:srgbClr val="FF0552"/>
                  </a:solidFill>
                  <a:latin typeface="Arial" panose="020B0604020202020204" pitchFamily="34" charset="0"/>
                  <a:ea typeface="Calibri" panose="02010609060101010101" pitchFamily="49" charset="-122"/>
                  <a:cs typeface="Arial" panose="020B0604020202020204" pitchFamily="34" charset="0"/>
                </a:rPr>
                <a:t>2016</a:t>
              </a:r>
            </a:p>
          </p:txBody>
        </p:sp>
        <p:sp>
          <p:nvSpPr>
            <p:cNvPr id="58" name="矩形 57">
              <a:extLst>
                <a:ext uri="{FF2B5EF4-FFF2-40B4-BE49-F238E27FC236}">
                  <a16:creationId xmlns:a16="http://schemas.microsoft.com/office/drawing/2014/main" id="{6028DF4F-3E89-443C-92EE-53F9971F1BCF}"/>
                </a:ext>
              </a:extLst>
            </p:cNvPr>
            <p:cNvSpPr/>
            <p:nvPr/>
          </p:nvSpPr>
          <p:spPr>
            <a:xfrm>
              <a:off x="-6053969" y="4228859"/>
              <a:ext cx="2364657" cy="2078018"/>
            </a:xfrm>
            <a:prstGeom prst="rect">
              <a:avLst/>
            </a:prstGeom>
            <a:solidFill>
              <a:srgbClr val="FF90B3">
                <a:alpha val="25098"/>
              </a:srgbClr>
            </a:solidFill>
            <a:ln w="12700">
              <a:solidFill>
                <a:srgbClr val="FF055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59" name="文本框 152">
              <a:extLst>
                <a:ext uri="{FF2B5EF4-FFF2-40B4-BE49-F238E27FC236}">
                  <a16:creationId xmlns:a16="http://schemas.microsoft.com/office/drawing/2014/main" id="{6A7DBCBC-1C3B-4AC1-A639-F47EF3C60A0C}"/>
                </a:ext>
              </a:extLst>
            </p:cNvPr>
            <p:cNvSpPr txBox="1"/>
            <p:nvPr/>
          </p:nvSpPr>
          <p:spPr>
            <a:xfrm>
              <a:off x="-6011476" y="5587200"/>
              <a:ext cx="2279671"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Arial" panose="020B0604020202020204" pitchFamily="34" charset="0"/>
                  <a:ea typeface="Calibri" panose="02010609060101010101" pitchFamily="49" charset="-122"/>
                  <a:cs typeface="Arial" panose="020B0604020202020204" pitchFamily="34" charset="0"/>
                </a:rPr>
                <a:t>Phân tách các biến tiềm ẩn của mô hình tạo sinh đối kháng</a:t>
              </a:r>
              <a:endParaRPr lang="en-US" altLang="zh-CN" sz="1200" dirty="0">
                <a:solidFill>
                  <a:srgbClr val="C00000"/>
                </a:solidFill>
                <a:latin typeface="Arial" panose="020B0604020202020204" pitchFamily="34" charset="0"/>
                <a:ea typeface="Calibri" panose="02010609060101010101" pitchFamily="49" charset="-122"/>
                <a:cs typeface="Arial" panose="020B0604020202020204" pitchFamily="34" charset="0"/>
              </a:endParaRPr>
            </a:p>
          </p:txBody>
        </p:sp>
      </p:grpSp>
      <p:grpSp>
        <p:nvGrpSpPr>
          <p:cNvPr id="42" name="组合 41">
            <a:extLst>
              <a:ext uri="{FF2B5EF4-FFF2-40B4-BE49-F238E27FC236}">
                <a16:creationId xmlns:a16="http://schemas.microsoft.com/office/drawing/2014/main" id="{A1082D72-30ED-48E6-AAC5-198C9A40B40D}"/>
              </a:ext>
            </a:extLst>
          </p:cNvPr>
          <p:cNvGrpSpPr/>
          <p:nvPr/>
        </p:nvGrpSpPr>
        <p:grpSpPr>
          <a:xfrm>
            <a:off x="1118798" y="1009681"/>
            <a:ext cx="2466905" cy="2840513"/>
            <a:chOff x="930992" y="1179272"/>
            <a:chExt cx="2364657" cy="2840513"/>
          </a:xfrm>
        </p:grpSpPr>
        <p:sp>
          <p:nvSpPr>
            <p:cNvPr id="46" name="椭圆 45">
              <a:extLst>
                <a:ext uri="{FF2B5EF4-FFF2-40B4-BE49-F238E27FC236}">
                  <a16:creationId xmlns:a16="http://schemas.microsoft.com/office/drawing/2014/main" id="{E9A7D5F2-4AF3-43C3-BA6E-08F6C4CA2167}"/>
                </a:ext>
              </a:extLst>
            </p:cNvPr>
            <p:cNvSpPr/>
            <p:nvPr/>
          </p:nvSpPr>
          <p:spPr>
            <a:xfrm>
              <a:off x="2038311" y="3668315"/>
              <a:ext cx="150019" cy="150019"/>
            </a:xfrm>
            <a:prstGeom prst="ellipse">
              <a:avLst/>
            </a:prstGeom>
            <a:solidFill>
              <a:srgbClr val="3C9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47" name="椭圆 46">
              <a:extLst>
                <a:ext uri="{FF2B5EF4-FFF2-40B4-BE49-F238E27FC236}">
                  <a16:creationId xmlns:a16="http://schemas.microsoft.com/office/drawing/2014/main" id="{8F60BA86-A6DD-4647-AC4F-B5E272C425DB}"/>
                </a:ext>
              </a:extLst>
            </p:cNvPr>
            <p:cNvSpPr/>
            <p:nvPr/>
          </p:nvSpPr>
          <p:spPr>
            <a:xfrm>
              <a:off x="2038311" y="3286835"/>
              <a:ext cx="150019" cy="150019"/>
            </a:xfrm>
            <a:prstGeom prst="ellipse">
              <a:avLst/>
            </a:prstGeom>
            <a:solidFill>
              <a:srgbClr val="3C9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latin typeface="Arial" panose="020B0604020202020204" pitchFamily="34" charset="0"/>
                <a:cs typeface="Arial" panose="020B0604020202020204" pitchFamily="34" charset="0"/>
              </a:endParaRPr>
            </a:p>
          </p:txBody>
        </p:sp>
        <p:cxnSp>
          <p:nvCxnSpPr>
            <p:cNvPr id="48" name="直接连接符 47">
              <a:extLst>
                <a:ext uri="{FF2B5EF4-FFF2-40B4-BE49-F238E27FC236}">
                  <a16:creationId xmlns:a16="http://schemas.microsoft.com/office/drawing/2014/main" id="{CCD15010-63E9-4980-9988-CDF3A2945ED3}"/>
                </a:ext>
              </a:extLst>
            </p:cNvPr>
            <p:cNvCxnSpPr>
              <a:cxnSpLocks/>
              <a:endCxn id="47" idx="0"/>
            </p:cNvCxnSpPr>
            <p:nvPr/>
          </p:nvCxnSpPr>
          <p:spPr>
            <a:xfrm flipV="1">
              <a:off x="2113320" y="3286835"/>
              <a:ext cx="1" cy="456490"/>
            </a:xfrm>
            <a:prstGeom prst="line">
              <a:avLst/>
            </a:prstGeom>
            <a:ln w="19050">
              <a:solidFill>
                <a:srgbClr val="3C9735"/>
              </a:solidFill>
            </a:ln>
          </p:spPr>
          <p:style>
            <a:lnRef idx="1">
              <a:schemeClr val="accent1"/>
            </a:lnRef>
            <a:fillRef idx="0">
              <a:schemeClr val="accent1"/>
            </a:fillRef>
            <a:effectRef idx="0">
              <a:schemeClr val="accent1"/>
            </a:effectRef>
            <a:fontRef idx="minor">
              <a:schemeClr val="tx1"/>
            </a:fontRef>
          </p:style>
        </p:cxnSp>
        <p:sp>
          <p:nvSpPr>
            <p:cNvPr id="49" name="矩形 48">
              <a:extLst>
                <a:ext uri="{FF2B5EF4-FFF2-40B4-BE49-F238E27FC236}">
                  <a16:creationId xmlns:a16="http://schemas.microsoft.com/office/drawing/2014/main" id="{FECCA785-6017-452F-9380-F5A1132CA1B2}"/>
                </a:ext>
              </a:extLst>
            </p:cNvPr>
            <p:cNvSpPr/>
            <p:nvPr/>
          </p:nvSpPr>
          <p:spPr>
            <a:xfrm>
              <a:off x="930992" y="1179272"/>
              <a:ext cx="2364657" cy="2078018"/>
            </a:xfrm>
            <a:prstGeom prst="rect">
              <a:avLst/>
            </a:prstGeom>
            <a:solidFill>
              <a:srgbClr val="93C456">
                <a:alpha val="25098"/>
              </a:srgbClr>
            </a:solidFill>
            <a:ln w="12700">
              <a:solidFill>
                <a:srgbClr val="3C973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50" name="文本框 42">
              <a:extLst>
                <a:ext uri="{FF2B5EF4-FFF2-40B4-BE49-F238E27FC236}">
                  <a16:creationId xmlns:a16="http://schemas.microsoft.com/office/drawing/2014/main" id="{246688D1-A4CA-460E-BC72-43C8F4E809FD}"/>
                </a:ext>
              </a:extLst>
            </p:cNvPr>
            <p:cNvSpPr txBox="1"/>
            <p:nvPr/>
          </p:nvSpPr>
          <p:spPr>
            <a:xfrm>
              <a:off x="973486" y="2451550"/>
              <a:ext cx="2247588"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Arial" panose="020B0604020202020204" pitchFamily="34" charset="0"/>
                  <a:ea typeface="Calibri" panose="02010609060101010101" pitchFamily="49" charset="-122"/>
                  <a:cs typeface="Arial" panose="020B0604020202020204" pitchFamily="34" charset="0"/>
                </a:rPr>
                <a:t>Đưa mạng neuron tích chập vào mô hình tạo sinh đối kháng</a:t>
              </a:r>
              <a:endParaRPr lang="en-US" altLang="zh-CN" sz="1200" dirty="0">
                <a:solidFill>
                  <a:srgbClr val="C00000"/>
                </a:solidFill>
                <a:latin typeface="Arial" panose="020B0604020202020204" pitchFamily="34" charset="0"/>
                <a:ea typeface="Calibri" panose="02010609060101010101" pitchFamily="49" charset="-122"/>
                <a:cs typeface="Arial" panose="020B0604020202020204" pitchFamily="34" charset="0"/>
              </a:endParaRPr>
            </a:p>
          </p:txBody>
        </p:sp>
        <p:sp>
          <p:nvSpPr>
            <p:cNvPr id="51" name="文本框 90">
              <a:extLst>
                <a:ext uri="{FF2B5EF4-FFF2-40B4-BE49-F238E27FC236}">
                  <a16:creationId xmlns:a16="http://schemas.microsoft.com/office/drawing/2014/main" id="{C7CE36CE-F6E8-4D8D-966B-B6F727EB478F}"/>
                </a:ext>
              </a:extLst>
            </p:cNvPr>
            <p:cNvSpPr txBox="1"/>
            <p:nvPr/>
          </p:nvSpPr>
          <p:spPr>
            <a:xfrm>
              <a:off x="1933118" y="3742786"/>
              <a:ext cx="360405"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a:solidFill>
                    <a:srgbClr val="3C9735"/>
                  </a:solidFill>
                  <a:latin typeface="Arial" panose="020B0604020202020204" pitchFamily="34" charset="0"/>
                  <a:ea typeface="Calibri" panose="02010609060101010101" pitchFamily="49" charset="-122"/>
                  <a:cs typeface="Arial" panose="020B0604020202020204" pitchFamily="34" charset="0"/>
                </a:rPr>
                <a:t>2015</a:t>
              </a:r>
              <a:endParaRPr lang="zh-CN" altLang="en-US" sz="1200" dirty="0">
                <a:solidFill>
                  <a:srgbClr val="3C9735"/>
                </a:solidFill>
                <a:latin typeface="Arial" panose="020B0604020202020204" pitchFamily="34" charset="0"/>
                <a:ea typeface="Calibri" panose="02010609060101010101" pitchFamily="49" charset="-122"/>
                <a:cs typeface="Arial" panose="020B0604020202020204" pitchFamily="34" charset="0"/>
              </a:endParaRPr>
            </a:p>
          </p:txBody>
        </p:sp>
      </p:grpSp>
      <p:grpSp>
        <p:nvGrpSpPr>
          <p:cNvPr id="34" name="组合 33">
            <a:extLst>
              <a:ext uri="{FF2B5EF4-FFF2-40B4-BE49-F238E27FC236}">
                <a16:creationId xmlns:a16="http://schemas.microsoft.com/office/drawing/2014/main" id="{E5E4DC47-5D56-4D81-8581-7A6854F7BC7B}"/>
              </a:ext>
            </a:extLst>
          </p:cNvPr>
          <p:cNvGrpSpPr/>
          <p:nvPr/>
        </p:nvGrpSpPr>
        <p:grpSpPr>
          <a:xfrm>
            <a:off x="6446125" y="1009681"/>
            <a:ext cx="2780241" cy="2840513"/>
            <a:chOff x="6380943" y="1179272"/>
            <a:chExt cx="2364657" cy="2840513"/>
          </a:xfrm>
        </p:grpSpPr>
        <p:sp>
          <p:nvSpPr>
            <p:cNvPr id="36" name="椭圆 35">
              <a:extLst>
                <a:ext uri="{FF2B5EF4-FFF2-40B4-BE49-F238E27FC236}">
                  <a16:creationId xmlns:a16="http://schemas.microsoft.com/office/drawing/2014/main" id="{9B8B7308-763E-4584-A026-72E271E7E7BB}"/>
                </a:ext>
              </a:extLst>
            </p:cNvPr>
            <p:cNvSpPr/>
            <p:nvPr/>
          </p:nvSpPr>
          <p:spPr>
            <a:xfrm>
              <a:off x="7488262" y="3668315"/>
              <a:ext cx="150019" cy="150019"/>
            </a:xfrm>
            <a:prstGeom prst="ellipse">
              <a:avLst/>
            </a:prstGeom>
            <a:solidFill>
              <a:srgbClr val="19A5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37" name="椭圆 36">
              <a:extLst>
                <a:ext uri="{FF2B5EF4-FFF2-40B4-BE49-F238E27FC236}">
                  <a16:creationId xmlns:a16="http://schemas.microsoft.com/office/drawing/2014/main" id="{DEC5CFFB-3B70-4FA2-AB3C-F6A1A05FBEF4}"/>
                </a:ext>
              </a:extLst>
            </p:cNvPr>
            <p:cNvSpPr/>
            <p:nvPr/>
          </p:nvSpPr>
          <p:spPr>
            <a:xfrm>
              <a:off x="7488262" y="3286835"/>
              <a:ext cx="150019" cy="150019"/>
            </a:xfrm>
            <a:prstGeom prst="ellipse">
              <a:avLst/>
            </a:prstGeom>
            <a:solidFill>
              <a:srgbClr val="19A5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latin typeface="Arial" panose="020B0604020202020204" pitchFamily="34" charset="0"/>
                <a:cs typeface="Arial" panose="020B0604020202020204" pitchFamily="34" charset="0"/>
              </a:endParaRPr>
            </a:p>
          </p:txBody>
        </p:sp>
        <p:cxnSp>
          <p:nvCxnSpPr>
            <p:cNvPr id="38" name="直接连接符 37">
              <a:extLst>
                <a:ext uri="{FF2B5EF4-FFF2-40B4-BE49-F238E27FC236}">
                  <a16:creationId xmlns:a16="http://schemas.microsoft.com/office/drawing/2014/main" id="{D7F715B9-40E0-4123-8996-038792A256CB}"/>
                </a:ext>
              </a:extLst>
            </p:cNvPr>
            <p:cNvCxnSpPr>
              <a:cxnSpLocks/>
            </p:cNvCxnSpPr>
            <p:nvPr/>
          </p:nvCxnSpPr>
          <p:spPr>
            <a:xfrm flipV="1">
              <a:off x="7565652" y="3365500"/>
              <a:ext cx="0" cy="377824"/>
            </a:xfrm>
            <a:prstGeom prst="line">
              <a:avLst/>
            </a:prstGeom>
            <a:ln w="19050">
              <a:solidFill>
                <a:srgbClr val="19A5EB"/>
              </a:solidFill>
            </a:ln>
          </p:spPr>
          <p:style>
            <a:lnRef idx="1">
              <a:schemeClr val="accent1"/>
            </a:lnRef>
            <a:fillRef idx="0">
              <a:schemeClr val="accent1"/>
            </a:fillRef>
            <a:effectRef idx="0">
              <a:schemeClr val="accent1"/>
            </a:effectRef>
            <a:fontRef idx="minor">
              <a:schemeClr val="tx1"/>
            </a:fontRef>
          </p:style>
        </p:cxnSp>
        <p:sp>
          <p:nvSpPr>
            <p:cNvPr id="39" name="矩形 38">
              <a:extLst>
                <a:ext uri="{FF2B5EF4-FFF2-40B4-BE49-F238E27FC236}">
                  <a16:creationId xmlns:a16="http://schemas.microsoft.com/office/drawing/2014/main" id="{CE571AD0-98C0-4C5C-A0F4-5B15D72D0817}"/>
                </a:ext>
              </a:extLst>
            </p:cNvPr>
            <p:cNvSpPr/>
            <p:nvPr/>
          </p:nvSpPr>
          <p:spPr>
            <a:xfrm>
              <a:off x="6380943" y="1179272"/>
              <a:ext cx="2364657" cy="2078018"/>
            </a:xfrm>
            <a:prstGeom prst="rect">
              <a:avLst/>
            </a:prstGeom>
            <a:solidFill>
              <a:srgbClr val="6AC5F2">
                <a:alpha val="25098"/>
              </a:srgbClr>
            </a:solidFill>
            <a:ln w="12700">
              <a:solidFill>
                <a:srgbClr val="19A5E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40" name="文本框 105">
              <a:extLst>
                <a:ext uri="{FF2B5EF4-FFF2-40B4-BE49-F238E27FC236}">
                  <a16:creationId xmlns:a16="http://schemas.microsoft.com/office/drawing/2014/main" id="{15E15E71-A477-47A6-9729-C000A6FE4049}"/>
                </a:ext>
              </a:extLst>
            </p:cNvPr>
            <p:cNvSpPr txBox="1"/>
            <p:nvPr/>
          </p:nvSpPr>
          <p:spPr>
            <a:xfrm>
              <a:off x="6465828" y="2505339"/>
              <a:ext cx="206084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Arial" panose="020B0604020202020204" pitchFamily="34" charset="0"/>
                  <a:ea typeface="Calibri" panose="02010609060101010101" pitchFamily="49" charset="-122"/>
                  <a:cs typeface="Arial" panose="020B0604020202020204" pitchFamily="34" charset="0"/>
                </a:rPr>
                <a:t>Quy mô dữ liệu mà mạng sinh đối kháng có thể học (khớp) được đạt tới hàng trăm triệu mẫu</a:t>
              </a:r>
            </a:p>
          </p:txBody>
        </p:sp>
        <p:sp>
          <p:nvSpPr>
            <p:cNvPr id="41" name="文本框 106">
              <a:extLst>
                <a:ext uri="{FF2B5EF4-FFF2-40B4-BE49-F238E27FC236}">
                  <a16:creationId xmlns:a16="http://schemas.microsoft.com/office/drawing/2014/main" id="{74C61107-DEF5-46F2-A8DC-09CA49B1EA96}"/>
                </a:ext>
              </a:extLst>
            </p:cNvPr>
            <p:cNvSpPr txBox="1"/>
            <p:nvPr/>
          </p:nvSpPr>
          <p:spPr>
            <a:xfrm>
              <a:off x="7383068" y="3742786"/>
              <a:ext cx="360405"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a:solidFill>
                    <a:srgbClr val="19A5EB"/>
                  </a:solidFill>
                  <a:latin typeface="Arial" panose="020B0604020202020204" pitchFamily="34" charset="0"/>
                  <a:ea typeface="Calibri" panose="02010609060101010101" pitchFamily="49" charset="-122"/>
                  <a:cs typeface="Arial" panose="020B0604020202020204" pitchFamily="34" charset="0"/>
                </a:rPr>
                <a:t>2019</a:t>
              </a:r>
            </a:p>
          </p:txBody>
        </p:sp>
      </p:grpSp>
      <p:grpSp>
        <p:nvGrpSpPr>
          <p:cNvPr id="26" name="组合 25">
            <a:extLst>
              <a:ext uri="{FF2B5EF4-FFF2-40B4-BE49-F238E27FC236}">
                <a16:creationId xmlns:a16="http://schemas.microsoft.com/office/drawing/2014/main" id="{6F17EA1E-2369-4B6B-80B7-C12216B3FC59}"/>
              </a:ext>
            </a:extLst>
          </p:cNvPr>
          <p:cNvGrpSpPr/>
          <p:nvPr/>
        </p:nvGrpSpPr>
        <p:grpSpPr>
          <a:xfrm>
            <a:off x="8452634" y="3358391"/>
            <a:ext cx="3242119" cy="2972536"/>
            <a:chOff x="-685483" y="3334341"/>
            <a:chExt cx="2457714" cy="2972536"/>
          </a:xfrm>
        </p:grpSpPr>
        <p:sp>
          <p:nvSpPr>
            <p:cNvPr id="28" name="椭圆 27">
              <a:extLst>
                <a:ext uri="{FF2B5EF4-FFF2-40B4-BE49-F238E27FC236}">
                  <a16:creationId xmlns:a16="http://schemas.microsoft.com/office/drawing/2014/main" id="{478F6781-F1F5-416F-AD85-41DA625BED20}"/>
                </a:ext>
              </a:extLst>
            </p:cNvPr>
            <p:cNvSpPr/>
            <p:nvPr/>
          </p:nvSpPr>
          <p:spPr>
            <a:xfrm>
              <a:off x="451683" y="4049256"/>
              <a:ext cx="150019" cy="150019"/>
            </a:xfrm>
            <a:prstGeom prst="ellipse">
              <a:avLst/>
            </a:prstGeom>
            <a:solidFill>
              <a:srgbClr val="F6C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29" name="椭圆 28">
              <a:extLst>
                <a:ext uri="{FF2B5EF4-FFF2-40B4-BE49-F238E27FC236}">
                  <a16:creationId xmlns:a16="http://schemas.microsoft.com/office/drawing/2014/main" id="{5A32B91E-877E-4A7A-9925-E2C3FD0C2398}"/>
                </a:ext>
              </a:extLst>
            </p:cNvPr>
            <p:cNvSpPr/>
            <p:nvPr/>
          </p:nvSpPr>
          <p:spPr>
            <a:xfrm>
              <a:off x="451683" y="3667776"/>
              <a:ext cx="150019" cy="150019"/>
            </a:xfrm>
            <a:prstGeom prst="ellipse">
              <a:avLst/>
            </a:prstGeom>
            <a:solidFill>
              <a:srgbClr val="F6C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latin typeface="Arial" panose="020B0604020202020204" pitchFamily="34" charset="0"/>
                <a:cs typeface="Arial" panose="020B0604020202020204" pitchFamily="34" charset="0"/>
              </a:endParaRPr>
            </a:p>
          </p:txBody>
        </p:sp>
        <p:cxnSp>
          <p:nvCxnSpPr>
            <p:cNvPr id="30" name="直接连接符 29">
              <a:extLst>
                <a:ext uri="{FF2B5EF4-FFF2-40B4-BE49-F238E27FC236}">
                  <a16:creationId xmlns:a16="http://schemas.microsoft.com/office/drawing/2014/main" id="{E641DC08-3956-466A-92E7-17ABC68BBC3D}"/>
                </a:ext>
              </a:extLst>
            </p:cNvPr>
            <p:cNvCxnSpPr>
              <a:cxnSpLocks/>
            </p:cNvCxnSpPr>
            <p:nvPr/>
          </p:nvCxnSpPr>
          <p:spPr>
            <a:xfrm flipV="1">
              <a:off x="524516" y="3742785"/>
              <a:ext cx="0" cy="381480"/>
            </a:xfrm>
            <a:prstGeom prst="line">
              <a:avLst/>
            </a:prstGeom>
            <a:ln w="19050">
              <a:solidFill>
                <a:srgbClr val="F6C100"/>
              </a:solidFill>
            </a:ln>
          </p:spPr>
          <p:style>
            <a:lnRef idx="1">
              <a:schemeClr val="accent1"/>
            </a:lnRef>
            <a:fillRef idx="0">
              <a:schemeClr val="accent1"/>
            </a:fillRef>
            <a:effectRef idx="0">
              <a:schemeClr val="accent1"/>
            </a:effectRef>
            <a:fontRef idx="minor">
              <a:schemeClr val="tx1"/>
            </a:fontRef>
          </p:style>
        </p:cxnSp>
        <p:sp>
          <p:nvSpPr>
            <p:cNvPr id="31" name="文本框 164">
              <a:extLst>
                <a:ext uri="{FF2B5EF4-FFF2-40B4-BE49-F238E27FC236}">
                  <a16:creationId xmlns:a16="http://schemas.microsoft.com/office/drawing/2014/main" id="{14A0E814-4A01-444B-87DC-5EB1CCBF8BB6}"/>
                </a:ext>
              </a:extLst>
            </p:cNvPr>
            <p:cNvSpPr txBox="1"/>
            <p:nvPr/>
          </p:nvSpPr>
          <p:spPr>
            <a:xfrm>
              <a:off x="322316" y="3334341"/>
              <a:ext cx="408749"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a:solidFill>
                    <a:srgbClr val="F6C100"/>
                  </a:solidFill>
                  <a:latin typeface="Arial" panose="020B0604020202020204" pitchFamily="34" charset="0"/>
                  <a:ea typeface="Calibri" panose="02010609060101010101" pitchFamily="49" charset="-122"/>
                  <a:cs typeface="Arial" panose="020B0604020202020204" pitchFamily="34" charset="0"/>
                </a:rPr>
                <a:t>2020</a:t>
              </a:r>
            </a:p>
          </p:txBody>
        </p:sp>
        <p:sp>
          <p:nvSpPr>
            <p:cNvPr id="32" name="矩形 31">
              <a:extLst>
                <a:ext uri="{FF2B5EF4-FFF2-40B4-BE49-F238E27FC236}">
                  <a16:creationId xmlns:a16="http://schemas.microsoft.com/office/drawing/2014/main" id="{CF5F4BAD-BB56-4CFB-997A-84DDBF437E20}"/>
                </a:ext>
              </a:extLst>
            </p:cNvPr>
            <p:cNvSpPr/>
            <p:nvPr/>
          </p:nvSpPr>
          <p:spPr>
            <a:xfrm>
              <a:off x="-655636" y="4228859"/>
              <a:ext cx="2364657" cy="2078018"/>
            </a:xfrm>
            <a:prstGeom prst="rect">
              <a:avLst/>
            </a:prstGeom>
            <a:solidFill>
              <a:srgbClr val="FDC500">
                <a:alpha val="25098"/>
              </a:srgbClr>
            </a:solidFill>
            <a:ln w="12700">
              <a:solidFill>
                <a:srgbClr val="F6C1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33" name="文本框 166">
              <a:extLst>
                <a:ext uri="{FF2B5EF4-FFF2-40B4-BE49-F238E27FC236}">
                  <a16:creationId xmlns:a16="http://schemas.microsoft.com/office/drawing/2014/main" id="{2CD8DBF0-C437-48FC-82B5-25240F8F2B01}"/>
                </a:ext>
              </a:extLst>
            </p:cNvPr>
            <p:cNvSpPr txBox="1"/>
            <p:nvPr/>
          </p:nvSpPr>
          <p:spPr>
            <a:xfrm>
              <a:off x="-685483" y="5587200"/>
              <a:ext cx="245771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rgbClr val="C00000"/>
                  </a:solidFill>
                  <a:latin typeface="Arial" panose="020B0604020202020204" pitchFamily="34" charset="0"/>
                  <a:ea typeface="Calibri" panose="02010609060101010101" pitchFamily="49" charset="-122"/>
                  <a:cs typeface="Arial" panose="020B0604020202020204" pitchFamily="34" charset="0"/>
                </a:rPr>
                <a:t>Tập dữ liệu tổng hợp được dùng để huấn luyện trong nhiều nhiệm vụ thị giác</a:t>
              </a:r>
              <a:endParaRPr lang="zh-CN" altLang="en-US" sz="1200" dirty="0">
                <a:solidFill>
                  <a:srgbClr val="D22828"/>
                </a:solidFill>
                <a:latin typeface="Arial" panose="020B0604020202020204" pitchFamily="34" charset="0"/>
                <a:ea typeface="Calibri" panose="02010609060101010101" pitchFamily="49" charset="-122"/>
                <a:cs typeface="Arial" panose="020B0604020202020204" pitchFamily="34" charset="0"/>
              </a:endParaRPr>
            </a:p>
          </p:txBody>
        </p:sp>
      </p:grpSp>
      <p:grpSp>
        <p:nvGrpSpPr>
          <p:cNvPr id="18" name="组合 17">
            <a:extLst>
              <a:ext uri="{FF2B5EF4-FFF2-40B4-BE49-F238E27FC236}">
                <a16:creationId xmlns:a16="http://schemas.microsoft.com/office/drawing/2014/main" id="{4A3D6785-CB51-4BA3-BACD-ABD02CBA38C5}"/>
              </a:ext>
            </a:extLst>
          </p:cNvPr>
          <p:cNvGrpSpPr/>
          <p:nvPr/>
        </p:nvGrpSpPr>
        <p:grpSpPr>
          <a:xfrm>
            <a:off x="9226365" y="1009681"/>
            <a:ext cx="2781482" cy="2840513"/>
            <a:chOff x="9389513" y="1179272"/>
            <a:chExt cx="1890931" cy="2840513"/>
          </a:xfrm>
        </p:grpSpPr>
        <p:sp>
          <p:nvSpPr>
            <p:cNvPr id="20" name="椭圆 19">
              <a:extLst>
                <a:ext uri="{FF2B5EF4-FFF2-40B4-BE49-F238E27FC236}">
                  <a16:creationId xmlns:a16="http://schemas.microsoft.com/office/drawing/2014/main" id="{7FC9AD13-AB4A-452F-AE27-8C11A4F47C8B}"/>
                </a:ext>
              </a:extLst>
            </p:cNvPr>
            <p:cNvSpPr/>
            <p:nvPr/>
          </p:nvSpPr>
          <p:spPr>
            <a:xfrm>
              <a:off x="10267320" y="3700973"/>
              <a:ext cx="150019" cy="150019"/>
            </a:xfrm>
            <a:prstGeom prst="ellipse">
              <a:avLst/>
            </a:prstGeom>
            <a:solidFill>
              <a:srgbClr val="D21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21" name="椭圆 20">
              <a:extLst>
                <a:ext uri="{FF2B5EF4-FFF2-40B4-BE49-F238E27FC236}">
                  <a16:creationId xmlns:a16="http://schemas.microsoft.com/office/drawing/2014/main" id="{E4431EFB-04CE-4989-8D78-96D8D8DBFAF6}"/>
                </a:ext>
              </a:extLst>
            </p:cNvPr>
            <p:cNvSpPr/>
            <p:nvPr/>
          </p:nvSpPr>
          <p:spPr>
            <a:xfrm>
              <a:off x="10259919" y="3286835"/>
              <a:ext cx="150019" cy="150019"/>
            </a:xfrm>
            <a:prstGeom prst="ellipse">
              <a:avLst/>
            </a:prstGeom>
            <a:solidFill>
              <a:srgbClr val="D21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latin typeface="Arial" panose="020B0604020202020204" pitchFamily="34" charset="0"/>
                <a:cs typeface="Arial" panose="020B0604020202020204" pitchFamily="34" charset="0"/>
              </a:endParaRPr>
            </a:p>
          </p:txBody>
        </p:sp>
        <p:cxnSp>
          <p:nvCxnSpPr>
            <p:cNvPr id="22" name="直接连接符 21">
              <a:extLst>
                <a:ext uri="{FF2B5EF4-FFF2-40B4-BE49-F238E27FC236}">
                  <a16:creationId xmlns:a16="http://schemas.microsoft.com/office/drawing/2014/main" id="{BA4BB378-CD84-4491-B4D6-59F00E75B9F2}"/>
                </a:ext>
              </a:extLst>
            </p:cNvPr>
            <p:cNvCxnSpPr>
              <a:cxnSpLocks/>
            </p:cNvCxnSpPr>
            <p:nvPr/>
          </p:nvCxnSpPr>
          <p:spPr>
            <a:xfrm flipV="1">
              <a:off x="10337310" y="3426280"/>
              <a:ext cx="0" cy="371474"/>
            </a:xfrm>
            <a:prstGeom prst="line">
              <a:avLst/>
            </a:prstGeom>
            <a:ln w="19050">
              <a:solidFill>
                <a:srgbClr val="D2181C"/>
              </a:solidFill>
            </a:ln>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id="{511CED3F-CE95-483A-B9D7-2887D2A01B67}"/>
                </a:ext>
              </a:extLst>
            </p:cNvPr>
            <p:cNvSpPr/>
            <p:nvPr/>
          </p:nvSpPr>
          <p:spPr>
            <a:xfrm>
              <a:off x="9389513" y="1179272"/>
              <a:ext cx="1890931" cy="2078018"/>
            </a:xfrm>
            <a:prstGeom prst="rect">
              <a:avLst/>
            </a:prstGeom>
            <a:solidFill>
              <a:srgbClr val="ED5D60">
                <a:alpha val="25098"/>
              </a:srgbClr>
            </a:solidFill>
            <a:ln w="12700">
              <a:solidFill>
                <a:srgbClr val="D2181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dirty="0">
                <a:latin typeface="Arial" panose="020B0604020202020204" pitchFamily="34" charset="0"/>
                <a:cs typeface="Arial" panose="020B0604020202020204" pitchFamily="34" charset="0"/>
              </a:endParaRPr>
            </a:p>
          </p:txBody>
        </p:sp>
        <p:sp>
          <p:nvSpPr>
            <p:cNvPr id="24" name="文本框 113">
              <a:extLst>
                <a:ext uri="{FF2B5EF4-FFF2-40B4-BE49-F238E27FC236}">
                  <a16:creationId xmlns:a16="http://schemas.microsoft.com/office/drawing/2014/main" id="{6FF4C449-C3B2-4E17-A243-592600D5A2CF}"/>
                </a:ext>
              </a:extLst>
            </p:cNvPr>
            <p:cNvSpPr txBox="1"/>
            <p:nvPr/>
          </p:nvSpPr>
          <p:spPr>
            <a:xfrm>
              <a:off x="9457363" y="2537613"/>
              <a:ext cx="1780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Arial" panose="020B0604020202020204" pitchFamily="34" charset="0"/>
                  <a:ea typeface="Calibri" panose="02010609060101010101" pitchFamily="49" charset="-122"/>
                  <a:cs typeface="Arial" panose="020B0604020202020204" pitchFamily="34" charset="0"/>
                </a:rPr>
                <a:t>Được triển khai rộng rãi trong lĩnh vực làm giả dữ liệu và </a:t>
              </a:r>
              <a:endParaRPr lang="vi-VN" altLang="zh-CN" sz="1200" dirty="0">
                <a:latin typeface="Arial" panose="020B0604020202020204" pitchFamily="34" charset="0"/>
                <a:ea typeface="Calibri" panose="02010609060101010101" pitchFamily="49" charset="-122"/>
                <a:cs typeface="Arial" panose="020B0604020202020204" pitchFamily="34" charset="0"/>
              </a:endParaRPr>
            </a:p>
            <a:p>
              <a:pPr algn="ctr"/>
              <a:r>
                <a:rPr lang="zh-CN" altLang="en-US" sz="1200" dirty="0">
                  <a:latin typeface="Arial" panose="020B0604020202020204" pitchFamily="34" charset="0"/>
                  <a:ea typeface="Calibri" panose="02010609060101010101" pitchFamily="49" charset="-122"/>
                  <a:cs typeface="Arial" panose="020B0604020202020204" pitchFamily="34" charset="0"/>
                </a:rPr>
                <a:t>chống giả mạo</a:t>
              </a:r>
              <a:endParaRPr lang="zh-CN" altLang="en-US" sz="1200" dirty="0">
                <a:solidFill>
                  <a:srgbClr val="C00000"/>
                </a:solidFill>
                <a:latin typeface="Arial" panose="020B0604020202020204" pitchFamily="34" charset="0"/>
                <a:ea typeface="Calibri" panose="02010609060101010101" pitchFamily="49" charset="-122"/>
                <a:cs typeface="Arial" panose="020B0604020202020204" pitchFamily="34" charset="0"/>
              </a:endParaRPr>
            </a:p>
          </p:txBody>
        </p:sp>
        <p:sp>
          <p:nvSpPr>
            <p:cNvPr id="25" name="文本框 114">
              <a:extLst>
                <a:ext uri="{FF2B5EF4-FFF2-40B4-BE49-F238E27FC236}">
                  <a16:creationId xmlns:a16="http://schemas.microsoft.com/office/drawing/2014/main" id="{457AC8D5-5403-4D96-846A-50B7C9E12AD6}"/>
                </a:ext>
              </a:extLst>
            </p:cNvPr>
            <p:cNvSpPr txBox="1"/>
            <p:nvPr/>
          </p:nvSpPr>
          <p:spPr>
            <a:xfrm>
              <a:off x="10228727" y="3742786"/>
              <a:ext cx="360405"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a:solidFill>
                    <a:srgbClr val="D2181C"/>
                  </a:solidFill>
                  <a:latin typeface="Arial" panose="020B0604020202020204" pitchFamily="34" charset="0"/>
                  <a:ea typeface="Calibri" panose="02010609060101010101" pitchFamily="49" charset="-122"/>
                  <a:cs typeface="Arial" panose="020B0604020202020204" pitchFamily="34" charset="0"/>
                </a:rPr>
                <a:t>2021</a:t>
              </a:r>
            </a:p>
          </p:txBody>
        </p:sp>
      </p:grpSp>
      <p:pic>
        <p:nvPicPr>
          <p:cNvPr id="5" name="图片 4"/>
          <p:cNvPicPr>
            <a:picLocks noChangeAspect="1"/>
          </p:cNvPicPr>
          <p:nvPr/>
        </p:nvPicPr>
        <p:blipFill>
          <a:blip r:embed="rId3"/>
          <a:stretch>
            <a:fillRect/>
          </a:stretch>
        </p:blipFill>
        <p:spPr>
          <a:xfrm>
            <a:off x="1727373" y="4381810"/>
            <a:ext cx="1212036" cy="1118120"/>
          </a:xfrm>
          <a:prstGeom prst="rect">
            <a:avLst/>
          </a:prstGeom>
        </p:spPr>
      </p:pic>
      <p:pic>
        <p:nvPicPr>
          <p:cNvPr id="14" name="图片 13"/>
          <p:cNvPicPr>
            <a:picLocks noChangeAspect="1"/>
          </p:cNvPicPr>
          <p:nvPr/>
        </p:nvPicPr>
        <p:blipFill>
          <a:blip r:embed="rId4"/>
          <a:stretch>
            <a:fillRect/>
          </a:stretch>
        </p:blipFill>
        <p:spPr>
          <a:xfrm>
            <a:off x="565647" y="4392855"/>
            <a:ext cx="1237221" cy="1118120"/>
          </a:xfrm>
          <a:prstGeom prst="rect">
            <a:avLst/>
          </a:prstGeom>
        </p:spPr>
      </p:pic>
      <p:pic>
        <p:nvPicPr>
          <p:cNvPr id="81" name="图片 80"/>
          <p:cNvPicPr>
            <a:picLocks noChangeAspect="1"/>
          </p:cNvPicPr>
          <p:nvPr/>
        </p:nvPicPr>
        <p:blipFill>
          <a:blip r:embed="rId5"/>
          <a:stretch>
            <a:fillRect/>
          </a:stretch>
        </p:blipFill>
        <p:spPr>
          <a:xfrm>
            <a:off x="1171568" y="1253255"/>
            <a:ext cx="2336336" cy="998026"/>
          </a:xfrm>
          <a:prstGeom prst="rect">
            <a:avLst/>
          </a:prstGeom>
        </p:spPr>
      </p:pic>
      <p:pic>
        <p:nvPicPr>
          <p:cNvPr id="82" name="图片 81"/>
          <p:cNvPicPr>
            <a:picLocks noChangeAspect="1"/>
          </p:cNvPicPr>
          <p:nvPr/>
        </p:nvPicPr>
        <p:blipFill>
          <a:blip r:embed="rId6"/>
          <a:stretch>
            <a:fillRect/>
          </a:stretch>
        </p:blipFill>
        <p:spPr>
          <a:xfrm>
            <a:off x="3040940" y="4409347"/>
            <a:ext cx="2507297" cy="1042110"/>
          </a:xfrm>
          <a:prstGeom prst="rect">
            <a:avLst/>
          </a:prstGeom>
        </p:spPr>
      </p:pic>
      <p:pic>
        <p:nvPicPr>
          <p:cNvPr id="83" name="图片 82"/>
          <p:cNvPicPr>
            <a:picLocks noChangeAspect="1"/>
          </p:cNvPicPr>
          <p:nvPr/>
        </p:nvPicPr>
        <p:blipFill>
          <a:blip r:embed="rId7"/>
          <a:stretch>
            <a:fillRect/>
          </a:stretch>
        </p:blipFill>
        <p:spPr>
          <a:xfrm>
            <a:off x="3791189" y="1019281"/>
            <a:ext cx="2414433" cy="1320967"/>
          </a:xfrm>
          <a:prstGeom prst="rect">
            <a:avLst/>
          </a:prstGeom>
        </p:spPr>
      </p:pic>
      <p:pic>
        <p:nvPicPr>
          <p:cNvPr id="84" name="图片 83"/>
          <p:cNvPicPr>
            <a:picLocks noChangeAspect="1"/>
          </p:cNvPicPr>
          <p:nvPr/>
        </p:nvPicPr>
        <p:blipFill>
          <a:blip r:embed="rId8"/>
          <a:stretch>
            <a:fillRect/>
          </a:stretch>
        </p:blipFill>
        <p:spPr>
          <a:xfrm>
            <a:off x="5826431" y="4404219"/>
            <a:ext cx="2410062" cy="1221042"/>
          </a:xfrm>
          <a:prstGeom prst="rect">
            <a:avLst/>
          </a:prstGeom>
        </p:spPr>
      </p:pic>
      <p:pic>
        <p:nvPicPr>
          <p:cNvPr id="86" name="图片 85"/>
          <p:cNvPicPr>
            <a:picLocks noChangeAspect="1"/>
          </p:cNvPicPr>
          <p:nvPr/>
        </p:nvPicPr>
        <p:blipFill>
          <a:blip r:embed="rId9"/>
          <a:stretch>
            <a:fillRect/>
          </a:stretch>
        </p:blipFill>
        <p:spPr>
          <a:xfrm>
            <a:off x="6645787" y="1024438"/>
            <a:ext cx="2366042" cy="1233360"/>
          </a:xfrm>
          <a:prstGeom prst="rect">
            <a:avLst/>
          </a:prstGeom>
        </p:spPr>
      </p:pic>
      <p:pic>
        <p:nvPicPr>
          <p:cNvPr id="87" name="图片 86"/>
          <p:cNvPicPr>
            <a:picLocks noChangeAspect="1"/>
          </p:cNvPicPr>
          <p:nvPr/>
        </p:nvPicPr>
        <p:blipFill>
          <a:blip r:embed="rId10"/>
          <a:stretch>
            <a:fillRect/>
          </a:stretch>
        </p:blipFill>
        <p:spPr>
          <a:xfrm>
            <a:off x="8561557" y="4308146"/>
            <a:ext cx="2884122" cy="1294692"/>
          </a:xfrm>
          <a:prstGeom prst="rect">
            <a:avLst/>
          </a:prstGeom>
        </p:spPr>
      </p:pic>
      <p:pic>
        <p:nvPicPr>
          <p:cNvPr id="88" name="图片 87"/>
          <p:cNvPicPr>
            <a:picLocks noChangeAspect="1"/>
          </p:cNvPicPr>
          <p:nvPr/>
        </p:nvPicPr>
        <p:blipFill>
          <a:blip r:embed="rId11"/>
          <a:stretch>
            <a:fillRect/>
          </a:stretch>
        </p:blipFill>
        <p:spPr>
          <a:xfrm>
            <a:off x="9326170" y="1089503"/>
            <a:ext cx="2526370" cy="1322147"/>
          </a:xfrm>
          <a:prstGeom prst="rect">
            <a:avLst/>
          </a:prstGeom>
        </p:spPr>
      </p:pic>
    </p:spTree>
    <p:extLst>
      <p:ext uri="{BB962C8B-B14F-4D97-AF65-F5344CB8AC3E}">
        <p14:creationId xmlns:p14="http://schemas.microsoft.com/office/powerpoint/2010/main" val="354788762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29</a:t>
            </a:fld>
            <a:endParaRPr lang="zh-CN" altLang="en-US">
              <a:latin typeface="Calibri"/>
              <a:cs typeface="Calibri"/>
            </a:endParaRPr>
          </a:p>
        </p:txBody>
      </p:sp>
      <p:sp>
        <p:nvSpPr>
          <p:cNvPr id="3" name="Text Placeholder 2">
            <a:extLst>
              <a:ext uri="{FF2B5EF4-FFF2-40B4-BE49-F238E27FC236}">
                <a16:creationId xmlns:a16="http://schemas.microsoft.com/office/drawing/2014/main" id="{43D1C56F-421F-9E22-9ABC-89964866FD9C}"/>
              </a:ext>
            </a:extLst>
          </p:cNvPr>
          <p:cNvSpPr>
            <a:spLocks noGrp="1"/>
          </p:cNvSpPr>
          <p:nvPr>
            <p:ph type="body" sz="quarter" idx="14"/>
          </p:nvPr>
        </p:nvSpPr>
        <p:spPr/>
        <p:txBody>
          <a:bodyPr/>
          <a:lstStyle/>
          <a:p>
            <a:r>
              <a:rPr lang="zh-CN" altLang="en-US" dirty="0">
                <a:latin typeface="Calibri"/>
                <a:cs typeface="Calibri"/>
              </a:rPr>
              <a:t>Gồm bộ sinh (Generator) và bộ phân biệt (Discriminator)</a:t>
            </a:r>
            <a:endParaRPr lang="en-US" altLang="zh-CN" dirty="0">
              <a:latin typeface="Calibri"/>
              <a:cs typeface="Calibri"/>
            </a:endParaRPr>
          </a:p>
          <a:p>
            <a:pPr lvl="1"/>
            <a:r>
              <a:rPr lang="zh-CN" altLang="en-US" dirty="0">
                <a:latin typeface="Calibri"/>
                <a:cs typeface="Calibri"/>
              </a:rPr>
              <a:t>Mục tiêu của bộ sinh: sinh ra các mẫu trông như thật và cố gắng đánh lừa bộ phân biệt</a:t>
            </a:r>
            <a:endParaRPr lang="en-US" altLang="zh-CN" dirty="0">
              <a:latin typeface="Calibri"/>
              <a:cs typeface="Calibri"/>
            </a:endParaRPr>
          </a:p>
          <a:p>
            <a:pPr lvl="1"/>
            <a:r>
              <a:rPr lang="zh-CN" altLang="en-US" dirty="0">
                <a:latin typeface="Calibri"/>
                <a:cs typeface="Calibri"/>
              </a:rPr>
              <a:t>Mục tiêu của bộ phân biệt: phân biệt chính xác mẫu thực và mẫu sinh</a:t>
            </a:r>
            <a:endParaRPr lang="en-US" altLang="zh-CN" dirty="0">
              <a:latin typeface="Calibri"/>
              <a:cs typeface="Calibri"/>
            </a:endParaRP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Lý thuyết sinh đối kháng</a:t>
            </a:r>
          </a:p>
        </p:txBody>
      </p:sp>
      <p:pic>
        <p:nvPicPr>
          <p:cNvPr id="6" name="图片 5"/>
          <p:cNvPicPr>
            <a:picLocks noChangeAspect="1"/>
          </p:cNvPicPr>
          <p:nvPr/>
        </p:nvPicPr>
        <p:blipFill>
          <a:blip r:embed="rId2"/>
          <a:stretch>
            <a:fillRect/>
          </a:stretch>
        </p:blipFill>
        <p:spPr>
          <a:xfrm>
            <a:off x="865340" y="2614009"/>
            <a:ext cx="10167282" cy="3943431"/>
          </a:xfrm>
          <a:prstGeom prst="rect">
            <a:avLst/>
          </a:prstGeom>
        </p:spPr>
      </p:pic>
    </p:spTree>
    <p:extLst>
      <p:ext uri="{BB962C8B-B14F-4D97-AF65-F5344CB8AC3E}">
        <p14:creationId xmlns:p14="http://schemas.microsoft.com/office/powerpoint/2010/main" val="6726320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30</a:t>
            </a:fld>
            <a:endParaRPr lang="zh-CN" altLang="en-US">
              <a:latin typeface="Calibri"/>
              <a:cs typeface="Calibri"/>
            </a:endParaRPr>
          </a:p>
        </p:txBody>
      </p:sp>
      <p:sp>
        <p:nvSpPr>
          <p:cNvPr id="5" name="Text Placeholder 4">
            <a:extLst>
              <a:ext uri="{FF2B5EF4-FFF2-40B4-BE49-F238E27FC236}">
                <a16:creationId xmlns:a16="http://schemas.microsoft.com/office/drawing/2014/main" id="{65C30BCA-8F5D-3E6F-E87E-4CD3E05449B6}"/>
              </a:ext>
            </a:extLst>
          </p:cNvPr>
          <p:cNvSpPr>
            <a:spLocks noGrp="1"/>
          </p:cNvSpPr>
          <p:nvPr>
            <p:ph type="body" sz="quarter" idx="14"/>
          </p:nvPr>
        </p:nvSpPr>
        <p:spPr/>
        <p:txBody>
          <a:bodyPr/>
          <a:lstStyle/>
          <a:p>
            <a:pPr>
              <a:lnSpc>
                <a:spcPct val="92000"/>
              </a:lnSpc>
            </a:pPr>
            <a:r>
              <a:rPr lang="zh-CN" altLang="en-US" sz="2200" dirty="0">
                <a:latin typeface="Calibri"/>
                <a:cs typeface="Calibri"/>
              </a:rPr>
              <a:t>Sử dụng hàm minimax để đưa quá trình đối kháng giữa G và D đến trạng thái cân bằng</a:t>
            </a:r>
            <a:endParaRPr lang="en-US" altLang="zh-CN" sz="2800" dirty="0">
              <a:latin typeface="Calibri"/>
              <a:cs typeface="Calibri"/>
            </a:endParaRPr>
          </a:p>
          <a:p>
            <a:endParaRPr lang="en-US" altLang="zh-CN" sz="2800" dirty="0">
              <a:latin typeface="Calibri"/>
              <a:cs typeface="Calibri"/>
            </a:endParaRPr>
          </a:p>
          <a:p>
            <a:endParaRPr lang="en-US" altLang="zh-CN" sz="2800" dirty="0">
              <a:latin typeface="Calibri"/>
              <a:cs typeface="Calibri"/>
            </a:endParaRPr>
          </a:p>
          <a:p>
            <a:pPr lvl="1">
              <a:lnSpc>
                <a:spcPct val="92000"/>
              </a:lnSpc>
            </a:pPr>
            <a:r>
              <a:rPr lang="zh-CN" altLang="en-US" dirty="0">
                <a:latin typeface="Calibri"/>
                <a:cs typeface="Calibri"/>
              </a:rPr>
              <a:t>Cực đại hóa D(x) để bộ phân biệt có thể nhận biết chính xác mẫu thực</a:t>
            </a:r>
            <a:endParaRPr lang="en-US" altLang="zh-CN" sz="2400" dirty="0">
              <a:latin typeface="Calibri"/>
              <a:cs typeface="Calibri"/>
            </a:endParaRPr>
          </a:p>
          <a:p>
            <a:pPr lvl="1">
              <a:lnSpc>
                <a:spcPct val="92000"/>
              </a:lnSpc>
            </a:pPr>
            <a:r>
              <a:rPr lang="zh-CN" altLang="en-US" dirty="0">
                <a:latin typeface="Calibri"/>
                <a:cs typeface="Calibri"/>
              </a:rPr>
              <a:t>Cực tiểu hóa D(G(z)) để bộ phân biệt có thể nhận biết chính xác mẫu sinh</a:t>
            </a:r>
            <a:endParaRPr lang="en-US" altLang="zh-CN" sz="2400" dirty="0">
              <a:latin typeface="Calibri"/>
              <a:cs typeface="Calibri"/>
            </a:endParaRPr>
          </a:p>
          <a:p>
            <a:pPr>
              <a:lnSpc>
                <a:spcPct val="92000"/>
              </a:lnSpc>
            </a:pPr>
            <a:r>
              <a:rPr lang="en-US" altLang="zh-CN" sz="2200" dirty="0" err="1">
                <a:latin typeface="Calibri"/>
                <a:cs typeface="Calibri"/>
              </a:rPr>
              <a:t>Tối</a:t>
            </a:r>
            <a:r>
              <a:rPr lang="en-US" altLang="zh-CN" sz="2200" dirty="0">
                <a:latin typeface="Calibri"/>
                <a:cs typeface="Calibri"/>
              </a:rPr>
              <a:t> </a:t>
            </a:r>
            <a:r>
              <a:rPr lang="en-US" altLang="zh-CN" sz="2200" dirty="0" err="1">
                <a:latin typeface="Calibri"/>
                <a:cs typeface="Calibri"/>
              </a:rPr>
              <a:t>ưu</a:t>
            </a:r>
            <a:r>
              <a:rPr lang="en-US" altLang="zh-CN" sz="2200" dirty="0">
                <a:latin typeface="Calibri"/>
                <a:cs typeface="Calibri"/>
              </a:rPr>
              <a:t> </a:t>
            </a:r>
            <a:r>
              <a:rPr lang="en-US" altLang="zh-CN" sz="2200" dirty="0" err="1">
                <a:latin typeface="Calibri"/>
                <a:cs typeface="Calibri"/>
              </a:rPr>
              <a:t>hóa</a:t>
            </a:r>
            <a:r>
              <a:rPr lang="en-US" altLang="zh-CN" sz="2200" dirty="0">
                <a:latin typeface="Calibri"/>
                <a:cs typeface="Calibri"/>
              </a:rPr>
              <a:t> </a:t>
            </a:r>
            <a:r>
              <a:rPr lang="en-US" altLang="zh-CN" sz="2200" dirty="0" err="1">
                <a:latin typeface="Calibri"/>
                <a:cs typeface="Calibri"/>
              </a:rPr>
              <a:t>lặp</a:t>
            </a:r>
            <a:r>
              <a:rPr lang="en-US" altLang="zh-CN" sz="2200" dirty="0">
                <a:latin typeface="Calibri"/>
                <a:cs typeface="Calibri"/>
              </a:rPr>
              <a:t> G </a:t>
            </a:r>
            <a:r>
              <a:rPr lang="en-US" altLang="zh-CN" sz="2200" dirty="0" err="1">
                <a:latin typeface="Calibri"/>
                <a:cs typeface="Calibri"/>
              </a:rPr>
              <a:t>và</a:t>
            </a:r>
            <a:r>
              <a:rPr lang="en-US" altLang="zh-CN" sz="2200" dirty="0">
                <a:latin typeface="Calibri"/>
                <a:cs typeface="Calibri"/>
              </a:rPr>
              <a:t> D</a:t>
            </a:r>
          </a:p>
          <a:p>
            <a:pPr lvl="1">
              <a:lnSpc>
                <a:spcPct val="92000"/>
              </a:lnSpc>
            </a:pPr>
            <a:r>
              <a:rPr lang="zh-CN" altLang="en-US" dirty="0">
                <a:latin typeface="Calibri"/>
                <a:cs typeface="Calibri"/>
              </a:rPr>
              <a:t>Bộ phân biệt</a:t>
            </a:r>
            <a:endParaRPr lang="en-US" altLang="zh-CN" sz="2400" dirty="0">
              <a:latin typeface="Calibri"/>
              <a:cs typeface="Calibri"/>
            </a:endParaRPr>
          </a:p>
          <a:p>
            <a:pPr lvl="1"/>
            <a:endParaRPr lang="en-US" altLang="zh-CN" sz="2400" dirty="0">
              <a:latin typeface="Calibri"/>
              <a:cs typeface="Calibri"/>
            </a:endParaRPr>
          </a:p>
          <a:p>
            <a:pPr lvl="1">
              <a:lnSpc>
                <a:spcPct val="92000"/>
              </a:lnSpc>
            </a:pPr>
            <a:r>
              <a:rPr lang="zh-CN" altLang="en-US" dirty="0">
                <a:latin typeface="Calibri"/>
                <a:cs typeface="Calibri"/>
              </a:rPr>
              <a:t>Bộ sinh</a:t>
            </a:r>
            <a:endParaRPr lang="en-US" altLang="zh-CN" sz="2400" dirty="0">
              <a:latin typeface="Calibri"/>
              <a:cs typeface="Calibri"/>
            </a:endParaRPr>
          </a:p>
          <a:p>
            <a:pPr lvl="1"/>
            <a:endParaRPr lang="en-US" altLang="zh-CN" sz="2400" dirty="0">
              <a:latin typeface="Calibri"/>
              <a:cs typeface="Calibri"/>
            </a:endParaRPr>
          </a:p>
          <a:p>
            <a:pPr marL="457200" lvl="1" indent="0">
              <a:buNone/>
            </a:pPr>
            <a:endParaRPr lang="en-US" altLang="zh-CN" sz="2400" dirty="0">
              <a:latin typeface="Calibri"/>
              <a:cs typeface="Calibri"/>
            </a:endParaRPr>
          </a:p>
          <a:p>
            <a:pPr lvl="1"/>
            <a:endParaRPr lang="en-US" altLang="zh-CN" sz="2400" dirty="0">
              <a:latin typeface="Calibri"/>
              <a:cs typeface="Calibri"/>
            </a:endParaRPr>
          </a:p>
          <a:p>
            <a:endParaRPr lang="en-US" altLang="zh-CN" sz="2800" dirty="0">
              <a:latin typeface="Calibri"/>
              <a:cs typeface="Calibri"/>
            </a:endParaRP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Lý thuyết sinh đối kháng</a:t>
            </a:r>
          </a:p>
        </p:txBody>
      </p:sp>
      <p:sp>
        <p:nvSpPr>
          <p:cNvPr id="9" name="文本占位符 2">
            <a:extLst>
              <a:ext uri="{FF2B5EF4-FFF2-40B4-BE49-F238E27FC236}">
                <a16:creationId xmlns:a16="http://schemas.microsoft.com/office/drawing/2014/main" id="{8EFF0EFE-468F-8B42-9E29-EA53B09AEC82}"/>
              </a:ext>
            </a:extLst>
          </p:cNvPr>
          <p:cNvSpPr txBox="1">
            <a:spLocks/>
          </p:cNvSpPr>
          <p:nvPr/>
        </p:nvSpPr>
        <p:spPr>
          <a:xfrm>
            <a:off x="515937" y="1104900"/>
            <a:ext cx="11160125" cy="974912"/>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800" dirty="0">
              <a:latin typeface="Calibri"/>
              <a:cs typeface="Calibri"/>
            </a:endParaRPr>
          </a:p>
        </p:txBody>
      </p:sp>
      <mc:AlternateContent xmlns:mc="http://schemas.openxmlformats.org/markup-compatibility/2006" xmlns:a14="http://schemas.microsoft.com/office/drawing/2010/main">
        <mc:Choice Requires="a14">
          <p:sp>
            <p:nvSpPr>
              <p:cNvPr id="3" name="文本框 2"/>
              <p:cNvSpPr txBox="1"/>
              <p:nvPr/>
            </p:nvSpPr>
            <p:spPr>
              <a:xfrm>
                <a:off x="1921583" y="1595856"/>
                <a:ext cx="7187694" cy="787433"/>
              </a:xfrm>
              <a:prstGeom prst="rect">
                <a:avLst/>
              </a:prstGeom>
              <a:noFill/>
            </p:spPr>
            <p:txBody>
              <a:bodyPr wrap="square" rtlCol="0">
                <a:normAutofit fontScale="70000" lnSpcReduction="20000"/>
              </a:bodyPr>
              <a:lstStyle/>
              <a:p>
                <a:pPr/>
                <a14:m>
                  <m:oMathPara xmlns:m="http://schemas.openxmlformats.org/officeDocument/2006/math">
                    <m:oMathParaPr>
                      <m:jc m:val="centerGroup"/>
                    </m:oMathParaPr>
                    <m:oMath xmlns:m="http://schemas.openxmlformats.org/officeDocument/2006/math">
                      <m:func>
                        <m:funcPr>
                          <m:ctrlPr>
                            <a:rPr lang="en-US" altLang="zh-CN" sz="3200" i="1">
                              <a:latin typeface="Cambria Math" panose="02040503050406030204" pitchFamily="18" charset="0"/>
                            </a:rPr>
                          </m:ctrlPr>
                        </m:funcPr>
                        <m:fName>
                          <m:limLow>
                            <m:limLowPr>
                              <m:ctrlPr>
                                <a:rPr lang="en-US" altLang="zh-CN" sz="3200" i="1">
                                  <a:latin typeface="Cambria Math" panose="02040503050406030204" pitchFamily="18" charset="0"/>
                                </a:rPr>
                              </m:ctrlPr>
                            </m:limLowPr>
                            <m:e>
                              <m:r>
                                <m:rPr>
                                  <m:sty m:val="p"/>
                                </m:rPr>
                                <a:rPr lang="en-US" altLang="zh-CN" sz="3200">
                                  <a:latin typeface="Cambria Math" panose="02040503050406030204" pitchFamily="18" charset="0"/>
                                </a:rPr>
                                <m:t>min</m:t>
                              </m:r>
                            </m:e>
                            <m:lim>
                              <m:r>
                                <a:rPr lang="en-US" altLang="zh-CN" sz="3200" i="1">
                                  <a:latin typeface="Cambria Math" panose="02040503050406030204" pitchFamily="18" charset="0"/>
                                </a:rPr>
                                <m:t>𝐺</m:t>
                              </m:r>
                            </m:lim>
                          </m:limLow>
                        </m:fName>
                        <m:e>
                          <m:func>
                            <m:funcPr>
                              <m:ctrlPr>
                                <a:rPr lang="en-US" altLang="zh-CN" sz="3200" i="1">
                                  <a:latin typeface="Cambria Math" panose="02040503050406030204" pitchFamily="18" charset="0"/>
                                </a:rPr>
                              </m:ctrlPr>
                            </m:funcPr>
                            <m:fName>
                              <m:limLow>
                                <m:limLowPr>
                                  <m:ctrlPr>
                                    <a:rPr lang="en-US" altLang="zh-CN" sz="3200" i="1">
                                      <a:latin typeface="Cambria Math" panose="02040503050406030204" pitchFamily="18" charset="0"/>
                                    </a:rPr>
                                  </m:ctrlPr>
                                </m:limLowPr>
                                <m:e>
                                  <m:r>
                                    <m:rPr>
                                      <m:sty m:val="p"/>
                                    </m:rPr>
                                    <a:rPr lang="en-US" altLang="zh-CN" sz="3200">
                                      <a:latin typeface="Cambria Math" panose="02040503050406030204" pitchFamily="18" charset="0"/>
                                    </a:rPr>
                                    <m:t>max</m:t>
                                  </m:r>
                                </m:e>
                                <m:lim>
                                  <m:r>
                                    <a:rPr lang="en-US" altLang="zh-CN" sz="3200" i="1">
                                      <a:latin typeface="Cambria Math" panose="02040503050406030204" pitchFamily="18" charset="0"/>
                                    </a:rPr>
                                    <m:t>𝐷</m:t>
                                  </m:r>
                                </m:lim>
                              </m:limLow>
                            </m:fName>
                            <m:e>
                              <m:r>
                                <a:rPr lang="en-US" altLang="zh-CN" sz="3200" i="1">
                                  <a:latin typeface="Cambria Math" panose="02040503050406030204" pitchFamily="18" charset="0"/>
                                </a:rPr>
                                <m:t>[</m:t>
                              </m:r>
                              <m:sSub>
                                <m:sSubPr>
                                  <m:ctrlPr>
                                    <a:rPr lang="en-US" altLang="zh-CN" sz="3200" i="1">
                                      <a:latin typeface="Cambria Math" panose="02040503050406030204" pitchFamily="18" charset="0"/>
                                    </a:rPr>
                                  </m:ctrlPr>
                                </m:sSubPr>
                                <m:e>
                                  <m:r>
                                    <a:rPr lang="zh-CN" altLang="en-US" sz="3200" i="1">
                                      <a:latin typeface="Cambria Math" panose="02040503050406030204" pitchFamily="18" charset="0"/>
                                    </a:rPr>
                                    <m:t>𝔼</m:t>
                                  </m:r>
                                </m:e>
                                <m:sub>
                                  <m:r>
                                    <a:rPr lang="en-US" altLang="zh-CN" sz="3200" i="1">
                                      <a:latin typeface="Cambria Math" panose="02040503050406030204" pitchFamily="18" charset="0"/>
                                    </a:rPr>
                                    <m:t>𝑥</m:t>
                                  </m:r>
                                  <m:r>
                                    <a:rPr lang="en-US" altLang="zh-CN" sz="3200" i="1">
                                      <a:latin typeface="Cambria Math" panose="02040503050406030204" pitchFamily="18" charset="0"/>
                                    </a:rPr>
                                    <m:t>~</m:t>
                                  </m:r>
                                  <m:sSub>
                                    <m:sSubPr>
                                      <m:ctrlPr>
                                        <a:rPr lang="en-US" altLang="zh-CN" sz="3200" i="1">
                                          <a:latin typeface="Cambria Math" panose="02040503050406030204" pitchFamily="18" charset="0"/>
                                        </a:rPr>
                                      </m:ctrlPr>
                                    </m:sSubPr>
                                    <m:e>
                                      <m:r>
                                        <a:rPr lang="en-US" altLang="zh-CN" sz="3200" i="1">
                                          <a:latin typeface="Cambria Math" panose="02040503050406030204" pitchFamily="18" charset="0"/>
                                        </a:rPr>
                                        <m:t>𝑝</m:t>
                                      </m:r>
                                    </m:e>
                                    <m:sub>
                                      <m:r>
                                        <a:rPr lang="en-US" altLang="zh-CN" sz="3200" i="1">
                                          <a:latin typeface="Cambria Math" panose="02040503050406030204" pitchFamily="18" charset="0"/>
                                        </a:rPr>
                                        <m:t>𝑑𝑎𝑡𝑎</m:t>
                                      </m:r>
                                    </m:sub>
                                  </m:sSub>
                                </m:sub>
                              </m:sSub>
                              <m:func>
                                <m:funcPr>
                                  <m:ctrlPr>
                                    <a:rPr lang="en-US" altLang="zh-CN" sz="3200" i="1">
                                      <a:latin typeface="Cambria Math" panose="02040503050406030204" pitchFamily="18" charset="0"/>
                                    </a:rPr>
                                  </m:ctrlPr>
                                </m:funcPr>
                                <m:fName>
                                  <m:r>
                                    <m:rPr>
                                      <m:sty m:val="p"/>
                                    </m:rPr>
                                    <a:rPr lang="en-US" altLang="zh-CN" sz="3200">
                                      <a:latin typeface="Cambria Math" panose="02040503050406030204" pitchFamily="18" charset="0"/>
                                    </a:rPr>
                                    <m:t>log</m:t>
                                  </m:r>
                                </m:fName>
                                <m:e>
                                  <m:r>
                                    <a:rPr lang="en-US" altLang="zh-CN" sz="3200" i="1">
                                      <a:latin typeface="Cambria Math" panose="02040503050406030204" pitchFamily="18" charset="0"/>
                                    </a:rPr>
                                    <m:t>𝐷</m:t>
                                  </m:r>
                                  <m:r>
                                    <a:rPr lang="en-US" altLang="zh-CN" sz="3200" i="1">
                                      <a:latin typeface="Cambria Math" panose="02040503050406030204" pitchFamily="18" charset="0"/>
                                    </a:rPr>
                                    <m:t>(</m:t>
                                  </m:r>
                                  <m:r>
                                    <a:rPr lang="en-US" altLang="zh-CN" sz="3200" i="1">
                                      <a:latin typeface="Cambria Math" panose="02040503050406030204" pitchFamily="18" charset="0"/>
                                    </a:rPr>
                                    <m:t>𝑥</m:t>
                                  </m:r>
                                  <m:r>
                                    <a:rPr lang="en-US" altLang="zh-CN" sz="3200" i="1">
                                      <a:latin typeface="Cambria Math" panose="02040503050406030204" pitchFamily="18" charset="0"/>
                                    </a:rPr>
                                    <m:t>)</m:t>
                                  </m:r>
                                </m:e>
                              </m:func>
                              <m:r>
                                <a:rPr lang="en-US" altLang="zh-CN" sz="3200" i="1">
                                  <a:latin typeface="Cambria Math" panose="02040503050406030204" pitchFamily="18" charset="0"/>
                                </a:rPr>
                                <m:t>+</m:t>
                              </m:r>
                              <m:sSub>
                                <m:sSubPr>
                                  <m:ctrlPr>
                                    <a:rPr lang="en-US" altLang="zh-CN" sz="3200" i="1">
                                      <a:latin typeface="Cambria Math" panose="02040503050406030204" pitchFamily="18" charset="0"/>
                                    </a:rPr>
                                  </m:ctrlPr>
                                </m:sSubPr>
                                <m:e>
                                  <m:r>
                                    <a:rPr lang="zh-CN" altLang="en-US" sz="3200" i="1">
                                      <a:latin typeface="Cambria Math" panose="02040503050406030204" pitchFamily="18" charset="0"/>
                                    </a:rPr>
                                    <m:t>𝔼</m:t>
                                  </m:r>
                                </m:e>
                                <m:sub>
                                  <m:r>
                                    <a:rPr lang="en-US" altLang="zh-CN" sz="3200" i="1">
                                      <a:latin typeface="Cambria Math" panose="02040503050406030204" pitchFamily="18" charset="0"/>
                                    </a:rPr>
                                    <m:t>𝑍</m:t>
                                  </m:r>
                                  <m:r>
                                    <a:rPr lang="en-US" altLang="zh-CN" sz="3200" i="1">
                                      <a:latin typeface="Cambria Math" panose="02040503050406030204" pitchFamily="18" charset="0"/>
                                    </a:rPr>
                                    <m:t>~</m:t>
                                  </m:r>
                                  <m:sSub>
                                    <m:sSubPr>
                                      <m:ctrlPr>
                                        <a:rPr lang="en-US" altLang="zh-CN" sz="3200" i="1">
                                          <a:latin typeface="Cambria Math" panose="02040503050406030204" pitchFamily="18" charset="0"/>
                                        </a:rPr>
                                      </m:ctrlPr>
                                    </m:sSubPr>
                                    <m:e>
                                      <m:r>
                                        <a:rPr lang="en-US" altLang="zh-CN" sz="3200" i="1">
                                          <a:latin typeface="Cambria Math" panose="02040503050406030204" pitchFamily="18" charset="0"/>
                                        </a:rPr>
                                        <m:t>𝑃</m:t>
                                      </m:r>
                                    </m:e>
                                    <m:sub>
                                      <m:r>
                                        <a:rPr lang="en-US" altLang="zh-CN" sz="3200" i="1">
                                          <a:latin typeface="Cambria Math" panose="02040503050406030204" pitchFamily="18" charset="0"/>
                                        </a:rPr>
                                        <m:t>𝑍</m:t>
                                      </m:r>
                                    </m:sub>
                                  </m:sSub>
                                </m:sub>
                              </m:sSub>
                              <m:func>
                                <m:funcPr>
                                  <m:ctrlPr>
                                    <a:rPr lang="en-US" altLang="zh-CN" sz="3200" i="1">
                                      <a:latin typeface="Cambria Math" panose="02040503050406030204" pitchFamily="18" charset="0"/>
                                    </a:rPr>
                                  </m:ctrlPr>
                                </m:funcPr>
                                <m:fName>
                                  <m:r>
                                    <m:rPr>
                                      <m:sty m:val="p"/>
                                    </m:rPr>
                                    <a:rPr lang="en-US" altLang="zh-CN" sz="3200">
                                      <a:latin typeface="Cambria Math" panose="02040503050406030204" pitchFamily="18" charset="0"/>
                                    </a:rPr>
                                    <m:t>log</m:t>
                                  </m:r>
                                </m:fName>
                                <m:e>
                                  <m:r>
                                    <a:rPr lang="en-US" altLang="zh-CN" sz="3200" i="1">
                                      <a:latin typeface="Cambria Math" panose="02040503050406030204" pitchFamily="18" charset="0"/>
                                    </a:rPr>
                                    <m:t>(1−</m:t>
                                  </m:r>
                                  <m:r>
                                    <a:rPr lang="en-US" altLang="zh-CN" sz="3200" i="1">
                                      <a:latin typeface="Cambria Math" panose="02040503050406030204" pitchFamily="18" charset="0"/>
                                    </a:rPr>
                                    <m:t>𝐷</m:t>
                                  </m:r>
                                  <m:r>
                                    <a:rPr lang="en-US" altLang="zh-CN" sz="3200" i="1">
                                      <a:latin typeface="Cambria Math" panose="02040503050406030204" pitchFamily="18" charset="0"/>
                                    </a:rPr>
                                    <m:t>(</m:t>
                                  </m:r>
                                  <m:r>
                                    <a:rPr lang="en-US" altLang="zh-CN" sz="3200" i="1">
                                      <a:latin typeface="Cambria Math" panose="02040503050406030204" pitchFamily="18" charset="0"/>
                                    </a:rPr>
                                    <m:t>𝐺</m:t>
                                  </m:r>
                                  <m:d>
                                    <m:dPr>
                                      <m:ctrlPr>
                                        <a:rPr lang="en-US" altLang="zh-CN" sz="3200" i="1">
                                          <a:latin typeface="Cambria Math" panose="02040503050406030204" pitchFamily="18" charset="0"/>
                                        </a:rPr>
                                      </m:ctrlPr>
                                    </m:dPr>
                                    <m:e>
                                      <m:r>
                                        <a:rPr lang="en-US" altLang="zh-CN" sz="3200" i="1">
                                          <a:latin typeface="Cambria Math" panose="02040503050406030204" pitchFamily="18" charset="0"/>
                                        </a:rPr>
                                        <m:t>𝑧</m:t>
                                      </m:r>
                                    </m:e>
                                  </m:d>
                                  <m:r>
                                    <a:rPr lang="en-US" altLang="zh-CN" sz="3200" i="1">
                                      <a:latin typeface="Cambria Math" panose="02040503050406030204" pitchFamily="18" charset="0"/>
                                    </a:rPr>
                                    <m:t>)</m:t>
                                  </m:r>
                                </m:e>
                              </m:func>
                              <m:r>
                                <a:rPr lang="en-US" altLang="zh-CN" sz="3200" i="1">
                                  <a:latin typeface="Cambria Math" panose="02040503050406030204" pitchFamily="18" charset="0"/>
                                </a:rPr>
                                <m:t>]</m:t>
                              </m:r>
                            </m:e>
                          </m:func>
                        </m:e>
                      </m:func>
                    </m:oMath>
                  </m:oMathPara>
                </a14:m>
                <a:endParaRPr lang="en-US" altLang="zh-CN" sz="3200" dirty="0">
                  <a:latin typeface="Calibri"/>
                  <a:cs typeface="Calibri"/>
                </a:endParaRPr>
              </a:p>
              <a:p>
                <a:endParaRPr lang="zh-CN" altLang="en-US" sz="3200" dirty="0">
                  <a:latin typeface="Calibri"/>
                  <a:cs typeface="Calibri"/>
                </a:endParaRPr>
              </a:p>
            </p:txBody>
          </p:sp>
        </mc:Choice>
        <mc:Fallback xmlns="">
          <p:sp>
            <p:nvSpPr>
              <p:cNvPr id="3" name="文本框 2"/>
              <p:cNvSpPr txBox="1">
                <a:spLocks noRot="1" noChangeAspect="1" noMove="1" noResize="1" noEditPoints="1" noAdjustHandles="1" noChangeArrowheads="1" noChangeShapeType="1" noTextEdit="1"/>
              </p:cNvSpPr>
              <p:nvPr/>
            </p:nvSpPr>
            <p:spPr>
              <a:xfrm>
                <a:off x="1921583" y="1595856"/>
                <a:ext cx="7187694" cy="787433"/>
              </a:xfrm>
              <a:prstGeom prst="rect">
                <a:avLst/>
              </a:prstGeom>
              <a:blipFill>
                <a:blip r:embed="rId2"/>
                <a:stretch>
                  <a:fillRect/>
                </a:stretch>
              </a:blipFill>
            </p:spPr>
            <p:txBody>
              <a:bodyPr/>
              <a:lstStyle/>
              <a:p>
                <a:r>
                  <a:rPr lang="en-VN">
                    <a:noFill/>
                  </a:rPr>
                  <a:t> </a:t>
                </a:r>
              </a:p>
            </p:txBody>
          </p:sp>
        </mc:Fallback>
      </mc:AlternateContent>
      <mc:AlternateContent xmlns:mc="http://schemas.openxmlformats.org/markup-compatibility/2006" xmlns:a14="http://schemas.microsoft.com/office/drawing/2010/main">
        <mc:Choice Requires="a14">
          <p:sp>
            <p:nvSpPr>
              <p:cNvPr id="7" name="文本框 6"/>
              <p:cNvSpPr txBox="1"/>
              <p:nvPr/>
            </p:nvSpPr>
            <p:spPr>
              <a:xfrm>
                <a:off x="2343093" y="4134325"/>
                <a:ext cx="6418942" cy="449250"/>
              </a:xfrm>
              <a:prstGeom prst="rect">
                <a:avLst/>
              </a:prstGeom>
              <a:noFill/>
            </p:spPr>
            <p:txBody>
              <a:bodyPr wrap="square" rtlCol="0">
                <a:normAutofit fontScale="62500" lnSpcReduction="20000"/>
              </a:bodyPr>
              <a:lstStyle/>
              <a:p>
                <a:pPr/>
                <a14:m>
                  <m:oMathPara xmlns:m="http://schemas.openxmlformats.org/officeDocument/2006/math">
                    <m:oMathParaPr>
                      <m:jc m:val="centerGroup"/>
                    </m:oMathParaPr>
                    <m:oMath xmlns:m="http://schemas.openxmlformats.org/officeDocument/2006/math">
                      <m:func>
                        <m:funcPr>
                          <m:ctrlPr>
                            <a:rPr lang="en-US" altLang="zh-CN" sz="2800" i="1">
                              <a:latin typeface="Cambria Math" panose="02040503050406030204" pitchFamily="18" charset="0"/>
                            </a:rPr>
                          </m:ctrlPr>
                        </m:funcPr>
                        <m:fName>
                          <m:limLow>
                            <m:limLowPr>
                              <m:ctrlPr>
                                <a:rPr lang="en-US" altLang="zh-CN" sz="2800" i="1">
                                  <a:latin typeface="Cambria Math" panose="02040503050406030204" pitchFamily="18" charset="0"/>
                                </a:rPr>
                              </m:ctrlPr>
                            </m:limLowPr>
                            <m:e>
                              <m:r>
                                <m:rPr>
                                  <m:sty m:val="p"/>
                                </m:rPr>
                                <a:rPr lang="en-US" altLang="zh-CN" sz="2800">
                                  <a:latin typeface="Cambria Math" panose="02040503050406030204" pitchFamily="18" charset="0"/>
                                </a:rPr>
                                <m:t>max</m:t>
                              </m:r>
                            </m:e>
                            <m:lim>
                              <m:r>
                                <a:rPr lang="en-US" altLang="zh-CN" sz="2800" i="1">
                                  <a:latin typeface="Cambria Math" panose="02040503050406030204" pitchFamily="18" charset="0"/>
                                </a:rPr>
                                <m:t>𝐷</m:t>
                              </m:r>
                            </m:lim>
                          </m:limLow>
                        </m:fName>
                        <m:e>
                          <m:r>
                            <a:rPr lang="en-US" altLang="zh-CN" sz="2800" i="1">
                              <a:latin typeface="Cambria Math" panose="02040503050406030204" pitchFamily="18" charset="0"/>
                            </a:rPr>
                            <m:t>[</m:t>
                          </m:r>
                          <m:sSub>
                            <m:sSubPr>
                              <m:ctrlPr>
                                <a:rPr lang="en-US" altLang="zh-CN" sz="2800" i="1">
                                  <a:latin typeface="Cambria Math" panose="02040503050406030204" pitchFamily="18" charset="0"/>
                                </a:rPr>
                              </m:ctrlPr>
                            </m:sSubPr>
                            <m:e>
                              <m:r>
                                <a:rPr lang="zh-CN" altLang="en-US" sz="2800" i="1">
                                  <a:latin typeface="Cambria Math" panose="02040503050406030204" pitchFamily="18" charset="0"/>
                                </a:rPr>
                                <m:t>𝔼</m:t>
                              </m:r>
                            </m:e>
                            <m:sub>
                              <m:r>
                                <a:rPr lang="en-US" altLang="zh-CN" sz="2800" i="1">
                                  <a:latin typeface="Cambria Math" panose="02040503050406030204" pitchFamily="18" charset="0"/>
                                </a:rPr>
                                <m:t>𝑥</m:t>
                              </m:r>
                              <m:r>
                                <a:rPr lang="en-US" altLang="zh-CN" sz="2800" i="1">
                                  <a:latin typeface="Cambria Math" panose="02040503050406030204" pitchFamily="18" charset="0"/>
                                </a:rPr>
                                <m:t>~</m:t>
                              </m:r>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𝑝</m:t>
                                  </m:r>
                                </m:e>
                                <m:sub>
                                  <m:r>
                                    <a:rPr lang="en-US" altLang="zh-CN" sz="2800" i="1">
                                      <a:latin typeface="Cambria Math" panose="02040503050406030204" pitchFamily="18" charset="0"/>
                                    </a:rPr>
                                    <m:t>𝑑𝑎𝑡𝑎</m:t>
                                  </m:r>
                                </m:sub>
                              </m:sSub>
                              <m:func>
                                <m:funcPr>
                                  <m:ctrlPr>
                                    <a:rPr lang="en-US" altLang="zh-CN" sz="2800" i="1">
                                      <a:latin typeface="Cambria Math" panose="02040503050406030204" pitchFamily="18" charset="0"/>
                                    </a:rPr>
                                  </m:ctrlPr>
                                </m:funcPr>
                                <m:fName>
                                  <m:r>
                                    <m:rPr>
                                      <m:sty m:val="p"/>
                                    </m:rPr>
                                    <a:rPr lang="en-US" altLang="zh-CN" sz="2800">
                                      <a:latin typeface="Cambria Math" panose="02040503050406030204" pitchFamily="18" charset="0"/>
                                    </a:rPr>
                                    <m:t>log</m:t>
                                  </m:r>
                                </m:fName>
                                <m:e>
                                  <m:r>
                                    <a:rPr lang="en-US" altLang="zh-CN" sz="2800" i="1">
                                      <a:latin typeface="Cambria Math" panose="02040503050406030204" pitchFamily="18" charset="0"/>
                                    </a:rPr>
                                    <m:t>𝐷</m:t>
                                  </m:r>
                                  <m:r>
                                    <a:rPr lang="en-US" altLang="zh-CN" sz="2800" i="1">
                                      <a:latin typeface="Cambria Math" panose="02040503050406030204" pitchFamily="18" charset="0"/>
                                    </a:rPr>
                                    <m:t>(</m:t>
                                  </m:r>
                                  <m:r>
                                    <a:rPr lang="en-US" altLang="zh-CN" sz="2800" i="1">
                                      <a:latin typeface="Cambria Math" panose="02040503050406030204" pitchFamily="18" charset="0"/>
                                    </a:rPr>
                                    <m:t>𝑥</m:t>
                                  </m:r>
                                  <m:r>
                                    <a:rPr lang="en-US" altLang="zh-CN" sz="2800" i="1">
                                      <a:latin typeface="Cambria Math" panose="02040503050406030204" pitchFamily="18" charset="0"/>
                                    </a:rPr>
                                    <m:t>)</m:t>
                                  </m:r>
                                </m:e>
                              </m:func>
                            </m:sub>
                          </m:sSub>
                          <m:r>
                            <a:rPr lang="en-US" altLang="zh-CN" sz="2800" i="1">
                              <a:latin typeface="Cambria Math" panose="02040503050406030204" pitchFamily="18" charset="0"/>
                            </a:rPr>
                            <m:t>+</m:t>
                          </m:r>
                          <m:sSub>
                            <m:sSubPr>
                              <m:ctrlPr>
                                <a:rPr lang="en-US" altLang="zh-CN" sz="2800" i="1">
                                  <a:latin typeface="Cambria Math" panose="02040503050406030204" pitchFamily="18" charset="0"/>
                                </a:rPr>
                              </m:ctrlPr>
                            </m:sSubPr>
                            <m:e>
                              <m:r>
                                <a:rPr lang="zh-CN" altLang="en-US" sz="2800" i="1">
                                  <a:latin typeface="Cambria Math" panose="02040503050406030204" pitchFamily="18" charset="0"/>
                                </a:rPr>
                                <m:t>𝔼</m:t>
                              </m:r>
                            </m:e>
                            <m:sub>
                              <m:r>
                                <a:rPr lang="en-US" altLang="zh-CN" sz="2800" i="1">
                                  <a:latin typeface="Cambria Math" panose="02040503050406030204" pitchFamily="18" charset="0"/>
                                </a:rPr>
                                <m:t>𝑍</m:t>
                              </m:r>
                              <m:r>
                                <a:rPr lang="en-US" altLang="zh-CN" sz="2800" i="1">
                                  <a:latin typeface="Cambria Math" panose="02040503050406030204" pitchFamily="18" charset="0"/>
                                </a:rPr>
                                <m:t>~</m:t>
                              </m:r>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𝑃</m:t>
                                  </m:r>
                                </m:e>
                                <m:sub>
                                  <m:r>
                                    <a:rPr lang="en-US" altLang="zh-CN" sz="2800" i="1">
                                      <a:latin typeface="Cambria Math" panose="02040503050406030204" pitchFamily="18" charset="0"/>
                                    </a:rPr>
                                    <m:t>𝑍</m:t>
                                  </m:r>
                                </m:sub>
                              </m:sSub>
                            </m:sub>
                          </m:sSub>
                          <m:func>
                            <m:funcPr>
                              <m:ctrlPr>
                                <a:rPr lang="en-US" altLang="zh-CN" sz="2800" i="1">
                                  <a:latin typeface="Cambria Math" panose="02040503050406030204" pitchFamily="18" charset="0"/>
                                </a:rPr>
                              </m:ctrlPr>
                            </m:funcPr>
                            <m:fName>
                              <m:r>
                                <m:rPr>
                                  <m:sty m:val="p"/>
                                </m:rPr>
                                <a:rPr lang="en-US" altLang="zh-CN" sz="2800">
                                  <a:latin typeface="Cambria Math" panose="02040503050406030204" pitchFamily="18" charset="0"/>
                                </a:rPr>
                                <m:t>log</m:t>
                              </m:r>
                            </m:fName>
                            <m:e>
                              <m:r>
                                <a:rPr lang="en-US" altLang="zh-CN" sz="2800" i="1">
                                  <a:latin typeface="Cambria Math" panose="02040503050406030204" pitchFamily="18" charset="0"/>
                                </a:rPr>
                                <m:t>(1−</m:t>
                              </m:r>
                              <m:r>
                                <a:rPr lang="en-US" altLang="zh-CN" sz="2800" i="1">
                                  <a:latin typeface="Cambria Math" panose="02040503050406030204" pitchFamily="18" charset="0"/>
                                </a:rPr>
                                <m:t>𝐷</m:t>
                              </m:r>
                              <m:r>
                                <a:rPr lang="en-US" altLang="zh-CN" sz="2800" i="1">
                                  <a:latin typeface="Cambria Math" panose="02040503050406030204" pitchFamily="18" charset="0"/>
                                </a:rPr>
                                <m:t>(</m:t>
                              </m:r>
                              <m:r>
                                <a:rPr lang="en-US" altLang="zh-CN" sz="2800" i="1">
                                  <a:latin typeface="Cambria Math" panose="02040503050406030204" pitchFamily="18" charset="0"/>
                                </a:rPr>
                                <m:t>𝐺</m:t>
                              </m:r>
                              <m:d>
                                <m:dPr>
                                  <m:ctrlPr>
                                    <a:rPr lang="en-US" altLang="zh-CN" sz="2800" i="1">
                                      <a:latin typeface="Cambria Math" panose="02040503050406030204" pitchFamily="18" charset="0"/>
                                    </a:rPr>
                                  </m:ctrlPr>
                                </m:dPr>
                                <m:e>
                                  <m:r>
                                    <a:rPr lang="en-US" altLang="zh-CN" sz="2800" i="1">
                                      <a:latin typeface="Cambria Math" panose="02040503050406030204" pitchFamily="18" charset="0"/>
                                    </a:rPr>
                                    <m:t>𝑧</m:t>
                                  </m:r>
                                </m:e>
                              </m:d>
                              <m:r>
                                <a:rPr lang="en-US" altLang="zh-CN" sz="2800" i="1">
                                  <a:latin typeface="Cambria Math" panose="02040503050406030204" pitchFamily="18" charset="0"/>
                                </a:rPr>
                                <m:t>)</m:t>
                              </m:r>
                            </m:e>
                          </m:func>
                          <m:r>
                            <a:rPr lang="en-US" altLang="zh-CN" sz="2800" i="1">
                              <a:latin typeface="Cambria Math" panose="02040503050406030204" pitchFamily="18" charset="0"/>
                            </a:rPr>
                            <m:t>]</m:t>
                          </m:r>
                        </m:e>
                      </m:func>
                    </m:oMath>
                  </m:oMathPara>
                </a14:m>
                <a:endParaRPr lang="en-US" altLang="zh-CN" sz="2800" dirty="0">
                  <a:latin typeface="Calibri"/>
                  <a:cs typeface="Calibri"/>
                </a:endParaRPr>
              </a:p>
              <a:p>
                <a:endParaRPr lang="zh-CN" altLang="en-US" sz="2800" dirty="0">
                  <a:latin typeface="Calibri"/>
                  <a:cs typeface="Calibri"/>
                </a:endParaRPr>
              </a:p>
            </p:txBody>
          </p:sp>
        </mc:Choice>
        <mc:Fallback xmlns="">
          <p:sp>
            <p:nvSpPr>
              <p:cNvPr id="7" name="文本框 6"/>
              <p:cNvSpPr txBox="1">
                <a:spLocks noRot="1" noChangeAspect="1" noMove="1" noResize="1" noEditPoints="1" noAdjustHandles="1" noChangeArrowheads="1" noChangeShapeType="1" noTextEdit="1"/>
              </p:cNvSpPr>
              <p:nvPr/>
            </p:nvSpPr>
            <p:spPr>
              <a:xfrm>
                <a:off x="2343093" y="4134325"/>
                <a:ext cx="6418942" cy="449250"/>
              </a:xfrm>
              <a:prstGeom prst="rect">
                <a:avLst/>
              </a:prstGeom>
              <a:blipFill>
                <a:blip r:embed="rId3"/>
                <a:stretch>
                  <a:fillRect b="-2778"/>
                </a:stretch>
              </a:blipFill>
            </p:spPr>
            <p:txBody>
              <a:bodyPr/>
              <a:lstStyle/>
              <a:p>
                <a:r>
                  <a:rPr lang="en-VN">
                    <a:noFill/>
                  </a:rPr>
                  <a:t> </a:t>
                </a:r>
              </a:p>
            </p:txBody>
          </p:sp>
        </mc:Fallback>
      </mc:AlternateContent>
      <mc:AlternateContent xmlns:mc="http://schemas.openxmlformats.org/markup-compatibility/2006" xmlns:a14="http://schemas.microsoft.com/office/drawing/2010/main">
        <mc:Choice Requires="a14">
          <p:sp>
            <p:nvSpPr>
              <p:cNvPr id="8" name="文本框 7"/>
              <p:cNvSpPr txBox="1"/>
              <p:nvPr/>
            </p:nvSpPr>
            <p:spPr>
              <a:xfrm>
                <a:off x="1251856" y="4975189"/>
                <a:ext cx="6418942" cy="449251"/>
              </a:xfrm>
              <a:prstGeom prst="rect">
                <a:avLst/>
              </a:prstGeom>
              <a:noFill/>
            </p:spPr>
            <p:txBody>
              <a:bodyPr wrap="square" rtlCol="0">
                <a:normAutofit fontScale="62500" lnSpcReduction="20000"/>
              </a:bodyPr>
              <a:lstStyle/>
              <a:p>
                <a:pPr/>
                <a14:m>
                  <m:oMathPara xmlns:m="http://schemas.openxmlformats.org/officeDocument/2006/math">
                    <m:oMathParaPr>
                      <m:jc m:val="centerGroup"/>
                    </m:oMathParaPr>
                    <m:oMath xmlns:m="http://schemas.openxmlformats.org/officeDocument/2006/math">
                      <m:func>
                        <m:funcPr>
                          <m:ctrlPr>
                            <a:rPr lang="en-US" altLang="zh-CN" sz="2800" i="1" smtClean="0">
                              <a:latin typeface="Cambria Math" panose="02040503050406030204" pitchFamily="18" charset="0"/>
                            </a:rPr>
                          </m:ctrlPr>
                        </m:funcPr>
                        <m:fName>
                          <m:limLow>
                            <m:limLowPr>
                              <m:ctrlPr>
                                <a:rPr lang="en-US" altLang="zh-CN" sz="2800" i="1" smtClean="0">
                                  <a:latin typeface="Cambria Math" panose="02040503050406030204" pitchFamily="18" charset="0"/>
                                </a:rPr>
                              </m:ctrlPr>
                            </m:limLowPr>
                            <m:e>
                              <m:r>
                                <m:rPr>
                                  <m:sty m:val="p"/>
                                </m:rPr>
                                <a:rPr lang="en-US" altLang="zh-CN" sz="2800" i="0" smtClean="0">
                                  <a:latin typeface="Cambria Math" panose="02040503050406030204" pitchFamily="18" charset="0"/>
                                </a:rPr>
                                <m:t>min</m:t>
                              </m:r>
                            </m:e>
                            <m:lim>
                              <m:r>
                                <a:rPr lang="en-US" altLang="zh-CN" sz="2800" b="0" i="1" smtClean="0">
                                  <a:latin typeface="Cambria Math" panose="02040503050406030204" pitchFamily="18" charset="0"/>
                                </a:rPr>
                                <m:t>𝐺</m:t>
                              </m:r>
                            </m:lim>
                          </m:limLow>
                        </m:fName>
                        <m:e>
                          <m:sSub>
                            <m:sSubPr>
                              <m:ctrlPr>
                                <a:rPr lang="en-US" altLang="zh-CN" sz="2800" i="1">
                                  <a:latin typeface="Cambria Math" panose="02040503050406030204" pitchFamily="18" charset="0"/>
                                </a:rPr>
                              </m:ctrlPr>
                            </m:sSubPr>
                            <m:e>
                              <m:r>
                                <a:rPr lang="en-US" altLang="zh-CN" sz="2800" b="0" i="1" smtClean="0">
                                  <a:latin typeface="Cambria Math" panose="02040503050406030204" pitchFamily="18" charset="0"/>
                                </a:rPr>
                                <m:t>[</m:t>
                              </m:r>
                              <m:r>
                                <a:rPr lang="zh-CN" altLang="en-US" sz="2800" i="1">
                                  <a:latin typeface="Cambria Math" panose="02040503050406030204" pitchFamily="18" charset="0"/>
                                </a:rPr>
                                <m:t>𝔼</m:t>
                              </m:r>
                            </m:e>
                            <m:sub>
                              <m:r>
                                <a:rPr lang="en-US" altLang="zh-CN" sz="2800" i="1">
                                  <a:latin typeface="Cambria Math" panose="02040503050406030204" pitchFamily="18" charset="0"/>
                                </a:rPr>
                                <m:t>𝑍</m:t>
                              </m:r>
                              <m:r>
                                <a:rPr lang="en-US" altLang="zh-CN" sz="2800" i="1">
                                  <a:latin typeface="Cambria Math" panose="02040503050406030204" pitchFamily="18" charset="0"/>
                                </a:rPr>
                                <m:t>~</m:t>
                              </m:r>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𝑃</m:t>
                                  </m:r>
                                </m:e>
                                <m:sub>
                                  <m:r>
                                    <a:rPr lang="en-US" altLang="zh-CN" sz="2800" i="1">
                                      <a:latin typeface="Cambria Math" panose="02040503050406030204" pitchFamily="18" charset="0"/>
                                    </a:rPr>
                                    <m:t>𝑍</m:t>
                                  </m:r>
                                </m:sub>
                              </m:sSub>
                            </m:sub>
                          </m:sSub>
                          <m:func>
                            <m:funcPr>
                              <m:ctrlPr>
                                <a:rPr lang="en-US" altLang="zh-CN" sz="2800" i="1">
                                  <a:latin typeface="Cambria Math" panose="02040503050406030204" pitchFamily="18" charset="0"/>
                                </a:rPr>
                              </m:ctrlPr>
                            </m:funcPr>
                            <m:fName>
                              <m:r>
                                <m:rPr>
                                  <m:sty m:val="p"/>
                                </m:rPr>
                                <a:rPr lang="en-US" altLang="zh-CN" sz="2800">
                                  <a:latin typeface="Cambria Math" panose="02040503050406030204" pitchFamily="18" charset="0"/>
                                </a:rPr>
                                <m:t>log</m:t>
                              </m:r>
                            </m:fName>
                            <m:e>
                              <m:r>
                                <a:rPr lang="en-US" altLang="zh-CN" sz="2800" i="1">
                                  <a:latin typeface="Cambria Math" panose="02040503050406030204" pitchFamily="18" charset="0"/>
                                </a:rPr>
                                <m:t>(1−</m:t>
                              </m:r>
                              <m:r>
                                <a:rPr lang="en-US" altLang="zh-CN" sz="2800" i="1">
                                  <a:latin typeface="Cambria Math" panose="02040503050406030204" pitchFamily="18" charset="0"/>
                                </a:rPr>
                                <m:t>𝐷</m:t>
                              </m:r>
                              <m:r>
                                <a:rPr lang="en-US" altLang="zh-CN" sz="2800" i="1">
                                  <a:latin typeface="Cambria Math" panose="02040503050406030204" pitchFamily="18" charset="0"/>
                                </a:rPr>
                                <m:t>(</m:t>
                              </m:r>
                              <m:r>
                                <a:rPr lang="en-US" altLang="zh-CN" sz="2800" i="1">
                                  <a:latin typeface="Cambria Math" panose="02040503050406030204" pitchFamily="18" charset="0"/>
                                </a:rPr>
                                <m:t>𝐺</m:t>
                              </m:r>
                              <m:d>
                                <m:dPr>
                                  <m:ctrlPr>
                                    <a:rPr lang="en-US" altLang="zh-CN" sz="2800" i="1">
                                      <a:latin typeface="Cambria Math" panose="02040503050406030204" pitchFamily="18" charset="0"/>
                                    </a:rPr>
                                  </m:ctrlPr>
                                </m:dPr>
                                <m:e>
                                  <m:r>
                                    <a:rPr lang="en-US" altLang="zh-CN" sz="2800" i="1">
                                      <a:latin typeface="Cambria Math" panose="02040503050406030204" pitchFamily="18" charset="0"/>
                                    </a:rPr>
                                    <m:t>𝑧</m:t>
                                  </m:r>
                                </m:e>
                              </m:d>
                              <m:r>
                                <a:rPr lang="en-US" altLang="zh-CN" sz="2800" i="1">
                                  <a:latin typeface="Cambria Math" panose="02040503050406030204" pitchFamily="18" charset="0"/>
                                </a:rPr>
                                <m:t>)</m:t>
                              </m:r>
                            </m:e>
                          </m:func>
                          <m:r>
                            <a:rPr lang="en-US" altLang="zh-CN" sz="2800" i="1">
                              <a:latin typeface="Cambria Math" panose="02040503050406030204" pitchFamily="18" charset="0"/>
                            </a:rPr>
                            <m:t>]</m:t>
                          </m:r>
                        </m:e>
                      </m:func>
                    </m:oMath>
                  </m:oMathPara>
                </a14:m>
                <a:endParaRPr lang="en-US" altLang="zh-CN" sz="3200" dirty="0">
                  <a:latin typeface="Calibri"/>
                  <a:cs typeface="Calibri"/>
                </a:endParaRPr>
              </a:p>
              <a:p>
                <a:endParaRPr lang="zh-CN" altLang="en-US" sz="3200" dirty="0">
                  <a:latin typeface="Calibri"/>
                  <a:cs typeface="Calibri"/>
                </a:endParaRPr>
              </a:p>
            </p:txBody>
          </p:sp>
        </mc:Choice>
        <mc:Fallback xmlns="">
          <p:sp>
            <p:nvSpPr>
              <p:cNvPr id="8" name="文本框 7"/>
              <p:cNvSpPr txBox="1">
                <a:spLocks noRot="1" noChangeAspect="1" noMove="1" noResize="1" noEditPoints="1" noAdjustHandles="1" noChangeArrowheads="1" noChangeShapeType="1" noTextEdit="1"/>
              </p:cNvSpPr>
              <p:nvPr/>
            </p:nvSpPr>
            <p:spPr>
              <a:xfrm>
                <a:off x="1251856" y="4975189"/>
                <a:ext cx="6418942" cy="449251"/>
              </a:xfrm>
              <a:prstGeom prst="rect">
                <a:avLst/>
              </a:prstGeom>
              <a:blipFill>
                <a:blip r:embed="rId4"/>
                <a:stretch>
                  <a:fillRect/>
                </a:stretch>
              </a:blipFill>
            </p:spPr>
            <p:txBody>
              <a:bodyPr/>
              <a:lstStyle/>
              <a:p>
                <a:r>
                  <a:rPr lang="en-VN">
                    <a:noFill/>
                  </a:rPr>
                  <a:t> </a:t>
                </a:r>
              </a:p>
            </p:txBody>
          </p:sp>
        </mc:Fallback>
      </mc:AlternateContent>
    </p:spTree>
    <p:extLst>
      <p:ext uri="{BB962C8B-B14F-4D97-AF65-F5344CB8AC3E}">
        <p14:creationId xmlns:p14="http://schemas.microsoft.com/office/powerpoint/2010/main" val="4049018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31</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Lý thuyết sinh đối kháng</a:t>
            </a:r>
          </a:p>
        </p:txBody>
      </p:sp>
      <p:pic>
        <p:nvPicPr>
          <p:cNvPr id="10" name="图片 9"/>
          <p:cNvPicPr>
            <a:picLocks noChangeAspect="1"/>
          </p:cNvPicPr>
          <p:nvPr/>
        </p:nvPicPr>
        <p:blipFill>
          <a:blip r:embed="rId2">
            <a:clrChange>
              <a:clrFrom>
                <a:srgbClr val="FFFFFF"/>
              </a:clrFrom>
              <a:clrTo>
                <a:srgbClr val="FFFFFF">
                  <a:alpha val="0"/>
                </a:srgbClr>
              </a:clrTo>
            </a:clrChange>
          </a:blip>
          <a:stretch>
            <a:fillRect/>
          </a:stretch>
        </p:blipFill>
        <p:spPr>
          <a:xfrm>
            <a:off x="1595438" y="992671"/>
            <a:ext cx="8763806" cy="5780210"/>
          </a:xfrm>
          <a:prstGeom prst="rect">
            <a:avLst/>
          </a:prstGeom>
        </p:spPr>
      </p:pic>
      <p:sp>
        <p:nvSpPr>
          <p:cNvPr id="7" name="矩形 6"/>
          <p:cNvSpPr/>
          <p:nvPr/>
        </p:nvSpPr>
        <p:spPr>
          <a:xfrm>
            <a:off x="6164424" y="6114661"/>
            <a:ext cx="2518103" cy="294685"/>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481804" y="2562809"/>
            <a:ext cx="2733869" cy="316456"/>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7003017" y="1957455"/>
            <a:ext cx="1679510" cy="461665"/>
          </a:xfrm>
          <a:prstGeom prst="rect">
            <a:avLst/>
          </a:prstGeom>
          <a:noFill/>
        </p:spPr>
        <p:txBody>
          <a:bodyPr wrap="square" rtlCol="0">
            <a:normAutofit fontScale="92500"/>
          </a:bodyPr>
          <a:lstStyle/>
          <a:p>
            <a:pPr algn="ctr"/>
            <a:r>
              <a:rPr lang="zh-CN" altLang="en-US" sz="2400" b="1" dirty="0">
                <a:solidFill>
                  <a:srgbClr val="C00000"/>
                </a:solidFill>
                <a:latin typeface="Calibri"/>
                <a:ea typeface="Calibri" panose="02010609060101010101" pitchFamily="49" charset="-122"/>
                <a:cs typeface="Calibri"/>
              </a:rPr>
              <a:t>Lấy mẫu đều</a:t>
            </a:r>
          </a:p>
        </p:txBody>
      </p:sp>
      <p:cxnSp>
        <p:nvCxnSpPr>
          <p:cNvPr id="15" name="直接箭头连接符 14"/>
          <p:cNvCxnSpPr/>
          <p:nvPr/>
        </p:nvCxnSpPr>
        <p:spPr>
          <a:xfrm flipV="1">
            <a:off x="1094792" y="2188287"/>
            <a:ext cx="982824" cy="1886080"/>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1082351" y="4049486"/>
            <a:ext cx="982825" cy="758890"/>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0" y="4428931"/>
            <a:ext cx="1679510" cy="1200329"/>
          </a:xfrm>
          <a:prstGeom prst="rect">
            <a:avLst/>
          </a:prstGeom>
          <a:noFill/>
        </p:spPr>
        <p:txBody>
          <a:bodyPr wrap="square" rtlCol="0">
            <a:normAutofit fontScale="92500"/>
          </a:bodyPr>
          <a:lstStyle/>
          <a:p>
            <a:pPr algn="ctr"/>
            <a:r>
              <a:rPr lang="zh-CN" altLang="en-US" sz="2400" b="1" dirty="0">
                <a:solidFill>
                  <a:srgbClr val="C00000"/>
                </a:solidFill>
                <a:latin typeface="Calibri"/>
                <a:ea typeface="Calibri" panose="02010609060101010101" pitchFamily="49" charset="-122"/>
                <a:cs typeface="Calibri"/>
              </a:rPr>
              <a:t>Tối ưu hóa tỉ lệ số lần lặp của G và D</a:t>
            </a:r>
          </a:p>
        </p:txBody>
      </p:sp>
    </p:spTree>
    <p:extLst>
      <p:ext uri="{BB962C8B-B14F-4D97-AF65-F5344CB8AC3E}">
        <p14:creationId xmlns:p14="http://schemas.microsoft.com/office/powerpoint/2010/main" val="27175955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36BADFDF-7144-95D7-95D8-B82B5E1A0777}"/>
                  </a:ext>
                </a:extLst>
              </p:cNvPr>
              <p:cNvSpPr>
                <a:spLocks noGrp="1"/>
              </p:cNvSpPr>
              <p:nvPr>
                <p:ph type="body" sz="quarter" idx="14"/>
              </p:nvPr>
            </p:nvSpPr>
            <p:spPr/>
            <p:txBody>
              <a:bodyPr/>
              <a:lstStyle/>
              <a:p>
                <a:r>
                  <a:rPr lang="zh-CN" altLang="en-US" dirty="0"/>
                  <a:t>Mạng sinh đối kháng có điều kiện (CGAN)</a:t>
                </a:r>
                <a:endParaRPr lang="en-US" altLang="zh-CN" sz="2000" dirty="0"/>
              </a:p>
              <a:p>
                <a:pPr lvl="1"/>
                <a:r>
                  <a:rPr lang="zh-CN" altLang="en-US" dirty="0"/>
                  <a:t>Bộ sinh có thể sinh mẫu theo điều kiện cụ thể (lớp, phong cách)</a:t>
                </a:r>
                <a:endParaRPr lang="en-US" altLang="zh-CN" dirty="0"/>
              </a:p>
              <a:p>
                <a:pPr lvl="1"/>
                <a:r>
                  <a:rPr lang="zh-CN" altLang="en-US" dirty="0"/>
                  <a:t>Biến tiềm ẩn</a:t>
                </a:r>
                <a14:m>
                  <m:oMath xmlns:m="http://schemas.openxmlformats.org/officeDocument/2006/math">
                    <m:r>
                      <a:rPr lang="vi-VN" altLang="zh-CN" b="0" i="0" smtClean="0">
                        <a:latin typeface="Cambria Math" panose="02040503050406030204" pitchFamily="18" charset="0"/>
                      </a:rPr>
                      <m:t> </m:t>
                    </m:r>
                    <m:r>
                      <a:rPr lang="en-US" altLang="zh-CN" b="0" i="1" smtClean="0">
                        <a:latin typeface="Cambria Math" panose="02040503050406030204" pitchFamily="18" charset="0"/>
                      </a:rPr>
                      <m:t>𝑧</m:t>
                    </m:r>
                  </m:oMath>
                </a14:m>
                <a:r>
                  <a:rPr lang="zh-CN" altLang="en-US" dirty="0"/>
                  <a:t> được lấy mẫu theo điều kiện lớp</a:t>
                </a:r>
                <a:endParaRPr lang="en-US" altLang="zh-CN" dirty="0"/>
              </a:p>
              <a:p>
                <a:endParaRPr lang="en-US" dirty="0"/>
              </a:p>
            </p:txBody>
          </p:sp>
        </mc:Choice>
        <mc:Fallback xmlns="">
          <p:sp>
            <p:nvSpPr>
              <p:cNvPr id="3" name="Text Placeholder 2">
                <a:extLst>
                  <a:ext uri="{FF2B5EF4-FFF2-40B4-BE49-F238E27FC236}">
                    <a16:creationId xmlns:a16="http://schemas.microsoft.com/office/drawing/2014/main" id="{36BADFDF-7144-95D7-95D8-B82B5E1A0777}"/>
                  </a:ext>
                </a:extLst>
              </p:cNvPr>
              <p:cNvSpPr>
                <a:spLocks noGrp="1" noRot="1" noChangeAspect="1" noMove="1" noResize="1" noEditPoints="1" noAdjustHandles="1" noChangeArrowheads="1" noChangeShapeType="1" noTextEdit="1"/>
              </p:cNvSpPr>
              <p:nvPr>
                <p:ph type="body" sz="quarter" idx="14"/>
              </p:nvPr>
            </p:nvSpPr>
            <p:spPr>
              <a:blipFill>
                <a:blip r:embed="rId2"/>
                <a:stretch>
                  <a:fillRect l="-682" t="-50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Mạng sinh đối kháng</a:t>
            </a:r>
          </a:p>
        </p:txBody>
      </p:sp>
      <p:sp>
        <p:nvSpPr>
          <p:cNvPr id="9" name="文本占位符 2">
            <a:extLst>
              <a:ext uri="{FF2B5EF4-FFF2-40B4-BE49-F238E27FC236}">
                <a16:creationId xmlns:a16="http://schemas.microsoft.com/office/drawing/2014/main" id="{8EFF0EFE-468F-8B42-9E29-EA53B09AEC82}"/>
              </a:ext>
            </a:extLst>
          </p:cNvPr>
          <p:cNvSpPr txBox="1">
            <a:spLocks/>
          </p:cNvSpPr>
          <p:nvPr/>
        </p:nvSpPr>
        <p:spPr>
          <a:xfrm>
            <a:off x="515937" y="1104900"/>
            <a:ext cx="11160125" cy="974912"/>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400" b="1" dirty="0">
              <a:latin typeface="Calibri"/>
              <a:cs typeface="Calibri"/>
            </a:endParaRPr>
          </a:p>
        </p:txBody>
      </p:sp>
      <mc:AlternateContent xmlns:mc="http://schemas.openxmlformats.org/markup-compatibility/2006" xmlns:a14="http://schemas.microsoft.com/office/drawing/2010/main">
        <mc:Choice Requires="a14">
          <p:sp>
            <p:nvSpPr>
              <p:cNvPr id="7" name="文本框 6"/>
              <p:cNvSpPr txBox="1"/>
              <p:nvPr/>
            </p:nvSpPr>
            <p:spPr>
              <a:xfrm>
                <a:off x="2332129" y="2614009"/>
                <a:ext cx="7896314" cy="1226361"/>
              </a:xfrm>
              <a:prstGeom prst="rect">
                <a:avLst/>
              </a:prstGeom>
              <a:noFill/>
            </p:spPr>
            <p:txBody>
              <a:bodyPr wrap="square" rtlCol="0">
                <a:normAutofit fontScale="77500" lnSpcReduction="20000"/>
              </a:bodyPr>
              <a:lstStyle/>
              <a:p>
                <a:pPr/>
                <a14:m>
                  <m:oMathPara xmlns:m="http://schemas.openxmlformats.org/officeDocument/2006/math">
                    <m:oMathParaPr>
                      <m:jc m:val="centerGroup"/>
                    </m:oMathParaPr>
                    <m:oMath xmlns:m="http://schemas.openxmlformats.org/officeDocument/2006/math">
                      <m:func>
                        <m:funcPr>
                          <m:ctrlPr>
                            <a:rPr lang="en-US" altLang="zh-CN" sz="3200" i="1" smtClean="0">
                              <a:latin typeface="Cambria Math" panose="02040503050406030204" pitchFamily="18" charset="0"/>
                            </a:rPr>
                          </m:ctrlPr>
                        </m:funcPr>
                        <m:fName>
                          <m:limLow>
                            <m:limLowPr>
                              <m:ctrlPr>
                                <a:rPr lang="en-US" altLang="zh-CN" sz="3200" i="1" smtClean="0">
                                  <a:latin typeface="Cambria Math" panose="02040503050406030204" pitchFamily="18" charset="0"/>
                                </a:rPr>
                              </m:ctrlPr>
                            </m:limLowPr>
                            <m:e>
                              <m:r>
                                <m:rPr>
                                  <m:sty m:val="p"/>
                                </m:rPr>
                                <a:rPr lang="en-US" altLang="zh-CN" sz="3200" i="0" smtClean="0">
                                  <a:latin typeface="Cambria Math" panose="02040503050406030204" pitchFamily="18" charset="0"/>
                                </a:rPr>
                                <m:t>min</m:t>
                              </m:r>
                            </m:e>
                            <m:lim>
                              <m:r>
                                <a:rPr lang="en-US" altLang="zh-CN" sz="3200" b="0" i="1" smtClean="0">
                                  <a:latin typeface="Cambria Math" panose="02040503050406030204" pitchFamily="18" charset="0"/>
                                </a:rPr>
                                <m:t>𝐺</m:t>
                              </m:r>
                            </m:lim>
                          </m:limLow>
                        </m:fName>
                        <m:e>
                          <m:func>
                            <m:funcPr>
                              <m:ctrlPr>
                                <a:rPr lang="en-US" altLang="zh-CN" sz="3200" i="1" smtClean="0">
                                  <a:latin typeface="Cambria Math" panose="02040503050406030204" pitchFamily="18" charset="0"/>
                                </a:rPr>
                              </m:ctrlPr>
                            </m:funcPr>
                            <m:fName>
                              <m:limLow>
                                <m:limLowPr>
                                  <m:ctrlPr>
                                    <a:rPr lang="en-US" altLang="zh-CN" sz="3200" i="1" smtClean="0">
                                      <a:latin typeface="Cambria Math" panose="02040503050406030204" pitchFamily="18" charset="0"/>
                                    </a:rPr>
                                  </m:ctrlPr>
                                </m:limLowPr>
                                <m:e>
                                  <m:r>
                                    <m:rPr>
                                      <m:sty m:val="p"/>
                                    </m:rPr>
                                    <a:rPr lang="en-US" altLang="zh-CN" sz="3200" i="0" smtClean="0">
                                      <a:latin typeface="Cambria Math" panose="02040503050406030204" pitchFamily="18" charset="0"/>
                                    </a:rPr>
                                    <m:t>max</m:t>
                                  </m:r>
                                </m:e>
                                <m:lim>
                                  <m:r>
                                    <a:rPr lang="en-US" altLang="zh-CN" sz="3200" b="0" i="1" smtClean="0">
                                      <a:latin typeface="Cambria Math" panose="02040503050406030204" pitchFamily="18" charset="0"/>
                                    </a:rPr>
                                    <m:t>𝐷</m:t>
                                  </m:r>
                                </m:lim>
                              </m:limLow>
                            </m:fName>
                            <m:e>
                              <m:r>
                                <a:rPr lang="en-US" altLang="zh-CN" sz="3200" b="0" i="1" smtClean="0">
                                  <a:latin typeface="Cambria Math" panose="02040503050406030204" pitchFamily="18" charset="0"/>
                                </a:rPr>
                                <m:t>[</m:t>
                              </m:r>
                              <m:sSub>
                                <m:sSubPr>
                                  <m:ctrlPr>
                                    <a:rPr lang="en-US" altLang="zh-CN" sz="3200" i="1" smtClean="0">
                                      <a:latin typeface="Cambria Math" panose="02040503050406030204" pitchFamily="18" charset="0"/>
                                    </a:rPr>
                                  </m:ctrlPr>
                                </m:sSubPr>
                                <m:e>
                                  <m:r>
                                    <a:rPr lang="zh-CN" altLang="en-US" sz="3200" i="1" smtClean="0">
                                      <a:latin typeface="Cambria Math" panose="02040503050406030204" pitchFamily="18" charset="0"/>
                                    </a:rPr>
                                    <m:t>𝔼</m:t>
                                  </m:r>
                                </m:e>
                                <m:sub>
                                  <m:r>
                                    <a:rPr lang="en-US" altLang="zh-CN" sz="3200" b="0" i="1" smtClean="0">
                                      <a:latin typeface="Cambria Math" panose="02040503050406030204" pitchFamily="18" charset="0"/>
                                    </a:rPr>
                                    <m:t>𝑥</m:t>
                                  </m:r>
                                  <m:r>
                                    <a:rPr lang="en-US" altLang="zh-CN" sz="3200" b="0" i="1" smtClean="0">
                                      <a:latin typeface="Cambria Math" panose="02040503050406030204" pitchFamily="18" charset="0"/>
                                    </a:rPr>
                                    <m:t>~</m:t>
                                  </m:r>
                                  <m:sSub>
                                    <m:sSubPr>
                                      <m:ctrlPr>
                                        <a:rPr lang="en-US" altLang="zh-CN" sz="3200" b="0" i="1" smtClean="0">
                                          <a:latin typeface="Cambria Math" panose="02040503050406030204" pitchFamily="18" charset="0"/>
                                        </a:rPr>
                                      </m:ctrlPr>
                                    </m:sSubPr>
                                    <m:e>
                                      <m:r>
                                        <a:rPr lang="en-US" altLang="zh-CN" sz="3200" b="0" i="1" smtClean="0">
                                          <a:latin typeface="Cambria Math" panose="02040503050406030204" pitchFamily="18" charset="0"/>
                                        </a:rPr>
                                        <m:t>𝑝</m:t>
                                      </m:r>
                                    </m:e>
                                    <m:sub>
                                      <m:r>
                                        <a:rPr lang="en-US" altLang="zh-CN" sz="3200" b="0" i="1" smtClean="0">
                                          <a:latin typeface="Cambria Math" panose="02040503050406030204" pitchFamily="18" charset="0"/>
                                        </a:rPr>
                                        <m:t>𝑑𝑎𝑡𝑎</m:t>
                                      </m:r>
                                    </m:sub>
                                  </m:sSub>
                                </m:sub>
                              </m:sSub>
                              <m:func>
                                <m:funcPr>
                                  <m:ctrlPr>
                                    <a:rPr lang="en-US" altLang="zh-CN" sz="3200" i="1">
                                      <a:latin typeface="Cambria Math" panose="02040503050406030204" pitchFamily="18" charset="0"/>
                                    </a:rPr>
                                  </m:ctrlPr>
                                </m:funcPr>
                                <m:fName>
                                  <m:r>
                                    <m:rPr>
                                      <m:sty m:val="p"/>
                                    </m:rPr>
                                    <a:rPr lang="en-US" altLang="zh-CN" sz="3200">
                                      <a:latin typeface="Cambria Math" panose="02040503050406030204" pitchFamily="18" charset="0"/>
                                    </a:rPr>
                                    <m:t>log</m:t>
                                  </m:r>
                                </m:fName>
                                <m:e>
                                  <m:r>
                                    <a:rPr lang="en-US" altLang="zh-CN" sz="3200" i="1">
                                      <a:latin typeface="Cambria Math" panose="02040503050406030204" pitchFamily="18" charset="0"/>
                                    </a:rPr>
                                    <m:t>𝐷</m:t>
                                  </m:r>
                                  <m:r>
                                    <a:rPr lang="en-US" altLang="zh-CN" sz="3200" i="1">
                                      <a:latin typeface="Cambria Math" panose="02040503050406030204" pitchFamily="18" charset="0"/>
                                    </a:rPr>
                                    <m:t>(</m:t>
                                  </m:r>
                                  <m:r>
                                    <a:rPr lang="en-US" altLang="zh-CN" sz="3200" i="1">
                                      <a:latin typeface="Cambria Math" panose="02040503050406030204" pitchFamily="18" charset="0"/>
                                    </a:rPr>
                                    <m:t>𝑥</m:t>
                                  </m:r>
                                  <m:r>
                                    <a:rPr lang="en-US" altLang="zh-CN" sz="3200" i="1" smtClean="0">
                                      <a:latin typeface="Cambria Math" panose="02040503050406030204" pitchFamily="18" charset="0"/>
                                    </a:rPr>
                                    <m:t>|</m:t>
                                  </m:r>
                                  <m:r>
                                    <a:rPr lang="en-US" altLang="zh-CN" sz="3200" b="0" i="1" smtClean="0">
                                      <a:solidFill>
                                        <a:srgbClr val="C00000"/>
                                      </a:solidFill>
                                      <a:latin typeface="Cambria Math" panose="02040503050406030204" pitchFamily="18" charset="0"/>
                                    </a:rPr>
                                    <m:t>𝑦</m:t>
                                  </m:r>
                                  <m:r>
                                    <a:rPr lang="en-US" altLang="zh-CN" sz="3200" i="1">
                                      <a:latin typeface="Cambria Math" panose="02040503050406030204" pitchFamily="18" charset="0"/>
                                    </a:rPr>
                                    <m:t>)</m:t>
                                  </m:r>
                                </m:e>
                              </m:func>
                              <m:r>
                                <a:rPr lang="en-US" altLang="zh-CN" sz="3200" i="1">
                                  <a:latin typeface="Cambria Math" panose="02040503050406030204" pitchFamily="18" charset="0"/>
                                </a:rPr>
                                <m:t>+</m:t>
                              </m:r>
                              <m:sSub>
                                <m:sSubPr>
                                  <m:ctrlPr>
                                    <a:rPr lang="en-US" altLang="zh-CN" sz="3200" i="1">
                                      <a:latin typeface="Cambria Math" panose="02040503050406030204" pitchFamily="18" charset="0"/>
                                    </a:rPr>
                                  </m:ctrlPr>
                                </m:sSubPr>
                                <m:e>
                                  <m:r>
                                    <a:rPr lang="zh-CN" altLang="en-US" sz="3200" i="1">
                                      <a:latin typeface="Cambria Math" panose="02040503050406030204" pitchFamily="18" charset="0"/>
                                    </a:rPr>
                                    <m:t>𝔼</m:t>
                                  </m:r>
                                </m:e>
                                <m:sub>
                                  <m:r>
                                    <a:rPr lang="en-US" altLang="zh-CN" sz="3200" i="1">
                                      <a:latin typeface="Cambria Math" panose="02040503050406030204" pitchFamily="18" charset="0"/>
                                    </a:rPr>
                                    <m:t>𝑍</m:t>
                                  </m:r>
                                  <m:r>
                                    <a:rPr lang="en-US" altLang="zh-CN" sz="3200" i="1">
                                      <a:latin typeface="Cambria Math" panose="02040503050406030204" pitchFamily="18" charset="0"/>
                                    </a:rPr>
                                    <m:t>~</m:t>
                                  </m:r>
                                  <m:sSub>
                                    <m:sSubPr>
                                      <m:ctrlPr>
                                        <a:rPr lang="en-US" altLang="zh-CN" sz="3200" i="1">
                                          <a:latin typeface="Cambria Math" panose="02040503050406030204" pitchFamily="18" charset="0"/>
                                        </a:rPr>
                                      </m:ctrlPr>
                                    </m:sSubPr>
                                    <m:e>
                                      <m:r>
                                        <a:rPr lang="en-US" altLang="zh-CN" sz="3200" i="1">
                                          <a:latin typeface="Cambria Math" panose="02040503050406030204" pitchFamily="18" charset="0"/>
                                        </a:rPr>
                                        <m:t>𝑃</m:t>
                                      </m:r>
                                    </m:e>
                                    <m:sub>
                                      <m:r>
                                        <a:rPr lang="en-US" altLang="zh-CN" sz="3200" i="1">
                                          <a:latin typeface="Cambria Math" panose="02040503050406030204" pitchFamily="18" charset="0"/>
                                        </a:rPr>
                                        <m:t>𝑍</m:t>
                                      </m:r>
                                    </m:sub>
                                  </m:sSub>
                                </m:sub>
                              </m:sSub>
                              <m:func>
                                <m:funcPr>
                                  <m:ctrlPr>
                                    <a:rPr lang="en-US" altLang="zh-CN" sz="3200" i="1">
                                      <a:latin typeface="Cambria Math" panose="02040503050406030204" pitchFamily="18" charset="0"/>
                                    </a:rPr>
                                  </m:ctrlPr>
                                </m:funcPr>
                                <m:fName>
                                  <m:r>
                                    <m:rPr>
                                      <m:sty m:val="p"/>
                                    </m:rPr>
                                    <a:rPr lang="en-US" altLang="zh-CN" sz="3200">
                                      <a:latin typeface="Cambria Math" panose="02040503050406030204" pitchFamily="18" charset="0"/>
                                    </a:rPr>
                                    <m:t>log</m:t>
                                  </m:r>
                                </m:fName>
                                <m:e>
                                  <m:r>
                                    <a:rPr lang="en-US" altLang="zh-CN" sz="3200" i="1">
                                      <a:latin typeface="Cambria Math" panose="02040503050406030204" pitchFamily="18" charset="0"/>
                                    </a:rPr>
                                    <m:t>(1−</m:t>
                                  </m:r>
                                  <m:r>
                                    <a:rPr lang="en-US" altLang="zh-CN" sz="3200" i="1">
                                      <a:latin typeface="Cambria Math" panose="02040503050406030204" pitchFamily="18" charset="0"/>
                                    </a:rPr>
                                    <m:t>𝐷</m:t>
                                  </m:r>
                                  <m:r>
                                    <a:rPr lang="en-US" altLang="zh-CN" sz="3200" i="1">
                                      <a:latin typeface="Cambria Math" panose="02040503050406030204" pitchFamily="18" charset="0"/>
                                    </a:rPr>
                                    <m:t>(</m:t>
                                  </m:r>
                                  <m:r>
                                    <a:rPr lang="en-US" altLang="zh-CN" sz="3200" i="1">
                                      <a:latin typeface="Cambria Math" panose="02040503050406030204" pitchFamily="18" charset="0"/>
                                    </a:rPr>
                                    <m:t>𝐺</m:t>
                                  </m:r>
                                  <m:d>
                                    <m:dPr>
                                      <m:ctrlPr>
                                        <a:rPr lang="en-US" altLang="zh-CN" sz="3200" i="1">
                                          <a:latin typeface="Cambria Math" panose="02040503050406030204" pitchFamily="18" charset="0"/>
                                        </a:rPr>
                                      </m:ctrlPr>
                                    </m:dPr>
                                    <m:e>
                                      <m:r>
                                        <a:rPr lang="en-US" altLang="zh-CN" sz="3200" i="1">
                                          <a:latin typeface="Cambria Math" panose="02040503050406030204" pitchFamily="18" charset="0"/>
                                        </a:rPr>
                                        <m:t>𝑧</m:t>
                                      </m:r>
                                      <m:r>
                                        <a:rPr lang="en-US" altLang="zh-CN" sz="3200" b="0" i="1" smtClean="0">
                                          <a:latin typeface="Cambria Math" panose="02040503050406030204" pitchFamily="18" charset="0"/>
                                        </a:rPr>
                                        <m:t>|</m:t>
                                      </m:r>
                                      <m:r>
                                        <a:rPr lang="en-US" altLang="zh-CN" sz="3200" b="0" i="1" smtClean="0">
                                          <a:solidFill>
                                            <a:srgbClr val="C00000"/>
                                          </a:solidFill>
                                          <a:latin typeface="Cambria Math" panose="02040503050406030204" pitchFamily="18" charset="0"/>
                                        </a:rPr>
                                        <m:t>𝑦</m:t>
                                      </m:r>
                                    </m:e>
                                  </m:d>
                                  <m:r>
                                    <a:rPr lang="en-US" altLang="zh-CN" sz="3200" i="1">
                                      <a:latin typeface="Cambria Math" panose="02040503050406030204" pitchFamily="18" charset="0"/>
                                    </a:rPr>
                                    <m:t>)</m:t>
                                  </m:r>
                                </m:e>
                              </m:func>
                              <m:r>
                                <a:rPr lang="en-US" altLang="zh-CN" sz="3200" i="1">
                                  <a:latin typeface="Cambria Math" panose="02040503050406030204" pitchFamily="18" charset="0"/>
                                </a:rPr>
                                <m:t>]</m:t>
                              </m:r>
                            </m:e>
                          </m:func>
                        </m:e>
                      </m:func>
                    </m:oMath>
                  </m:oMathPara>
                </a14:m>
                <a:endParaRPr lang="en-US" altLang="zh-CN" sz="3200" dirty="0">
                  <a:latin typeface="Calibri"/>
                  <a:cs typeface="Calibri"/>
                </a:endParaRPr>
              </a:p>
              <a:p>
                <a:endParaRPr lang="zh-CN" altLang="en-US" sz="3200" dirty="0">
                  <a:latin typeface="Calibri"/>
                  <a:cs typeface="Calibri"/>
                </a:endParaRPr>
              </a:p>
            </p:txBody>
          </p:sp>
        </mc:Choice>
        <mc:Fallback xmlns="">
          <p:sp>
            <p:nvSpPr>
              <p:cNvPr id="7" name="文本框 6"/>
              <p:cNvSpPr txBox="1">
                <a:spLocks noRot="1" noChangeAspect="1" noMove="1" noResize="1" noEditPoints="1" noAdjustHandles="1" noChangeArrowheads="1" noChangeShapeType="1" noTextEdit="1"/>
              </p:cNvSpPr>
              <p:nvPr/>
            </p:nvSpPr>
            <p:spPr>
              <a:xfrm>
                <a:off x="2332129" y="2614009"/>
                <a:ext cx="7896314" cy="1226361"/>
              </a:xfrm>
              <a:prstGeom prst="rect">
                <a:avLst/>
              </a:prstGeom>
              <a:blipFill>
                <a:blip r:embed="rId3"/>
                <a:stretch>
                  <a:fillRect l="-161" r="-1445"/>
                </a:stretch>
              </a:blipFill>
            </p:spPr>
            <p:txBody>
              <a:bodyPr/>
              <a:lstStyle/>
              <a:p>
                <a:r>
                  <a:rPr lang="en-VN">
                    <a:noFill/>
                  </a:rPr>
                  <a:t> </a:t>
                </a:r>
              </a:p>
            </p:txBody>
          </p:sp>
        </mc:Fallback>
      </mc:AlternateContent>
      <p:pic>
        <p:nvPicPr>
          <p:cNvPr id="13" name="图片 12"/>
          <p:cNvPicPr>
            <a:picLocks noChangeAspect="1"/>
          </p:cNvPicPr>
          <p:nvPr/>
        </p:nvPicPr>
        <p:blipFill>
          <a:blip r:embed="rId4">
            <a:clrChange>
              <a:clrFrom>
                <a:srgbClr val="FFFFFF"/>
              </a:clrFrom>
              <a:clrTo>
                <a:srgbClr val="FFFFFF">
                  <a:alpha val="0"/>
                </a:srgbClr>
              </a:clrTo>
            </a:clrChange>
          </a:blip>
          <a:stretch>
            <a:fillRect/>
          </a:stretch>
        </p:blipFill>
        <p:spPr>
          <a:xfrm>
            <a:off x="4865048" y="3719743"/>
            <a:ext cx="6870200" cy="2490191"/>
          </a:xfrm>
          <a:prstGeom prst="rect">
            <a:avLst/>
          </a:prstGeom>
        </p:spPr>
      </p:pic>
      <p:pic>
        <p:nvPicPr>
          <p:cNvPr id="14" name="图片 13"/>
          <p:cNvPicPr>
            <a:picLocks noChangeAspect="1"/>
          </p:cNvPicPr>
          <p:nvPr/>
        </p:nvPicPr>
        <p:blipFill>
          <a:blip r:embed="rId5">
            <a:clrChange>
              <a:clrFrom>
                <a:srgbClr val="FFFFFF"/>
              </a:clrFrom>
              <a:clrTo>
                <a:srgbClr val="FFFFFF">
                  <a:alpha val="0"/>
                </a:srgbClr>
              </a:clrTo>
            </a:clrChange>
          </a:blip>
          <a:stretch>
            <a:fillRect/>
          </a:stretch>
        </p:blipFill>
        <p:spPr>
          <a:xfrm>
            <a:off x="322000" y="3719743"/>
            <a:ext cx="4528575" cy="2490191"/>
          </a:xfrm>
          <a:prstGeom prst="rect">
            <a:avLst/>
          </a:prstGeom>
        </p:spPr>
      </p:pic>
    </p:spTree>
    <p:extLst>
      <p:ext uri="{BB962C8B-B14F-4D97-AF65-F5344CB8AC3E}">
        <p14:creationId xmlns:p14="http://schemas.microsoft.com/office/powerpoint/2010/main" val="8171543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33</a:t>
            </a:fld>
            <a:endParaRPr lang="zh-CN" altLang="en-US">
              <a:latin typeface="Calibri"/>
              <a:cs typeface="Calibri"/>
            </a:endParaRPr>
          </a:p>
        </p:txBody>
      </p:sp>
      <p:sp>
        <p:nvSpPr>
          <p:cNvPr id="3" name="Text Placeholder 2">
            <a:extLst>
              <a:ext uri="{FF2B5EF4-FFF2-40B4-BE49-F238E27FC236}">
                <a16:creationId xmlns:a16="http://schemas.microsoft.com/office/drawing/2014/main" id="{21F35008-6CC0-E23B-A103-398658749A51}"/>
              </a:ext>
            </a:extLst>
          </p:cNvPr>
          <p:cNvSpPr>
            <a:spLocks noGrp="1"/>
          </p:cNvSpPr>
          <p:nvPr>
            <p:ph type="body" sz="quarter" idx="14"/>
          </p:nvPr>
        </p:nvSpPr>
        <p:spPr/>
        <p:txBody>
          <a:bodyPr/>
          <a:lstStyle/>
          <a:p>
            <a:r>
              <a:rPr lang="zh-CN" altLang="en-US" dirty="0">
                <a:latin typeface="Calibri"/>
                <a:cs typeface="Calibri"/>
              </a:rPr>
              <a:t>Mạng sinh đối kháng tích chập sâu (DCGAN)</a:t>
            </a:r>
            <a:endParaRPr lang="en-US" altLang="zh-CN" dirty="0">
              <a:latin typeface="Calibri"/>
              <a:cs typeface="Calibri"/>
            </a:endParaRPr>
          </a:p>
          <a:p>
            <a:pPr lvl="1" algn="just"/>
            <a:r>
              <a:rPr lang="zh-CN" altLang="en-US" dirty="0">
                <a:latin typeface="Calibri"/>
                <a:cs typeface="Calibri"/>
              </a:rPr>
              <a:t>Đưa mạng neuron tích chập vào mô hình tạo sinh đối kháng để sinh mẫu trong lĩnh vực hình ảnh</a:t>
            </a:r>
            <a:endParaRPr lang="en-US" altLang="zh-CN" dirty="0">
              <a:latin typeface="Calibri"/>
              <a:cs typeface="Calibri"/>
            </a:endParaRPr>
          </a:p>
          <a:p>
            <a:pPr lvl="1" algn="just"/>
            <a:r>
              <a:rPr lang="zh-CN" altLang="en-US" dirty="0">
                <a:latin typeface="Calibri"/>
                <a:cs typeface="Calibri"/>
              </a:rPr>
              <a:t>Giúp học không giám sát đạt được hiệu quả tương tự học có giám sát</a:t>
            </a:r>
            <a:endParaRPr lang="en-US" altLang="zh-CN" dirty="0">
              <a:latin typeface="Calibri"/>
              <a:cs typeface="Calibri"/>
            </a:endParaRPr>
          </a:p>
          <a:p>
            <a:pPr lvl="1" algn="just"/>
            <a:r>
              <a:rPr lang="zh-CN" altLang="en-US" dirty="0">
                <a:latin typeface="Calibri"/>
                <a:cs typeface="Calibri"/>
              </a:rPr>
              <a:t>Điều chỉnh cấu trúc mô hình để ổn định quá trình huấn luyện: thay lớp pooling bằng stride/sử dụng LeakyReLU/loại bỏ lớp kết nối đầy đủ</a:t>
            </a:r>
            <a:endParaRPr lang="en-US" altLang="zh-CN" dirty="0">
              <a:latin typeface="Calibri"/>
              <a:cs typeface="Calibri"/>
            </a:endParaRPr>
          </a:p>
          <a:p>
            <a:endParaRPr lang="en-US" sz="2000"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Mạng sinh đối kháng</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400" b="1" dirty="0">
              <a:latin typeface="Calibri"/>
              <a:cs typeface="Calibri"/>
            </a:endParaRPr>
          </a:p>
        </p:txBody>
      </p:sp>
      <p:pic>
        <p:nvPicPr>
          <p:cNvPr id="6" name="图片 5"/>
          <p:cNvPicPr>
            <a:picLocks noChangeAspect="1"/>
          </p:cNvPicPr>
          <p:nvPr/>
        </p:nvPicPr>
        <p:blipFill>
          <a:blip r:embed="rId2">
            <a:clrChange>
              <a:clrFrom>
                <a:srgbClr val="FFFFFF"/>
              </a:clrFrom>
              <a:clrTo>
                <a:srgbClr val="FFFFFF">
                  <a:alpha val="0"/>
                </a:srgbClr>
              </a:clrTo>
            </a:clrChange>
          </a:blip>
          <a:stretch>
            <a:fillRect/>
          </a:stretch>
        </p:blipFill>
        <p:spPr>
          <a:xfrm>
            <a:off x="1595438" y="2518196"/>
            <a:ext cx="8737477" cy="3416648"/>
          </a:xfrm>
          <a:prstGeom prst="rect">
            <a:avLst/>
          </a:prstGeom>
        </p:spPr>
      </p:pic>
    </p:spTree>
    <p:extLst>
      <p:ext uri="{BB962C8B-B14F-4D97-AF65-F5344CB8AC3E}">
        <p14:creationId xmlns:p14="http://schemas.microsoft.com/office/powerpoint/2010/main" val="10681929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34</a:t>
            </a:fld>
            <a:endParaRPr lang="zh-CN" altLang="en-US">
              <a:latin typeface="Calibri"/>
              <a:cs typeface="Calibri"/>
            </a:endParaRPr>
          </a:p>
        </p:txBody>
      </p:sp>
      <p:sp>
        <p:nvSpPr>
          <p:cNvPr id="3" name="Text Placeholder 2">
            <a:extLst>
              <a:ext uri="{FF2B5EF4-FFF2-40B4-BE49-F238E27FC236}">
                <a16:creationId xmlns:a16="http://schemas.microsoft.com/office/drawing/2014/main" id="{E8DCE932-171A-5354-F7F5-E2AF7D479687}"/>
              </a:ext>
            </a:extLst>
          </p:cNvPr>
          <p:cNvSpPr>
            <a:spLocks noGrp="1"/>
          </p:cNvSpPr>
          <p:nvPr>
            <p:ph type="body" sz="quarter" idx="14"/>
          </p:nvPr>
        </p:nvSpPr>
        <p:spPr/>
        <p:txBody>
          <a:bodyPr/>
          <a:lstStyle/>
          <a:p>
            <a:r>
              <a:rPr lang="zh-CN" altLang="en-US" dirty="0">
                <a:latin typeface="Calibri"/>
                <a:cs typeface="Calibri"/>
              </a:rPr>
              <a:t>Mạng sinh đối kháng Laplace (Lap-GAN)</a:t>
            </a:r>
            <a:endParaRPr lang="en-US" altLang="zh-CN" dirty="0">
              <a:latin typeface="Calibri"/>
              <a:cs typeface="Calibri"/>
            </a:endParaRPr>
          </a:p>
          <a:p>
            <a:pPr lvl="1"/>
            <a:r>
              <a:rPr lang="zh-CN" altLang="en-US" dirty="0">
                <a:latin typeface="Calibri"/>
                <a:cs typeface="Calibri"/>
              </a:rPr>
              <a:t>Đưa vào tháp hình ảnh để sinh hình ảnh từ thô đến tinh</a:t>
            </a:r>
            <a:endParaRPr lang="en-US" altLang="zh-CN" dirty="0">
              <a:latin typeface="Calibri"/>
              <a:cs typeface="Calibri"/>
            </a:endParaRPr>
          </a:p>
          <a:p>
            <a:pPr lvl="1"/>
            <a:r>
              <a:rPr lang="zh-CN" altLang="en-US" dirty="0">
                <a:latin typeface="Calibri"/>
                <a:cs typeface="Calibri"/>
              </a:rPr>
              <a:t>Tháp hình ảnh sử dụng tháp Laplace để khôi phục hình ảnh</a:t>
            </a:r>
            <a:endParaRPr lang="en-US" altLang="zh-CN" dirty="0">
              <a:latin typeface="Calibri"/>
              <a:cs typeface="Calibri"/>
            </a:endParaRP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Mạng sinh đối kháng</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400" b="1" dirty="0">
              <a:latin typeface="Calibri"/>
              <a:cs typeface="Calibri"/>
            </a:endParaRPr>
          </a:p>
        </p:txBody>
      </p:sp>
      <p:pic>
        <p:nvPicPr>
          <p:cNvPr id="6" name="图片 5"/>
          <p:cNvPicPr>
            <a:picLocks noChangeAspect="1"/>
          </p:cNvPicPr>
          <p:nvPr/>
        </p:nvPicPr>
        <p:blipFill>
          <a:blip r:embed="rId2">
            <a:clrChange>
              <a:clrFrom>
                <a:srgbClr val="FFFFFF"/>
              </a:clrFrom>
              <a:clrTo>
                <a:srgbClr val="FFFFFF">
                  <a:alpha val="0"/>
                </a:srgbClr>
              </a:clrTo>
            </a:clrChange>
          </a:blip>
          <a:stretch>
            <a:fillRect/>
          </a:stretch>
        </p:blipFill>
        <p:spPr>
          <a:xfrm>
            <a:off x="723366" y="2484051"/>
            <a:ext cx="11041473" cy="4240863"/>
          </a:xfrm>
          <a:prstGeom prst="rect">
            <a:avLst/>
          </a:prstGeom>
        </p:spPr>
      </p:pic>
    </p:spTree>
    <p:extLst>
      <p:ext uri="{BB962C8B-B14F-4D97-AF65-F5344CB8AC3E}">
        <p14:creationId xmlns:p14="http://schemas.microsoft.com/office/powerpoint/2010/main" val="4979151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35</a:t>
            </a:fld>
            <a:endParaRPr lang="zh-CN" altLang="en-US">
              <a:latin typeface="Calibri"/>
              <a:cs typeface="Calibri"/>
            </a:endParaRPr>
          </a:p>
        </p:txBody>
      </p:sp>
      <p:sp>
        <p:nvSpPr>
          <p:cNvPr id="5" name="Text Placeholder 4">
            <a:extLst>
              <a:ext uri="{FF2B5EF4-FFF2-40B4-BE49-F238E27FC236}">
                <a16:creationId xmlns:a16="http://schemas.microsoft.com/office/drawing/2014/main" id="{62AB54B4-221F-6B1F-834C-AC4BCA532C9B}"/>
              </a:ext>
            </a:extLst>
          </p:cNvPr>
          <p:cNvSpPr>
            <a:spLocks noGrp="1"/>
          </p:cNvSpPr>
          <p:nvPr>
            <p:ph type="body" sz="quarter" idx="14"/>
          </p:nvPr>
        </p:nvSpPr>
        <p:spPr/>
        <p:txBody>
          <a:bodyPr/>
          <a:lstStyle/>
          <a:p>
            <a:pPr algn="just"/>
            <a:r>
              <a:rPr lang="zh-CN" altLang="en-US" dirty="0">
                <a:latin typeface="Calibri"/>
                <a:cs typeface="Calibri"/>
              </a:rPr>
              <a:t>Mạng sinh đối kháng thông tin (Info-GAN)</a:t>
            </a:r>
            <a:endParaRPr lang="en-US" altLang="zh-CN" dirty="0">
              <a:latin typeface="Calibri"/>
              <a:cs typeface="Calibri"/>
            </a:endParaRPr>
          </a:p>
          <a:p>
            <a:pPr lvl="1" algn="just"/>
            <a:r>
              <a:rPr lang="zh-CN" altLang="en-US" dirty="0">
                <a:latin typeface="Calibri"/>
                <a:cs typeface="Calibri"/>
              </a:rPr>
              <a:t>Đưa lý thuyết thông tin tương hỗ vào mô hình tạo sinh đối kháng</a:t>
            </a:r>
            <a:endParaRPr lang="en-US" altLang="zh-CN" dirty="0">
              <a:latin typeface="Calibri"/>
              <a:cs typeface="Calibri"/>
            </a:endParaRPr>
          </a:p>
          <a:p>
            <a:pPr lvl="1" algn="just"/>
            <a:r>
              <a:rPr lang="zh-CN" altLang="en-US" dirty="0">
                <a:latin typeface="Calibri"/>
                <a:cs typeface="Calibri"/>
              </a:rPr>
              <a:t>Cực đại hóa thông tin tương hỗ giữa biến tiềm ẩn và mẫu sinh, phân tách các thuộc tính của mẫu sinh để mẫu sinh đáp ứng nhu cầu của người dùng (hướng, loại, độ dày, kích thước)</a:t>
            </a:r>
            <a:endParaRPr lang="en-US" altLang="zh-CN" dirty="0">
              <a:latin typeface="Calibri"/>
              <a:cs typeface="Calibri"/>
            </a:endParaRPr>
          </a:p>
          <a:p>
            <a:pPr algn="just"/>
            <a:endParaRPr lang="en-US" sz="2000"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Mạng sinh đối kháng</a:t>
            </a:r>
          </a:p>
        </p:txBody>
      </p:sp>
      <mc:AlternateContent xmlns:mc="http://schemas.openxmlformats.org/markup-compatibility/2006" xmlns:a14="http://schemas.microsoft.com/office/drawing/2010/main">
        <mc:Choice Requires="a14">
          <p:sp>
            <p:nvSpPr>
              <p:cNvPr id="7" name="文本框 6"/>
              <p:cNvSpPr txBox="1"/>
              <p:nvPr/>
            </p:nvSpPr>
            <p:spPr>
              <a:xfrm>
                <a:off x="2483834" y="2644623"/>
                <a:ext cx="6801680" cy="613181"/>
              </a:xfrm>
              <a:prstGeom prst="rect">
                <a:avLst/>
              </a:prstGeom>
              <a:noFill/>
            </p:spPr>
            <p:txBody>
              <a:bodyPr wrap="square" rtlCol="0">
                <a:normAutofit/>
              </a:bodyPr>
              <a:lstStyle/>
              <a:p>
                <a:pPr/>
                <a14:m>
                  <m:oMathPara xmlns:m="http://schemas.openxmlformats.org/officeDocument/2006/math">
                    <m:oMathParaPr>
                      <m:jc m:val="centerGroup"/>
                    </m:oMathParaPr>
                    <m:oMath xmlns:m="http://schemas.openxmlformats.org/officeDocument/2006/math">
                      <m:func>
                        <m:funcPr>
                          <m:ctrlPr>
                            <a:rPr lang="en-US" altLang="zh-CN" sz="2600" i="1">
                              <a:solidFill>
                                <a:srgbClr val="4D4D4D"/>
                              </a:solidFill>
                              <a:latin typeface="Cambria Math" panose="02040503050406030204" pitchFamily="18" charset="0"/>
                              <a:ea typeface="Arial" panose="020B0604020202020204" pitchFamily="34" charset="0"/>
                              <a:cs typeface="Calibri"/>
                            </a:rPr>
                          </m:ctrlPr>
                        </m:funcPr>
                        <m:fName>
                          <m:limLow>
                            <m:limLowPr>
                              <m:ctrlPr>
                                <a:rPr lang="en-US" altLang="zh-CN" sz="2600" i="1">
                                  <a:solidFill>
                                    <a:srgbClr val="4D4D4D"/>
                                  </a:solidFill>
                                  <a:latin typeface="Cambria Math" panose="02040503050406030204" pitchFamily="18" charset="0"/>
                                  <a:ea typeface="Arial" panose="020B0604020202020204" pitchFamily="34" charset="0"/>
                                  <a:cs typeface="Calibri"/>
                                </a:rPr>
                              </m:ctrlPr>
                            </m:limLowPr>
                            <m:e>
                              <m:r>
                                <m:rPr>
                                  <m:sty m:val="p"/>
                                </m:rPr>
                                <a:rPr lang="en-US" altLang="zh-CN" sz="2600">
                                  <a:solidFill>
                                    <a:srgbClr val="4D4D4D"/>
                                  </a:solidFill>
                                  <a:latin typeface="Cambria Math" panose="02040503050406030204" pitchFamily="18" charset="0"/>
                                  <a:ea typeface="Arial" panose="020B0604020202020204" pitchFamily="34" charset="0"/>
                                  <a:cs typeface="Calibri"/>
                                </a:rPr>
                                <m:t>min</m:t>
                              </m:r>
                            </m:e>
                            <m:lim>
                              <m:r>
                                <a:rPr lang="en-US" altLang="zh-CN" sz="2600">
                                  <a:solidFill>
                                    <a:srgbClr val="4D4D4D"/>
                                  </a:solidFill>
                                  <a:latin typeface="Cambria Math" panose="02040503050406030204" pitchFamily="18" charset="0"/>
                                  <a:ea typeface="Arial" panose="020B0604020202020204" pitchFamily="34" charset="0"/>
                                  <a:cs typeface="Calibri"/>
                                </a:rPr>
                                <m:t>𝐺</m:t>
                              </m:r>
                            </m:lim>
                          </m:limLow>
                        </m:fName>
                        <m:e>
                          <m:func>
                            <m:funcPr>
                              <m:ctrlPr>
                                <a:rPr lang="en-US" altLang="zh-CN" sz="2600" i="1">
                                  <a:solidFill>
                                    <a:srgbClr val="4D4D4D"/>
                                  </a:solidFill>
                                  <a:latin typeface="Cambria Math" panose="02040503050406030204" pitchFamily="18" charset="0"/>
                                  <a:ea typeface="Arial" panose="020B0604020202020204" pitchFamily="34" charset="0"/>
                                  <a:cs typeface="Calibri"/>
                                </a:rPr>
                              </m:ctrlPr>
                            </m:funcPr>
                            <m:fName>
                              <m:limLow>
                                <m:limLowPr>
                                  <m:ctrlPr>
                                    <a:rPr lang="en-US" altLang="zh-CN" sz="2600" i="1">
                                      <a:solidFill>
                                        <a:srgbClr val="4D4D4D"/>
                                      </a:solidFill>
                                      <a:latin typeface="Cambria Math" panose="02040503050406030204" pitchFamily="18" charset="0"/>
                                      <a:ea typeface="Arial" panose="020B0604020202020204" pitchFamily="34" charset="0"/>
                                      <a:cs typeface="Calibri"/>
                                    </a:rPr>
                                  </m:ctrlPr>
                                </m:limLowPr>
                                <m:e>
                                  <m:r>
                                    <m:rPr>
                                      <m:sty m:val="p"/>
                                    </m:rPr>
                                    <a:rPr lang="en-US" altLang="zh-CN" sz="2600">
                                      <a:solidFill>
                                        <a:srgbClr val="4D4D4D"/>
                                      </a:solidFill>
                                      <a:latin typeface="Cambria Math" panose="02040503050406030204" pitchFamily="18" charset="0"/>
                                      <a:ea typeface="Arial" panose="020B0604020202020204" pitchFamily="34" charset="0"/>
                                      <a:cs typeface="Calibri"/>
                                    </a:rPr>
                                    <m:t>max</m:t>
                                  </m:r>
                                </m:e>
                                <m:lim>
                                  <m:r>
                                    <a:rPr lang="en-US" altLang="zh-CN" sz="2600">
                                      <a:solidFill>
                                        <a:srgbClr val="4D4D4D"/>
                                      </a:solidFill>
                                      <a:latin typeface="Cambria Math" panose="02040503050406030204" pitchFamily="18" charset="0"/>
                                      <a:ea typeface="Arial" panose="020B0604020202020204" pitchFamily="34" charset="0"/>
                                      <a:cs typeface="Calibri"/>
                                    </a:rPr>
                                    <m:t>𝐷</m:t>
                                  </m:r>
                                </m:lim>
                              </m:limLow>
                            </m:fName>
                            <m:e>
                              <m:r>
                                <a:rPr lang="en-US" altLang="zh-CN" sz="2600">
                                  <a:solidFill>
                                    <a:srgbClr val="4D4D4D"/>
                                  </a:solidFill>
                                  <a:latin typeface="Cambria Math" panose="02040503050406030204" pitchFamily="18" charset="0"/>
                                  <a:ea typeface="Arial" panose="020B0604020202020204" pitchFamily="34" charset="0"/>
                                  <a:cs typeface="Calibri"/>
                                </a:rPr>
                                <m:t>𝑉</m:t>
                              </m:r>
                              <m:d>
                                <m:dPr>
                                  <m:ctrlPr>
                                    <a:rPr lang="en-US" altLang="zh-CN" sz="2600" i="1">
                                      <a:solidFill>
                                        <a:srgbClr val="4D4D4D"/>
                                      </a:solidFill>
                                      <a:latin typeface="Cambria Math" panose="02040503050406030204" pitchFamily="18" charset="0"/>
                                      <a:ea typeface="Arial" panose="020B0604020202020204" pitchFamily="34" charset="0"/>
                                      <a:cs typeface="Calibri"/>
                                    </a:rPr>
                                  </m:ctrlPr>
                                </m:dPr>
                                <m:e>
                                  <m:r>
                                    <a:rPr lang="en-US" altLang="zh-CN" sz="2600">
                                      <a:solidFill>
                                        <a:srgbClr val="4D4D4D"/>
                                      </a:solidFill>
                                      <a:latin typeface="Cambria Math" panose="02040503050406030204" pitchFamily="18" charset="0"/>
                                      <a:ea typeface="Arial" panose="020B0604020202020204" pitchFamily="34" charset="0"/>
                                      <a:cs typeface="Calibri"/>
                                    </a:rPr>
                                    <m:t>𝐷</m:t>
                                  </m:r>
                                  <m:r>
                                    <a:rPr lang="en-US" altLang="zh-CN" sz="2600">
                                      <a:solidFill>
                                        <a:srgbClr val="4D4D4D"/>
                                      </a:solidFill>
                                      <a:latin typeface="Cambria Math" panose="02040503050406030204" pitchFamily="18" charset="0"/>
                                      <a:ea typeface="Arial" panose="020B0604020202020204" pitchFamily="34" charset="0"/>
                                      <a:cs typeface="Calibri"/>
                                    </a:rPr>
                                    <m:t>,</m:t>
                                  </m:r>
                                  <m:r>
                                    <a:rPr lang="en-US" altLang="zh-CN" sz="2600">
                                      <a:solidFill>
                                        <a:srgbClr val="4D4D4D"/>
                                      </a:solidFill>
                                      <a:latin typeface="Cambria Math" panose="02040503050406030204" pitchFamily="18" charset="0"/>
                                      <a:ea typeface="Arial" panose="020B0604020202020204" pitchFamily="34" charset="0"/>
                                      <a:cs typeface="Calibri"/>
                                    </a:rPr>
                                    <m:t>𝐺</m:t>
                                  </m:r>
                                </m:e>
                              </m:d>
                              <m:r>
                                <a:rPr lang="en-US" altLang="zh-CN" sz="2600">
                                  <a:solidFill>
                                    <a:srgbClr val="4D4D4D"/>
                                  </a:solidFill>
                                  <a:latin typeface="Cambria Math" panose="02040503050406030204" pitchFamily="18" charset="0"/>
                                  <a:ea typeface="Arial" panose="020B0604020202020204" pitchFamily="34" charset="0"/>
                                  <a:cs typeface="Calibri"/>
                                </a:rPr>
                                <m:t>+</m:t>
                              </m:r>
                              <m:r>
                                <a:rPr lang="zh-CN" altLang="en-US" sz="2600">
                                  <a:solidFill>
                                    <a:srgbClr val="4D4D4D"/>
                                  </a:solidFill>
                                  <a:latin typeface="Cambria Math" panose="02040503050406030204" pitchFamily="18" charset="0"/>
                                  <a:ea typeface="Arial" panose="020B0604020202020204" pitchFamily="34" charset="0"/>
                                  <a:cs typeface="Calibri"/>
                                </a:rPr>
                                <m:t>𝜆</m:t>
                              </m:r>
                              <m:r>
                                <a:rPr lang="en-US" altLang="zh-CN" sz="2600">
                                  <a:solidFill>
                                    <a:srgbClr val="4D4D4D"/>
                                  </a:solidFill>
                                  <a:latin typeface="Cambria Math" panose="02040503050406030204" pitchFamily="18" charset="0"/>
                                  <a:ea typeface="Arial" panose="020B0604020202020204" pitchFamily="34" charset="0"/>
                                  <a:cs typeface="Calibri"/>
                                </a:rPr>
                                <m:t>𝐼</m:t>
                              </m:r>
                              <m:r>
                                <a:rPr lang="en-US" altLang="zh-CN" sz="2600">
                                  <a:solidFill>
                                    <a:srgbClr val="4D4D4D"/>
                                  </a:solidFill>
                                  <a:latin typeface="Cambria Math" panose="02040503050406030204" pitchFamily="18" charset="0"/>
                                  <a:ea typeface="Arial" panose="020B0604020202020204" pitchFamily="34" charset="0"/>
                                  <a:cs typeface="Calibri"/>
                                </a:rPr>
                                <m:t>(</m:t>
                              </m:r>
                              <m:r>
                                <m:rPr>
                                  <m:sty m:val="p"/>
                                </m:rPr>
                                <a:rPr lang="en-US" altLang="zh-CN" sz="2600">
                                  <a:solidFill>
                                    <a:srgbClr val="4D4D4D"/>
                                  </a:solidFill>
                                  <a:latin typeface="Cambria Math" panose="02040503050406030204" pitchFamily="18" charset="0"/>
                                  <a:ea typeface="Arial" panose="020B0604020202020204" pitchFamily="34" charset="0"/>
                                  <a:cs typeface="Calibri"/>
                                </a:rPr>
                                <m:t>c</m:t>
                              </m:r>
                              <m:r>
                                <a:rPr lang="en-US" altLang="zh-CN" sz="2600">
                                  <a:solidFill>
                                    <a:srgbClr val="4D4D4D"/>
                                  </a:solidFill>
                                  <a:latin typeface="Cambria Math" panose="02040503050406030204" pitchFamily="18" charset="0"/>
                                  <a:ea typeface="Arial" panose="020B0604020202020204" pitchFamily="34" charset="0"/>
                                  <a:cs typeface="Calibri"/>
                                </a:rPr>
                                <m:t>;</m:t>
                              </m:r>
                              <m:r>
                                <a:rPr lang="en-US" altLang="zh-CN" sz="2600">
                                  <a:solidFill>
                                    <a:srgbClr val="4D4D4D"/>
                                  </a:solidFill>
                                  <a:latin typeface="Cambria Math" panose="02040503050406030204" pitchFamily="18" charset="0"/>
                                  <a:ea typeface="Arial" panose="020B0604020202020204" pitchFamily="34" charset="0"/>
                                  <a:cs typeface="Calibri"/>
                                </a:rPr>
                                <m:t>𝐺</m:t>
                              </m:r>
                              <m:d>
                                <m:dPr>
                                  <m:ctrlPr>
                                    <a:rPr lang="en-US" altLang="zh-CN" sz="2600" i="1">
                                      <a:solidFill>
                                        <a:srgbClr val="4D4D4D"/>
                                      </a:solidFill>
                                      <a:latin typeface="Cambria Math" panose="02040503050406030204" pitchFamily="18" charset="0"/>
                                      <a:ea typeface="Arial" panose="020B0604020202020204" pitchFamily="34" charset="0"/>
                                      <a:cs typeface="Calibri"/>
                                    </a:rPr>
                                  </m:ctrlPr>
                                </m:dPr>
                                <m:e>
                                  <m:r>
                                    <a:rPr lang="en-US" altLang="zh-CN" sz="2600">
                                      <a:solidFill>
                                        <a:srgbClr val="4D4D4D"/>
                                      </a:solidFill>
                                      <a:latin typeface="Cambria Math" panose="02040503050406030204" pitchFamily="18" charset="0"/>
                                      <a:ea typeface="Arial" panose="020B0604020202020204" pitchFamily="34" charset="0"/>
                                      <a:cs typeface="Calibri"/>
                                    </a:rPr>
                                    <m:t>𝑧</m:t>
                                  </m:r>
                                  <m:r>
                                    <a:rPr lang="en-US" altLang="zh-CN" sz="2600">
                                      <a:solidFill>
                                        <a:srgbClr val="4D4D4D"/>
                                      </a:solidFill>
                                      <a:latin typeface="Cambria Math" panose="02040503050406030204" pitchFamily="18" charset="0"/>
                                      <a:ea typeface="Arial" panose="020B0604020202020204" pitchFamily="34" charset="0"/>
                                      <a:cs typeface="Calibri"/>
                                    </a:rPr>
                                    <m:t>,</m:t>
                                  </m:r>
                                  <m:r>
                                    <a:rPr lang="en-US" altLang="zh-CN" sz="2600">
                                      <a:solidFill>
                                        <a:srgbClr val="4D4D4D"/>
                                      </a:solidFill>
                                      <a:latin typeface="Cambria Math" panose="02040503050406030204" pitchFamily="18" charset="0"/>
                                      <a:ea typeface="Arial" panose="020B0604020202020204" pitchFamily="34" charset="0"/>
                                      <a:cs typeface="Calibri"/>
                                    </a:rPr>
                                    <m:t>𝑐</m:t>
                                  </m:r>
                                </m:e>
                              </m:d>
                              <m:r>
                                <a:rPr lang="en-US" altLang="zh-CN" sz="2600">
                                  <a:solidFill>
                                    <a:srgbClr val="4D4D4D"/>
                                  </a:solidFill>
                                  <a:latin typeface="Cambria Math" panose="02040503050406030204" pitchFamily="18" charset="0"/>
                                  <a:ea typeface="Arial" panose="020B0604020202020204" pitchFamily="34" charset="0"/>
                                  <a:cs typeface="Calibri"/>
                                </a:rPr>
                                <m:t>)</m:t>
                              </m:r>
                            </m:e>
                          </m:func>
                        </m:e>
                      </m:func>
                    </m:oMath>
                  </m:oMathPara>
                </a14:m>
                <a:endParaRPr lang="en-US" altLang="zh-CN" sz="2600" dirty="0">
                  <a:solidFill>
                    <a:srgbClr val="4D4D4D"/>
                  </a:solidFill>
                  <a:latin typeface="Calibri"/>
                  <a:ea typeface="Arial" panose="020B0604020202020204" pitchFamily="34" charset="0"/>
                  <a:cs typeface="Calibri"/>
                </a:endParaRPr>
              </a:p>
              <a:p>
                <a:endParaRPr lang="zh-CN" altLang="en-US" sz="3200" dirty="0">
                  <a:latin typeface="Calibri"/>
                  <a:cs typeface="Calibri"/>
                </a:endParaRPr>
              </a:p>
            </p:txBody>
          </p:sp>
        </mc:Choice>
        <mc:Fallback xmlns="">
          <p:sp>
            <p:nvSpPr>
              <p:cNvPr id="7" name="文本框 6"/>
              <p:cNvSpPr txBox="1">
                <a:spLocks noRot="1" noChangeAspect="1" noMove="1" noResize="1" noEditPoints="1" noAdjustHandles="1" noChangeArrowheads="1" noChangeShapeType="1" noTextEdit="1"/>
              </p:cNvSpPr>
              <p:nvPr/>
            </p:nvSpPr>
            <p:spPr>
              <a:xfrm>
                <a:off x="2483834" y="2644623"/>
                <a:ext cx="6801680" cy="613181"/>
              </a:xfrm>
              <a:prstGeom prst="rect">
                <a:avLst/>
              </a:prstGeom>
              <a:blipFill>
                <a:blip r:embed="rId2"/>
                <a:stretch>
                  <a:fillRect b="-6122"/>
                </a:stretch>
              </a:blipFill>
            </p:spPr>
            <p:txBody>
              <a:bodyPr/>
              <a:lstStyle/>
              <a:p>
                <a:r>
                  <a:rPr lang="en-VN">
                    <a:noFill/>
                  </a:rPr>
                  <a:t> </a:t>
                </a:r>
              </a:p>
            </p:txBody>
          </p:sp>
        </mc:Fallback>
      </mc:AlternateContent>
      <p:pic>
        <p:nvPicPr>
          <p:cNvPr id="3" name="图片 2"/>
          <p:cNvPicPr>
            <a:picLocks noChangeAspect="1"/>
          </p:cNvPicPr>
          <p:nvPr/>
        </p:nvPicPr>
        <p:blipFill>
          <a:blip r:embed="rId3">
            <a:clrChange>
              <a:clrFrom>
                <a:srgbClr val="FFFFFF"/>
              </a:clrFrom>
              <a:clrTo>
                <a:srgbClr val="FFFFFF">
                  <a:alpha val="0"/>
                </a:srgbClr>
              </a:clrTo>
            </a:clrChange>
          </a:blip>
          <a:stretch>
            <a:fillRect/>
          </a:stretch>
        </p:blipFill>
        <p:spPr>
          <a:xfrm>
            <a:off x="593309" y="3524903"/>
            <a:ext cx="10993976" cy="3253195"/>
          </a:xfrm>
          <a:prstGeom prst="rect">
            <a:avLst/>
          </a:prstGeom>
        </p:spPr>
      </p:pic>
    </p:spTree>
    <p:extLst>
      <p:ext uri="{BB962C8B-B14F-4D97-AF65-F5344CB8AC3E}">
        <p14:creationId xmlns:p14="http://schemas.microsoft.com/office/powerpoint/2010/main" val="42697017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36</a:t>
            </a:fld>
            <a:endParaRPr lang="zh-CN" altLang="en-US">
              <a:latin typeface="Calibri"/>
              <a:cs typeface="Calibri"/>
            </a:endParaRPr>
          </a:p>
        </p:txBody>
      </p:sp>
      <p:sp>
        <p:nvSpPr>
          <p:cNvPr id="3" name="Text Placeholder 2">
            <a:extLst>
              <a:ext uri="{FF2B5EF4-FFF2-40B4-BE49-F238E27FC236}">
                <a16:creationId xmlns:a16="http://schemas.microsoft.com/office/drawing/2014/main" id="{AE263ADB-06EF-2192-8060-2634FE8405E1}"/>
              </a:ext>
            </a:extLst>
          </p:cNvPr>
          <p:cNvSpPr>
            <a:spLocks noGrp="1"/>
          </p:cNvSpPr>
          <p:nvPr>
            <p:ph type="body" sz="quarter" idx="14"/>
          </p:nvPr>
        </p:nvSpPr>
        <p:spPr/>
        <p:txBody>
          <a:bodyPr/>
          <a:lstStyle/>
          <a:p>
            <a:r>
              <a:rPr lang="zh-CN" altLang="en-US" dirty="0">
                <a:latin typeface="Calibri"/>
                <a:cs typeface="Calibri"/>
              </a:rPr>
              <a:t>Phẫu tích mạng sinh đối kháng (GAN Dissection)</a:t>
            </a:r>
            <a:endParaRPr lang="en-US" altLang="zh-CN" dirty="0">
              <a:latin typeface="Calibri"/>
              <a:cs typeface="Calibri"/>
            </a:endParaRPr>
          </a:p>
          <a:p>
            <a:pPr lvl="1"/>
            <a:r>
              <a:rPr lang="zh-CN" altLang="en-US" dirty="0">
                <a:latin typeface="Calibri"/>
                <a:cs typeface="Calibri"/>
              </a:rPr>
              <a:t>Phẫu tích (Dissection) lớp biến tiềm ẩn của mạng sinh đối kháng, trực quan hóa các yếu tố thị giác then chốt đối với mẫu sinh (ví dụ, các yếu tố then chốt trong hình ảnh ngôi nhà là cửa ra vào và cửa sổ)</a:t>
            </a:r>
            <a:endParaRPr lang="en-US" altLang="zh-CN" dirty="0">
              <a:latin typeface="Calibri"/>
              <a:cs typeface="Calibri"/>
            </a:endParaRPr>
          </a:p>
          <a:p>
            <a:pPr lvl="1"/>
            <a:r>
              <a:rPr lang="zh-CN" altLang="en-US" dirty="0">
                <a:latin typeface="Calibri"/>
                <a:cs typeface="Calibri"/>
              </a:rPr>
              <a:t>Sử dụng can thiệp (Intervention) để loại bỏ một số yếu tố thị giác khỏi hình ảnh nhằm khám phá quan hệ nhân quả giữa chúng</a:t>
            </a:r>
            <a:endParaRPr lang="en-US" altLang="zh-CN" dirty="0">
              <a:latin typeface="Calibri"/>
              <a:cs typeface="Calibri"/>
            </a:endParaRPr>
          </a:p>
          <a:p>
            <a:endParaRPr lang="en-US" sz="2000"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Mạng sinh đối kháng</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400" b="1" dirty="0">
              <a:latin typeface="Calibri"/>
              <a:cs typeface="Calibri"/>
            </a:endParaRPr>
          </a:p>
        </p:txBody>
      </p:sp>
      <p:pic>
        <p:nvPicPr>
          <p:cNvPr id="5" name="图片 4"/>
          <p:cNvPicPr>
            <a:picLocks noChangeAspect="1"/>
          </p:cNvPicPr>
          <p:nvPr/>
        </p:nvPicPr>
        <p:blipFill>
          <a:blip r:embed="rId2"/>
          <a:stretch>
            <a:fillRect/>
          </a:stretch>
        </p:blipFill>
        <p:spPr>
          <a:xfrm>
            <a:off x="918218" y="3428999"/>
            <a:ext cx="5391461" cy="3298705"/>
          </a:xfrm>
          <a:prstGeom prst="rect">
            <a:avLst/>
          </a:prstGeom>
        </p:spPr>
      </p:pic>
      <p:pic>
        <p:nvPicPr>
          <p:cNvPr id="6" name="图片 5"/>
          <p:cNvPicPr>
            <a:picLocks noChangeAspect="1"/>
          </p:cNvPicPr>
          <p:nvPr/>
        </p:nvPicPr>
        <p:blipFill>
          <a:blip r:embed="rId3">
            <a:clrChange>
              <a:clrFrom>
                <a:srgbClr val="FFFFFF"/>
              </a:clrFrom>
              <a:clrTo>
                <a:srgbClr val="FFFFFF">
                  <a:alpha val="0"/>
                </a:srgbClr>
              </a:clrTo>
            </a:clrChange>
          </a:blip>
          <a:stretch>
            <a:fillRect/>
          </a:stretch>
        </p:blipFill>
        <p:spPr>
          <a:xfrm>
            <a:off x="6839947" y="3428999"/>
            <a:ext cx="4747338" cy="3295915"/>
          </a:xfrm>
          <a:prstGeom prst="rect">
            <a:avLst/>
          </a:prstGeom>
        </p:spPr>
      </p:pic>
    </p:spTree>
    <p:extLst>
      <p:ext uri="{BB962C8B-B14F-4D97-AF65-F5344CB8AC3E}">
        <p14:creationId xmlns:p14="http://schemas.microsoft.com/office/powerpoint/2010/main" val="287295293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37</a:t>
            </a:fld>
            <a:endParaRPr lang="zh-CN" altLang="en-US">
              <a:latin typeface="Calibri"/>
              <a:cs typeface="Calibri"/>
            </a:endParaRPr>
          </a:p>
        </p:txBody>
      </p:sp>
      <p:sp>
        <p:nvSpPr>
          <p:cNvPr id="5" name="Text Placeholder 4">
            <a:extLst>
              <a:ext uri="{FF2B5EF4-FFF2-40B4-BE49-F238E27FC236}">
                <a16:creationId xmlns:a16="http://schemas.microsoft.com/office/drawing/2014/main" id="{FD24B44D-ABA2-13A3-18EB-489BAC46AEDA}"/>
              </a:ext>
            </a:extLst>
          </p:cNvPr>
          <p:cNvSpPr>
            <a:spLocks noGrp="1"/>
          </p:cNvSpPr>
          <p:nvPr>
            <p:ph type="body" sz="quarter" idx="14"/>
          </p:nvPr>
        </p:nvSpPr>
        <p:spPr/>
        <p:txBody>
          <a:bodyPr/>
          <a:lstStyle/>
          <a:p>
            <a:r>
              <a:rPr lang="zh-CN" altLang="en-US" dirty="0">
                <a:latin typeface="Calibri"/>
                <a:cs typeface="Calibri"/>
              </a:rPr>
              <a:t>Mạng sinh đối kháng cân bằng biên (BEGAN)</a:t>
            </a:r>
            <a:endParaRPr lang="en-US" altLang="zh-CN" dirty="0">
              <a:latin typeface="Calibri"/>
              <a:cs typeface="Calibri"/>
            </a:endParaRPr>
          </a:p>
          <a:p>
            <a:pPr lvl="1"/>
            <a:r>
              <a:rPr lang="zh-CN" altLang="en-US" dirty="0">
                <a:latin typeface="Calibri"/>
                <a:cs typeface="Calibri"/>
              </a:rPr>
              <a:t>Lần lượt sử dụng bộ mã hóa và bộ giải mã của bộ tự mã hóa làm bộ sinh và bộ phân biệt để đạt được sự cân bằng trong quá trình huấn luyện bộ sinh và bộ phân biệt</a:t>
            </a:r>
            <a:endParaRPr lang="en-US" altLang="zh-CN" dirty="0">
              <a:latin typeface="Calibri"/>
              <a:cs typeface="Calibri"/>
            </a:endParaRP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Mạng sinh đối kháng</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400" b="1" dirty="0">
              <a:latin typeface="Calibri"/>
              <a:cs typeface="Calibri"/>
            </a:endParaRPr>
          </a:p>
        </p:txBody>
      </p:sp>
      <p:pic>
        <p:nvPicPr>
          <p:cNvPr id="3" name="图片 2"/>
          <p:cNvPicPr>
            <a:picLocks noChangeAspect="1"/>
          </p:cNvPicPr>
          <p:nvPr/>
        </p:nvPicPr>
        <p:blipFill>
          <a:blip r:embed="rId2">
            <a:clrChange>
              <a:clrFrom>
                <a:srgbClr val="FFFFFF"/>
              </a:clrFrom>
              <a:clrTo>
                <a:srgbClr val="FFFFFF">
                  <a:alpha val="0"/>
                </a:srgbClr>
              </a:clrTo>
            </a:clrChange>
          </a:blip>
          <a:stretch>
            <a:fillRect/>
          </a:stretch>
        </p:blipFill>
        <p:spPr>
          <a:xfrm>
            <a:off x="964168" y="2281579"/>
            <a:ext cx="10623117" cy="4404708"/>
          </a:xfrm>
          <a:prstGeom prst="rect">
            <a:avLst/>
          </a:prstGeom>
        </p:spPr>
      </p:pic>
    </p:spTree>
    <p:extLst>
      <p:ext uri="{BB962C8B-B14F-4D97-AF65-F5344CB8AC3E}">
        <p14:creationId xmlns:p14="http://schemas.microsoft.com/office/powerpoint/2010/main" val="360633442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38</a:t>
            </a:fld>
            <a:endParaRPr lang="zh-CN" altLang="en-US">
              <a:latin typeface="Calibri"/>
              <a:cs typeface="Calibri"/>
            </a:endParaRPr>
          </a:p>
        </p:txBody>
      </p:sp>
      <p:sp>
        <p:nvSpPr>
          <p:cNvPr id="3" name="Text Placeholder 2">
            <a:extLst>
              <a:ext uri="{FF2B5EF4-FFF2-40B4-BE49-F238E27FC236}">
                <a16:creationId xmlns:a16="http://schemas.microsoft.com/office/drawing/2014/main" id="{B54AE447-73BA-1A18-AD32-BFE3702ECB20}"/>
              </a:ext>
            </a:extLst>
          </p:cNvPr>
          <p:cNvSpPr>
            <a:spLocks noGrp="1"/>
          </p:cNvSpPr>
          <p:nvPr>
            <p:ph type="body" sz="quarter" idx="14"/>
          </p:nvPr>
        </p:nvSpPr>
        <p:spPr/>
        <p:txBody>
          <a:bodyPr/>
          <a:lstStyle/>
          <a:p>
            <a:r>
              <a:rPr lang="zh-CN" altLang="en-US" dirty="0">
                <a:latin typeface="Calibri"/>
                <a:cs typeface="Calibri"/>
              </a:rPr>
              <a:t>Mạng sinh đối kháng xếp chồng (StackGAN)</a:t>
            </a:r>
            <a:endParaRPr lang="en-US" altLang="zh-CN" dirty="0">
              <a:latin typeface="Calibri"/>
              <a:cs typeface="Calibri"/>
            </a:endParaRPr>
          </a:p>
          <a:p>
            <a:pPr lvl="1"/>
            <a:r>
              <a:rPr lang="zh-CN" altLang="en-US" dirty="0">
                <a:latin typeface="Calibri"/>
                <a:cs typeface="Calibri"/>
              </a:rPr>
              <a:t>Thông qua việc xếp chồng các bộ sinh để sinh hình ảnh tinh vi theo nhiều cấp độ</a:t>
            </a:r>
            <a:endParaRPr lang="en-US" altLang="zh-CN" dirty="0">
              <a:latin typeface="Calibri"/>
              <a:cs typeface="Calibri"/>
            </a:endParaRP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Mạng sinh đối kháng</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400" b="1" dirty="0">
              <a:latin typeface="Calibri"/>
              <a:cs typeface="Calibri"/>
            </a:endParaRPr>
          </a:p>
        </p:txBody>
      </p:sp>
      <p:pic>
        <p:nvPicPr>
          <p:cNvPr id="5" name="图片 4"/>
          <p:cNvPicPr>
            <a:picLocks noChangeAspect="1"/>
          </p:cNvPicPr>
          <p:nvPr/>
        </p:nvPicPr>
        <p:blipFill>
          <a:blip r:embed="rId2">
            <a:clrChange>
              <a:clrFrom>
                <a:srgbClr val="FFFFFF"/>
              </a:clrFrom>
              <a:clrTo>
                <a:srgbClr val="FFFFFF">
                  <a:alpha val="0"/>
                </a:srgbClr>
              </a:clrTo>
            </a:clrChange>
          </a:blip>
          <a:stretch>
            <a:fillRect/>
          </a:stretch>
        </p:blipFill>
        <p:spPr>
          <a:xfrm>
            <a:off x="1089914" y="1983999"/>
            <a:ext cx="10012172" cy="4715533"/>
          </a:xfrm>
          <a:prstGeom prst="rect">
            <a:avLst/>
          </a:prstGeom>
        </p:spPr>
      </p:pic>
    </p:spTree>
    <p:extLst>
      <p:ext uri="{BB962C8B-B14F-4D97-AF65-F5344CB8AC3E}">
        <p14:creationId xmlns:p14="http://schemas.microsoft.com/office/powerpoint/2010/main" val="28135012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39</a:t>
            </a:fld>
            <a:endParaRPr lang="zh-CN" altLang="en-US">
              <a:latin typeface="Calibri"/>
              <a:cs typeface="Calibri"/>
            </a:endParaRPr>
          </a:p>
        </p:txBody>
      </p:sp>
      <p:sp>
        <p:nvSpPr>
          <p:cNvPr id="5" name="Text Placeholder 4">
            <a:extLst>
              <a:ext uri="{FF2B5EF4-FFF2-40B4-BE49-F238E27FC236}">
                <a16:creationId xmlns:a16="http://schemas.microsoft.com/office/drawing/2014/main" id="{C535E0C2-9872-25E3-8C57-AD8D8E7E6006}"/>
              </a:ext>
            </a:extLst>
          </p:cNvPr>
          <p:cNvSpPr>
            <a:spLocks noGrp="1"/>
          </p:cNvSpPr>
          <p:nvPr>
            <p:ph type="body" sz="quarter" idx="14"/>
          </p:nvPr>
        </p:nvSpPr>
        <p:spPr>
          <a:xfrm>
            <a:off x="364937" y="1104900"/>
            <a:ext cx="5208550" cy="5016500"/>
          </a:xfrm>
        </p:spPr>
        <p:txBody>
          <a:bodyPr/>
          <a:lstStyle/>
          <a:p>
            <a:pPr algn="just">
              <a:lnSpc>
                <a:spcPct val="92000"/>
              </a:lnSpc>
            </a:pPr>
            <a:r>
              <a:rPr lang="en-US" altLang="zh-CN" dirty="0" err="1"/>
              <a:t>Về</a:t>
            </a:r>
            <a:r>
              <a:rPr lang="en-US" altLang="zh-CN" dirty="0"/>
              <a:t> </a:t>
            </a:r>
            <a:r>
              <a:rPr lang="en-US" altLang="zh-CN" dirty="0" err="1"/>
              <a:t>mặt</a:t>
            </a:r>
            <a:r>
              <a:rPr lang="en-US" altLang="zh-CN" dirty="0"/>
              <a:t> </a:t>
            </a:r>
            <a:r>
              <a:rPr lang="zh-CN" altLang="en-US" dirty="0"/>
              <a:t>toán học</a:t>
            </a:r>
            <a:endParaRPr lang="en-US" altLang="zh-CN" dirty="0"/>
          </a:p>
          <a:p>
            <a:pPr lvl="1" algn="just">
              <a:lnSpc>
                <a:spcPct val="92000"/>
              </a:lnSpc>
            </a:pPr>
            <a:r>
              <a:rPr lang="zh-CN" altLang="en-US" dirty="0">
                <a:latin typeface="Calibri"/>
                <a:cs typeface="Calibri"/>
              </a:rPr>
              <a:t>Khi mẫu trông khá giả, phép tối ưu minimax gần như không có gradient (như phía trên bên trái của hình)</a:t>
            </a:r>
            <a:endParaRPr lang="en-US" altLang="zh-CN" dirty="0">
              <a:latin typeface="Calibri"/>
              <a:cs typeface="Calibri"/>
            </a:endParaRPr>
          </a:p>
          <a:p>
            <a:pPr lvl="1" algn="just">
              <a:lnSpc>
                <a:spcPct val="92000"/>
              </a:lnSpc>
            </a:pPr>
            <a:r>
              <a:rPr lang="zh-CN" altLang="en-US" dirty="0">
                <a:latin typeface="Calibri"/>
                <a:cs typeface="Calibri"/>
              </a:rPr>
              <a:t>Gradient chủ yếu đến từ một phần nhỏ các mẫu (như phía dưới bên phải của hình); chỉ phần mẫu này mới có tác dụng huấn luyện hiệu quả</a:t>
            </a:r>
            <a:endParaRPr lang="en-US" altLang="zh-CN" dirty="0">
              <a:latin typeface="Calibri"/>
              <a:cs typeface="Calibri"/>
            </a:endParaRPr>
          </a:p>
          <a:p>
            <a:pPr lvl="1" algn="just">
              <a:lnSpc>
                <a:spcPct val="92000"/>
              </a:lnSpc>
            </a:pPr>
            <a:r>
              <a:rPr lang="zh-CN" altLang="en-US" dirty="0">
                <a:latin typeface="Calibri"/>
                <a:cs typeface="Calibri"/>
              </a:rPr>
              <a:t>Dưới bộ phân biệt tối ưu, mục tiêu tối ưu hóa xuất hiện mâu thuẫn, dẫn đến hiện tượng sụp đổ mode</a:t>
            </a:r>
            <a:endParaRPr lang="en-US" altLang="zh-CN" dirty="0">
              <a:latin typeface="Calibri"/>
              <a:cs typeface="Calibri"/>
            </a:endParaRPr>
          </a:p>
          <a:p>
            <a:endParaRPr lang="en-US" dirty="0"/>
          </a:p>
        </p:txBody>
      </p:sp>
      <p:sp>
        <p:nvSpPr>
          <p:cNvPr id="4" name="文本占位符 3"/>
          <p:cNvSpPr>
            <a:spLocks noGrp="1"/>
          </p:cNvSpPr>
          <p:nvPr>
            <p:ph type="body" sz="quarter" idx="13"/>
          </p:nvPr>
        </p:nvSpPr>
        <p:spPr/>
        <p:txBody>
          <a:bodyPr>
            <a:normAutofit fontScale="77500" lnSpcReduction="20000"/>
          </a:bodyPr>
          <a:lstStyle/>
          <a:p>
            <a:r>
              <a:rPr lang="zh-CN" altLang="en-US" dirty="0">
                <a:latin typeface="Calibri"/>
                <a:cs typeface="Calibri"/>
              </a:rPr>
              <a:t>Khó khăn trong tối ưu hóa huấn luyện sinh đối kháng</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5290059" cy="974912"/>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2000"/>
              </a:lnSpc>
            </a:pPr>
            <a:endParaRPr lang="en-US" altLang="zh-CN" sz="1800" b="1" dirty="0">
              <a:latin typeface="Calibri"/>
              <a:cs typeface="Calibri"/>
            </a:endParaRPr>
          </a:p>
        </p:txBody>
      </p:sp>
      <p:pic>
        <p:nvPicPr>
          <p:cNvPr id="3" name="图片 2"/>
          <p:cNvPicPr>
            <a:picLocks noChangeAspect="1"/>
          </p:cNvPicPr>
          <p:nvPr/>
        </p:nvPicPr>
        <p:blipFill>
          <a:blip r:embed="rId2">
            <a:clrChange>
              <a:clrFrom>
                <a:srgbClr val="FFFFFF"/>
              </a:clrFrom>
              <a:clrTo>
                <a:srgbClr val="FFFFFF">
                  <a:alpha val="0"/>
                </a:srgbClr>
              </a:clrTo>
            </a:clrChange>
          </a:blip>
          <a:stretch>
            <a:fillRect/>
          </a:stretch>
        </p:blipFill>
        <p:spPr>
          <a:xfrm>
            <a:off x="5487544" y="1301234"/>
            <a:ext cx="6339520" cy="5200244"/>
          </a:xfrm>
          <a:prstGeom prst="rect">
            <a:avLst/>
          </a:prstGeom>
        </p:spPr>
      </p:pic>
    </p:spTree>
    <p:extLst>
      <p:ext uri="{BB962C8B-B14F-4D97-AF65-F5344CB8AC3E}">
        <p14:creationId xmlns:p14="http://schemas.microsoft.com/office/powerpoint/2010/main" val="39610336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40</a:t>
            </a:fld>
            <a:endParaRPr lang="zh-CN" altLang="en-US">
              <a:latin typeface="Calibri"/>
              <a:cs typeface="Calibri"/>
            </a:endParaRPr>
          </a:p>
        </p:txBody>
      </p:sp>
      <p:sp>
        <p:nvSpPr>
          <p:cNvPr id="3" name="Text Placeholder 2">
            <a:extLst>
              <a:ext uri="{FF2B5EF4-FFF2-40B4-BE49-F238E27FC236}">
                <a16:creationId xmlns:a16="http://schemas.microsoft.com/office/drawing/2014/main" id="{910C742C-A972-DC4A-0FA0-876F7BAF51D3}"/>
              </a:ext>
            </a:extLst>
          </p:cNvPr>
          <p:cNvSpPr>
            <a:spLocks noGrp="1"/>
          </p:cNvSpPr>
          <p:nvPr>
            <p:ph type="body" sz="quarter" idx="14"/>
          </p:nvPr>
        </p:nvSpPr>
        <p:spPr/>
        <p:txBody>
          <a:bodyPr/>
          <a:lstStyle/>
          <a:p>
            <a:pPr>
              <a:lnSpc>
                <a:spcPct val="90000"/>
              </a:lnSpc>
            </a:pPr>
            <a:r>
              <a:rPr lang="en-US" altLang="zh-CN" dirty="0" err="1"/>
              <a:t>Về</a:t>
            </a:r>
            <a:r>
              <a:rPr lang="en-US" altLang="zh-CN" dirty="0"/>
              <a:t> </a:t>
            </a:r>
            <a:r>
              <a:rPr lang="en-US" altLang="zh-CN" dirty="0" err="1"/>
              <a:t>mặt</a:t>
            </a:r>
            <a:r>
              <a:rPr lang="en-US" altLang="zh-CN" dirty="0"/>
              <a:t> </a:t>
            </a:r>
            <a:r>
              <a:rPr lang="zh-CN" altLang="en-US" dirty="0"/>
              <a:t>thực tiễn</a:t>
            </a:r>
            <a:endParaRPr lang="en-US" altLang="zh-CN" dirty="0"/>
          </a:p>
          <a:p>
            <a:pPr lvl="1">
              <a:lnSpc>
                <a:spcPct val="90000"/>
              </a:lnSpc>
            </a:pPr>
            <a:r>
              <a:rPr lang="zh-CN" altLang="en-US" dirty="0"/>
              <a:t>Mặc dù về lý thuyết có thể chứng minh bộ sinh và bộ phân biệt có thể đạt cân bằng Nash, nhưng trong triển khai thực tế, chúng ta tối ưu trong không gian tham số chứ không phải không gian hàm, khiến bảo đảm lý thuyết không còn đúng trong thực tiễn</a:t>
            </a:r>
            <a:endParaRPr lang="en-US" altLang="zh-CN" sz="2400" dirty="0"/>
          </a:p>
          <a:p>
            <a:pPr lvl="1"/>
            <a:endParaRPr lang="en-US" altLang="zh-CN" sz="2400" dirty="0"/>
          </a:p>
          <a:p>
            <a:pPr lvl="1"/>
            <a:endParaRPr lang="en-US" altLang="zh-CN" sz="2400" dirty="0"/>
          </a:p>
          <a:p>
            <a:pPr lvl="1">
              <a:lnSpc>
                <a:spcPct val="90000"/>
              </a:lnSpc>
            </a:pPr>
            <a:r>
              <a:rPr lang="zh-CN" altLang="en-US" dirty="0"/>
              <a:t>Trong quá trình huấn luyện lặp bộ sinh và bộ phân biệt, min max và max min không thể hoán đổi, khiến mẫu sinh không có tính đa dạng</a:t>
            </a:r>
            <a:endParaRPr lang="en-US" altLang="zh-CN" sz="2400" dirty="0"/>
          </a:p>
          <a:p>
            <a:endParaRPr lang="en-US" dirty="0"/>
          </a:p>
        </p:txBody>
      </p:sp>
      <p:sp>
        <p:nvSpPr>
          <p:cNvPr id="4" name="文本占位符 3"/>
          <p:cNvSpPr>
            <a:spLocks noGrp="1"/>
          </p:cNvSpPr>
          <p:nvPr>
            <p:ph type="body" sz="quarter" idx="13"/>
          </p:nvPr>
        </p:nvSpPr>
        <p:spPr>
          <a:xfrm>
            <a:off x="427160" y="133086"/>
            <a:ext cx="11160125" cy="668337"/>
          </a:xfrm>
        </p:spPr>
        <p:txBody>
          <a:bodyPr>
            <a:noAutofit/>
          </a:bodyPr>
          <a:lstStyle/>
          <a:p>
            <a:r>
              <a:rPr lang="zh-CN" altLang="en-US" sz="3600" dirty="0">
                <a:latin typeface="Calibri"/>
                <a:cs typeface="Calibri"/>
              </a:rPr>
              <a:t>Khó khăn trong tối ưu hóa huấn luyện sinh đối kháng</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pPr>
            <a:endParaRPr lang="en-US" altLang="zh-CN" sz="2400" dirty="0">
              <a:latin typeface="Arial" panose="020B0604020202020204" pitchFamily="34" charset="0"/>
              <a:cs typeface="Arial" panose="020B0604020202020204" pitchFamily="34" charset="0"/>
            </a:endParaRPr>
          </a:p>
        </p:txBody>
      </p:sp>
      <p:pic>
        <p:nvPicPr>
          <p:cNvPr id="6" name="图片 5"/>
          <p:cNvPicPr>
            <a:picLocks noChangeAspect="1"/>
          </p:cNvPicPr>
          <p:nvPr/>
        </p:nvPicPr>
        <p:blipFill>
          <a:blip r:embed="rId2">
            <a:clrChange>
              <a:clrFrom>
                <a:srgbClr val="FFFFFF"/>
              </a:clrFrom>
              <a:clrTo>
                <a:srgbClr val="FFFFFF">
                  <a:alpha val="0"/>
                </a:srgbClr>
              </a:clrTo>
            </a:clrChange>
          </a:blip>
          <a:stretch>
            <a:fillRect/>
          </a:stretch>
        </p:blipFill>
        <p:spPr>
          <a:xfrm>
            <a:off x="3220586" y="3930967"/>
            <a:ext cx="5750826" cy="943035"/>
          </a:xfrm>
          <a:prstGeom prst="rect">
            <a:avLst/>
          </a:prstGeom>
        </p:spPr>
      </p:pic>
      <p:pic>
        <p:nvPicPr>
          <p:cNvPr id="7" name="图片 6"/>
          <p:cNvPicPr>
            <a:picLocks noChangeAspect="1"/>
          </p:cNvPicPr>
          <p:nvPr/>
        </p:nvPicPr>
        <p:blipFill>
          <a:blip r:embed="rId3">
            <a:clrChange>
              <a:clrFrom>
                <a:srgbClr val="FFFFFF"/>
              </a:clrFrom>
              <a:clrTo>
                <a:srgbClr val="FFFFFF">
                  <a:alpha val="0"/>
                </a:srgbClr>
              </a:clrTo>
            </a:clrChange>
          </a:blip>
          <a:stretch>
            <a:fillRect/>
          </a:stretch>
        </p:blipFill>
        <p:spPr>
          <a:xfrm>
            <a:off x="3377472" y="2478741"/>
            <a:ext cx="5840217" cy="539300"/>
          </a:xfrm>
          <a:prstGeom prst="rect">
            <a:avLst/>
          </a:prstGeom>
        </p:spPr>
      </p:pic>
    </p:spTree>
    <p:extLst>
      <p:ext uri="{BB962C8B-B14F-4D97-AF65-F5344CB8AC3E}">
        <p14:creationId xmlns:p14="http://schemas.microsoft.com/office/powerpoint/2010/main" val="4104042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41</a:t>
            </a:fld>
            <a:endParaRPr lang="zh-CN" altLang="en-US">
              <a:latin typeface="Calibri"/>
              <a:cs typeface="Calibri"/>
            </a:endParaRPr>
          </a:p>
        </p:txBody>
      </p:sp>
      <p:sp>
        <p:nvSpPr>
          <p:cNvPr id="5" name="Text Placeholder 4">
            <a:extLst>
              <a:ext uri="{FF2B5EF4-FFF2-40B4-BE49-F238E27FC236}">
                <a16:creationId xmlns:a16="http://schemas.microsoft.com/office/drawing/2014/main" id="{CCB93E58-CF99-BC87-CF9D-DB1A116DE397}"/>
              </a:ext>
            </a:extLst>
          </p:cNvPr>
          <p:cNvSpPr>
            <a:spLocks noGrp="1"/>
          </p:cNvSpPr>
          <p:nvPr>
            <p:ph type="body" sz="quarter" idx="14"/>
          </p:nvPr>
        </p:nvSpPr>
        <p:spPr/>
        <p:txBody>
          <a:bodyPr/>
          <a:lstStyle/>
          <a:p>
            <a:r>
              <a:rPr lang="zh-CN" altLang="en-US" dirty="0">
                <a:latin typeface="Calibri"/>
                <a:cs typeface="Calibri"/>
              </a:rPr>
              <a:t>Cải tiến hàm mục tiêu</a:t>
            </a:r>
            <a:r>
              <a:rPr lang="en-US" altLang="zh-CN" dirty="0">
                <a:latin typeface="Calibri"/>
                <a:cs typeface="Calibri"/>
              </a:rPr>
              <a:t> (</a:t>
            </a:r>
            <a:r>
              <a:rPr lang="zh-CN" altLang="en-US" dirty="0">
                <a:latin typeface="Calibri"/>
                <a:cs typeface="Calibri"/>
              </a:rPr>
              <a:t>WGAN</a:t>
            </a:r>
            <a:r>
              <a:rPr lang="vi-VN" altLang="zh-CN" dirty="0">
                <a:latin typeface="Calibri"/>
                <a:cs typeface="Calibri"/>
              </a:rPr>
              <a:t>)</a:t>
            </a:r>
            <a:endParaRPr lang="zh-CN" altLang="en-US" dirty="0">
              <a:latin typeface="Calibri"/>
              <a:cs typeface="Calibri"/>
            </a:endParaRPr>
          </a:p>
          <a:p>
            <a:pPr lvl="1"/>
            <a:r>
              <a:rPr lang="zh-CN" altLang="en-US" dirty="0">
                <a:latin typeface="Calibri"/>
                <a:cs typeface="Calibri"/>
              </a:rPr>
              <a:t>Khoảng cách vận chuyển đất: khoảng cách nhỏ nhất để chuyển một phân bố thành một phân bố khác</a:t>
            </a:r>
            <a:endParaRPr lang="en-US" altLang="zh-CN" dirty="0">
              <a:latin typeface="Calibri"/>
              <a:cs typeface="Calibri"/>
            </a:endParaRPr>
          </a:p>
          <a:p>
            <a:pPr marL="457200" lvl="1" indent="0">
              <a:buNone/>
            </a:pPr>
            <a:endParaRPr lang="en-US" altLang="zh-CN" dirty="0">
              <a:latin typeface="Calibri"/>
              <a:cs typeface="Calibri"/>
            </a:endParaRPr>
          </a:p>
          <a:p>
            <a:pPr lvl="1"/>
            <a:r>
              <a:rPr lang="zh-CN" altLang="en-US" dirty="0">
                <a:latin typeface="Calibri"/>
                <a:cs typeface="Calibri"/>
              </a:rPr>
              <a:t>Mục tiêu tối ưu hóa:</a:t>
            </a:r>
            <a:endParaRPr lang="en-US" altLang="zh-CN" dirty="0">
              <a:latin typeface="Calibri"/>
              <a:cs typeface="Calibri"/>
            </a:endParaRPr>
          </a:p>
          <a:p>
            <a:endParaRPr lang="en-US" sz="2000"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Mô thức huấn luyện mạng sinh đối kháng</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endParaRPr lang="en-US" altLang="zh-CN" sz="2400" b="1" dirty="0">
              <a:latin typeface="Calibri"/>
              <a:cs typeface="Calibri"/>
            </a:endParaRPr>
          </a:p>
          <a:p>
            <a:pPr lvl="2"/>
            <a:endParaRPr lang="en-US" altLang="zh-CN" sz="2400" dirty="0">
              <a:latin typeface="Calibri"/>
              <a:cs typeface="Calibri"/>
            </a:endParaRPr>
          </a:p>
          <a:p>
            <a:pPr lvl="2"/>
            <a:endParaRPr lang="en-US" altLang="zh-CN" sz="2400" dirty="0">
              <a:latin typeface="Calibri"/>
              <a:cs typeface="Calibri"/>
            </a:endParaRPr>
          </a:p>
          <a:p>
            <a:pPr lvl="2"/>
            <a:endParaRPr lang="en-US" altLang="zh-CN" sz="2400" dirty="0">
              <a:latin typeface="Calibri"/>
              <a:cs typeface="Calibri"/>
            </a:endParaRPr>
          </a:p>
        </p:txBody>
      </p:sp>
      <p:pic>
        <p:nvPicPr>
          <p:cNvPr id="3" name="图片 2"/>
          <p:cNvPicPr>
            <a:picLocks noChangeAspect="1"/>
          </p:cNvPicPr>
          <p:nvPr/>
        </p:nvPicPr>
        <p:blipFill>
          <a:blip r:embed="rId2">
            <a:clrChange>
              <a:clrFrom>
                <a:srgbClr val="FFFFFF"/>
              </a:clrFrom>
              <a:clrTo>
                <a:srgbClr val="FFFFFF">
                  <a:alpha val="0"/>
                </a:srgbClr>
              </a:clrTo>
            </a:clrChange>
          </a:blip>
          <a:stretch>
            <a:fillRect/>
          </a:stretch>
        </p:blipFill>
        <p:spPr>
          <a:xfrm>
            <a:off x="427160" y="3736181"/>
            <a:ext cx="7822630" cy="2717885"/>
          </a:xfrm>
          <a:prstGeom prst="rect">
            <a:avLst/>
          </a:prstGeom>
        </p:spPr>
      </p:pic>
      <p:pic>
        <p:nvPicPr>
          <p:cNvPr id="6" name="图片 5"/>
          <p:cNvPicPr>
            <a:picLocks noChangeAspect="1"/>
          </p:cNvPicPr>
          <p:nvPr/>
        </p:nvPicPr>
        <p:blipFill>
          <a:blip r:embed="rId3">
            <a:clrChange>
              <a:clrFrom>
                <a:srgbClr val="FFFFFF"/>
              </a:clrFrom>
              <a:clrTo>
                <a:srgbClr val="FFFFFF">
                  <a:alpha val="0"/>
                </a:srgbClr>
              </a:clrTo>
            </a:clrChange>
          </a:blip>
          <a:stretch>
            <a:fillRect/>
          </a:stretch>
        </p:blipFill>
        <p:spPr>
          <a:xfrm>
            <a:off x="8249790" y="1823572"/>
            <a:ext cx="3438377" cy="4630494"/>
          </a:xfrm>
          <a:prstGeom prst="rect">
            <a:avLst/>
          </a:prstGeom>
        </p:spPr>
      </p:pic>
      <p:pic>
        <p:nvPicPr>
          <p:cNvPr id="8" name="图片 7"/>
          <p:cNvPicPr>
            <a:picLocks noChangeAspect="1"/>
          </p:cNvPicPr>
          <p:nvPr/>
        </p:nvPicPr>
        <p:blipFill>
          <a:blip r:embed="rId4">
            <a:clrChange>
              <a:clrFrom>
                <a:srgbClr val="FFFFFF"/>
              </a:clrFrom>
              <a:clrTo>
                <a:srgbClr val="FFFFFF">
                  <a:alpha val="0"/>
                </a:srgbClr>
              </a:clrTo>
            </a:clrChange>
          </a:blip>
          <a:stretch>
            <a:fillRect/>
          </a:stretch>
        </p:blipFill>
        <p:spPr>
          <a:xfrm>
            <a:off x="1908498" y="2126161"/>
            <a:ext cx="6296904" cy="800212"/>
          </a:xfrm>
          <a:prstGeom prst="rect">
            <a:avLst/>
          </a:prstGeom>
        </p:spPr>
      </p:pic>
      <p:pic>
        <p:nvPicPr>
          <p:cNvPr id="9" name="图片 8"/>
          <p:cNvPicPr>
            <a:picLocks noChangeAspect="1"/>
          </p:cNvPicPr>
          <p:nvPr/>
        </p:nvPicPr>
        <p:blipFill>
          <a:blip r:embed="rId5">
            <a:clrChange>
              <a:clrFrom>
                <a:srgbClr val="FFFFFF"/>
              </a:clrFrom>
              <a:clrTo>
                <a:srgbClr val="FFFFFF">
                  <a:alpha val="0"/>
                </a:srgbClr>
              </a:clrTo>
            </a:clrChange>
          </a:blip>
          <a:stretch>
            <a:fillRect/>
          </a:stretch>
        </p:blipFill>
        <p:spPr>
          <a:xfrm>
            <a:off x="1908498" y="3025379"/>
            <a:ext cx="5659870" cy="807242"/>
          </a:xfrm>
          <a:prstGeom prst="rect">
            <a:avLst/>
          </a:prstGeom>
        </p:spPr>
      </p:pic>
    </p:spTree>
    <p:extLst>
      <p:ext uri="{BB962C8B-B14F-4D97-AF65-F5344CB8AC3E}">
        <p14:creationId xmlns:p14="http://schemas.microsoft.com/office/powerpoint/2010/main" val="12875599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42</a:t>
            </a:fld>
            <a:endParaRPr lang="zh-CN" altLang="en-US">
              <a:latin typeface="Calibri"/>
              <a:cs typeface="Calibri"/>
            </a:endParaRPr>
          </a:p>
        </p:txBody>
      </p:sp>
      <p:sp>
        <p:nvSpPr>
          <p:cNvPr id="3" name="Text Placeholder 2">
            <a:extLst>
              <a:ext uri="{FF2B5EF4-FFF2-40B4-BE49-F238E27FC236}">
                <a16:creationId xmlns:a16="http://schemas.microsoft.com/office/drawing/2014/main" id="{4AE27B97-C97B-1F30-5387-E424EC4B82DF}"/>
              </a:ext>
            </a:extLst>
          </p:cNvPr>
          <p:cNvSpPr>
            <a:spLocks noGrp="1"/>
          </p:cNvSpPr>
          <p:nvPr>
            <p:ph type="body" sz="quarter" idx="14"/>
          </p:nvPr>
        </p:nvSpPr>
        <p:spPr/>
        <p:txBody>
          <a:bodyPr/>
          <a:lstStyle/>
          <a:p>
            <a:pPr>
              <a:lnSpc>
                <a:spcPct val="90000"/>
              </a:lnSpc>
            </a:pPr>
            <a:r>
              <a:rPr lang="zh-CN" altLang="en-US" dirty="0">
                <a:latin typeface="Calibri"/>
                <a:cs typeface="Calibri"/>
              </a:rPr>
              <a:t>Cải tiến hàm mục tiêu</a:t>
            </a:r>
            <a:endParaRPr lang="en-US" altLang="zh-CN" dirty="0">
              <a:latin typeface="Calibri"/>
              <a:cs typeface="Calibri"/>
            </a:endParaRPr>
          </a:p>
          <a:p>
            <a:pPr lvl="1">
              <a:lnSpc>
                <a:spcPct val="90000"/>
              </a:lnSpc>
              <a:spcBef>
                <a:spcPts val="2700"/>
              </a:spcBef>
            </a:pPr>
            <a:r>
              <a:rPr lang="zh-CN" altLang="en-US" dirty="0">
                <a:latin typeface="Calibri"/>
                <a:cs typeface="Calibri"/>
              </a:rPr>
              <a:t>Hàm mất mát sinh đối kháng ban đầu:</a:t>
            </a:r>
            <a:endParaRPr lang="en-US" altLang="zh-CN" sz="2400" dirty="0">
              <a:latin typeface="Calibri"/>
              <a:cs typeface="Calibri"/>
            </a:endParaRPr>
          </a:p>
          <a:p>
            <a:pPr lvl="1">
              <a:lnSpc>
                <a:spcPct val="90000"/>
              </a:lnSpc>
              <a:spcBef>
                <a:spcPts val="5700"/>
              </a:spcBef>
            </a:pPr>
            <a:r>
              <a:rPr lang="en-US" altLang="zh-CN" dirty="0">
                <a:latin typeface="Calibri"/>
                <a:cs typeface="Calibri"/>
              </a:rPr>
              <a:t>Wasserstein GAN:</a:t>
            </a:r>
          </a:p>
          <a:p>
            <a:pPr lvl="1">
              <a:lnSpc>
                <a:spcPct val="90000"/>
              </a:lnSpc>
              <a:spcBef>
                <a:spcPts val="4900"/>
              </a:spcBef>
            </a:pPr>
            <a:r>
              <a:rPr lang="zh-CN" altLang="en-US" dirty="0">
                <a:latin typeface="Calibri"/>
                <a:cs typeface="Calibri"/>
              </a:rPr>
              <a:t>Hàm mất mát bình phương tối thiểu:</a:t>
            </a:r>
            <a:endParaRPr lang="en-US" altLang="zh-CN" sz="2400" dirty="0">
              <a:latin typeface="Calibri"/>
              <a:cs typeface="Calibri"/>
            </a:endParaRPr>
          </a:p>
          <a:p>
            <a:pPr lvl="1">
              <a:lnSpc>
                <a:spcPct val="90000"/>
              </a:lnSpc>
              <a:spcBef>
                <a:spcPts val="5800"/>
              </a:spcBef>
            </a:pPr>
            <a:r>
              <a:rPr lang="en-US" altLang="zh-CN" dirty="0">
                <a:latin typeface="Calibri"/>
                <a:cs typeface="Calibri"/>
              </a:rPr>
              <a:t>Hàm </a:t>
            </a:r>
            <a:r>
              <a:rPr lang="en-US" altLang="zh-CN" dirty="0" err="1">
                <a:latin typeface="Calibri"/>
                <a:cs typeface="Calibri"/>
              </a:rPr>
              <a:t>mất</a:t>
            </a:r>
            <a:r>
              <a:rPr lang="en-US" altLang="zh-CN" dirty="0">
                <a:latin typeface="Calibri"/>
                <a:cs typeface="Calibri"/>
              </a:rPr>
              <a:t> </a:t>
            </a:r>
            <a:r>
              <a:rPr lang="en-US" altLang="zh-CN" dirty="0" err="1">
                <a:latin typeface="Calibri"/>
                <a:cs typeface="Calibri"/>
              </a:rPr>
              <a:t>mát</a:t>
            </a:r>
            <a:r>
              <a:rPr lang="en-US" altLang="zh-CN" dirty="0">
                <a:latin typeface="Calibri"/>
                <a:cs typeface="Calibri"/>
              </a:rPr>
              <a:t> Hinge:</a:t>
            </a:r>
          </a:p>
          <a:p>
            <a:pPr lvl="1"/>
            <a:endParaRPr lang="en-US" altLang="zh-CN" sz="2400" dirty="0">
              <a:latin typeface="Calibri"/>
              <a:cs typeface="Calibri"/>
            </a:endParaRPr>
          </a:p>
          <a:p>
            <a:pPr lvl="2"/>
            <a:endParaRPr lang="en-US" altLang="zh-CN" dirty="0">
              <a:latin typeface="Calibri"/>
              <a:cs typeface="Calibri"/>
            </a:endParaRPr>
          </a:p>
          <a:p>
            <a:pPr lvl="2"/>
            <a:endParaRPr lang="en-US" altLang="zh-CN" dirty="0">
              <a:latin typeface="Calibri"/>
              <a:cs typeface="Calibri"/>
            </a:endParaRPr>
          </a:p>
          <a:p>
            <a:pPr lvl="2"/>
            <a:endParaRPr lang="en-US" altLang="zh-CN" dirty="0">
              <a:latin typeface="Calibri"/>
              <a:cs typeface="Calibri"/>
            </a:endParaRPr>
          </a:p>
          <a:p>
            <a:pPr lvl="2"/>
            <a:endParaRPr lang="en-US" altLang="zh-CN" dirty="0">
              <a:latin typeface="Calibri"/>
              <a:cs typeface="Calibri"/>
            </a:endParaRP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Mô thức huấn luyện mạng sinh đối kháng</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endParaRPr lang="en-US" altLang="zh-CN" sz="2400" dirty="0">
              <a:latin typeface="Calibri"/>
              <a:cs typeface="Calibri"/>
            </a:endParaRPr>
          </a:p>
        </p:txBody>
      </p:sp>
      <p:pic>
        <p:nvPicPr>
          <p:cNvPr id="5" name="图片 4"/>
          <p:cNvPicPr>
            <a:picLocks noChangeAspect="1"/>
          </p:cNvPicPr>
          <p:nvPr/>
        </p:nvPicPr>
        <p:blipFill>
          <a:blip r:embed="rId2">
            <a:clrChange>
              <a:clrFrom>
                <a:srgbClr val="FFFFFF"/>
              </a:clrFrom>
              <a:clrTo>
                <a:srgbClr val="FFFFFF">
                  <a:alpha val="0"/>
                </a:srgbClr>
              </a:clrTo>
            </a:clrChange>
          </a:blip>
          <a:stretch>
            <a:fillRect/>
          </a:stretch>
        </p:blipFill>
        <p:spPr>
          <a:xfrm>
            <a:off x="2991775" y="2147307"/>
            <a:ext cx="6862439" cy="529011"/>
          </a:xfrm>
          <a:prstGeom prst="rect">
            <a:avLst/>
          </a:prstGeom>
        </p:spPr>
      </p:pic>
      <p:pic>
        <p:nvPicPr>
          <p:cNvPr id="7" name="图片 6"/>
          <p:cNvPicPr>
            <a:picLocks noChangeAspect="1"/>
          </p:cNvPicPr>
          <p:nvPr/>
        </p:nvPicPr>
        <p:blipFill>
          <a:blip r:embed="rId3">
            <a:clrChange>
              <a:clrFrom>
                <a:srgbClr val="FFFFFF"/>
              </a:clrFrom>
              <a:clrTo>
                <a:srgbClr val="FFFFFF">
                  <a:alpha val="0"/>
                </a:srgbClr>
              </a:clrTo>
            </a:clrChange>
          </a:blip>
          <a:stretch>
            <a:fillRect/>
          </a:stretch>
        </p:blipFill>
        <p:spPr>
          <a:xfrm>
            <a:off x="3446014" y="3065379"/>
            <a:ext cx="5122415" cy="500946"/>
          </a:xfrm>
          <a:prstGeom prst="rect">
            <a:avLst/>
          </a:prstGeom>
        </p:spPr>
      </p:pic>
      <p:pic>
        <p:nvPicPr>
          <p:cNvPr id="11" name="图片 10"/>
          <p:cNvPicPr>
            <a:picLocks noChangeAspect="1"/>
          </p:cNvPicPr>
          <p:nvPr/>
        </p:nvPicPr>
        <p:blipFill>
          <a:blip r:embed="rId4">
            <a:clrChange>
              <a:clrFrom>
                <a:srgbClr val="FFFFFF"/>
              </a:clrFrom>
              <a:clrTo>
                <a:srgbClr val="FFFFFF">
                  <a:alpha val="0"/>
                </a:srgbClr>
              </a:clrTo>
            </a:clrChange>
          </a:blip>
          <a:stretch>
            <a:fillRect/>
          </a:stretch>
        </p:blipFill>
        <p:spPr>
          <a:xfrm>
            <a:off x="2831113" y="4072086"/>
            <a:ext cx="6529772" cy="488836"/>
          </a:xfrm>
          <a:prstGeom prst="rect">
            <a:avLst/>
          </a:prstGeom>
        </p:spPr>
      </p:pic>
      <p:pic>
        <p:nvPicPr>
          <p:cNvPr id="12" name="图片 11"/>
          <p:cNvPicPr>
            <a:picLocks noChangeAspect="1"/>
          </p:cNvPicPr>
          <p:nvPr/>
        </p:nvPicPr>
        <p:blipFill>
          <a:blip r:embed="rId5">
            <a:clrChange>
              <a:clrFrom>
                <a:srgbClr val="FFFFFF"/>
              </a:clrFrom>
              <a:clrTo>
                <a:srgbClr val="FFFFFF">
                  <a:alpha val="0"/>
                </a:srgbClr>
              </a:clrTo>
            </a:clrChange>
          </a:blip>
          <a:stretch>
            <a:fillRect/>
          </a:stretch>
        </p:blipFill>
        <p:spPr>
          <a:xfrm>
            <a:off x="1683147" y="5060940"/>
            <a:ext cx="8825703" cy="560442"/>
          </a:xfrm>
          <a:prstGeom prst="rect">
            <a:avLst/>
          </a:prstGeom>
        </p:spPr>
      </p:pic>
    </p:spTree>
    <p:extLst>
      <p:ext uri="{BB962C8B-B14F-4D97-AF65-F5344CB8AC3E}">
        <p14:creationId xmlns:p14="http://schemas.microsoft.com/office/powerpoint/2010/main" val="12138338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43</a:t>
            </a:fld>
            <a:endParaRPr lang="zh-CN" altLang="en-US">
              <a:latin typeface="Calibri"/>
              <a:cs typeface="Calibri"/>
            </a:endParaRPr>
          </a:p>
        </p:txBody>
      </p:sp>
      <p:sp>
        <p:nvSpPr>
          <p:cNvPr id="3" name="Text Placeholder 2">
            <a:extLst>
              <a:ext uri="{FF2B5EF4-FFF2-40B4-BE49-F238E27FC236}">
                <a16:creationId xmlns:a16="http://schemas.microsoft.com/office/drawing/2014/main" id="{05B24849-EDFF-F2DC-E98E-D4135B016401}"/>
              </a:ext>
            </a:extLst>
          </p:cNvPr>
          <p:cNvSpPr>
            <a:spLocks noGrp="1"/>
          </p:cNvSpPr>
          <p:nvPr>
            <p:ph type="body" sz="quarter" idx="14"/>
          </p:nvPr>
        </p:nvSpPr>
        <p:spPr/>
        <p:txBody>
          <a:bodyPr/>
          <a:lstStyle/>
          <a:p>
            <a:pPr>
              <a:lnSpc>
                <a:spcPct val="90000"/>
              </a:lnSpc>
            </a:pPr>
            <a:r>
              <a:rPr lang="zh-CN" altLang="en-US" dirty="0">
                <a:latin typeface="Calibri"/>
                <a:cs typeface="Calibri"/>
              </a:rPr>
              <a:t>Cải tiến mô thức huấn luyện</a:t>
            </a:r>
            <a:endParaRPr lang="en-US" altLang="zh-CN" dirty="0">
              <a:latin typeface="Calibri"/>
              <a:cs typeface="Calibri"/>
            </a:endParaRPr>
          </a:p>
          <a:p>
            <a:pPr lvl="1">
              <a:lnSpc>
                <a:spcPct val="90000"/>
              </a:lnSpc>
              <a:spcBef>
                <a:spcPts val="2200"/>
              </a:spcBef>
            </a:pPr>
            <a:r>
              <a:rPr lang="zh-CN" altLang="en-US" dirty="0">
                <a:latin typeface="Calibri"/>
                <a:cs typeface="Calibri"/>
              </a:rPr>
              <a:t>Đưa chuẩn hóa phổ vào trọng số mạng của bộ phân biệt để nâng cao tính ổn định trong quá trình huấn luyện bộ phân biệt</a:t>
            </a:r>
            <a:endParaRPr lang="vi-VN" altLang="zh-CN" dirty="0">
              <a:latin typeface="Calibri"/>
              <a:cs typeface="Calibri"/>
            </a:endParaRPr>
          </a:p>
          <a:p>
            <a:pPr lvl="1">
              <a:lnSpc>
                <a:spcPct val="90000"/>
              </a:lnSpc>
              <a:spcBef>
                <a:spcPts val="2200"/>
              </a:spcBef>
            </a:pPr>
            <a:endParaRPr lang="vi-VN" altLang="zh-CN" sz="2400" dirty="0">
              <a:latin typeface="Calibri"/>
              <a:cs typeface="Calibri"/>
            </a:endParaRPr>
          </a:p>
          <a:p>
            <a:pPr lvl="1">
              <a:lnSpc>
                <a:spcPct val="90000"/>
              </a:lnSpc>
              <a:spcBef>
                <a:spcPts val="2200"/>
              </a:spcBef>
            </a:pPr>
            <a:r>
              <a:rPr lang="en-US" altLang="zh-CN" dirty="0" err="1">
                <a:latin typeface="Calibri"/>
                <a:cs typeface="Calibri"/>
              </a:rPr>
              <a:t>Sử</a:t>
            </a:r>
            <a:r>
              <a:rPr lang="en-US" altLang="zh-CN" dirty="0">
                <a:latin typeface="Calibri"/>
                <a:cs typeface="Calibri"/>
              </a:rPr>
              <a:t> </a:t>
            </a:r>
            <a:r>
              <a:rPr lang="en-US" altLang="zh-CN" dirty="0" err="1">
                <a:latin typeface="Calibri"/>
                <a:cs typeface="Calibri"/>
              </a:rPr>
              <a:t>dụng</a:t>
            </a:r>
            <a:r>
              <a:rPr lang="en-US" altLang="zh-CN" dirty="0">
                <a:latin typeface="Calibri"/>
                <a:cs typeface="Calibri"/>
              </a:rPr>
              <a:t> </a:t>
            </a:r>
            <a:r>
              <a:rPr lang="en-US" altLang="zh-CN" dirty="0" err="1">
                <a:latin typeface="Calibri"/>
                <a:cs typeface="Calibri"/>
              </a:rPr>
              <a:t>chuẩn</a:t>
            </a:r>
            <a:r>
              <a:rPr lang="en-US" altLang="zh-CN" dirty="0">
                <a:latin typeface="Calibri"/>
                <a:cs typeface="Calibri"/>
              </a:rPr>
              <a:t> </a:t>
            </a:r>
            <a:r>
              <a:rPr lang="en-US" altLang="zh-CN" dirty="0" err="1">
                <a:latin typeface="Calibri"/>
                <a:cs typeface="Calibri"/>
              </a:rPr>
              <a:t>hoá</a:t>
            </a:r>
            <a:r>
              <a:rPr lang="en-US" altLang="zh-CN" dirty="0">
                <a:latin typeface="Calibri"/>
                <a:cs typeface="Calibri"/>
              </a:rPr>
              <a:t> </a:t>
            </a:r>
            <a:r>
              <a:rPr lang="en-US" altLang="zh-CN" dirty="0" err="1">
                <a:latin typeface="Calibri"/>
                <a:cs typeface="Calibri"/>
              </a:rPr>
              <a:t>phổ</a:t>
            </a:r>
            <a:r>
              <a:rPr lang="en-US" altLang="zh-CN" dirty="0">
                <a:latin typeface="Calibri"/>
                <a:cs typeface="Calibri"/>
              </a:rPr>
              <a:t> </a:t>
            </a:r>
            <a:r>
              <a:rPr lang="en-US" altLang="zh-CN" dirty="0" err="1">
                <a:latin typeface="Calibri"/>
                <a:cs typeface="Calibri"/>
              </a:rPr>
              <a:t>làm</a:t>
            </a:r>
            <a:r>
              <a:rPr lang="en-US" altLang="zh-CN" dirty="0">
                <a:latin typeface="Calibri"/>
                <a:cs typeface="Calibri"/>
              </a:rPr>
              <a:t> </a:t>
            </a:r>
            <a:r>
              <a:rPr lang="en-US" altLang="zh-CN" dirty="0" err="1">
                <a:latin typeface="Calibri"/>
                <a:cs typeface="Calibri"/>
              </a:rPr>
              <a:t>hạng</a:t>
            </a:r>
            <a:r>
              <a:rPr lang="en-US" altLang="zh-CN" dirty="0">
                <a:latin typeface="Calibri"/>
                <a:cs typeface="Calibri"/>
              </a:rPr>
              <a:t> </a:t>
            </a:r>
            <a:r>
              <a:rPr lang="en-US" altLang="zh-CN" dirty="0" err="1">
                <a:latin typeface="Calibri"/>
                <a:cs typeface="Calibri"/>
              </a:rPr>
              <a:t>tử</a:t>
            </a:r>
            <a:r>
              <a:rPr lang="en-US" altLang="zh-CN" dirty="0">
                <a:latin typeface="Calibri"/>
                <a:cs typeface="Calibri"/>
              </a:rPr>
              <a:t> </a:t>
            </a:r>
            <a:r>
              <a:rPr lang="en-US" altLang="zh-CN" dirty="0" err="1">
                <a:latin typeface="Calibri"/>
                <a:cs typeface="Calibri"/>
              </a:rPr>
              <a:t>ràng</a:t>
            </a:r>
            <a:r>
              <a:rPr lang="en-US" altLang="zh-CN" dirty="0">
                <a:latin typeface="Calibri"/>
                <a:cs typeface="Calibri"/>
              </a:rPr>
              <a:t> </a:t>
            </a:r>
            <a:r>
              <a:rPr lang="en-US" altLang="zh-CN" dirty="0" err="1">
                <a:latin typeface="Calibri"/>
                <a:cs typeface="Calibri"/>
              </a:rPr>
              <a:t>buộc</a:t>
            </a:r>
            <a:r>
              <a:rPr lang="en-US" altLang="zh-CN" dirty="0">
                <a:latin typeface="Calibri"/>
                <a:cs typeface="Calibri"/>
              </a:rPr>
              <a:t> </a:t>
            </a:r>
            <a:r>
              <a:rPr lang="en-US" altLang="zh-CN" dirty="0" err="1">
                <a:latin typeface="Calibri"/>
                <a:cs typeface="Calibri"/>
              </a:rPr>
              <a:t>trọng</a:t>
            </a:r>
            <a:r>
              <a:rPr lang="en-US" altLang="zh-CN" dirty="0">
                <a:latin typeface="Calibri"/>
                <a:cs typeface="Calibri"/>
              </a:rPr>
              <a:t> </a:t>
            </a:r>
            <a:r>
              <a:rPr lang="en-US" altLang="zh-CN" dirty="0" err="1">
                <a:latin typeface="Calibri"/>
                <a:cs typeface="Calibri"/>
              </a:rPr>
              <a:t>số</a:t>
            </a:r>
            <a:r>
              <a:rPr lang="en-US" altLang="zh-CN" dirty="0">
                <a:latin typeface="Calibri"/>
                <a:cs typeface="Calibri"/>
              </a:rPr>
              <a:t> </a:t>
            </a:r>
            <a:r>
              <a:rPr lang="en-US" altLang="zh-CN" dirty="0" err="1">
                <a:latin typeface="Calibri"/>
                <a:cs typeface="Calibri"/>
              </a:rPr>
              <a:t>để</a:t>
            </a:r>
            <a:r>
              <a:rPr lang="en-US" altLang="zh-CN" dirty="0">
                <a:latin typeface="Calibri"/>
                <a:cs typeface="Calibri"/>
              </a:rPr>
              <a:t> </a:t>
            </a:r>
            <a:r>
              <a:rPr lang="en-US" altLang="zh-CN" dirty="0" err="1">
                <a:latin typeface="Calibri"/>
                <a:cs typeface="Calibri"/>
              </a:rPr>
              <a:t>chính</a:t>
            </a:r>
            <a:r>
              <a:rPr lang="en-US" altLang="zh-CN" dirty="0">
                <a:latin typeface="Calibri"/>
                <a:cs typeface="Calibri"/>
              </a:rPr>
              <a:t> </a:t>
            </a:r>
            <a:r>
              <a:rPr lang="en-US" altLang="zh-CN" dirty="0" err="1">
                <a:latin typeface="Calibri"/>
                <a:cs typeface="Calibri"/>
              </a:rPr>
              <a:t>quy</a:t>
            </a:r>
            <a:r>
              <a:rPr lang="en-US" altLang="zh-CN" dirty="0">
                <a:latin typeface="Calibri"/>
                <a:cs typeface="Calibri"/>
              </a:rPr>
              <a:t> </a:t>
            </a:r>
            <a:r>
              <a:rPr lang="en-US" altLang="zh-CN" dirty="0" err="1">
                <a:latin typeface="Calibri"/>
                <a:cs typeface="Calibri"/>
              </a:rPr>
              <a:t>hoá</a:t>
            </a:r>
            <a:endParaRPr lang="en-US" altLang="zh-CN" dirty="0">
              <a:latin typeface="Calibri"/>
              <a:cs typeface="Calibri"/>
            </a:endParaRPr>
          </a:p>
          <a:p>
            <a:pPr lvl="1">
              <a:lnSpc>
                <a:spcPct val="90000"/>
              </a:lnSpc>
              <a:spcBef>
                <a:spcPts val="2200"/>
              </a:spcBef>
            </a:pPr>
            <a:endParaRPr lang="en-US" altLang="zh-CN" dirty="0">
              <a:latin typeface="Calibri"/>
              <a:cs typeface="Calibri"/>
            </a:endParaRPr>
          </a:p>
          <a:p>
            <a:pPr lvl="1">
              <a:lnSpc>
                <a:spcPct val="90000"/>
              </a:lnSpc>
              <a:spcBef>
                <a:spcPts val="2200"/>
              </a:spcBef>
            </a:pPr>
            <a:r>
              <a:rPr lang="zh-CN" altLang="en-US" dirty="0">
                <a:latin typeface="Calibri"/>
                <a:cs typeface="Calibri"/>
              </a:rPr>
              <a:t>Phương pháp xấp xỉ nhanh để tính chuẩn hóa phổ:</a:t>
            </a:r>
            <a:endParaRPr lang="en-US" altLang="zh-CN" sz="2400" dirty="0">
              <a:latin typeface="Calibri"/>
              <a:cs typeface="Calibri"/>
            </a:endParaRPr>
          </a:p>
          <a:p>
            <a:pPr lvl="3"/>
            <a:endParaRPr lang="en-US" altLang="zh-CN" dirty="0">
              <a:latin typeface="Calibri"/>
              <a:cs typeface="Calibri"/>
            </a:endParaRPr>
          </a:p>
          <a:p>
            <a:pPr lvl="3"/>
            <a:endParaRPr lang="en-US" altLang="zh-CN" dirty="0">
              <a:latin typeface="Calibri"/>
              <a:cs typeface="Calibri"/>
            </a:endParaRPr>
          </a:p>
          <a:p>
            <a:pPr lvl="3"/>
            <a:endParaRPr lang="en-US" altLang="zh-CN" dirty="0">
              <a:latin typeface="Calibri"/>
              <a:cs typeface="Calibri"/>
            </a:endParaRPr>
          </a:p>
          <a:p>
            <a:pPr lvl="3"/>
            <a:endParaRPr lang="en-US" altLang="zh-CN" dirty="0">
              <a:latin typeface="Calibri"/>
              <a:cs typeface="Calibri"/>
            </a:endParaRP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Mô thức huấn luyện mạng sinh đối kháng</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0" y="1009087"/>
            <a:ext cx="11160125" cy="974912"/>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endParaRPr lang="en-US" altLang="zh-CN" sz="2400" dirty="0">
              <a:latin typeface="Calibri"/>
              <a:cs typeface="Calibri"/>
            </a:endParaRPr>
          </a:p>
        </p:txBody>
      </p:sp>
      <p:pic>
        <p:nvPicPr>
          <p:cNvPr id="5" name="图片 4"/>
          <p:cNvPicPr>
            <a:picLocks noChangeAspect="1"/>
          </p:cNvPicPr>
          <p:nvPr/>
        </p:nvPicPr>
        <p:blipFill>
          <a:blip r:embed="rId2">
            <a:clrChange>
              <a:clrFrom>
                <a:srgbClr val="FFFFFF"/>
              </a:clrFrom>
              <a:clrTo>
                <a:srgbClr val="FFFFFF">
                  <a:alpha val="0"/>
                </a:srgbClr>
              </a:clrTo>
            </a:clrChange>
          </a:blip>
          <a:stretch>
            <a:fillRect/>
          </a:stretch>
        </p:blipFill>
        <p:spPr>
          <a:xfrm>
            <a:off x="4069961" y="2191663"/>
            <a:ext cx="4477375" cy="905001"/>
          </a:xfrm>
          <a:prstGeom prst="rect">
            <a:avLst/>
          </a:prstGeom>
        </p:spPr>
      </p:pic>
      <p:pic>
        <p:nvPicPr>
          <p:cNvPr id="6" name="图片 5"/>
          <p:cNvPicPr>
            <a:picLocks noChangeAspect="1"/>
          </p:cNvPicPr>
          <p:nvPr/>
        </p:nvPicPr>
        <p:blipFill>
          <a:blip r:embed="rId3">
            <a:clrChange>
              <a:clrFrom>
                <a:srgbClr val="FFFFFF"/>
              </a:clrFrom>
              <a:clrTo>
                <a:srgbClr val="FFFFFF">
                  <a:alpha val="0"/>
                </a:srgbClr>
              </a:clrTo>
            </a:clrChange>
          </a:blip>
          <a:stretch>
            <a:fillRect/>
          </a:stretch>
        </p:blipFill>
        <p:spPr>
          <a:xfrm>
            <a:off x="5089942" y="3544253"/>
            <a:ext cx="2676899" cy="657317"/>
          </a:xfrm>
          <a:prstGeom prst="rect">
            <a:avLst/>
          </a:prstGeom>
        </p:spPr>
      </p:pic>
      <p:pic>
        <p:nvPicPr>
          <p:cNvPr id="7" name="图片 6"/>
          <p:cNvPicPr>
            <a:picLocks noChangeAspect="1"/>
          </p:cNvPicPr>
          <p:nvPr/>
        </p:nvPicPr>
        <p:blipFill>
          <a:blip r:embed="rId4">
            <a:clrChange>
              <a:clrFrom>
                <a:srgbClr val="FFFFFF"/>
              </a:clrFrom>
              <a:clrTo>
                <a:srgbClr val="FFFFFF">
                  <a:alpha val="0"/>
                </a:srgbClr>
              </a:clrTo>
            </a:clrChange>
          </a:blip>
          <a:stretch>
            <a:fillRect/>
          </a:stretch>
        </p:blipFill>
        <p:spPr>
          <a:xfrm>
            <a:off x="2155170" y="4578135"/>
            <a:ext cx="8306959" cy="1543265"/>
          </a:xfrm>
          <a:prstGeom prst="rect">
            <a:avLst/>
          </a:prstGeom>
        </p:spPr>
      </p:pic>
    </p:spTree>
    <p:extLst>
      <p:ext uri="{BB962C8B-B14F-4D97-AF65-F5344CB8AC3E}">
        <p14:creationId xmlns:p14="http://schemas.microsoft.com/office/powerpoint/2010/main" val="25309298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44</a:t>
            </a:fld>
            <a:endParaRPr lang="zh-CN" altLang="en-US">
              <a:latin typeface="Calibri"/>
              <a:cs typeface="Calibri"/>
            </a:endParaRPr>
          </a:p>
        </p:txBody>
      </p:sp>
      <p:sp>
        <p:nvSpPr>
          <p:cNvPr id="5" name="Text Placeholder 4">
            <a:extLst>
              <a:ext uri="{FF2B5EF4-FFF2-40B4-BE49-F238E27FC236}">
                <a16:creationId xmlns:a16="http://schemas.microsoft.com/office/drawing/2014/main" id="{8EE916AA-0DA0-F62B-F120-A1A6DB0C0583}"/>
              </a:ext>
            </a:extLst>
          </p:cNvPr>
          <p:cNvSpPr>
            <a:spLocks noGrp="1"/>
          </p:cNvSpPr>
          <p:nvPr>
            <p:ph type="body" sz="quarter" idx="14"/>
          </p:nvPr>
        </p:nvSpPr>
        <p:spPr>
          <a:xfrm>
            <a:off x="515938" y="1104900"/>
            <a:ext cx="5385134" cy="5016500"/>
          </a:xfrm>
        </p:spPr>
        <p:txBody>
          <a:bodyPr/>
          <a:lstStyle/>
          <a:p>
            <a:pPr>
              <a:lnSpc>
                <a:spcPct val="92000"/>
              </a:lnSpc>
            </a:pPr>
            <a:r>
              <a:rPr lang="zh-CN" altLang="en-US" dirty="0">
                <a:latin typeface="Calibri"/>
                <a:cs typeface="Calibri"/>
              </a:rPr>
              <a:t>Cải tiến mô thức huấn luyện</a:t>
            </a:r>
            <a:endParaRPr lang="en-US" altLang="zh-CN" dirty="0">
              <a:latin typeface="Calibri"/>
              <a:cs typeface="Calibri"/>
            </a:endParaRPr>
          </a:p>
          <a:p>
            <a:pPr lvl="1" algn="just">
              <a:lnSpc>
                <a:spcPct val="92000"/>
              </a:lnSpc>
            </a:pPr>
            <a:r>
              <a:rPr lang="zh-CN" altLang="en-US" dirty="0">
                <a:latin typeface="Calibri"/>
                <a:cs typeface="Calibri"/>
              </a:rPr>
              <a:t>Đưa hạng tử ràng buộc vào biến tiềm ẩn nhiễu để bảo đảm sự cân bằng giữa bộ phân biệt và bộ sinh trong quá trình huấn luyện</a:t>
            </a:r>
            <a:endParaRPr lang="en-US" altLang="zh-CN" dirty="0">
              <a:latin typeface="Calibri"/>
              <a:cs typeface="Calibri"/>
            </a:endParaRPr>
          </a:p>
          <a:p>
            <a:pPr lvl="1" algn="just">
              <a:lnSpc>
                <a:spcPct val="92000"/>
              </a:lnSpc>
            </a:pPr>
            <a:r>
              <a:rPr lang="zh-CN" altLang="en-US" dirty="0">
                <a:latin typeface="Calibri"/>
                <a:cs typeface="Calibri"/>
              </a:rPr>
              <a:t>Sử dụng bộ mã hóa để sinh biến tiềm ẩn chứa nhiều thông tin về không gian mẫu, tránh mất mode</a:t>
            </a:r>
            <a:endParaRPr lang="en-US" altLang="zh-CN" dirty="0">
              <a:latin typeface="Calibri"/>
              <a:cs typeface="Calibri"/>
            </a:endParaRPr>
          </a:p>
          <a:p>
            <a:endParaRPr lang="en-US"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Mô thức huấn luyện mạng sinh đối kháng</a:t>
            </a:r>
          </a:p>
        </p:txBody>
      </p:sp>
      <p:sp>
        <p:nvSpPr>
          <p:cNvPr id="10" name="文本占位符 2">
            <a:extLst>
              <a:ext uri="{FF2B5EF4-FFF2-40B4-BE49-F238E27FC236}">
                <a16:creationId xmlns:a16="http://schemas.microsoft.com/office/drawing/2014/main" id="{8EFF0EFE-468F-8B42-9E29-EA53B09AEC82}"/>
              </a:ext>
            </a:extLst>
          </p:cNvPr>
          <p:cNvSpPr txBox="1">
            <a:spLocks/>
          </p:cNvSpPr>
          <p:nvPr/>
        </p:nvSpPr>
        <p:spPr>
          <a:xfrm>
            <a:off x="427161" y="1009087"/>
            <a:ext cx="5473910" cy="974912"/>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92000"/>
              </a:lnSpc>
            </a:pPr>
            <a:endParaRPr lang="en-US" altLang="zh-CN" sz="1800" dirty="0">
              <a:latin typeface="Calibri"/>
              <a:cs typeface="Calibri"/>
            </a:endParaRPr>
          </a:p>
          <a:p>
            <a:pPr lvl="1">
              <a:lnSpc>
                <a:spcPct val="92000"/>
              </a:lnSpc>
            </a:pPr>
            <a:endParaRPr lang="en-US" altLang="zh-CN" sz="1800" dirty="0">
              <a:latin typeface="Calibri"/>
              <a:cs typeface="Calibri"/>
            </a:endParaRPr>
          </a:p>
          <a:p>
            <a:pPr lvl="3">
              <a:lnSpc>
                <a:spcPct val="92000"/>
              </a:lnSpc>
            </a:pPr>
            <a:endParaRPr lang="en-US" altLang="zh-CN" sz="1800" dirty="0">
              <a:latin typeface="Calibri"/>
              <a:cs typeface="Calibri"/>
            </a:endParaRPr>
          </a:p>
          <a:p>
            <a:pPr lvl="3">
              <a:lnSpc>
                <a:spcPct val="92000"/>
              </a:lnSpc>
            </a:pPr>
            <a:endParaRPr lang="en-US" altLang="zh-CN" sz="1800" dirty="0">
              <a:latin typeface="Calibri"/>
              <a:cs typeface="Calibri"/>
            </a:endParaRPr>
          </a:p>
          <a:p>
            <a:pPr lvl="3">
              <a:lnSpc>
                <a:spcPct val="92000"/>
              </a:lnSpc>
            </a:pPr>
            <a:endParaRPr lang="en-US" altLang="zh-CN" sz="1800" dirty="0">
              <a:latin typeface="Calibri"/>
              <a:cs typeface="Calibri"/>
            </a:endParaRPr>
          </a:p>
          <a:p>
            <a:pPr lvl="3">
              <a:lnSpc>
                <a:spcPct val="92000"/>
              </a:lnSpc>
            </a:pPr>
            <a:endParaRPr lang="en-US" altLang="zh-CN" sz="1800" dirty="0">
              <a:latin typeface="Calibri"/>
              <a:cs typeface="Calibri"/>
            </a:endParaRPr>
          </a:p>
        </p:txBody>
      </p:sp>
      <p:pic>
        <p:nvPicPr>
          <p:cNvPr id="3" name="图片 2"/>
          <p:cNvPicPr>
            <a:picLocks noChangeAspect="1"/>
          </p:cNvPicPr>
          <p:nvPr/>
        </p:nvPicPr>
        <p:blipFill>
          <a:blip r:embed="rId2">
            <a:clrChange>
              <a:clrFrom>
                <a:srgbClr val="FFFFFF"/>
              </a:clrFrom>
              <a:clrTo>
                <a:srgbClr val="FFFFFF">
                  <a:alpha val="0"/>
                </a:srgbClr>
              </a:clrTo>
            </a:clrChange>
          </a:blip>
          <a:stretch>
            <a:fillRect/>
          </a:stretch>
        </p:blipFill>
        <p:spPr>
          <a:xfrm>
            <a:off x="6310828" y="1109038"/>
            <a:ext cx="5385134" cy="5274512"/>
          </a:xfrm>
          <a:prstGeom prst="rect">
            <a:avLst/>
          </a:prstGeom>
        </p:spPr>
      </p:pic>
      <p:pic>
        <p:nvPicPr>
          <p:cNvPr id="8" name="图片 7"/>
          <p:cNvPicPr>
            <a:picLocks noChangeAspect="1"/>
          </p:cNvPicPr>
          <p:nvPr/>
        </p:nvPicPr>
        <p:blipFill>
          <a:blip r:embed="rId3">
            <a:clrChange>
              <a:clrFrom>
                <a:srgbClr val="FFFFFF"/>
              </a:clrFrom>
              <a:clrTo>
                <a:srgbClr val="FFFFFF">
                  <a:alpha val="0"/>
                </a:srgbClr>
              </a:clrTo>
            </a:clrChange>
          </a:blip>
          <a:stretch>
            <a:fillRect/>
          </a:stretch>
        </p:blipFill>
        <p:spPr>
          <a:xfrm>
            <a:off x="599695" y="3629143"/>
            <a:ext cx="5100487" cy="491294"/>
          </a:xfrm>
          <a:prstGeom prst="rect">
            <a:avLst/>
          </a:prstGeom>
        </p:spPr>
      </p:pic>
      <p:pic>
        <p:nvPicPr>
          <p:cNvPr id="9" name="图片 8"/>
          <p:cNvPicPr>
            <a:picLocks noChangeAspect="1"/>
          </p:cNvPicPr>
          <p:nvPr/>
        </p:nvPicPr>
        <p:blipFill>
          <a:blip r:embed="rId4">
            <a:clrChange>
              <a:clrFrom>
                <a:srgbClr val="FFFFFF"/>
              </a:clrFrom>
              <a:clrTo>
                <a:srgbClr val="FFFFFF">
                  <a:alpha val="0"/>
                </a:srgbClr>
              </a:clrTo>
            </a:clrChange>
          </a:blip>
          <a:stretch>
            <a:fillRect/>
          </a:stretch>
        </p:blipFill>
        <p:spPr>
          <a:xfrm>
            <a:off x="1987667" y="4120437"/>
            <a:ext cx="1985620" cy="447737"/>
          </a:xfrm>
          <a:prstGeom prst="rect">
            <a:avLst/>
          </a:prstGeom>
        </p:spPr>
      </p:pic>
      <p:pic>
        <p:nvPicPr>
          <p:cNvPr id="11" name="图片 10"/>
          <p:cNvPicPr>
            <a:picLocks noChangeAspect="1"/>
          </p:cNvPicPr>
          <p:nvPr/>
        </p:nvPicPr>
        <p:blipFill>
          <a:blip r:embed="rId5">
            <a:clrChange>
              <a:clrFrom>
                <a:srgbClr val="FFFFFF"/>
              </a:clrFrom>
              <a:clrTo>
                <a:srgbClr val="FFFFFF">
                  <a:alpha val="0"/>
                </a:srgbClr>
              </a:clrTo>
            </a:clrChange>
          </a:blip>
          <a:stretch>
            <a:fillRect/>
          </a:stretch>
        </p:blipFill>
        <p:spPr>
          <a:xfrm>
            <a:off x="254454" y="4611731"/>
            <a:ext cx="5908102" cy="481930"/>
          </a:xfrm>
          <a:prstGeom prst="rect">
            <a:avLst/>
          </a:prstGeom>
        </p:spPr>
      </p:pic>
    </p:spTree>
    <p:extLst>
      <p:ext uri="{BB962C8B-B14F-4D97-AF65-F5344CB8AC3E}">
        <p14:creationId xmlns:p14="http://schemas.microsoft.com/office/powerpoint/2010/main" val="28678411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45</a:t>
            </a:fld>
            <a:endParaRPr lang="zh-CN" altLang="en-US">
              <a:latin typeface="Calibri"/>
              <a:cs typeface="Calibri"/>
            </a:endParaRPr>
          </a:p>
        </p:txBody>
      </p:sp>
      <p:sp>
        <p:nvSpPr>
          <p:cNvPr id="4" name="文本占位符 3"/>
          <p:cNvSpPr>
            <a:spLocks noGrp="1"/>
          </p:cNvSpPr>
          <p:nvPr>
            <p:ph type="body" sz="quarter" idx="13"/>
          </p:nvPr>
        </p:nvSpPr>
        <p:spPr>
          <a:xfrm>
            <a:off x="271615" y="166681"/>
            <a:ext cx="11430528" cy="668337"/>
          </a:xfrm>
        </p:spPr>
        <p:txBody>
          <a:bodyPr>
            <a:noAutofit/>
          </a:bodyPr>
          <a:lstStyle/>
          <a:p>
            <a:r>
              <a:rPr lang="en-US" altLang="zh-CN" sz="3600" dirty="0"/>
              <a:t>§12.4 Phương pháp dựa trên mô hình khuếch tán</a:t>
            </a:r>
          </a:p>
        </p:txBody>
      </p:sp>
      <p:sp>
        <p:nvSpPr>
          <p:cNvPr id="6" name="Rectangle 4">
            <a:extLst>
              <a:ext uri="{FF2B5EF4-FFF2-40B4-BE49-F238E27FC236}">
                <a16:creationId xmlns:a16="http://schemas.microsoft.com/office/drawing/2014/main" id="{E48DF06D-765D-9047-A6DA-A8DBEE092553}"/>
              </a:ext>
            </a:extLst>
          </p:cNvPr>
          <p:cNvSpPr>
            <a:spLocks noChangeArrowheads="1"/>
          </p:cNvSpPr>
          <p:nvPr/>
        </p:nvSpPr>
        <p:spPr bwMode="auto">
          <a:xfrm>
            <a:off x="1295400" y="1157869"/>
            <a:ext cx="6350000" cy="1865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Lý thuyết khuếch tán khử nhiễu</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Mạng sinh khuếch tán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86282482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46</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en-VN" dirty="0"/>
              <a:t>Nguyên lý phương pháp</a:t>
            </a:r>
          </a:p>
          <a:p>
            <a:pPr lvl="1"/>
            <a:r>
              <a:rPr lang="en-VN" sz="1800" dirty="0"/>
              <a:t>Mô hình khuếch tán khử nhiễu </a:t>
            </a:r>
            <a:r>
              <a:rPr lang="en-VN" sz="1800" i="1" dirty="0"/>
              <a:t>(Denoising Diffusion Model)</a:t>
            </a:r>
            <a:r>
              <a:rPr lang="en-VN" sz="1800" dirty="0"/>
              <a:t> là mô hình tạo sinh có khả năng sinh dữ liệu chất lượng cao như hình ảnh và âm thanh.</a:t>
            </a:r>
          </a:p>
          <a:p>
            <a:pPr lvl="1"/>
            <a:r>
              <a:rPr lang="en-VN" sz="1800" dirty="0"/>
              <a:t>Quá trình khuếch tán thuận </a:t>
            </a:r>
            <a:r>
              <a:rPr lang="en-VN" sz="1800" i="1" dirty="0"/>
              <a:t>(forward diffusion process)</a:t>
            </a:r>
            <a:r>
              <a:rPr lang="en-VN" sz="1800" dirty="0"/>
              <a:t>: Nhiễu được thêm dần vào dữ liệu ban đầu cho đến khi dữ liệu gần trở thành nhiễu ngẫu nhiên.</a:t>
            </a:r>
          </a:p>
          <a:p>
            <a:pPr lvl="1"/>
            <a:r>
              <a:rPr lang="en-VN" sz="1800" dirty="0"/>
              <a:t>Quá trình khuếch tán ngược </a:t>
            </a:r>
            <a:r>
              <a:rPr lang="en-VN" sz="1800" i="1" dirty="0"/>
              <a:t>(reverse diffusion process)</a:t>
            </a:r>
            <a:r>
              <a:rPr lang="en-VN" sz="1800" dirty="0"/>
              <a:t>: Mô hình học cách khử nhiễu từng bước để tái tạo dữ liệu rõ nét từ nhiễu ban đầu.</a:t>
            </a:r>
          </a:p>
          <a:p>
            <a:pPr>
              <a:lnSpc>
                <a:spcPct val="88000"/>
              </a:lnSpc>
            </a:pPr>
            <a:endParaRPr sz="2000" b="1" dirty="0">
              <a:solidFill>
                <a:srgbClr val="4D4D4D"/>
              </a:solidFill>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Mô hình khuếch tán khử nhiễu</a:t>
            </a:r>
          </a:p>
        </p:txBody>
      </p:sp>
      <p:pic>
        <p:nvPicPr>
          <p:cNvPr id="3" name="图片 2">
            <a:extLst>
              <a:ext uri="{FF2B5EF4-FFF2-40B4-BE49-F238E27FC236}">
                <a16:creationId xmlns:a16="http://schemas.microsoft.com/office/drawing/2014/main" id="{2B922514-12DC-B2C6-F619-4197583003E8}"/>
              </a:ext>
            </a:extLst>
          </p:cNvPr>
          <p:cNvPicPr>
            <a:picLocks noChangeAspect="1"/>
          </p:cNvPicPr>
          <p:nvPr/>
        </p:nvPicPr>
        <p:blipFill>
          <a:blip r:embed="rId3"/>
          <a:stretch>
            <a:fillRect/>
          </a:stretch>
        </p:blipFill>
        <p:spPr>
          <a:xfrm>
            <a:off x="1347342" y="3744686"/>
            <a:ext cx="9915325" cy="2790002"/>
          </a:xfrm>
          <a:prstGeom prst="rect">
            <a:avLst/>
          </a:prstGeom>
        </p:spPr>
      </p:pic>
    </p:spTree>
    <p:extLst>
      <p:ext uri="{BB962C8B-B14F-4D97-AF65-F5344CB8AC3E}">
        <p14:creationId xmlns:p14="http://schemas.microsoft.com/office/powerpoint/2010/main" val="277295855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47</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nSpc>
                <a:spcPct val="88000"/>
              </a:lnSpc>
            </a:pPr>
            <a:r>
              <a:rPr lang="zh-CN" altLang="en-US" sz="2400" dirty="0">
                <a:latin typeface="Calibri"/>
                <a:cs typeface="Calibri"/>
              </a:rPr>
              <a:t>Nguyên lý phương pháp</a:t>
            </a:r>
            <a:endParaRPr lang="en-US" altLang="zh-CN" sz="2400" dirty="0">
              <a:latin typeface="Calibri"/>
              <a:cs typeface="Calibri"/>
            </a:endParaRPr>
          </a:p>
          <a:p>
            <a:pPr lvl="1">
              <a:lnSpc>
                <a:spcPct val="88000"/>
              </a:lnSpc>
            </a:pPr>
            <a:r>
              <a:rPr lang="zh-CN" altLang="zh-CN" dirty="0"/>
              <a:t>Quá trình huấn luyện: mô hình nhận cặp ảnh nhiễu và ảnh rõ nét làm đầu vào; tại mỗi bước thời gian, nhiễu được tăng dần, sau đó huấn luyện mô hình để đảo ngược quá trình này</a:t>
            </a:r>
            <a:endParaRPr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Mô hình khuếch tán khử nhiễu</a:t>
            </a:r>
          </a:p>
        </p:txBody>
      </p:sp>
      <p:pic>
        <p:nvPicPr>
          <p:cNvPr id="5" name="图片 4">
            <a:extLst>
              <a:ext uri="{FF2B5EF4-FFF2-40B4-BE49-F238E27FC236}">
                <a16:creationId xmlns:a16="http://schemas.microsoft.com/office/drawing/2014/main" id="{F8AD6892-6687-0777-1B0F-66890096569E}"/>
              </a:ext>
            </a:extLst>
          </p:cNvPr>
          <p:cNvPicPr>
            <a:picLocks noChangeAspect="1"/>
          </p:cNvPicPr>
          <p:nvPr/>
        </p:nvPicPr>
        <p:blipFill>
          <a:blip r:embed="rId3"/>
          <a:stretch>
            <a:fillRect/>
          </a:stretch>
        </p:blipFill>
        <p:spPr>
          <a:xfrm>
            <a:off x="376999" y="2718484"/>
            <a:ext cx="11438000" cy="1818594"/>
          </a:xfrm>
          <a:prstGeom prst="rect">
            <a:avLst/>
          </a:prstGeom>
        </p:spPr>
      </p:pic>
      <p:pic>
        <p:nvPicPr>
          <p:cNvPr id="6" name="图片 5">
            <a:extLst>
              <a:ext uri="{FF2B5EF4-FFF2-40B4-BE49-F238E27FC236}">
                <a16:creationId xmlns:a16="http://schemas.microsoft.com/office/drawing/2014/main" id="{6281DDA3-F7BD-BC50-2B69-093FB068AF50}"/>
              </a:ext>
            </a:extLst>
          </p:cNvPr>
          <p:cNvPicPr>
            <a:picLocks noChangeAspect="1"/>
          </p:cNvPicPr>
          <p:nvPr/>
        </p:nvPicPr>
        <p:blipFill>
          <a:blip r:embed="rId4"/>
          <a:stretch>
            <a:fillRect/>
          </a:stretch>
        </p:blipFill>
        <p:spPr>
          <a:xfrm>
            <a:off x="376999" y="4537078"/>
            <a:ext cx="11438000" cy="1916982"/>
          </a:xfrm>
          <a:prstGeom prst="rect">
            <a:avLst/>
          </a:prstGeom>
        </p:spPr>
      </p:pic>
    </p:spTree>
    <p:extLst>
      <p:ext uri="{BB962C8B-B14F-4D97-AF65-F5344CB8AC3E}">
        <p14:creationId xmlns:p14="http://schemas.microsoft.com/office/powerpoint/2010/main" val="73964270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48</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r>
                  <a:rPr lang="zh-CN" altLang="en-US" sz="2800" dirty="0">
                    <a:latin typeface="Calibri"/>
                    <a:cs typeface="Calibri"/>
                  </a:rPr>
                  <a:t>Nguyên lý phương pháp</a:t>
                </a:r>
                <a:endParaRPr lang="en-US" altLang="zh-CN" sz="2800" dirty="0">
                  <a:latin typeface="Calibri"/>
                  <a:cs typeface="Calibri"/>
                </a:endParaRPr>
              </a:p>
              <a:p>
                <a:pPr lvl="1"/>
                <a:r>
                  <a:rPr lang="zh-CN" altLang="zh-CN" sz="2400" dirty="0">
                    <a:latin typeface="Calibri"/>
                    <a:cs typeface="Calibri"/>
                  </a:rPr>
                  <a:t>Mô hình khuếch tán là mô hình biến tiềm ẩn có dạng</a:t>
                </a:r>
                <a:r>
                  <a:rPr lang="vi-VN" altLang="zh-CN" sz="2400" dirty="0">
                    <a:latin typeface="Calibri"/>
                    <a:cs typeface="Calibri"/>
                  </a:rPr>
                  <a:t> </a:t>
                </a:r>
                <a14:m>
                  <m:oMath xmlns:m="http://schemas.openxmlformats.org/officeDocument/2006/math">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a:latin typeface="Cambria Math" panose="02040503050406030204" pitchFamily="18" charset="0"/>
                            <a:cs typeface="Calibri" panose="020F0502020204030204" pitchFamily="34" charset="0"/>
                          </a:rPr>
                          <m:t>𝑝</m:t>
                        </m:r>
                      </m:e>
                      <m:sub>
                        <m:r>
                          <a:rPr lang="en-US" altLang="zh-CN" sz="2400" b="0" i="1" dirty="0">
                            <a:latin typeface="Cambria Math" panose="02040503050406030204" pitchFamily="18" charset="0"/>
                            <a:cs typeface="Calibri" panose="020F0502020204030204" pitchFamily="34" charset="0"/>
                          </a:rPr>
                          <m:t>𝜃</m:t>
                        </m:r>
                      </m:sub>
                    </m:sSub>
                    <m:d>
                      <m:dPr>
                        <m:ctrlPr>
                          <a:rPr lang="en-US" altLang="zh-CN" sz="2400" i="1" dirty="0">
                            <a:latin typeface="Cambria Math" panose="02040503050406030204" pitchFamily="18" charset="0"/>
                            <a:cs typeface="Calibri" panose="020F0502020204030204" pitchFamily="34" charset="0"/>
                          </a:rPr>
                        </m:ctrlPr>
                      </m:dPr>
                      <m:e>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a:latin typeface="Cambria Math" panose="02040503050406030204" pitchFamily="18" charset="0"/>
                                <a:cs typeface="Calibri" panose="020F0502020204030204" pitchFamily="34" charset="0"/>
                              </a:rPr>
                              <m:t>𝑥</m:t>
                            </m:r>
                          </m:e>
                          <m:sub>
                            <m:r>
                              <a:rPr lang="en-US" altLang="zh-CN" sz="2400" b="0" i="1" dirty="0">
                                <a:latin typeface="Cambria Math" panose="02040503050406030204" pitchFamily="18" charset="0"/>
                                <a:cs typeface="Calibri" panose="020F0502020204030204" pitchFamily="34" charset="0"/>
                              </a:rPr>
                              <m:t>0</m:t>
                            </m:r>
                          </m:sub>
                        </m:sSub>
                      </m:e>
                    </m:d>
                    <m:r>
                      <a:rPr lang="en-US" altLang="zh-CN" sz="2400" b="0" dirty="0">
                        <a:latin typeface="Cambria Math" panose="02040503050406030204" pitchFamily="18" charset="0"/>
                        <a:cs typeface="Calibri" panose="020F0502020204030204" pitchFamily="34" charset="0"/>
                      </a:rPr>
                      <m:t>:= ∫</m:t>
                    </m:r>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err="1">
                            <a:latin typeface="Cambria Math" panose="02040503050406030204" pitchFamily="18" charset="0"/>
                            <a:cs typeface="Calibri" panose="020F0502020204030204" pitchFamily="34" charset="0"/>
                          </a:rPr>
                          <m:t>𝑝</m:t>
                        </m:r>
                      </m:e>
                      <m:sub>
                        <m:r>
                          <a:rPr lang="en-US" altLang="zh-CN" sz="2400" b="0" i="1" dirty="0" err="1">
                            <a:latin typeface="Cambria Math" panose="02040503050406030204" pitchFamily="18" charset="0"/>
                            <a:cs typeface="Calibri" panose="020F0502020204030204" pitchFamily="34" charset="0"/>
                          </a:rPr>
                          <m:t>𝜃</m:t>
                        </m:r>
                      </m:sub>
                    </m:sSub>
                    <m:d>
                      <m:dPr>
                        <m:ctrlPr>
                          <a:rPr lang="en-US" altLang="zh-CN" sz="2400" i="1" dirty="0">
                            <a:latin typeface="Cambria Math" panose="02040503050406030204" pitchFamily="18" charset="0"/>
                            <a:cs typeface="Calibri" panose="020F0502020204030204" pitchFamily="34" charset="0"/>
                          </a:rPr>
                        </m:ctrlPr>
                      </m:dPr>
                      <m:e>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a:latin typeface="Cambria Math" panose="02040503050406030204" pitchFamily="18" charset="0"/>
                                <a:cs typeface="Calibri" panose="020F0502020204030204" pitchFamily="34" charset="0"/>
                              </a:rPr>
                              <m:t>𝑥</m:t>
                            </m:r>
                          </m:e>
                          <m:sub>
                            <m:r>
                              <a:rPr lang="en-US" altLang="zh-CN" sz="2400" b="0" i="1" dirty="0">
                                <a:latin typeface="Cambria Math" panose="02040503050406030204" pitchFamily="18" charset="0"/>
                                <a:cs typeface="Calibri" panose="020F0502020204030204" pitchFamily="34" charset="0"/>
                              </a:rPr>
                              <m:t>0</m:t>
                            </m:r>
                            <m:r>
                              <a:rPr lang="en-US" altLang="zh-CN" sz="2400" b="0" dirty="0">
                                <a:latin typeface="Cambria Math" panose="02040503050406030204" pitchFamily="18" charset="0"/>
                                <a:cs typeface="Calibri" panose="020F0502020204030204" pitchFamily="34" charset="0"/>
                              </a:rPr>
                              <m:t>:</m:t>
                            </m:r>
                            <m:r>
                              <a:rPr lang="en-US" altLang="zh-CN" sz="2400" b="0" i="1" dirty="0">
                                <a:latin typeface="Cambria Math" panose="02040503050406030204" pitchFamily="18" charset="0"/>
                                <a:cs typeface="Calibri" panose="020F0502020204030204" pitchFamily="34" charset="0"/>
                              </a:rPr>
                              <m:t>𝑇</m:t>
                            </m:r>
                          </m:sub>
                        </m:sSub>
                      </m:e>
                    </m:d>
                    <m:r>
                      <a:rPr lang="en-US" altLang="zh-CN" sz="2400" b="0" i="1" dirty="0">
                        <a:latin typeface="Cambria Math" panose="02040503050406030204" pitchFamily="18" charset="0"/>
                        <a:cs typeface="Calibri" panose="020F0502020204030204" pitchFamily="34" charset="0"/>
                      </a:rPr>
                      <m:t>𝑑</m:t>
                    </m:r>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a:latin typeface="Cambria Math" panose="02040503050406030204" pitchFamily="18" charset="0"/>
                            <a:cs typeface="Calibri" panose="020F0502020204030204" pitchFamily="34" charset="0"/>
                          </a:rPr>
                          <m:t>𝑥</m:t>
                        </m:r>
                      </m:e>
                      <m:sub>
                        <m:r>
                          <a:rPr lang="en-US" altLang="zh-CN" sz="2400" b="0" i="1" dirty="0">
                            <a:latin typeface="Cambria Math" panose="02040503050406030204" pitchFamily="18" charset="0"/>
                            <a:cs typeface="Calibri" panose="020F0502020204030204" pitchFamily="34" charset="0"/>
                          </a:rPr>
                          <m:t>1</m:t>
                        </m:r>
                        <m:r>
                          <a:rPr lang="en-US" altLang="zh-CN" sz="2400" b="0" dirty="0">
                            <a:latin typeface="Cambria Math" panose="02040503050406030204" pitchFamily="18" charset="0"/>
                            <a:cs typeface="Calibri" panose="020F0502020204030204" pitchFamily="34" charset="0"/>
                          </a:rPr>
                          <m:t>:</m:t>
                        </m:r>
                        <m:r>
                          <a:rPr lang="en-US" altLang="zh-CN" sz="2400" b="0" i="1" dirty="0">
                            <a:latin typeface="Cambria Math" panose="02040503050406030204" pitchFamily="18" charset="0"/>
                            <a:cs typeface="Calibri" panose="020F0502020204030204" pitchFamily="34" charset="0"/>
                          </a:rPr>
                          <m:t>𝑇</m:t>
                        </m:r>
                      </m:sub>
                    </m:sSub>
                  </m:oMath>
                </a14:m>
                <a:r>
                  <a:rPr lang="zh-CN" altLang="zh-CN" sz="2400" dirty="0">
                    <a:latin typeface="Calibri"/>
                    <a:cs typeface="Calibri"/>
                  </a:rPr>
                  <a:t>, trong đó</a:t>
                </a:r>
                <a:r>
                  <a:rPr lang="vi-VN" altLang="zh-CN" sz="2400" dirty="0">
                    <a:latin typeface="Calibri"/>
                    <a:cs typeface="Calibri"/>
                  </a:rPr>
                  <a:t> </a:t>
                </a:r>
                <a14:m>
                  <m:oMath xmlns:m="http://schemas.openxmlformats.org/officeDocument/2006/math">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a:latin typeface="Cambria Math" panose="02040503050406030204" pitchFamily="18" charset="0"/>
                            <a:cs typeface="Calibri" panose="020F0502020204030204" pitchFamily="34" charset="0"/>
                          </a:rPr>
                          <m:t>𝑥</m:t>
                        </m:r>
                      </m:e>
                      <m:sub>
                        <m:r>
                          <a:rPr lang="en-US" altLang="zh-CN" sz="2400" b="0" i="1" dirty="0">
                            <a:latin typeface="Cambria Math" panose="02040503050406030204" pitchFamily="18" charset="0"/>
                            <a:cs typeface="Calibri" panose="020F0502020204030204" pitchFamily="34" charset="0"/>
                          </a:rPr>
                          <m:t>1</m:t>
                        </m:r>
                      </m:sub>
                    </m:sSub>
                    <m:r>
                      <a:rPr lang="en-US" altLang="zh-CN" sz="2400" b="0" dirty="0">
                        <a:latin typeface="Cambria Math" panose="02040503050406030204" pitchFamily="18" charset="0"/>
                        <a:cs typeface="Calibri" panose="020F0502020204030204" pitchFamily="34" charset="0"/>
                      </a:rPr>
                      <m:t>, . . . , </m:t>
                    </m:r>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err="1">
                            <a:latin typeface="Cambria Math" panose="02040503050406030204" pitchFamily="18" charset="0"/>
                            <a:cs typeface="Calibri" panose="020F0502020204030204" pitchFamily="34" charset="0"/>
                          </a:rPr>
                          <m:t>𝑥</m:t>
                        </m:r>
                      </m:e>
                      <m:sub>
                        <m:r>
                          <a:rPr lang="en-US" altLang="zh-CN" sz="2400" b="0" i="1" dirty="0" err="1">
                            <a:latin typeface="Cambria Math" panose="02040503050406030204" pitchFamily="18" charset="0"/>
                            <a:cs typeface="Calibri" panose="020F0502020204030204" pitchFamily="34" charset="0"/>
                          </a:rPr>
                          <m:t>𝑇</m:t>
                        </m:r>
                      </m:sub>
                    </m:sSub>
                  </m:oMath>
                </a14:m>
                <a:r>
                  <a:rPr lang="zh-CN" altLang="zh-CN" sz="2400" dirty="0">
                    <a:latin typeface="Calibri"/>
                    <a:cs typeface="Calibri"/>
                  </a:rPr>
                  <a:t> là biến tiềm ẩn có cùng số chiều với dữ liệu</a:t>
                </a:r>
                <a14:m>
                  <m:oMath xmlns:m="http://schemas.openxmlformats.org/officeDocument/2006/math">
                    <m:sSub>
                      <m:sSubPr>
                        <m:ctrlPr>
                          <a:rPr lang="en-US" altLang="zh-CN" sz="2400" i="1" dirty="0">
                            <a:latin typeface="Cambria Math" panose="02040503050406030204" pitchFamily="18" charset="0"/>
                            <a:cs typeface="Calibri" panose="020F0502020204030204" pitchFamily="34" charset="0"/>
                          </a:rPr>
                        </m:ctrlPr>
                      </m:sSubPr>
                      <m:e>
                        <m:r>
                          <a:rPr lang="vi-VN" altLang="zh-CN" sz="2400" b="0" i="1" dirty="0" smtClean="0">
                            <a:latin typeface="Cambria Math" panose="02040503050406030204" pitchFamily="18" charset="0"/>
                            <a:cs typeface="Calibri" panose="020F0502020204030204" pitchFamily="34" charset="0"/>
                          </a:rPr>
                          <m:t>  </m:t>
                        </m:r>
                        <m:r>
                          <a:rPr lang="en-US" altLang="zh-CN" sz="2400" b="0" i="1" dirty="0">
                            <a:latin typeface="Cambria Math" panose="02040503050406030204" pitchFamily="18" charset="0"/>
                            <a:cs typeface="Calibri" panose="020F0502020204030204" pitchFamily="34" charset="0"/>
                          </a:rPr>
                          <m:t>𝑥</m:t>
                        </m:r>
                      </m:e>
                      <m:sub>
                        <m:r>
                          <a:rPr lang="en-US" altLang="zh-CN" sz="2400" b="0" i="1" dirty="0">
                            <a:latin typeface="Cambria Math" panose="02040503050406030204" pitchFamily="18" charset="0"/>
                            <a:cs typeface="Calibri" panose="020F0502020204030204" pitchFamily="34" charset="0"/>
                          </a:rPr>
                          <m:t>0</m:t>
                        </m:r>
                      </m:sub>
                    </m:sSub>
                    <m:r>
                      <a:rPr lang="en-US" altLang="zh-CN" sz="2400" b="0" dirty="0">
                        <a:latin typeface="Cambria Math" panose="02040503050406030204" pitchFamily="18" charset="0"/>
                        <a:cs typeface="Calibri" panose="020F0502020204030204" pitchFamily="34" charset="0"/>
                      </a:rPr>
                      <m:t>∼</m:t>
                    </m:r>
                    <m:r>
                      <a:rPr lang="en-US" altLang="zh-CN" sz="2400" b="0" i="1" dirty="0">
                        <a:latin typeface="Cambria Math" panose="02040503050406030204" pitchFamily="18" charset="0"/>
                        <a:cs typeface="Calibri" panose="020F0502020204030204" pitchFamily="34" charset="0"/>
                      </a:rPr>
                      <m:t>𝑞</m:t>
                    </m:r>
                    <m:r>
                      <a:rPr lang="en-US" altLang="zh-CN" sz="2400" b="0" dirty="0">
                        <a:latin typeface="Cambria Math" panose="02040503050406030204" pitchFamily="18" charset="0"/>
                        <a:cs typeface="Calibri" panose="020F0502020204030204" pitchFamily="34" charset="0"/>
                      </a:rPr>
                      <m:t>(</m:t>
                    </m:r>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a:latin typeface="Cambria Math" panose="02040503050406030204" pitchFamily="18" charset="0"/>
                            <a:cs typeface="Calibri" panose="020F0502020204030204" pitchFamily="34" charset="0"/>
                          </a:rPr>
                          <m:t>𝑥</m:t>
                        </m:r>
                      </m:e>
                      <m:sub>
                        <m:r>
                          <a:rPr lang="en-US" altLang="zh-CN" sz="2400" b="0" i="1" dirty="0">
                            <a:latin typeface="Cambria Math" panose="02040503050406030204" pitchFamily="18" charset="0"/>
                            <a:cs typeface="Calibri" panose="020F0502020204030204" pitchFamily="34" charset="0"/>
                          </a:rPr>
                          <m:t>0</m:t>
                        </m:r>
                      </m:sub>
                    </m:sSub>
                    <m:r>
                      <a:rPr lang="en-US" altLang="zh-CN" sz="2400" b="0" dirty="0">
                        <a:latin typeface="Cambria Math" panose="02040503050406030204" pitchFamily="18" charset="0"/>
                        <a:cs typeface="Calibri" panose="020F0502020204030204" pitchFamily="34" charset="0"/>
                      </a:rPr>
                      <m:t>)</m:t>
                    </m:r>
                  </m:oMath>
                </a14:m>
                <a:endParaRPr lang="en-US" altLang="zh-CN" sz="2400" dirty="0">
                  <a:latin typeface="Calibri"/>
                  <a:cs typeface="Calibri"/>
                </a:endParaRPr>
              </a:p>
              <a:p>
                <a:pPr lvl="1"/>
                <a:r>
                  <a:rPr lang="zh-CN" altLang="zh-CN" sz="2400" dirty="0">
                    <a:latin typeface="Calibri"/>
                    <a:cs typeface="Calibri"/>
                  </a:rPr>
                  <a:t>Phân bố đồng thời</a:t>
                </a:r>
                <a:r>
                  <a:rPr lang="vi-VN" altLang="zh-CN" sz="2400" dirty="0">
                    <a:latin typeface="Calibri"/>
                    <a:cs typeface="Calibri"/>
                  </a:rPr>
                  <a:t>. </a:t>
                </a:r>
                <a14:m>
                  <m:oMath xmlns:m="http://schemas.openxmlformats.org/officeDocument/2006/math">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a:latin typeface="Cambria Math" panose="02040503050406030204" pitchFamily="18" charset="0"/>
                            <a:cs typeface="Calibri" panose="020F0502020204030204" pitchFamily="34" charset="0"/>
                          </a:rPr>
                          <m:t>𝑝</m:t>
                        </m:r>
                      </m:e>
                      <m:sub>
                        <m:r>
                          <a:rPr lang="en-US" altLang="zh-CN" sz="2400" b="0" i="1" dirty="0">
                            <a:latin typeface="Cambria Math" panose="02040503050406030204" pitchFamily="18" charset="0"/>
                            <a:cs typeface="Calibri" panose="020F0502020204030204" pitchFamily="34" charset="0"/>
                          </a:rPr>
                          <m:t>𝜃</m:t>
                        </m:r>
                      </m:sub>
                    </m:sSub>
                    <m:r>
                      <a:rPr lang="en-US" altLang="zh-CN" sz="2400" b="0" dirty="0">
                        <a:latin typeface="Cambria Math" panose="02040503050406030204" pitchFamily="18" charset="0"/>
                        <a:cs typeface="Calibri" panose="020F0502020204030204" pitchFamily="34" charset="0"/>
                      </a:rPr>
                      <m:t>(</m:t>
                    </m:r>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a:latin typeface="Cambria Math" panose="02040503050406030204" pitchFamily="18" charset="0"/>
                            <a:cs typeface="Calibri" panose="020F0502020204030204" pitchFamily="34" charset="0"/>
                          </a:rPr>
                          <m:t>𝑥</m:t>
                        </m:r>
                      </m:e>
                      <m:sub>
                        <m:r>
                          <a:rPr lang="en-US" altLang="zh-CN" sz="2400" b="0" i="1" dirty="0">
                            <a:latin typeface="Cambria Math" panose="02040503050406030204" pitchFamily="18" charset="0"/>
                            <a:cs typeface="Calibri" panose="020F0502020204030204" pitchFamily="34" charset="0"/>
                          </a:rPr>
                          <m:t>0</m:t>
                        </m:r>
                        <m:r>
                          <a:rPr lang="en-US" altLang="zh-CN" sz="2400" b="0" dirty="0">
                            <a:latin typeface="Cambria Math" panose="02040503050406030204" pitchFamily="18" charset="0"/>
                            <a:cs typeface="Calibri" panose="020F0502020204030204" pitchFamily="34" charset="0"/>
                          </a:rPr>
                          <m:t>:</m:t>
                        </m:r>
                        <m:r>
                          <a:rPr lang="en-US" altLang="zh-CN" sz="2400" b="0" i="1" dirty="0">
                            <a:latin typeface="Cambria Math" panose="02040503050406030204" pitchFamily="18" charset="0"/>
                            <a:cs typeface="Calibri" panose="020F0502020204030204" pitchFamily="34" charset="0"/>
                          </a:rPr>
                          <m:t>𝑇</m:t>
                        </m:r>
                      </m:sub>
                    </m:sSub>
                    <m:r>
                      <a:rPr lang="en-US" altLang="zh-CN" sz="2400" b="0" dirty="0">
                        <a:latin typeface="Cambria Math" panose="02040503050406030204" pitchFamily="18" charset="0"/>
                        <a:cs typeface="Calibri" panose="020F0502020204030204" pitchFamily="34" charset="0"/>
                      </a:rPr>
                      <m:t>)</m:t>
                    </m:r>
                  </m:oMath>
                </a14:m>
                <a:r>
                  <a:rPr lang="zh-CN" altLang="zh-CN" sz="2400" dirty="0">
                    <a:latin typeface="Calibri"/>
                    <a:cs typeface="Calibri"/>
                  </a:rPr>
                  <a:t> được gọi là quá trình ngược; nó được định nghĩa là một chuỗi Markov có các chuyển tiếp Gauss đã học được, bắt đầu từ</a:t>
                </a:r>
                <a:r>
                  <a:rPr lang="vi-VN" altLang="zh-CN" sz="2400" dirty="0">
                    <a:latin typeface="Calibri"/>
                    <a:cs typeface="Calibri"/>
                  </a:rPr>
                  <a:t>. </a:t>
                </a:r>
                <a14:m>
                  <m:oMath xmlns:m="http://schemas.openxmlformats.org/officeDocument/2006/math">
                    <m:r>
                      <a:rPr lang="en-US" altLang="zh-CN" sz="2400" b="0" i="1" dirty="0">
                        <a:latin typeface="Cambria Math" panose="02040503050406030204" pitchFamily="18" charset="0"/>
                        <a:cs typeface="Calibri" panose="020F0502020204030204" pitchFamily="34" charset="0"/>
                      </a:rPr>
                      <m:t>𝑝</m:t>
                    </m:r>
                    <m:r>
                      <a:rPr lang="en-US" altLang="zh-CN" sz="2400" b="0" dirty="0">
                        <a:latin typeface="Cambria Math" panose="02040503050406030204" pitchFamily="18" charset="0"/>
                        <a:cs typeface="Calibri" panose="020F0502020204030204" pitchFamily="34" charset="0"/>
                      </a:rPr>
                      <m:t>(</m:t>
                    </m:r>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err="1">
                            <a:latin typeface="Cambria Math" panose="02040503050406030204" pitchFamily="18" charset="0"/>
                            <a:cs typeface="Calibri" panose="020F0502020204030204" pitchFamily="34" charset="0"/>
                          </a:rPr>
                          <m:t>𝑥</m:t>
                        </m:r>
                      </m:e>
                      <m:sub>
                        <m:r>
                          <a:rPr lang="en-US" altLang="zh-CN" sz="2400" b="0" i="1" dirty="0" err="1">
                            <a:latin typeface="Cambria Math" panose="02040503050406030204" pitchFamily="18" charset="0"/>
                            <a:cs typeface="Calibri" panose="020F0502020204030204" pitchFamily="34" charset="0"/>
                          </a:rPr>
                          <m:t>𝑇</m:t>
                        </m:r>
                      </m:sub>
                    </m:sSub>
                    <m:r>
                      <a:rPr lang="en-US" altLang="zh-CN" sz="2400" b="0" dirty="0">
                        <a:latin typeface="Cambria Math" panose="02040503050406030204" pitchFamily="18" charset="0"/>
                        <a:cs typeface="Calibri" panose="020F0502020204030204" pitchFamily="34" charset="0"/>
                      </a:rPr>
                      <m:t>) = </m:t>
                    </m:r>
                    <m:r>
                      <a:rPr lang="en-US" altLang="zh-CN" sz="2400" b="0" i="1" dirty="0">
                        <a:latin typeface="Cambria Math" panose="02040503050406030204" pitchFamily="18" charset="0"/>
                        <a:cs typeface="Calibri" panose="020F0502020204030204" pitchFamily="34" charset="0"/>
                      </a:rPr>
                      <m:t>𝑁</m:t>
                    </m:r>
                    <m:r>
                      <a:rPr lang="en-US" altLang="zh-CN" sz="2400" b="0" dirty="0">
                        <a:latin typeface="Cambria Math" panose="02040503050406030204" pitchFamily="18" charset="0"/>
                        <a:cs typeface="Calibri" panose="020F0502020204030204" pitchFamily="34" charset="0"/>
                      </a:rPr>
                      <m:t>(</m:t>
                    </m:r>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err="1">
                            <a:latin typeface="Cambria Math" panose="02040503050406030204" pitchFamily="18" charset="0"/>
                            <a:cs typeface="Calibri" panose="020F0502020204030204" pitchFamily="34" charset="0"/>
                          </a:rPr>
                          <m:t>𝑥</m:t>
                        </m:r>
                      </m:e>
                      <m:sub>
                        <m:r>
                          <a:rPr lang="en-US" altLang="zh-CN" sz="2400" b="0" i="1" dirty="0" err="1">
                            <a:latin typeface="Cambria Math" panose="02040503050406030204" pitchFamily="18" charset="0"/>
                            <a:cs typeface="Calibri" panose="020F0502020204030204" pitchFamily="34" charset="0"/>
                          </a:rPr>
                          <m:t>𝑇</m:t>
                        </m:r>
                      </m:sub>
                    </m:sSub>
                    <m:r>
                      <a:rPr lang="en-US" altLang="zh-CN" sz="2400" b="0" dirty="0">
                        <a:latin typeface="Cambria Math" panose="02040503050406030204" pitchFamily="18" charset="0"/>
                        <a:cs typeface="Calibri" panose="020F0502020204030204" pitchFamily="34" charset="0"/>
                      </a:rPr>
                      <m:t>; </m:t>
                    </m:r>
                    <m:r>
                      <a:rPr lang="en-US" altLang="zh-CN" sz="2400" b="0" i="1" dirty="0">
                        <a:latin typeface="Cambria Math" panose="02040503050406030204" pitchFamily="18" charset="0"/>
                        <a:cs typeface="Calibri" panose="020F0502020204030204" pitchFamily="34" charset="0"/>
                      </a:rPr>
                      <m:t>0</m:t>
                    </m:r>
                    <m:r>
                      <a:rPr lang="en-US" altLang="zh-CN" sz="2400" b="0" dirty="0">
                        <a:latin typeface="Cambria Math" panose="02040503050406030204" pitchFamily="18" charset="0"/>
                        <a:cs typeface="Calibri" panose="020F0502020204030204" pitchFamily="34" charset="0"/>
                      </a:rPr>
                      <m:t>, </m:t>
                    </m:r>
                    <m:r>
                      <a:rPr lang="en-US" altLang="zh-CN" sz="2400" b="0" i="1" dirty="0">
                        <a:latin typeface="Cambria Math" panose="02040503050406030204" pitchFamily="18" charset="0"/>
                        <a:cs typeface="Calibri" panose="020F0502020204030204" pitchFamily="34" charset="0"/>
                      </a:rPr>
                      <m:t>𝐼</m:t>
                    </m:r>
                    <m:r>
                      <a:rPr lang="en-US" altLang="zh-CN" sz="2400" b="0" dirty="0">
                        <a:latin typeface="Cambria Math" panose="02040503050406030204" pitchFamily="18" charset="0"/>
                        <a:cs typeface="Calibri" panose="020F0502020204030204" pitchFamily="34" charset="0"/>
                      </a:rPr>
                      <m:t>)</m:t>
                    </m:r>
                  </m:oMath>
                </a14:m>
                <a:r>
                  <a:rPr lang="zh-CN" altLang="zh-CN" sz="2400" dirty="0">
                    <a:latin typeface="Calibri"/>
                    <a:cs typeface="Calibri"/>
                  </a:rPr>
                  <a:t>:</a:t>
                </a:r>
                <a:endParaRPr lang="en-US" altLang="zh-CN" dirty="0">
                  <a:latin typeface="Calibri"/>
                  <a:cs typeface="Calibri"/>
                </a:endParaRPr>
              </a:p>
              <a:p>
                <a:pPr lvl="1"/>
                <a:endParaRPr lang="zh-CN" altLang="en-US" sz="2400" dirty="0">
                  <a:latin typeface="Calibri"/>
                  <a:cs typeface="Calibri"/>
                </a:endParaRPr>
              </a:p>
              <a:p>
                <a:pPr lvl="1" algn="just"/>
                <a:endParaRPr lang="zh-CN" altLang="zh-CN" sz="1800" kern="100" dirty="0">
                  <a:effectLst/>
                  <a:latin typeface="Calibri"/>
                  <a:ea typeface="宋体" panose="02010600030101010101" pitchFamily="2" charset="-122"/>
                  <a:cs typeface="Calibri"/>
                </a:endParaRPr>
              </a:p>
              <a:p>
                <a:pPr marL="457200" lvl="1" indent="0" algn="just">
                  <a:buNone/>
                </a:pPr>
                <a:endParaRPr lang="zh-CN" altLang="zh-CN" sz="1800" kern="100" dirty="0">
                  <a:effectLst/>
                  <a:latin typeface="Calibri"/>
                  <a:ea typeface="宋体" panose="02010600030101010101" pitchFamily="2" charset="-122"/>
                  <a:cs typeface="Calibri"/>
                </a:endParaRPr>
              </a:p>
              <a:p>
                <a:pPr marL="914400" lvl="2" indent="0" algn="just">
                  <a:buNone/>
                </a:pPr>
                <a:endParaRPr sz="2400" b="1" dirty="0">
                  <a:solidFill>
                    <a:srgbClr val="4D4D4D"/>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909" t="-505" r="-1023"/>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Mô hình khuếch tán khử nhiễu</a:t>
            </a:r>
          </a:p>
        </p:txBody>
      </p:sp>
      <p:pic>
        <p:nvPicPr>
          <p:cNvPr id="10" name="图片 9">
            <a:extLst>
              <a:ext uri="{FF2B5EF4-FFF2-40B4-BE49-F238E27FC236}">
                <a16:creationId xmlns:a16="http://schemas.microsoft.com/office/drawing/2014/main" id="{2EF677B9-20B3-4BB7-BE5D-26BD6D3A41AF}"/>
              </a:ext>
            </a:extLst>
          </p:cNvPr>
          <p:cNvPicPr/>
          <p:nvPr/>
        </p:nvPicPr>
        <p:blipFill>
          <a:blip r:embed="rId4">
            <a:extLst>
              <a:ext uri="{28A0092B-C50C-407E-A947-70E740481C1C}">
                <a14:useLocalDpi xmlns:a14="http://schemas.microsoft.com/office/drawing/2010/main" val="0"/>
              </a:ext>
            </a:extLst>
          </a:blip>
          <a:stretch>
            <a:fillRect/>
          </a:stretch>
        </p:blipFill>
        <p:spPr>
          <a:xfrm>
            <a:off x="1781453" y="3783184"/>
            <a:ext cx="10410547" cy="981102"/>
          </a:xfrm>
          <a:prstGeom prst="rect">
            <a:avLst/>
          </a:prstGeom>
        </p:spPr>
      </p:pic>
      <p:pic>
        <p:nvPicPr>
          <p:cNvPr id="3" name="图片 2">
            <a:extLst>
              <a:ext uri="{FF2B5EF4-FFF2-40B4-BE49-F238E27FC236}">
                <a16:creationId xmlns:a16="http://schemas.microsoft.com/office/drawing/2014/main" id="{B61FB6FE-A323-ACA6-4F80-5568BE847397}"/>
              </a:ext>
            </a:extLst>
          </p:cNvPr>
          <p:cNvPicPr>
            <a:picLocks noChangeAspect="1"/>
          </p:cNvPicPr>
          <p:nvPr/>
        </p:nvPicPr>
        <p:blipFill>
          <a:blip r:embed="rId5"/>
          <a:stretch>
            <a:fillRect/>
          </a:stretch>
        </p:blipFill>
        <p:spPr>
          <a:xfrm>
            <a:off x="376999" y="4807932"/>
            <a:ext cx="11438000" cy="1916982"/>
          </a:xfrm>
          <a:prstGeom prst="rect">
            <a:avLst/>
          </a:prstGeom>
        </p:spPr>
      </p:pic>
    </p:spTree>
    <p:extLst>
      <p:ext uri="{BB962C8B-B14F-4D97-AF65-F5344CB8AC3E}">
        <p14:creationId xmlns:p14="http://schemas.microsoft.com/office/powerpoint/2010/main" val="270606330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49</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pPr>
                  <a:lnSpc>
                    <a:spcPct val="86000"/>
                  </a:lnSpc>
                </a:pPr>
                <a:r>
                  <a:rPr lang="zh-CN" altLang="en-US" sz="2200" dirty="0">
                    <a:latin typeface="Calibri"/>
                    <a:cs typeface="Calibri"/>
                  </a:rPr>
                  <a:t>Nguyên lý phương pháp</a:t>
                </a:r>
                <a:endParaRPr lang="en-US" altLang="zh-CN" sz="2200" dirty="0">
                  <a:latin typeface="Calibri"/>
                  <a:cs typeface="Calibri"/>
                </a:endParaRPr>
              </a:p>
              <a:p>
                <a:pPr lvl="1" algn="just">
                  <a:lnSpc>
                    <a:spcPct val="86000"/>
                  </a:lnSpc>
                </a:pPr>
                <a:r>
                  <a:rPr lang="zh-CN" altLang="zh-CN" sz="1800" dirty="0">
                    <a:latin typeface="Calibri"/>
                    <a:cs typeface="Calibri"/>
                  </a:rPr>
                  <a:t>Điểm khác biệt giữa mô hình khuếch tán và các loại mô hình biến tiềm ẩn khác là hậu nghiệm xấp xỉ</a:t>
                </a:r>
                <a14:m>
                  <m:oMath xmlns:m="http://schemas.openxmlformats.org/officeDocument/2006/math">
                    <m:r>
                      <a:rPr lang="vi-VN" altLang="zh-CN" b="0" i="1" dirty="0" smtClean="0">
                        <a:latin typeface="Cambria Math" panose="02040503050406030204" pitchFamily="18" charset="0"/>
                        <a:cs typeface="Calibri" panose="020F0502020204030204" pitchFamily="34" charset="0"/>
                      </a:rPr>
                      <m:t>.  </m:t>
                    </m:r>
                    <m:r>
                      <a:rPr lang="en-US" altLang="zh-CN" b="0" i="1" dirty="0">
                        <a:latin typeface="Cambria Math" panose="02040503050406030204" pitchFamily="18" charset="0"/>
                        <a:cs typeface="Calibri" panose="020F0502020204030204" pitchFamily="34" charset="0"/>
                      </a:rPr>
                      <m:t>𝑞</m:t>
                    </m:r>
                    <m:r>
                      <a:rPr lang="en-US" altLang="zh-CN" b="0" dirty="0">
                        <a:latin typeface="Cambria Math" panose="02040503050406030204" pitchFamily="18" charset="0"/>
                        <a:cs typeface="Calibri" panose="020F0502020204030204" pitchFamily="34" charset="0"/>
                      </a:rPr>
                      <m:t>(</m:t>
                    </m:r>
                    <m:sSub>
                      <m:sSubPr>
                        <m:ctrlPr>
                          <a:rPr lang="en-US" altLang="zh-CN" i="1" dirty="0">
                            <a:latin typeface="Cambria Math" panose="02040503050406030204" pitchFamily="18" charset="0"/>
                            <a:cs typeface="Calibri" panose="020F0502020204030204" pitchFamily="34" charset="0"/>
                          </a:rPr>
                        </m:ctrlPr>
                      </m:sSubPr>
                      <m:e>
                        <m:r>
                          <a:rPr lang="en-US" altLang="zh-CN" b="0" i="1" dirty="0">
                            <a:latin typeface="Cambria Math" panose="02040503050406030204" pitchFamily="18" charset="0"/>
                            <a:cs typeface="Calibri" panose="020F0502020204030204" pitchFamily="34" charset="0"/>
                          </a:rPr>
                          <m:t>𝑥</m:t>
                        </m:r>
                      </m:e>
                      <m:sub>
                        <m:r>
                          <a:rPr lang="en-US" altLang="zh-CN" b="0" i="1" dirty="0">
                            <a:latin typeface="Cambria Math" panose="02040503050406030204" pitchFamily="18" charset="0"/>
                            <a:cs typeface="Calibri" panose="020F0502020204030204" pitchFamily="34" charset="0"/>
                          </a:rPr>
                          <m:t>1</m:t>
                        </m:r>
                        <m:r>
                          <a:rPr lang="en-US" altLang="zh-CN" b="0" dirty="0">
                            <a:latin typeface="Cambria Math" panose="02040503050406030204" pitchFamily="18" charset="0"/>
                            <a:cs typeface="Calibri" panose="020F0502020204030204" pitchFamily="34" charset="0"/>
                          </a:rPr>
                          <m:t>:</m:t>
                        </m:r>
                        <m:r>
                          <a:rPr lang="en-US" altLang="zh-CN" b="0" i="1" dirty="0">
                            <a:latin typeface="Cambria Math" panose="02040503050406030204" pitchFamily="18" charset="0"/>
                            <a:cs typeface="Calibri" panose="020F0502020204030204" pitchFamily="34" charset="0"/>
                          </a:rPr>
                          <m:t>𝑇</m:t>
                        </m:r>
                      </m:sub>
                    </m:sSub>
                    <m:r>
                      <a:rPr lang="en-US" altLang="zh-CN" b="0" dirty="0">
                        <a:latin typeface="Cambria Math" panose="02040503050406030204" pitchFamily="18" charset="0"/>
                        <a:cs typeface="Calibri" panose="020F0502020204030204" pitchFamily="34" charset="0"/>
                      </a:rPr>
                      <m:t> |</m:t>
                    </m:r>
                    <m:sSub>
                      <m:sSubPr>
                        <m:ctrlPr>
                          <a:rPr lang="en-US" altLang="zh-CN" i="1" dirty="0">
                            <a:latin typeface="Cambria Math" panose="02040503050406030204" pitchFamily="18" charset="0"/>
                            <a:cs typeface="Calibri" panose="020F0502020204030204" pitchFamily="34" charset="0"/>
                          </a:rPr>
                        </m:ctrlPr>
                      </m:sSubPr>
                      <m:e>
                        <m:r>
                          <a:rPr lang="en-US" altLang="zh-CN" b="0" i="1" dirty="0">
                            <a:latin typeface="Cambria Math" panose="02040503050406030204" pitchFamily="18" charset="0"/>
                            <a:cs typeface="Calibri" panose="020F0502020204030204" pitchFamily="34" charset="0"/>
                          </a:rPr>
                          <m:t>𝑥</m:t>
                        </m:r>
                      </m:e>
                      <m:sub>
                        <m:r>
                          <a:rPr lang="en-US" altLang="zh-CN" b="0" i="1" dirty="0">
                            <a:latin typeface="Cambria Math" panose="02040503050406030204" pitchFamily="18" charset="0"/>
                            <a:cs typeface="Calibri" panose="020F0502020204030204" pitchFamily="34" charset="0"/>
                          </a:rPr>
                          <m:t>0</m:t>
                        </m:r>
                      </m:sub>
                    </m:sSub>
                  </m:oMath>
                </a14:m>
                <a:r>
                  <a:rPr lang="en-US" altLang="zh-CN" sz="1800" dirty="0">
                    <a:latin typeface="Calibri"/>
                    <a:cs typeface="Calibri"/>
                  </a:rPr>
                  <a:t>), được gọi là quá trình xuôi hoặc quá trình khuếch tán, được cố định thành một chuỗi Markov và dần thêm nhiễu Gauss vào dữ liệu theo lịch phương sai</a:t>
                </a:r>
                <a14:m>
                  <m:oMath xmlns:m="http://schemas.openxmlformats.org/officeDocument/2006/math">
                    <m:sSub>
                      <m:sSubPr>
                        <m:ctrlPr>
                          <a:rPr lang="en-US" altLang="zh-CN" i="1" dirty="0">
                            <a:latin typeface="Cambria Math" panose="02040503050406030204" pitchFamily="18" charset="0"/>
                            <a:cs typeface="Calibri" panose="020F0502020204030204" pitchFamily="34" charset="0"/>
                          </a:rPr>
                        </m:ctrlPr>
                      </m:sSubPr>
                      <m:e>
                        <m:r>
                          <a:rPr lang="vi-VN" altLang="zh-CN" b="0" i="1" dirty="0" smtClean="0">
                            <a:latin typeface="Cambria Math" panose="02040503050406030204" pitchFamily="18" charset="0"/>
                            <a:cs typeface="Calibri" panose="020F0502020204030204" pitchFamily="34" charset="0"/>
                          </a:rPr>
                          <m:t>  </m:t>
                        </m:r>
                        <m:r>
                          <a:rPr lang="en-US" altLang="zh-CN" b="0" i="1" dirty="0">
                            <a:latin typeface="Cambria Math" panose="02040503050406030204" pitchFamily="18" charset="0"/>
                            <a:cs typeface="Calibri" panose="020F0502020204030204" pitchFamily="34" charset="0"/>
                          </a:rPr>
                          <m:t>𝛽</m:t>
                        </m:r>
                      </m:e>
                      <m:sub>
                        <m:r>
                          <a:rPr lang="en-US" altLang="zh-CN" b="0" i="1" dirty="0">
                            <a:latin typeface="Cambria Math" panose="02040503050406030204" pitchFamily="18" charset="0"/>
                            <a:cs typeface="Calibri" panose="020F0502020204030204" pitchFamily="34" charset="0"/>
                          </a:rPr>
                          <m:t>1</m:t>
                        </m:r>
                      </m:sub>
                    </m:sSub>
                    <m:r>
                      <a:rPr lang="en-US" altLang="zh-CN" b="0" dirty="0">
                        <a:latin typeface="Cambria Math" panose="02040503050406030204" pitchFamily="18" charset="0"/>
                        <a:cs typeface="Calibri" panose="020F0502020204030204" pitchFamily="34" charset="0"/>
                      </a:rPr>
                      <m:t>, . . . , </m:t>
                    </m:r>
                    <m:sSub>
                      <m:sSubPr>
                        <m:ctrlPr>
                          <a:rPr lang="en-US" altLang="zh-CN" i="1" dirty="0">
                            <a:latin typeface="Cambria Math" panose="02040503050406030204" pitchFamily="18" charset="0"/>
                            <a:cs typeface="Calibri" panose="020F0502020204030204" pitchFamily="34" charset="0"/>
                          </a:rPr>
                        </m:ctrlPr>
                      </m:sSubPr>
                      <m:e>
                        <m:r>
                          <a:rPr lang="en-US" altLang="zh-CN" b="0" i="1" dirty="0">
                            <a:latin typeface="Cambria Math" panose="02040503050406030204" pitchFamily="18" charset="0"/>
                            <a:cs typeface="Calibri" panose="020F0502020204030204" pitchFamily="34" charset="0"/>
                          </a:rPr>
                          <m:t>𝛽</m:t>
                        </m:r>
                      </m:e>
                      <m:sub>
                        <m:r>
                          <a:rPr lang="en-US" altLang="zh-CN" b="0" i="1" dirty="0">
                            <a:latin typeface="Cambria Math" panose="02040503050406030204" pitchFamily="18" charset="0"/>
                            <a:cs typeface="Calibri" panose="020F0502020204030204" pitchFamily="34" charset="0"/>
                          </a:rPr>
                          <m:t>𝑇</m:t>
                        </m:r>
                      </m:sub>
                    </m:sSub>
                    <m:r>
                      <a:rPr lang="en-US" altLang="zh-CN" b="0" dirty="0">
                        <a:latin typeface="Cambria Math" panose="02040503050406030204" pitchFamily="18" charset="0"/>
                        <a:cs typeface="Calibri" panose="020F0502020204030204" pitchFamily="34" charset="0"/>
                      </a:rPr>
                      <m:t> </m:t>
                    </m:r>
                  </m:oMath>
                </a14:m>
                <a:r>
                  <a:rPr lang="zh-CN" altLang="zh-CN" sz="1800" dirty="0">
                    <a:latin typeface="Calibri"/>
                    <a:cs typeface="Calibri"/>
                  </a:rPr>
                  <a:t>:</a:t>
                </a:r>
                <a:endParaRPr lang="en-US" altLang="zh-CN" sz="1800" dirty="0">
                  <a:latin typeface="Calibri"/>
                  <a:cs typeface="Calibri"/>
                </a:endParaRPr>
              </a:p>
              <a:p>
                <a:pPr algn="just">
                  <a:lnSpc>
                    <a:spcPct val="86000"/>
                  </a:lnSpc>
                </a:pPr>
                <a:endParaRPr lang="en-US" altLang="zh-CN" sz="2200" kern="100" dirty="0">
                  <a:effectLst/>
                  <a:latin typeface="Calibri"/>
                  <a:ea typeface="宋体" panose="02010600030101010101" pitchFamily="2" charset="-122"/>
                  <a:cs typeface="Calibri"/>
                </a:endParaRPr>
              </a:p>
              <a:p>
                <a:pPr marL="0" indent="0">
                  <a:lnSpc>
                    <a:spcPct val="86000"/>
                  </a:lnSpc>
                  <a:buNone/>
                </a:pPr>
                <a:endParaRPr lang="en-US" altLang="zh-CN" sz="1800" kern="100" dirty="0">
                  <a:latin typeface="Calibri"/>
                  <a:ea typeface="宋体" panose="02010600030101010101" pitchFamily="2" charset="-122"/>
                  <a:cs typeface="Calibri"/>
                </a:endParaRPr>
              </a:p>
              <a:p>
                <a:pPr lvl="1">
                  <a:lnSpc>
                    <a:spcPct val="86000"/>
                  </a:lnSpc>
                </a:pPr>
                <a:endParaRPr lang="vi-VN" altLang="zh-CN" sz="1800" b="1" dirty="0">
                  <a:latin typeface="Calibri"/>
                  <a:cs typeface="Calibri"/>
                </a:endParaRPr>
              </a:p>
              <a:p>
                <a:pPr lvl="1">
                  <a:lnSpc>
                    <a:spcPct val="86000"/>
                  </a:lnSpc>
                </a:pPr>
                <a:r>
                  <a:rPr lang="zh-CN" altLang="zh-CN" dirty="0">
                    <a:latin typeface="Calibri"/>
                    <a:cs typeface="Calibri"/>
                  </a:rPr>
                  <a:t>Quá trình huấn luyện được thực hiện bằng cách tối ưu cận biến phân thông thường của log-hợp lý âm:</a:t>
                </a:r>
                <a:endParaRPr lang="en-US" altLang="zh-CN" dirty="0">
                  <a:latin typeface="Calibri"/>
                  <a:cs typeface="Calibri"/>
                </a:endParaRPr>
              </a:p>
              <a:p>
                <a:pPr lvl="1">
                  <a:lnSpc>
                    <a:spcPct val="86000"/>
                  </a:lnSpc>
                </a:pPr>
                <a:endParaRPr lang="en-US" altLang="zh-CN" kern="100" dirty="0">
                  <a:latin typeface="Calibri"/>
                  <a:ea typeface="宋体" panose="02010600030101010101" pitchFamily="2" charset="-122"/>
                  <a:cs typeface="Calibri"/>
                </a:endParaRPr>
              </a:p>
              <a:p>
                <a:pPr lvl="1">
                  <a:lnSpc>
                    <a:spcPct val="86000"/>
                  </a:lnSpc>
                </a:pPr>
                <a:endParaRPr lang="en-US" altLang="zh-CN" sz="1800" kern="100" dirty="0">
                  <a:effectLst/>
                  <a:latin typeface="Calibri"/>
                  <a:ea typeface="宋体" panose="02010600030101010101" pitchFamily="2" charset="-122"/>
                  <a:cs typeface="Calibri"/>
                </a:endParaRPr>
              </a:p>
              <a:p>
                <a:pPr lvl="1">
                  <a:lnSpc>
                    <a:spcPct val="86000"/>
                  </a:lnSpc>
                </a:pPr>
                <a:endParaRPr lang="en-US" altLang="zh-CN" sz="1800" kern="100" dirty="0">
                  <a:latin typeface="Calibri"/>
                  <a:ea typeface="宋体" panose="02010600030101010101" pitchFamily="2" charset="-122"/>
                  <a:cs typeface="Calibri"/>
                </a:endParaRPr>
              </a:p>
              <a:p>
                <a:pPr lvl="1">
                  <a:lnSpc>
                    <a:spcPct val="86000"/>
                  </a:lnSpc>
                </a:pPr>
                <a:endParaRPr lang="zh-CN" altLang="zh-CN" sz="1800" kern="100" dirty="0">
                  <a:effectLst/>
                  <a:latin typeface="Calibri"/>
                  <a:ea typeface="宋体" panose="02010600030101010101" pitchFamily="2" charset="-122"/>
                  <a:cs typeface="Calibri"/>
                </a:endParaRPr>
              </a:p>
              <a:p>
                <a:pPr lvl="1">
                  <a:lnSpc>
                    <a:spcPct val="86000"/>
                  </a:lnSpc>
                </a:pPr>
                <a:endParaRPr lang="en-US" altLang="zh-CN" sz="1800" dirty="0">
                  <a:latin typeface="Calibri"/>
                  <a:cs typeface="Calibri"/>
                </a:endParaRPr>
              </a:p>
              <a:p>
                <a:pPr lvl="1">
                  <a:lnSpc>
                    <a:spcPct val="86000"/>
                  </a:lnSpc>
                </a:pPr>
                <a:endParaRPr lang="zh-CN" altLang="en-US" sz="1800" dirty="0">
                  <a:latin typeface="Calibri"/>
                  <a:cs typeface="Calibri"/>
                </a:endParaRPr>
              </a:p>
              <a:p>
                <a:pPr lvl="1" algn="just">
                  <a:lnSpc>
                    <a:spcPct val="86000"/>
                  </a:lnSpc>
                </a:pPr>
                <a:endParaRPr lang="zh-CN" altLang="zh-CN" sz="1800" kern="100" dirty="0">
                  <a:effectLst/>
                  <a:latin typeface="Calibri"/>
                  <a:ea typeface="宋体" panose="02010600030101010101" pitchFamily="2" charset="-122"/>
                  <a:cs typeface="Calibri"/>
                </a:endParaRPr>
              </a:p>
              <a:p>
                <a:pPr marL="457200" lvl="1" indent="0" algn="just">
                  <a:lnSpc>
                    <a:spcPct val="86000"/>
                  </a:lnSpc>
                  <a:buNone/>
                </a:pPr>
                <a:endParaRPr lang="zh-CN" altLang="zh-CN" sz="1800" kern="100" dirty="0">
                  <a:effectLst/>
                  <a:latin typeface="Calibri"/>
                  <a:ea typeface="宋体" panose="02010600030101010101" pitchFamily="2" charset="-122"/>
                  <a:cs typeface="Calibri"/>
                </a:endParaRPr>
              </a:p>
              <a:p>
                <a:pPr marL="914400" lvl="2" indent="0" algn="just">
                  <a:lnSpc>
                    <a:spcPct val="86000"/>
                  </a:lnSpc>
                  <a:buNone/>
                </a:pPr>
                <a:endParaRPr sz="1800" b="1" dirty="0">
                  <a:solidFill>
                    <a:srgbClr val="4D4D4D"/>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568" t="-1768" r="-45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Mô hình khuếch tán khử nhiễu</a:t>
            </a:r>
          </a:p>
        </p:txBody>
      </p:sp>
      <p:pic>
        <p:nvPicPr>
          <p:cNvPr id="5" name="图片 4">
            <a:extLst>
              <a:ext uri="{FF2B5EF4-FFF2-40B4-BE49-F238E27FC236}">
                <a16:creationId xmlns:a16="http://schemas.microsoft.com/office/drawing/2014/main" id="{DEBADD37-A855-40F3-9995-50E8A950DCB8}"/>
              </a:ext>
            </a:extLst>
          </p:cNvPr>
          <p:cNvPicPr/>
          <p:nvPr/>
        </p:nvPicPr>
        <p:blipFill>
          <a:blip r:embed="rId4">
            <a:extLst>
              <a:ext uri="{28A0092B-C50C-407E-A947-70E740481C1C}">
                <a14:useLocalDpi xmlns:a14="http://schemas.microsoft.com/office/drawing/2010/main" val="0"/>
              </a:ext>
            </a:extLst>
          </a:blip>
          <a:stretch>
            <a:fillRect/>
          </a:stretch>
        </p:blipFill>
        <p:spPr>
          <a:xfrm>
            <a:off x="1290822" y="2369094"/>
            <a:ext cx="9733966" cy="872729"/>
          </a:xfrm>
          <a:prstGeom prst="rect">
            <a:avLst/>
          </a:prstGeom>
        </p:spPr>
      </p:pic>
      <p:pic>
        <p:nvPicPr>
          <p:cNvPr id="6" name="图片 5">
            <a:extLst>
              <a:ext uri="{FF2B5EF4-FFF2-40B4-BE49-F238E27FC236}">
                <a16:creationId xmlns:a16="http://schemas.microsoft.com/office/drawing/2014/main" id="{DB7E76F6-2BCD-44E1-A501-FD19C171AC6B}"/>
              </a:ext>
            </a:extLst>
          </p:cNvPr>
          <p:cNvPicPr/>
          <p:nvPr/>
        </p:nvPicPr>
        <p:blipFill>
          <a:blip r:embed="rId5">
            <a:extLst>
              <a:ext uri="{28A0092B-C50C-407E-A947-70E740481C1C}">
                <a14:useLocalDpi xmlns:a14="http://schemas.microsoft.com/office/drawing/2010/main" val="0"/>
              </a:ext>
            </a:extLst>
          </a:blip>
          <a:stretch>
            <a:fillRect/>
          </a:stretch>
        </p:blipFill>
        <p:spPr>
          <a:xfrm>
            <a:off x="2350571" y="3929074"/>
            <a:ext cx="7490849" cy="872729"/>
          </a:xfrm>
          <a:prstGeom prst="rect">
            <a:avLst/>
          </a:prstGeom>
        </p:spPr>
      </p:pic>
      <p:pic>
        <p:nvPicPr>
          <p:cNvPr id="3" name="图片 2">
            <a:extLst>
              <a:ext uri="{FF2B5EF4-FFF2-40B4-BE49-F238E27FC236}">
                <a16:creationId xmlns:a16="http://schemas.microsoft.com/office/drawing/2014/main" id="{84473DD5-B2AD-B2C7-062E-2807EA70CCBD}"/>
              </a:ext>
            </a:extLst>
          </p:cNvPr>
          <p:cNvPicPr>
            <a:picLocks noChangeAspect="1"/>
          </p:cNvPicPr>
          <p:nvPr/>
        </p:nvPicPr>
        <p:blipFill>
          <a:blip r:embed="rId6"/>
          <a:stretch>
            <a:fillRect/>
          </a:stretch>
        </p:blipFill>
        <p:spPr>
          <a:xfrm>
            <a:off x="1290822" y="5038249"/>
            <a:ext cx="9610349" cy="1610672"/>
          </a:xfrm>
          <a:prstGeom prst="rect">
            <a:avLst/>
          </a:prstGeom>
        </p:spPr>
      </p:pic>
    </p:spTree>
    <p:extLst>
      <p:ext uri="{BB962C8B-B14F-4D97-AF65-F5344CB8AC3E}">
        <p14:creationId xmlns:p14="http://schemas.microsoft.com/office/powerpoint/2010/main" val="172052822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50</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pPr>
                  <a:lnSpc>
                    <a:spcPct val="86000"/>
                  </a:lnSpc>
                </a:pPr>
                <a:r>
                  <a:rPr lang="zh-CN" altLang="en-US" dirty="0"/>
                  <a:t>Nguyên lý phương pháp</a:t>
                </a:r>
                <a:endParaRPr lang="en-US" altLang="zh-CN" dirty="0"/>
              </a:p>
              <a:p>
                <a:pPr lvl="1">
                  <a:lnSpc>
                    <a:spcPct val="86000"/>
                  </a:lnSpc>
                </a:pPr>
                <a:r>
                  <a:rPr lang="en-VN" dirty="0"/>
                  <a:t>Một đặc tính quan trọng của quá trình khuếch tán thuận là có thể lấy mẫu trực tiếp </a:t>
                </a:r>
                <a14:m>
                  <m:oMath xmlns:m="http://schemas.openxmlformats.org/officeDocument/2006/math">
                    <m:sSub>
                      <m:sSubPr>
                        <m:ctrlPr>
                          <a:rPr lang="en-US" altLang="zh-CN" i="1" dirty="0">
                            <a:latin typeface="Cambria Math" panose="02040503050406030204" pitchFamily="18" charset="0"/>
                            <a:cs typeface="Calibri" panose="020F0502020204030204" pitchFamily="34" charset="0"/>
                          </a:rPr>
                        </m:ctrlPr>
                      </m:sSubPr>
                      <m:e>
                        <m:r>
                          <a:rPr lang="en-US" altLang="zh-CN" b="0" i="1" dirty="0">
                            <a:latin typeface="Cambria Math" panose="02040503050406030204" pitchFamily="18" charset="0"/>
                            <a:cs typeface="Calibri" panose="020F0502020204030204" pitchFamily="34" charset="0"/>
                          </a:rPr>
                          <m:t>𝑥</m:t>
                        </m:r>
                      </m:e>
                      <m:sub>
                        <m:r>
                          <a:rPr lang="en-US" altLang="zh-CN" b="0" i="1" dirty="0">
                            <a:latin typeface="Cambria Math" panose="02040503050406030204" pitchFamily="18" charset="0"/>
                            <a:cs typeface="Calibri" panose="020F0502020204030204" pitchFamily="34" charset="0"/>
                          </a:rPr>
                          <m:t>𝑡</m:t>
                        </m:r>
                      </m:sub>
                    </m:sSub>
                  </m:oMath>
                </a14:m>
                <a:r>
                  <a:rPr lang="vi-VN" altLang="zh-CN" dirty="0"/>
                  <a:t> từ </a:t>
                </a:r>
                <a14:m>
                  <m:oMath xmlns:m="http://schemas.openxmlformats.org/officeDocument/2006/math">
                    <m:sSub>
                      <m:sSubPr>
                        <m:ctrlPr>
                          <a:rPr lang="en-US" altLang="zh-CN" i="1" dirty="0">
                            <a:latin typeface="Cambria Math" panose="02040503050406030204" pitchFamily="18" charset="0"/>
                            <a:cs typeface="Calibri" panose="020F0502020204030204" pitchFamily="34" charset="0"/>
                          </a:rPr>
                        </m:ctrlPr>
                      </m:sSubPr>
                      <m:e>
                        <m:r>
                          <a:rPr lang="en-US" altLang="zh-CN" b="0" i="1" dirty="0">
                            <a:latin typeface="Cambria Math" panose="02040503050406030204" pitchFamily="18" charset="0"/>
                            <a:cs typeface="Calibri" panose="020F0502020204030204" pitchFamily="34" charset="0"/>
                          </a:rPr>
                          <m:t>𝑥</m:t>
                        </m:r>
                      </m:e>
                      <m:sub>
                        <m:r>
                          <a:rPr lang="vi-VN" altLang="zh-CN" b="0" i="1" dirty="0" smtClean="0">
                            <a:latin typeface="Cambria Math" panose="02040503050406030204" pitchFamily="18" charset="0"/>
                            <a:cs typeface="Calibri" panose="020F0502020204030204" pitchFamily="34" charset="0"/>
                          </a:rPr>
                          <m:t>0 </m:t>
                        </m:r>
                      </m:sub>
                    </m:sSub>
                  </m:oMath>
                </a14:m>
                <a:r>
                  <a:rPr lang="vi-VN" altLang="zh-CN" dirty="0"/>
                  <a:t> tại bất kỳ bước thời gian t:</a:t>
                </a:r>
              </a:p>
              <a:p>
                <a:pPr marL="457200" lvl="1" indent="0" algn="ctr">
                  <a:lnSpc>
                    <a:spcPct val="86000"/>
                  </a:lnSpc>
                  <a:buNone/>
                </a:pPr>
                <a:r>
                  <a:rPr lang="en-US" altLang="zh-CN" sz="2400" b="1" dirty="0">
                    <a:cs typeface="Calibri" panose="020F0502020204030204" pitchFamily="34" charset="0"/>
                  </a:rPr>
                  <a:t>              </a:t>
                </a:r>
                <a14:m>
                  <m:oMath xmlns:m="http://schemas.openxmlformats.org/officeDocument/2006/math">
                    <m:sSub>
                      <m:sSubPr>
                        <m:ctrlPr>
                          <a:rPr lang="en-US" altLang="zh-CN" sz="2400" i="1" dirty="0">
                            <a:latin typeface="Cambria Math" panose="02040503050406030204" pitchFamily="18" charset="0"/>
                            <a:cs typeface="Calibri" panose="020F0502020204030204" pitchFamily="34" charset="0"/>
                          </a:rPr>
                        </m:ctrlPr>
                      </m:sSubPr>
                      <m:e>
                        <m:r>
                          <a:rPr lang="vi-VN" altLang="zh-CN" sz="2400" b="0" i="1" dirty="0" smtClean="0">
                            <a:latin typeface="Cambria Math" panose="02040503050406030204" pitchFamily="18" charset="0"/>
                            <a:cs typeface="Calibri" panose="020F0502020204030204" pitchFamily="34" charset="0"/>
                          </a:rPr>
                          <m:t> </m:t>
                        </m:r>
                        <m:r>
                          <a:rPr lang="en-US" altLang="zh-CN" sz="2400" b="0" i="1" dirty="0">
                            <a:latin typeface="Cambria Math" panose="02040503050406030204" pitchFamily="18" charset="0"/>
                            <a:cs typeface="Calibri" panose="020F0502020204030204" pitchFamily="34" charset="0"/>
                          </a:rPr>
                          <m:t>𝛼</m:t>
                        </m:r>
                      </m:e>
                      <m:sub>
                        <m:r>
                          <a:rPr lang="en-US" altLang="zh-CN" sz="2400" b="0" i="1" dirty="0">
                            <a:latin typeface="Cambria Math" panose="02040503050406030204" pitchFamily="18" charset="0"/>
                            <a:cs typeface="Calibri" panose="020F0502020204030204" pitchFamily="34" charset="0"/>
                          </a:rPr>
                          <m:t>𝑡</m:t>
                        </m:r>
                      </m:sub>
                    </m:sSub>
                    <m:r>
                      <a:rPr lang="en-US" altLang="zh-CN" sz="2400" b="0" dirty="0">
                        <a:latin typeface="Cambria Math" panose="02040503050406030204" pitchFamily="18" charset="0"/>
                        <a:cs typeface="Calibri" panose="020F0502020204030204" pitchFamily="34" charset="0"/>
                      </a:rPr>
                      <m:t> := </m:t>
                    </m:r>
                    <m:r>
                      <a:rPr lang="en-US" altLang="zh-CN" sz="2400" b="0" i="1" dirty="0">
                        <a:latin typeface="Cambria Math" panose="02040503050406030204" pitchFamily="18" charset="0"/>
                        <a:cs typeface="Calibri" panose="020F0502020204030204" pitchFamily="34" charset="0"/>
                      </a:rPr>
                      <m:t>1</m:t>
                    </m:r>
                    <m:r>
                      <a:rPr lang="en-US" altLang="zh-CN" sz="2400" b="0" dirty="0">
                        <a:latin typeface="Cambria Math" panose="02040503050406030204" pitchFamily="18" charset="0"/>
                        <a:cs typeface="Calibri" panose="020F0502020204030204" pitchFamily="34" charset="0"/>
                      </a:rPr>
                      <m:t> − </m:t>
                    </m:r>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a:latin typeface="Cambria Math" panose="02040503050406030204" pitchFamily="18" charset="0"/>
                            <a:cs typeface="Calibri" panose="020F0502020204030204" pitchFamily="34" charset="0"/>
                          </a:rPr>
                          <m:t>𝛽</m:t>
                        </m:r>
                      </m:e>
                      <m:sub>
                        <m:r>
                          <a:rPr lang="en-US" altLang="zh-CN" sz="2400" b="0" i="1" dirty="0">
                            <a:latin typeface="Cambria Math" panose="02040503050406030204" pitchFamily="18" charset="0"/>
                            <a:cs typeface="Calibri" panose="020F0502020204030204" pitchFamily="34" charset="0"/>
                          </a:rPr>
                          <m:t>𝑡</m:t>
                        </m:r>
                      </m:sub>
                    </m:sSub>
                    <m:r>
                      <a:rPr lang="en-US" altLang="zh-CN" sz="2400" b="0" dirty="0">
                        <a:latin typeface="Cambria Math" panose="02040503050406030204" pitchFamily="18" charset="0"/>
                        <a:cs typeface="Calibri" panose="020F0502020204030204" pitchFamily="34" charset="0"/>
                      </a:rPr>
                      <m:t> </m:t>
                    </m:r>
                  </m:oMath>
                </a14:m>
                <a:r>
                  <a:rPr lang="zh-CN" altLang="zh-CN" sz="1800" dirty="0">
                    <a:latin typeface="Calibri"/>
                    <a:cs typeface="Calibri"/>
                  </a:rPr>
                  <a:t> </a:t>
                </a:r>
                <a:r>
                  <a:rPr lang="vi-VN" altLang="zh-CN" sz="1800" dirty="0">
                    <a:latin typeface="Calibri"/>
                    <a:cs typeface="Calibri"/>
                  </a:rPr>
                  <a:t>; </a:t>
                </a:r>
                <a14:m>
                  <m:oMath xmlns:m="http://schemas.openxmlformats.org/officeDocument/2006/math">
                    <m:bar>
                      <m:barPr>
                        <m:pos m:val="top"/>
                        <m:ctrlPr>
                          <a:rPr lang="en-US" altLang="zh-CN" sz="2400" i="1" dirty="0">
                            <a:latin typeface="Cambria Math" panose="02040503050406030204" pitchFamily="18" charset="0"/>
                            <a:cs typeface="Calibri" panose="020F0502020204030204" pitchFamily="34" charset="0"/>
                          </a:rPr>
                        </m:ctrlPr>
                      </m:barPr>
                      <m:e>
                        <m:sSub>
                          <m:sSubPr>
                            <m:ctrlPr>
                              <a:rPr lang="en-US" altLang="zh-CN" sz="2400" i="1" dirty="0" smtClean="0">
                                <a:latin typeface="Cambria Math" panose="02040503050406030204" pitchFamily="18" charset="0"/>
                                <a:cs typeface="Calibri" panose="020F0502020204030204" pitchFamily="34" charset="0"/>
                              </a:rPr>
                            </m:ctrlPr>
                          </m:sSubPr>
                          <m:e>
                            <m:r>
                              <a:rPr lang="vi-VN" altLang="zh-CN" sz="2400" b="0" i="1" dirty="0" smtClean="0">
                                <a:latin typeface="Cambria Math" panose="02040503050406030204" pitchFamily="18" charset="0"/>
                                <a:cs typeface="Calibri" panose="020F0502020204030204" pitchFamily="34" charset="0"/>
                              </a:rPr>
                              <m:t> </m:t>
                            </m:r>
                            <m:r>
                              <a:rPr lang="en-US" altLang="zh-CN" sz="2400" b="0" i="1" dirty="0">
                                <a:latin typeface="Cambria Math" panose="02040503050406030204" pitchFamily="18" charset="0"/>
                                <a:cs typeface="Calibri" panose="020F0502020204030204" pitchFamily="34" charset="0"/>
                              </a:rPr>
                              <m:t>𝛼</m:t>
                            </m:r>
                          </m:e>
                          <m:sub>
                            <m:r>
                              <a:rPr lang="en-US" altLang="zh-CN" sz="2400" b="0" i="1" dirty="0">
                                <a:latin typeface="Cambria Math" panose="02040503050406030204" pitchFamily="18" charset="0"/>
                                <a:cs typeface="Calibri" panose="020F0502020204030204" pitchFamily="34" charset="0"/>
                              </a:rPr>
                              <m:t>𝑡</m:t>
                            </m:r>
                          </m:sub>
                        </m:sSub>
                      </m:e>
                    </m:bar>
                    <m:r>
                      <a:rPr lang="en-US" altLang="zh-CN" sz="2400" b="0" dirty="0">
                        <a:latin typeface="Cambria Math" panose="02040503050406030204" pitchFamily="18" charset="0"/>
                        <a:cs typeface="Calibri" panose="020F0502020204030204" pitchFamily="34" charset="0"/>
                      </a:rPr>
                      <m:t>≔</m:t>
                    </m:r>
                    <m:nary>
                      <m:naryPr>
                        <m:chr m:val="∏"/>
                        <m:ctrlPr>
                          <a:rPr lang="en-US" altLang="zh-CN" sz="2400" i="1" dirty="0">
                            <a:latin typeface="Cambria Math" panose="02040503050406030204" pitchFamily="18" charset="0"/>
                            <a:cs typeface="Calibri" panose="020F0502020204030204" pitchFamily="34" charset="0"/>
                          </a:rPr>
                        </m:ctrlPr>
                      </m:naryPr>
                      <m:sub>
                        <m:r>
                          <a:rPr lang="en-US" altLang="zh-CN" sz="2400" b="0" i="1" dirty="0">
                            <a:latin typeface="Cambria Math" panose="02040503050406030204" pitchFamily="18" charset="0"/>
                            <a:cs typeface="Calibri" panose="020F0502020204030204" pitchFamily="34" charset="0"/>
                          </a:rPr>
                          <m:t>𝑠</m:t>
                        </m:r>
                        <m:r>
                          <a:rPr lang="en-US" altLang="zh-CN" sz="2400" b="0" dirty="0">
                            <a:latin typeface="Cambria Math" panose="02040503050406030204" pitchFamily="18" charset="0"/>
                            <a:cs typeface="Calibri" panose="020F0502020204030204" pitchFamily="34" charset="0"/>
                          </a:rPr>
                          <m:t>=</m:t>
                        </m:r>
                        <m:r>
                          <a:rPr lang="en-US" altLang="zh-CN" sz="2400" b="0" i="1" dirty="0">
                            <a:latin typeface="Cambria Math" panose="02040503050406030204" pitchFamily="18" charset="0"/>
                            <a:cs typeface="Calibri" panose="020F0502020204030204" pitchFamily="34" charset="0"/>
                          </a:rPr>
                          <m:t>1</m:t>
                        </m:r>
                      </m:sub>
                      <m:sup>
                        <m:r>
                          <a:rPr lang="en-US" altLang="zh-CN" sz="2400" b="0" i="1" dirty="0">
                            <a:latin typeface="Cambria Math" panose="02040503050406030204" pitchFamily="18" charset="0"/>
                            <a:cs typeface="Calibri" panose="020F0502020204030204" pitchFamily="34" charset="0"/>
                          </a:rPr>
                          <m:t>𝑡</m:t>
                        </m:r>
                      </m:sup>
                      <m:e>
                        <m:sSub>
                          <m:sSubPr>
                            <m:ctrlPr>
                              <a:rPr lang="en-US" altLang="zh-CN" sz="2400" i="1" dirty="0">
                                <a:latin typeface="Cambria Math" panose="02040503050406030204" pitchFamily="18" charset="0"/>
                                <a:cs typeface="Calibri" panose="020F0502020204030204" pitchFamily="34" charset="0"/>
                              </a:rPr>
                            </m:ctrlPr>
                          </m:sSubPr>
                          <m:e>
                            <m:r>
                              <a:rPr lang="en-US" altLang="zh-CN" sz="2400" b="0" i="1" dirty="0">
                                <a:latin typeface="Cambria Math" panose="02040503050406030204" pitchFamily="18" charset="0"/>
                                <a:cs typeface="Calibri" panose="020F0502020204030204" pitchFamily="34" charset="0"/>
                              </a:rPr>
                              <m:t>𝛼</m:t>
                            </m:r>
                          </m:e>
                          <m:sub>
                            <m:r>
                              <a:rPr lang="en-US" altLang="zh-CN" sz="2400" b="0" i="1" dirty="0">
                                <a:latin typeface="Cambria Math" panose="02040503050406030204" pitchFamily="18" charset="0"/>
                                <a:cs typeface="Calibri" panose="020F0502020204030204" pitchFamily="34" charset="0"/>
                              </a:rPr>
                              <m:t>𝑠</m:t>
                            </m:r>
                          </m:sub>
                        </m:sSub>
                      </m:e>
                    </m:nary>
                  </m:oMath>
                </a14:m>
                <a:r>
                  <a:rPr lang="zh-CN" altLang="zh-CN" sz="1800" dirty="0">
                    <a:latin typeface="Calibri"/>
                    <a:cs typeface="Calibri"/>
                  </a:rPr>
                  <a:t>, </a:t>
                </a:r>
                <a:endParaRPr lang="vi-VN" altLang="zh-CN" sz="1800" dirty="0">
                  <a:latin typeface="Calibri"/>
                  <a:cs typeface="Calibri"/>
                </a:endParaRPr>
              </a:p>
              <a:p>
                <a:pPr marL="457200" lvl="1" indent="0" algn="ctr">
                  <a:lnSpc>
                    <a:spcPct val="86000"/>
                  </a:lnSpc>
                  <a:buNone/>
                </a:pPr>
                <a14:m>
                  <m:oMath xmlns:m="http://schemas.openxmlformats.org/officeDocument/2006/math">
                    <m:sSub>
                      <m:sSubPr>
                        <m:ctrlPr>
                          <a:rPr lang="vi-VN" altLang="zh-CN" sz="1800" b="1" i="1" smtClean="0">
                            <a:latin typeface="Cambria Math" panose="02040503050406030204" pitchFamily="18" charset="0"/>
                            <a:cs typeface="Calibri"/>
                          </a:rPr>
                        </m:ctrlPr>
                      </m:sSubPr>
                      <m:e>
                        <m:r>
                          <a:rPr lang="vi-VN" altLang="zh-CN" sz="1800" b="1" i="1" smtClean="0">
                            <a:latin typeface="Cambria Math" panose="02040503050406030204" pitchFamily="18" charset="0"/>
                            <a:cs typeface="Calibri"/>
                          </a:rPr>
                          <m:t> </m:t>
                        </m:r>
                        <m:r>
                          <m:rPr>
                            <m:sty m:val="p"/>
                          </m:rPr>
                          <a:rPr lang="vi-VN" altLang="zh-CN" sz="1800" b="1" i="1">
                            <a:latin typeface="Cambria Math" panose="02040503050406030204" pitchFamily="18" charset="0"/>
                            <a:cs typeface="Calibri"/>
                          </a:rPr>
                          <m:t>x</m:t>
                        </m:r>
                      </m:e>
                      <m:sub>
                        <m:r>
                          <m:rPr>
                            <m:sty m:val="p"/>
                          </m:rPr>
                          <a:rPr lang="vi-VN" altLang="zh-CN" sz="1800" b="1" i="1">
                            <a:latin typeface="Cambria Math" panose="02040503050406030204" pitchFamily="18" charset="0"/>
                            <a:cs typeface="Calibri"/>
                          </a:rPr>
                          <m:t>t</m:t>
                        </m:r>
                      </m:sub>
                    </m:sSub>
                    <m:r>
                      <a:rPr lang="vi-VN" altLang="zh-CN" sz="1800" b="1" i="1" smtClean="0">
                        <a:latin typeface="Cambria Math" panose="02040503050406030204" pitchFamily="18" charset="0"/>
                        <a:cs typeface="Calibri"/>
                      </a:rPr>
                      <m:t> = </m:t>
                    </m:r>
                    <m:rad>
                      <m:radPr>
                        <m:degHide m:val="on"/>
                        <m:ctrlPr>
                          <a:rPr lang="vi-VN" altLang="zh-CN" sz="1800" b="1" i="1" smtClean="0">
                            <a:latin typeface="Cambria Math" panose="02040503050406030204" pitchFamily="18" charset="0"/>
                            <a:cs typeface="Calibri"/>
                          </a:rPr>
                        </m:ctrlPr>
                      </m:radPr>
                      <m:deg/>
                      <m:e>
                        <m:bar>
                          <m:barPr>
                            <m:pos m:val="top"/>
                            <m:ctrlPr>
                              <a:rPr lang="en-US" altLang="zh-CN" sz="1800" b="1" i="1" dirty="0">
                                <a:latin typeface="Cambria Math" panose="02040503050406030204" pitchFamily="18" charset="0"/>
                                <a:cs typeface="Calibri" panose="020F0502020204030204" pitchFamily="34" charset="0"/>
                              </a:rPr>
                            </m:ctrlPr>
                          </m:barPr>
                          <m:e>
                            <m:sSub>
                              <m:sSubPr>
                                <m:ctrlPr>
                                  <a:rPr lang="en-US" altLang="zh-CN" sz="1800" b="1" i="1" dirty="0">
                                    <a:latin typeface="Cambria Math" panose="02040503050406030204" pitchFamily="18" charset="0"/>
                                    <a:cs typeface="Calibri" panose="020F0502020204030204" pitchFamily="34" charset="0"/>
                                  </a:rPr>
                                </m:ctrlPr>
                              </m:sSubPr>
                              <m:e>
                                <m:r>
                                  <a:rPr lang="vi-VN" altLang="zh-CN" sz="1800" b="1" i="1" dirty="0">
                                    <a:latin typeface="Cambria Math" panose="02040503050406030204" pitchFamily="18" charset="0"/>
                                    <a:cs typeface="Calibri" panose="020F0502020204030204" pitchFamily="34" charset="0"/>
                                  </a:rPr>
                                  <m:t> </m:t>
                                </m:r>
                                <m:r>
                                  <a:rPr lang="en-US" altLang="zh-CN" sz="1800" b="1" i="1" dirty="0">
                                    <a:latin typeface="Cambria Math" panose="02040503050406030204" pitchFamily="18" charset="0"/>
                                    <a:cs typeface="Calibri" panose="020F0502020204030204" pitchFamily="34" charset="0"/>
                                  </a:rPr>
                                  <m:t>𝜶</m:t>
                                </m:r>
                              </m:e>
                              <m:sub>
                                <m:r>
                                  <a:rPr lang="en-US" altLang="zh-CN" sz="1800" b="1" i="1" dirty="0">
                                    <a:latin typeface="Cambria Math" panose="02040503050406030204" pitchFamily="18" charset="0"/>
                                    <a:cs typeface="Calibri" panose="020F0502020204030204" pitchFamily="34" charset="0"/>
                                  </a:rPr>
                                  <m:t>𝒕</m:t>
                                </m:r>
                              </m:sub>
                            </m:sSub>
                          </m:e>
                        </m:bar>
                      </m:e>
                    </m:rad>
                  </m:oMath>
                </a14:m>
                <a:r>
                  <a:rPr lang="vi-VN" altLang="zh-CN" sz="1800" b="1" dirty="0">
                    <a:cs typeface="Calibri"/>
                  </a:rPr>
                  <a:t> </a:t>
                </a:r>
                <a14:m>
                  <m:oMath xmlns:m="http://schemas.openxmlformats.org/officeDocument/2006/math">
                    <m:sSub>
                      <m:sSubPr>
                        <m:ctrlPr>
                          <a:rPr lang="vi-VN" altLang="zh-CN" sz="1800" b="1" i="1">
                            <a:latin typeface="Cambria Math" panose="02040503050406030204" pitchFamily="18" charset="0"/>
                            <a:cs typeface="Calibri"/>
                          </a:rPr>
                        </m:ctrlPr>
                      </m:sSubPr>
                      <m:e>
                        <m:r>
                          <m:rPr>
                            <m:sty m:val="p"/>
                          </m:rPr>
                          <a:rPr lang="vi-VN" altLang="zh-CN" sz="1800" b="1" i="1">
                            <a:latin typeface="Cambria Math" panose="02040503050406030204" pitchFamily="18" charset="0"/>
                            <a:cs typeface="Calibri"/>
                          </a:rPr>
                          <m:t>x</m:t>
                        </m:r>
                      </m:e>
                      <m:sub>
                        <m:r>
                          <a:rPr lang="vi-VN" altLang="zh-CN" sz="1800" b="1" i="1" smtClean="0">
                            <a:latin typeface="Cambria Math" panose="02040503050406030204" pitchFamily="18" charset="0"/>
                            <a:cs typeface="Calibri"/>
                          </a:rPr>
                          <m:t>0</m:t>
                        </m:r>
                      </m:sub>
                    </m:sSub>
                    <m:r>
                      <a:rPr lang="vi-VN" altLang="zh-CN" sz="1800" b="1" i="1" smtClean="0">
                        <a:latin typeface="Cambria Math" panose="02040503050406030204" pitchFamily="18" charset="0"/>
                        <a:cs typeface="Calibri"/>
                      </a:rPr>
                      <m:t> + </m:t>
                    </m:r>
                    <m:rad>
                      <m:radPr>
                        <m:degHide m:val="on"/>
                        <m:ctrlPr>
                          <a:rPr lang="vi-VN" altLang="zh-CN" sz="1800" b="1" i="1" smtClean="0">
                            <a:latin typeface="Cambria Math" panose="02040503050406030204" pitchFamily="18" charset="0"/>
                            <a:cs typeface="Calibri"/>
                          </a:rPr>
                        </m:ctrlPr>
                      </m:radPr>
                      <m:deg/>
                      <m:e>
                        <m:r>
                          <a:rPr lang="vi-VN" altLang="zh-CN" sz="1800" b="1" i="1" smtClean="0">
                            <a:latin typeface="Cambria Math" panose="02040503050406030204" pitchFamily="18" charset="0"/>
                            <a:cs typeface="Calibri"/>
                          </a:rPr>
                          <m:t>1−</m:t>
                        </m:r>
                        <m:bar>
                          <m:barPr>
                            <m:pos m:val="top"/>
                            <m:ctrlPr>
                              <a:rPr lang="en-US" altLang="zh-CN" sz="1800" b="1" i="1" dirty="0">
                                <a:latin typeface="Cambria Math" panose="02040503050406030204" pitchFamily="18" charset="0"/>
                                <a:cs typeface="Calibri" panose="020F0502020204030204" pitchFamily="34" charset="0"/>
                              </a:rPr>
                            </m:ctrlPr>
                          </m:barPr>
                          <m:e>
                            <m:sSub>
                              <m:sSubPr>
                                <m:ctrlPr>
                                  <a:rPr lang="en-US" altLang="zh-CN" sz="1800" b="1" i="1" dirty="0">
                                    <a:latin typeface="Cambria Math" panose="02040503050406030204" pitchFamily="18" charset="0"/>
                                    <a:cs typeface="Calibri" panose="020F0502020204030204" pitchFamily="34" charset="0"/>
                                  </a:rPr>
                                </m:ctrlPr>
                              </m:sSubPr>
                              <m:e>
                                <m:r>
                                  <a:rPr lang="vi-VN" altLang="zh-CN" sz="1800" b="1" i="1" dirty="0">
                                    <a:latin typeface="Cambria Math" panose="02040503050406030204" pitchFamily="18" charset="0"/>
                                    <a:cs typeface="Calibri" panose="020F0502020204030204" pitchFamily="34" charset="0"/>
                                  </a:rPr>
                                  <m:t> </m:t>
                                </m:r>
                                <m:r>
                                  <a:rPr lang="en-US" altLang="zh-CN" sz="1800" b="1" i="1" dirty="0">
                                    <a:latin typeface="Cambria Math" panose="02040503050406030204" pitchFamily="18" charset="0"/>
                                    <a:cs typeface="Calibri" panose="020F0502020204030204" pitchFamily="34" charset="0"/>
                                  </a:rPr>
                                  <m:t>𝜶</m:t>
                                </m:r>
                              </m:e>
                              <m:sub>
                                <m:r>
                                  <a:rPr lang="en-US" altLang="zh-CN" sz="1800" b="1" i="1" dirty="0">
                                    <a:latin typeface="Cambria Math" panose="02040503050406030204" pitchFamily="18" charset="0"/>
                                    <a:cs typeface="Calibri" panose="020F0502020204030204" pitchFamily="34" charset="0"/>
                                  </a:rPr>
                                  <m:t>𝒕</m:t>
                                </m:r>
                              </m:sub>
                            </m:sSub>
                          </m:e>
                        </m:bar>
                      </m:e>
                    </m:rad>
                    <m:r>
                      <a:rPr lang="vi-VN" altLang="zh-CN" sz="1800" b="1" i="1">
                        <a:latin typeface="Cambria Math" panose="02040503050406030204" pitchFamily="18" charset="0"/>
                        <a:ea typeface="Cambria Math" panose="02040503050406030204" pitchFamily="18" charset="0"/>
                        <a:cs typeface="Calibri"/>
                      </a:rPr>
                      <m:t>𝝐</m:t>
                    </m:r>
                  </m:oMath>
                </a14:m>
                <a:r>
                  <a:rPr lang="vi-VN" altLang="zh-CN" sz="1800" b="1" dirty="0">
                    <a:latin typeface="Calibri"/>
                    <a:cs typeface="Calibri"/>
                  </a:rPr>
                  <a:t> ;</a:t>
                </a:r>
                <a14:m>
                  <m:oMath xmlns:m="http://schemas.openxmlformats.org/officeDocument/2006/math">
                    <m:r>
                      <a:rPr lang="vi-VN" altLang="zh-CN" sz="1800" b="1" i="0" smtClean="0">
                        <a:latin typeface="Cambria Math" panose="02040503050406030204" pitchFamily="18" charset="0"/>
                        <a:ea typeface="Cambria Math" panose="02040503050406030204" pitchFamily="18" charset="0"/>
                        <a:cs typeface="Calibri"/>
                      </a:rPr>
                      <m:t>    </m:t>
                    </m:r>
                    <m:r>
                      <a:rPr lang="vi-VN" altLang="zh-CN" sz="1800" b="1" i="1">
                        <a:latin typeface="Cambria Math" panose="02040503050406030204" pitchFamily="18" charset="0"/>
                        <a:ea typeface="Cambria Math" panose="02040503050406030204" pitchFamily="18" charset="0"/>
                        <a:cs typeface="Calibri"/>
                      </a:rPr>
                      <m:t>𝝐</m:t>
                    </m:r>
                    <m:r>
                      <a:rPr lang="vi-VN" altLang="zh-CN" sz="1800" b="1" i="1" smtClean="0">
                        <a:latin typeface="Cambria Math" panose="02040503050406030204" pitchFamily="18" charset="0"/>
                        <a:ea typeface="Cambria Math" panose="02040503050406030204" pitchFamily="18" charset="0"/>
                        <a:cs typeface="Calibri"/>
                      </a:rPr>
                      <m:t>∈</m:t>
                    </m:r>
                    <m:r>
                      <m:rPr>
                        <m:sty m:val="p"/>
                      </m:rPr>
                      <a:rPr lang="vi-VN" altLang="zh-CN" sz="1800" b="1" i="1">
                        <a:latin typeface="Cambria Math" panose="02040503050406030204" pitchFamily="18" charset="0"/>
                        <a:ea typeface="Cambria Math" panose="02040503050406030204" pitchFamily="18" charset="0"/>
                        <a:cs typeface="Calibri"/>
                      </a:rPr>
                      <m:t>N</m:t>
                    </m:r>
                    <m:r>
                      <a:rPr lang="vi-VN" altLang="zh-CN" sz="1800" b="1" i="1" smtClean="0">
                        <a:latin typeface="Cambria Math" panose="02040503050406030204" pitchFamily="18" charset="0"/>
                        <a:ea typeface="Cambria Math" panose="02040503050406030204" pitchFamily="18" charset="0"/>
                        <a:cs typeface="Calibri"/>
                      </a:rPr>
                      <m:t>(0,</m:t>
                    </m:r>
                    <m:r>
                      <m:rPr>
                        <m:sty m:val="p"/>
                      </m:rPr>
                      <a:rPr lang="vi-VN" altLang="zh-CN" sz="1800" b="1" i="1">
                        <a:latin typeface="Cambria Math" panose="02040503050406030204" pitchFamily="18" charset="0"/>
                        <a:ea typeface="Cambria Math" panose="02040503050406030204" pitchFamily="18" charset="0"/>
                        <a:cs typeface="Calibri"/>
                      </a:rPr>
                      <m:t>I</m:t>
                    </m:r>
                    <m:r>
                      <a:rPr lang="vi-VN" altLang="zh-CN" sz="1800" b="1" i="1" smtClean="0">
                        <a:latin typeface="Cambria Math" panose="02040503050406030204" pitchFamily="18" charset="0"/>
                        <a:ea typeface="Cambria Math" panose="02040503050406030204" pitchFamily="18" charset="0"/>
                        <a:cs typeface="Calibri"/>
                      </a:rPr>
                      <m:t>)</m:t>
                    </m:r>
                  </m:oMath>
                </a14:m>
                <a:endParaRPr lang="vi-VN" altLang="zh-CN" sz="1800" b="1" dirty="0">
                  <a:latin typeface="Calibri"/>
                  <a:cs typeface="Calibri"/>
                </a:endParaRPr>
              </a:p>
              <a:p>
                <a:pPr marL="457200" lvl="1" indent="0" algn="ctr">
                  <a:lnSpc>
                    <a:spcPct val="86000"/>
                  </a:lnSpc>
                  <a:buNone/>
                </a:pPr>
                <a:endParaRPr lang="vi-VN" altLang="zh-CN" sz="1800" b="1" dirty="0">
                  <a:latin typeface="Calibri"/>
                  <a:cs typeface="Calibri"/>
                </a:endParaRPr>
              </a:p>
              <a:p>
                <a:pPr lvl="1">
                  <a:lnSpc>
                    <a:spcPct val="86000"/>
                  </a:lnSpc>
                </a:pPr>
                <a:r>
                  <a:rPr lang="en-VN" sz="1800" dirty="0"/>
                  <a:t>Quá trình lấy mẫu ngược có liên hệ với động lực học Langevin </a:t>
                </a:r>
                <a:r>
                  <a:rPr lang="en-VN" sz="1800" i="1" dirty="0"/>
                  <a:t>(Langevin dynamics)</a:t>
                </a:r>
                <a:r>
                  <a:rPr lang="en-VN" sz="1800" dirty="0"/>
                  <a:t>. Mạng </a:t>
                </a:r>
                <a14:m>
                  <m:oMath xmlns:m="http://schemas.openxmlformats.org/officeDocument/2006/math">
                    <m:sSub>
                      <m:sSubPr>
                        <m:ctrlPr>
                          <a:rPr lang="en-VN" i="1">
                            <a:latin typeface="Cambria Math" panose="02040503050406030204" pitchFamily="18" charset="0"/>
                          </a:rPr>
                        </m:ctrlPr>
                      </m:sSubPr>
                      <m:e>
                        <m:r>
                          <a:rPr lang="en-VN" b="0" i="1">
                            <a:latin typeface="Cambria Math" panose="02040503050406030204" pitchFamily="18" charset="0"/>
                          </a:rPr>
                          <m:t>𝜖</m:t>
                        </m:r>
                      </m:e>
                      <m:sub>
                        <m:r>
                          <a:rPr lang="en-VN" b="0" i="1">
                            <a:latin typeface="Cambria Math" panose="02040503050406030204" pitchFamily="18" charset="0"/>
                          </a:rPr>
                          <m:t>𝜃</m:t>
                        </m:r>
                      </m:sub>
                    </m:sSub>
                  </m:oMath>
                </a14:m>
                <a:r>
                  <a:rPr lang="en-VN" sz="1800" dirty="0"/>
                  <a:t>dự đoán nhiễu và gián tiếp ước lượng hàm điểm số </a:t>
                </a:r>
                <a:r>
                  <a:rPr lang="en-VN" sz="1800" i="1" dirty="0"/>
                  <a:t>(score function)</a:t>
                </a:r>
                <a:r>
                  <a:rPr lang="en-VN" sz="1800" dirty="0"/>
                  <a:t>, tức gradient của log-mật độ dữ liệu.</a:t>
                </a:r>
                <a:endParaRPr lang="zh-CN" altLang="en-US" sz="1800" dirty="0">
                  <a:latin typeface="Calibri"/>
                  <a:cs typeface="Calibri"/>
                </a:endParaRPr>
              </a:p>
              <a:p>
                <a:pPr lvl="1" algn="just">
                  <a:lnSpc>
                    <a:spcPct val="86000"/>
                  </a:lnSpc>
                </a:pPr>
                <a:endParaRPr lang="zh-CN" altLang="zh-CN" sz="1800" kern="100" dirty="0">
                  <a:effectLst/>
                  <a:latin typeface="Calibri"/>
                  <a:ea typeface="宋体" panose="02010600030101010101" pitchFamily="2" charset="-122"/>
                  <a:cs typeface="Calibri"/>
                </a:endParaRPr>
              </a:p>
              <a:p>
                <a:pPr marL="457200" lvl="1" indent="0" algn="just">
                  <a:lnSpc>
                    <a:spcPct val="86000"/>
                  </a:lnSpc>
                  <a:buNone/>
                </a:pPr>
                <a:endParaRPr lang="zh-CN" altLang="zh-CN" sz="1800" kern="100" dirty="0">
                  <a:effectLst/>
                  <a:latin typeface="Calibri"/>
                  <a:ea typeface="宋体" panose="02010600030101010101" pitchFamily="2" charset="-122"/>
                  <a:cs typeface="Calibri"/>
                </a:endParaRPr>
              </a:p>
              <a:p>
                <a:pPr marL="914400" lvl="2" indent="0" algn="just">
                  <a:lnSpc>
                    <a:spcPct val="86000"/>
                  </a:lnSpc>
                  <a:buNone/>
                </a:pPr>
                <a:endParaRPr sz="1800" b="1" dirty="0">
                  <a:solidFill>
                    <a:srgbClr val="4D4D4D"/>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17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Mô hình khuếch tán khử nhiễu</a:t>
            </a:r>
          </a:p>
        </p:txBody>
      </p:sp>
      <p:pic>
        <p:nvPicPr>
          <p:cNvPr id="6" name="图片 5">
            <a:extLst>
              <a:ext uri="{FF2B5EF4-FFF2-40B4-BE49-F238E27FC236}">
                <a16:creationId xmlns:a16="http://schemas.microsoft.com/office/drawing/2014/main" id="{B089862A-B80D-46C8-BB51-84C1A8445EF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68351" y="3914012"/>
            <a:ext cx="11655295" cy="2738410"/>
          </a:xfrm>
          <a:prstGeom prst="rect">
            <a:avLst/>
          </a:prstGeom>
        </p:spPr>
      </p:pic>
    </p:spTree>
    <p:extLst>
      <p:ext uri="{BB962C8B-B14F-4D97-AF65-F5344CB8AC3E}">
        <p14:creationId xmlns:p14="http://schemas.microsoft.com/office/powerpoint/2010/main" val="223623405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51</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nSpc>
                <a:spcPct val="88000"/>
              </a:lnSpc>
            </a:pPr>
            <a:r>
              <a:rPr lang="en-US" altLang="zh-CN" dirty="0"/>
              <a:t>High-Resolution Image Synthesis with Latent Diffusion Models</a:t>
            </a:r>
            <a:r>
              <a:rPr lang="zh-CN" altLang="en-US" dirty="0"/>
              <a:t> </a:t>
            </a:r>
            <a:r>
              <a:rPr lang="en-US" altLang="zh-CN" dirty="0"/>
              <a:t>(LDM)</a:t>
            </a:r>
          </a:p>
          <a:p>
            <a:pPr lvl="1">
              <a:lnSpc>
                <a:spcPct val="88000"/>
              </a:lnSpc>
            </a:pPr>
            <a:r>
              <a:rPr lang="zh-CN" altLang="en-US" dirty="0"/>
              <a:t>Thông qua ánh xạ hình ảnh vào không gian tiềm ẩn(latent space), thực hiện học khuếch tán trong không gian tiềm ẩn</a:t>
            </a:r>
            <a:endParaRPr lang="en-US" altLang="zh-CN" dirty="0"/>
          </a:p>
          <a:p>
            <a:pPr lvl="1">
              <a:lnSpc>
                <a:spcPct val="88000"/>
              </a:lnSpc>
            </a:pPr>
            <a:endParaRPr lang="zh-CN" altLang="en-US" sz="1800" dirty="0">
              <a:latin typeface="Calibri"/>
              <a:cs typeface="Calibri"/>
            </a:endParaRPr>
          </a:p>
          <a:p>
            <a:pPr lvl="1" algn="just">
              <a:lnSpc>
                <a:spcPct val="88000"/>
              </a:lnSpc>
            </a:pPr>
            <a:endParaRPr lang="zh-CN" altLang="zh-CN" sz="1800" kern="100" dirty="0">
              <a:effectLst/>
              <a:latin typeface="Calibri"/>
              <a:ea typeface="宋体" panose="02010600030101010101" pitchFamily="2" charset="-122"/>
              <a:cs typeface="Calibri"/>
            </a:endParaRPr>
          </a:p>
          <a:p>
            <a:pPr marL="457200" lvl="1" indent="0" algn="just">
              <a:lnSpc>
                <a:spcPct val="88000"/>
              </a:lnSpc>
              <a:buNone/>
            </a:pPr>
            <a:endParaRPr lang="zh-CN" altLang="zh-CN" sz="1800" kern="100" dirty="0">
              <a:effectLst/>
              <a:latin typeface="Calibri"/>
              <a:ea typeface="宋体" panose="02010600030101010101" pitchFamily="2" charset="-122"/>
              <a:cs typeface="Calibri"/>
            </a:endParaRPr>
          </a:p>
          <a:p>
            <a:pPr marL="914400" lvl="2" indent="0" algn="just">
              <a:lnSpc>
                <a:spcPct val="88000"/>
              </a:lnSpc>
              <a:buNone/>
            </a:pPr>
            <a:endParaRPr sz="1800" b="1" dirty="0">
              <a:solidFill>
                <a:srgbClr val="4D4D4D"/>
              </a:solidFill>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Mạng sinh khuếch tán</a:t>
            </a:r>
          </a:p>
        </p:txBody>
      </p:sp>
      <p:pic>
        <p:nvPicPr>
          <p:cNvPr id="1026" name="Picture 2" descr="The Illustrated Stable Diffusion – Jay Alammar – Visualizing machine  learning one concept at a time.">
            <a:extLst>
              <a:ext uri="{FF2B5EF4-FFF2-40B4-BE49-F238E27FC236}">
                <a16:creationId xmlns:a16="http://schemas.microsoft.com/office/drawing/2014/main" id="{8EE2158C-BBE6-F466-925F-F8DDA1263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4587" y="2205697"/>
            <a:ext cx="8951976" cy="4441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7417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52</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nSpc>
                <a:spcPct val="88000"/>
              </a:lnSpc>
            </a:pPr>
            <a:r>
              <a:rPr lang="en-VN" dirty="0"/>
              <a:t>Bổ sung cơ chế điều khiển có điều kiện cho mô hình khuếch tán văn bản thành hình ảnh </a:t>
            </a:r>
            <a:r>
              <a:rPr lang="en-VN" i="1" dirty="0"/>
              <a:t>(</a:t>
            </a:r>
            <a:r>
              <a:rPr lang="en-US" altLang="zh-CN" dirty="0"/>
              <a:t>Adding Conditional Control to Text-to-Image Diffusion Models , </a:t>
            </a:r>
            <a:r>
              <a:rPr lang="en-VN" i="1" dirty="0"/>
              <a:t>ControlNet)</a:t>
            </a:r>
            <a:endParaRPr lang="en-VN" sz="2000" dirty="0"/>
          </a:p>
          <a:p>
            <a:pPr lvl="1">
              <a:lnSpc>
                <a:spcPct val="88000"/>
              </a:lnSpc>
            </a:pPr>
            <a:r>
              <a:rPr lang="zh-CN" altLang="en-US" dirty="0">
                <a:latin typeface="Calibri"/>
                <a:cs typeface="Calibri"/>
              </a:rPr>
              <a:t>Bằng cách đưa ControlNet vào, thực hiện điều khiển và chuyển giao Diffusion Model một cách hiệu quả</a:t>
            </a:r>
            <a:endParaRPr lang="en-US" altLang="zh-CN" sz="1800" dirty="0">
              <a:latin typeface="Calibri"/>
              <a:cs typeface="Calibri"/>
            </a:endParaRPr>
          </a:p>
          <a:p>
            <a:pPr lvl="1">
              <a:lnSpc>
                <a:spcPct val="88000"/>
              </a:lnSpc>
            </a:pPr>
            <a:endParaRPr lang="zh-CN" altLang="en-US" sz="1800" dirty="0">
              <a:latin typeface="Calibri"/>
              <a:cs typeface="Calibri"/>
            </a:endParaRPr>
          </a:p>
          <a:p>
            <a:pPr lvl="1" algn="just">
              <a:lnSpc>
                <a:spcPct val="88000"/>
              </a:lnSpc>
            </a:pPr>
            <a:endParaRPr lang="zh-CN" altLang="zh-CN" sz="1800" kern="100" dirty="0">
              <a:effectLst/>
              <a:latin typeface="Calibri"/>
              <a:ea typeface="宋体" panose="02010600030101010101" pitchFamily="2" charset="-122"/>
              <a:cs typeface="Calibri"/>
            </a:endParaRPr>
          </a:p>
          <a:p>
            <a:pPr marL="457200" lvl="1" indent="0" algn="just">
              <a:lnSpc>
                <a:spcPct val="88000"/>
              </a:lnSpc>
              <a:buNone/>
            </a:pPr>
            <a:endParaRPr lang="zh-CN" altLang="zh-CN" sz="1800" kern="100" dirty="0">
              <a:effectLst/>
              <a:latin typeface="Calibri"/>
              <a:ea typeface="宋体" panose="02010600030101010101" pitchFamily="2" charset="-122"/>
              <a:cs typeface="Calibri"/>
            </a:endParaRPr>
          </a:p>
          <a:p>
            <a:pPr marL="914400" lvl="2" indent="0" algn="just">
              <a:lnSpc>
                <a:spcPct val="88000"/>
              </a:lnSpc>
              <a:buNone/>
            </a:pPr>
            <a:endParaRPr sz="1800" b="1" dirty="0">
              <a:solidFill>
                <a:srgbClr val="4D4D4D"/>
              </a:solidFill>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Mạng sinh khuếch tán</a:t>
            </a:r>
          </a:p>
        </p:txBody>
      </p:sp>
      <p:pic>
        <p:nvPicPr>
          <p:cNvPr id="3" name="图片 2">
            <a:extLst>
              <a:ext uri="{FF2B5EF4-FFF2-40B4-BE49-F238E27FC236}">
                <a16:creationId xmlns:a16="http://schemas.microsoft.com/office/drawing/2014/main" id="{639F95DD-F5F4-CFFB-D941-8738E7DF98CE}"/>
              </a:ext>
            </a:extLst>
          </p:cNvPr>
          <p:cNvPicPr>
            <a:picLocks noChangeAspect="1"/>
          </p:cNvPicPr>
          <p:nvPr/>
        </p:nvPicPr>
        <p:blipFill>
          <a:blip r:embed="rId3"/>
          <a:stretch>
            <a:fillRect/>
          </a:stretch>
        </p:blipFill>
        <p:spPr>
          <a:xfrm>
            <a:off x="1434496" y="2743200"/>
            <a:ext cx="9323007" cy="3981713"/>
          </a:xfrm>
          <a:prstGeom prst="rect">
            <a:avLst/>
          </a:prstGeom>
        </p:spPr>
      </p:pic>
    </p:spTree>
    <p:extLst>
      <p:ext uri="{BB962C8B-B14F-4D97-AF65-F5344CB8AC3E}">
        <p14:creationId xmlns:p14="http://schemas.microsoft.com/office/powerpoint/2010/main" val="336634021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53</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nSpc>
                <a:spcPct val="88000"/>
              </a:lnSpc>
            </a:pPr>
            <a:r>
              <a:rPr lang="en-US" altLang="zh-CN" dirty="0" err="1"/>
              <a:t>UniDiffuser</a:t>
            </a:r>
            <a:endParaRPr lang="en-US" altLang="zh-CN" dirty="0"/>
          </a:p>
          <a:p>
            <a:pPr lvl="1">
              <a:lnSpc>
                <a:spcPct val="88000"/>
              </a:lnSpc>
            </a:pPr>
            <a:r>
              <a:rPr lang="zh-CN" altLang="zh-CN" dirty="0">
                <a:latin typeface="Calibri"/>
                <a:cs typeface="Calibri"/>
              </a:rPr>
              <a:t>Việc học mô hình khuếch tán cho mọi phân bố có thể được thống nhất thành bài toán dự đoán nhiễu trong dữ liệu đã bị nhiễu</a:t>
            </a:r>
            <a:endParaRPr lang="zh-CN" altLang="en-US" dirty="0">
              <a:latin typeface="Calibri"/>
              <a:cs typeface="Calibri"/>
            </a:endParaRPr>
          </a:p>
          <a:p>
            <a:pPr lvl="1" algn="just">
              <a:lnSpc>
                <a:spcPct val="88000"/>
              </a:lnSpc>
            </a:pPr>
            <a:endParaRPr lang="zh-CN" altLang="zh-CN" sz="1800" kern="100" dirty="0">
              <a:effectLst/>
              <a:latin typeface="Calibri"/>
              <a:ea typeface="宋体" panose="02010600030101010101" pitchFamily="2" charset="-122"/>
              <a:cs typeface="Calibri"/>
            </a:endParaRPr>
          </a:p>
          <a:p>
            <a:pPr marL="457200" lvl="1" indent="0" algn="just">
              <a:lnSpc>
                <a:spcPct val="88000"/>
              </a:lnSpc>
              <a:buNone/>
            </a:pPr>
            <a:endParaRPr lang="zh-CN" altLang="zh-CN" sz="1800" kern="100" dirty="0">
              <a:effectLst/>
              <a:latin typeface="Calibri"/>
              <a:ea typeface="宋体" panose="02010600030101010101" pitchFamily="2" charset="-122"/>
              <a:cs typeface="Calibri"/>
            </a:endParaRPr>
          </a:p>
          <a:p>
            <a:pPr marL="914400" lvl="2" indent="0" algn="just">
              <a:lnSpc>
                <a:spcPct val="88000"/>
              </a:lnSpc>
              <a:buNone/>
            </a:pPr>
            <a:endParaRPr sz="1800" b="1" dirty="0">
              <a:solidFill>
                <a:srgbClr val="4D4D4D"/>
              </a:solidFill>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Mạng sinh khuếch tán</a:t>
            </a:r>
          </a:p>
        </p:txBody>
      </p:sp>
      <p:pic>
        <p:nvPicPr>
          <p:cNvPr id="5" name="图片 4">
            <a:extLst>
              <a:ext uri="{FF2B5EF4-FFF2-40B4-BE49-F238E27FC236}">
                <a16:creationId xmlns:a16="http://schemas.microsoft.com/office/drawing/2014/main" id="{43C3C60F-8F7F-C2BF-0D8B-5C68934881D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748522" y="2285409"/>
            <a:ext cx="8694955" cy="4439505"/>
          </a:xfrm>
          <a:prstGeom prst="rect">
            <a:avLst/>
          </a:prstGeom>
        </p:spPr>
      </p:pic>
    </p:spTree>
    <p:extLst>
      <p:ext uri="{BB962C8B-B14F-4D97-AF65-F5344CB8AC3E}">
        <p14:creationId xmlns:p14="http://schemas.microsoft.com/office/powerpoint/2010/main" val="16540930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54</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§12.5 Ví dụ ứng dụng</a:t>
            </a:r>
          </a:p>
        </p:txBody>
      </p:sp>
      <p:sp>
        <p:nvSpPr>
          <p:cNvPr id="6" name="Rectangle 4">
            <a:extLst>
              <a:ext uri="{FF2B5EF4-FFF2-40B4-BE49-F238E27FC236}">
                <a16:creationId xmlns:a16="http://schemas.microsoft.com/office/drawing/2014/main" id="{E48DF06D-765D-9047-A6DA-A8DBEE092553}"/>
              </a:ext>
            </a:extLst>
          </p:cNvPr>
          <p:cNvSpPr>
            <a:spLocks noChangeArrowheads="1"/>
          </p:cNvSpPr>
          <p:nvPr/>
        </p:nvSpPr>
        <p:spPr bwMode="auto">
          <a:xfrm>
            <a:off x="856343" y="1147504"/>
            <a:ext cx="6350000" cy="1865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Ứng dụng điển hình</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Sinh video</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37064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Calibri" panose="02010600030101010101" charset="-122"/>
                <a:cs typeface="Calibri"/>
              </a:rPr>
              <a:t>55</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Calibri" panose="02010600030101010101" charset="-122"/>
              <a:cs typeface="Calibri"/>
            </a:endParaRPr>
          </a:p>
        </p:txBody>
      </p:sp>
      <p:sp>
        <p:nvSpPr>
          <p:cNvPr id="5" name="文本占位符 4"/>
          <p:cNvSpPr>
            <a:spLocks noGrp="1"/>
          </p:cNvSpPr>
          <p:nvPr>
            <p:ph type="body" sz="quarter" idx="14"/>
          </p:nvPr>
        </p:nvSpPr>
        <p:spPr/>
        <p:txBody>
          <a:bodyPr>
            <a:normAutofit/>
          </a:bodyPr>
          <a:lstStyle/>
          <a:p>
            <a:pPr algn="just">
              <a:lnSpc>
                <a:spcPct val="88000"/>
              </a:lnSpc>
            </a:pPr>
            <a:r>
              <a:rPr lang="zh-CN" altLang="en-US" sz="2400" dirty="0"/>
              <a:t>Kỹ thuật tạo sinh nội dung thị giác tác động đến dư luận chính trị thông qua việc tạo tin giả</a:t>
            </a:r>
            <a:endParaRPr lang="en-US" altLang="zh-CN" sz="2400" dirty="0">
              <a:solidFill>
                <a:srgbClr val="FF0000"/>
              </a:solidFill>
            </a:endParaRPr>
          </a:p>
          <a:p>
            <a:pPr lvl="1" algn="just">
              <a:lnSpc>
                <a:spcPct val="88000"/>
              </a:lnSpc>
            </a:pPr>
            <a:r>
              <a:rPr lang="zh-CN" altLang="en-US" sz="2000" dirty="0"/>
              <a:t>Người dùng Internet sử dụng thuật toán sinh sâu để tổng hợp các hình ảnh như Trump bị bắt, bị giam và vượt ngục, qua đó tác động trong thời gian ngắn đến dư luận chính trị và tâm lý xã hội tại Hoa Kỳ</a:t>
            </a:r>
            <a:endParaRPr lang="en-US" altLang="zh-CN" sz="2000" dirty="0">
              <a:solidFill>
                <a:srgbClr val="FF0000"/>
              </a:solidFill>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Ứng dụng điển hình: an ninh chính trị</a:t>
            </a:r>
          </a:p>
        </p:txBody>
      </p:sp>
      <p:pic>
        <p:nvPicPr>
          <p:cNvPr id="14" name="图片 13"/>
          <p:cNvPicPr>
            <a:picLocks noChangeAspect="1"/>
          </p:cNvPicPr>
          <p:nvPr/>
        </p:nvPicPr>
        <p:blipFill>
          <a:blip r:embed="rId2"/>
          <a:stretch>
            <a:fillRect/>
          </a:stretch>
        </p:blipFill>
        <p:spPr>
          <a:xfrm>
            <a:off x="7099301" y="2854779"/>
            <a:ext cx="4576762" cy="3479956"/>
          </a:xfrm>
          <a:prstGeom prst="rect">
            <a:avLst/>
          </a:prstGeom>
        </p:spPr>
      </p:pic>
      <p:pic>
        <p:nvPicPr>
          <p:cNvPr id="6" name="Picture 5">
            <a:extLst>
              <a:ext uri="{FF2B5EF4-FFF2-40B4-BE49-F238E27FC236}">
                <a16:creationId xmlns:a16="http://schemas.microsoft.com/office/drawing/2014/main" id="{CE743DC1-82BD-322D-5966-B53867C751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619" y="2854779"/>
            <a:ext cx="5588000" cy="3695700"/>
          </a:xfrm>
          <a:prstGeom prst="rect">
            <a:avLst/>
          </a:prstGeom>
        </p:spPr>
      </p:pic>
    </p:spTree>
    <p:extLst>
      <p:ext uri="{BB962C8B-B14F-4D97-AF65-F5344CB8AC3E}">
        <p14:creationId xmlns:p14="http://schemas.microsoft.com/office/powerpoint/2010/main" val="34989519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Calibri" panose="02010600030101010101" charset="-122"/>
                <a:cs typeface="Calibri"/>
              </a:rPr>
              <a:t>56</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Calibri" panose="02010600030101010101" charset="-122"/>
              <a:cs typeface="Calibri"/>
            </a:endParaRPr>
          </a:p>
        </p:txBody>
      </p:sp>
      <p:sp>
        <p:nvSpPr>
          <p:cNvPr id="5" name="文本占位符 4"/>
          <p:cNvSpPr>
            <a:spLocks noGrp="1"/>
          </p:cNvSpPr>
          <p:nvPr>
            <p:ph type="body" sz="quarter" idx="14"/>
          </p:nvPr>
        </p:nvSpPr>
        <p:spPr>
          <a:xfrm>
            <a:off x="515937" y="1104900"/>
            <a:ext cx="11160125" cy="5295900"/>
          </a:xfrm>
        </p:spPr>
        <p:txBody>
          <a:bodyPr>
            <a:normAutofit/>
          </a:bodyPr>
          <a:lstStyle/>
          <a:p>
            <a:r>
              <a:rPr lang="en-VN" sz="2000" dirty="0"/>
              <a:t>Việc làm giả hoặc chỉnh sửa hình ảnh quân sự có thể gây sai lệch thông tin tình báo và ảnh hưởng đến quyết định tác chiến. Giám định ảnh số dựa trên học sâu </a:t>
            </a:r>
            <a:r>
              <a:rPr lang="en-VN" sz="2000" i="1" dirty="0"/>
              <a:t>(deep-learning-based image forensics)</a:t>
            </a:r>
            <a:r>
              <a:rPr lang="en-VN" sz="2000" dirty="0"/>
              <a:t> giúp phát hiện nội dung giả mạo và giảm thiểu các nguy cơ an ninh.</a:t>
            </a:r>
          </a:p>
          <a:p>
            <a:r>
              <a:rPr lang="en-VN" sz="2000" dirty="0"/>
              <a:t>Trong Chiến tranh Iraq, các thông tin tình báo thiếu chính xác về vũ khí hủy diệt hàng loạt đã ảnh hưởng nghiêm trọng đến quyết định quân sự. Kỹ thuật giám định ảnh số có thể hỗ trợ xác minh tính xác thực và độ tin cậy của bằng chứng.</a:t>
            </a:r>
          </a:p>
          <a:p>
            <a:pPr>
              <a:lnSpc>
                <a:spcPct val="88000"/>
              </a:lnSpc>
            </a:pPr>
            <a:endParaRPr lang="zh-CN" altLang="en-US" sz="20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Ứng dụng điển hình: an ninh quân sự</a:t>
            </a:r>
          </a:p>
        </p:txBody>
      </p:sp>
      <p:sp>
        <p:nvSpPr>
          <p:cNvPr id="3" name="文本框 2"/>
          <p:cNvSpPr txBox="1"/>
          <p:nvPr/>
        </p:nvSpPr>
        <p:spPr>
          <a:xfrm>
            <a:off x="1737880" y="6097143"/>
            <a:ext cx="3727528" cy="398780"/>
          </a:xfrm>
          <a:prstGeom prst="rect">
            <a:avLst/>
          </a:prstGeom>
          <a:noFill/>
        </p:spPr>
        <p:txBody>
          <a:bodyPr wrap="square" rtlCol="0">
            <a:normAutofit/>
          </a:bodyPr>
          <a:lstStyle/>
          <a:p>
            <a:pPr marR="0" indent="0" defTabSz="914400" fontAlgn="auto">
              <a:lnSpc>
                <a:spcPct val="100000"/>
              </a:lnSpc>
              <a:spcBef>
                <a:spcPts val="0"/>
              </a:spcBef>
              <a:spcAft>
                <a:spcPts val="0"/>
              </a:spcAft>
              <a:buClrTx/>
              <a:buSzTx/>
              <a:buFontTx/>
              <a:buNone/>
              <a:defRPr/>
            </a:pPr>
            <a:r>
              <a:rPr lang="zh-CN" sz="1400" dirty="0">
                <a:solidFill>
                  <a:srgbClr val="4D4D4D"/>
                </a:solidFill>
                <a:latin typeface="Arial" panose="020B0604020202020204" pitchFamily="34" charset="0"/>
                <a:ea typeface="Calibri" panose="02010609060101010101" pitchFamily="49" charset="-122"/>
                <a:cs typeface="Arial" panose="020B0604020202020204" pitchFamily="34" charset="0"/>
              </a:rPr>
              <a:t>Giám định ảnh mật bị làm giả</a:t>
            </a:r>
          </a:p>
        </p:txBody>
      </p:sp>
      <p:sp>
        <p:nvSpPr>
          <p:cNvPr id="6" name="文本框 5"/>
          <p:cNvSpPr txBox="1"/>
          <p:nvPr/>
        </p:nvSpPr>
        <p:spPr>
          <a:xfrm>
            <a:off x="7263650" y="6097143"/>
            <a:ext cx="3877582" cy="398780"/>
          </a:xfrm>
          <a:prstGeom prst="rect">
            <a:avLst/>
          </a:prstGeom>
          <a:noFill/>
        </p:spPr>
        <p:txBody>
          <a:bodyPr wrap="square" rtlCol="0">
            <a:noAutofit/>
          </a:bodyPr>
          <a:lstStyle/>
          <a:p>
            <a:pPr marR="0" indent="0" defTabSz="914400" fontAlgn="auto">
              <a:lnSpc>
                <a:spcPct val="100000"/>
              </a:lnSpc>
              <a:spcBef>
                <a:spcPts val="0"/>
              </a:spcBef>
              <a:spcAft>
                <a:spcPts val="0"/>
              </a:spcAft>
              <a:buClrTx/>
              <a:buSzTx/>
              <a:buFontTx/>
              <a:buNone/>
              <a:defRPr/>
            </a:pPr>
            <a:r>
              <a:rPr lang="zh-CN" sz="1400" dirty="0">
                <a:solidFill>
                  <a:srgbClr val="4D4D4D"/>
                </a:solidFill>
                <a:latin typeface="Arial" panose="020B0604020202020204" pitchFamily="34" charset="0"/>
                <a:ea typeface="Calibri" panose="02010609060101010101" pitchFamily="49" charset="-122"/>
                <a:cs typeface="Arial" panose="020B0604020202020204" pitchFamily="34" charset="0"/>
              </a:rPr>
              <a:t>Giám định bằng chứng chiến tranh bị làm giả</a:t>
            </a:r>
          </a:p>
        </p:txBody>
      </p:sp>
      <p:pic>
        <p:nvPicPr>
          <p:cNvPr id="111" name="图片 110"/>
          <p:cNvPicPr/>
          <p:nvPr/>
        </p:nvPicPr>
        <p:blipFill>
          <a:blip r:embed="rId2"/>
          <a:stretch>
            <a:fillRect/>
          </a:stretch>
        </p:blipFill>
        <p:spPr>
          <a:xfrm>
            <a:off x="1010557" y="3411856"/>
            <a:ext cx="4780800" cy="2581200"/>
          </a:xfrm>
          <a:prstGeom prst="rect">
            <a:avLst/>
          </a:prstGeom>
          <a:noFill/>
          <a:ln w="9525">
            <a:noFill/>
          </a:ln>
        </p:spPr>
      </p:pic>
      <p:pic>
        <p:nvPicPr>
          <p:cNvPr id="113" name="图片 112"/>
          <p:cNvPicPr/>
          <p:nvPr/>
        </p:nvPicPr>
        <p:blipFill>
          <a:blip r:embed="rId3"/>
          <a:stretch>
            <a:fillRect/>
          </a:stretch>
        </p:blipFill>
        <p:spPr>
          <a:xfrm>
            <a:off x="6360432" y="3411857"/>
            <a:ext cx="4780800" cy="2581200"/>
          </a:xfrm>
          <a:prstGeom prst="rect">
            <a:avLst/>
          </a:prstGeom>
          <a:noFill/>
          <a:ln w="9525">
            <a:noFill/>
          </a:ln>
        </p:spPr>
      </p:pic>
    </p:spTree>
    <p:extLst>
      <p:ext uri="{BB962C8B-B14F-4D97-AF65-F5344CB8AC3E}">
        <p14:creationId xmlns:p14="http://schemas.microsoft.com/office/powerpoint/2010/main" val="27319324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Calibri" panose="02010600030101010101" charset="-122"/>
                <a:cs typeface="Calibri"/>
              </a:rPr>
              <a:t>57</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Calibri" panose="02010600030101010101" charset="-122"/>
              <a:cs typeface="Calibri"/>
            </a:endParaRPr>
          </a:p>
        </p:txBody>
      </p:sp>
      <p:sp>
        <p:nvSpPr>
          <p:cNvPr id="5" name="文本占位符 4"/>
          <p:cNvSpPr>
            <a:spLocks noGrp="1"/>
          </p:cNvSpPr>
          <p:nvPr>
            <p:ph type="body" sz="quarter" idx="14"/>
          </p:nvPr>
        </p:nvSpPr>
        <p:spPr/>
        <p:txBody>
          <a:bodyPr>
            <a:normAutofit/>
          </a:bodyPr>
          <a:lstStyle/>
          <a:p>
            <a:pPr>
              <a:lnSpc>
                <a:spcPct val="86000"/>
              </a:lnSpc>
            </a:pPr>
            <a:r>
              <a:rPr lang="zh-CN" altLang="en-US" sz="2000" dirty="0">
                <a:latin typeface="Calibri"/>
                <a:cs typeface="Calibri"/>
              </a:rPr>
              <a:t>Kỹ thuật tổng hợp sâu có thể được sử dụng trong hậu kỳ các tác phẩm điện ảnh và truyền hình, chẳng hạn như “Avatar” và “Stranger Things”</a:t>
            </a:r>
            <a:endParaRPr lang="en-US" altLang="zh-CN" sz="2000" dirty="0">
              <a:latin typeface="Calibri"/>
              <a:cs typeface="Calibri"/>
            </a:endParaRPr>
          </a:p>
          <a:p>
            <a:pPr>
              <a:lnSpc>
                <a:spcPct val="86000"/>
              </a:lnSpc>
            </a:pPr>
            <a:r>
              <a:rPr lang="zh-CN" altLang="en-US" sz="2000" dirty="0">
                <a:latin typeface="Calibri"/>
                <a:cs typeface="Calibri"/>
              </a:rPr>
              <a:t>Ngành di sản văn hóa sử dụng kỹ thuật tổng hợp sâu để hỗ trợ xây dựng các dự án khảo cổ, thám hiểm và phục dựng mang tính nhập vai</a:t>
            </a:r>
            <a:endParaRPr lang="en-US" altLang="zh-CN" sz="2000" dirty="0">
              <a:solidFill>
                <a:srgbClr val="FF0000"/>
              </a:solidFill>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Ứng dụng điển hình: sáng tạo nghệ thuật</a:t>
            </a:r>
          </a:p>
        </p:txBody>
      </p:sp>
      <p:sp>
        <p:nvSpPr>
          <p:cNvPr id="8" name="文本框 7"/>
          <p:cNvSpPr txBox="1"/>
          <p:nvPr/>
        </p:nvSpPr>
        <p:spPr>
          <a:xfrm>
            <a:off x="6424658" y="5604093"/>
            <a:ext cx="4036513" cy="40011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dirty="0">
                <a:solidFill>
                  <a:srgbClr val="4D4D4D"/>
                </a:solidFill>
                <a:latin typeface="Arial" panose="020B0604020202020204" pitchFamily="34" charset="0"/>
                <a:ea typeface="Calibri" panose="02010609060101010101" pitchFamily="49" charset="-122"/>
                <a:cs typeface="Arial" panose="020B0604020202020204" pitchFamily="34" charset="0"/>
              </a:rPr>
              <a:t>Tranh Trung Quốc do Disco Diffusion sinh ra</a:t>
            </a:r>
          </a:p>
        </p:txBody>
      </p:sp>
      <p:pic>
        <p:nvPicPr>
          <p:cNvPr id="10" name="图片 9"/>
          <p:cNvPicPr>
            <a:picLocks noChangeAspect="1"/>
          </p:cNvPicPr>
          <p:nvPr/>
        </p:nvPicPr>
        <p:blipFill>
          <a:blip r:embed="rId2"/>
          <a:stretch>
            <a:fillRect/>
          </a:stretch>
        </p:blipFill>
        <p:spPr>
          <a:xfrm>
            <a:off x="4630783" y="2643165"/>
            <a:ext cx="7256462" cy="2960928"/>
          </a:xfrm>
          <a:prstGeom prst="rect">
            <a:avLst/>
          </a:prstGeom>
        </p:spPr>
      </p:pic>
      <p:pic>
        <p:nvPicPr>
          <p:cNvPr id="12" name="图片 11"/>
          <p:cNvPicPr>
            <a:picLocks noChangeAspect="1"/>
          </p:cNvPicPr>
          <p:nvPr/>
        </p:nvPicPr>
        <p:blipFill>
          <a:blip r:embed="rId3"/>
          <a:stretch>
            <a:fillRect/>
          </a:stretch>
        </p:blipFill>
        <p:spPr>
          <a:xfrm>
            <a:off x="727119" y="2643165"/>
            <a:ext cx="3530814" cy="2960928"/>
          </a:xfrm>
          <a:prstGeom prst="rect">
            <a:avLst/>
          </a:prstGeom>
        </p:spPr>
      </p:pic>
      <p:sp>
        <p:nvSpPr>
          <p:cNvPr id="13" name="文本框 12"/>
          <p:cNvSpPr txBox="1"/>
          <p:nvPr/>
        </p:nvSpPr>
        <p:spPr>
          <a:xfrm>
            <a:off x="1272435" y="5604093"/>
            <a:ext cx="2501097" cy="40011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dirty="0">
                <a:solidFill>
                  <a:srgbClr val="4D4D4D"/>
                </a:solidFill>
                <a:latin typeface="Arial" panose="020B0604020202020204" pitchFamily="34" charset="0"/>
                <a:ea typeface="Calibri" panose="02010609060101010101" pitchFamily="49" charset="-122"/>
                <a:cs typeface="Arial" panose="020B0604020202020204" pitchFamily="34" charset="0"/>
              </a:rPr>
              <a:t>Tổng hợp cảnh trong “Avatar”</a:t>
            </a:r>
          </a:p>
        </p:txBody>
      </p:sp>
    </p:spTree>
    <p:extLst>
      <p:ext uri="{BB962C8B-B14F-4D97-AF65-F5344CB8AC3E}">
        <p14:creationId xmlns:p14="http://schemas.microsoft.com/office/powerpoint/2010/main" val="1702830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7B9E06E-C68E-069D-2DFB-D2E95A306A7E}"/>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58</a:t>
            </a:fld>
            <a:endParaRPr lang="zh-CN" altLang="en-US">
              <a:latin typeface="Calibri"/>
              <a:cs typeface="Calibri"/>
            </a:endParaRPr>
          </a:p>
        </p:txBody>
      </p:sp>
      <p:sp>
        <p:nvSpPr>
          <p:cNvPr id="3" name="文本占位符 2">
            <a:extLst>
              <a:ext uri="{FF2B5EF4-FFF2-40B4-BE49-F238E27FC236}">
                <a16:creationId xmlns:a16="http://schemas.microsoft.com/office/drawing/2014/main" id="{F41599DD-28AA-834C-3365-B200C776F4C3}"/>
              </a:ext>
            </a:extLst>
          </p:cNvPr>
          <p:cNvSpPr>
            <a:spLocks noGrp="1"/>
          </p:cNvSpPr>
          <p:nvPr>
            <p:ph type="body" sz="quarter" idx="14"/>
          </p:nvPr>
        </p:nvSpPr>
        <p:spPr/>
        <p:txBody>
          <a:bodyPr>
            <a:normAutofit/>
          </a:bodyPr>
          <a:lstStyle/>
          <a:p>
            <a:r>
              <a:rPr lang="zh-CN" altLang="en-US" dirty="0">
                <a:latin typeface="Calibri"/>
                <a:cs typeface="Calibri"/>
              </a:rPr>
              <a:t>Tổng quan</a:t>
            </a:r>
            <a:endParaRPr lang="en-US" altLang="zh-CN" dirty="0">
              <a:latin typeface="Calibri"/>
              <a:cs typeface="Calibri"/>
            </a:endParaRPr>
          </a:p>
          <a:p>
            <a:pPr lvl="1"/>
            <a:r>
              <a:rPr lang="en-US" altLang="zh-CN" dirty="0"/>
              <a:t>Stable Diffusion + Video LDM + </a:t>
            </a:r>
            <a:r>
              <a:rPr lang="en-US" altLang="zh-CN" dirty="0" err="1"/>
              <a:t>DiT</a:t>
            </a:r>
            <a:endParaRPr lang="en-US" altLang="zh-CN" dirty="0"/>
          </a:p>
          <a:p>
            <a:pPr lvl="1"/>
            <a:endParaRPr lang="zh-CN" altLang="en-US" sz="2400" dirty="0">
              <a:latin typeface="Calibri"/>
              <a:cs typeface="Calibri"/>
            </a:endParaRPr>
          </a:p>
        </p:txBody>
      </p:sp>
      <p:sp>
        <p:nvSpPr>
          <p:cNvPr id="4" name="文本占位符 3">
            <a:extLst>
              <a:ext uri="{FF2B5EF4-FFF2-40B4-BE49-F238E27FC236}">
                <a16:creationId xmlns:a16="http://schemas.microsoft.com/office/drawing/2014/main" id="{85607B98-BC87-218F-CA1C-25966F3A6687}"/>
              </a:ext>
            </a:extLst>
          </p:cNvPr>
          <p:cNvSpPr>
            <a:spLocks noGrp="1"/>
          </p:cNvSpPr>
          <p:nvPr>
            <p:ph type="body" sz="quarter" idx="13"/>
          </p:nvPr>
        </p:nvSpPr>
        <p:spPr/>
        <p:txBody>
          <a:bodyPr>
            <a:normAutofit/>
          </a:bodyPr>
          <a:lstStyle/>
          <a:p>
            <a:r>
              <a:rPr lang="zh-CN" altLang="en-US" dirty="0">
                <a:latin typeface="Calibri"/>
                <a:cs typeface="Calibri"/>
              </a:rPr>
              <a:t>Sinh video</a:t>
            </a:r>
            <a:endParaRPr lang="zh-CN" altLang="en-US" dirty="0">
              <a:solidFill>
                <a:srgbClr val="00B0F0"/>
              </a:solidFill>
              <a:latin typeface="Calibri"/>
              <a:cs typeface="Calibri"/>
            </a:endParaRPr>
          </a:p>
        </p:txBody>
      </p:sp>
      <p:pic>
        <p:nvPicPr>
          <p:cNvPr id="9" name="图片 8">
            <a:extLst>
              <a:ext uri="{FF2B5EF4-FFF2-40B4-BE49-F238E27FC236}">
                <a16:creationId xmlns:a16="http://schemas.microsoft.com/office/drawing/2014/main" id="{946A465F-5E87-3BD3-1DA9-0E1FEF33FD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445" y="2192307"/>
            <a:ext cx="11875110" cy="3854648"/>
          </a:xfrm>
          <a:prstGeom prst="rect">
            <a:avLst/>
          </a:prstGeom>
        </p:spPr>
      </p:pic>
    </p:spTree>
    <p:extLst>
      <p:ext uri="{BB962C8B-B14F-4D97-AF65-F5344CB8AC3E}">
        <p14:creationId xmlns:p14="http://schemas.microsoft.com/office/powerpoint/2010/main" val="2276741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4FA5CEE-CF2E-4A68-B732-9C4EB5C9769D}"/>
              </a:ext>
            </a:extLst>
          </p:cNvPr>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Calibri"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zh-CN" altLang="en-US" sz="1200" b="1" i="0" u="none" strike="noStrike" kern="1200" cap="none" spc="0" normalizeH="0" baseline="0" noProof="0" dirty="0">
              <a:ln>
                <a:noFill/>
              </a:ln>
              <a:solidFill>
                <a:prstClr val="black">
                  <a:tint val="75000"/>
                </a:prstClr>
              </a:solidFill>
              <a:effectLst/>
              <a:uLnTx/>
              <a:uFillTx/>
              <a:latin typeface="Calibri"/>
              <a:ea typeface="Calibri" panose="02010600030101010101" pitchFamily="2" charset="-122"/>
              <a:cs typeface="Calibri"/>
            </a:endParaRPr>
          </a:p>
        </p:txBody>
      </p:sp>
      <p:sp>
        <p:nvSpPr>
          <p:cNvPr id="8" name="AutoShape 4">
            <a:extLst>
              <a:ext uri="{FF2B5EF4-FFF2-40B4-BE49-F238E27FC236}">
                <a16:creationId xmlns:a16="http://schemas.microsoft.com/office/drawing/2014/main" id="{C6EFC77E-F8F3-8FC6-781D-0D0EB3EE639D}"/>
              </a:ext>
            </a:extLst>
          </p:cNvPr>
          <p:cNvSpPr>
            <a:spLocks noChangeAspect="1" noChangeArrowheads="1"/>
          </p:cNvSpPr>
          <p:nvPr/>
        </p:nvSpPr>
        <p:spPr bwMode="auto">
          <a:xfrm>
            <a:off x="5943600" y="3276600"/>
            <a:ext cx="4114800" cy="411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文本占位符 3">
            <a:extLst>
              <a:ext uri="{FF2B5EF4-FFF2-40B4-BE49-F238E27FC236}">
                <a16:creationId xmlns:a16="http://schemas.microsoft.com/office/drawing/2014/main" id="{088C3EB0-359D-463F-8490-AA5E3AA053BB}"/>
              </a:ext>
            </a:extLst>
          </p:cNvPr>
          <p:cNvSpPr txBox="1">
            <a:spLocks/>
          </p:cNvSpPr>
          <p:nvPr/>
        </p:nvSpPr>
        <p:spPr>
          <a:xfrm>
            <a:off x="1692274" y="142708"/>
            <a:ext cx="9001125" cy="668337"/>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4000" b="1" kern="1200">
                <a:solidFill>
                  <a:srgbClr val="D22828"/>
                </a:solidFill>
                <a:latin typeface="Calibri" panose="02010609060101010101" pitchFamily="49" charset="-122"/>
                <a:ea typeface="Calibri"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latin typeface="Calibri"/>
                <a:cs typeface="Calibri"/>
              </a:rPr>
              <a:t>Sinh video</a:t>
            </a:r>
            <a:endParaRPr lang="zh-CN" altLang="en-US" dirty="0">
              <a:solidFill>
                <a:srgbClr val="00B0F0"/>
              </a:solidFill>
              <a:latin typeface="Calibri"/>
              <a:cs typeface="Calibri"/>
            </a:endParaRPr>
          </a:p>
        </p:txBody>
      </p:sp>
      <p:pic>
        <p:nvPicPr>
          <p:cNvPr id="3" name="tokyo-walk">
            <a:hlinkClick r:id="" action="ppaction://media"/>
            <a:extLst>
              <a:ext uri="{FF2B5EF4-FFF2-40B4-BE49-F238E27FC236}">
                <a16:creationId xmlns:a16="http://schemas.microsoft.com/office/drawing/2014/main" id="{AF97FB29-F4AF-2D74-71CB-363275640F3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19991" y="1057972"/>
            <a:ext cx="9979231" cy="5613318"/>
          </a:xfrm>
          <a:prstGeom prst="rect">
            <a:avLst/>
          </a:prstGeom>
        </p:spPr>
      </p:pic>
    </p:spTree>
    <p:extLst>
      <p:ext uri="{BB962C8B-B14F-4D97-AF65-F5344CB8AC3E}">
        <p14:creationId xmlns:p14="http://schemas.microsoft.com/office/powerpoint/2010/main" val="30593658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timing>
    <p:tnLst>
      <p:par>
        <p:cTn id="1" dur="indefinite" restart="never" nodeType="tmRoot">
          <p:childTnLst>
            <p:video>
              <p:cMediaNode vol="80000">
                <p:cTn id="2" fill="hold" display="0">
                  <p:stCondLst>
                    <p:cond delay="indefinite"/>
                  </p:stCondLst>
                </p:cTn>
                <p:tgtEl>
                  <p:spTgt spid="3"/>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4FA5CEE-CF2E-4A68-B732-9C4EB5C9769D}"/>
              </a:ext>
            </a:extLst>
          </p:cNvPr>
          <p:cNvSpPr>
            <a:spLocks noGrp="1"/>
          </p:cNvSpPr>
          <p:nvPr>
            <p:ph type="sldNum" sz="quarter" idx="10"/>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AFD8FC-0611-4C63-AEFC-C9ED73E27A74}" type="slidenum">
              <a:rPr kumimoji="0" lang="zh-CN" altLang="en-US" sz="1200" b="1" i="0" u="none" strike="noStrike" kern="1200" cap="none" spc="0" normalizeH="0" baseline="0" noProof="0" smtClean="0">
                <a:ln>
                  <a:noFill/>
                </a:ln>
                <a:solidFill>
                  <a:prstClr val="black">
                    <a:tint val="75000"/>
                  </a:prstClr>
                </a:solidFill>
                <a:effectLst/>
                <a:uLnTx/>
                <a:uFillTx/>
                <a:latin typeface="Calibri"/>
                <a:ea typeface="Calibri"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zh-CN" altLang="en-US" sz="1200" b="1" i="0" u="none" strike="noStrike" kern="1200" cap="none" spc="0" normalizeH="0" baseline="0" noProof="0">
              <a:ln>
                <a:noFill/>
              </a:ln>
              <a:solidFill>
                <a:prstClr val="black">
                  <a:tint val="75000"/>
                </a:prstClr>
              </a:solidFill>
              <a:effectLst/>
              <a:uLnTx/>
              <a:uFillTx/>
              <a:latin typeface="Calibri"/>
              <a:ea typeface="Calibri" panose="02010600030101010101" pitchFamily="2" charset="-122"/>
              <a:cs typeface="Calibri"/>
            </a:endParaRPr>
          </a:p>
        </p:txBody>
      </p:sp>
      <p:sp>
        <p:nvSpPr>
          <p:cNvPr id="8" name="AutoShape 4">
            <a:extLst>
              <a:ext uri="{FF2B5EF4-FFF2-40B4-BE49-F238E27FC236}">
                <a16:creationId xmlns:a16="http://schemas.microsoft.com/office/drawing/2014/main" id="{C6EFC77E-F8F3-8FC6-781D-0D0EB3EE639D}"/>
              </a:ext>
            </a:extLst>
          </p:cNvPr>
          <p:cNvSpPr>
            <a:spLocks noChangeAspect="1" noChangeArrowheads="1"/>
          </p:cNvSpPr>
          <p:nvPr/>
        </p:nvSpPr>
        <p:spPr bwMode="auto">
          <a:xfrm>
            <a:off x="5943600" y="3276600"/>
            <a:ext cx="4114800" cy="411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3" name="ships-in-coffee">
            <a:hlinkClick r:id="" action="ppaction://media"/>
            <a:extLst>
              <a:ext uri="{FF2B5EF4-FFF2-40B4-BE49-F238E27FC236}">
                <a16:creationId xmlns:a16="http://schemas.microsoft.com/office/drawing/2014/main" id="{E0CACE62-8558-5BE4-3E86-0B45758D4A3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26216" y="967970"/>
            <a:ext cx="10409238" cy="5855196"/>
          </a:xfrm>
          <a:prstGeom prst="rect">
            <a:avLst/>
          </a:prstGeom>
        </p:spPr>
      </p:pic>
      <p:sp>
        <p:nvSpPr>
          <p:cNvPr id="7" name="文本占位符 3">
            <a:extLst>
              <a:ext uri="{FF2B5EF4-FFF2-40B4-BE49-F238E27FC236}">
                <a16:creationId xmlns:a16="http://schemas.microsoft.com/office/drawing/2014/main" id="{BCD2110A-6B7C-5CBF-9C6F-1AFA385E0651}"/>
              </a:ext>
            </a:extLst>
          </p:cNvPr>
          <p:cNvSpPr txBox="1">
            <a:spLocks noGrp="1"/>
          </p:cNvSpPr>
          <p:nvPr>
            <p:ph type="body" sz="quarter" idx="13"/>
          </p:nvPr>
        </p:nvSpPr>
        <p:spPr>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4000" b="1" kern="1200">
                <a:solidFill>
                  <a:srgbClr val="D22828"/>
                </a:solidFill>
                <a:latin typeface="Calibri" panose="02010609060101010101" pitchFamily="49" charset="-122"/>
                <a:ea typeface="Calibri"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latin typeface="Calibri"/>
                <a:cs typeface="Calibri"/>
              </a:rPr>
              <a:t>Sinh video</a:t>
            </a:r>
            <a:endParaRPr lang="zh-CN" altLang="en-US" dirty="0">
              <a:solidFill>
                <a:srgbClr val="00B0F0"/>
              </a:solidFill>
              <a:latin typeface="Calibri"/>
              <a:cs typeface="Calibri"/>
            </a:endParaRPr>
          </a:p>
        </p:txBody>
      </p:sp>
    </p:spTree>
    <p:extLst>
      <p:ext uri="{BB962C8B-B14F-4D97-AF65-F5344CB8AC3E}">
        <p14:creationId xmlns:p14="http://schemas.microsoft.com/office/powerpoint/2010/main" val="1202823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主题​​ [1784343456289]">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Calibr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976"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761E039-D82F-40B7-8D9B-EBE0A0154AAE}">
  <we:reference id="wa200010001" version="1.0.0.1" store="en-US" storeType="OMEX"/>
  <we:alternateReferences>
    <we:reference id="wa200010001" version="1.0.0.1" store="wa200010001" storeType="OMEX"/>
  </we:alternateReferences>
  <we:properties>
    <we:property name="claude.fileId" value="&quot;59c78a8e-225c-4078-96b2-89854d0a055b&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customData xmlns="http://www.wps.cn/officeDocument/2013/wpsCustomData" xmlns:s="http://www.wps.cn/officeDocument/2013/wpsCustomData">
  <extobjs>
    <extobj name="843EC9D1-E414-43AB-BBC1-318BB91020ED-3">
      <extobjdata type="843EC9D1-E414-43AB-BBC1-318BB91020ED" data="ewogICAiQmFzZTY0SW1nIiA6ICJpVkJPUncwS0dnb0FBQUFOU1VoRVVnQUFBdkVBQUFIdENBWUFBQUNReENHY0FBQWdBRWxFUVZSNFh1emRDVmhOK2Y4SDhIZVVtREpDMFdCbWxLRXc5aTFFOWlYYjJNbSs3MHRGaUlxS3lCS3liNE13OW4zZnliNGJXMkhDakNXS2tLVVUvcys1OCsvMlkxTDNkcmR6ejNuZjUvay8vK2YzYzc2ZjVmVzl6L1A3Vk9kOGo4bm56NTgvUTBTZjh2N2w0ZFhJQ3gwcWR4QlJWU3lGQXRJV2VCVDNDSVc4Q3NIYzFCeXhJYkd3ekc0cDdZYlpuVm9Da2RHUmNQUnhWSzdKWnBvTmIrZThoV2xXVTdYaThHSUtVSUFDRk5DZWdJbllobmlodFk2TE9zTEIxZ0hqbTQvWFhxZU1SQUVLcEN0UWQzcGRISTQ0ak1WZEY2TjNqZDdVb29CU1lNR3hCUml3YW9EeVB6Y3MyUkI3aCsrbEVBVW9RQUVLR0ZCQWxFTzg0REZoeHdSRVBJbkFIMzMvTUNBUFUxTkFQZ0lyVDY5RXQyWGQ0UHlMTThKSGhjdW5jWGFhb1VEN2hlMngvc0o2NVhXVFcwM0dxTWFqTWx6SEN5aEFBUXBRUUhjQ29oM2loWmJYbmx1TEtYdW40TEx2WmQwSk1ESUZLS0FRU0VoS2dMVzdOZDRtdmtWVVVCVHNyTzBvUXdHRlFPNWh1Zkh5M1V1bHhsbnZzNmhzVjVrNkZLQUFCU2hnUUFGUkQvR0N5NVYvcnFCYVVEVkVCRWJncHp3L0daQ0txU2tnZllIdXk3cGp4ZWtWOEczcWl3a3RKa2kvWVhhWW9jQ054emZ3cTkrdnl1c3N6QzBRSHhvUEV4T1RETmZ5QWdwUWdBSVUwSjJBNklkNG9mWDNIOTRySHFwYTBtMEo2cGVvcnpzTlJxYUF6QVdPUkJ4Qm5lbDFVTUNxQUI0R1ArU2dKdlB2ZzlEK25NTnpNT1NQSVVxSkpxV2FZT2ZRblpTaEFBVW9RQUVEQ3hqRkVKOWkxQ0NrQVpxVmJvWWhkVlAvQjhYQWZreFBBVWtKQ0lkVkNhZlVQSDc1R0VkSEhvVkxNUmRKOWNkbTFCZG9QYTgxTmwvZXJGdzRyZTAwZURid1ZEOFFWMUNBQWhTZ2dGWUZqR3FJRnpvZitzZFFmUHI4Q1hQYzVtZ1Znc0VvUUlGL0JYeTIraUJ3VnlCNlZPK0JaZDJYa1VYbUFsL2ZEMzl4M0VXVS83bTh6RlhZUGdVb1FBSERDeGpkRUMrUXpUMHlGMXN1YmNGQno0T0dGMlFGRkpDWXdMM1llN0FmWXcvaDNtZmh6UGpzWnRrbDFpSGJVVlhnNmo5WFVkYS9yUEp5M2crdnFoeXZvd0FGS0tCN0FhTWM0Z1dXUTdjT29mdnYzUkVSRUtFWU52aWhBQVcwSitBODJSa24venFKbFQxWG9rdlZMdG9MekVoR0pURHo0RXk0cjNOWDF0eWliQXRzSGJUVnFIcGdzUlNnQUFXa0ttQzBRN3l3SVEvakhzSnhuQ09PZXgzbm4zZWwrZzFsWHdZUldIeDhNZnFHOVVWZHg3cjhpNWRCZGtBY1NWdk1hWUh0Vjdjcmk1blpmaWFHMVJzbWp1SllCUVVvUUFHWkN4ajFFSit5ZHhVQ0tpZ2V0SEtyNGliejdXVDdGTkNPd0p1RU40b3o0eE9URXhXbjFCVE1YVkE3Z1JuRmFBU0VoNXh6RHNtcGVHOUF5dWVxMzFXVUxsVGFhSHBnb1JTZ0FBV2tMQ0NKSVY3WW9FNkxPK0dYZkwvd2JHc3BmMXZabTE0Rk9pN3FpTFhuMTJKaXk0bndkdlhXYTI0bU03ekF4UWNYVVRHd29ySVFxKytzRURjcnp2Q0ZzUUlLVUlBQ0ZGQUlTR2FJRjVyeDMrRVA0Y1VrNi9xdDQvWlNnQUlhQ3V5OXZoZU5aelZHNGJ5RmNXL3lQUTJqY2JteENVemJOdzBqTjQ1VWx0MjZmR3RzSExEUjJOcGd2UlNnQUFVa0t5Q3BJVjdZcGZYbjEyUFM3a200NG5kRnNwdkd4aWlnRDRHUG56N0MxdE1Xc1c5aWNYck1hVGpaTytrakxYT0lSS0RKN0NiWWZXMjNzaHJoV045QnRRZUpwRHFXUVFFS1VJQUNraHZpaFMwVmprV3JNcWtLSWdNajhYUGVuN25MRktCQUpnVzhObnBoNnI2cDZPL1NIL003ejg5a0ZDNHpOb0cwN29lL01lRUdTaFFvWVd5dHNGNEtVSUFDa2hXUTVCQXY3SmJ3UUo3RFdBY3M3TG9RRFVzMmxPd0dzakVLNkZJZzRra0VpdnNXUjY0Y3VSQXpJd1ptcG1hNlRNZllJaEU0RzNVV1RrR3BmM25oL2ZBaTJSaVdRUUVLVU9CL0JDUTd4S2YwMkdobUk3aVdjc1hRdWtPNThSU2dRQ1lFaEljYmhZY2MxL2RiajdZVjIyWWlBcGNZbThEa1BaTXhadk1ZWmRudEs3WEgycjVyamEwTjFrc0JDbEJBMGdLU0grS0YzUnUyZGhpU2twTXdyL004U1c4bW02T0FMZ1JDRDRWaTZOcWhhRktxQ1hZTzNhbUxGSXdwTW9HR0lRMngvK1orWlZVTE9pOUFQNWQrSXF1UzVWQ0FBaFNRdDRBc2huaGhpK2NmblkrTkZ6ZmlrT2NoZWU4NHU2ZUFtZ0l2MzcyRWpZY05QbjM2aE9qcDBiREphYU5tQkY1dVRBTEpINU5oTWRnQ0g1SS9LTXNXbmk4cWxyK1lNYlhCV2lsQUFRcElYa0EyUTd5d2s0Y2pEcVBMa2k2SW5CZ0pTM05MeVc4dUc2U0F0Z1Jhem0ySnJWZTJZbnJiNmZCbzRLR3RzSXdqUW9HVGQwL0NlWXF6c3JKOE9mUGg2WXluSXF5VUpWR0FBaFNRdDRDc2huaGhxeCsvZkF5SGNRNDRNdUlJS2haT2ZaR0p2TDhHN0o0QzZRdHN2YndWTGVlMWhJT3RBeUlDSXNnbFlZSEFuWUh3MmVhajdMQlRsVTVZMVh1VmhEdG1heFNnQUFXTVUwQjJRM3pLTmxVS3JJVGg5WWFqazFNbjQ5dzVWazBCUFFvSXo1UUl0OVM4ZXY4S2wzMHZvK3lQWmZXWW5hbjBLVkIzZWwzRlh5MVRQa3U2TFVFdjUxNzZMSUc1S0VBQkNsQkFCUUhaRHZHQ1RlY2xuV0ZuYlllQTN3SlVvT0lsRkpDM2dQQ0ErT3hEc3pHczdqRE03REJUM2hnUzdUNnQrK0gvbXZRWDdHM3NKZG94MjZJQUJTaGd2QUt5SHVLRmJSUCtkUHpud3oreHZ2OTY0OTFGVms0QlBRaGNlbkFKRlFJcndOclNXdkdBYTlZc1dmV1FsU24wS1hEczlqSFVtbHBMbVpMM3crdFRuN2tvUUFFS3FDY2creUZlNE5wd1lRTUNkZ2Jnei9GL3FxZkhxeWtnTXdGSEgwZEVSa2RpMjZCdGFGNjJ1Y3k2bDM2NzQ3ZVB4NFFkRTVTTmRxdmFEY3Q3THBkKzQreVFBaFNnZ0JFS2NJai8vMDI3OXZBYWhKZmFSQVJHS0c2eDRZY0NGUGl2d0xSOTB6Qnk0MGkwS3RjS213WnVJcEhFQkdvRzEwVDRuWEJsVnl0NnJrRFhxbDBsMWlYYm9RQUZLQ0FOQVE3eC83T1B3cm5Jd204YTUzV2FoMGEvTnBMR0RyTUxDbWhSSUNZK0JyYWV0c2lTSlF0aVpzVEE2anNyTFVabktFTUtKQ1lsS3M2SC8vanBvN0lNNGJhcC9OL25OMlJaekUwQkNsQ0FBdDhRNEJDZkJremptWTNSOE5lR2l0TnIrS0VBQmI0VWNKM2xpajNYOTJDTzJ4d01xajJJUEJJUk9IanpJT3FIMUZkMlU4U21DTzVPdWl1Ujd0Z0dCU2hBQWVrSmNJai94cDY2cjNOSFFsSUM1bmVlTDcxZFowY1UwRUJnM2ZsMTZMQ29BeW9Wcm9Selk4OXBFSWxMeFNRd2RzdFlUTm85U1ZsU2IrZmVXTnh0c1poS1pDMFVvQUFGS1BBL0FoemkwL2s2TERpMkFNTEFJcndZaWg4S1VPQmZBZUdIVzJ0M2E3eE5mSXRiL3JmZytJTWphU1FnVUMyb0drNUhuVloyc3JyM2FyaFZjWk5BWjJ5QkFoU2dnRFFGT01SbnNLOUhJNC9DYmJHYjRpMlYzK2Y0WHByZkFuWkZBVFVGK29YMXc2TGppekNxMFNoTWJqMVp6ZFc4WEd3Q3ZCOWViRHZDZWloQUFRcGtMTUFoUG1NalBIbjFCSTdqSEhIUTg2RGlGZ0orS0NCM2dWTi9uVUwxeWRVVlo4WS9tL0VNSmlZbWNpY3g2djczWHQrTHhyTWFLM3R3eU8rZ09LbUxId3BRZ0FJVUVLOEFoM2cxOXFieXhNb1lVbWNJdWxUdG9zWXFYa29CYVFyWWpiYkQvZWYzc1cvNFBqUW8yVUNhVGNxa3ExRWJSeUY0WDdDeTIvNHUvZms4a0V6Mm5tMVNnQUxHSzhBaFhzMjk2N3EwSzM3Szh4TUNXd2FxdVpLWFUwQmFBc0xiam4yMitjQ3RzaHRXOTFrdHJlWmsxbzN3QzRyejk4OHJ1MTdYZHgzYVZXb25Nd1cyU3dFS1VNQzRCRGpFWjJLL0p1NmFpTXQvWDhiR0FSc3pzWnBMS0NBTmdVZHhqMURJcXhETVRjMFJHeElMeSt5VzBtaE1abDI4U1hpRG5FTnlmdEgxaTVrdmtOc2l0OHdrMkM0RktFQUI0eExnRUovSi9kcDBjUk9FVjVSZm0zQXRreEc0akFMR0wxQm5XaDBjaVR5Q0pkMldvSmR6TCtOdlNJWWQ3UHh6SjVxRk5sTjJYckpBU1Z5ZmNGMkdFbXlaQWhTZ2dIRUpjSWpYWUwrdVA3cU9jdjdsRUJrWUNYc2JldzBpY1NrRmpGTmd4YWtWNlA1N2Q5UW9XZ1BIdlk0Ylp4TXlyOXB6dlNkbUhKaWhWQmhjZXpCQzNVSmxyc0wyS1VBQkNvaGZnRU84aG51VS9ERVpEdU1jRlArajUxcktWY05vWEU0QjR4SVF6b3kzR21xRnhPUkVSQVZGd2M3YXpyZ2FZTFVvNzE4ZWwvKzVySlRZTkdBVFdwVnZSUmtLVUlBQ0ZCQzVBSWQ0TFcxUWs5bE5VSzk0UGJqWGQ5ZFNSSWFoZ0hFSWRGL1dIU3RPcjRCdlUxOU1hREhCT0lwbWxRb0IzZy9QTHdJRktFQUI0eFhnRUsvRnZmTlk1NEczSDk1aVlaZUZXb3pLVUJRUXQ4Q1JpQ09vTTcwT0NsZ1Z3S09wajhSZExLdjdRbURyNWExb09hK2w4cjhyVTZnTXJ2aGRvUklGS0VBQkNoaUJBSWQ0TFcrUzhCYkxOV2ZYNE9qSW8xcU96SEFVRUtmQTU4K2ZGYWZVUEg3NVdQRzlkeW5tSXM1Q1dkVi9CSWF0SFliWmgyWXIvL3ZoOVlZanBIMElwU2hBQVFwUXdBZ0VPTVRyWUpPTzNUNkc5Z3ZiS3g1NHpaVWpsdzR5TUNRRnhDWGdzOVVIZ2JzQzBhTjZEeXpydmt4Y3hiR2Fid3FVSGw4YTF4NmxuckMxYmRBMk5DL2JuR0lVb0FBRktHQUVBaHppZGJSSlQxOC9WVHp3S3J6TnNvcDlGUjFsWVZnS2lFUGdYdXc5MkkreGg0VzVoZUxNK094bTJjVlJHS3Y0cGtEYzJ6amtHWjduaTMrUEQ0M25lZi84emxDQUFoUXdFZ0VPOFRyZUtLZEpUaGhZZXlDNlZ1MnE0MHdNVHdIRENsU2ZYQjJuL2pxRnNGNWg2T3pVMmJERk1IdUdBaHN2YmtUYkJXMlYxMVg0dVFJdWpMdVE0VHBlUUFFS1VJQUM0aERnRUsrSGZlaTJyQnNLV2hYRXBGYVQ5SkNOS1NoZ0dBSGhlWkIrWWYwVXB6UWQ4RGhnbUNLWVZXV0JRYXNIWWQ3UmVjcnJSelFZZ2FsdHA2cThuaGRTZ0FJVW9JQmhCVGpFNjhrL2FIY1FMdHkvZ0UwRE4ra3BJOU5RUUw4Q3duR0YxdTdXaWpQakh3WS9STUhjQmZWYkFMT3BKVkRDcHdSdVJkOVNydGsxZEJmZmRhR1dJQyttQUFVb1lGZ0JEdkY2OU45OGFUT0VCd0J2K04vUVkxYW1vb0QrQkRvczZvQjE1OWRoVXN0SkdPTTZSbitKbVVrdEFkNFByeFlYTDZZQUJTZ2dTZ0VPOFhyZWxwdVBiMEk0RVNJaU1BSy81UHRGejltWmpnSzZGZGh6YlE5Y1o3dWljTjdDdURmNW5tNlRNWHFtQmRhZVc0dU9penNxMTFleHE0SXozbWN5SFk4TEtVQUJDbEJBL3dJYzR2VnZqbytmUHNKeG5DTm1kcGlKSnFXYkdLQUNwcVNBYmdTRTc3YXRweTFpMzhUaXpKZ3pQSmxKTjh3YVJ4V2VYUkNlWVVqNWpHNDhHa0d0Z2pTT3l3QVVvQUFGS0tBL0FRN3grclArVDZhbXM1dWl0bU50ZURid05HQVZURTBCN1FxTTNEQVMwL1pQd3dDWEFaalhPZlhCU2UxbVlUUk5CSXFOTFlZN3orNG9Rd2hINFRZbzJVQ1RrRnhMQVFwUWdBSjZGdUFRcjJmd3I5T04yREFDcjkrL3hxS3VxYjhWTTNCSlRFOEJqUVFpbmtTZ3VHOXh4WXZPWW1iRXdNelVUS040WEt4ZEFlRWRGc0pmUzFJK1diTmt4ZHM1YjJGdVpxN2RSSXhHQVFwUWdBSTZGZUFRcjFOZTFZSXZQcjRZWVdmQ2NOenJ1R29MZUJVRlJDNVFJYUFDTHYxOUNSdjZiMENiQ20xRVhxMjh5bHQxWmhXNkxPMmliTHA2a2VvNE1mcUV2QkRZTFFVb1FBRUpDSENJRjhrbWh0OEpSNXY1YlJRUHZPYitMcmRJcW1JWkZNaWNRT2loVUF4ZE94Uk5TalhCenFFN014ZUVxM1FpMEd0NUx5dzd1VXdaZTF5VGNRajRMVUFudVJpVUFoU2dBQVYwSjhBaFhuZTJha2QrOXZvWkhIMGNzWHZZYmpqWk82bTluZ3NvSUJhQmwrOWV3c2JEQnA4K2ZVTDA5R2pZNUxRUlMybXlyOE4rakQzdXhhYWVISFRJOHhEcU9OYVJ2UXNCS0VBQkNoaWJBSWQ0RWU1WTFhQ3E2RmV6SDdwWDd5N0M2bGdTQlZRVGFEbTNKYlplMllycGJhZkRvNEdIYW90NGxVNEZIangvZ01LakN5dHo4SDU0blhJek9BVW9RQUdkQ25DSTF5bHY1b1AzK0wwSGJIUFo4dGkzekJOeXBZRUZ0bDdlaXBieldzTEIxZ0VSQVJFR3JvYnBCWUhsSjVlangvSWVTZ3lYWWk0NE92SW9jU2hBQVFwUXdBZ0ZPTVNMZU5NbTc1bU1zMUZuc1dYUUZoRlh5ZElva0xaQVVuS1M0cGFhVis5ZjRiTHZaWlQ5c1N5cERDelFiVmszckR5OVVsbkYrT2JqNGRmTXo4QlZNVDBGS0VBQkNtUkdnRU44WnRUMHVFYjRiYWIzWm0vY0RMaXB4NnhNUlFIdENBejlZeWhDRDRkaWVMM2hDR2tmb3AyZ2pKSnBnZndlK2ZFcy9wbHkvYkdSeDFDeldNMU14K05DQ2xDQUFoUXduQUNIZU1QWnE1ejUxcE5iS09sYkVwR0JrU2lhdjZqSzYzZ2hCUXd0Y1BIQlJWUU1yQWhyUzJ2RkE2N0NQZGo4R0ViZ3I1aS84SXYzTDhyazJVeXpLYzZITjgxcWFwaUNtSlVDRktBQUJUUVM0QkN2RVovK0ZuLysvQmtPNHh3d3ZkMTBOQ3ZUVEgrSm1Za0NHZ29JSnk1RlJrZGkrK0R0L081cWFLbko4aVhoUzlCblpSOWxpTHFPZFhIUTg2QW1JYm1XQWhTZ0FBVU1LTUFoM29ENG1VbmRQTFM1NHMvZkl4cU95TXh5cnFHQTNnV203cHNLcjQxZWFGMitOVFlPMktqMy9FejRyMENueFoydzV0d2FKVWZnYjRFWTIyUXNlU2hBQVFwUXdFZ0ZPTVFiNGNhTjNEQVNjZS9pc0tUYkVpT3NuaVhMVFNBbVBnYTJucmJJa2lVTFltYkV3T283SzdrUmlLTGZyKytIUHpuNkpLb1ZxU2FLMmxnRUJTaEFBUXFvTDhBaFhuMHpVYXhZZW1LcDRyaTQ4Rkhob3FpSFJWQWdQWUhHTXh0ajc0MjltT3MyRndOckR5U1duZ1dFMjVtRTI1cFNQcndmWHM4YndIUVVvQUFGZENEQUlWNEhxUG9LZWVMT0NjVTUzTUlEcjNrczh1Z3JMZk5RUUcyQnRlZldvdVBpanFoY3VETE9qajJyOW5vdTBFeGd3YkVGR0xCcWdESkl3NUlOc1hmNFhzMkNjalVGS0VBQkNoaFVnRU84UWZrMVR4NzdKaFlPWXgyd1krZ08vbWxjYzA1RzBKRkFRbElDck4ydDhUYnhMVzc1MzRMakQ2bS9GZFpSU29iOUg0SDJDOXRqL1lYMXl2OW1jcXZKR05WNEZJMG9RQUVLVU1DSUJUakVHL0htL1cvcDFTZFhSKzhhdmRHamV1cmJHQ1hTR3R1UWlFRGZsWDJ4T0h3eFJqY2V6VGNSNjNsUGN3L0xqWmZ2WGlxem52VStpOHAybGZWY0JkTlJnQUlVb0lBMkJUakVhMVBUd0xGNkx1OEpHMHNiVEdrenhjQ1ZNRDBGL2l0dzh1NUpPRTl4UmdHckFuZ1kvQkFtSmlaazBvUEFqY2MzOEt2ZnI4cE1GdVlXaUErTnA3OGU3Sm1DQWhTZ2dDNEZPTVRyVXRjQXNZUDNCdVBVWDZld2RkQldBMlJuU2dxa0wyQTMyZzczbjkvSHZ1SDcwS0JrQTNMcFFXRE80VGtZOHNjUVphWW1wWnBnNTlDZGVzak1GQlNnQUFVb29Fc0JEdkc2MURWUTdHMVh0bUhVeGxHSUNJd3dVQVZNUzRHMEJRSjNCc0pubXcvY0tydGhkWi9WWk5LRFFPdDVyYkg1OG1abHBtbHRwOEd6Z2FjZU1qTUZCU2hBQVFyb1VvQkR2QzUxRFJnNzVVaTVpSUFJT05nNkdMQVNwcVpBcXNDanVFY281RlVJNXFibWlBMkpoV1YyUy9Mb1dPRHIrK0V2anJ1SThqK1gxM0ZXaHFjQUJTaEFBVjBMY0lqWHRiQ0I0enVPYzBSd20yQTBMOXZjd0pVd1BRWCtGYWd6clE2T1JCNVJ2S3lzbDNPdmRGbmV2MzhQZDNkM0xGeTRVSG1kdjc4L2ZIeDh5S21Dd05WL3JxS3NmMW5sbGJ3ZlhnVTBYa0lCQ2xEQVNBUTR4QnZKUm1sU1pvczVMVkQ5bCtyd2F1U2xTUml1cFlCV0JGYWNXb0h1djNkSGphSTFjTnpyZUxveFY2OWVqYWlvS09YUS92ejVjM1RxMUFtRkN4ZEdTRWdJY3VUSW9aV2FwQnBrNXNHWmNGL25ybXl2UmRrV2ZGNUdxcHZOdmloQUFka0pjSWlYeVpZTDk4Z0xaOG92N2I1VUpoMnpUYkVLdkVsNG96Z3pQakU1RVZGQlViQ3p0bE9yMUpNblQyTFFvRUZZdDI0ZEhCeDRxMWg2ZU1JUDhOdXZibGRlTXJQOVRBeXJOMHd0YjE1TUFRcFFnQUxpRk9BUUw4NTkwVWxWeTA0c3c5SVRTM0Z5OUVtZHhHZFFDcWdxMEcxWk42dzh2UkoremZ3d3Z2bDRWWmNwcnVNUXJ4clg1OCtma1hOSVRzVUx0bEkrVi8ydW9uU2gwcW9GNEZVVW9BQUZLQ0JxQVE3eG90NGU3UmNuSEQvWlBMUzU0dVFhYTB0cjdTZGdSQXFvSUhBNDRqRHFUcStMd25rTDQ5N2tleXFzU0wxRXVNVW1MQ3dNd3YvUG16ZXZXbXZsZFBIRkJ4ZFJNYkNpc21Xcjc2d1FOeXRPVGdUc2xRSVVvSUNrQlRqRVMzcDcwMjd1K1p2bmNQUnhWTndiSzl3cnp3OEY5QzBnL0paWU9LWG04Y3ZIT0RieUdHb1dxNmxTQ2NKdjRaMmRuY0dIV3pQbW1yWnZHa1p1SEttOHNIWDUxdGc0WUdQR0Mza0ZCU2hBQVFvWWhRQ0hlS1BZSnQwVTZUelpHVDJjZTJSNFFvaHVzak9xM0FYR2JSbUhpYnNub21mMW5pbzlxeUg4NXIxejU4N28xNjhmSDJwVjRjdmpPc3NWZTY3dlVWNDUxMjB1QnRZZXFNSktYa0lCQ2xDQUFzWWd3Q0hlR0haSmh6WDJYdEViZVN6eUtJNmg1SWNDK2hTNEYzc1A5bVBzSVJ4N0tKd1puOTBzZTVycFUwNmsyYmR2SDM4RHIrSUdwWFUvL0UzL215aitRM0VWSS9BeUNsQ0FBaFFRdXdDSGVMSHZrQjdxbTdwdktzSnZoMlA3a05SVExQU1FsaWtvZ0dwQjFYQTY2alJXOVZxRlRrNmQvaU9TTXNCSFIwZnpOQm8xdmk5bm9zNmdhbEJWNVFyZUQ2OEdIaStsQUFVb1lDUUNIT0tOWktOMFhlYU9xenN3WXNNSUNHOTROVEV4MFhVNnhxZUFRbURoc1lYb3Y2by82cGVvai8zdSsvK2pFaEFRb0RpTmhnK3hxdmVGQ2RvZEJPOHQzc3BGSFNwMXdCOTkvMUF2Q0srbUFBVW9RQUZSQzNDSUYvWDI2TGU0MjA5dlEzakQ2ODJBbTNDMGRkUnZjbWFUcFlCd1puenU0Ym1SL0RFWkQ0TWZvbUR1Z2txSGxOL0NkK25TUmZHQ0ozNVVGMmdRMGdBSGJoNVFMbGpZWlNINjF1eXJlZ0JlU1FFS1VJQUNvaGZnRUMvNkxkSi9nY1Y5aWlPb1ZSQitLL2ViL3BNem8rd0UyaTlzai9VWDFpdStjNk1iai83UEVDL2NDNS9XaHlmVXBQMVZFWDRnc2hoc2dRL0pINVFYM0E2OGphTDVpOHJ1dThXR0tVQUJDa2haZ0VPOGxIZFhnOTVhem0wSkozc25qR284U29Nb1hFcUJqQVgyWE5zRDE5bXVtVG96UHVQbzhydml4SjBUcUJGY1E5bDR2cHo1OEhUR1UvbEJzR01LVUlBQ0VoZmdFQy94RGRha3ZkR2JSdVBwNjZmNHZjZnZtb1RoV2dxa0svRHgwMGZZZXRvaTlrMHN6b3c1Z3lyMlZTaW1nVURBemdENGJ2TlZSdWpzMUJsaHZjSTBpTWlsRktBQUJTZ2dSZ0VPOFdMY0ZSSFZ0UHprY2l3OHZoQ254NXdXVVZVc1JXb0NJemVNeExUOTB6REFaUURtZFo0bnRmYjAyaytkYVhWd0pQS0lNdWZTYmt2UjA3bG51aldrbk1HZmN0R3FWYXY0SElKZWQ0M0pLRUFCQ3FndndDRmVmVFBaclJDT3F4TmVIQ09jWEpQdiszeXk2NThONjE0ZzRra0VpdnNXUjY0Y3VSQXpJd1ptcG1hNlR5ckJER25kRHg4VkZBVTdhN3R2ZGl1Yy9uUC8vbjNsMEo3eVZsd084aEw4Z3JBbENsQkFVZ0ljNGlXMW5icHJKdTVkbk9Ma0d1RzE3VFdLcHQ1dnE3dU1qQ3czZ1FvQkZYRHA3MHZZMEg4RDJsUm9JN2YydGRMdjBjaWpxRDJ0dGpKV1p1NkhmLy8rUGR6ZDNWR3dZRUg0K1Bob3BTNEdvUUFGS0VBQjdRdHdpTmUrcWFRajFneXVpUzVPWGRDblpoOUo5OG5tOUM4dys5QnNERnM3REUxTE44V09JVHYwWDRBRU12cHQ4NFAvVG45bEo5MnJkVmY3bVJZTzhSTDRJckFGQ2xCQUZnSWM0bVd4emRwdHN1L0t2dmcreC9lWTFuYWFkZ016bXF3RlhyNTdpYnpEOHlvTW9xZEh3eWFuamF3OU10Tzg4RU4yK0oxdzVkSVZQVmVnYTlXdWFvVVM3bzhQQ3d2akM3YlVVdVBGRktBQUJmUXZ3Q0ZlLythU3lEaDkvM1FjaVRpQ25VTjNTcUlmTmlFT2dkL20vb1p0VjdaaFJyc1pjSy92TG82aWpLU0t4S1JFeGZud3dtay9LUi9oaDZIODMrZlBzQVBoemJpK3Z2K2VhTVB6OXpQazRnVVVvQUFGUkNIQUlWNFUyMkNjUmV6NmN4ZUdyeDJPaU1BSVpNMlMxVGliWU5XaUV0aHllUXRheldzRkIxc0h4WVBVL0tndWNQRG1RZFFQcWE5Y1VNU21DTzVPdXF0NmdQKy9rZysycWszR0JSU2dBQVVNSXNBaDNpRHMwa2w2OTlsZHhRT3ZmNDcvRXlVS2xKQk9ZK3pFSUFKSnlVbXc4YkRCcS9ldmNNWDNDc3I4V01ZZ2RSaGowckZieG1MUzdrbkswbnM3OThiaWJvc3oxUXB2cWNrVUd4ZFJnQUlVMEtzQWgzaTlja3MzV1VuZmtnajRMUUN0eXJlU2JwUHNUQzhDUTlZTXdad2pjK0JlengwejJzL1FTMDRwSktrV1ZBMm5vMUxmNTdDNjkycTRWWEhMVkd2Q2IrTUhEUnFFZGV2V3djSEJJVk14dUlnQ0ZLQUFCWFFyd0NGZXQ3NnlpdDU2WG10VUxGd1JZMXpIeUtwdk5xdGRnUXYzTDZEU3hFcXd0clJXUE9ES1c3VXk5dFhrZnZpMG92TTM4Um1iOHdvS1VJQUNoaGJnRUcvb0haQllmdS9OM25qMDhoR0VVekg0b1VCbUJSeDlIQkVaSGFrNGFsSTRjcEtmOUFYMlh0K0x4ck1hS3k5eXlPK2dlRllsbzQ5d25PUzBhZE13Y09CQTVNMzc3OGxBdkNjK0l6WCtPd1VvUUFGeENIQ0lGOGMrU0txS2xhZFhZdDZSZVRqamZVWlNmYkVaL1FrRTd3M0dxRTJqRkM5OUVsNyt4RS82QXFNMmprTHd2bURsUmYxZCttTis1L2txc1QxLy9senh0dFo5Ky9ZcHJpOVRwZ3h2bzFGSmpoZFJnQUlVTUt3QWgzakQra3MyKzltb3MyZzRzeUVpQXlOVk91Sk9zaEJzTEZNQ01mRXhzUFcwUlpZc1dSQXpJd1pXMzFsbEtvNWNGbFdlV0Jubjc1OVh0cnV1N3pxMHE5Uk9MdTJ6VHdwUWdBS3lGT0FRTDh0dDEwL1R3Z2tqRHVNY3NLN2ZPcmdVYzlGUFVtYVJqRURqbVkyeDk4WmV6SFdiaTRHMUIwcW1MMjAzOGliaERYSU95ZmxGMkJjelh5QzNSVzV0cDJJOENsQ0FBaFFRa1FDSGVCRnRobFJMcVRXMWx1S1VqTDQxKzBxMVJmYWxBNEcxNTlhaTQrS09xRnk0TXM2T1BhdURETklJdWZQUG5XZ1cya3paVE1rQ0pYRjl3blZwTk1jdUtFQUJDbERnbXdJYzR2bmwwSXRBdjdCK3NNaG13U01EOWFJdGpTUUpTUW13ZHJmRzI4UzNpQXFLZ3AyMW5UUWEwM0lYbnVzOU1lTkE2bEdjZzJzUFJxaGJxSmF6TUJ3RktFQUJDb2hOZ0VPODJIWkV3dldFSEFqQndWc0hzV3ZvTGdsM3lkYTBLZEIzWlY4c0RsK00wWTFISTZoVmtEWkRTeVpXZWYveXVQelBaV1UvbXdaczR2c2FKTE83YklRQ0ZLREF0d1U0eFBQYm9WZUIzZGQyUTNpWmovREFxMmxXVTczbVpqTGpFemg1OXlTY3B6aWpnRlVCUEF4K0NCTVRFK05yUW9jVng3Mk5RNTdoZWI3SXdQdmhkUWpPMEJTZ0FBVkVKTUFoWGtTYklaZFNvbUtpRkErOFh2YTlqRjhML2lxWHR0bG5KZ1hzUnR2aC92UDcyTysrSC9WTDFNOWtGR2t1MjNwNUsxck9hNmxzcmt5aE1yamlkMFdhemJJckNsQ0FBaFQ0UW9CRFBMOFFCaE1vNVZjSzQ1dVBSK3NLclExV0F4T0xYeUJnWndCOHQvbWlVNVZPV05WN2xmZ0wxbU9GdzlZT3creERzNVVaaDljYmpwRDJJWHFzZ0trb1FBRUtVTUJRQWh6aURTWFB2QXFCTnZQYm9OeFA1VEMyeVZpS1VDQk5nVWR4ajFESXF4RE1UYzBSR3hJTHkreVdsUHAvZ2RMalMrUGFvMnRLajIyRHRxRjUyZWIwb1FBRktFQUJHUWh3aUpmQkpvdTl4WEZieHVIdkYzOWpaYStWWWkrVjlSbElvUGEwMmpnYWVSUkx1eTFGVCtlZUJxcENYR25UdWg4K1BqU2VQK1NJYTV0WURRVW9RQUdkQ1hDSTF4a3RBNnNqRUhZNkRLR0hRM0Z1N0RsMWx2SGFOQVJXclZxRkV6dDM0bjE4UEFyWTI2TkZwMDV3Y25JeWFxdmxKNWVqeC9JZXFGbTBKbzU1SFRQcVhyUlYvTWFMRzlGMlFWdGx1QW8vVjhDRmNSZTBGWjV4S0VBQkNsQkE1QUljNGtXK1FYSXFUM2h0ZkwzcDlSQVJHSUVmY3YwZ3A5YTEwbXR5Y2pKY3lwYkZydzhmd3VyVkt4UUJJRHppK0hlK2ZLalZyUnRHQkFkckpTbklLOXdBQUNBQVNVUkJWSThoZ2dodkpSWE9qRTlNVHVTWjhmKy9BWU5XRDhLOG8vT1Uyekdpd1FoTWJUdlZFTnZEbkJTZ0FBVW9ZQUFCRHZFR1FHZktid3U4ZnY4YWpqNk9XTk5uRFdvNTFDS1ZHZ0xWSEIzUkpqSVNMbW1zOFRNelE3T3hZOUhQejArTmlPSzZ0T3ZTcmdnN0U2WjRHTnF2bWZIMm9TM1ZFajRsY0N2NmxqS2M4UDRGMTFLdTJnclBPQlNnQUFVb0lISUJEdkVpM3lDNWxpZmNBOTIrVW52MGQra3ZWd0sxK2g0MWNDQ3l6NStQOUI1cDdHUmhnYTBYTHNEUjBWR3QyR0s1K05DdFE2ZzNveDRLNXkyTWU1UHZpYVVzZzlUeDlQVlQySHJhZnBHYjk4TWJaQ3VZbEFJVW9JREJCRGpFRzR5ZWlUTVNHTEJxQUxLYlplZVJlUmxCQWNqLy9mZFlHUjhQNjNTdVZSek8yS2NQUWhZdFVpR2krQzc1L1BtejRwU2F4eThmNDdqWGNkUW9Xa044UmVxcG9yWG4xcUxqNG83S2JGWHNxdUNNOXhrOVpXY2FDbENBQWhRUWd3Q0hlREhzQW12NHBzRE1nek94Ny9vKzdCbStSMmRLa1pHUkdEOStQT2JNbVlPOGVmUHFMSSt1QXQrL2Z4K2RxMVhEckNkUDBrMnhIc0FDQ3d1OGV2TkdWNlhvUE83WUxXTXhhZmNrOUhMdWhTWGRsdWc4bjFnVDlBdnJoMFhIVTM4WUc5MTROSUphQlltMVhOWkZBUXBRZ0FJNkVPQVFyd05VaHRTdXdON3JlekZ3OVVCRUJFUWdtMmsyclFWLy92dzVPblhxaEgzNzlxRmh3NFpZdlhxMVVRN3h3bStvczJiSmd2TVp5R3dEY0twaVJSdzhuOUdWV2lQV2VxQjdzZmRnUDhZZUZ1WVdpalBqaGIvVXlQRlRiR3d4M0hsMlI5bjZ2dUg3MEtCa0F6bFNzR2NLVUlBQ3NoWGdFQy9iclRldXhvWGh6WEdjbytJSXZWS0ZTbWxjL01tVEp4RVFFS0FZM1BmdTNZdXdzRENqSGVJRmpCYlZxcUh6NmRPd1QwY216TndjRGlFaEdEQmdnTVoraGd4UUxhZ2FUa2VkeHFwZXE5REpxWk1oU3pGSTdxL3ZoOCthSlN2ZXpua0xjek56ZzlURHBCU2dBQVVvWUJnQkR2R0djV2ZXVEFvSWI2ajBhZXFEdGhWVHo4Zk9aQ2psTW1HUU4vWWgvdlRwMCtoYnR5Nld2MytmSnNkOUFLT3RyWEVuSmtaVExvT3ZYM2hzSWZxdjZvLzZKZXBqdi90K2c5ZWo3d0pXblZtRkxrdTdLTk5XTDFJZEowYWYwSGNaekVjQkNsQ0FBZ1lXNEJCdjRBMWdldlVGMmkxb2g5S0ZTbU5jMDNIcUwwNWpoUlNHZUtHdFF6dDJ3TE5EQjB4NTkrNkxCMXlGMTJmNWYvY2Q3ang5Q2t0TFM2MllHVExJeTNjdlllTmhnK1NQeVhnWS9CQUZjeGMwWkRsNno5MXJlUzhzTzdsTW1YZGNrM0VJK0MxQTczVXdJUVVvUUFFS0dGYUFRN3hoL1prOWt3SStXMzBnM0dLenFyZml6QldOUGxJWjRnV0VJMGVPSUdqNGNGeU1pRUFOS3l0c2YvWU1YVnhkc1dMWExvMk14TGE0L2NMMldIOWh2ZUpoVHVHaFRqbDloR2NDaE85K3l1ZVE1eUhVY2F3akp3TDJTZ0VLVUlBQ0FEakU4MnRndEFLcno2eUdjSHJOK1hHYVBhZ3BwU0UrWlROalkyTng1ODRkT0RrNXdjVEV4R2ozK0Z1Rjc3NjJHMDFtTjRHRHJZUGlnV2U1ZkI0OGY0RENvd3NyMitYOThITFplZlpKQVFwUTRMOENIT0w1clRCcWdRdjNMMEI0TVZSa1lDUUtXQlhJVkM5U0hPSXpCV0ZFaXo1KytxaDQyVkhzbTFpYzlUNkx5bmFWamFqNnpKZTYvT1J5OUZqZVF4bkFwWmdMam80OG12bUFYRWtCQ2xDQUFrWXJ3Q0hlYUxlT2hhY0l2RWw4QTRleERnanJIWmFwMndvNHhCdm5kMm5FaGhHWXZuODZCdFlhaUxtZDVocG5FMnBXM1cxWk42dzh2Vks1YW56ejhmQnI1cWRtRkY1T0FRcFFnQUpTRU9BUUw0VmRaQThLZ2JyVDY2Sk5oVFlZVUV1OUl4UTV4QnZuRnlqaVNRU0sreFpIcmh5NUVETWpCbWFtWnNiWmlCcFY1L2ZJajJmeHo1UXJqbzA4aHByRmFxb1JnWmRTZ0FJVW9JQlVCRGpFUzJVbjJZZENZT0NxZ1lwaGJsYUhXU3FMY0loWG1VcDBGNWIzTDQvTC8xekd4djRiMGJwQ2E5SFZwODJDL29yNUM3OTQvNklNS2J6NFREZ2YzalNycVRiVE1CWUZLRUFCQ2hpSkFJZDRJOWtvbHFtNndPeERzeUU4K0xoMytGNlZGbkdJVjRsSmxCZk5PamdMdzljTlI3UFN6YkI5eUhaUjFxaXRvcGFFTDBHZmxYMlU0ZW82MXNWQno0UGFDczg0RktBQUJTaGdaQUljNG8xc3cxaXVhZ0w3YnV4RHY1WDlFRGt4RXVhbWZKT2xhbXJHZDVWd1puemU0WGtWaFVkUGo0Wk5UaHZqYTBMRmlqc3Q3b1ExNTlZb3J3NzhMUkJqbTR4VmNUVXZvd0FGS0VBQnFRbHdpSmZhanJJZnBZQndISi9ET0FmRjZTVmxmaXhER1lrS3RKalRBdHV2YmtkSSt4QU1yemRjb2wwQ1g5OFBmM0wwU1ZRclVrMnkvYkl4Q2xDQUFoUklYNEJEUEw4aGtoY29PNkVzdkYyOTBhNVNPOG4zS3NjR04xL2FqTmJ6VzZQc2oyVngyZmV5SkFraW95UGg2T09vN0kzM3cwdHltOWtVQlNoQUFiVUVPTVNyeGNXTGpWVkFlTU5ueVFJbDRkdk0xMWhiWU4zZkVFaEtUb0tOaHcxZXZYK0ZXLzYzNFBoRDZyQXJGYlFGeHhaZ3dLclVVNWNhbG15bzhqTWZVakZnSHhTZ0FBVW84S1VBaDNoK0kyUWo0TGZORDNlZjNjWHFQcXRsMDdOY0doMnlaZ2ptSEprRDkzcnVtTkYraHVUYWJyZWdIVFpjM0tEc2EwcnJLZkJxNUNXNVB0a1FCU2hBQVFxb0xzQWhYblVyWGlrQmdUVm4xeWhlRUhUUjU2SUV1bUVMS1FMQ20zc3JUYXdFYTB0cnhRT3VXYk5relRUT3g0OGZjZnIwYWR5K2ZSdU9qbzV3Y25KQ2xpeFpNaDFQR3d0ekQ4c040U0hlbE0rNXNlZFFxWEFsYllSbURBcFFnQUlVTUZJQkR2Rkd1bkVzTy9NQ2x4NWNRczNnbW9nSWpFQ2gzSVV5SDRnclJTVWczRE11M0R1K1k4Z09OQzNkTkZPMWJWaTVFalA5L0pBWUY0ZEtyMTdoM1BmZkkzdWVQUEFLQ2tLTERoMHlGVlBUUmRjZlhVZXA4YVdVWVN6TUxSQWZHZzhURXhOTlEzTTlCU2hBQVFvWXNRQ0hlQ1BlUEphZWVZRzNpVzhWRHdvdTc3RWNkWXZYelh3Z3JoU05RUERlWUl6YU5FcngxdDROL1ZOdlBWRzF3RU03ZG1DTW14dm12M256bnlWOUxTd3djK05HMUdqVVNOVndXcnN1OUZBb2hxNGRxb3duL0lBaS9LRENEd1VvUUFFS3lGdUFRN3k4OTEvMjNkZWJYZzh0eTdmRW9OcURaRzloN0FBeDhUSEk1NUZQOFFiVG1Ca3hzUHJPU3VXV0xsKytqRTQxYWlEczdkdHZybWx1Ym81VGtaSDQrZWVmVlk2cmpRdGJ6V3VGTFplM0tFTk5ienNkSGcwOHRCR2FNU2hBQVFwUXdJZ0ZPTVFiOGVheGRPMElERjR6R0ZsTXNtQjJ4OW5hQ2Nnb0JoTm9OTE1SaEJkOXplczBEd05xcFo3bWtsRkJIVnhkVVczUEhsUlA1OExqQUc2M2I0LzVhOWRtRkU2ci8vNzEvZkNYZkM2aDNFL2x0SnFEd1NoQUFRcFF3UGdFT01RYjM1NnhZaDBJQ0xjczdQaHpCL2E3NzlkQmRJYlVsOEFmNS82QTIySTNWTEdyZ2pQZVoxUk9XeUJYTGl4NS9ScjUwMW54RjREK09YSWc5czBidlQzb2V1V2ZLeWpubnpxdzgzNTRsYmVVRjFLQUFoU1F2QUNIZU1sdk1SdFVWZURBelFQb3ZhSTNJZ0lpa0NOYkRsV1g4VG9SQ1NRa0pjRGEzUnJDTXc5UlFWR3dzN2JMc0xyUG56L0RMbTllTEkyTFEzbzM0RHdBME5uTURPOCtmTWd3cHJZdUNEa1FBby8xcWJmTy9GYjJOMndabEhwcmpiYnlNQTRGS0VBQkNoaWZBSWQ0NDlzelZxeERnYjlmL0EzSGNZNDROZWFVNGcyZy9CaWZRSjhWZmJEa3hCS01hVHdHazFwTlVxbUJCazVPYUhyMmJMcTMwNFFEdUZDbkRsWWRPcVJTVEcxYzFEeTB1ZUl2UkNtZldSMW1ZV2pkMUlkY3RaR0RNU2hBQVFwUXdEZ0ZPTVFiNTc2eGFoMExDTGN3akdvMENoMHFHK1pZUVIyM0orbndKKzZjUUkzZ0dpaGdWUUFQZ3grcWRCVGp2bjM3TUxGTkc0U2tjVEpOQ2xZWE16T0VuVDZOQ2hVcTZNVlArQXRCemlFNUZYOVZTUG44NmZjblNoVktQVzVTTDRVd0NRVW9RQUVLaUZLQVE3d290NFZGaVVHZzQ2S09jUHpCRVg3Ti9NUlFEbXRRUThCdXRCM3VQNytQQSs0SFVLOUVQWlZXTGdrSXdFWi9mMHhNVHY3UDlhTk5UZEZ0NGtSMDl0TGZXMUpUWG1DVlVveHcyazdjckRpVmV1RkZGS0FBQlNnZ2ZRRU84ZExmWTNhb2djRDQ3ZU1WTHhENm8rOGZHa1RoVW4wTCtPL3doOTkyUDNSMjZveXdYbUVxcDUvaTdZMmpxMWNqNjVNbktKK1VoQXRtWnZqMHd3OW8yTE1uM1AzMCs4UGMxSDFUNGJVeDlZZUd6SjUvcjNMenZKQUNGS0FBQll4S2dFTzhVVzBYaXpXRXdOcHpheUc4U09pUzd5VkRwR2ZPVEFnOGludUVRbDZGWUc1cWp0aVFXRmhtdDFRNVNsUlVGRTZkT29VSER4N0F6czRPMWF0WDEvdlo4RUt4cnJOY3NlZjZIbVhkYzkzbVltRHRnU3Izd1FzcFFBRUtVRURhQWh6aXBiMi83RTVMQXBmL3ZvenFrNnNqTWpBU1ArYjVVVXRSR1VhWEFyV20xc0t4Mjhld3JQc3k5S2plUTVlcHRCNDdyZnZoYi9yZlJQRWZpbXM5RndOU2dBSVVvSUJ4Q25DSU44NTlZOVVHRUhqLzRUMGN4amxnYWZlbHFGK2l2Z0VxWUVwMUJINC8rVHQ2THU4SmwySXVPRHJ5cURwTERYN3RtYWd6cUJwVVZWa0g3NGMzK0phd0FBcFFnQUtpRStBUUw3b3RZVUZpRjJnUTBnRE55elRINERxRHhWNnFyT3Q3ay9CR2NXWjhZbktpNHBTYWdya0xHbzFIME80Z2VHL3hWdGJib1ZJSFBwZGhOTHZIUWlsQUFRcm9SNEJEdkg2Y21VVmlBa1BXRE1GbmZNWWN0emtTNjB4YTdYUmQyaFZoWjhJd3Z2bDRvenBsU1BoQlVYajVXTXBuWVplRjZGdXpyN1EyaDkxUWdBSVVvSUJHQWh6aU5lTGpZamtMekQweUYxc3ZiOFVCajlSaFM4NGVZdXo5MEsxRHFEZWpIZ3JuTFl4N2srK0pzY1QvMUpUOE1Sa1dneTN3SVRuMXpiQzNBMitqYVA2aVJsRS9pNlFBQlNoQUFmMEljSWpYanpPelNGVGc0TTJENkxHOGgrS0IxKyt5ZmFlM0x1UGo0NUV6WjA2OTVUUFdSTUlEb3NJcE5ZOWZQc1p4citPb1ViU0c2RnRKZVZsVlNxSDVjdWJEMHhsUFJWODNDNlFBQlNoQUFmMEtjSWpYcnplelNWRGdZZHhEeFFPdjRWN2hLUDl6ZVoxMWVQdjJiZmg3ZW1MM29VTW9uQ2NQRWt4TTBMTmZQNHdZTjA1bk9hVVFlT3lXc1ppMGV4SjZPZmZDa201TFJOOVN3TTRBK0c3elZkYXA3bG4zb20rUUJWS0FBaFNnZ0ZZRU9NUnJoWkZCS0FCVUNLaUFFUTFIb0dQbGpscm51QmdlanRZTkc4TG4vWHZZQWNnRjRDNkFrK2JtZUY2NU1sWWZQNjcxbkZJSmVDLzJIdXpIMk1QQzNFSnhabngycyt5aWJxM090RG80RW5sRVdlUFNia3ZSMDdtbnFHdG1jUlNnQUFVb29IOEJEdkg2TjJkR0NRdTRMWFpEMFh4Rk1hSEZCSzExZWVIQ0JiZzVPK09QeE1RMFl5NERFT3ZpZ25WSGplc1lSYTBCcVJCSU9LNVJPTFp4ZGUvVmNLdmlwc0lLdzF5UzF2M3dVVUZSc0xNV2ZuVGpod0lVb0FBRktKQXF3Q0dlM3dZS2FGbkFmNGMvYmo2NWliVjkxMm9sY3RNS0ZkRHYwaVVVU0NmYUZFdEw5Tm04R2ZYcjgvejZ0SmdXSEZ1QUFhc0dvRUdKQnRqbnZrOHIrNktMSUVjamo2TDJ0TnJLMEx3ZlhoZktqRWtCQ2xCQUdnSWM0cVd4ait4Q1pBTHJ6cStEY05iM0ZiOHJHbFgyOHVWTC9Kd3ZIdzRuSmFVYlo2bHdpMDJmUGdoYXRFaWpmRkpkL1BMZFM5aDQyRUQ0VGJlWXo0ejMyK1lILzUzK3ltM29YcTA3ZnUveHUxUzNoWDFSZ0FJVW9JQUdBaHppTmNEalVncWtKM0QxbjZ0d211U0VpTUFJL0p6MzUweGhuVHg1RWpQYXRJRjNkSFM2NnljRE9HQnBpWmZ4OFpuS0k0ZEY3UmEwdzRhTEd6QzUxV1NNYWp4S2xDM1hESzZKOER2aHl0cFc5RnlCcmxXN2lySldGa1VCQ2xDQUFvWVY0QkJ2V0g5bTE1SkFkSFEwTGwyNmhMLy8vaHZGaXhlSHM3TXpzbWJOcXFYb21RK1RrSlFBeDNHT1dOUjFFUnFVYktCMm9JU0VCRmhaV3VMa3g0L3BycDBQNEVjUEQvaE5uNjUyRHJrczJQWG5MalFOYlFvSFd3ZEVCRVNJcnUzRXBFVEYrZkFmUDZYdWRmVDBhT1QvUHIvb2FtVkJGS0FBQlNoZ2VBRU84WWJmQTFhZ29jRE1LVk93Yzg0Y2ZIaitIR1hmdjhjWlMwdGt6WnNYaytiTlEyMVhWdzJqYTJkNXc1Q0dhRks2Q1liV0hhcDJ3QTcxNjZQSndZTW9rYzVLenp4NU1PdndZWlFwVTBidCtISlpJQXpIdHA2MmlIMFRpM05qejZGUzRVcWlhbDE0NTBEOWtOUm5Hb3JZRk1IZFNjSVpSUHhRZ0FJVW9BQUYvaXZBSVo3ZkNxTVdtTy9uaHgxQlFRajQ2cDd4WkFEOUxTeXdkTzllbEhkMkZrV1B3OVlPVTl5VFBiZlRYTFhxaVkyTnhhOC8vNHp0Nzk0aHJiOHRURFl6UTRrK2ZUQmhybnB4MVNwQ0loZDdydmZFakFNek1LajJJTXh4bXlPcXJsTE9zMDhwcXJkemJ5enV0bGhVTmJJWUNsQ0FBaFFRandDSGVQSHNCU3RSVTJEcjFxMlkyYkVqcGlja2ZITmw5U3haOFBMdFcyVFBMbzZ6d2VjZG1ZZE5semJoa09jaHRicU5pWW5CRC9uencxZDRBeW1nT0tubU1vRHpGaFlvMTdNbmZHYlBWaXVlWEMrT2VCS0I0cjdGa1N0SExzVE1pSUdacVpsb0tLb0ZWY1BwcU5QS2VzUitIS1pvNEZnSUJTaEFBWmtLY0lpWDZjWkxvVzFuUjBjTWpJeUVRenJOYkFhUVpkZ3dCTXljS1pxV0QwY2NSdGVsWFJVUHZGcWFXNnBWMStqQmczSDAwQ0ZrKy9nUitRb1ZRamQzZHpScjFreXRHSEsvdUp4L09WejU1d28yRGRpRVZ1VmJpWUxqVGNJYldBMno0djN3b3RnTkZrRUJDbERBT0FRNHhCdkhQckhLTkFSTVRFeHdJUU1aNGZmZGMyMXM4T0RaTTFFWlBvcDdCRWNmUnh3ZGVSUVZmcTRncXRxa1hzeXNnN013Zk4xd05DdmRETnVIYkJkRnUzdXY3MFhqV1kyVnRUamtkMUQ4a01jUEJTaEFBUXBRNEZzQ0hPTDUzVEJLZ1UrZlBzSEMzQndua29XNzM3LzlFWWI0a055NThlVEZDMUgyV1RHd0l0enJ1YU9UVXlkUjFpZkZvbUxpWXhRUHVBb2Y0ZlFYbTV3MkJtOXoxTVpSQ040WHJLeWp2MHQvek84c25EbkVEd1VvUUFFS1VDQnRBUTd4L0dZWXJVREZJa1hnRVJXVjd1MDBXd0FrRHh5SXlTSis2TFB6a3M2d3Q3R0hmNHZVbC93WTdhWVlTZUV0NXJUQTlxdmJFZEkrQk1QckRUZDQxWlVuVnNiNSsrZVZkYXpydXc3dEtyVXplRjBzZ0FJVW9BQUZ4Q3ZBSVY2OGU4UEtNaEJZdldRSlZnMGJoc0IzNzc1NVpUMVRVL3oxOUNueTVNa2phcytBblFHNDl2QWExdmRmTCtvNnBWTGM1a3ViMFhwK2E1VDlzU3d1K3dxUENCdnVJOXdQbjNOSXppOEtlREh6QlhKYjVEWmNVY3hNQVFwUWdBS2lGK0FRTC9vdFlvSHBDVXoyOE1ERk9YTXcrcXNqSm9VMWd5d3NNSFhUSnRSbzJOQW9FRGRjMklEQVhZRzQ2bmZWS09vMTVpS1RrcE5nNDJHRFYrOWY0WmIvTFRqKzRHaXdkbmIrdVJQTlFsTWZUaTVab0NTdVQ3aHVzSHFZbUFJVW9BQUZqRU9BUTd4eDdCT3JURWZBVHhqa3QyekJwMGVQVUNvcENXZHo1RUJpN3R6d25qRUR6ZHEzTnlxN1B4LytpVXFCbFJBWkdJbkMxb1dOcW5aakszYndtc0dZZTJRdVBPcDdZSG83dzczcE51WHMraFMvd2JVSEk5UXQxTmc0V1M4RktFQUJDdWhaZ0VPOG5zR1pUamNDdDIvZnhvVUxGL0RvMFNNVUwxNGNkZXZXUlk0Y09YU1RUTWRSUHlSL2dNTTRCOFdEalkxK2JhVGpiUElOTDl5REx0eUxibTFwclhqQU5XdVd0RjZscFh1Zjh2N2xjZm1mMUZ0NnhIVDBwZTY3WndZS1VJQUNGTWlzQUlmNHpNcHhIUVYwTE5CNFptUEZFRCtzM2pBZFo1SnZlT0dZejhqb1NPd2NzaE5OU2pmUk8wVGMyemprR2Y3bDh4cThIMTd2MjhDRUZLQUFCWXhTZ0VPOFVXNGJpNWFMd1BDMXc1R1luTWpqQm5XMDRWUDJUTUhvemFQUnRrSmJnenhVdlBYeVZyU2MxMUxaWFpsQ1pYREY3NHFPdW1WWUNsQ0FBaFNRa2dDSGVDbnRKbnVScE1DQ1l3dXcvdng2SEI1eFdKTDlHYklwNGN6NGZCNzVZSnJWRkRFelltRDFuWlZleXhtMmRoaG1INXF0ekNrY2R5a2NlOGtQQlNoQUFRcFFJQ01CRHZFWkNmSGZLU0FDZ1NNUlI5QnBTU2ZGQTY4NXMzOTVIS0VJeWpQcUVocUdOTVQrbS9zVmYrMFFYcktrejAvcDhhVng3ZEUxWmNwdGc3YWhlZG5tK2l5QnVTaEFBUXBRd0VnRk9NUWI2Y2F4YlBrSlBIbjFCQTVqSFhCb3hDRlVLbHhKZmdBNjZuak4yVFdLSDVDYzdKMXdlc3hwSFdYNWI5aTA3b2VQRDQySFpYWkx2ZFhBUkJTZ0FBVW9ZTHdDSE9LTmQrOVl1VXdGaEJOVmh0WWRpczVPbldVcW9OMjJFNUlTWU8xdWpiZUpieEVWRkFVN2F6dnRKdmhHdEkwWE42THRncmJLZjYzd2N3VmNHSGRCTDdtWmhBSVVvQUFGakYrQVE3eng3eUU3a0tGQWw2VmQ4SE9lbnhIWU1sQ0czV3UvNWQ0cmVtUHBpYVh3ZHZYR3hKWVR0WjhnallpRFZnL0N2S1B6bFA4eW9zRUlURzA3VlMrNW1ZUUNGS0FBQll4ZmdFTzg4ZThoTzVDcHdNUmRFM0hsbnl2WTBIK0RUQVcwMTNiNG5YRFVESzZKQWxZRjhERDRJVXhNVExRWC9CdVJTdmlVd0szb1c4cC8zVFYwRjF4THVlbzhMeE5RZ0FJVW9JQTBCRGpFUzJNZjJZVk1CWVJiTWlac240QnJFMUlmanBRcGhjWnQyNDIydy8zbjkzSEEvUURxbGFpbmNiejBBang5L1JTMm5yWmZYTUw3NFhWS3p1QVVvQUFGSkNmQUlWNXlXOHFHNUNady9kRjFsQThvajRpQUNOamIyTXV0ZmEzMTY3L0RIMzdiL1JUUEdvVDFDdE5hM0xRQ3JUMjNGaDBYZDFUK1V4VzdLampqZlVhbk9SbWNBaFNnQUFXa0pjQWhYbHI3eVc1a0twRDBNUW1PNHh3eHgyME9HcGRxTEZNRnpkcCtGUGNJaGJ3S3dkelVITEVoc1RvOUphWmZXRDhzT3I1SVdmRG94cU1SMUNwSXN3YTRtZ0lVb0FBRlpDWEFJVjVXMjgxbXBTN2dPc3NWOVV2VWgzdDlkNm0zcXBQK2FrMnRoV08zajJGWjkyWG9VYjJIVG5JSVFZdU5MWVk3eis0bzQrOGJ2ZzhOU2piUVdUNEdwZ0FGS0VBQjZRbHdpSmZlbnJJam1RdDRyUFBBdXcvdnNLRExBcGxMcU4vKzd5ZC9SOC9sUGVGU3pBVkhSeDVWUDRBS0s3NitIejVybHF4NE8rY3R6TTNNVlZqTlN5aEFBUXBRZ0FML0NuQ0k1emVCQWhJVVdIaHNJZjQ0OTRmT0JsRUpraWxhZXBQd1JuRm1mR0p5b3VLVW1vSzVDMnE5MVZWblZrRTRJalRsVTcxSWRad1lmVUxyZVJpUUFoU2dBQVdrTGNBaFh0cjd5KzVrTENEY0Z0SmhZUWRFQkVZZ1Y0NWNNcFpRcjNWaHdCWUc3UW5OSjhDM21hOTZpMVc0V3ZoTnYvQWIvNVNQVDFNZitMZndWMkVsTDZFQUJTaEFBUXFrQ25DSTU3ZUJBaElXaUg0VkRVY2ZSK3gzMzQvS2RwVWwzS24yV2p0NDh5RHFoOVJINGJ5RmNXL3lQZTBGL3Y5SUtVZFpwZ1ErN0hrWXRSMXJhejBQQTFLQUFoU2dnTFFGT01STGUzL1pIUVVVQWxVbVZzR2dPb1BRdFdwWGltUWc4UG56WjhVcE5ZOWZQa2E0VnppY2l6cHJ6ZXpCOHdjb1BMcXdNaDd2aDljYUxRTlJnQUlVa0owQWgzalpiVGtibHF0QXQyWGRVQ2gzSVV4c09WR3VCQ3IzN2IzWkcwRjdndERidVRjV2QxdXM4cnFNTGt4NWNEYmx1bG9PdFhCa3hKR01sdkhmS1VBQkNsQ0FBdjhSNEJEUEx3VUZaQ1F3YWZja1hMeC9FWnNHYnBKUjErcTNlaS8ySHV6SDJNUEMzRUp4Wm54MnMrenFCMGxqUmRlbFhSRjJKdlZGVXJxNjcxNHJ4VElJQlNoQUFRcUlXb0JEdktpM2g4VlJRUHNDbXk5dGh1ODJYMXlmY0YzN3dTVVUwV21TRTg3ZU80czFmZGFnWStYVXQ2dHEwbUorai94NEZ2OU1HZUs0MTNIVUtGcERrNUJjU3dFS1VJQUNNaFhnRUMvVGpXZmI4aGE0OGZnR3lvd3ZnOGlKa1NoaVUwVGVHTi9vZnY3UitSaTRlaUFhbG15SXZjUDNhbXgwOTlsZEZCMWJWQmtubTJrMnhmbndwbGxOTlk3TkFCU2dBQVVvSUQ4QkR2SHkyM04yVEFHRndNZFBIK0V3emdHek9zeENrOUpOcVBLVndNdDNMMkhqWVlQa2o4bDROdU1aYkhMYWFHUzArUGhpOUEzcnE0eFJyM2c5SFBBNG9GRk1MaGFud09QSGozSHQyalhFeDhlalFvVUtzTE96RTJlaHJJb0NGREJxQVE3eFJyMTlMSjRDbWdzMG5kMFVkUnpyd0tPQmgrYkJKQmFoN1lLMjJIaHhJNmEwbmdLdlJsNGFkZWUyMkUzeEFxNlVqL0NBc2JlcnQwWXh1Vmg4QXIxN2UyRDc5dE5JU01pRno1OEw0ZE9ud3loZnZneU9ITmtBVTFQKzFVVjhPOGFLS0dDOEFoemlqWGZ2V0RrRnRDYmd1ZDRUOFFueFdOUjFrZFppU2lIUXJqOTNvV2xvVXpqWU9pQWlJRUtqbHI2K0gvN1U2Rk9vV3FTcVJqRzVXRndDTld2MlFuajRMd0RHZkZYWVlkallqTVc5ZXdkaFlXRWhycUpaRFFVb1lMUUNIT0tOZHV0WXVCUUZYcng0Z2VmUG42Tm8wZFI3cC9YVnAzQzdoL0NtMG1OZXgvU1ZVdlI1aEZ1T2JEMXRFZnNtRnVmR25rT2x3cFV5VlhORWRBU0sreFJYcnVYOThKbGlGUFdpZnYyOHNHSkZMaVFtanYxR25RZFJvc1FVM0xnaHpWdW9vcU9qWVd0cksrbzlZbkVVa0pvQWgzaXA3U2o3TVVxQmRjdVhJM1RLRk55NGR3Ky9aTStPTzRtSjZOK3JGeWJQbWFQWGZvN2ZQZzdoRnBMSXdFaFlmV2VsMTl4aVRTYjhsV0xHZ1JrWVZIc1E1cmhsYmo5U0hwSk42YkZSeVViWU0zeVBXRnRtWFdvS3ZIejVFdmIyVlJFWGR5dmRsWmFXL2JCbFMxdlVxMWRQelF6aXZYekFnTkZZdCs0UDVNMWJBbzhlblVQanhxMnhiTmxVNU1xVlM3eEZzeklLU0VTQVE3eEVOcEp0R0svQXdna1RzRzdLRkl4Ni94N1cvOTlHUElCZEFPNVdyb3d0WjgvcXRibG5yNThwSG5nVmhrd25leWU5NWhaanNvZ25FU2p1V3h5NWN1UkN6SXdZbUptYXFWMW11d1h0c09IaUJ1VTZiZHhqcjNZUlhLQXpnYU5IaitLMzN5YmcxYXVNWHR6VkNXNXV3T3JWcTNWV2k3NENKeVVsb1dEQlh4RVRNeDVBZFFBL0FYZ0I0QnBNVFp2ait2VklPRGp3Ti9QNjJnL21rYWNBaDNoNTdqdTdGb25BMHJsenNjN2RIVUZKU1dsV0pQeFBmWFR0MmxoeitMRGVLNjRhVkJYOVhmcWpXN1Z1ZXM4dHRvVGwvTXZoeWo5WHNHbkFKclFxMzBydDhuSVB5dzNodEp1VWp5YTM1cWlkbkF0MExyQnIxeTUwNzc0U3NiSHJNc2pWR3M3T0x4QWVudEd3ci9PU05VNVFzR0JKUEg0c3ZNMjRXcHF4c21hMXhNdVgwYkMwdE5RNEZ3TlFnQUpwQzNDSTV6ZURBZ1lTRUg2VFZkUFJFYk9qb3BBbG5ScW01TW1ESVZ1M29rWU4vYjhVcVB1eTd2akI2Z2NFdFFveWtKSTQwczQ4T0JQdTY5elJ2RXh6YkJ1OFRhMmlyais2amxMalN5blhDRytCalErTmg0bUppVnB4ZUxGNEJXSmpZMUdvVUhFa0pzYWtXNlNGUlZlc1dkTUd6WnMzRjI4ektsUVdHaHFLa1NPVGtKaVkzb2xXKzlHaXhYWnMzWnE1VzlCVUtJT1hVRUQyQWh6aVpmOFZJSUNoQks1ZXZZb08xYXRqMWR1MzZaWXdHVURSTVdNd2FkSWtnNVE2ZWM5a25JMDZpeTJEdGhna3Z4aVN4c1RIS0I1d0ZUN1BaejVYNjNtQjBFT2hHTHAycUxLTnBxV2JZc2VRSFdKb2l6Vm9VYUIrL2M0NGVGQVl6dHQ5STJvazh1WnRnZGhZelU0NTBtTEptUTVWczJZcmhJZDNBZEF5blJqUFlHRlJDbS9lUE0xMEhpNmtBQVhTRitBUXoyOElCUXdrc0dQSERxenQzeDhlangrblc0RW5nSWMvL29pN2YvOXRvRXFCclplM3dudXpOMjRHM0RSWURZWk8zRHkwT1hiOHVRTXoyOC9Fc0hyRFZDNm4xYnhXMkhJNTlRZWc2VzJuODB4K2xmV002MEo3K3hxNGQ4OEhRSU92Q285R3JseHV1SEpsR1FvWExteGNUYVZScll0TGF4dy9QaFdBZlFhOW1PRHMyYk9vWExteTBmZk1CaWdnUmdFTzhXTGNGZGFrdHNDREJ3OXc4ZUpGUEh6NEVDVktsSUNMaXd2TXpOUi9BRkh0eEJvc2VQTGtDY3JhMjJOM1FrSzZVWHdCZEZpNUVsMjZDTC81TXR6bjFwTmJLT2xiVW5GeVRkSDgrajhDMDNDZC81dDUwOFZOYUxPZ0RjcjlXQTZYZkMrcFhNN1g5OE5mOHJtRWNqK1ZVM2s5T2NKdDhBQUFJQUJKUkVGVUx6UWVnUThmUHFCeTVhWjQ4TUFhTDEvK0NNQVdPWEljaFlYRlhadzd0MU15YjI1dDJyUUxkdTFxQ0tCek9wdHpEMVpXZFJFWEYyVThHOGhLS1dCa0FoemlqV3pEV081L0JZTEdqTUhSTld2dzhja1RsRTVLd3VuczJmRTVYejc0ejVxRkJyLzlKbXF5MzF4YzBQYjRjVGgrbzhyUEFPcGx5NFlYNzk4alM1YjA3cHpYVDV1ZlAzOVduRnd6dmQxME5DdlRURDlKUlpJbEtUa0pOaDQyZVBYK0ZXNzUzNExqRDkvYXRkU0NoWWRoaFlkaVV6NjhIMTRrbTZuak1nNGRPcVQ0cGNMNzkrOVJybHc1Tkd2V1RGTFBRS3hac3dZREJsekQ2OWZwUFN1ekFJTUhQMEpvYUlDT3RSbWVBdklWNEJBdjM3MlhST2NoWThiZzJJd1o4UG53NFl0K2hPRzN2NFVGNXU3WWdTcTFhNHUyVitIRlRzNUZpMkoyWEJ6eXBGR2xaL2JzOEFvTGcydWJOcUxxUWJpMXBHYXhtaGpSY0lTbzZ0SjFNWU5XRDhLOG8vUGcyY0FUMDlwT3l6QmR5SUVRZUt4UGZmanZ0N0sveWZyWmdnekJlSUhSQ0RSczJCWDc5d3MveUhxblVmTlo1TW5URzgrZlh6T2FmbGdvQll4UmdFTzhNZTRhYTFZSWJOcTBDZk82ZEVIdysvZmZGSEhKbWhWUDR1S1FNMmRPMGFvOWZmb1V2eFlwZ3ZiSnlTaVltS2dZNXE4Q09QNzk5d2hldWxSMEEzd0s1TWdOSXhIM0xnNUx1aTBScmEyMkN6dDM3eHlxVEtvQ2EwdHJSRStQUnRZc1dkTk5rWElmZmNwRnN6ck13dEM2cVErNWFycyt4cU9BUGdVYU51eUdNMmNLNHZYcnNnQ3FBcmlCN05udndjSmlKaDQvdm9aczJiTHBzeHptb29Ec0JEakV5MjdMcGROdzFXTEZNT1RPSFRpazA1THdPT0huSVVNd2NmWnMwVGMrZS9ac0hOKzZGWitFVzFaKy9SVjlQVHhFZncvdDBoTkxzZnprY29TUENoZTlyN1lLZFBSeFJHUjBKSFlOM1FYWFVxN2ZEQ3ZjZXBSelNFNjhUVXc5ZmVoUHZ6OVJxbERxY1pQYXFvbHhLR0FvZ1ZXclZtSHAwaDE0Ky9ZOVRFeVM0T3BhRzM1K1hvWXFoM2twSUNzQkR2R3kybTdwTkNzTVNGbXpaTUg1REZvNkJHQjIzcng0R0Jzcm5lWkYxc21KT3lmUWNsNUx4UU92ZVN6U3VpbElaQVZyV0k1dzVPYVl6V1BRcm1JN3JPdjM3WmY3WExoL0FaVW1WbEptcy9yT0NuR3o0alRNenVVVW9BQUZLRUNCZndVNHhQT2JZSlFDcWc3eHdudE9aK2JOaTBjYzRuVzZ6N0Z2WXVFdzFnRTdodTVBdFNKcHY4RlJwd1hvTWZpanVFY281RlVJcGxsTkVUTWo1cHRueGsvZE54VmVHMU4vSTltbVFodHM2TDlCajVVeUZRVW9RQUVLU0ZtQVE3eVVkMWZpdlZVcFdoVEQ3dDdOOEhhYVQwT0dZSklSM0U0amhlMnFQcms2ZXRmb2pSN1ZlMGloblcvMjBEQ2tJZmJmM0kvNW5lZWp2MHYvTks5em5lV0tQZGYzS1A5dHJ0dGNES3c5VU5JdWJJNENGS0FBQmZRbndDRmVmOWJNcEdXQjlldlhZMG1QSGdoNjkrNmJrWTNod1ZZdHN4ZzhYTS9sUFdGamFZTXBiYVlZdkJaZEZiRG03QnAwV3RJSlR2Wk9PRDNtOUgvU0pIOU1odFV3cXkvdWg3L3BmeFBGZnlpdXE1SVlsd0lVb0FBRlpDYkFJVjVtR3k2MWRxZU9ISWxUczJaaFhGTFNmMW9UanBpY0kvSWpKcVcySHluOUJPOE54cW0vVG1Icm9LMlNiREVoS1FIVzd0YUtJVDBxS0FwMjFuWmY5SGttNmd5cUJnbW5kZno3eVpjekg1N080T3ZuSmZsbFlGTVVvQUFGRENUQUlkNUE4RXlyUFlGQUx5K0VyMXVIajQ4Zm8zUnlNczVsejQ2a2ZQa3dJU1FFalZxMTBsNGlSbEpMWU51VmJSaTFjUlFpQWlQVVdtY3NGL2RlMFJ2QzZUemVydDZZMkhMaUYyVUg3UTZDOTViVTg3TTdWT3FBUC9yK1lTeXRzVTRLVUlBQ0ZEQUNBUTd4UnJCSkxERmpnUWNQSGlqZWtQalBQLy9BMGRFUnRXdlg1aG5GR2JQcC9BcmhLRWJoU01hSWdBZzQyS1ozR0tqT1M5RjZndkE3NGFnWlhCTUZyQXJnWWZEREw5N0kyU0NrQVE3Y1BLRE11YkRMUXZTdDJWZnJOVEFnQlNoQUFRcklWNEJEdkh6M25wMVRRRzhDanVNY0Vkd21HTTNMTnRkYlRuMGtzaHR0aC92UDcrT2d4MEhVTFY1WGtWSzRIOTVpc0FVK0pLZStSZmgyNEcwVXpWOVVIeVV4QndVb1FBRUt5RVNBUTd4TU5wcHRVc0RRQWkzbXRFRDFYNnJEcTVGMFhnUXpZY2NFak44K0hsMmN1bUJscjVVS1l1SGMvQnJCTlpUY3ZCL2UwTjg4NXFjQUJTZ2dUUUVPOGRMY1YzWkZBVkVLQ1BmSUMyZktMKzIrVkpUMXFWdlV2ZGg3c0I5akQzTlRjOFNHeE1JeXV5VUNkZ2JBZDV1dk1sUm5wODRJNnhXbWJtaGVUd0VLVUlBQ0ZFaFhnRU04dnlBVW9JQmVCWmFkV0taNElQVGs2Sk42emF1clpDN0JMamgrNXpoKzcvNDd1bGZ2ampyVDZ1Qkk1QkZsdXFYZGxxS25jMDlkcFdkY0NsQ0FBaFNRcVFDSGVKbHVQTnVtZ0NFRmhPTW5tNGMyVjV4Y1kyMXBiY2hTTk00dC9GRFNhMFV2MUhLb2hiM0Q5dUw3b2Q5L2NUOThXa2RRYXB5VUFTaEFBUXBRUVBZQ0hPSmwveFVnQUFVTUkvRDh6WFBGeVRYQ1dmTEN2ZkxHK25tVDhFWnhabnhpY2lJMjlOdUF0Z3ZiS2x2NUtjOVBlRERsZ2JHMnhyb3BRQUVLVUVERUFoemlSYnc1TEkwQ2NoQndudXlNSHM0OTBNdTVsOUcyMjNsSlo2dyt1eHExaXRYQzBkdEhsWDEwcjlZZHYvZjQzV2o3WXVFVW9BQUZLQ0JlQVE3eDR0MGJWa1lCMlFnSUwwN0tZNUZIY1F5bE1YNkVNK0dGcytHRkIxeUYzOGluZkZiMFhJR3VWYnNhWTB1c21RSVVvQUFGUkM3QUlWN2tHOFR5S0NBWGdhbjdwaUw4ZGppMkQ5bHVkQzEvL3Z3WkJVY1d4Sk5YVDc2b1BYcDZOUEovbjkvbyttSEJGS0FBQlNnZ2ZnRU84ZUxmSTFaSUFka0k3TGk2QXlNMmpGQzg0ZFhFeE1Tbyt1NjRxQ1BXbmwrcnJMbUlUUkhjblhUWHFIcGdzUlNnQUFVb1lEd0NIT0tOWjY5WUtRVkVLL0QwNlZQY3VIRUQ1Y3FWUSs3Y3VUV3E4L2JUMnhEZThIb3o0Q1ljYlIwMWlxWFB4WU5XRDhLOG8vT1VLWHM3OThiaWJvdjFXUUp6VVlBQ0ZLQ0FqQVE0eE10b3M5a3FCYlF0Y083Y09ZenYzeC9uYjk1RXZUeDVzT2Y1YzlTdVdCSHpOMjJDcmEydFJ1bUsreFJIVUtzZy9GYnVONDNpNkd0eHRhQnFPQjExV3BsdWRlL1ZjS3ZpcHEvMHpFTUJDbENBQWpJVDRCQXZzdzFudXhUUWxzREY4SEM0TldpQWtJUUUvTzlkMy9jQkRNcWVIVmV1WFlQdEw3OW9sSzdsM0pad3NuZkNxTWFqTklxajY4WENNWk5XdzZ6dzhkTkhaU3JlRDY5cmRjYW5BQVVvSUc4QkR2SHkzbjkyVDRGTUNkeStmUnYxeTVUQjVvU0VOTmUvQjlEUXpBeHZQM3pJVlB6L1hUUjYwMmc4ZmYxVTFFYzE3cjIrRjQxbk5VNHQrelB3TE9RWmJITGFhTncvQTFDQUFoU2dBQVhTRXVBUXorOEZCU2lndGtEblpzMVFhK2RPbEV0bnBYREdqSW1IQjhaUG42NTIvSzhYTEQrNUhJdU9MOEtwTWFjMGpxV0xBS00yamtMd3ZpK1B4NXpTZWdxOEdubnBJaDFqVW9BQ0ZLQUFCY0Fobmw4Q0NsQkFiWUc4RmhaWS8rNGRyTkpaZVFiQS9COS94UFcvLzFZN2Zsb0xUdjkxR2sxbU4wRmtZS1RvZnNOZGVXSmxuTDkvL292ZnhEdjg0S0E0WlljZkNsQ0FBaFNnZ0M0RU9NVHJRcFV4S1NCaGdROGZQcURzano4aTdObXpkTHU4Q0dDb3FTa1NrcEswcGhIM0xnNE9ZeDJ3YWVBbTFDaGFRMnR4TlFrazNBK2ZjMGpPTDBJSUw2NTY4ZllGem84OWo0cUZLMm9Tbm1zcFFBRUtVSUFDYVFwd2lPY1hnd0lVVUZ1Z2JPSENHUG5nQWRJN0FISTNnQnYxNjJQdC92MXF4ODlvUWMzZ21vbzNvZmF1MFR1alMzWCs3enYvM0lsbW9jMlVlVW9XS0lrR0pSb2c1R0FJQnRjZWpGQzNVSjNYd0FRVW9BQUZLQ0EvQVE3eDh0dHpka3dCalFWbVRabUNtNzYrNkp2T2c2dTl6YzB4OS9CaFZLdFdUZU44YVFYb3M2SVBjbjJYQzlQYVR0TkpmRldEZXE3M3hJd0RNNVNYQzRQN29OcURVTnkzT0hMbHlJV1lHVEV3TXpWVE5SeXZvd0FGS0VBQkNxZ2t3Q0ZlSlNaZVJBRUtmQzNRdFg1OVdCMDhpRzVwMEV3ME00UExpQkVZTm1tU1R1R203NStPbzVGSHNXUElEcDNtU1M5NGVmL3l1UHpQWmVVbG13WnNRcXZ5clZCMlFsbGNmWGdWbXdkdVJzdHlMUTFXSHhOVGdBSVVvSUEwQlRqRVMzTmYyUlVGOUNMUXJsNDk1TGg2RmQvSHhxSUVnQ3NBWHVUUGoxK2FOMGZRb2tWNnFVRzRuY1Y5clRzaUowWWlpMGtXdmVSTVNSTDNOZzU1aHVmNUl1ZUxtUytRMnlJM1FnNkV3R085QjFxVWJZR3RnN2JxdFM0bW93QUZLRUFCNlF0d2lKZitIck5EQ3VoVVlNZU9IUWpmc3djdkhqMUN3UklsVUw5SkV6ZzdPK3MwNTlmQjd6NjdDNGR4RHJnMi9ocEtGQkIrbk5EUFordmxyV2c1TC9XMzdHVUtsY0VWUCtGSEdTQW1QZ2EybnYrK3RmYjV6T2V3K2k2OXMzejBVeSt6VUlBQ0ZLQ0FkQVE0eEV0bkw5a0pCV1F2VU5LM0pBSmJCdXJ0OXBXaGZ3eEY2T0hVQjFmZDY3bGpSdnZVKytPRkIxNkZ2eFRNNmpBTFErc09sZjMrRUlBQ0ZLQUFCYlFud0NGZWU1YU1SQUVLaUVDZzFieFdxRlM0RXNhNGp0RjVOYVg4U3VINjQrdktQTnNIYjBlek1xa24xV3k4dUJGdEY3UkYrWi9LNDZLUGNPZ21QeFNnQUFVb1FBSHRDSENJMTQ0am8xQ0FBaUlTOE43c2pjY3ZIMk41eitVNnF5cXQrK0hqUStOaG1kMVNtVE1wT1FrMkhqWjQ5ZjRWYnZuZmd1TVA2UjNLcWJOU0pSODRPRGdVYTlac1IzeThDYkpsZTR1V0xSdGkwaVJmeWZmTkJpbEFBWGtMY0lpWDkvNnpld3BJVm1ERnFSV1lmM1Erem5nTDc0N1YvbWZEaFExb3Q3Q2RNbkRGbnl2aS9Mai9lV3ZyLy8vTG9OV0RNTy9vUEhnMjhEVDRjWmphVnpCOHhCSWw2dUxldlVaSVNDZ0hvQ3FBcXdEdUlGY3VIOFRFL0FVek14N3ZhZmhkWWdVVW9JQXVCRGpFNjBLVk1TbEFBVkVJbkkwNmkwWXpHeUVpTUFMNXY4K3YxWm9HcmhxSStjZm1LMk9PYkRnU3dXMkMvNVBqM0wxenFES3BDcXd0clJFOVBScFpzMlRWYWgxeUR1Ym9XQTJSa2YyQU5BODZ2WVJjdWRyajVjczdjaVppN3hTZ2dJUUZPTVJMZUhQWkdnVW9BTHg4OXhLT1BvNVkzMjg5YWhhcnFUV1M0ajdGRVJFZG9ZeTNlK2h1TkM3Vk9NMzRkcVB0Y1AvNWZld2F1Z3V1cFZ5MVZvT2NBODJiTnc4ZUhtK1FtT2lWRHNNQ0RCc1dqWmt6eDh1WmlyMVRnQUlTRmVBUUw5R05aVnNVb01DWEFpN0JMdWprMUFsOWEvYlZtT2JwNjZmSzR5TlRnbjE5UC96L0pwbThaekxHYkI2RGRoWGJZVjIvZFJyblp3Q2dldlhtT0hXcUQ0RFVCNG4vNjNJVHRyWnQ4ZVRKRFpKUmdBSVVrSndBaDNqSmJTa2JvZ0FGdmlYUUw2d2ZMTTB0TWIzZGRJMlEvamozQjl3V3V5bGpPTms3NGZTWTA5K00rU2p1RVFwNUZZSnBWbFBFell6NzR1RlhqUXFSOGVLeVpadmg2dFVsQURLNlRjb0VqeDQ5UW9FQ0JXU3N4ZFlwUUFFcENuQ0lsK0t1c2ljS1VPQ2JBalAyejhDaGlFT0tXMXN5KyttN3NpOFdoeTlXTGgvVGVBd210WnFVYnJnR0lRMXc0T1lCTE9pOEFQMWNoUHU0K2RGRXdNbkpGV2ZQRGdHUTlpMU0vOGErZ3p4NW11RDU4OXVhcE9KYUNsQ0FBcUlVNEJBdnltMWhVUlNnZ0M0RmRsL2JEZUZGVFJFQkVZcmZqcXY3S2VwZEZIZGo3aXFYN1hmZmovb2w2cWNiWnZXWjFlaTh0RE9xMmxmRnFUR24xRTNKNjc4U0NBa0pnYmUzS1JJU2hFSCtXNTgvMEwzN1ZmeisrMlQ2VVlBQ0ZKQ2NBSWQ0eVcwcEc2SUFCVlFSK0N2bUx6aU9jOFFWdnlzb1dhQ2tLa3NVMTN4OVA3eHcyc3piT1c5aGJtYWVib3lFcEFSWXUxdmpiZUpiUkFWRndjN2FUdVdjdkRCdGdVS0Zmc1dqUnpNQjFFdmpncGZJbXZVSEpDZS9KeDhGS0VBQlNRcHdpSmZrdHJJcENsQkFWWUZmL1g3RmhPWVQwTHBDYTVXV2hKME9ROWRsWFpYWE92L2lqUEJSNFNxdDdiVzhGNWFkWElheHJtTVIyREpRcFRXODZOc0NuejU5UXNHQ3BmSHFsVHZldjY4QzRGY0F3bDlJYmlKcjFuWjQvZm9GdnZ2dU94SlNnQUlVa0tRQWgzaEpiaXVib2dBRjFCRm9NNzhOeXY5Y0h0NnUzaGt1NjdtOEozNC8rYnZ5T3ArbVB2QnY0Wi9oT3VHQzQ3ZVB3MldxQ3dwWUZjREQ0SWN3TVRGUmFSMHZTbC9BM2QwZkd6WnNRTFpzK1JFZi93Qy8vZFlDaXhkUEl4c0ZLRUFCU1F0d2lKZjA5ckk1Q2xCQVZZR3hXOGJpbnhmL1lHV3ZsZWt1U1RuelBlV2l3NTZIVWR1eHRxcHBrTEwra09jaDFIR3NvL0k2WHBpeHdMdDM3L2liOTR5WmVBVUZLQ0FSQVE3eEV0bEl0a0VCQ21ndUlOd3FNK2Z3SEp3ZGV6Yk5ZQStlUDBEaDBZV1YvNmJxL2ZEL0cyejg5dkdZc0dNQ3VsYnRpaFU5VjJoZU5DTlFnQUlVb0lBc0JUakV5M0xiMlRRRktQQXRnWFAzenFIK2pQcTRNL0VPOG4yZjc0dkxoTnRvaE50cFVqNjFIR3JoeUlnamFtSGVpNzBIK3pIMk1EYzFSMnhJTE0rTVYwdVBGMU9BQWhTZ1FJb0FoM2grRnloQUFRcDhKZkQ2L1d2Rnk1eEdOaG9KbDJJdXluL3R1clFyd3M2RUtmK3o4RUNzYnpOZnRmMXFCdGRFK0oxd0xPK3hITjJxZFZON1BSZFFnQUlVb0FBRk9NVHpPMEFCQ2xEZ0d3SzFwdGFDV3hVMzlLM1pWM0ZGZm8vOGVCYi9USG4xY2EvanFGRzBodHArUzA4c1JlOFZ2Vkhib1RZT2p6aXM5bm91b0FBRktFQUJDbkNJNTNlQUFoU2dRRG9DL2NMNndTS2JCUWJXSG9paVk0c3FyOHhtbWsxeFBueG1YaGIxSnVHTjRzejR4T1JFeFNrMUJYTVg1QjVRZ0FJVW9BQUYxQkxnRUs4V0Z5L1dsOER6NTgreGF0VXFYRDl5Qk9hNWM4T3BibDEwN3R4WlgrbVpod0pmQ0lRY0NNR3lFOHR3L2ZGMTVYOWZyM2c5SFBBNGtHbXB6a3M2WS9YWjFZcmpLWVZqS3ZtaEFBVW9RQUVLcUNQQUlWNGRMVjZyRjRHRDI3ZGpRTmV1cVBUcUZjb0NpQkgrNy92dmNUVnZYcHk1ZFF2bTV1bS9HVk12UlRLSjdBU0VXMnVPM1Q2bTdIdGl5NGtxblN2L0xhZ0ROdytnUVVnREZNNWJHUGNtMzVPZEp4dW1BQVVvUUFITkJEakVhK2JIMVZvV09MQnRHeVoyN1lycHIxLy9KN0x3TzlEWnRyYTQrT1NKbHJNeUhBVXlGdmo2ZnZoVG8wK2hhcEdxR1MvOHhoV2ZQMzlHSWE5Q2VQenlNVTZNT29IcXYxVFBkQ3d1cEFBRktFQUIrUWx3aUpmZm5vdTI0N2k0T0RqWjIyUE55NWZmckhFYmdBZXVybGl4YTVkbysyQmgwaE9JaUk1QWNaL2l5c1pNWUlLMWZkZWlYYVYyR2pVN1p2TVlUTjR6R1gxcTlNR2lyb3MwaXNYRjhoWklUazdHalJzMzhPSERCMVNxVkVuZUdPeWVBaklSNEJBdms0MDJoamJuejUrUEk4T0hZOVNIRCttV1d5TnJWcng2L3g1bVptYkcwQlpybElEQS9LUHpNWEQxUUdVbmpVbzJnb1c1QmNyOVZBNWptNHpOZEljUlR5SlEzTGU0SXBad1pueDJzK3laanNXRjhoWHc4UERIa2lWTDhQbHpIbVROYW9WWHI0NmpiOThSK0wvMjdqeXVwdnovQS9nTFdVYU1va2FEc1p1eXpRZ2grMDcyREdQZlI5WlFpS2hRRVZGUlpHbnN4cjR6WmMvTzJBZWoyekMyd1VRaGd4bko4bnVjKy8xMUdqTm91K2Zlczd6TzQvSDloM1BleS9Oekg5OTVsOC85bklVTEE3V0x3czRwb0FFQkR2RWFXR1NsdE9qYXN5ZUsvUEFEbXFkUmNCTXpNNHp6OVlXbnA2ZFNXbU9kQ2hmNGRzRzMySEIyZzlqRmpHOW13S09sQjd5MmVPSDJvOXRZTVdCRnBqdXNPYlVtVHQwOGhUVUQxNkJyamE2Wmp2UFBCeU1qSTNIdTNEa2tKRHhEcFVwbDRlenNqRUtGQ2hra05vUElTNkJObTVIWXQ4OGNTVWwrQUhMOGYzRnZBUVNpZHUxZmNPeFk1aitiOHVxVTFWQ0FBdjhXNEJEUHo0UnNCTWE3dWVINTdObm9tMFpGVHJseVllUGV2YWhmdjc1c2FtY2g2aGF3SEdtSnhMOVN0M21kbW5nS0RpWC90MlZoNVltVkNEc1FCdUhQTW5PRlI0ZGoyT3BoRUg2N0h6VXFLak1oM25tbVRwMzJpSTB0aW9jUGhhSGREcmx5SGNTbm4xNUVSTVJVZE9qUU5NdnhHVUErQW9NR2VXRDU4aytRbERUbEEwWE5RUHYydDdCMWE3aDhpbVlsRktDQXdRUTR4QnVNa29HeUtyQnAweVpzNmRjUGJrK2ZmakNVc05IR28xUXBITGwrUGF2cCtEd0YwaVZ3K2U1bFZKNWNXYnhYMlByeU5Pd3BzbVhMSnY3WjZadW4wVFNvS1hUK09ueGU0UE4weFUyNVNmamh3TnJkR20vZXZFRmNVQnlzODF0bjZQbC8zbXh2M3c0WExuUUIwT00vTWZMbmI0MTE2enpoNUZRMzAvSDVvSHdFYnQyNmhWcTEraUV1N3VNdkN5dFdyQ2QyN0JpREtsV0VzNzU0VVlBQ2FoTGdFSyttMVZSQkw0NFZLcUJmVEF5cWZhQ1hNV1ptR0JBZWpwNERCNnFnVzdhZ0JJR3cvV0VZc1hhRVdHcWJyOXBnaCt1Ty81VCs1OTkvd3M3YkRxc0hya1pEMjRZWmFxM1QvRTdZZEc0VEFqc0ZZbXlMc1JsNk51Vm1GNWV4aUlnb0MyRFFCNS9QbGkwSFhyMUtSdmJzMlRPVmd3L0pSK0RISDM5RTU4N3o4ZmZmTzlNb3lobVRKbjJOeVpNbnk2ZDRWa0lCQ2hoRWdFTzhRUmdaeEZBQ1NVbEpxRnUyTExyY3VZTkcvd2o2QXNCVU16TzA5dlRFTUY5ZlE2VmpIQXFrS2RBeHZDTzJuTjhpM2hmVU9RanV6ZDAvK0Z5aldZM1F4YUVMQmpjWW5HYnNsQnQyL0x3RDdlYTJnNjJOTFhSK3VuUS85ODhiYytiTWkxZXZIZ0w0NUNQUGUySHExRUtZTU1FdFV6bjRrSHdFVnF4WWdZRURMK0xseTFscEZGVWZEUnZtUUhSMHRIeUtaeVVVb0lCQkJEakVHNFNSUVF3dDBLZDFhNnpidlJzTkxDMXg5Zmx6V0g3MkdZYU9IWXNCdzRZWk9oWGpVZUNEQXNKWjdnVkhGWHhuUC93NTczUDZVMmsrZGcxWk5VUi8wa3hJbDVCMDZiNSs4eG8ybzIyUThDd0JaN3pPb0ZxSkQvMWIxUHZEWGI1OEdmWHFqVUJpNHNlM1ZnQmVzTEZaalQvKzRIYTBkQzJNakcrNmRPa1NIQjE3NFBueml4K3RNbmZ1Wm9pS21vQkdqZjc1YXhFWk44YlNLRUNCZEF0d2lFODNGVzgwdHNDTEZ5OXc1c3daV0Z0Ym8weVpNakF6TXpOMkNjeW5jWUVMdjErQXZXL3F3RzZSMXdLUFpqOTZaei84aDRobTc1dU4zWmQzcC92THFtN3IzQ0E4NDlyWUZhSGRRak1rZisvZVBaUXE1WUNYTCsrbThkdzBWS3NXalRObjltWW9QbStXcDBERmlrMXg1Y284QUxZZktEQVdoUXExUjBKQzV2NTFSNTVkc3lvS1VDQkZnRU04UHdzVW9BQUZQaUFRc2pjRTd1dFR0ODUwcU5JQlc0YWxicTFKQzI3WDVWMzY4K1dGTFRLNXpISjk5UGFVSHhnS2ZGSUE4Y0h4eUdtVy92Y2dDRitLTFZPbUxtN2VGUGJxZi9nb3lkeTVKMkgrL0pMbzE2OWZXcVh6N3hVZ0lQendabS9mQlE4ZXJBZnc3eTlVUDRXNWVYdWNQNzhRNWNxVlUwQTNMSkVDRk1pb0FJZjRqSXJ4ZmdwUVFETUM3Y0xhWWNmRjFDK3h6dWs2QnlPYXBIN0pOVDBRTnhKdXdNN0xUcjlOcG5LeDFGTnUzdmVzOE1YWTJMaFliQm02QlIzc082UW52SGpQZ2dVcjRPb2FpVmV2MW43Z3VWOWdiUzBNZkpjekZKYzN5MXZnN3QyN3NMTnpRRkxTdDBoT3RnT1FGN2x5SFFPd0JzZU9uVUgxNmwvS3V3RldSd0VLWkZxQVEzeW02ZmdnQlNpZ1pnRmhQM3grMS94NG52UmNiUFBpcEl0cER1SWZNdmxxOGxmd2J1T056dFU3ZjVBdGVFOHdSbThZall6K3hqOGw0SVFKOHpGcjFuRWtKNi84VjQ3VHNMVDhEci85ZGhDV2xwWnFYamJOOWlhOHNYWDM3ck1RUHJmTm0xZUZpNHVMWmkzWU9BVzBJc0FoWGlzcnpUNHBRSUVNQ1p5NWVRWU9VLy8zUWlmaEV2YkRQNTd6T0VNeC9uMno4T1pYNGJmeHdqRC92aXYrYWJ6K0M2N0NFWkRDbGhvaFowYXZvS0Q1bUQxN0ZaNDhlWW44K1d2ZzBhT3RzTGV2algzN2xpTnYzcndaRGNmN0tVQUJDbEJBcGdJYzRtVzZNQ3lMQWhRd3JjRE0zVFBoc2RGRExLSlR0VTdZTUhoRGxvdnkyZWFENi9IWHNlcTdWZStOMVRhc0xYWmUzSW5NYk4xSkNTZ2MxU3FjWGlKc3RYQndjRUNSSWtXeVhEY0RVSUFDRktDQXZBUTR4TXRyUFZnTkJTZ2dFNEZXYzFvaDZuS1VXTTI4N3ZNd3RORlFnMVQzdzhrZkVMSXZSTDlQL3QvWHhyTWIwWGxCWjFRdFhoVm52YzhhSkIrRFVJQUNGS0NBK2dRNHhLdHZUZGtSQlNpUVJZRlhyMS9CWXFURk8vdmhyL2hlUWZuUHkyY3hjdXJqWjIrZFJjT1pEZlVuMXhTMUxDcitSZktyWkZpN1crUEozMDhRNHhzRHU4K0ZMeXZ5b2dBRktFQUJDcndyd0NHZW53Z0tVSUFDL3hJNGVmMGtIQU1jeFQvOUxQOW51Qjk4MytCT3o1S2U2VSt1V1RGZ0JScmJOUmJqRDEwMUZQTVB6Y2VZNW1Nd3MvTk1nK2RsUUFwUWdBSVVVTDRBaDNqbHJ5RTdvQUFGREN3UUVCbUFDVnNtaUZHN09uVEZHcGMxQnM2U0dxNUpVQk44VS9VYmNidk9UOWQvUXEyQVdyREtaNFc0b0Rqa3lKNURzdHdNVEFFS1VJQUN5aFRnRUsvTWRXUFZGS0NBaEFMTlE1cGo3NVhVdDVvdTdMVVFMdldsUGJKdjJBL0RZSmJEVFArRlZ1RXFOYjRVYmo2OGljZ1JrWENxN0NSaHR3eE5BUXBRZ0FKS0ZPQVFyOFJWWTgwVW9JQmtBc0orZVBQaDVuajU2cVdZNDFmL1gxR3VzUFJ2dlF6ZEg0b2ZMLzZJM1c2N2tmS3ZBVjBjdW1DdHk0ZGU0Q1FaQXdOVGdBSVVvSURNQlRqRXkzeUJXQjRGS0dCY2dhTlhqNkplWUQweHFWVDc0VC9VMVo1ZjlzQmxoUXYyajltUHNoUEs2bjg3LzNqMlkrVExrOCs0RU14R0FRcFFnQUt5RnVBUUwrdmxZWEVVb0lDeEJmeDIra0U0eXozbDZsbXJKMVlPK1BjYlVLV3Q2dGJEVy9vdnZGYjVvZ3BPM2pnSlkyem5rYllqUnFjQUJTaEFBVU1MY0lnM3RDampVWUFDaWhab1BLc3hvbU9qeFI0VzkxbU0vblg3bTZTbkV1Tks0UGFqMjZoZHBqYU9qVDlta2hxWWxBSVVvQUFGNUNuQUlWNmU2OEtxS0VBQkV3Z2tKU2ZoMHhHZnZyTWYvbnJBZFpTeUttV0Nhb0FYeVMrUWYzaCt2SHJ6Q3Fhc3d5VE5NeWtGS0VBQkNueFVnRU04UHlBVW9BQUYvbC9nWU94Qk5KclZTUFFvWHJBNGJzMjRaVktmL3N2NlkrbXhwYWhZcENJdVQ3bHMwbHFZbkFJVW9BQUY1Q1BBSVY0K2E4RktLRUFCRXd0TTJqWUp2anQ5eFNyNjF1NkxwZjJXbXJTcVE3OGUwci9aMVRLdkpVb1dLb2x6UHVkTVdnK1RVNEFDRktDQVBBUTR4TXRqSFZnRkJTZ2dBNEg2Z2ZWeDVPb1JzWkxsL1planQyTnZrMWRXZEd4UjNFdThod1U5RjhCOXZUdGkvV05SekxLWXlldGlBUlNnQUFVb1lEb0JEdkdtczJkbUNsQkFSZ0xDZm5qaGZQalhiMTZMVlFsdlN5MzhhV0dUVnpsNSsyUk0yVEZGL3dQRi9KN3pZZXRsaTZWOWw2SnBoYVltcjQwRlVJQUNGS0NBYVFRNHhKdkduVmtwUUFHWkNleTdzZy9OUXBxSlZaV3hMb05yMDY3Sm9zb2JDVGRRMnJNMGNwdmxSbUpvSXZMa3pJTm13YzNRd2I0RGhqVWFKb3NhV1FRRktFQUJDaGhYZ0VPOGNiMlpqUUlVa0tuQXhDMFRNUzF5bWxqZGQzVy9RMFNmQ05sVW03TFZaMW0vWmVoVHU0KytydUdyaHlNYnNpR3NlNWhzNm1RaEZLQUFCU2hnSEFFTzhjWnhaaFlLVUVEbUFvNEJqamg1L2FSWTVlcUJxOUd0UmpmWlZMMzQ2R0o4dC93N05MSnRoQU5qRG9oMXpUMHdGOXQvM280OWJudGtVeXNMb1FBRktFQUI2UVU0eEV0dnpBd1VvSURNQlo2OWVBYUxrUmF5M0ErZlFpZlVhT1ZtaGFSWFNiZ1RlQWRGTFl1S3FudXY3TVdBWlFQMFgzajlKTmNuTXRkbWVSU2dBQVVvWUFnQkR2R0dVR1FNQ2xCQTBRSlJsNkxRS3JTVjJJT2RqUjFpL0dKazExT1BpQjVZZldvMS9Ocjd3YXVOMXp2MS9mN29kLzBYWG9VM3U5b1h0NWRkN1N5SUFoU2dBQVVNSzhBaDNyQ2VqRVlCQ2loUXdHT2pCMmJ1bmlsV1BxVEJFSVQzREpkZEozdCsyWU1XczF2b3o0dS9NZjNHZSt1cjZsc1ZIaTA5MExWR1Y5blZ6NElvUUFFS1VNQndBaHppRFdmSlNCU2dnRUlGSFB3ZGNPYnBzQ3V3QUFBZ0FFbEVRVlRXR2JINjlZUFdvM1AxenJMcjV1M2J0eWptVVV4L1pyendHL2ZhWldxL3Q4WnVpN3JCMXNZV2s5dE5sbDBQTElnQ0ZLQUFCUXdqd0NIZU1JNk1RZ0VLS0ZSQTJHdWUzelgvTzlVL212MElsdWFXc3V4by9LYnhtTEZyQmx6cXUyQmhyNFVmckZFNFYxNzNodzVyWE5iSXNnOFdSUUVLVUlBQ1dSUGdFSjgxUHo1TkFRb29YR0RIenp2UWJtNDdzWXRLUlNyaDBwUkxzdTFLR016TCs1U0hlVzV6SklRazZNK00vOUMxOXRSYS9jQi8zdWU4YlB0aFlSU2dBQVVva0RrQkR2R1pjK05URktDQVNnVGMxN2tqWkYrSTJJMXJZMWVFZGd1VmRYYzFwdGJBNlp1bnNkWmxMYm80ZFBsb3JSZCt2NERhQWJXaDg5ZWhlTUhpc3U2THhWR0FBaFNnUVBvRk9NU24zNHAzVW9BQ0toU3c5N1dITU9pbVhKdUhib2F6dmJPc081MFhQVS8vb2llblNrNklIQm1aWnExL3Yvd2JkdDUyaU9nZGdlWVZtNmQ1UDIrZ0FBVW9RQUg1QzNDSWwvOGFzVUlLVUVBaWdjZlBINlBncUlMdlJKZnpmdmlVUWhQL1NvUzF1elhldkhtRHVLQTRXT2UzVHBkUWk1QVdhUE5WRzdnMmNVM1gvYnlKQWhTZ0FBWGtLOEFoWHI1cnc4b29RQUdKQmJhYzM0S080UjNGTEZXK3FLS1kvZVBmaEgrRHplYzNZMmFubVJqVFlreTZwVWFzR2FGL3FkVzhIdlBTL1F4dnBBQUZLRUFCK1Fsd2lKZmZtckFpQ2xEQVNBTENRQnQySUV6TTV0YlVEY0ZkZ28yVVBXdHB0bC9ZanZiejJ1dVBrdFQ1NlRJVUxEdzZISnZQYmNhKzBmc3k5Qnh2cGdBRktFQUIrUWh3aUpmUFdyQVNDbERBeUFLVkoxWEc1WHVYeGF6YmgyOUgyNi9iR3JtS3pLVVRmcHR1TTlvR0NjOFNjTWJyREtxVnFKYWhRUHRqOXFQUGtqNkk5WS9WbjNURGl3SVVvQUFGbENYQUlWNVo2OFZxS1VBQkF3bThiei84MDdDbnlKY25uNEV5U0IvR2JaMGJadStiamN5ZXFIUDM4VjNZZXRuaWtNZWhEUDhRSUgxM3pFQUJDbENBQWg4VDRCRFB6d2NGS0tCSmdRMW5OdURiaGQrS3ZWY3ZVUjJudlU0cnlrSTRWVWM0WGFmQUp3VVFIeHlQbkdZNU0xVi9kZi9xY0cvbWp1NDF1MmZxZVQ1RUFRcFFnQUxHRitBUWIzeHpacVFBQldRZ01IVFZVTXcvTkYrc1pHeUxzUWpzRkNpRHlqSldnbkIwWkd4Y0xMWU0zWUlPOWgweTl2QS83dTRSMFFObFBpc0QzL2ErbVk3QkJ5bEFBUXBRd0hnQ0hPS05aODFNRktDQWpBVEtlNWVITGk3MUM2R1JJeUxoVk5sSlJoV21yNVRnUGNFWXZXRTBPbFRwZ0MzRHRxVHZvUS9jNWJmVEQ1ZnZYc2E2UWV1eUZJY1BVNEFDRktDQTlBSWM0cVUzWmdZS1VFQm1BdmYvdksvL1V1Zy9MNlh0aDArcFBmNXB2TDZYN05tejY3ZlVXT1MxeUpMMit0UHJNVFZ5S242ZTlIT1c0dkJoQ2xDQUFoU1FWb0JEdkxTK2pFNEJDc2hRWU0ycE5lZ2VrYnIvdTFicFdqamhlVUtHbGFhdnBEYWhiZkRqcFI4UjJqWFVJQzl5dW5qbkltcE1yYUUvdXJLa1ZjbjBGY0c3S0VBQkNsREFxQUljNG8zS3pXUVVvSUFjQkZ4V3VDRGlTSVJZaXFlVEo2WjFuQ2FIMGpKVlE4cVhkSVZqSm9YakpnMXhKYjFLZ3AyWEhSYjBXb0FXRlZzWUlpUmpVSUFDRktDQUFRVTR4QnNRazZFb1FBRmxDSlNiVUE3WDRxK0p4ZTV4MjRObUZab3BvL2ozVkpuOEtoblc3dFo0OHZjVHhQakd3TzV6TzRQMTBuSjJTemhWY3NMSXBpTU5GcE9CS0VBQkNsQWc2d0ljNHJOdXlBZ1VvSUNDQlA2OUh6NUg5aHg0UHZjNWN1Zk1yYUF1L2x2cWtGVkRzT0RRQWtoeHlzNm90YVB3OHRWTGhQY01WN1FSaTZjQUJTaWdKZ0VPOFdwYVRmWkNBUXFrS2JEeXhFcjBYdEpidks5dTJibzRNdTVJbXMvSi9ZYVQxMC9DTWNBUlZ2bXNFQmNVQitHSEUwTmU4dy9PaDdCdDU4Q1lBNFlNeTFnVW9BQUZLSkJKQVE3eG1ZVGpZeFNnZ0RJRitpL3JqNlhIbG9yRmU3ZnhWczNaNktYR2w4TE5oemNSTlRJS0xTdTFOUGdDUmV1aTBmUDdudEQ1NjVBL1QzNkR4MmRBQ2xDQUFoUkl2d0NIK1BSYjhVNEtVRUFGQWltRGJrb3JCMFlmUUNPN1Jpcm9ESmdXT1EwVHQweEVWNGV1V09PeVJwS2U3aVhlMDMvaFZmaU5mUFdTMVNYSndhQVVvQUFGS0pDMkFJZjR0STE0QndVb29CS0JXdzl2b2VUNDFDTVRjNW5sd3AraGZ5cCtQM3pLOHR4OWZCZkZQSW9odDFsdUpJUWtJRitlZkpLdG5JTy9nLzdMcmoxcjlaUXNCd05UZ0FJVW9NQ0hCVGpFODlOQkFRcG9Sa0RZUmlOc3AwbTVHdG8yUlBTWWFGWDEzelNvS2ZicjltTlJyMFVZV0grZ3BMMzFXdHdMSlF1VmhGOEhQMG56L0R2NHMyZlBrQytmZEQrZ0dMVVpKcU1BQlNpUVNRRU84Wm1FNDJNVW9JRHlCSG92N28yVkoxZUtoVTlwTndVK2JYMlUxOGhIS2w1MWNoV0U0YnAybWRvNE52Nlk1TDM1Ny9USHozZCt4b2JCRzZUUDVSK0VCUXVXSWprNU94SVRyNk5HamRhWVA5OGJsU3BWa2p3M0UxQ0FBaFNRbXdDSGVMbXRDT3VoQUFVa0V5anNYaGdQbmo0UTR4LzJPSXg2NWVwSmxzOFVnVjhrdjRDVm14V2VKejNIOVlEcktHVlZTdkl5TnA3ZENOOGR2cmc0K2FKa3VabzA2WWRqeDBvaktha2pnSW9BbmdPNGdyeDUreUl5Y2lVYU5LZ3FXVzRHcGdBRktDQkhBUTd4Y2x3VjFrUUJDaGhjNE5xRGF5ZzNzWndZVjlnUEw1d1BiNWJEek9DNVRCMHc1UVFlcjlaZVJ0dnFjdW5PSlZUenI0WlkvMWlELytEUXRHbDM3Tjh2ZkluVy9iMjBlZkpVeHVIRFMrRGc0R0JxZXVhbkFBVW9ZRFFCRHZGR28yWWlDbERBbEFJUmh5UGdzdEpGTEtGcCthYlk2NzdYbENWSmx2dlFyNGZRY0daREZMRW9nanVCZDVBdFd6YkpjdjB6Y1BMclpOaDYyV0plOTNsd3F1eGtrSnlSa1pGd2NkbUR1M2RuZnlUZWRWU3VQQm9YTDI0eFNFNEdvUUFGS0tBRUFRN3hTbGdsMWtnQkNtUlpvSHRFZDZ3NWxYcnM0bFRucVpqUWFrS1c0OG94d051M2IvV24xQWpIUVpyaUNNMVdjMXFoZWNYbUdOVjBWSlo1eG8yYmhNQkE0Y1ZWSC8vdVFzNmMxcmgzTHdaV1ZsWlp6c2tBRktBQUJaUWd3Q0ZlQ2F2RUdpbEFnU3dML0hzLy9QSHh4K0ZZeGpITGNlVWFZTksyU2ZEZDZZcytqbjJ3clA4eW81ZnB0czROZjcvOEd3dDZMY2hTN20rK0dZbk5tMXNBYVBYUk9ObXo1OFBZc2NNeGZmcjBMT1hqd3hTZ0FBV1VJc0FoWGlrcnhUb3BRSUZNQytqaWRDanZYVjU4M2p5M09STG5KS3B5UDN4S2t6Y1NicUMwWjJrSXZRcG54dWZKbVNmVGZwbDljT0doaFZoN2VtMldqdkdjTVdNR3hvOS9ET0RqdzNtT0hQbnc1TWw5bUp1Ylo3WmNQa2NCQ2xCQVVRSWM0aFcxWEN5V0FoVElqTUQ4Zy9NeDlJZWg0cU10SzdaRTFLaW96SVJTMURQMVp0VEQwV3RIc2J6L2N2UjI3RzJTMmcvR0hrUzNSZDMwWDNqOTlKTlBNMXpEbVRObjBLRkRDTzdlL2VFanp4NUJ6WnJoT0hsU21yZlVacmhvUGtBQkNsREFDQUljNG8yQXpCUVVvSUJwQmI1ZDhDMDJuRTA5eDN6R056UGcwZExEdEVVWklmdjNSNzdId0JVRDBkaXVNZmFQM20rRWpPOVBFZmNrVHYrRlYrR0x4RFZLMWNod0hXUEhUc09jT2I4aE9YbnhlNTVOaHJsNVJkeThlWno3NFRNc3l3Y29RQUVsQzNDSVYvTHFzWFlLVUNCZEFwWWpMWkg0VjZKNDc2bUpwK0JRVXYzSEVUNTc4VXgvWm56U3F5VDlLVFZGTFl1bXkwdXFtMnBPcllsaGpZZGw2bDhGUEQzblljR0NZMGhNYkEyZ0RvQTdBR0tSUGZzUVhMbHlHN2EyTmxLVnpiZ1VvQUFGWkNuQUlWNld5OEtpS0VBQlF3bGN2bnNabFNkWEZzTUplOFNmaGowMTJyR0xodW9qczNGU1R1WHg3K0NQaWEwblpqYU13WjdyczZRUGlsa1dnM0E2VUVhdjNidDNJelIwSlc3YytBTm1aaS9Sc0dFamhJYjZaalFNNzZjQUJTaWdDZ0VPOGFwWVJqWkJBUXA4U0NCc2Z4aEdyQjBoL25XYnI5cGdoK3NPellEdC9tVTNXczV1aVpLRlN1TEc5QnV5Nkh0YTVEU2N2WGtXbTRadWtrVTlMSUlDRktDQUVnVTR4Q3R4MVZnekJTaVFib0dPNFIyeDVYenFTNENDT2dmQnZmbjczL3laN3FBS3VsRTRNLzR6OTgrUThDd0JjanBXYy9PNXpmRFo1b1BMVXk0clNKT2xVb0FDRkpDUEFJZDQrYXdGSzZFQUJRd3NJQXl3QlVjVmZHYy8vRG52YzdBdmJtL2dUUElPTjI3ak9BVHVEc1NnK29PeWZHNjdJVHY5NWQ0ditIcnkxNGlkR29zeTFtVU1HWnF4S0VBQkNxaGVnRU84NnBlWURWSkF1d0lYZnI4QWU5L1VnZDBpcndVZXpYNmttZjN3S1N1diswT0g4ajdsOVdmR1A1NzlHRG5OY3NybVEvSDZ6V3Y5eVRWenVzNUI2NitFTDYzeW9nQUZLRUNCOUFod2lFK1BFdStoQUFVVUtSQ3lOd1R1NjFPM3puU28wZ0ZiaHFWdXJWRmtVNWtzdXNiVUdqaDk4elRXdXF4RkY0Y3VtWXdpM1dOdFF0dm9qOExVMGxZbjZUUVptUUlVMElJQWgzZ3RyREo3cElCR0JkcUZ0Y09PaTZsZlloVisyenVpU2VxWFhMWEVNaTk2SG9hdkhnNm5TazZJSEJrcHk5WkhyeCtOcHkrZVlsSHZSYktzajBWUmdBSVVrSk1BaDNnNXJRWnJvUUFGRENZZzdJZlA3NW9mejVPZWl6RXZUcnFJeXNWU2o1czBXRElGQkJMT3liZDJ0OGFiTjI4UUZ4UUg2L3pXc3F3NjRuQUVWcDFjaFVNZWgyUlpINHVpQUFVb0lCY0JEdkZ5V1FuV1FRRUtHRlRnek0wemNKaWEra0luWVQvODR6bVBEWnBEYWNHK0NmOEdtODl2eHN4T016R214UmpabG4vNDE4UG92S0F6WXYxaklhd2JMd3BRZ0FJVStLOEFoM2grS2loQUFWVUt6Tnc5RXg0YlBjVGVPbFhyaEEyRE42aXkxL1EydGYzQ2RyU2YxeDYyTnJiUStlblMrNWhKN252dzV3UDlGMTZqUmtXaFZ1bGFKcW1CU1NsQUFRcklXWUJEdkp4WGg3VlJnQUtaRm1nMXB4V2lMa2VKejgvclBnOURHdzNOZER3MVBDaWNCRk5vVkNFOCtmc0p6bnFkUmRVU1ZXWGZsbU9BSXdZM0dJdyt0ZnZJdmxZV1NBRUtVTUNZQWh6aWphbk5YQlNnZ0ZFRVhyMStCWXVSRnUvc2g3L2lld1hsUHk5dmxQeHlUakpxN1NqTTJmKy9ML2dLWC9SVnd0VjNTVjk4YnZFNUFqb0dLS0ZjMWtnQkNsREFLQUljNG8zQ3pDUVVvSUF4QlU1ZVB3bmhON2dwMTJmNVA4UDk0UHZHTEVHMnVjN2ZQbytxZmxWUjRKTUNpQStPbDlXWjhSOURteDQxSGFkdW5NTG1vWnRsYTh2Q0tFQUJDaGhUZ0VPOE1iV1ppd0lVTUlwQVFHUUFKbXlaSU9icTZ0QVZhMXpXR0NXM0VwTFllZHNoTmk0V1c0ZHRSZnNxN1pWUXNyN0dMZWUzWU9MbWliamlkMFV4TmJOUUNsQ0FBbElKY0lpWFNwWnhLVUFCa3drMEMyNkdmVEg3eFB5TGVpM0N3UG9EVFZhUDNCSUg3UW5DbUExajRHenZyTGpmYk1mOEVZTktreXJwdjVoYnJuQTV1ZEd5SGdwUWdBSkdFK0FRYnpScUpxSUFCWXdoSU95SE54OXVqcGV2WG9ycHJrNjlpcktmbFRWR2VrWGtpSDhhRDV2Uk5zaWVQYnQrUzQzU2puRjg4L1lON0x6c0VOd2xHRzIrYXFNSWN4WkpBUXBRd05BQ0hPSU5MY3A0RktDQVNRV09YRDJDK29IMXhScTRILzc5eTlFNnREVWlMMFVpckZzWWhqY2VidEkxeTJ6eXRtRnQwZURMQnJJKzh6Nnp2ZkU1Q2xDQUFta0pjSWhQUzRoL1R3RUtLRXJBZDRjdkptMmZKTmJjcTFZdnJCaXdRbEU5R0tQWTlhZlhvOHVpTHFoZW9qcE9lNTAyUmtwSmNvemRNQmJDMjJnaitrUklFcDlCS1VBQkNzaFZnRU84WEZlR2RWR0FBcGtTYURTckVRN0dIaFNmWGRKM0NmclY2WmVwV0dwK0tQbFZNcXpkcmZWbnhzZjR4c0R1Y3p2RnR2djlrZSt4L1BoeUhCbDNSTEU5c0hBS1VJQUNHUlhnRUo5Uk1kNVBBUXJJVmlBcE9RbWZqdmowbmYzd053SnVvS1JWU2RuV2JNckNCcThjaklXSEY4S2poUWRtZEpwaHlsS3luUHZvMWFQb0dONFJPbjhkQ3BvWHpISThyUWFJaVluQnI3LytpaXBWcXFCRWlSSmFaV0RmRkZDRUFJZDRSU3dUaTZRQUJkSWpFSzJMUnVPZ3h1S3R4UXNXeDYwWnQ5THpxQ2J2U1RsUDN5cWZGZUtDNHBBamV3NUZPd2hmMkJXKzhMcHp4RTQ0bGtsOVQ0Q2ltekpTOGV2VzdZU1B6eHpjdVhNWEJRdTJ4S05IbS9IbGwxOWo0OFpnbENsVHhraFZNQTBGS0pBUkFRN3hHZEhpdlJTZ2dLd0ZmTGI1d0crbm4xaWpzSTFHMkU3RDY4TUNwY2FYd3MySE54RTFNZ290SzdWVUJWWHRnTnI2STBXNWpTcDl5N2x0MjM3MDZPR0g1ODkzQThqOWo0ZCt4eWVmTk1IcDB3ZFFzV0t4OUFYalhSU2dnTkVFT01RYmpacUpLRUFCcVFYcXphaUhvOWVPaW1sVzlGK0JYbzY5cEU2cjZQalRJcWRoNHBhSlVOc0xzZm92NncvaFpLTHAzMHhYOVBwSVhmeXBVNmZRcE1sUVBIdDI1Z09wa3BBalJ3RzhldlZDNmxJWW53SVV5S0FBaC9nTWd2RjJDbEJBbmdMQ2ZuamhmUGpYYjE2TEJRcGJSQXAvV2xpZUJjdWtxcnVQNzZLWVJ6SGtOc3VOaEpBRTVNdVRUeWFWWmIyTUdWRXpjT0w2Q2YyYmFYbTlYNkJPbmM0NGZud01nSm9mSVlyQW1ERVBNSFBtUkRKU2dBSXlFdUFRTDZQRllDa1VvRURtQmZaZTJZdm1JYzNGQUdXdHkrTHF0S3VaRDZpaEo1c0dOY1YrM1g2bzhjMjIyeTVzdy9oTjR4SGpGNk9oRlUxL3E3bHltU001T1I1QTNvODh0QjFmZkRFUnQyOWZTbjlnM2trQkNrZ3V3Q0ZlY21JbW9BQUZqQ0V3WWZNRUJFUUZpS2tHMWh1SVJiMFhHU08xNG5Pc1BMRVN2WmYwUnAweWRYQjBmT3AySk1VMzl2OE42T0owS085ZEhqby9IV3h0Yk5YU1ZwYjcrT3V2djFDOGVGVThmS2hMSTlZT2ZQSkpUL3oxMTVNczUyUUFDbERBY0FJYzRnMW55VWdVb0lBSkJSd0RIQ0djdHBKeXJSNjRHdDFxZEROaFJjcEovU0w1QmF6Y3JQQTg2VG11QjF4SEthdFN5aWsrQTVVS0o5Y0VkZ3BFdXlydE12Q1V1bTh0VWNJZXQyOHZCVkRsSTQwdVFaY3U1N0IyN1Z4MVk3QTdDaWhNZ0VPOHdoYU01VktBQXY4VmVQYmlHU3hHV25BLy9QL1RQSDc4R0phV2xobjZxUFJiMmcvTGppK0RkeHR2K0xiM3pkQ3pTcnE1L2R6MnFGTzJEanhhZWlpcGJNbHFEUXFhRDAvUGEwaE9EdnBnanR5NUsrTGN1UTJvVUtHQ1pIVXdNQVVva0hFQkR2RVpOK01URktDQXpBU2lMa1doVldncnNTbzdHenRON29GMmRmWEN1blhyOGVtbnBmSGd3VVU0T1hYQUR6K0V3c3pNTE0wVkU5NXlLN3p0dG9oRkVkd0p2SU5zMmJLbCtZeFNieGkzY1J3U25pVmdjZC9GU20zQm9IVzNhVE1DUC81b0JjRG5QM0hOekxyQ3o2OER4by92YXRDY0RFWUJDbVJkZ0VOODFnMFpnUUlVTUxHQXgwWVB6Tnc5VTZ4aVNJTWhDTzhaYnVLcWpKYytPVGtaeFlwVnhvTUh3dWtodFFDVUEvQUhnQ3NBV3VEbXpZY29VYUxBUnd0NisvYXQvcFNhZTRuM0VEMG1HZzF0R3hxdkFSTmtXbkowQ1JZZlhZeGo0NCtaSUx2OFVqbzdmNGVmZnNxSlAvNFEvZ1duQm9BREtGSGlIdnIyclkvSmswZklyMkJXUkFFS2dFTThQd1FVb0lEaUJSejhIWERtVnVvNTErc0hyVWZuNnAwVjMxZDZHL2o4Y3p2RXhRa3Z0YXI5Z1VleVFSalMwN3BTWHBiVnQzWmZMTzBuN0pOVzkzWDh0K05vRjlZT09uOGRoTGZXYXYwNmNPQUFmdnJwSitoMGoxQzllbkUwYnR3WUZTdFcxRG9MKzZlQWJBVTR4TXQyYVZnWUJTaVFIZ0ZoUDN4KzEvenYzUHBvOWlOWW1tZHNUM2g2Y3NueG51RGdZRXljbUJNdlhyaCtwTHpONk5uekdGYXUvUEMrWitIaEd3azNVTnF6Tk14em0rdlBqTStUTTQ4Y1d6Wm9UUStmUFlTZHQ1MytMSGxocnp3dkNsQ0FBa29SNEJDdmxKVmluUlNnd0hzRmR2eThBKzNtcHA0MlVxbElKVnlhb3AzenJCMGQyK0RreVNFQVduL2tFM0lURmhhTjhQanhqVFEvUlhXbjE4V3gzNDVCYTIrN0ZmcnVWN2NmQnRRZGtLWVJiNkFBQlNnZ0J3RU84WEpZQmRaQUFRcGtXc0I5blR0QzlvV0l6N3MyZGtWb3Q5Qk14MVBhZ3pWcnRzZXBVL01BRkV1ajlHeTRkdTBheXBRcDg5SDdJZzVId0dXbEM1cllOY0crMGZ1VXhwR2xlcjliL2gwS21oZlVIMFBKaXdJVW9JRGNCVGpFeTMyRldCOEZLUEJSQVh0ZmUxejQvWUo0eithaG0rRnM3NndadFFZTk91SHdZZUU4L0c4KzBuTXNQdnVzUGU3ZlQrdWxQb0N3UFVrNE16N3BWWkwrbEpxaWxrVTFZeWswS254QitzaXZSN0RkZGJ1bSttYXpGS0NBOGdRNHhDdHZ6Vmd4QlNqdy93S1BuejlHd1ZFRjMvSFEwbjU0b2ZHbFM1ZkN6ZTAybmp5WjlKSFBSVGhHallwSFNNakg3a2w5dkh0RWQ2dzV0UWIrSGZ3eHNiVnc0bzIyTG1HTDFwZ05ZL1J2ZUZYelVadmFXbFYyU3dIMUNYQ0lWOSthc2lNS2FFWmd5L2t0NkJqZVVleTN5aGRWY043bnZHYjZUMm4wZjF0cW1nQjQzMUdBSjFHdzRBQThmUGhMdWwxMi83SWJMV2UzUk1sQ0pYRmpldHI3Nk5NZFdFRTMvbnIvVndodmVMM2lkd1hDZXdkNFVZQUNGSkNiQUlkNHVhMEk2NkVBQmRJdE1HTE5DSVFkQ0JQdmQydnFodUF1d2VsK1hrMDNPanAyUkV4TUZUeDVZZy9BRWNEUHlKUG5HdkxtbllXNHVDdkltVE5udXR0OS9lWTFiRWJiNkYrSWRIejhjVGlXRWVKcDh5cnZYUjRCSFFQUXdiNkROZ0hZTlFVb0lGc0JEdkd5WFJvV1JnRUtwQ1ZRZVZKbFhMNTNXYnh0Ky9EdGFQdDEyN1FlVSszZlIwUkVZTm15SFhqMEtCbDU4eWFqYmR0bW1EeDVYS2I2RmQ1cUdyZzdFSVBxRDhLQ1hnc3lGVU10RHpuUGMwYXQwclV3emlsemxtcHhZQjhVb0lDOEJEakV5MnM5V0EwRktKQk9nZmZ0aDM4YTloVDU4dVJMWndUZTlqRUIzUjg2bFBjcGp3S2ZGRUI4Y0R4eW1xWC9OL2xxbEIyL2FUenUvM2xmRXkvQlV1UDZzU2NLcUZHQVE3d2FWNVU5VVVBREFodk9iTUMzQzc4Vk82MWVvanBPZTUzV1FPZkdhekhsVGJqclhOYmhXNGRVYStOVklLOU15NDR0dzZMRGkzRGM4N2k4Q21NMUZLQ0FKZ1U0eEd0eTJkazBCWlF2TUhUVlVNdy9ORjlzWkd5THNUemYyOERMT3ZmQVhMaXVjVVdyeXEzdzQ0Z2ZEUnhkbWVGTy9IWUNyVU5iSTlZL0Z0YjVyWlhaQkt1bUFBVlVJY0FoWGhYTHlDWW9vRDBCNFF1SHVyalVjODhqUjBUQ3FiS1Q5aUFrN0RqeHIwUll1MXZqelpzM2lBdUs0OUQ2LzlhUC8zb00yNG0yMkRSMEUrcVZxeWZoQ2pBMEJTaEFnUThMY0lqbnA0TUNGRkNjZ0xBM1dUZzlKZVhLa1QwSEV1Y2tjais4QkNzcEhPRXBIT1U1cS9Nc2pHNCtXb0lNeWcxWlA3QStlanYyeG5mMXZsTnVFNnljQWhSUXJBQ0hlTVV1SFF1bmdIWUZoQmNSQ1M4a1NybUVrME5PZUo3UUxvaUVuVys3c0EwZDVuV0FyWTJ0L3VWSHZONFZHTGg4SUFya0xhRC9JWWNYQlNoQUFXTUtjSWczcGpaelVZQUNCaEZ3V2VHQ2lDTVJZaXhQSjA5TTZ6ak5JTEVaNUYwQjRjejRRcU1LNGNuZlQzRE8reHpzaXd2bjBQUDZwMERRbmlBY2pEMklIYTQ3Q0VNQkNsREFhQUljNG8xR3pVUVVvSUNoQk1wTktJZHI4ZGZFY0h2YzlxQlpoV2FHQ3M4NC94SVl1WFlrUXZlSFltU1RrWmpkZFRaOTNpT3c4K0pPdUsxMVErelVXR1RQbHAxR0ZLQUFCU1FYNEJBdk9URVRVSUFDaGhSNDMzNzQ1M09mSTNmTzNJWk13MWovRURoMzZ4eXErVmZUbnhuL2NQWkRDTjlCNFBWZmdXc1Byc0hXeXhhWEpsOUNoU0lWU0VRQkNsQkFVZ0VPOFpMeU1qZ0ZLR0JvZ1pVblZxTDNrdDVpMkxwbDYrTEl1Q09HVHNONC94S3c4N1pEYkZ3c3RnM2JoblpWMnRIbkl3SVZmU3JDMzlrZnp2Yk9kS0lBQlNnZ21RQ0hlTWxvR1pnQ0ZKQkNvUCt5L2xoNmJLa1kycnVOTjN6YiswcVJpakgvSVRCcjl5eU0zVGdXSGUwNzZvOVc1UFZ4QWVGVUg0ZVNEdkJzNVVrcUNsQ0FBcElJY0lpWGhKVkJLVUFCcVFSS2pDdUIyNDl1aStFUGpENkFSbmFOcEVySHVQOHZFUDgwWG4rc1ovYnMyUkVmSEErTHZCYTBTVU5nd3VZSnVKZDREOHY2TDZNVkJTaEFBWU1MY0lnM09Da0RVb0FDVWduY1RMaUpVcDZseFBDNXpITGh6OUEvdVI5ZUt2Qi94UlhlVkJwNUtSSmgzY0l3dlBGd0kyVlZkcHJseDVkai9zSDVPRG5ocExJYllmVVVvSURzQkRqRXkyNUpXQkFGS1BBaEFXRWJqYkNkSnVWcWFOc1EwV09pQ1dZa2dmV24xNlBMb2k2b1hxSTZUbnVkTmxKVzVhZjU2ZnBQYURtN0pYVCtPaFQrdExEeUcySUhGS0NBTEFRNHhNdGlHVmdFQlNpUUhvSGVpM3RqNWNtVjRxMVQyazJCVDF1ZjlEektld3dna1B3cUdaYWpMUEU4NlRsaWZHTmc5N21kQWFKcUkwVGlYNGtRdmh5OGJ0QTZOUGl5Z1RhYVpwY1VvSUNrQWh6aUplVmxjQXBRd0pBQ2hkMEw0OEhUQjJMSXd4NkhVYTljUFVPbVlLdzBCQWF2SEl5Rmh4ZkNvNFVIWm5TYVFhOE1DalNjMlJEZGEzYUhTMzJYREQ3SjJ5bEFBUXE4SzhBaG5wOElDbEJBRVFMQ0dkemxKcFlUYXhYMnd3dm53NXZsTUZORS9Xb3A4c1J2SjFCN2VtMVk1YlBDZytBSHlKWXRtMXBhTTFvZmcxWU9nbmt1Y3dSM0NUWmFUaWFpQUFYVUo4QWhYbjFyeW80b29FcUJpTU1SY0ZtWit0dkxwdVdiWXEvN1hsWDJLdmVtU28wdmhac1BiMkxYcUYxb1ViR0YzTXVWWlgwaGUwT3dMMllmZmh6eG95enJZMUVVb0lEOEJUakV5MytOV0NFRktBQ2dlMFIzckRtMVJyU1k2andWRTFwTm9JMEpCS2IrT0JWZVc3M1FyVVkzckI2NDJnUVZxQ09sY05LUDYycFh4UHJIOGwrVTFMR2s3SUlDUmhYZ0VHOVViaWFqQUFVeUsvRHYvZkRIeHgrSFl4bkh6SWJqYzFrUXVQdjRMb3A1RkVOdXM5eElDRWxBdmp6NXNoQk4yNDllajc4T1d5OWJuUGM1ajBwRksya2JnOTFUZ0FJWkV1QVFueUV1M2t3QkNwaENRQmVuUTNudjhtSnE4OXptU0p5VHlOOWVtbUl4L2o5bms2QW1PS0E3Z0lqZUVmaXUzbmNtckVRZHFTdFBxb3pKN1Niam0ycmZxS01oZGtFQkNrZ3V3Q0ZlY21JbW9BQUZzaW9ndkN4bjZBOUR4VEF0SzdaRTFLaW9ySWJsODFrUVdIRmlCZm9zNllPNlpldml5TGdqV1lqRVIxTUVPczN2QlB2aTlwalllaUpSS0VBQkNxUXB3Q0UrVFNMZVFBRUttRnJnMndYZllzUFpEV0laTTc2WkFZK1dIcVl1UzlQNVh5Uy9nSldibGY3TStPc0IxMUhLS3ZWTnVwcUd5V0x6WGx1OGNQdlJiYXdZc0NLTGtmZzRCU2lnZGdFTzhXcGZZZlpIQVJVSVdJNjBoUEN5bkpUcjFNUlRjQ2pwb0lMT2xOMUMzeVY5c2Z6RWN2aTA4Y0dVOWxPVTNZeU1xbDk1WWlYQ0RvUkIrSnp6b2dBRktQQWhBUTd4L0d4UWdBS3lGcmg4OXpJcVQ2NHMxaWpzaDM4YTlwVG5rOHRnMWFKMTBXZ2MxQmhGTElyZ1R1QWRyb2tCMStUMHpkTm9HdFFVT244ZFBpL3d1UUVqTXhRRktLQVdBUTd4YWxsSjlrRUJsUXFFN1EvRGlMVWp4TzdhZk5VR08xeDNxTFJiWmJYMTl1MWIvU2sxOXhMdjRlRFlnMmp3WlFObE5TRHphdi84KzAvWWVkdnBqL0ZzYU50UTV0V3lQQXBRd05nQ0hPS05MYzU4RktCQWhnU2M1emxqNjRXdDRqUEIzd2JEclpsYmhtTHdadWtFZkxiNXdHK25IL3JXN291bC9aWktsMGpEa1J2TmFvUXVEbDB3dU1GZ0RTdXdkUXBRNE44Q0hPTDVtYUFBQldRcklQeW10K0NvZ3Uvc2h4Zk8wNjd5UlJYWjFxeTF3bTRrM0VCcHo5SVF0amtKWjhibnlabEhhd1JHNlhmSXFpRjYyNUF1SVViSnh5UVVvSUQ4QlRqRXkzK05XQ0VGTkN0dy92WjVWUFdyS3ZadmtkY0NqMlkvNHQ1cm1YMGk2azZ2aTJPL0hjT0svaXZReTdHWHpLcFRUem16OTgzRzdzdTdlYnlxZXBhVW5WQWdTd0ljNHJQRXg0Y3BRQUVwQllMM0JHUDBodEZpQ21kN1oyd2V1bG5LbEl5ZENZR0l3eEZ3V2VtQ0puWk5zRy8wdmt4RTRDUHBGZGgxZVpmK25RazZQeDF5bWVWSzcyTzhqd0lVVUtFQWgzZ1ZMaXBib29CYUJOcUd0Y1hPaXp2RmRrSzdoc0sxaWF0YTJsTk5IODllUEFVY2c3TUFBQjA4U1VSQlZOT2ZHWi8wS2tsL1NrMVJ5NktxNlUyT2pRaGJtT3k4N0hERzZ3d3FGMHM5dVVtT3RiSW1DbEJBT2dFTzhkTFpNaklGS0pBRkFXRS9mSDdYL1BxWENhVmNseVpmUXFXaWxiSVFsWTlLSmRCdFVUZXNQYjBXVTUybllrS3JDVktsWWR4L0NIdzErU3Q0dC9GRzUrcWQ2VUlCQ21oUWdFTzhCaGVkTFZOQUNRTENPZGsxcHRZUVN4WDJ3eitlODFnSnBXdXlSbUdiaDlNY0o1UXNWQkkzcHQvUXBJRXBtaGJlWnZ4VnNhL2cxY2JMRk9tWmt3SVVNS0VBaDNnVDRqTTFCU2p3WVlIQVhZRVl0Mm1jZUVQbmFwMnhmdkI2a3NsVTRQV2IxN0FaYllPRVp3azQ0WGtDdFVyWGttbWw2aXZMZTZzM2hDMDJxNzVicGI3bTJCRUZLUEJCQVE3eC9IQlFnQUt5RkhDYTdZUmR2K3dTYXd2dkVZNGhEWWZJc2xZVzlUOEJqNDBlbUxsN3B2NDg4L2s5NTVQRmlBSS9uUHdCd3VrMXA3MU9HekVyVTFHQUFxWVU0QkJ2U24zbXBnQUYzaXZ3NnZVcldJeTBlR2MvZkl4ZkRPeHM3Q2dtWXdIZEh6cVU5eW1QQXA4VVFIeHdQSEthNVpSeHRlb3I3Y3pOTXhCZURCWHJINHNpRmtYVTF5QTdvZ0FGM2hIZ0VNOFBCQVVvSUR1QkU3K2RRTzNwdGNXNlBzdi9HZTRIMzVkZG5Tem92d0xWL2F2ajdLMnpXRDlvUGI5d2FZSVB5TE9rWjdDZGFJdVYzNjFFWTd2R0pxaUFLU2xBQVdNSmNJZzNsalR6VUlBQzZSYVlGamtORTdkTUZPL3ZWcU1iVmc5Y25lN25lYVBwQk1MMmgySEUyaEZvWGJrMWRvNUlQUjdVZEJWcE0zT1RvQ2JvVkswVHQ2QnBjL25adFVZRU9NUnJaS0haSmdXVUpOQXN1Qm4yeGFTK05HaFJyMFVZV0grZ2tsclFiSzJKZnlYQzJ0MGFiOTY4UVZ4UUhLenpXMnZXd3RTTkQxMDFWTCtsYVU3WE9hWXVoZmtwUUFFSkJEakVTNERLa0JTZ1FPWUZoUDN3NXNQTjhmTFZTekhJMWFsWFVmYXpzcGtQeWllTkt1QTh6eGxiTDJ4RlVPY2d1RGQzTjJwdUpudFhJSFIvS0NJdlJXTFhxTlF2aWRPSUFoUlFod0NIZUhXc0k3dWdnR29Famx3OWd2cUI5Y1YrdUI5ZWVVdTc5ZnhXT0ljN3c5YkdGam8vbmZJYVVGbkZ1My9aalVFckJrSG5yME9lbkhsVTFoM2JvWUIyQlRqRWEzZnQyVGtGWkNuZ3U4TVhrN1pQRW12clZhc1hWZ3hZSWN0YVdkVDdCWkpmSmV1MzFEejUrd25PZVorRGZYRjdVcGxZNE5iRFc3RHpzc1BKQ1NmeDlSZGZtN2dhcHFjQUJRd2h3Q0hlRUlxTVFRRUtHRXhBT0NMdllPeEJNZDZTdmt2UXIwNC9nOFZuSU9NSWpGdzdFc0pXanBGTlJtSjIxOW5HU2Nvc2FRcFVtVklGbnEwODBjV2hTNXIzOGdZS1VFRGVBaHppNWIwK3JJNENtaEpJU2s3Q3B5TStmV2MvL0kyQUd5aHBWVkpURG1wbzl0eXRjNmptWHcxVythejBYM0ROa1QySEd0cFNSUTlkRjNWRmhjOHJ3S2V0anlyNllSTVUwS29BaDNpdHJqejdwb0FNQmFKMTBXZ2NsSHEyZGZHQ3hYRnJ4aTBaVnNxUzBpTmc1MjJIMkxoWWJCdTJEZTJxdEV2UEk3ekhTQUtUdGszQzFRZFhlWFNya2J5WmhnSlNDSENJbDBLVk1TbEFnVXdKK0d6emdkOU9QL0ZaWVJ1TnNKMkdseklGWnUyZWhiRWJ4NktqZlVkc0dycEptVTJvdU9vMXA5WkFXS096M21kVjNDVmJvNEI2QlRqRXEzZHQyUmtGRkNkUWIwWTlITDEyVkt4N1JmOFY2T1hZUzNGOXNPRC9DY1EvallmTmFCdGt6NTRkOGNIeHNNaHJRUnFaQ1FqYm51b0Yxa09zZnl5S1dSYVRXWFVzaHdJVStKZ0FoM2grUGloQUFWa0lDUHZoaGZQaFg3OTVMZFlqN0tVdS9HbGhXZFRISWpJbjBHcE9LMFJkanNMYzduTXhyTkd3ekFYaFU1SUsvUFh5TDloNjJXSnAzNlZvV3FHcHBMa1luQUlVTUp3QWgzakRXVElTQlNpUUJZRzlWL2FpZVVoek1VSlo2N0s0T3UxcUZpTHlVVGtJckR1OURzSVhLUjFLT3VEVXhGTnlLSWsxZkVCQWVGTnlCL3NPL0dHTG54QUtLRVNBUTd4Q0ZvcGxVa0R0QWhNMlQwQkFWSURZNXNCNkE3R285eUsxdDYzNi9vUXo0eTFIV2VKNTBuUEUrTWJBN25NNzFmZXM1QWFIcng2T2JNaUdzTzVoU202RHRWTkFFd0ljNGpXeHpHeVNBdklYY0F4d3hNbnJKOFZDVnc5Y2pXNDF1c20vY0ZhWXBzQ2dsWU93NlBBaWpHczVEdE8vbVo3bS9iekJ0QUp6RDh6RjlwKzNZNC9iSHRNV3d1d1VvTUJIQlRqRTh3TkNBUXFZWE9EWmkyZXdHR25CL2ZBbVh3bHBDamorMjNIVW1WNUhmMmI4ZytBSHlKWXRtelNKR05WZ0FzTDJ0Z0hMQnVpLzhQcEpyazhNRnBlQktFQUJ3d2x3aURlY0pTTlJnQUtaRklpNkZJVldvYTNFcCsxczdCRGpGNVBKYUh4TWpnS2x4cGZDelljM3NYdlVialN2bVByZEJ6bld5cHIrSi9EN285LzFYM2c5TnY0WTdJdmJrNFVDRkpDWkFJZDRtUzBJeTZHQUZnVThObnBnNXU2Wll1dERHZ3hCZU05d0xWS290bWYvbmY3dzN1YU43alc2NDRlQlA2aTJUelUyVnRXM0tqeGFlcUJyamE1cWJJODlVVUN4QWh6aUZidDBMSndDNmhGdzhIZkFtVnRueEliV0QxcVB6dFU3cTZkQmRvSzdqKytpbUVjeDVEYkxqWVNRQk9UTGs0OHFDaExvdHFnYmJHMXNNYm5kWkFWVnpWSXBvRzRCRHZIcVhsOTJSd0haQ3dqNzRmTzc1bituemtlekg4SFMzRkwydGJQQWpBazBudFVZMGJIUitMN1A5eGhRZDBER0h1YmRKaGVZc21NS2RIL29zTVpsamNscllRRVVvQURBSVo2ZkFncFF3S1FDTzM3ZWdYWnoyNGsxVkNwU0NaZW1YREpwVFV3dWpjQ0tFeXZRWjBrZjFDMWJGMGZHSFpFbUNhTktLckQyMUZyTTJEVUQ1MzNPUzVxSHdTbEFnYlFGT01TbmJjUTdLRUFCQ1FYYzE3a2paRitJbU1HMXNTdEN1NFZLbUpHaFRTWHdJdmtGTEVaWUlPbFZFcTRIWEVjcHExS21Lb1Y1c3lCdzRmY0xxQjFRR3pwL0hZb1hMSjZGU0h5VUFoVElpZ0NIK0t6bzhWa0tVQ0RMQXZhKzloQ0dncFJyODlETmNMWjN6bkpjQnBDblFOOGxmYkg4eEhMNHRQSEJsUFpUNUZra3EwcFQ0TytYZjhQTzIwNi9OYXBaaFdacDNzOGJLRUFCd3d0d2lEZThLU05TZ0FMcEZIajgvREVLamlyNHp0M2NENTlPUElYZUZxMkxSdU9neGloaVVRUjNaOTVWYUJjc08wV2dlVWh6dFAycUxWeWJ1QktGQWhRd3NnQ0hlQ09ETXgwRktKQXFzT1g4Rm5RTTd5aitRWlV2cW5DdnJjby9JRy9mdnRXZlVuTXY4UjRPamoySUJsODJVSG5INm05dnhKb1JlUFAyRGVaMm42ditadGtoQldRa3dDRmVSb3ZCVWlpZ05RSGhQLzVoQjhMRXR0MmF1aUc0UzdEV0dEVFhyL2RXYi9qLzZJOStkZnBoU2Q4bG11dGZqUTNQaTU2SExlZTJZTi9vZldwc2p6MVJRSllDSE9KbHVTd3NpZ0xhRUtnOHFUSXUzN3NzTnJ0OStIYTAvYnF0TnByWGNKYzNFbTZndEdkcG1PYzIxNThabnlkbkhnMXJxS2YxL1RINzBYZHBYK2o4ZFBxMTVVVUJDa2dyd0NGZVdsOUdwd0FGUGlEd3Z2M3dUOE9lOGlWQUd2bkUxSmxlQjhkL080NlZBMWFpWjYyZUd1bGEvVzNlZVh3SGRsNTJPT3h4R0ZWTFZGVi93K3lRQWlZVTRCQnZRbnltcG9DV0JUYWMyWUJ2RjM0ckVsUXZVUjJudlU1cm1VUlR2Uzg2dkFpRFZnNUMwL0pOc2RkOXI2WjYxMEt6MWZ5cVlYVHowZWhlczdzVzJtV1BGRENKQUlkNGs3QXpLUVVvTUhUVlVNdy9ORitFR050aUxBSTdCUkpHSXdMQ20zcXQzS3owWjhiZkNieURvcFpGTmRLNWR0cnNFZEVEWlQ4cnk2TkV0YlBrN05USUFoemlqUXpPZEJTZ3dQOEV5bnVYaHk1T0ozSkVqb2lFVTJVbjhtaElvT3VpcmxoM2VoMm1PVStEWnl0UERYV3VuVlo5ZC9qaWwzdS9ZTjJnZGRwcG1wMVN3RWdDSE9LTkJNMDBGS0JBcXNEOVArL0RaclNOK0FjNXN1ZEE0cHhFN29mWDJJY2s2bElVV29XMlFzbENKWEZqK2cyTmRhK2RkdGVmWG85cGtkTndZVkxxUzkyMDB6MDdwWUIwQWh6aXBiTmxaQXBRNEFNQ2EwNnRRZmVJMUwyeXRVclh3Z25QRS9UU21NRHJONi8xUDh3bFBFdkFTYytUcUZtNnBzWUV0TlB1ejcvL2pKclRhdXBQcmlscFZWSTdqYk5UQ2tnb3dDRmVRbHlHcGdBRjNpL2dzc0lGRVVjaXhMLzBkUExFdEk3VHlLVkJnYkVieG1MV25sa1kwbUFJd251R2ExQkFPeTBMMzM4UVRxNVowR3NCV2xSc29aM0cyU2tGSkJMZ0VDOFJMTU5TZ0FJZkZpZzNvUnl1eFY4VGI5amp0Z2ZOS2pRam1RWUZkSC9vVU42blBBcDhVZ0R4d2ZISWFaWlRnd3JhYXJubDdKWndxdVNFa1UxSGFxdHhka3NCQXd0d2lEY3dLTU5SZ0FJZkYzamZmdmpuYzU4amQ4N2NwTk9vUUhYLzZqaDc2eXpXRDFxUHp0VTdhMVJCVzIyUFdqc0tMMSs5NUwrK2FHdloyYTJCQlRqRUd4aVU0U2hBZ1k4THJEeXhFcjJYOUJadnFsdTJMbzZNTzBJMkRRdUU3US9EaUxVajBMcHlhK3djc1ZQREV0cHFmZjdCK1JEZUYzRmd6QUZ0TmM1dUtXQWdBUTd4Qm9Ka0dBcFFJSDBDL1pmMXg5SmpTOFdidmR0NHc3ZTliL29lNWwycUZFajhLeEhXN3RaNDgrWU40b0xpWUozZldwVjlzcW4vQ2tUcm90SHorNTdRK2V1UVAwOStFbEdBQWhrUTRCQ2ZBU3plU2dFS1pGMmd4TGdTdVAzb3Roam93T2dEYUdUWEtPdUJHVUhSQXM3em5MSDF3bFlFZFE2Q2UzTjNSZmZDNGpNbWNDL3hudjRMcjhKdjVLdVhySjZ4aDNrM0JUUXN3Q0ZldzR2UDFpbGdiSUdiQ1RkUnlyT1VtRGFYV1M3OEdmb245OE1iZXlGa21HL3IrYTF3RG5lR3JZMnQvaGhDWHRvVGNQQjMwSC9adFdldG50cHJuaDFUSUJNQ0hPSXpnY1pIS0VDQnpBa0kyMmlFN1RRcFYwUGJob2dlRTUyNVlIeEtWUUxKcjVMMVcycWUvUDBFNTMzT284b1hWVlRWSDV0Sm4wQ3Z4YjMwTC8veTYrQ1h2Z2Q0RndVMExNQWhYc09MejlZcFlHd0I0VC9RcTA2dUV0TUtlK0dGUGZHOEtDQUlqRmd6QW1FSHdqQ3E2U2lFZEFraGlrWUYvSGY2NCtjN1AyUEQ0QTBhRldEYkZFaWZBSWY0OURueExncFF3QUFDaGQwTDQ4SFRCMktrSXg1SFVMZGNYUU5FWmdnMUNBakhUQXJIVFZybHM5Si93VFZIOWh4cWFJczlaRUpnNDltTjhOM2hpNHVUTDJiaWFUNUNBVzBJY0lqWHhqcXpTd3FZWE9EcS9hdjQwdXRMc1E1aFA3eHdQcnhaRGpPVDE4WUM1Q05nNTIySDJMaFliQisrSFcyL2JpdWZ3bGlKMFFVdTNibUVhdjdWRU9zZmkxSldxZCtsTVhvaFRFZ0JtUXB3aUpmcHdyQXNDcWhOWU5IaFJSaTBjcERZbHZDR1Z1Rk5yYndvOEUrQm1idG53bU9qQjc2cCtnMDJEdGxJSEkwTEpMOU9ocTJYTGVaMW53ZW55azRhMTJEN0ZIaFhnRU04UHhFVW9JQlJCTG90Nm9hMXA5ZUt1YVk1VDRObkswK2o1R1lTNVFqRVA0Mkh6V2diWk0rZUhmSEI4YkRJYTZHYzRsbXBaQUt0NXJSQzg0ck45ZCtYNEVVQkN2eFBnRU04UHdrVW9JQlJCUDY5SC82RTV3blVLbDNMS0xtWlJGa0NUck9kc091WFhmcmZ2ZzV0TkZSWnhiTmF5UVRjMXJuaDc1ZC9ZMEd2QlpMbFlHQUtLRW1BUTd5U1ZvdTFVa0NoQWpGL3hLQ0NUd1d4ZXZQYzVraWNrOGo5OEFwZFQ2bkxYbnRxTGJwRmRFT05ralh3MDhTZnBFN0grQW9TV0hob29mNWY5SGcwcllJV2phVktKc0FoWGpKYUJxWUFCVklFd3FQRE1XejFNQkhFcVpJVElrZEdFb2dDN3hWNGtmd0NWbTVXZUo3MEhERytNYkQ3M0k1U0ZCQUZEc1llaExBOVQvakM2NmVmZkVvWkNtaFdnRU84WnBlZWpWUEFlQUtkRjNTR2NHUmN5aFhZS1JCalc0dzFYZ0hNcERnQmx4VXVpRGdTZ2ZGTzR4SFFNVUJ4OWJOZ2FRWGluc1Rwdi9DNjEzMHZhcFNxSVcweVJxZUFUQVU0eE10MFlWZ1dCZFFrWURuU0VvbC9KWW90blo1NEd0VkxWbGRUaSt6RndBTEhmenVPT3RQcm9JaEZFZHdKdklOczJiSVpPQVBEcVVHZzV0U2FHTjU0T0hvNTlsSkRPK3lCQWhrUzRCQ2ZJUzdlVEFFS1pGUkFPT3Y1cXlsZmlZOEorK0dmaGozbFVKWlJTQTNlWDJwOEtkeDhlQk83UiszV24wekNpd0x2RStpOXVEZStLUGdGcGpwUEpSQUZOQ1hBSVY1VHk4MW1LV0I4Z2REOW9SaTVkcVNZdU8xWGJiSGRkYnZ4QzJGR3hRbjQ3L1NIOXpadmRLL1JIVDhNL0VGeDliTmc0d2xNaTV5R2M3Zk84ZDBDeGlObkpoa0ljSWlYd1NLd0JBcW9XY0I1bmpPMlh0Z3F0aGo4YlREY21ybXB1V1gyWmlDQnU0L3ZvcGhITWVRMnk0MkVrQVRreTVQUFFKRVpSbzBDbTg1dXdxVHRrM0I1eW1VMXRzZWVLUEFmQVE3eC9GQlFnQUtTQ2J4OSt4WUZSeFY4WnovOGVaL3pxUEpGRmNseU1yQzZCQnJQYW96bzJHaDgzK2Q3REtnN1FGM05zUnVEQy94eTd4ZFVtVklGT244ZHlsaVhNWGg4QnFTQW5BUTR4TXRwTlZnTEJWUW1jUDcyZVZUMXF5cDJKYng5ODlIc1I5d1ByN0oxbHJLZDVjZVhvKy9TdnFoWHJoNE9leHlXTWhWanEwVGcxZXRYc1BPMlEyaTNVTFNxM0VvbFhiRU5DdnhYZ0VNOFB4VVVvSUJrQXNGN2dqRjZ3Mmd4dnJPOU16WVAzU3haUGdaV244Q3pGOC8wWjhZbnZVckM5WURyS0dWVlNuMU5zaU5KQkZxSHRrWVR1eVp3Yis0dVNYd0dwWUNwQlRqRW0zb0ZtSjhDS2hab0c5WVdPeS91RkRzTTdSb0sxeWF1S3U2WXJVa2gwR2RKSDZ3NHNRS1QyazdDNUhhVHBVakJtQ29WR0wxK05KNGxQY1BDWGd0VjJpSGIwcklBaDNndHJ6NTdwNENFQXNKKytQeXUrZlZ2M1V5NUxrMitoRXBGSzBtWWxhSFZLSEJBZHdCTmdwcm96NHkvTy9PdUdsdGtUeElLTERxOENEK2MvQUdIUEE1Sm1JV2hLV0I4QVE3eHhqZG5SZ3BvUXVEMHpkT29NVFgxVFlyQ2Z2akhjeDVyb25jMmFWZ0I0UWRDNFpTYWU0bjNjR2pzSWRUL3NyNWhFekNhNmdVTy8zb1l3cHVqWS8xaklmeC9FUzhLcUVHQVE3d2FWcEU5VUVDR0FvRzdBakZ1MHppeHNzN1ZPbVA5NFBVeXJKUWxLVUhBYTRzWHBrWk9SZjg2L2JHNDcySWxsTXdhWlNidzRNOEhzUFd5UmRTb0tOUXFYVXRtMWJFY0NtUmNnRU44eHMzNEJBVW9rQTRCcDlsTzJQWExMdkhPOEI3aEdOSndTRHFlNUMwVStLL0FqWVFiS08xWkdzSWJmNFV6NC9Qa3pFTW1DbVJLd0RIQUVZTWJERWFmMm4weTlUd2Zvb0JjQkRqRXkyVWxXQWNGVkNRZ0hQRm1NZExpbmYzd01YNHhzTE94VTFHWGJNWFlBclVEYXVQRTlSTllOV0FWZXRUcVllejB6S2NpZ2I1TCt1SnppODhSMERGQVJWMnhGYTBKY0lqWDJvcXpYd29ZUWVERWJ5ZFFlM3B0TWRObitUL0QvZUQ3UnNqTUZHb1dXSGhvSVFhdkdveG1GWnBoajlzZU5iZkszb3dnTUQxcU9rN2RPTVZqYjQxZ3pSVFNDSENJbDhhVlVTbWdhWUZwa2RNd2NjdEUwYUJialc1WVBYQzFwazNZZk5ZRmhEUGpMVWRaUXZpWG5qdUJkMURVc21qV2d6S0NwZ1cybk4rQ2lac240b3JmRlUwN3NIbGxDbkNJVithNnNXb0t5RnFnV1hBejdJdlpKOWE0cU5jaURLdy9VTlkxc3pobENIUmQxQlhyVHEvRE5PZHA4R3pscVl5aVdhV3NCV0wraUVHbFNaV2c4OU9oWE9GeXNxNlZ4VkhnbndJYzR2bDVvQUFGRENvZy9KYlVmTGc1WHI1NktjYTlPdlVxeW41VzFxQjVHRXliQWxHWG90QXF0QlZLRmlxSkc5TnZhQk9CWFJ0YzRNM2JON0R6c2tOd2wyQzArYXFOd2VNeklBV2tFT0FRTDRVcVkxSkF3d0pIcmg1Qi9jRFVjN3k1SDE3REh3WUpXbi85NWpWc1J0c2c0VmtDVG5xZVJNM1NOU1hJd3BCYUZSRGVNdDNneXdZWTAyS01WZ25ZdDRJRU9NUXJhTEZZS2dXVUlPQzd3eGVUdGs4U1MrMVZxeGRXREZpaGhOSlpvMElFeG00WWkxbDdabUZJZ3lFSTd4bXVrS3BacGxJRWhNOVg0bCtKaU9nVG9aU1NXYWRHQlRqRWEzVGgyVFlGcEJKb05Lc1JEc1llRk1NdjZic0UvZXIwa3lvZDQycFFRUGVIRHVWOXlxUEFKd1VRSHh5UG5HWTVOYWpBbHFVVStQN0k5MWgrZkRtT2pEc2laUnJHcGtDV0JEakVaNG1QRDFPQUF2OFVTRXBPMHUrSEY3WThwRnczcDk5RWlVSWxDRVVCZ3dwVTg2dUdjN2ZQWWNQZ0RlaFVyWk5CWXpNWUJRU0JvMWVQb21ONFIrajhkU2hvWHBBb0ZKQ2RBSWQ0MlMwSkM2S0FjZ1dpZGRGb0hOUlliSUJmUGxUdVdzcTk4dEQ5b1JpNWRxVCtTNGc3WEhmSXZWeldwMUNCK0tmeCtpKzg3aHl4RTQ1bEhCWGFCY3RXcXdDSGVMV3VMUHVpZ0FrRWZMYjV3RytubjVoWjJFWWpiS2ZoUlFGREN3aDdscTNkcmZIbXpSdkVCY1hCT3IrMW9WTXdIZ1ZFQWVGdHdjSXh1ZHdheUErRm5BUTR4TXRwTlZnTEJSUXVVRzlHUFJ5OWRsVHNZa1gvRmVqbDJFdmhYYkY4dVFwMG1OY0IyeTVzUS9DM3dYQnI1aWJYTWxtWFNnVDZMK3NQNGJTdDZkOU1WMGxIYkVQcEFoemlsYjZDcko4Q01oRjQzMzU0NFRla2hUOHRMSk1LV1liYUJJUzNiUXA3bG0xdGJQVXY2dUZGQWFrRlprVE53SW5ySjdCMTJGYXBVekUrQmRJVTRCQ2ZKaEZ2b0FBRjBpT3c5OHBlTkE5cEx0NWExcm9zcms2N21wNUhlUThGTWlXUS9DcFp2NlhteWQ5UGNNSG5BcjcrNHV0TXhlRkRGTWlJZ1BDdlArTTNqVWVNWDB4R0h1TzlGREM0QUlkNGc1TXlJQVcwS1RCaDh3UUVSQVdJelErc054Q0xlaS9TSmdhN05wcUE2MnBYekkyZUM3ZW1idnEzYmZLaWdERUVkSEU2bFBjdWoxai9XSHhaK0V0anBHUU9DdnhIZ0VNOFB4UVVvSUJCQkJ3REhISHkra2t4MXVxQnE5R3RSamVEeEdZUUNueEk0TXpOTTNDWTZnQ3JmRmI2TDdqbXlKNkRXQlF3bW9DdGx5MW1kcHFKZGxYYUdTMG5FMUVnUllCRFBEOExGS0JBbGdXZXZYaUcvSzc1MzRuRC9mQlpabVdBZEFyWWVkc2hOaTVXZjlTa2NPUWtMd29ZVTZEOTNQYW9XNjR1eHJZWWE4eTB6RVVCY0lqbmg0QUNGTWl5UU5TbEtMUUtiU1hHc2JPeDQzN1JMS3N5UUhvRkFuY0ZZdHltY2ZxWFBna3ZmK0pGQVdNTGVHejB3TU5uRDdHNDcySmpwMlkrRFF0d2lOZnc0ck4xQ2hoS1FQZ1AyTXpkTThWd1F4b01RWGpQY0VPRlp4d0tmRlJBZUNHUHpXZ2JaTStlSGZIQjhiRElhMEV4Q2hoZFlNblJKUkQrZDNSODZqRzdSaStDQ1RVbHdDRmVVOHZOWmlrZ2pZQ0R2d1BPM0RvakJsOC9hRDA2Vis4c1RUSkdwY0I3Qkp4bU8ySFhMN3N3ci9zOERHMDBsRVlVTUluQXNXdkhJR3l2RWI3d1dpaGZJWlBVd0tUYUVlQVFyNTIxWnFjVWtFVGdmZnZoSDgxK0JFdHpTMG55TVNnRjNpZXc5dFJhZEl2b2hob2xhK0NuaVQ4UmlRSW1FeEMyMVFoZmVOMDJmQnZxbEsxanNqcVlXUDBDSE9MVnY4YnNrQUtTQ3V6NGVRZmF6VTA5bWFGU2tVcTROT1dTcERrWm5BTC9GbmlSL0FKV2JsWjRudlFjMXdPdW81UlZLU0pSd0tRQ2RhZlhSZis2L2ZYLzQwVUJLUVE0eEV1aHlwZ1UwSkNBK3pwM2hPd0xFVHQyYmV5SzBHNmhHaEpncTNJUmNGbmhnb2dqRVJqdk5CNEJIVlBmV1NDWCtsaUg5Z1FHTEJ1ZzMxWVQyQ2xRZTgyelk4a0ZPTVJMVHN3RUZGQzNnTDJ2UFM3OGZrRnNjdlBRelhDMmQxWjMwK3hPbGdMQ2Z1UzZNK3FpaUVVUjNBbThnMnpac3NteVRoYWxMUUhoUy85SHJ4N1ZiNi9oUlFGRENuQ0lONlFtWTFGQVl3S1BuejlHd1ZFRjMrbWErK0UxOWlHUVdidWx4cGZDelljM3NjZHRENXBWYUNhejZsaU9WZ1cyWDlpT3NSdkhRdWVuNHcrWFd2MFFTTkEzaDNnSlVCbVNBbG9SMkhKK0N6cUdkeFRicmZKRkZaejNPYStWOXRtbkRBWDhkdnJCWjVzUGV0VHNnVlhmclpKaGhTeEpxd0svM3Y4VmRsNTJ1T0ozQmNLN05IaFJJS3NDSE9Lektzam5LYUJoZ1JGclJpRHNRSmdvNE5iVURjRmRnalVzd3RaTkxYRDM4VjBVOHlpRzNHYTVrUkNTZ0h4NThwbTZKT2Fud0RzQzViM0w2Nyt6MGNHK0EyVW9rQ1VCRHZGWjR1UERGTkMyUU9WSmxYSDUzbVVSWWZ2dzdXajdkVnR0bzdCN2t3czBtdFVJQjJNUFluR2Z4VHdaeE9TcndRTGVKK0E4enhtMVN0ZkNPS2R4QktKQXBnVTR4R2Vhamc5U1FOc0M3OXNQL3pUc0tYL3pxZTJQaFN5NlgzWnNHZm90NjRmNjVlcmprTWNoV2RURUlpandiNEh4bThiai9wLzNzYlRmVXVKUUlGTUNIT0l6eGNhSEtFQ0JEV2MyNE51RjM0b1ExVXRVeDJtdjA0U2hnTWtGaEJlUUNXZkdKNzFLNHBueEpsOE5GdkF4QWVFSHprV0hGK0c0NTNGQ1VTRERBaHppTTB6R0J5aEFBVUZneUtvaFdIQm9nWWpoMGNJRE16ck5JQTRGWkNIUWUzRnZyRHk1RXBQYlRjYWt0cE5rVVJPTG9NRDdCRTc4ZGdLdFExc2oxajhXMXZtdGlVU0JkQXR3aUU4M0ZXK2tBQVgrS1NDY3NoQjdQMWI4bzZpUlVXaFpxU1dSS0NBTGdmMHgrOUUwdUNsS0ZpcUpHOU52eUtJbUZrR0JEd2s4L3VzeGJDZmFZdFBRVGFoWHJoNmhLSkF1QVE3eDZXTGlUUlNnd0Q4RmhIMmNOcU50eEQvS2tUMEhFdWNrY2o4OFB5YXlFWGo3OXEzK2xKcDdpZmR3Mk9Nd0J5UFpyQXdMK1poQS9jRDY2TzNZRzkvVis0NVFGRWhUZ0VOOG1rUzhnUUlVK0xmQTZwOVdvOGYzUGNRL2RpenR5RDJkL0pqSVRzQnJpeGVtUms1Ri96cjlzYmp2WXRuVng0SW84RDZCZ2NzSG9rRGVBcGpWZVJhQktQQlJBUTd4L0lCUWdBSVpGaEQrSS9QOTBlL0Y1eWEwbW9DcHpsTXpISWNQVUVCS2dSc0pOMURhc3pUTWM1dnJ6NHpQa3pPUGxPa1ltd0lHRXdqYUU2US9KbldINnc2RHhXUWc5UWx3aUZmZm1ySWpDa2d1VUhaQ1dmd1cvNXVZWjYvYlhqU3QwRlR5dkV4QWdZd0sxQTZvalJQWFQyRFZnRlhvVVN2MVg0OHlHb2YzVThEWUFqc3Y3b1RiV2pmRVRvMUY5bXpaaloyZStSUWd3Q0ZlQVl2RUVpa2dKNEgzN1lkL1B2YzVjdWZNTGFjeVdRc0Y5QUlMRHkzRTRGV0QwYXhDTSt4eDIwTVZDaWhLNE5xRGE3RDFzc1dseVpkUW9VZ0ZSZFhPWXFVWCtEL2NmaThaMmVjVUp3QUFBQUJKUlU1RXJrSmdnZz09IiwKICAgIkJhc2U2NFByb2plY3QiIDogIlVFc0RCQlFBQ0FnSUFFMjB5bFFBQUFBQUFBQUFBQUFBQUFBWEFBQUFaMlZ2WjJWaWNtRmZaR1ZtWVhWc2RITXlaQzU0Yld6dG1sOVQyemdRd0ordm4wTGpwN3NIRXR1Sm5jQVFPclF6TjhjTXBjekJkUHFxMkJ0SGh5ejVKSms0K2ZRblM0bnRBQW1wU1lGeThCQnJaZjM5N1dxMWtqbitXS1FVM1lLUWhMT1I0M1ZjQndHTGVFeFlNbkp5TlRrWU9oOVBQaHdud0JNWUM0d21YS1JZalp5Z0xGblYwMUxIRDhNeUR4V1NIREYrZ1ZPUUdZN2dLcHBDaXM5NWhKVXBPbFVxTytwMlo3TlpaOVZvaDR1a215U3FVOGpZUVhwQVRJNmNaZUpJTjdkV2FkWXp4WDNYOWJyZnY1emI1ZzhJa3dxekNCeWtCeHZEQk9kVVNaMEVDaWt3aGRROGc1R1RjY0tVZ3lnZUF4MDVsNldFZnA4SWdEOGN0S3lrR2JqT3lZZmZqdVdVenhBZi93T1J6bE1paDZyZUJGTUpUcmNzcE45LzVwUUxKRWFPNy9ZZHBLRnBCbVB6aTJrMnhXWEtGS1Y0RGdMZFlscmw0Rnp4eU5RMnVZMW1UVWRmZUF6MlRiQXN6MGhxSUNLcElOTURkWkRNQUdLVHNoUFVpVXgzWkpUWGFDL2lYTVFTRlNQbkFsODRhTDU4THV6VEZERm9yc2hpdlV1YnErWVVHaU0vN2k2cDdzWTNoZ3hZckF1dFFmWWVnV3lFWjJUY2YzN0d2WDB4L3NxYVpQMTNzbnV6M2pQMk55UjZ6RTIrdlhlK2UrTzdicm45Vm1UZEJsYy9DSDR4c3FhSVpTakwzNUVUOFRTalVPd1JQQ1dzaG5odWhBcTYvOWh1OXpqMGx6Rm10elh5RW9lRnA2WWt1bUVnZGJqaE45b3RFMytSV085WlpYK21EdnpMMXBSRXRJNUlSTlIyOEJLU1VxcFlYcTNrR24rN2ZmRC9ocC9uaXBaOW5UR2xRMDVOU1k5TjNwdk1EVUIyclN0L1pkY0NNMW1HcXJiTUN1Sm1UVTF5WmhxOStJWkZ4VDdYWWN0RWp6WnVLcXlkKzkvb3BEcCs4TkphZTV6S2RpSlBkOXV2eW9SLzNENDNBeFI0dm0zeEIyK0wzSys2K0c5MW03eGU5dCtXWXFXbjN2c2V1WXVlSGdobHNGQWdDV2JiK1VlY2thaUMrZGxLRmYzK0c2UGZLdndnQ1RCcnBoS2h3alc5ekYxVGZPRXU3MjBLejhoeno3eGRlRGJiMU5kREZhUkFwN2JHcVMxNDZ0dEh6ejc2OWhGVVNOckZQRWFabVZaOHcvSGRXVS85ZGtHUEYvU01UZ1B2cmxJN25tdi92UDZoNjNtaFBnTy9xM2tmYW40RzU4dnlGRVJqK1YrczVNcGNBdXNBZEhzNXJDbHpoK1creVRJMjI0R2tKTlpHa3hLdGxnTWRxS1c0S005ZENJOGxwN21DcTBnQXNQbysweHJ1ak1ScVdwNm1kTjhUVXBRR1lsOU11U0FMemxRRkE1Vm1mMHJOeFdmVDB0dll5MTNyMU5OOWNzeUhXVUxybFhocXBWb1g5bmJKRkxwN0FIMUlSVTJhN2hKbTJQR0hQVzhZOU55Qk56Z01odUdPY0wxaGE3aHJyc1pDMkdYMzhOeWREZXJwcnVhSERHQmx4aUpxM0NlNm02ekNIUTc4TU95SGZuQjRPUERDL21EL0o0TS9xNHpLVnNLWDJMZ2JDK281SEhxdjNibGc1K05tMk82SXNQRzJzVE40eGNmTmpOTjUwckNweTVWYzRSaFlrMnJqSzk5eXRMRWQ2ZHIxMzJXVlVVUDFuZzNxS3czS3QxeWQ4aWlYOWQycGxTcHl3emQyTk1GNVFTakJZbjYvcHoxZWlpZ282c1BCdFJFYUgxOWZJZExOVTlHZ2szcG9aMVpxZk9TMGs1a1F6WTNoVkZld25SRDJDVWMzaWVEYTVkOFBRUGN5ZGUrbHJXa3p0REhuRkhEdDVqK3Q1TVkzekhzaC95WkF1d2R6UDIyOVJWT0lic2E4V0l0TnQzc1ZJdXNWY0c2RXh2ZkZCMWJBVTBMV2c2VXBqSk02UENodm9KUGw4ODZOZEpsK2NVZlVaaS9hN1ZQWndUM24xRzM4dTBoMzlTOHBKLzhCVUVzSENFNVBkVTZpQkFBQUdTTUFBRkJMQXdRVUFBZ0lDQUJOdE1wVUFBQUFBQUFBQUFBQUFBQUFGd0FBQUdkbGIyZGxZbkpoWDJSbFptRjFiSFJ6TTJRdWVHMXM3WmZkVHRzd0ZNZXZ4MU5ZdmllSjB5UlExSUFxZHJGSmdJYTQyYTJibktiZUVqdllEbTE1dGIzRG5tbU9uWVlVQ2hKVkoyM2FldUhQYy96eCs5dkg2ZVJpVlpYb0FhUmlncWVZZUFGR3dET1JNMTZrdU5IejQxTjhjWDQwS1VBVU1KTVV6WVdzcUU1eDNGcjJmcWJtaFVuU3RxR1ZZbWRjM05BS1ZFMHp1TXNXVU5FcmtWRnRUUmRhMTJlK3Yxd3V2YzJnbnBDRlh4VGFXNmtjSTdNZ3JsTGNGYzdNY0Z0T3k1RTFENE9BK0YrdnI5end4NHdyVFhrR0dKbkY1akNuVGFtVktVSUpGWENOOUxxR0ZOTVZVeU16UlVsblVLWjQybFkvWXRUWnAzaEVnaEUrUC9vd1VRdXhSR0wyRFRMVHFtVUR2WSt0K0syTjZiNFVwWkJJcHRqc3U3RHB6S2EwckJlMExWbkRrcTVCb2dkYTlpMjAwU0t6dnJaMVRrc0ZHMXN6eTdYSXdmVkVuVDFubGNXSGxJYmF5SVNScWdGeVczSmJNN1BXWmlJcjIzQTh4dUZPcjB0QWVzR3k3eHlVUVJzT25OckNKNWJuMEtydmZPQ2VPeGZWcGltdXFUUmlhc2t5TTRjcmc5bnp6eCt0K2NUdkVMK0FuVFh5QVRJcU5TaEcrUUQ3WmR2eG5IdnlyM04vQTZUZ0xCdncrOHdOZjJVUXRRdXpsTGRReHNGZUtNTTR0akJKZVBJY3AwY0M5eVBST0NBa0llSGZDTmdjYkZZQU4yZFNDNmxNbkFyc0xPdkFtajhHWGZSYkVWdGZFOXY3U0Z5ejlUZExsV3lGcHM1ajZneW5vY3RHTG90Y0Z2ZEludDhtVnRVbHk1aCtXM096WlE0RHpiL1krdGFkTVJGd0w2SEhZNnR6U01aV1o1djNTc2VIVWpZVFF1WUtyUnhNaDlpbXkzN0lPVzFmbVc2V1Y4L1lMcDJEL1M1U0xjcjFBbklwK0JQWFFkTVQybEdIZHA5RDlsNDVTRHl5ZXNUa3hiV0xPaVR4T0FtaUpEcVlOdnZldXRmSjNqYzB0KzlEdDlYYlRYM0lsT3dYbDRKb2Q1RDNUZzRHNUhjRWs1MmhwRzEwOFdMdHNzZXdIL0M5MFFWTkU1ZWR1T3pVWmVPT3d1dGlxVWJPellmWnJxZTU2OXJXTGZwamRUdnc4MEgyQ3lzY2RNL2lwaTBQNGNYL0E4bmJnY1FmZkszN20zOEU1NzhBVUVzSENQeE9PakhLQWdBQW1Bd0FBRkJMQXdRVUFBZ0lDQUJOdE1wVUFBQUFBQUFBQUFBQUFBQUFGZ0FBQUdkbGIyZGxZbkpoWDJwaGRtRnpZM0pwY0hRdWFuTkxLODFMTHNuTXoxTklUMC95ei9QTXl5elIwRlNvcmdVQVVFc0hDTlkzdmJrWkFBQUFGd0FBQUZCTEF3UVVBQWdJQ0FCTnRNcFVBQUFBQUFBQUFBQUFBQUFBREFBQUFHZGxiMmRsWW5KaExuaHRiTjFiM1hiYnVCRyt6ajRGRGk5NlpWUDRKNWxLMlJON3M5MjBUalpkSnprOXZhTklXR0pOa1Z3UzhrL08zdmNOZXRWSDZIUHRjM1FBa0JUbG45UmFXOG15aW5sQWdJTVp6RGVEbVFHbFRMKzlXdVhvUXRWTlZoWXpqL2pZUTZwSXlqUXJGak52cmM4T1ErL2JGOTlNRjZwY3FIa2RvN095WHNWNjVnbEQyYytEbmsrbE5HTlpPdk5leVZjQjUvVDRrTEZYeDRmOCtPajRNS0k4T3NSY0hOR0EwdStDWStvaGROVmt6NHZ5YmJ4U1RSVW42alJacWxWOFVpYXh0a3lYV2xmUEo1UEx5MHUvRSsrWDlXS3lXTXo5cXliMUVDeTlhR1plZS9NYzJHMU51bVNXbkdKTUpuOTdjK0xZSDJaRm8rTWlVUjR5YXEyekY5ODhtMTVtUlZwZW9zc3MxY3VaRnduaW9hWEtGa3VqSjVjZW1oaWlDcFN0VktLekM5WEExRUhYNnF4WGxXZko0c0k4ZitidVVONnI0NkUwdThoU1ZjODg3Sk1vQ3NKSVJnS0xJR1FzRER4VTFwa3FkRXRNV3FHVGp0MzBJbE9YanErNXN5SUZBUlIxV2ViejJEQkZ2eUNDQklZTGtRZ2RJQm5BQ0VWRUlBNGpJWXdFaUpreFFUaGl5SkFRaGppSGxwdGhJczB6QWZNRlJvVEFNS0lZVVlvb1FaUkJWd2drSkJLQm1VaUJWa2FXR1liTFVNTnk0R0ptakRHNDdCampjRkZ6QjR5RVl3T0xFRXphTzJHb2diK2dadmwya0lXSVJ5RElESWlBSUFacmdINkFFWEJraGoyeFNuQ016QjlCM0xDbkFhSWhBbjZndCtHTUFacUxyTW5tdVpwNVozSGVnTUd6NHF3R1ordjdqYjdPbGNXdUhkZ1lpeHpBUDZESVBnRzV3T0RYemtmZ0NjWUg1cEp3Y2ZOZ3NtMFV2bTBTc0FBRzNRNU1RMXhEM1NoMlhjeGNRMTNEWFNNY0RYY3p1U04xaW1MdWFEaDdySWFkZm13WC9jS0Jmc1FvQWZZd3E3Y05RMmJkeEs3Zk5MenRTdGUxWG9ZSmJrZEROeHFacm55a011dzNLY054Rk93aVdOZnJlMEVVZDhnTjRCTGl0bHd5RU9wNDdpQ3preGdJL25CTjZTTWs5dGlTNkE0ZHFiaGJJbm1rU2U4MEtNaXlmL2E2SlpMdHRPbnZCWFlIaVhKcnV6K053ang4c0hoQ3c4L0lkQW8rc2NnQTN4bmdYRXZhOW1uc0VEM2NEbzhOaGowUTR2TWlwNU11RDA5YkVGQ3pOTFR0bnRKcTFReFRzVFRKc3MzSEFVV0JRSUVjWk9VRGs1ZWwyS1JtazVqRHJkUXN3a0YraHVRc3pXQmdKVUJHTk5uVjVXckt1M1I5MENic1gyNGxiTWl2ZkpOaVlZR0dsWW5nYlk0RjZYU1laYWxFRWhadE1oU1VETkxFYXdvc0tZTGtMTTI4ZXhLd2g2cXl5WHBvbHlxdmV0QXRpbGxScmZVV2Nza3E3VzUxQ2RSeGJndStsajR0ay9Pakh1dVdrNG9iUFdRTHhkS21KblBGMDFiSjlteWF4M09WUTJWN2Fqd0JvWXM0TjV2V1NqZ3JDNDI2TUNjOXk4NVdoMU8xVHZJc3plTGlJMWkrcThUZXJsZHpWU043V3hvbExSTXpIWFZsWkNEWXBvemtFWE1rU1ZuVzZlbDFBNDZDcnY2dWFwaE1JK0pIQVZSQVVoSUNkUTZGZWRmdUVTUEVKNWd4VXlWQ2VjVkNDRGRORWhzbjU4Um5sRExDTVk5RUtBTjRjbjNQbzRnNzJlcmlWR2tOK2pjb3ZsSk5qOTJpTmx0bzBIbmRISlg1WnFncXMwSWZ4NVZlMS9aWUFPdXJqVm92aTBXdUxKYld6RkJmSitmejh1clVna2lsNC9YK3VsSTl5dlBGY1ptWE5ZSTlTSVVBZ3JhZHU5YlNtS1gxVk5qU1lFdlI4akJNKytja29wYkN0blBYV2lvd3MxdGFxeXJwMU1TZGxLeEJyci90VmRaSFRMVytMako5MG5WMGxweHZORFVUbkFjMHJkTnU4eVJQeFhNNnVlRjkwM1pmZEw2WWxIa2VWNDFLblRNek4ybUxhSHF1NmtMbGpyb0E4Ni9MZGVQSTNmTHMydGVOZWhmcjVjc2kvVWt0WU9PK2kwM3MxTEFhUjdyUk1sVkp0b0tKYnJ5Rk96YXU4QUcwYzZPcFd0U3FROFV0eGhtalhTVnFxbHJGYWJOVVN2Y21jVnRqUTRZSHJMK3Z5OVhyNHVJOStOMk5wVThublg3VEpxbXp5dmczbWtOb1AxY2JEMDZ6Sm9iVWtBN25BUmdOYUpXWU1BVzIwTVlPSG9yWGVsblc5clFXYXpOaUlrQ3VWbkEwUTlxNnN0ME52VTFmMmtPZk1SNHE1LytBV05Qbk0vZDhBREU4djlPdjdRNkk4Mm9aOXpybjhiV0pMZ01VTExzM1pYb1RHekNGVlFBQ1N1WDhxRkxLdWFCYkx0eFV3TTV1M01GaUxOZ051akpuZHc1RnhQWE1POFErM0h6cW81bFYxR3htSjFJTVIyOVlDZnpVWWZRLzBEb2FQVnJjWjlLaVJmMXczMmdkang0dDFxRUZ2b1gzRGRkM280ZEwrTmpCUlh5NmI3UmVqUjR0Nm1QZW9jWDNqTmIzNDBmTDdVT3laNkQrTkhxZ21DOWFyd3IydlFkL0dEMVl3Zys3YkxobnJGNy9OcXlvaVJHREk4Ulh4T3FRK29FRmkvbHkzMmo5ZWZ4b3dTRzJSU3ZjZDNUL3kralJndExkVlE3Y053ZnZ2YUoxTW5xMHdMZHcyTUsxNzUzNFp2eG9kWEdMK25MZk8vSHQrTkVpdnFCZFRzUlU3Qm13SDhjUEdQWjVpeGZaUDE3dnhvOFg5YU93clZDWjNEdGdmNzBOMlBaYnpWRWdKcnZzS1BqZUVmdHAvSWhCelVXNzl6WVJDNTRDc2FSY3JlSWlSWVg5U3U0a0s1U0Z5WDBURkdQamFDZ21CajBIekZwM0Q4NGNxNWJCTGZETm0vNE50STg1VVJHOEcvUS9ucDAxU2h1OHBDdFZlWFNuWWRoTmVQdFhydExlZkRKWkF5b1JFVXJjZjFxME45OWo2R1dXbkJlcWFleFpYcmRmcTlpYkg3STBWVVZ2SWZWejRhWTA3dHVGYkZYbFdaTHBkaGx4WmIzRExvM3M0dGluNDNkczhHZEtXK2d4M1hzb2VEOSt4S2c5ZmwzYktFckpsd2tGcHk0VXZMOFZDaFk3aElMRjF3a0ZibU9IZDl2bFZpUUk3YXRMZThyRnNvMEUwcGRFWWg1MW4vQXprWUEvV1NTZ3UvajFoLzhIdnlieXl3V0NqK01IREhldWFrNDRYNmdtK09BQ3djZGJnV0M1UXlCWWZwMUFRSGNLQklFdkJza2ZQcUxET3FKYjQ5UkZDZTRIVXZLSGxRdmhrd1VKZHN2bnI2b2FaQmlDRnMxZi8vWFBYLy85SC9BbWVEVHovdkR6dXRSL0pLNnhrN2NOcGRYVlpwTjBVejl2THRkUkYrYlhtL2RaN1pIYnBkRnhyZDhaNzBYdCtZRnZXWUYyaHdrYWhIMllqdmhnU3p3RUk3cUZFZDBGSS9xN3d3ajdPR0JEaklSN1p5UUFKSXczSU1uZE1HSmJHTEZkTUdLL080eWdnS0xCMEkxRUN4RUpDUjM0MGQwUVRZWS9XTEUvVDJ2L1U4U0wvd0pRU3djSURtTFduVjhJQUFERk1RQUFVRXNCQWhRQUZBQUlDQWdBVGJUS1ZFNVBkVTZpQkFBQUdTTUFBQmNBQUFBQUFBQUFBQUFBQUFBQUFBQUFBR2RsYjJkbFluSmhYMlJsWm1GMWJIUnpNbVF1ZUcxc1VFc0JBaFFBRkFBSUNBZ0FUYlRLVlB4T09qSEtBZ0FBbUF3QUFCY0FBQUFBQUFBQUFBQUFBQUFBNXdRQUFHZGxiMmRsWW5KaFgyUmxabUYxYkhSek0yUXVlRzFzVUVzQkFoUUFGQUFJQ0FnQVRiVEtWTlkzdmJrWkFBQUFGd0FBQUJZQUFBQUFBQUFBQUFBQUFBQUE5Z2NBQUdkbGIyZGxZbkpoWDJwaGRtRnpZM0pwY0hRdWFuTlFTd0VDRkFBVUFBZ0lDQUJOdE1wVURtTFduVjhJQUFERk1RQUFEQUFBQUFBQUFBQUFBQUFBQUFCVENBQUFaMlZ2WjJWaWNtRXVlRzFzVUVzRkJnQUFBQUFFQUFRQUNBRUFBT3dRQUFBQUFBPT0iLAogICAiTGFzdFVybCIgOiAiZ2VvZ2VicmE6Ly9nZW9nZWJyYS9nZ2Jfd3BzX2luZGV4X2lmcmFtZS5odG1sIgp9Cg=="/>
    </extobj>
  </extobjs>
</s:customData>
</file>

<file path=customXml/itemProps1.xml><?xml version="1.0" encoding="utf-8"?>
<ds:datastoreItem xmlns:ds="http://schemas.openxmlformats.org/officeDocument/2006/customXml" ds:itemID="{F78F6BA6-9221-4B0F-BB08-B6398CA21B31}">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16544</TotalTime>
  <Words>9804</Words>
  <Application>Microsoft Macintosh PowerPoint</Application>
  <PresentationFormat>Widescreen</PresentationFormat>
  <Paragraphs>453</Paragraphs>
  <Slides>60</Slides>
  <Notes>15</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等线</vt:lpstr>
      <vt:lpstr>黑体</vt:lpstr>
      <vt:lpstr>Arial</vt:lpstr>
      <vt:lpstr>Calibri</vt:lpstr>
      <vt:lpstr>Cambria Math</vt:lpstr>
      <vt:lpstr>Courier New</vt:lpstr>
      <vt:lpstr>Wingdings</vt:lpstr>
      <vt:lpstr>Office 主题​​ [1784343456289]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Borui</dc:creator>
  <cp:lastModifiedBy>Nguyen Thi Thu</cp:lastModifiedBy>
  <cp:revision>3555</cp:revision>
  <dcterms:created xsi:type="dcterms:W3CDTF">2021-10-17T07:12:00Z</dcterms:created>
  <dcterms:modified xsi:type="dcterms:W3CDTF">2026-07-30T13:54:10Z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2052-11.1.0.9198</vt:lpwstr>
  </property>
</Properties>
</file>