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46"/>
  </p:notesMasterIdLst>
  <p:sldIdLst>
    <p:sldId id="1939" r:id="rId2"/>
    <p:sldId id="448" r:id="rId3"/>
    <p:sldId id="365" r:id="rId4"/>
    <p:sldId id="1892" r:id="rId5"/>
    <p:sldId id="1893" r:id="rId6"/>
    <p:sldId id="1913" r:id="rId7"/>
    <p:sldId id="1869" r:id="rId8"/>
    <p:sldId id="1914" r:id="rId9"/>
    <p:sldId id="1915" r:id="rId10"/>
    <p:sldId id="1917" r:id="rId11"/>
    <p:sldId id="1918" r:id="rId12"/>
    <p:sldId id="1919" r:id="rId13"/>
    <p:sldId id="1920" r:id="rId14"/>
    <p:sldId id="1921" r:id="rId15"/>
    <p:sldId id="1936" r:id="rId16"/>
    <p:sldId id="1937" r:id="rId17"/>
    <p:sldId id="1938" r:id="rId18"/>
    <p:sldId id="1922" r:id="rId19"/>
    <p:sldId id="1923" r:id="rId20"/>
    <p:sldId id="1924" r:id="rId21"/>
    <p:sldId id="1925" r:id="rId22"/>
    <p:sldId id="1926" r:id="rId23"/>
    <p:sldId id="434" r:id="rId24"/>
    <p:sldId id="1894" r:id="rId25"/>
    <p:sldId id="1895" r:id="rId26"/>
    <p:sldId id="1897" r:id="rId27"/>
    <p:sldId id="1896" r:id="rId28"/>
    <p:sldId id="1898" r:id="rId29"/>
    <p:sldId id="1899" r:id="rId30"/>
    <p:sldId id="1900" r:id="rId31"/>
    <p:sldId id="1901" r:id="rId32"/>
    <p:sldId id="1902" r:id="rId33"/>
    <p:sldId id="1903" r:id="rId34"/>
    <p:sldId id="1940" r:id="rId35"/>
    <p:sldId id="1905" r:id="rId36"/>
    <p:sldId id="1906" r:id="rId37"/>
    <p:sldId id="1927" r:id="rId38"/>
    <p:sldId id="1929" r:id="rId39"/>
    <p:sldId id="1931" r:id="rId40"/>
    <p:sldId id="1932" r:id="rId41"/>
    <p:sldId id="1933" r:id="rId42"/>
    <p:sldId id="1934" r:id="rId43"/>
    <p:sldId id="1935" r:id="rId44"/>
    <p:sldId id="1912" r:id="rId45"/>
  </p:sldIdLst>
  <p:sldSz cx="12192000" cy="6858000"/>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C00000"/>
    <a:srgbClr val="D22828"/>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46" autoAdjust="0"/>
    <p:restoredTop sz="94051" autoAdjust="0"/>
  </p:normalViewPr>
  <p:slideViewPr>
    <p:cSldViewPr snapToGrid="0">
      <p:cViewPr varScale="1">
        <p:scale>
          <a:sx n="115" d="100"/>
          <a:sy n="115" d="100"/>
        </p:scale>
        <p:origin x="536" y="200"/>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6</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7</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8</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9</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10</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11</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12</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13</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14</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18</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19</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20</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21</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DD7948-AA88-4514-BDF6-F1711BD230F5}" type="slidenum">
              <a:rPr kumimoji="0" lang="zh-CN" altLang="en-US" sz="13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22</a:t>
            </a:fld>
            <a:endParaRPr kumimoji="0" lang="zh-CN" altLang="en-US" sz="13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37</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b="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b="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b="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b="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5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openaccess.thecvf.com/content_iccv_2017/html/Cao_HashNet_Deep_Learning_ICCV_2017_paper.html?utm_source=chatgpt.co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95437" y="154097"/>
            <a:ext cx="9001125" cy="833212"/>
          </a:xfrm>
        </p:spPr>
        <p:txBody>
          <a:bodyPr>
            <a:normAutofit/>
          </a:bodyPr>
          <a:lstStyle/>
          <a:p>
            <a:r>
              <a:rPr lang="zh-CN" altLang="en-US" dirty="0">
                <a:latin typeface="Calibri"/>
                <a:cs typeface="Calibri"/>
              </a:rPr>
              <a:t>Chương 11 Truy xuất nội dung thị giác</a:t>
            </a:r>
            <a:endParaRPr lang="en-US" altLang="zh-CN" dirty="0">
              <a:latin typeface="Calibri"/>
              <a:cs typeface="Calibri"/>
            </a:endParaRPr>
          </a:p>
        </p:txBody>
      </p:sp>
      <p:sp>
        <p:nvSpPr>
          <p:cNvPr id="3" name="Rectangle 4"/>
          <p:cNvSpPr>
            <a:spLocks noChangeArrowheads="1"/>
          </p:cNvSpPr>
          <p:nvPr/>
        </p:nvSpPr>
        <p:spPr bwMode="auto">
          <a:xfrm>
            <a:off x="805542" y="1193451"/>
            <a:ext cx="7903029"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§11.1 Giới thiệu nhiệm vụ</a:t>
            </a:r>
          </a:p>
          <a:p>
            <a:pPr>
              <a:lnSpc>
                <a:spcPct val="150000"/>
              </a:lnSpc>
            </a:pPr>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§11.2 Phương pháp truyền thống</a:t>
            </a:r>
          </a:p>
          <a:p>
            <a:pPr>
              <a:lnSpc>
                <a:spcPct val="150000"/>
              </a:lnSpc>
            </a:pPr>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§11.3 Phương pháp học sâu</a:t>
            </a:r>
          </a:p>
        </p:txBody>
      </p:sp>
    </p:spTree>
    <p:extLst>
      <p:ext uri="{BB962C8B-B14F-4D97-AF65-F5344CB8AC3E}">
        <p14:creationId xmlns:p14="http://schemas.microsoft.com/office/powerpoint/2010/main" val="2753692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§11.1 Giới thiệu nhiệm vụ</a:t>
            </a:r>
          </a:p>
        </p:txBody>
      </p:sp>
      <p:sp>
        <p:nvSpPr>
          <p:cNvPr id="5" name="Rectangle 4"/>
          <p:cNvSpPr>
            <a:spLocks noChangeArrowheads="1"/>
          </p:cNvSpPr>
          <p:nvPr/>
        </p:nvSpPr>
        <p:spPr bwMode="auto">
          <a:xfrm>
            <a:off x="881744" y="995236"/>
            <a:ext cx="9425310"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Truy xuất nội dung thị giác dựa trên văn bản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Truy xuất nội dung thị giác dựa trên hình ảnh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895600"/>
          </a:xfrm>
        </p:spPr>
        <p:txBody>
          <a:bodyPr>
            <a:normAutofit fontScale="85000" lnSpcReduction="20000"/>
          </a:bodyPr>
          <a:lstStyle/>
          <a:p>
            <a:r>
              <a:rPr lang="zh-CN" altLang="en-US" sz="2800" dirty="0">
                <a:latin typeface="Calibri"/>
                <a:cs typeface="Calibri"/>
              </a:rPr>
              <a:t>Truy xuất thị giác chủ yếu bao gồm truy xuất thị giác dựa trên văn bản và truy xuất thị giác dựa trên hình ảnh</a:t>
            </a:r>
            <a:endParaRPr lang="en-US" altLang="zh-CN" sz="2800" dirty="0">
              <a:solidFill>
                <a:srgbClr val="C00000"/>
              </a:solidFill>
              <a:latin typeface="Calibri"/>
              <a:cs typeface="Calibri"/>
            </a:endParaRPr>
          </a:p>
          <a:p>
            <a:r>
              <a:rPr lang="zh-CN" altLang="en-US" sz="2800" dirty="0">
                <a:latin typeface="Calibri"/>
                <a:cs typeface="Calibri"/>
              </a:rPr>
              <a:t>Truy xuất thị giác dựa trên văn bản</a:t>
            </a:r>
            <a:endParaRPr lang="en-US" altLang="zh-CN" sz="2800" dirty="0">
              <a:latin typeface="Calibri"/>
              <a:cs typeface="Calibri"/>
            </a:endParaRPr>
          </a:p>
          <a:p>
            <a:pPr lvl="1" algn="just"/>
            <a:r>
              <a:rPr lang="zh-CN" altLang="zh-CN" sz="2400" dirty="0">
                <a:latin typeface="Calibri"/>
                <a:cs typeface="Calibri"/>
              </a:rPr>
              <a:t>Khi áp dụng cho dữ liệu hình ảnh, phương pháp này được gọi là “tìm ảnh bằng từ” (text-based image retrieval)</a:t>
            </a:r>
          </a:p>
          <a:p>
            <a:r>
              <a:rPr lang="zh-CN" altLang="en-US" sz="2800" dirty="0">
                <a:latin typeface="Calibri"/>
                <a:cs typeface="Calibri"/>
              </a:rPr>
              <a:t>Truy xuất thị giác dựa trên hình ảnh (content-based image retrieval, CBIR)</a:t>
            </a:r>
            <a:endParaRPr lang="zh-CN" altLang="zh-CN" sz="2800" dirty="0">
              <a:latin typeface="Calibri"/>
              <a:cs typeface="Calibri"/>
            </a:endParaRPr>
          </a:p>
          <a:p>
            <a:pPr lvl="1" algn="just"/>
            <a:r>
              <a:rPr lang="zh-CN" altLang="en-US" sz="2400" dirty="0">
                <a:latin typeface="Calibri"/>
                <a:cs typeface="Calibri"/>
              </a:rPr>
              <a:t>Mục tiêu: làm thế nào để trong thời gian ngắn tìm ra, từ hàng triệu hoặc thậm chí nhiều hình ảnh hơn, những hình ảnh có nội dung gần với hình ảnh truy vấn đã cho</a:t>
            </a:r>
            <a:endParaRPr lang="en-US" altLang="zh-CN" sz="2400" dirty="0">
              <a:latin typeface="Calibri"/>
              <a:cs typeface="Calibri"/>
            </a:endParaRPr>
          </a:p>
          <a:p>
            <a:pPr algn="just"/>
            <a:endParaRPr lang="en-US" altLang="zh-CN" sz="2800" b="1" dirty="0">
              <a:latin typeface="Calibri"/>
              <a:cs typeface="Calibri"/>
            </a:endParaRPr>
          </a:p>
          <a:p>
            <a:pPr marL="457200" lvl="1" indent="0" algn="just">
              <a:buNone/>
            </a:pPr>
            <a:endParaRPr lang="en-US" altLang="zh-CN" sz="2400" i="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Truy xuất nội dung thị giác</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Truy xuất thị giác dựa trên văn bản</a:t>
            </a:r>
            <a:endParaRPr lang="zh-CN" altLang="zh-CN" dirty="0">
              <a:latin typeface="Calibri"/>
              <a:cs typeface="Calibri"/>
            </a:endParaRPr>
          </a:p>
          <a:p>
            <a:pPr lvl="1" algn="just"/>
            <a:r>
              <a:rPr lang="zh-CN" altLang="en-US" dirty="0">
                <a:latin typeface="Calibri"/>
                <a:cs typeface="Calibri"/>
              </a:rPr>
              <a:t>Trọng tâm là trích xuất và đối sánh đặc trưng văn bản với đặc trưng hình ảnh</a:t>
            </a:r>
            <a:endParaRPr lang="zh-CN" altLang="zh-CN" dirty="0">
              <a:latin typeface="Calibri"/>
              <a:cs typeface="Calibri"/>
            </a:endParaRP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Truy xuất thị giác dựa trên văn bản</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809" y="2418556"/>
            <a:ext cx="9206590" cy="1653911"/>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3904" y="4312066"/>
            <a:ext cx="7772400" cy="221796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98700"/>
          </a:xfrm>
        </p:spPr>
        <p:txBody>
          <a:bodyPr>
            <a:normAutofit lnSpcReduction="10000"/>
          </a:bodyPr>
          <a:lstStyle/>
          <a:p>
            <a:r>
              <a:rPr lang="en-VN" dirty="0"/>
              <a:t>Quy trình truy xuất ảnh dựa trên nội dung</a:t>
            </a:r>
          </a:p>
          <a:p>
            <a:pPr lvl="1"/>
            <a:r>
              <a:rPr lang="en-VN" i="1" dirty="0"/>
              <a:t>Trích xuất đặc trưng: </a:t>
            </a:r>
            <a:r>
              <a:rPr lang="en-VN" dirty="0"/>
              <a:t>Trích xuất các đặc trưng thị giác của ảnh.</a:t>
            </a:r>
          </a:p>
          <a:p>
            <a:pPr lvl="1"/>
            <a:r>
              <a:rPr lang="en-VN" i="1" dirty="0"/>
              <a:t>Tính độ tương đồng: </a:t>
            </a:r>
            <a:r>
              <a:rPr lang="en-VN" dirty="0"/>
              <a:t>So sánh các ảnh dựa trên đặc trưng đã trích xuất, sử dụng khoảng cách Euclid, độ tương đồng cosine, v.v.</a:t>
            </a:r>
          </a:p>
          <a:p>
            <a:pPr lvl="1"/>
            <a:r>
              <a:rPr lang="en-VN" i="1" dirty="0"/>
              <a:t>Xếp hạng kết quả: </a:t>
            </a:r>
            <a:r>
              <a:rPr lang="en-VN" dirty="0"/>
              <a:t>Sắp xếp các ảnh trong cơ sở dữ liệu theo mức độ tương đồng và trả về các ảnh phù hợp nhất.</a:t>
            </a:r>
          </a:p>
          <a:p>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Truy xuất thị giác dựa trên hình ảnh</a:t>
            </a:r>
          </a:p>
        </p:txBody>
      </p:sp>
      <p:pic>
        <p:nvPicPr>
          <p:cNvPr id="1026" name="Picture 2" descr="what is image retrieval system? And what are its applications. | ssla.co.uk"/>
          <p:cNvPicPr>
            <a:picLocks noChangeAspect="1" noChangeArrowheads="1"/>
          </p:cNvPicPr>
          <p:nvPr/>
        </p:nvPicPr>
        <p:blipFill rotWithShape="1">
          <a:blip r:embed="rId3">
            <a:extLst>
              <a:ext uri="{28A0092B-C50C-407E-A947-70E740481C1C}">
                <a14:useLocalDpi xmlns:a14="http://schemas.microsoft.com/office/drawing/2010/main" val="0"/>
              </a:ext>
            </a:extLst>
          </a:blip>
          <a:srcRect l="1556" t="4364" r="1022" b="2120"/>
          <a:stretch>
            <a:fillRect/>
          </a:stretch>
        </p:blipFill>
        <p:spPr bwMode="auto">
          <a:xfrm>
            <a:off x="2959282" y="3505200"/>
            <a:ext cx="6273435" cy="32197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6</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4" name="文本占位符 3"/>
          <p:cNvSpPr>
            <a:spLocks noGrp="1"/>
          </p:cNvSpPr>
          <p:nvPr>
            <p:ph type="body" sz="quarter" idx="13"/>
          </p:nvPr>
        </p:nvSpPr>
        <p:spPr/>
        <p:txBody>
          <a:bodyPr>
            <a:normAutofit/>
          </a:bodyPr>
          <a:lstStyle/>
          <a:p>
            <a:r>
              <a:rPr lang="en-US" altLang="zh-CN" dirty="0"/>
              <a:t>§11.2 Phương pháp truyền thống</a:t>
            </a:r>
            <a:endParaRPr lang="zh-CN" altLang="en-US" dirty="0"/>
          </a:p>
        </p:txBody>
      </p:sp>
      <p:sp>
        <p:nvSpPr>
          <p:cNvPr id="5" name="Rectangle 4"/>
          <p:cNvSpPr>
            <a:spLocks noChangeArrowheads="1"/>
          </p:cNvSpPr>
          <p:nvPr/>
        </p:nvSpPr>
        <p:spPr bwMode="auto">
          <a:xfrm>
            <a:off x="1127352" y="1193165"/>
            <a:ext cx="9001125" cy="223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32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I. Truy xuất dựa trên văn bản</a:t>
            </a:r>
            <a:endParaRPr kumimoji="0" lang="en-US" altLang="zh-CN" sz="32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32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II. Truy xuất dựa trên hình ảnh</a:t>
            </a:r>
            <a:endParaRPr kumimoji="0" lang="en-US" altLang="zh-CN" sz="32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32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III. Tìm kiếm láng giềng gần nhất xấp xỉ</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7</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1879600"/>
          </a:xfrm>
        </p:spPr>
        <p:txBody>
          <a:bodyPr>
            <a:normAutofit fontScale="92500"/>
          </a:bodyPr>
          <a:lstStyle/>
          <a:p>
            <a:r>
              <a:rPr lang="zh-CN" altLang="en-US" sz="2600" dirty="0">
                <a:latin typeface="Calibri"/>
                <a:cs typeface="Calibri"/>
              </a:rPr>
              <a:t>Phương pháp cơ bản</a:t>
            </a:r>
            <a:endParaRPr lang="en-US" altLang="zh-CN" sz="2600" dirty="0">
              <a:latin typeface="Calibri"/>
              <a:cs typeface="Calibri"/>
            </a:endParaRPr>
          </a:p>
          <a:p>
            <a:pPr lvl="1" algn="just"/>
            <a:r>
              <a:rPr lang="zh-CN" sz="2200" dirty="0">
                <a:latin typeface="Calibri"/>
                <a:cs typeface="Calibri"/>
              </a:rPr>
              <a:t>Thông qua việc gán nhãn văn bản cho nội dung hình ảnh, tạo ra các từ khóa mô tả cho mỗi hình ảnh để mô tả các đối tượng, cảnh và những thông tin khác trong ảnh</a:t>
            </a:r>
          </a:p>
          <a:p>
            <a:pPr lvl="1" algn="just"/>
            <a:r>
              <a:rPr lang="en-US" altLang="zh-CN" sz="2200" dirty="0">
                <a:latin typeface="Calibri"/>
                <a:cs typeface="Calibri"/>
              </a:rPr>
              <a:t>Có thể gán nhãn thủ công hoặc sử dụng kỹ thuật nhận dạng hình ảnh để gán nhãn bán tự động</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văn bản</a:t>
            </a:r>
            <a:endParaRPr lang="zh-CN" altLang="en-US" dirty="0">
              <a:latin typeface="Calibri"/>
              <a:cs typeface="Calibri"/>
            </a:endParaRPr>
          </a:p>
        </p:txBody>
      </p:sp>
      <p:pic>
        <p:nvPicPr>
          <p:cNvPr id="3" name="图片 2" descr="35a85edf8db1cb13970cc97cdc54564e92584b7c"/>
          <p:cNvPicPr>
            <a:picLocks noChangeAspect="1"/>
          </p:cNvPicPr>
          <p:nvPr/>
        </p:nvPicPr>
        <p:blipFill>
          <a:blip r:embed="rId3"/>
          <a:srcRect t="15186" r="-1258"/>
          <a:stretch>
            <a:fillRect/>
          </a:stretch>
        </p:blipFill>
        <p:spPr>
          <a:xfrm>
            <a:off x="3128645" y="3089275"/>
            <a:ext cx="5737225" cy="337502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8</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p:txBody>
          <a:bodyPr>
            <a:normAutofit/>
          </a:bodyPr>
          <a:lstStyle/>
          <a:p>
            <a:r>
              <a:rPr lang="zh-CN" altLang="en-US" sz="2800" dirty="0">
                <a:latin typeface="Calibri"/>
                <a:cs typeface="Calibri"/>
              </a:rPr>
              <a:t>Quy trình truy xuất</a:t>
            </a:r>
            <a:endParaRPr lang="en-US" altLang="zh-CN" sz="2800" dirty="0">
              <a:latin typeface="Calibri"/>
              <a:cs typeface="Calibri"/>
            </a:endParaRPr>
          </a:p>
          <a:p>
            <a:pPr lvl="1" algn="just"/>
            <a:r>
              <a:rPr lang="zh-CN" altLang="en-US" sz="2400" dirty="0">
                <a:latin typeface="Calibri"/>
                <a:cs typeface="Calibri"/>
              </a:rPr>
              <a:t>Người dùng cung cấp từ khóa truy vấn; hệ thống tìm ra các hình ảnh có nhãn tương ứng dựa trên từ khóa</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văn bản</a:t>
            </a:r>
            <a:endParaRPr lang="zh-CN" altLang="en-US" dirty="0">
              <a:latin typeface="Calibri"/>
              <a:cs typeface="Calibri"/>
            </a:endParaRPr>
          </a:p>
        </p:txBody>
      </p:sp>
      <p:pic>
        <p:nvPicPr>
          <p:cNvPr id="6" name="Picture 5">
            <a:extLst>
              <a:ext uri="{FF2B5EF4-FFF2-40B4-BE49-F238E27FC236}">
                <a16:creationId xmlns:a16="http://schemas.microsoft.com/office/drawing/2014/main" id="{66DCD363-3532-33E6-6CFD-D4AF64A01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7128" y="2626494"/>
            <a:ext cx="6977743" cy="389455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9</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3111500"/>
          </a:xfrm>
        </p:spPr>
        <p:txBody>
          <a:bodyPr>
            <a:normAutofit/>
          </a:bodyPr>
          <a:lstStyle/>
          <a:p>
            <a:r>
              <a:rPr lang="zh-CN" altLang="en-US" dirty="0">
                <a:latin typeface="Calibri"/>
                <a:cs typeface="Calibri"/>
              </a:rPr>
              <a:t>Hạn chế</a:t>
            </a:r>
            <a:endParaRPr lang="vi-VN" altLang="zh-CN" dirty="0">
              <a:latin typeface="Calibri"/>
              <a:cs typeface="Calibri"/>
            </a:endParaRPr>
          </a:p>
          <a:p>
            <a:pPr lvl="1"/>
            <a:r>
              <a:rPr lang="en-VN" dirty="0"/>
              <a:t>Chỉ phù hợp với tập dữ liệu ảnh quy mô nhỏ. Với dữ liệu lớn, chi phí nhân lực và tài chính tăng cao; việc bổ sung ảnh mới cũng cần gán nhãn thủ công.</a:t>
            </a:r>
          </a:p>
          <a:p>
            <a:pPr lvl="1"/>
            <a:r>
              <a:rPr lang="en-VN" dirty="0"/>
              <a:t>Từ khóa ngắn thường khó mô tả chính xác nội dung hình ảnh mà người dùng mong muốn, đặc biệt trong các truy vấn chi tiết.</a:t>
            </a:r>
          </a:p>
          <a:p>
            <a:pPr lvl="1"/>
            <a:r>
              <a:rPr lang="en-VN" dirty="0"/>
              <a:t>Kết quả gán nhãn phụ thuộc vào nhận thức, cách diễn đạt và phán đoán chủ quan của người gán nhãn, dẫn đến sự không nhất quán trong mô tả văn bản.</a:t>
            </a:r>
            <a:endParaRPr lang="en-VN" sz="2400" dirty="0"/>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văn bản</a:t>
            </a:r>
            <a:endParaRPr lang="zh-CN" altLang="en-US" dirty="0">
              <a:latin typeface="Calibri"/>
              <a:cs typeface="Calibri"/>
            </a:endParaRPr>
          </a:p>
        </p:txBody>
      </p:sp>
      <p:pic>
        <p:nvPicPr>
          <p:cNvPr id="2050" name="Picture 2" descr="Figure 4 from A new active labeling method for deep learning | Semantic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669" y="4320381"/>
            <a:ext cx="4228661" cy="24045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10</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Quy trình truy xuất</a:t>
            </a:r>
            <a:endParaRPr lang="en-US" altLang="zh-CN" dirty="0">
              <a:latin typeface="Calibri"/>
              <a:cs typeface="Calibri"/>
            </a:endParaRPr>
          </a:p>
          <a:p>
            <a:pPr lvl="1" algn="just"/>
            <a:r>
              <a:rPr lang="zh-CN" altLang="en-US" dirty="0">
                <a:latin typeface="Calibri"/>
                <a:cs typeface="Calibri"/>
              </a:rPr>
              <a:t>Trong hình dưới đây, mũi tên màu cam biểu thị quá trình huấn luyện ngoại tuyến, còn mũi tên màu xám biểu thị quá trình truy vấn trực tuyến của người dùng</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6" name="Picture 5">
            <a:extLst>
              <a:ext uri="{FF2B5EF4-FFF2-40B4-BE49-F238E27FC236}">
                <a16:creationId xmlns:a16="http://schemas.microsoft.com/office/drawing/2014/main" id="{ECA3F85E-68F2-50BC-047A-6B8EC6AD0C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5542" y="2546836"/>
            <a:ext cx="7395029" cy="357456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11</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1143000"/>
          </a:xfrm>
        </p:spPr>
        <p:txBody>
          <a:bodyPr>
            <a:normAutofit lnSpcReduction="10000"/>
          </a:bodyPr>
          <a:lstStyle/>
          <a:p>
            <a:r>
              <a:rPr lang="zh-CN" altLang="en-US" dirty="0">
                <a:latin typeface="Calibri"/>
                <a:cs typeface="Calibri"/>
              </a:rPr>
              <a:t>Truy xuất hình ảnh chứa cùng đối tượng</a:t>
            </a:r>
            <a:endParaRPr lang="en-US" altLang="zh-CN" dirty="0">
              <a:latin typeface="Calibri"/>
              <a:cs typeface="Calibri"/>
            </a:endParaRPr>
          </a:p>
          <a:p>
            <a:pPr lvl="1" algn="just"/>
            <a:r>
              <a:rPr lang="zh-CN" altLang="en-US" dirty="0">
                <a:latin typeface="Calibri"/>
                <a:cs typeface="Calibri"/>
              </a:rPr>
              <a:t>Đối với một đối tượng trong hình ảnh truy vấn, tìm trong kho ảnh các hình ảnh có chứa đối tượng đó</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6" name="Picture 5">
            <a:extLst>
              <a:ext uri="{FF2B5EF4-FFF2-40B4-BE49-F238E27FC236}">
                <a16:creationId xmlns:a16="http://schemas.microsoft.com/office/drawing/2014/main" id="{3CE1778C-FC45-6975-CE43-462F5BF9D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0320" y="2247900"/>
            <a:ext cx="7772400" cy="390755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12</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Truy xuất hình ảnh cùng lớp</a:t>
            </a:r>
            <a:endParaRPr lang="en-US" altLang="zh-CN" dirty="0">
              <a:latin typeface="Calibri"/>
              <a:cs typeface="Calibri"/>
            </a:endParaRPr>
          </a:p>
          <a:p>
            <a:pPr lvl="1" algn="just"/>
            <a:r>
              <a:rPr lang="zh-CN" altLang="en-US" dirty="0">
                <a:latin typeface="Calibri"/>
                <a:cs typeface="Calibri"/>
              </a:rPr>
              <a:t>Đối với một hình ảnh truy vấn đã cho, tìm trong kho ảnh những hình ảnh thuộc cùng lớp với hình ảnh truy vấn đó</a:t>
            </a:r>
          </a:p>
          <a:p>
            <a:pPr lvl="1" algn="just"/>
            <a:r>
              <a:rPr lang="zh-CN" altLang="en-US" dirty="0">
                <a:latin typeface="Calibri"/>
                <a:cs typeface="Calibri"/>
              </a:rPr>
              <a:t>Vấn đề chính phải đối mặt là biến thiên nội lớp của các hình ảnh cùng lớp rất lớn, trong khi khác biệt liên lớp giữa các hình ảnh thuộc lớp khác nhau lại nhỏ</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5" name="Picture 4">
            <a:extLst>
              <a:ext uri="{FF2B5EF4-FFF2-40B4-BE49-F238E27FC236}">
                <a16:creationId xmlns:a16="http://schemas.microsoft.com/office/drawing/2014/main" id="{838B1332-7F61-01DF-964E-7C552ADCE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758" y="3429000"/>
            <a:ext cx="8339047" cy="2413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13</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2641600"/>
          </a:xfrm>
        </p:spPr>
        <p:txBody>
          <a:bodyPr>
            <a:normAutofit lnSpcReduction="10000"/>
          </a:bodyPr>
          <a:lstStyle/>
          <a:p>
            <a:r>
              <a:rPr lang="zh-CN" altLang="en-US" sz="2800" dirty="0">
                <a:latin typeface="Calibri"/>
                <a:cs typeface="Calibri"/>
              </a:rPr>
              <a:t>Truy xuất hình ảnh quy mô lớn</a:t>
            </a:r>
            <a:endParaRPr lang="en-US" altLang="zh-CN" sz="2800" dirty="0">
              <a:latin typeface="Calibri"/>
              <a:cs typeface="Calibri"/>
            </a:endParaRPr>
          </a:p>
          <a:p>
            <a:pPr lvl="1"/>
            <a:r>
              <a:rPr lang="en-VN" dirty="0"/>
              <a:t>Khối lượng dữ liệu ảnh ngày càng lớn: Phạm vi xử lý đã mở rộng từ các kho ảnh nhỏ sang các kho ảnh quy mô lớn, thậm chí các tập dữ liệu ảnh khổng lồ.</a:t>
            </a:r>
          </a:p>
          <a:p>
            <a:pPr lvl="1"/>
            <a:r>
              <a:rPr lang="en-VN" dirty="0"/>
              <a:t>Trong thập niên 1990, bộ dữ liệu Corel-1K gồm 1.000 ảnh thường được sử dụng để đánh giá hiệu năng của các thuật toán truy xuất ảnh.</a:t>
            </a:r>
          </a:p>
          <a:p>
            <a:pPr lvl="1"/>
            <a:r>
              <a:rPr lang="en-VN" dirty="0"/>
              <a:t>So với ImageNet, bộ dữ liệu cũng có thể được sử dụng cho bài toán truy xuất ảnh, quy mô dữ liệu hiện nay đã tăng lên hàng nghìn đến hàng chục nghìn lần.</a:t>
            </a:r>
          </a:p>
          <a:p>
            <a:pPr lvl="1" algn="just"/>
            <a:endParaRPr lang="zh-CN" altLang="en-US" sz="2400" b="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3074" name="Picture 2" descr="Sample images of databases used (a) DB_Corel1k (b) DB_VEG. (c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249" y="3852333"/>
            <a:ext cx="5397501" cy="2787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14</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5945823" cy="5194300"/>
          </a:xfrm>
        </p:spPr>
        <p:txBody>
          <a:bodyPr>
            <a:normAutofit/>
          </a:bodyPr>
          <a:lstStyle/>
          <a:p>
            <a:pPr algn="just"/>
            <a:r>
              <a:rPr lang="zh-CN" altLang="en-US" dirty="0">
                <a:latin typeface="Calibri"/>
                <a:cs typeface="Calibri"/>
              </a:rPr>
              <a:t>Truy xuất hình ảnh quy mô lớn</a:t>
            </a:r>
            <a:endParaRPr lang="vi-VN" altLang="zh-CN" dirty="0">
              <a:latin typeface="Calibri"/>
              <a:cs typeface="Calibri"/>
            </a:endParaRPr>
          </a:p>
          <a:p>
            <a:pPr lvl="1" algn="just"/>
            <a:r>
              <a:rPr lang="en-VN" dirty="0"/>
              <a:t>Số chiều đặc trưng cao: Chất lượng biểu diễn đặc trưng quyết định trực tiếp độ chính xác tối đa của hệ thống truy xuất ảnh.</a:t>
            </a:r>
          </a:p>
          <a:p>
            <a:pPr lvl="1" algn="just"/>
            <a:r>
              <a:rPr lang="en-VN" dirty="0"/>
              <a:t>Nếu đặc trưng đầu vào không đủ tốt, mô hình truy xuất sẽ phức tạp hơn, thời gian phản hồi tăng và khả năng cải thiện độ chính xác bị hạn chế.</a:t>
            </a:r>
          </a:p>
          <a:p>
            <a:pPr lvl="1" algn="just"/>
            <a:r>
              <a:rPr lang="en-VN" dirty="0"/>
              <a:t>Vì vậy, ngay từ giai đoạn trích xuất, cần lựa chọn các đặc trưng có khả năng biểu diễn ở mức cao.</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5" name="Picture 4">
            <a:extLst>
              <a:ext uri="{FF2B5EF4-FFF2-40B4-BE49-F238E27FC236}">
                <a16:creationId xmlns:a16="http://schemas.microsoft.com/office/drawing/2014/main" id="{F5DBCC40-4035-31BB-92D3-9DE683ACA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117" y="1385834"/>
            <a:ext cx="4926946" cy="451712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2298700"/>
          </a:xfrm>
        </p:spPr>
        <p:txBody>
          <a:bodyPr>
            <a:normAutofit/>
          </a:bodyPr>
          <a:lstStyle/>
          <a:p>
            <a:r>
              <a:rPr lang="zh-CN" altLang="en-US" dirty="0">
                <a:latin typeface="Calibri"/>
                <a:cs typeface="Calibri"/>
              </a:rPr>
              <a:t>Truy xuất hình ảnh dựa trên SIFT</a:t>
            </a:r>
            <a:endParaRPr lang="vi-VN" altLang="zh-CN" dirty="0">
              <a:latin typeface="Calibri"/>
              <a:cs typeface="Calibri"/>
            </a:endParaRPr>
          </a:p>
          <a:p>
            <a:pPr lvl="1"/>
            <a:r>
              <a:rPr lang="en-VN" i="1" dirty="0"/>
              <a:t>Phương pháp phát hiện và trích xuất đặc trưng: </a:t>
            </a:r>
            <a:r>
              <a:rPr lang="en-VN" dirty="0"/>
              <a:t>Biến đổi wavelet, biến đổi Fourier, sai phân Gaussian </a:t>
            </a:r>
            <a:r>
              <a:rPr lang="en-VN" i="1" dirty="0"/>
              <a:t>(Difference of Gaussians – DoG)</a:t>
            </a:r>
            <a:r>
              <a:rPr lang="en-VN" dirty="0"/>
              <a:t>, MSER, bộ phát hiện Hessian-Affine, Harris–Hessian và FAST.</a:t>
            </a:r>
          </a:p>
          <a:p>
            <a:pPr lvl="1"/>
            <a:r>
              <a:rPr lang="en-VN" i="1" dirty="0"/>
              <a:t>Đặc điểm của SIFT: </a:t>
            </a:r>
            <a:r>
              <a:rPr lang="en-VN" dirty="0"/>
              <a:t>Là đặc trưng cục bộ, bất biến với phép quay và thay đổi tỉ lệ; tương đối bền vững trước thay đổi độ sáng, góc nhìn, biến đổi affine và nhiễu.</a:t>
            </a:r>
            <a:endParaRPr lang="en-VN" sz="2400" dirty="0"/>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785" y="3500967"/>
            <a:ext cx="5065183" cy="28474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034" y="3579770"/>
            <a:ext cx="4851400" cy="276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2413000"/>
          </a:xfrm>
        </p:spPr>
        <p:txBody>
          <a:bodyPr>
            <a:normAutofit/>
          </a:bodyPr>
          <a:lstStyle/>
          <a:p>
            <a:r>
              <a:rPr lang="zh-CN" altLang="en-US" dirty="0">
                <a:latin typeface="Calibri"/>
                <a:cs typeface="Calibri"/>
              </a:rPr>
              <a:t>Truy xuất hình ảnh dựa trên BOW</a:t>
            </a:r>
            <a:endParaRPr lang="en-US" altLang="zh-CN" dirty="0">
              <a:latin typeface="Calibri"/>
              <a:cs typeface="Calibri"/>
            </a:endParaRPr>
          </a:p>
          <a:p>
            <a:pPr lvl="1" algn="just"/>
            <a:r>
              <a:rPr lang="en-VN" i="1" dirty="0"/>
              <a:t>Nguyên lý: </a:t>
            </a:r>
            <a:r>
              <a:rPr lang="en-VN" dirty="0"/>
              <a:t>Sau khi trích xuất các bộ mô tả điểm đặc trưng, sử dụng thuật toán phân cụm để xây dựng bộ từ điển thị giác (visual codebook). Mỗi ảnh được biểu diễn bằng tần suất các bộ mô tả được gán vào từng từ thị giác trong codebook.</a:t>
            </a:r>
          </a:p>
          <a:p>
            <a:pPr lvl="1" algn="just"/>
            <a:r>
              <a:rPr lang="en-VN" i="1" dirty="0"/>
              <a:t>Đặc điểm: </a:t>
            </a:r>
            <a:r>
              <a:rPr lang="en-VN" dirty="0"/>
              <a:t>Phương pháp thường yêu cầu codebook có kích thước lớn.</a:t>
            </a:r>
          </a:p>
          <a:p>
            <a:pPr lvl="1" algn="just"/>
            <a:endParaRPr lang="zh-CN" altLang="en-US" sz="2400" b="1" dirty="0">
              <a:solidFill>
                <a:srgbClr val="C00000"/>
              </a:solidFill>
              <a:latin typeface="Calibri"/>
              <a:cs typeface="Calibri"/>
            </a:endParaRPr>
          </a:p>
          <a:p>
            <a:pPr lvl="1" algn="just"/>
            <a:endParaRPr lang="zh-CN" altLang="en-US" sz="2400" b="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249" y="3613150"/>
            <a:ext cx="10223500" cy="25146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5935663" cy="5458460"/>
          </a:xfrm>
        </p:spPr>
        <p:txBody>
          <a:bodyPr>
            <a:normAutofit/>
          </a:bodyPr>
          <a:lstStyle/>
          <a:p>
            <a:pPr algn="just"/>
            <a:r>
              <a:rPr lang="zh-CN" altLang="en-US" dirty="0">
                <a:latin typeface="Calibri"/>
                <a:cs typeface="Calibri"/>
              </a:rPr>
              <a:t>Truy xuất hình ảnh dựa trên VLAD(Vector of Local Aggregated Descriptors)</a:t>
            </a:r>
            <a:endParaRPr lang="vi-VN" altLang="zh-CN" dirty="0">
              <a:latin typeface="Calibri"/>
              <a:cs typeface="Calibri"/>
            </a:endParaRPr>
          </a:p>
          <a:p>
            <a:pPr lvl="1" algn="just"/>
            <a:r>
              <a:rPr lang="en-VN" dirty="0"/>
              <a:t>VLAD (Vector of Locally Aggregated Descriptors) là phương pháp tổng hợp các bộ mô tả cục bộ thành một  đặc trưng toàn cục. Phương pháp này phân cụm các đặc trưng cục bộ và tổng hợp độ lệch của chúng so với các tâm cụm.</a:t>
            </a:r>
          </a:p>
          <a:p>
            <a:pPr lvl="1" algn="just"/>
            <a:r>
              <a:rPr lang="en-VN" dirty="0"/>
              <a:t>Vì vậy, điều kiện tiên quyết để áp dụng VLAD là phải trích xuất được các đặc trưng cục bộ của ảnh, chẳng hạn như SIFT hoặc đặc trưng từ mạng CNN.</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sym typeface="+mn-ea"/>
              </a:rPr>
              <a:t>Truy xuất dựa trên hình ảnh</a:t>
            </a:r>
            <a:endParaRPr lang="zh-CN" altLang="en-US" dirty="0">
              <a:latin typeface="Calibri"/>
              <a:cs typeface="Calibri"/>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6312" y="1919782"/>
            <a:ext cx="5228121" cy="29874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18</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277620"/>
            <a:ext cx="11160125" cy="2743200"/>
          </a:xfrm>
        </p:spPr>
        <p:txBody>
          <a:bodyPr>
            <a:normAutofit fontScale="92500" lnSpcReduction="10000"/>
          </a:bodyPr>
          <a:lstStyle/>
          <a:p>
            <a:r>
              <a:rPr lang="zh-CN" altLang="en-US" sz="2600" dirty="0">
                <a:latin typeface="Calibri"/>
                <a:cs typeface="Calibri"/>
              </a:rPr>
              <a:t>Nguyên nhân hình thành và phân loại</a:t>
            </a:r>
            <a:endParaRPr lang="en-US" altLang="zh-CN" sz="2600" dirty="0">
              <a:latin typeface="Calibri"/>
              <a:cs typeface="Calibri"/>
            </a:endParaRPr>
          </a:p>
          <a:p>
            <a:pPr lvl="1"/>
            <a:r>
              <a:rPr lang="en-VN" sz="2200" i="1" dirty="0"/>
              <a:t>Tìm kiếm truyền thống: </a:t>
            </a:r>
            <a:r>
              <a:rPr lang="en-VN" sz="2200" dirty="0"/>
              <a:t>Tính độ tương đồng giữa ảnh truy vấn và từng mẫu trong cơ sở dữ liệu, sau đó sắp xếp kết quả. Với kho ảnh quy mô lớn, phương pháp tìm kiếm vét cạn </a:t>
            </a:r>
            <a:r>
              <a:rPr lang="en-VN" sz="2200" i="1" dirty="0"/>
              <a:t>(brute-force search)</a:t>
            </a:r>
            <a:r>
              <a:rPr lang="en-VN" sz="2200" dirty="0"/>
              <a:t> tiêu tốn nhiều tài nguyên; thời gian truy vấn tăng theo số lượng mẫu và số chiều đặc trưng.</a:t>
            </a:r>
          </a:p>
          <a:p>
            <a:pPr lvl="1"/>
            <a:r>
              <a:rPr lang="en-VN" sz="2200" i="1" dirty="0"/>
              <a:t>Tìm kiếm dựa trên cây và băm: </a:t>
            </a:r>
            <a:r>
              <a:rPr lang="en-VN" sz="2200" dirty="0"/>
              <a:t>Phân chia không gian đặc trưng thành các vùng nhỏ, qua đó thu hẹp phạm vi tìm kiếm và có thể đạt độ phức tạp truy vấn dưới tuyến tính </a:t>
            </a:r>
            <a:r>
              <a:rPr lang="en-VN" sz="2200" i="1" dirty="0"/>
              <a:t>(sublinear)</a:t>
            </a:r>
            <a:r>
              <a:rPr lang="en-VN" sz="2200" dirty="0"/>
              <a:t>.</a:t>
            </a:r>
            <a:endParaRPr lang="en-VN" dirty="0"/>
          </a:p>
          <a:p>
            <a:pPr lvl="1" algn="just"/>
            <a:endParaRPr lang="zh-CN" altLang="en-US" sz="2400" b="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rPr>
              <a:t>Tìm kiếm láng giềng gần nhất xấp xỉ</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19</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6657023" cy="5397500"/>
          </a:xfrm>
        </p:spPr>
        <p:txBody>
          <a:bodyPr>
            <a:normAutofit/>
          </a:bodyPr>
          <a:lstStyle/>
          <a:p>
            <a:r>
              <a:rPr lang="zh-CN" altLang="en-US" dirty="0">
                <a:latin typeface="Calibri"/>
                <a:cs typeface="Calibri"/>
              </a:rPr>
              <a:t>Phương pháp truy xuất dựa trên cấu trúc cây</a:t>
            </a:r>
            <a:endParaRPr lang="vi-VN" altLang="zh-CN" dirty="0">
              <a:latin typeface="Calibri"/>
              <a:cs typeface="Calibri"/>
            </a:endParaRPr>
          </a:p>
          <a:p>
            <a:pPr lvl="1"/>
            <a:r>
              <a:rPr lang="en-VN" b="1" dirty="0"/>
              <a:t>Cây k-d (k-d tree):</a:t>
            </a:r>
            <a:r>
              <a:rPr lang="en-VN" dirty="0"/>
              <a:t> Trong giai đoạn xây dựng, không gian đặc trưng được phân chia đệ quy theo chiều có phương sai lớn nhất. Các nút và nhánh của cây được lưu trong bộ nhớ.</a:t>
            </a:r>
          </a:p>
          <a:p>
            <a:pPr lvl="1"/>
            <a:r>
              <a:rPr lang="en-VN" dirty="0"/>
              <a:t>Trong giai đoạn tìm kiếm, điểm truy vấn được duyệt từ nút gốc đến nút lá. Các điểm tại nút lá được so sánh với điểm truy vấn; sau đó, thuật toán quay lui </a:t>
            </a:r>
            <a:r>
              <a:rPr lang="en-VN" i="1" dirty="0"/>
              <a:t>(backtracking)</a:t>
            </a:r>
            <a:r>
              <a:rPr lang="en-VN" dirty="0"/>
              <a:t> để xác định láng giềng gần nhất.</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rPr>
              <a:t>Tìm kiếm láng giềng gần nhất xấp xỉ</a:t>
            </a:r>
          </a:p>
        </p:txBody>
      </p:sp>
      <p:pic>
        <p:nvPicPr>
          <p:cNvPr id="6" name="Picture 5">
            <a:extLst>
              <a:ext uri="{FF2B5EF4-FFF2-40B4-BE49-F238E27FC236}">
                <a16:creationId xmlns:a16="http://schemas.microsoft.com/office/drawing/2014/main" id="{749A05FF-8E1A-D287-6DA0-F1AB0B4DA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6028" y="2406650"/>
            <a:ext cx="4864100" cy="20447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20</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471328" y="891540"/>
            <a:ext cx="11249343" cy="4097020"/>
          </a:xfrm>
        </p:spPr>
        <p:txBody>
          <a:bodyPr>
            <a:normAutofit/>
          </a:bodyPr>
          <a:lstStyle/>
          <a:p>
            <a:r>
              <a:rPr lang="zh-CN" altLang="en-US" sz="2800" dirty="0">
                <a:latin typeface="Calibri"/>
                <a:cs typeface="Calibri"/>
              </a:rPr>
              <a:t>Phương pháp truy xuất dựa trên băm</a:t>
            </a:r>
            <a:endParaRPr lang="en-US" altLang="zh-CN" sz="2800" dirty="0">
              <a:latin typeface="Calibri"/>
              <a:cs typeface="Calibri"/>
            </a:endParaRPr>
          </a:p>
          <a:p>
            <a:pPr lvl="1" algn="just"/>
            <a:r>
              <a:rPr lang="zh-CN" altLang="en-US" sz="2400" dirty="0">
                <a:latin typeface="Calibri"/>
                <a:cs typeface="Calibri"/>
              </a:rPr>
              <a:t>Bao gồm bốn phần: </a:t>
            </a:r>
            <a:endParaRPr lang="vi-VN" altLang="zh-CN" sz="2400" dirty="0">
              <a:latin typeface="Calibri"/>
              <a:cs typeface="Calibri"/>
            </a:endParaRPr>
          </a:p>
          <a:p>
            <a:pPr lvl="2" algn="just"/>
            <a:r>
              <a:rPr lang="en-US" altLang="zh-CN" sz="2400" dirty="0">
                <a:latin typeface="Calibri"/>
                <a:cs typeface="Calibri"/>
              </a:rPr>
              <a:t>T</a:t>
            </a:r>
            <a:r>
              <a:rPr lang="zh-CN" altLang="en-US" sz="2400" dirty="0">
                <a:latin typeface="Calibri"/>
                <a:cs typeface="Calibri"/>
              </a:rPr>
              <a:t>rích xuất đặc trưng</a:t>
            </a:r>
            <a:endParaRPr lang="vi-VN" altLang="zh-CN" sz="2400" dirty="0">
              <a:latin typeface="Calibri"/>
              <a:cs typeface="Calibri"/>
            </a:endParaRPr>
          </a:p>
          <a:p>
            <a:pPr lvl="2" algn="just"/>
            <a:r>
              <a:rPr lang="en-US" altLang="zh-CN" sz="2400" dirty="0">
                <a:latin typeface="Calibri"/>
                <a:cs typeface="Calibri"/>
              </a:rPr>
              <a:t>M</a:t>
            </a:r>
            <a:r>
              <a:rPr lang="zh-CN" altLang="en-US" sz="2400" dirty="0">
                <a:latin typeface="Calibri"/>
                <a:cs typeface="Calibri"/>
              </a:rPr>
              <a:t>ã hóa băm</a:t>
            </a:r>
            <a:endParaRPr lang="vi-VN" altLang="zh-CN" sz="2400" dirty="0">
              <a:latin typeface="Calibri"/>
              <a:cs typeface="Calibri"/>
            </a:endParaRPr>
          </a:p>
          <a:p>
            <a:pPr lvl="2" algn="just"/>
            <a:r>
              <a:rPr lang="en-US" altLang="zh-CN" sz="2400" dirty="0">
                <a:latin typeface="Calibri"/>
                <a:cs typeface="Calibri"/>
              </a:rPr>
              <a:t>S</a:t>
            </a:r>
            <a:r>
              <a:rPr lang="zh-CN" altLang="en-US" sz="2400" dirty="0">
                <a:latin typeface="Calibri"/>
                <a:cs typeface="Calibri"/>
              </a:rPr>
              <a:t>ắp xếp theo khoảng cách Hamming</a:t>
            </a:r>
            <a:endParaRPr lang="vi-VN" altLang="zh-CN" sz="2400" dirty="0">
              <a:latin typeface="Calibri"/>
              <a:cs typeface="Calibri"/>
            </a:endParaRPr>
          </a:p>
          <a:p>
            <a:pPr lvl="2" algn="just"/>
            <a:r>
              <a:rPr lang="en-US" altLang="zh-CN" sz="2400" dirty="0">
                <a:latin typeface="Calibri"/>
                <a:cs typeface="Calibri"/>
              </a:rPr>
              <a:t>S</a:t>
            </a:r>
            <a:r>
              <a:rPr lang="zh-CN" altLang="en-US" sz="2400" dirty="0">
                <a:latin typeface="Calibri"/>
                <a:cs typeface="Calibri"/>
              </a:rPr>
              <a:t>ắp xếp lại (quy trình như hình dưới đây)</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rPr>
              <a:t>Tìm kiếm láng giềng gần nhất xấp xỉ</a:t>
            </a:r>
          </a:p>
        </p:txBody>
      </p:sp>
      <p:pic>
        <p:nvPicPr>
          <p:cNvPr id="6" name="Picture 5">
            <a:extLst>
              <a:ext uri="{FF2B5EF4-FFF2-40B4-BE49-F238E27FC236}">
                <a16:creationId xmlns:a16="http://schemas.microsoft.com/office/drawing/2014/main" id="{27A16501-D5B9-1C48-731B-86478395B4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8" y="3878174"/>
            <a:ext cx="9539514" cy="28467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21</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3505200"/>
          </a:xfrm>
        </p:spPr>
        <p:txBody>
          <a:bodyPr>
            <a:normAutofit/>
          </a:bodyPr>
          <a:lstStyle/>
          <a:p>
            <a:r>
              <a:rPr lang="zh-CN" altLang="en-US" dirty="0">
                <a:latin typeface="Calibri"/>
                <a:cs typeface="Calibri"/>
              </a:rPr>
              <a:t>Phương pháp truy xuất dựa trên băm</a:t>
            </a:r>
            <a:r>
              <a:rPr lang="en-VN" b="1" dirty="0"/>
              <a:t> </a:t>
            </a:r>
          </a:p>
          <a:p>
            <a:pPr lvl="1"/>
            <a:r>
              <a:rPr lang="en-VN" dirty="0"/>
              <a:t>Trích xuất đặc trưng: Trích xuất đặc trưng của từng ảnh trong cơ sở dữ liệu, sau đó lưu vào kho đặc trưng cùng với tên tệp tương ứng.</a:t>
            </a:r>
          </a:p>
          <a:p>
            <a:pPr lvl="1"/>
            <a:r>
              <a:rPr lang="en-VN" dirty="0"/>
              <a:t>Mã hóa băm: Gồm hai giai đoạn</a:t>
            </a:r>
          </a:p>
          <a:p>
            <a:pPr lvl="2"/>
            <a:r>
              <a:rPr lang="en-VN" i="1" dirty="0"/>
              <a:t>Học hàm băm</a:t>
            </a:r>
            <a:r>
              <a:rPr lang="en-VN" dirty="0"/>
              <a:t>: Chia kho đặc trưng thành tập huấn luyện và tập kiểm tra; sử dụng tập huấn luyện để học các hàm băm.</a:t>
            </a:r>
          </a:p>
          <a:p>
            <a:pPr lvl="2"/>
            <a:r>
              <a:rPr lang="en-VN" i="1" dirty="0"/>
              <a:t>Tạo mã băm</a:t>
            </a:r>
            <a:r>
              <a:rPr lang="en-VN" dirty="0"/>
              <a:t>: Đưa từng  đặc trưng qua các hàm băm đã học để thu được mã băm tương ứng.</a:t>
            </a: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rPr>
              <a:t>Tìm kiếm láng giềng gần nhất xấp xỉ</a:t>
            </a:r>
          </a:p>
        </p:txBody>
      </p:sp>
      <p:sp>
        <p:nvSpPr>
          <p:cNvPr id="6" name="Rectangle 5">
            <a:extLst>
              <a:ext uri="{FF2B5EF4-FFF2-40B4-BE49-F238E27FC236}">
                <a16:creationId xmlns:a16="http://schemas.microsoft.com/office/drawing/2014/main" id="{7ACD895F-7795-878F-12F4-72383BDA0444}"/>
              </a:ext>
            </a:extLst>
          </p:cNvPr>
          <p:cNvSpPr/>
          <p:nvPr/>
        </p:nvSpPr>
        <p:spPr>
          <a:xfrm>
            <a:off x="6756400" y="5144297"/>
            <a:ext cx="1049130" cy="2228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dirty="0"/>
          </a:p>
        </p:txBody>
      </p:sp>
      <p:sp>
        <p:nvSpPr>
          <p:cNvPr id="7" name="Rectangle 6">
            <a:extLst>
              <a:ext uri="{FF2B5EF4-FFF2-40B4-BE49-F238E27FC236}">
                <a16:creationId xmlns:a16="http://schemas.microsoft.com/office/drawing/2014/main" id="{4D15C6C6-56F7-215D-66AC-302DB76C07F2}"/>
              </a:ext>
            </a:extLst>
          </p:cNvPr>
          <p:cNvSpPr/>
          <p:nvPr/>
        </p:nvSpPr>
        <p:spPr>
          <a:xfrm>
            <a:off x="7805530" y="5247861"/>
            <a:ext cx="145774" cy="1192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8" name="Picture 7">
            <a:extLst>
              <a:ext uri="{FF2B5EF4-FFF2-40B4-BE49-F238E27FC236}">
                <a16:creationId xmlns:a16="http://schemas.microsoft.com/office/drawing/2014/main" id="{3185A2EA-0890-C50F-BB91-CFFB95352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9085" y="3820797"/>
            <a:ext cx="4742543" cy="2647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t>22</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4"/>
          <p:cNvSpPr>
            <a:spLocks noGrp="1"/>
          </p:cNvSpPr>
          <p:nvPr>
            <p:ph type="body" sz="quarter" idx="14"/>
          </p:nvPr>
        </p:nvSpPr>
        <p:spPr>
          <a:xfrm>
            <a:off x="515937" y="1104900"/>
            <a:ext cx="11160125" cy="2879271"/>
          </a:xfrm>
        </p:spPr>
        <p:txBody>
          <a:bodyPr>
            <a:normAutofit fontScale="92500"/>
          </a:bodyPr>
          <a:lstStyle/>
          <a:p>
            <a:r>
              <a:rPr lang="zh-CN" altLang="en-US" dirty="0">
                <a:latin typeface="Calibri"/>
                <a:cs typeface="Calibri"/>
              </a:rPr>
              <a:t>Phương pháp truy xuất dựa trên băm</a:t>
            </a:r>
            <a:endParaRPr lang="vi-VN" altLang="zh-CN" dirty="0">
              <a:latin typeface="Calibri"/>
              <a:cs typeface="Calibri"/>
            </a:endParaRPr>
          </a:p>
          <a:p>
            <a:pPr lvl="1"/>
            <a:r>
              <a:rPr lang="en-VN" sz="2200" i="1" dirty="0"/>
              <a:t>Xếp hạng theo khoảng cách Hamming:</a:t>
            </a:r>
            <a:r>
              <a:rPr lang="en-VN" sz="2200" dirty="0"/>
              <a:t> Với mỗi ảnh truy vấn, tính khoảng cách Hamming giữa mã băm của ảnh truy vấn và các mã băm trong cơ sở dữ liệu. Sắp xếp kết quả theo khoảng cách tăng dần, tương ứng với độ tương đồng giảm dần.</a:t>
            </a:r>
          </a:p>
          <a:p>
            <a:pPr lvl="1"/>
            <a:r>
              <a:rPr lang="en-VN" sz="2200" i="1" dirty="0"/>
              <a:t>Tái xếp hạng (re-ranking): </a:t>
            </a:r>
            <a:r>
              <a:rPr lang="en-VN" sz="2200" dirty="0"/>
              <a:t>Chọn n kết quả đầu tiên hoặc các kết quả có khoảng cách Hamming nhỏ hơn một ngưỡng xác định. Sau đó, sử dụng khoảng cách Euclid để tính lại độ tương đồng và tái xếp hạng kết quả.</a:t>
            </a:r>
            <a:endParaRPr lang="en-US" altLang="zh-CN" sz="2200" dirty="0">
              <a:latin typeface="Calibri"/>
              <a:cs typeface="Calibri"/>
            </a:endParaRPr>
          </a:p>
        </p:txBody>
      </p:sp>
      <p:sp>
        <p:nvSpPr>
          <p:cNvPr id="4" name="文本占位符 3"/>
          <p:cNvSpPr>
            <a:spLocks noGrp="1"/>
          </p:cNvSpPr>
          <p:nvPr>
            <p:ph type="body" sz="quarter" idx="13"/>
          </p:nvPr>
        </p:nvSpPr>
        <p:spPr/>
        <p:txBody>
          <a:bodyPr>
            <a:normAutofit/>
          </a:bodyPr>
          <a:lstStyle/>
          <a:p>
            <a:pPr algn="ctr">
              <a:buClrTx/>
              <a:buSzTx/>
            </a:pPr>
            <a:r>
              <a:rPr lang="zh-CN" altLang="en-US" dirty="0">
                <a:latin typeface="Calibri"/>
                <a:cs typeface="Calibri"/>
              </a:rPr>
              <a:t>Tìm kiếm láng giềng gần nhất xấp xỉ</a:t>
            </a:r>
          </a:p>
        </p:txBody>
      </p:sp>
      <p:pic>
        <p:nvPicPr>
          <p:cNvPr id="5" name="Picture 4">
            <a:extLst>
              <a:ext uri="{FF2B5EF4-FFF2-40B4-BE49-F238E27FC236}">
                <a16:creationId xmlns:a16="http://schemas.microsoft.com/office/drawing/2014/main" id="{4F48A003-4311-885D-3D68-ACF4E020AA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310" y="3717471"/>
            <a:ext cx="8329377" cy="287927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§11.3 Phương pháp học sâu</a:t>
            </a:r>
          </a:p>
        </p:txBody>
      </p:sp>
      <p:sp>
        <p:nvSpPr>
          <p:cNvPr id="5" name="Rectangle 4"/>
          <p:cNvSpPr>
            <a:spLocks noChangeArrowheads="1"/>
          </p:cNvSpPr>
          <p:nvPr/>
        </p:nvSpPr>
        <p:spPr bwMode="auto">
          <a:xfrm>
            <a:off x="694345" y="1193451"/>
            <a:ext cx="8741202"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Các bước cơ bản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dựa trên học độ đo sâu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Phương pháp dựa trên biểu diễn băm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3400839"/>
          </a:xfrm>
        </p:spPr>
        <p:txBody>
          <a:bodyPr>
            <a:normAutofit/>
          </a:bodyPr>
          <a:lstStyle/>
          <a:p>
            <a:pPr algn="just"/>
            <a:r>
              <a:rPr lang="zh-CN" altLang="en-US" dirty="0">
                <a:latin typeface="Calibri"/>
                <a:cs typeface="Calibri"/>
              </a:rPr>
              <a:t>Các bước cơ bản</a:t>
            </a:r>
            <a:endParaRPr lang="vi-VN" altLang="zh-CN" dirty="0">
              <a:latin typeface="Calibri"/>
              <a:cs typeface="Calibri"/>
            </a:endParaRPr>
          </a:p>
          <a:p>
            <a:pPr lvl="1" algn="just"/>
            <a:r>
              <a:rPr lang="en-VN" sz="1800" dirty="0"/>
              <a:t>Tiền xử lý ảnh: Điều chỉnh kích thước, chuẩn hóa và thực hiện các thao tác tiền xử lý cần thiết.</a:t>
            </a:r>
          </a:p>
          <a:p>
            <a:pPr lvl="1" algn="just"/>
            <a:r>
              <a:rPr lang="en-VN" sz="1800" dirty="0"/>
              <a:t>Trích xuất đặc trưng: Sử dụng mạng neuron sâu </a:t>
            </a:r>
            <a:r>
              <a:rPr lang="en-VN" sz="1800" i="1" dirty="0"/>
              <a:t>(deep neural network)</a:t>
            </a:r>
            <a:r>
              <a:rPr lang="en-VN" sz="1800" dirty="0"/>
              <a:t> để trích xuất đặc trưng từ ảnh.</a:t>
            </a:r>
          </a:p>
          <a:p>
            <a:pPr lvl="1" algn="just"/>
            <a:r>
              <a:rPr lang="en-VN" sz="1800" dirty="0"/>
              <a:t>Nhúng đặc trưng: Ánh xạ đặc trưng vào không gian có số chiều thấp, tạo thành  đặc trưng nhỏ gọn.</a:t>
            </a:r>
          </a:p>
          <a:p>
            <a:pPr lvl="1" algn="just"/>
            <a:r>
              <a:rPr lang="en-VN" sz="1800" dirty="0"/>
              <a:t>Tổng hợp đặc trưng: Kết hợp nhiều  đặc trưng thành một  đặc trưng toàn cục.</a:t>
            </a:r>
          </a:p>
          <a:p>
            <a:pPr lvl="1" algn="just"/>
            <a:r>
              <a:rPr lang="en-VN" sz="1800" dirty="0"/>
              <a:t>Tính độ tương đồng: Tính độ tương đồng giữa ảnh truy vấn và các ảnh trong cơ sở dữ liệu dựa trên  đặc trưng toàn cục.</a:t>
            </a:r>
          </a:p>
          <a:p>
            <a:pPr lvl="1" algn="just"/>
            <a:r>
              <a:rPr lang="en-VN" sz="1800" dirty="0"/>
              <a:t>Xếp hạng kết quả: Sắp xếp các ảnh theo mức độ tương đồng đã tính toán.</a:t>
            </a:r>
          </a:p>
          <a:p>
            <a:endParaRPr lang="en-US" altLang="zh-CN" sz="1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bước cơ bản</a:t>
            </a:r>
          </a:p>
        </p:txBody>
      </p:sp>
      <p:pic>
        <p:nvPicPr>
          <p:cNvPr id="5122" name="Picture 2" descr="An Introduction to Deep Metric Learning for Scalable Object Recognition |  Towards Data Science"/>
          <p:cNvPicPr>
            <a:picLocks noChangeAspect="1" noChangeArrowheads="1"/>
          </p:cNvPicPr>
          <p:nvPr/>
        </p:nvPicPr>
        <p:blipFill rotWithShape="1">
          <a:blip r:embed="rId3">
            <a:extLst>
              <a:ext uri="{28A0092B-C50C-407E-A947-70E740481C1C}">
                <a14:useLocalDpi xmlns:a14="http://schemas.microsoft.com/office/drawing/2010/main" val="0"/>
              </a:ext>
            </a:extLst>
          </a:blip>
          <a:srcRect t="24862" b="4060"/>
          <a:stretch>
            <a:fillRect/>
          </a:stretch>
        </p:blipFill>
        <p:spPr bwMode="auto">
          <a:xfrm>
            <a:off x="1940394" y="4391197"/>
            <a:ext cx="8311209" cy="2466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565400"/>
          </a:xfrm>
        </p:spPr>
        <p:txBody>
          <a:bodyPr>
            <a:normAutofit fontScale="92500" lnSpcReduction="10000"/>
          </a:bodyPr>
          <a:lstStyle/>
          <a:p>
            <a:r>
              <a:rPr lang="zh-CN" altLang="en-US" sz="2600" dirty="0"/>
              <a:t>Học độ đo sâu</a:t>
            </a:r>
            <a:endParaRPr lang="vi-VN" altLang="zh-CN" sz="2600" dirty="0"/>
          </a:p>
          <a:p>
            <a:pPr lvl="1" algn="just"/>
            <a:r>
              <a:rPr lang="en-VN" sz="2200" dirty="0"/>
              <a:t>Mục tiêu: Thiết kế lớp nhúng </a:t>
            </a:r>
            <a:r>
              <a:rPr lang="en-VN" sz="2200" i="1" dirty="0"/>
              <a:t>(embedding layer)</a:t>
            </a:r>
            <a:r>
              <a:rPr lang="en-VN" sz="2200" dirty="0"/>
              <a:t> bằng </a:t>
            </a:r>
            <a:r>
              <a:rPr lang="en-VN" sz="2200"/>
              <a:t>mạng </a:t>
            </a:r>
            <a:r>
              <a:rPr lang="en-VN" sz="2400"/>
              <a:t>neuron </a:t>
            </a:r>
            <a:r>
              <a:rPr lang="en-VN" sz="2200"/>
              <a:t>sâu </a:t>
            </a:r>
            <a:r>
              <a:rPr lang="en-VN" sz="2200" dirty="0"/>
              <a:t>để xây dựng không gian nhúng phù hợp, trong đó khoảng cách giữa các mẫu phản ánh mức độ tương đồng. Mục tiêu là giảm khoảng cách nội lớp và tăng khoảng cách liên lớp, giúp các ảnh cùng lớp nằm gần nhau hơn trong không gian nhúng.</a:t>
            </a:r>
          </a:p>
          <a:p>
            <a:pPr lvl="1" algn="just"/>
            <a:r>
              <a:rPr lang="en-VN" sz="2200" dirty="0"/>
              <a:t>Phương thức truy xuất: Tính độ tương đồng giữa mẫu truy vấn và các mẫu trong không gian nhúng, từ đó truy xuất các mẫu cùng lớp hoặc có nội dung tương tự.</a:t>
            </a:r>
          </a:p>
          <a:p>
            <a:endParaRPr lang="en-US" altLang="zh-CN" sz="2800"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3" name="图片 2"/>
          <p:cNvPicPr>
            <a:picLocks noChangeAspect="1"/>
          </p:cNvPicPr>
          <p:nvPr/>
        </p:nvPicPr>
        <p:blipFill>
          <a:blip r:embed="rId3"/>
          <a:stretch>
            <a:fillRect/>
          </a:stretch>
        </p:blipFill>
        <p:spPr>
          <a:xfrm>
            <a:off x="1979427" y="3772044"/>
            <a:ext cx="8233146" cy="29528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dirty="0"/>
              <a:t>Học độ đo sâu </a:t>
            </a:r>
            <a:r>
              <a:rPr lang="en-VN" i="1" dirty="0"/>
              <a:t>(Deep Metric Learning)</a:t>
            </a:r>
            <a:endParaRPr lang="en-VN" dirty="0"/>
          </a:p>
          <a:p>
            <a:pPr lvl="1" algn="just"/>
            <a:r>
              <a:rPr lang="en-VN" i="1" dirty="0"/>
              <a:t>Hướng nghiên cứu trọng tâm 1: </a:t>
            </a:r>
            <a:r>
              <a:rPr lang="en-VN" dirty="0"/>
              <a:t>Thiết kế hàm mất mát có khả năng phân biệt tốt trong không gian nhúng, nhằm giảm khoảng cách nội lớp và tăng khoảng cách liên lớp.</a:t>
            </a:r>
          </a:p>
          <a:p>
            <a:pPr lvl="1" algn="just"/>
            <a:r>
              <a:rPr lang="en-VN" i="1" dirty="0"/>
              <a:t>Hướng nghiên cứu trọng tâm 2: </a:t>
            </a:r>
            <a:r>
              <a:rPr lang="en-VN" dirty="0"/>
              <a:t>Thiết kế chiến lược lấy mẫu hiệu quả và khai thác các mẫu dương, mẫu âm khó </a:t>
            </a:r>
            <a:r>
              <a:rPr lang="en-VN" i="1" dirty="0"/>
              <a:t>(hard positive/negative mining)</a:t>
            </a:r>
            <a:r>
              <a:rPr lang="en-VN" dirty="0"/>
              <a:t> để thúc đẩy quá trình huấn luyện.</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8" name="Picture 7">
            <a:extLst>
              <a:ext uri="{FF2B5EF4-FFF2-40B4-BE49-F238E27FC236}">
                <a16:creationId xmlns:a16="http://schemas.microsoft.com/office/drawing/2014/main" id="{8A55C0E7-23A3-63B3-DDB8-AE1FBF683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799" y="3613150"/>
            <a:ext cx="7772400" cy="214373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327400"/>
          </a:xfrm>
        </p:spPr>
        <p:txBody>
          <a:bodyPr>
            <a:normAutofit/>
          </a:bodyPr>
          <a:lstStyle/>
          <a:p>
            <a:r>
              <a:rPr lang="en-VN" b="1" dirty="0"/>
              <a:t>Thiết kế hàm mất mát có tính phân biệt</a:t>
            </a:r>
            <a:endParaRPr lang="en-VN" dirty="0"/>
          </a:p>
          <a:p>
            <a:pPr lvl="1"/>
            <a:r>
              <a:rPr lang="en-VN" dirty="0"/>
              <a:t>Hàm mất mát tương phản </a:t>
            </a:r>
            <a:r>
              <a:rPr lang="en-VN" i="1" dirty="0"/>
              <a:t>(Contrastive Loss)</a:t>
            </a:r>
            <a:r>
              <a:rPr lang="en-VN" dirty="0"/>
              <a:t>: Giảm khoảng cách giữa các cặp mẫu dương, đồng thời tăng khoảng cách giữa các cặp mẫu âm đến một ngưỡng xác định.</a:t>
            </a:r>
          </a:p>
          <a:p>
            <a:pPr lvl="1"/>
            <a:r>
              <a:rPr lang="en-VN" dirty="0"/>
              <a:t>Hàm mất mát trực tiếp ràng buộc khoảng cách giữa các mẫu trong không gian nhúng, qua đó tăng khả năng phân biệt quan hệ tương đồng giữa các mẫu.</a:t>
            </a:r>
          </a:p>
          <a:p>
            <a:pPr lvl="1" algn="just"/>
            <a:endParaRPr lang="en-US" altLang="zh-CN" sz="2400" b="1" dirty="0">
              <a:latin typeface="Calibri"/>
              <a:cs typeface="Calibri"/>
            </a:endParaRPr>
          </a:p>
          <a:p>
            <a:pPr lvl="1" algn="just"/>
            <a:r>
              <a:rPr lang="zh-CN" altLang="en-US" sz="2400" dirty="0">
                <a:latin typeface="Calibri"/>
                <a:cs typeface="Calibri"/>
              </a:rPr>
              <a:t>Các biến thể được ứng dụng rộng rãi trong học tương phản tự giám sát</a:t>
            </a:r>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mc:AlternateContent xmlns:mc="http://schemas.openxmlformats.org/markup-compatibility/2006" xmlns:a14="http://schemas.microsoft.com/office/drawing/2010/main">
        <mc:Choice Requires="a14">
          <p:sp>
            <p:nvSpPr>
              <p:cNvPr id="6" name="文本框 5"/>
              <p:cNvSpPr txBox="1"/>
              <p:nvPr/>
            </p:nvSpPr>
            <p:spPr>
              <a:xfrm>
                <a:off x="2401176" y="3053890"/>
                <a:ext cx="6689331" cy="503599"/>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𝐽</m:t>
                      </m:r>
                      <m:d>
                        <m:dPr>
                          <m:ctrlPr>
                            <a:rPr lang="zh-CN" altLang="en-US" i="1">
                              <a:solidFill>
                                <a:srgbClr val="836967"/>
                              </a:solidFill>
                              <a:latin typeface="Cambria Math" panose="02040503050406030204" pitchFamily="18" charset="0"/>
                            </a:rPr>
                          </m:ctrlPr>
                        </m:dPr>
                        <m:e>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𝑖</m:t>
                              </m:r>
                            </m:sub>
                          </m:sSub>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𝑗</m:t>
                              </m:r>
                            </m:sub>
                          </m:sSub>
                        </m:e>
                      </m:d>
                      <m:r>
                        <a:rPr lang="zh-CN" altLang="en-US" i="0">
                          <a:latin typeface="Cambria Math" panose="02040503050406030204" pitchFamily="18" charset="0"/>
                        </a:rPr>
                        <m:t>=</m:t>
                      </m:r>
                      <m:r>
                        <a:rPr lang="zh-CN" altLang="en-US" i="1">
                          <a:latin typeface="Cambria Math" panose="02040503050406030204" pitchFamily="18" charset="0"/>
                        </a:rPr>
                        <m:t>𝐼</m:t>
                      </m:r>
                      <m:d>
                        <m:dPr>
                          <m:ctrlPr>
                            <a:rPr lang="zh-CN" altLang="en-US" i="1">
                              <a:solidFill>
                                <a:srgbClr val="836967"/>
                              </a:solidFill>
                              <a:latin typeface="Cambria Math" panose="02040503050406030204" pitchFamily="18" charset="0"/>
                            </a:rPr>
                          </m:ctrlPr>
                        </m:dPr>
                        <m:e>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𝑦</m:t>
                              </m:r>
                            </m:e>
                            <m:sub>
                              <m:r>
                                <a:rPr lang="zh-CN" altLang="en-US" i="1">
                                  <a:latin typeface="Cambria Math" panose="02040503050406030204" pitchFamily="18" charset="0"/>
                                </a:rPr>
                                <m:t>𝑖</m:t>
                              </m:r>
                            </m:sub>
                          </m:sSub>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𝑦</m:t>
                              </m:r>
                            </m:e>
                            <m:sub>
                              <m:r>
                                <a:rPr lang="zh-CN" altLang="en-US" i="1">
                                  <a:latin typeface="Cambria Math" panose="02040503050406030204" pitchFamily="18" charset="0"/>
                                </a:rPr>
                                <m:t>𝑗</m:t>
                              </m:r>
                            </m:sub>
                          </m:sSub>
                        </m:e>
                      </m:d>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𝐷</m:t>
                          </m:r>
                        </m:e>
                        <m:sup>
                          <m:r>
                            <a:rPr lang="zh-CN" altLang="en-US" i="0">
                              <a:latin typeface="Cambria Math" panose="02040503050406030204" pitchFamily="18" charset="0"/>
                            </a:rPr>
                            <m:t>2</m:t>
                          </m:r>
                        </m:sup>
                      </m:sSup>
                      <m:d>
                        <m:dPr>
                          <m:ctrlPr>
                            <a:rPr lang="zh-CN" altLang="en-US" i="1">
                              <a:solidFill>
                                <a:srgbClr val="836967"/>
                              </a:solidFill>
                              <a:latin typeface="Cambria Math" panose="02040503050406030204" pitchFamily="18" charset="0"/>
                            </a:rPr>
                          </m:ctrlPr>
                        </m:dPr>
                        <m:e>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𝑖</m:t>
                              </m:r>
                            </m:sub>
                          </m:sSub>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𝑗</m:t>
                              </m:r>
                            </m:sub>
                          </m:sSub>
                        </m:e>
                      </m:d>
                      <m:r>
                        <a:rPr lang="zh-CN" altLang="en-US" i="0">
                          <a:latin typeface="Cambria Math" panose="02040503050406030204" pitchFamily="18" charset="0"/>
                        </a:rPr>
                        <m:t>+</m:t>
                      </m:r>
                      <m:r>
                        <a:rPr lang="zh-CN" altLang="en-US" i="1">
                          <a:latin typeface="Cambria Math" panose="02040503050406030204" pitchFamily="18" charset="0"/>
                        </a:rPr>
                        <m:t>𝐼</m:t>
                      </m:r>
                      <m:d>
                        <m:dPr>
                          <m:ctrlPr>
                            <a:rPr lang="zh-CN" altLang="en-US" i="1">
                              <a:solidFill>
                                <a:srgbClr val="836967"/>
                              </a:solidFill>
                              <a:latin typeface="Cambria Math" panose="02040503050406030204" pitchFamily="18" charset="0"/>
                            </a:rPr>
                          </m:ctrlPr>
                        </m:dPr>
                        <m:e>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𝑦</m:t>
                              </m:r>
                            </m:e>
                            <m:sub>
                              <m:r>
                                <a:rPr lang="zh-CN" altLang="en-US" i="1">
                                  <a:latin typeface="Cambria Math" panose="02040503050406030204" pitchFamily="18" charset="0"/>
                                </a:rPr>
                                <m:t>𝑖</m:t>
                              </m:r>
                            </m:sub>
                          </m:sSub>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𝑦</m:t>
                              </m:r>
                            </m:e>
                            <m:sub>
                              <m:r>
                                <a:rPr lang="zh-CN" altLang="en-US" i="1">
                                  <a:latin typeface="Cambria Math" panose="02040503050406030204" pitchFamily="18" charset="0"/>
                                </a:rPr>
                                <m:t>𝑗</m:t>
                              </m:r>
                            </m:sub>
                          </m:sSub>
                        </m:e>
                      </m:d>
                      <m:sSub>
                        <m:sSubPr>
                          <m:ctrlPr>
                            <a:rPr lang="zh-CN" altLang="en-US" i="1">
                              <a:solidFill>
                                <a:srgbClr val="836967"/>
                              </a:solidFill>
                              <a:latin typeface="Cambria Math" panose="02040503050406030204" pitchFamily="18" charset="0"/>
                            </a:rPr>
                          </m:ctrlPr>
                        </m:sSubPr>
                        <m:e>
                          <m:sSup>
                            <m:sSupPr>
                              <m:ctrlPr>
                                <a:rPr lang="zh-CN" altLang="en-US" i="1">
                                  <a:solidFill>
                                    <a:srgbClr val="836967"/>
                                  </a:solidFill>
                                  <a:latin typeface="Cambria Math" panose="02040503050406030204" pitchFamily="18" charset="0"/>
                                </a:rPr>
                              </m:ctrlPr>
                            </m:sSupPr>
                            <m:e>
                              <m:d>
                                <m:dPr>
                                  <m:begChr m:val="["/>
                                  <m:endChr m:val="]"/>
                                  <m:ctrlPr>
                                    <a:rPr lang="zh-CN" altLang="en-US" i="1">
                                      <a:latin typeface="Cambria Math" panose="02040503050406030204" pitchFamily="18" charset="0"/>
                                    </a:rPr>
                                  </m:ctrlPr>
                                </m:dPr>
                                <m:e>
                                  <m:r>
                                    <a:rPr lang="zh-CN" altLang="en-US" i="1">
                                      <a:latin typeface="Cambria Math" panose="02040503050406030204" pitchFamily="18" charset="0"/>
                                    </a:rPr>
                                    <m:t>𝛼</m:t>
                                  </m:r>
                                  <m:r>
                                    <a:rPr lang="zh-CN" altLang="en-US" i="0">
                                      <a:latin typeface="Cambria Math" panose="02040503050406030204" pitchFamily="18" charset="0"/>
                                    </a:rPr>
                                    <m:t>−</m:t>
                                  </m:r>
                                  <m:r>
                                    <a:rPr lang="zh-CN" altLang="en-US" i="1">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𝑖</m:t>
                                          </m:r>
                                        </m:sub>
                                      </m:sSub>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𝑥</m:t>
                                          </m:r>
                                        </m:e>
                                        <m:sub>
                                          <m:r>
                                            <a:rPr lang="zh-CN" altLang="en-US" i="1">
                                              <a:latin typeface="Cambria Math" panose="02040503050406030204" pitchFamily="18" charset="0"/>
                                            </a:rPr>
                                            <m:t>𝑗</m:t>
                                          </m:r>
                                        </m:sub>
                                      </m:sSub>
                                    </m:e>
                                  </m:d>
                                </m:e>
                              </m:d>
                            </m:e>
                            <m:sup>
                              <m:r>
                                <a:rPr lang="zh-CN" altLang="en-US" i="0">
                                  <a:latin typeface="Cambria Math" panose="02040503050406030204" pitchFamily="18" charset="0"/>
                                </a:rPr>
                                <m:t>2</m:t>
                              </m:r>
                            </m:sup>
                          </m:sSup>
                        </m:e>
                        <m:sub>
                          <m:r>
                            <a:rPr lang="zh-CN" altLang="en-US" i="0">
                              <a:latin typeface="Cambria Math" panose="02040503050406030204" pitchFamily="18" charset="0"/>
                            </a:rPr>
                            <m:t>+</m:t>
                          </m:r>
                        </m:sub>
                      </m:sSub>
                    </m:oMath>
                  </m:oMathPara>
                </a14:m>
                <a:endParaRPr lang="zh-CN" altLang="en-US" dirty="0">
                  <a:latin typeface="Calibri"/>
                  <a:cs typeface="Calibri"/>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2401176" y="3053890"/>
                <a:ext cx="6689331" cy="503599"/>
              </a:xfrm>
              <a:prstGeom prst="rect">
                <a:avLst/>
              </a:prstGeom>
              <a:blipFill>
                <a:blip r:embed="rId3"/>
                <a:stretch>
                  <a:fillRect/>
                </a:stretch>
              </a:blipFill>
            </p:spPr>
            <p:txBody>
              <a:bodyPr/>
              <a:lstStyle/>
              <a:p>
                <a:r>
                  <a:rPr lang="en-VN">
                    <a:noFill/>
                  </a:rPr>
                  <a:t> </a:t>
                </a:r>
              </a:p>
            </p:txBody>
          </p:sp>
        </mc:Fallback>
      </mc:AlternateContent>
      <p:pic>
        <p:nvPicPr>
          <p:cNvPr id="10" name="Picture 9">
            <a:extLst>
              <a:ext uri="{FF2B5EF4-FFF2-40B4-BE49-F238E27FC236}">
                <a16:creationId xmlns:a16="http://schemas.microsoft.com/office/drawing/2014/main" id="{D713B835-C2A5-7805-69A1-5D50ADF32D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1285" y="4105729"/>
            <a:ext cx="7772400" cy="209766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453848"/>
          </a:xfrm>
        </p:spPr>
        <p:txBody>
          <a:bodyPr>
            <a:normAutofit/>
          </a:bodyPr>
          <a:lstStyle/>
          <a:p>
            <a:r>
              <a:rPr lang="en-VN" dirty="0"/>
              <a:t>Thiết kế hàm mất mát có tính phân biệt</a:t>
            </a:r>
          </a:p>
          <a:p>
            <a:r>
              <a:rPr lang="en-VN" dirty="0"/>
              <a:t>Hàm mất mát bộ ba </a:t>
            </a:r>
            <a:r>
              <a:rPr lang="en-VN" i="1" dirty="0"/>
              <a:t>(Triplet Loss)</a:t>
            </a:r>
            <a:r>
              <a:rPr lang="en-VN" dirty="0"/>
              <a:t>: Đồng thời tác động lên mẫu neo, mẫu dương và mẫu âm, sao cho khoảng cách giữa mẫu neo và mẫu âm lớn hơn khoảng cách giữa mẫu neo và mẫu dương một ngưỡng xác định.</a:t>
            </a:r>
          </a:p>
          <a:p>
            <a:pPr marL="0" indent="0">
              <a:buNone/>
            </a:pPr>
            <a:endParaRPr lang="en-VN" dirty="0"/>
          </a:p>
          <a:p>
            <a:pPr lvl="1"/>
            <a:r>
              <a:rPr lang="en-VN" dirty="0"/>
              <a:t>Giúp phân biệt hiệu quả mẫu dương và mẫu âm trong không gian nhúng, đồng thời tăng tính linh hoạt của mô hình học độ đo sâu.</a:t>
            </a:r>
          </a:p>
          <a:p>
            <a:pPr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mc:AlternateContent xmlns:mc="http://schemas.openxmlformats.org/markup-compatibility/2006" xmlns:a14="http://schemas.microsoft.com/office/drawing/2010/main">
        <mc:Choice Requires="a14">
          <p:sp>
            <p:nvSpPr>
              <p:cNvPr id="7" name="文本框 6"/>
              <p:cNvSpPr txBox="1"/>
              <p:nvPr/>
            </p:nvSpPr>
            <p:spPr>
              <a:xfrm>
                <a:off x="2812978" y="3059668"/>
                <a:ext cx="6566042" cy="369332"/>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𝐽</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e>
                      </m:d>
                      <m:r>
                        <a:rPr lang="zh-CN" altLang="en-US" i="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d>
                            <m:dPr>
                              <m:begChr m:val="["/>
                              <m:endChr m:val="]"/>
                              <m:ctrlPr>
                                <a:rPr lang="zh-CN" altLang="en-US" i="1">
                                  <a:latin typeface="Cambria Math" panose="02040503050406030204" pitchFamily="18" charset="0"/>
                                </a:rPr>
                              </m:ctrlPr>
                            </m:dPr>
                            <m:e>
                              <m:r>
                                <a:rPr lang="zh-CN" altLang="en-US" i="1">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e>
                              </m:d>
                              <m:r>
                                <a:rPr lang="zh-CN" altLang="en-US" i="0">
                                  <a:latin typeface="Cambria Math" panose="02040503050406030204" pitchFamily="18" charset="0"/>
                                </a:rPr>
                                <m:t>−</m:t>
                              </m:r>
                              <m:r>
                                <a:rPr lang="zh-CN" altLang="en-US" i="1">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e>
                              </m:d>
                              <m:r>
                                <a:rPr lang="zh-CN" altLang="en-US" i="0">
                                  <a:latin typeface="Cambria Math" panose="02040503050406030204" pitchFamily="18" charset="0"/>
                                </a:rPr>
                                <m:t>+</m:t>
                              </m:r>
                              <m:r>
                                <a:rPr lang="zh-CN" altLang="en-US" i="1">
                                  <a:latin typeface="Cambria Math" panose="02040503050406030204" pitchFamily="18" charset="0"/>
                                </a:rPr>
                                <m:t>𝑚</m:t>
                              </m:r>
                            </m:e>
                          </m:d>
                        </m:e>
                        <m:sub>
                          <m:r>
                            <a:rPr lang="zh-CN" altLang="en-US" i="0">
                              <a:latin typeface="Cambria Math" panose="02040503050406030204" pitchFamily="18" charset="0"/>
                            </a:rPr>
                            <m:t>+</m:t>
                          </m:r>
                        </m:sub>
                      </m:sSub>
                    </m:oMath>
                  </m:oMathPara>
                </a14:m>
                <a:endParaRPr lang="zh-CN" altLang="en-US"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2812978" y="3059668"/>
                <a:ext cx="6566042" cy="369332"/>
              </a:xfrm>
              <a:prstGeom prst="rect">
                <a:avLst/>
              </a:prstGeom>
              <a:blipFill>
                <a:blip r:embed="rId3"/>
                <a:stretch>
                  <a:fillRect b="-6452"/>
                </a:stretch>
              </a:blipFill>
            </p:spPr>
            <p:txBody>
              <a:bodyPr/>
              <a:lstStyle/>
              <a:p>
                <a:r>
                  <a:rPr lang="en-VN">
                    <a:noFill/>
                  </a:rPr>
                  <a:t> </a:t>
                </a:r>
              </a:p>
            </p:txBody>
          </p:sp>
        </mc:Fallback>
      </mc:AlternateContent>
      <p:pic>
        <p:nvPicPr>
          <p:cNvPr id="10" name="Picture 9">
            <a:extLst>
              <a:ext uri="{FF2B5EF4-FFF2-40B4-BE49-F238E27FC236}">
                <a16:creationId xmlns:a16="http://schemas.microsoft.com/office/drawing/2014/main" id="{6AEB823F-052F-1B59-E82A-A6FA1C09B5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7221" y="4507306"/>
            <a:ext cx="7772400" cy="17529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dirty="0"/>
              <a:t>Thiết kế hàm mất mát có tính phân biệt</a:t>
            </a:r>
          </a:p>
          <a:p>
            <a:r>
              <a:rPr lang="en-VN" dirty="0"/>
              <a:t>Hàm mất mát dựa trên mẫu đại diện </a:t>
            </a:r>
            <a:r>
              <a:rPr lang="en-VN" i="1" dirty="0"/>
              <a:t>(Proxy-based Loss)</a:t>
            </a:r>
            <a:r>
              <a:rPr lang="en-VN" dirty="0"/>
              <a:t>: Sử dụng một tập tham số có thể học được trong quá trình huấn luyện; mỗi mẫu đại diện </a:t>
            </a:r>
            <a:r>
              <a:rPr lang="en-VN" i="1" dirty="0"/>
              <a:t>(proxy)</a:t>
            </a:r>
            <a:r>
              <a:rPr lang="en-VN" dirty="0"/>
              <a:t> biểu diễn tâm của một lớp trong không gian nhúng.</a:t>
            </a:r>
          </a:p>
          <a:p>
            <a:endParaRPr lang="en-VN" dirty="0"/>
          </a:p>
          <a:p>
            <a:pPr lvl="1"/>
            <a:endParaRPr lang="en-VN" dirty="0"/>
          </a:p>
          <a:p>
            <a:pPr lvl="1"/>
            <a:r>
              <a:rPr lang="en-VN" dirty="0"/>
              <a:t>Hàm mất mát giảm khoảng cách giữa mẫu và proxy của lớp tương ứng, đồng thời tăng khoảng cách giữa mẫu và các proxy của những lớp khác.</a:t>
            </a:r>
          </a:p>
          <a:p>
            <a:pPr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5" name="图片 4"/>
          <p:cNvPicPr>
            <a:picLocks noChangeAspect="1"/>
          </p:cNvPicPr>
          <p:nvPr/>
        </p:nvPicPr>
        <p:blipFill>
          <a:blip r:embed="rId3"/>
          <a:stretch>
            <a:fillRect/>
          </a:stretch>
        </p:blipFill>
        <p:spPr>
          <a:xfrm>
            <a:off x="3075081" y="4643234"/>
            <a:ext cx="6041838" cy="2178636"/>
          </a:xfrm>
          <a:prstGeom prst="rect">
            <a:avLst/>
          </a:prstGeom>
        </p:spPr>
      </p:pic>
      <p:pic>
        <p:nvPicPr>
          <p:cNvPr id="6" name="Picture 5">
            <a:extLst>
              <a:ext uri="{FF2B5EF4-FFF2-40B4-BE49-F238E27FC236}">
                <a16:creationId xmlns:a16="http://schemas.microsoft.com/office/drawing/2014/main" id="{768E5987-D691-309E-DDAB-7126889DE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5322" y="2820747"/>
            <a:ext cx="3657599" cy="112201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937013"/>
          </a:xfrm>
        </p:spPr>
        <p:txBody>
          <a:bodyPr>
            <a:normAutofit/>
          </a:bodyPr>
          <a:lstStyle/>
          <a:p>
            <a:r>
              <a:rPr lang="en-VN" b="1" dirty="0"/>
              <a:t>Học độ đo dựa trên học tổ hợp </a:t>
            </a:r>
            <a:r>
              <a:rPr lang="en-VN" b="1" i="1" dirty="0"/>
              <a:t>(Ensemble-based Metric Learning)</a:t>
            </a:r>
            <a:endParaRPr lang="en-VN" dirty="0"/>
          </a:p>
          <a:p>
            <a:pPr lvl="1"/>
            <a:r>
              <a:rPr lang="en-VN" i="1" dirty="0"/>
              <a:t>Loại 1:</a:t>
            </a:r>
            <a:r>
              <a:rPr lang="en-VN" dirty="0"/>
              <a:t> Chia lớp nhúng thành nhiều nhánh con; mỗi nhánh đóng vai trò là một bộ học và được huấn luyện với dữ liệu hoặc mục tiêu khác nhau.</a:t>
            </a:r>
          </a:p>
          <a:p>
            <a:pPr lvl="1"/>
            <a:r>
              <a:rPr lang="en-VN" i="1" dirty="0"/>
              <a:t>Loại 2: </a:t>
            </a:r>
            <a:r>
              <a:rPr lang="en-VN" dirty="0"/>
              <a:t>Sử dụng đặc trưng từ các lớp khác nhau của mạng làm đầu ra của các bộ học, qua đó khai thác thông tin ở nhiều mức biểu diễn.</a:t>
            </a:r>
          </a:p>
          <a:p>
            <a:pPr lvl="1"/>
            <a:r>
              <a:rPr lang="en-VN" i="1" dirty="0"/>
              <a:t>Loại 3:</a:t>
            </a:r>
            <a:r>
              <a:rPr lang="en-VN" dirty="0"/>
              <a:t> Sử dụng cơ chế chú ý </a:t>
            </a:r>
            <a:r>
              <a:rPr lang="en-VN" i="1" dirty="0"/>
              <a:t>(attention mechanism)</a:t>
            </a:r>
            <a:r>
              <a:rPr lang="en-VN" dirty="0"/>
              <a:t> để học các thông tin ở nhiều cấp độ của mẫu, sau đó dùng chúng làm đầu ra của các bộ học khác nhau.</a:t>
            </a:r>
          </a:p>
          <a:p>
            <a:pPr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4100" name="Picture 4" descr="Bagging vs. Boosting: The Power of Ensemble Methods in Machine Learning |  by Thomas A Dorfer | Towards A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8923" y="4134679"/>
            <a:ext cx="5227067" cy="24515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ADB22E8-7416-61FB-A472-7C747A4575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847" y="4134679"/>
            <a:ext cx="6305076" cy="24515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zh-CN" altLang="en-US" dirty="0"/>
              <a:t>Thiết kế hàm mất mát có tính phân biệt</a:t>
            </a:r>
            <a:endParaRPr lang="en-US" altLang="zh-CN" dirty="0"/>
          </a:p>
          <a:p>
            <a:pPr algn="just"/>
            <a:r>
              <a:rPr lang="zh-CN" altLang="en-US" dirty="0"/>
              <a:t>Học độ đo dựa trên học tổ hợp sử dụng chiến lược phân nhánh</a:t>
            </a:r>
            <a:endParaRPr lang="en-US" altLang="zh-CN" dirty="0"/>
          </a:p>
          <a:p>
            <a:pPr lvl="1" algn="just"/>
            <a:r>
              <a:rPr lang="zh-CN" altLang="zh-CN" dirty="0"/>
              <a:t>Trước tiên chia không gian nhúng thành một số cụm không gian khác nhau, sau đó sử dụng các mẫu trong từng cụm không gian để huấn luyện một bộ học tương ứng.</a:t>
            </a:r>
            <a:endParaRPr lang="en-US" altLang="zh-CN"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6" name="Picture 5">
            <a:extLst>
              <a:ext uri="{FF2B5EF4-FFF2-40B4-BE49-F238E27FC236}">
                <a16:creationId xmlns:a16="http://schemas.microsoft.com/office/drawing/2014/main" id="{52D59677-FE85-527E-E570-EF385C755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7" y="3013765"/>
            <a:ext cx="8860527" cy="339972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876145"/>
                <a:ext cx="11160125" cy="3502174"/>
              </a:xfrm>
            </p:spPr>
            <p:txBody>
              <a:bodyPr>
                <a:normAutofit fontScale="77500" lnSpcReduction="20000"/>
              </a:bodyPr>
              <a:lstStyle/>
              <a:p>
                <a14:m>
                  <m:oMath xmlns:m="http://schemas.openxmlformats.org/officeDocument/2006/math">
                    <m:r>
                      <m:rPr>
                        <m:nor/>
                      </m:rPr>
                      <a:rPr lang="en-VN" sz="3600" i="0"/>
                      <m:t>Thi</m:t>
                    </m:r>
                    <m:r>
                      <m:rPr>
                        <m:nor/>
                      </m:rPr>
                      <a:rPr lang="en-VN" sz="3600" i="0"/>
                      <m:t>ế</m:t>
                    </m:r>
                    <m:r>
                      <m:rPr>
                        <m:nor/>
                      </m:rPr>
                      <a:rPr lang="en-VN" sz="3600" i="0"/>
                      <m:t>t</m:t>
                    </m:r>
                    <m:r>
                      <m:rPr>
                        <m:nor/>
                      </m:rPr>
                      <a:rPr lang="en-VN" sz="3600" i="0"/>
                      <m:t> </m:t>
                    </m:r>
                    <m:r>
                      <m:rPr>
                        <m:nor/>
                      </m:rPr>
                      <a:rPr lang="en-VN" sz="3600" i="0"/>
                      <m:t>k</m:t>
                    </m:r>
                    <m:r>
                      <m:rPr>
                        <m:nor/>
                      </m:rPr>
                      <a:rPr lang="en-VN" sz="3600" i="0"/>
                      <m:t>ế </m:t>
                    </m:r>
                    <m:r>
                      <m:rPr>
                        <m:nor/>
                      </m:rPr>
                      <a:rPr lang="en-VN" sz="3600" i="0"/>
                      <m:t>chi</m:t>
                    </m:r>
                    <m:r>
                      <m:rPr>
                        <m:nor/>
                      </m:rPr>
                      <a:rPr lang="en-VN" sz="3600" i="0"/>
                      <m:t>ế</m:t>
                    </m:r>
                    <m:r>
                      <m:rPr>
                        <m:nor/>
                      </m:rPr>
                      <a:rPr lang="en-VN" sz="3600" i="0"/>
                      <m:t>n</m:t>
                    </m:r>
                    <m:r>
                      <m:rPr>
                        <m:nor/>
                      </m:rPr>
                      <a:rPr lang="en-VN" sz="3600" i="0"/>
                      <m:t> </m:t>
                    </m:r>
                    <m:r>
                      <m:rPr>
                        <m:nor/>
                      </m:rPr>
                      <a:rPr lang="en-VN" sz="3600" i="0"/>
                      <m:t>l</m:t>
                    </m:r>
                    <m:r>
                      <m:rPr>
                        <m:nor/>
                      </m:rPr>
                      <a:rPr lang="en-VN" sz="3600" i="0"/>
                      <m:t>ượ</m:t>
                    </m:r>
                    <m:r>
                      <m:rPr>
                        <m:nor/>
                      </m:rPr>
                      <a:rPr lang="en-VN" sz="3600" i="0"/>
                      <m:t>c</m:t>
                    </m:r>
                    <m:r>
                      <m:rPr>
                        <m:nor/>
                      </m:rPr>
                      <a:rPr lang="en-VN" sz="3600" i="0"/>
                      <m:t> </m:t>
                    </m:r>
                    <m:r>
                      <m:rPr>
                        <m:nor/>
                      </m:rPr>
                      <a:rPr lang="en-VN" sz="3600" i="0"/>
                      <m:t>l</m:t>
                    </m:r>
                    <m:r>
                      <m:rPr>
                        <m:nor/>
                      </m:rPr>
                      <a:rPr lang="en-VN" sz="3600" i="0"/>
                      <m:t>ấ</m:t>
                    </m:r>
                    <m:r>
                      <m:rPr>
                        <m:nor/>
                      </m:rPr>
                      <a:rPr lang="en-VN" sz="3600" i="0"/>
                      <m:t>y</m:t>
                    </m:r>
                    <m:r>
                      <m:rPr>
                        <m:nor/>
                      </m:rPr>
                      <a:rPr lang="en-VN" sz="3600" i="0"/>
                      <m:t> </m:t>
                    </m:r>
                    <m:r>
                      <m:rPr>
                        <m:nor/>
                      </m:rPr>
                      <a:rPr lang="en-VN" sz="3600" i="0"/>
                      <m:t>m</m:t>
                    </m:r>
                    <m:r>
                      <m:rPr>
                        <m:nor/>
                      </m:rPr>
                      <a:rPr lang="en-VN" sz="3600" i="0"/>
                      <m:t>ẫ</m:t>
                    </m:r>
                    <m:r>
                      <m:rPr>
                        <m:nor/>
                      </m:rPr>
                      <a:rPr lang="en-VN" sz="3600" i="0"/>
                      <m:t>u</m:t>
                    </m:r>
                    <m:r>
                      <m:rPr>
                        <m:nor/>
                      </m:rPr>
                      <a:rPr lang="en-VN" sz="3600" i="0"/>
                      <m:t> </m:t>
                    </m:r>
                    <m:r>
                      <m:rPr>
                        <m:nor/>
                      </m:rPr>
                      <a:rPr lang="en-VN" sz="3600" i="0"/>
                      <m:t>hi</m:t>
                    </m:r>
                    <m:r>
                      <m:rPr>
                        <m:nor/>
                      </m:rPr>
                      <a:rPr lang="en-VN" sz="3600" i="0"/>
                      <m:t>ệ</m:t>
                    </m:r>
                    <m:r>
                      <m:rPr>
                        <m:nor/>
                      </m:rPr>
                      <a:rPr lang="en-VN" sz="3600" i="0"/>
                      <m:t>u</m:t>
                    </m:r>
                    <m:r>
                      <m:rPr>
                        <m:nor/>
                      </m:rPr>
                      <a:rPr lang="en-VN" sz="3600" i="0"/>
                      <m:t> </m:t>
                    </m:r>
                    <m:r>
                      <m:rPr>
                        <m:nor/>
                      </m:rPr>
                      <a:rPr lang="en-VN" sz="3600" i="0"/>
                      <m:t>qu</m:t>
                    </m:r>
                    <m:r>
                      <m:rPr>
                        <m:nor/>
                      </m:rPr>
                      <a:rPr lang="en-VN" sz="3600" i="0"/>
                      <m:t>ả</m:t>
                    </m:r>
                  </m:oMath>
                </a14:m>
                <a:endParaRPr lang="en-VN" sz="3600" dirty="0"/>
              </a:p>
              <a:p>
                <a:pPr lvl="1"/>
                <a14:m>
                  <m:oMath xmlns:m="http://schemas.openxmlformats.org/officeDocument/2006/math">
                    <m:r>
                      <m:rPr>
                        <m:nor/>
                      </m:rPr>
                      <a:rPr lang="en-VN" sz="2400" i="0"/>
                      <m:t>B</m:t>
                    </m:r>
                    <m:r>
                      <m:rPr>
                        <m:nor/>
                      </m:rPr>
                      <a:rPr lang="en-VN" sz="2400" i="0"/>
                      <m:t>ố</m:t>
                    </m:r>
                    <m:r>
                      <m:rPr>
                        <m:nor/>
                      </m:rPr>
                      <a:rPr lang="en-VN" sz="2400" i="0"/>
                      <m:t>i</m:t>
                    </m:r>
                    <m:r>
                      <m:rPr>
                        <m:nor/>
                      </m:rPr>
                      <a:rPr lang="en-VN" sz="2400" i="0"/>
                      <m:t> </m:t>
                    </m:r>
                    <m:r>
                      <m:rPr>
                        <m:nor/>
                      </m:rPr>
                      <a:rPr lang="en-VN" sz="2400" i="0"/>
                      <m:t>c</m:t>
                    </m:r>
                    <m:r>
                      <m:rPr>
                        <m:nor/>
                      </m:rPr>
                      <a:rPr lang="en-VN" sz="2400" i="0"/>
                      <m:t>ả</m:t>
                    </m:r>
                    <m:r>
                      <m:rPr>
                        <m:nor/>
                      </m:rPr>
                      <a:rPr lang="en-VN" sz="2400" i="0"/>
                      <m:t>nh</m:t>
                    </m:r>
                    <m:r>
                      <m:rPr>
                        <m:nor/>
                      </m:rPr>
                      <a:rPr lang="en-VN" sz="2400" i="0"/>
                      <m:t>: </m:t>
                    </m:r>
                    <m:r>
                      <m:rPr>
                        <m:nor/>
                      </m:rPr>
                      <a:rPr lang="en-VN" sz="2400" i="0"/>
                      <m:t>Trong</m:t>
                    </m:r>
                    <m:r>
                      <m:rPr>
                        <m:nor/>
                      </m:rPr>
                      <a:rPr lang="en-VN" sz="2400" i="0"/>
                      <m:t> </m:t>
                    </m:r>
                    <m:r>
                      <m:rPr>
                        <m:nor/>
                      </m:rPr>
                      <a:rPr lang="en-VN" sz="2400" i="0"/>
                      <m:t>h</m:t>
                    </m:r>
                    <m:r>
                      <m:rPr>
                        <m:nor/>
                      </m:rPr>
                      <a:rPr lang="en-VN" sz="2400" i="0"/>
                      <m:t>ọ</m:t>
                    </m:r>
                    <m:r>
                      <m:rPr>
                        <m:nor/>
                      </m:rPr>
                      <a:rPr lang="en-VN" sz="2400" i="0"/>
                      <m:t>c</m:t>
                    </m:r>
                    <m:r>
                      <m:rPr>
                        <m:nor/>
                      </m:rPr>
                      <a:rPr lang="en-VN" sz="2400" i="0"/>
                      <m:t> độ đ</m:t>
                    </m:r>
                    <m:r>
                      <m:rPr>
                        <m:nor/>
                      </m:rPr>
                      <a:rPr lang="en-VN" sz="2400" i="0"/>
                      <m:t>o</m:t>
                    </m:r>
                    <m:r>
                      <m:rPr>
                        <m:nor/>
                      </m:rPr>
                      <a:rPr lang="en-VN" sz="2400" i="0"/>
                      <m:t> </m:t>
                    </m:r>
                    <m:r>
                      <m:rPr>
                        <m:nor/>
                      </m:rPr>
                      <a:rPr lang="en-VN" sz="2400" i="0"/>
                      <m:t>s</m:t>
                    </m:r>
                    <m:r>
                      <m:rPr>
                        <m:nor/>
                      </m:rPr>
                      <a:rPr lang="en-VN" sz="2400" i="0"/>
                      <m:t>â</m:t>
                    </m:r>
                    <m:r>
                      <m:rPr>
                        <m:nor/>
                      </m:rPr>
                      <a:rPr lang="en-VN" sz="2400" i="0"/>
                      <m:t>u</m:t>
                    </m:r>
                    <m:r>
                      <m:rPr>
                        <m:nor/>
                      </m:rPr>
                      <a:rPr lang="en-VN" sz="2400" i="0"/>
                      <m:t>, </m:t>
                    </m:r>
                    <m:r>
                      <m:rPr>
                        <m:nor/>
                      </m:rPr>
                      <a:rPr lang="en-VN" sz="2400" i="0"/>
                      <m:t>s</m:t>
                    </m:r>
                    <m:r>
                      <m:rPr>
                        <m:nor/>
                      </m:rPr>
                      <a:rPr lang="en-VN" sz="2400" i="0"/>
                      <m:t>ố </m:t>
                    </m:r>
                    <m:r>
                      <m:rPr>
                        <m:nor/>
                      </m:rPr>
                      <a:rPr lang="en-VN" sz="2400" i="0"/>
                      <m:t>l</m:t>
                    </m:r>
                    <m:r>
                      <m:rPr>
                        <m:nor/>
                      </m:rPr>
                      <a:rPr lang="en-VN" sz="2400" i="0"/>
                      <m:t>ượ</m:t>
                    </m:r>
                    <m:r>
                      <m:rPr>
                        <m:nor/>
                      </m:rPr>
                      <a:rPr lang="en-VN" sz="2400" i="0"/>
                      <m:t>ng</m:t>
                    </m:r>
                    <m:r>
                      <m:rPr>
                        <m:nor/>
                      </m:rPr>
                      <a:rPr lang="en-VN" sz="2400" i="0"/>
                      <m:t> </m:t>
                    </m:r>
                    <m:r>
                      <m:rPr>
                        <m:nor/>
                      </m:rPr>
                      <a:rPr lang="en-VN" sz="2400" i="0"/>
                      <m:t>c</m:t>
                    </m:r>
                    <m:r>
                      <m:rPr>
                        <m:nor/>
                      </m:rPr>
                      <a:rPr lang="en-VN" sz="2400" i="0"/>
                      <m:t>ặ</m:t>
                    </m:r>
                    <m:r>
                      <m:rPr>
                        <m:nor/>
                      </m:rPr>
                      <a:rPr lang="en-VN" sz="2400" i="0"/>
                      <m:t>p</m:t>
                    </m:r>
                    <m:r>
                      <m:rPr>
                        <m:nor/>
                      </m:rPr>
                      <a:rPr lang="en-VN" sz="2400" i="0"/>
                      <m:t> </m:t>
                    </m:r>
                    <m:r>
                      <m:rPr>
                        <m:nor/>
                      </m:rPr>
                      <a:rPr lang="en-VN" sz="2400" i="0"/>
                      <m:t>m</m:t>
                    </m:r>
                    <m:r>
                      <m:rPr>
                        <m:nor/>
                      </m:rPr>
                      <a:rPr lang="en-VN" sz="2400" i="0"/>
                      <m:t>ẫ</m:t>
                    </m:r>
                    <m:r>
                      <m:rPr>
                        <m:nor/>
                      </m:rPr>
                      <a:rPr lang="en-VN" sz="2400" i="0"/>
                      <m:t>u</m:t>
                    </m:r>
                    <m:r>
                      <m:rPr>
                        <m:nor/>
                      </m:rPr>
                      <a:rPr lang="en-VN" sz="2400" i="0"/>
                      <m:t> </m:t>
                    </m:r>
                    <m:r>
                      <m:rPr>
                        <m:nor/>
                      </m:rPr>
                      <a:rPr lang="en-VN" sz="2400" i="0"/>
                      <m:t>qu</m:t>
                    </m:r>
                    <m:r>
                      <m:rPr>
                        <m:nor/>
                      </m:rPr>
                      <a:rPr lang="en-VN" sz="2400" i="0"/>
                      <m:t>á </m:t>
                    </m:r>
                    <m:r>
                      <m:rPr>
                        <m:nor/>
                      </m:rPr>
                      <a:rPr lang="en-VN" sz="2400" i="0"/>
                      <m:t>l</m:t>
                    </m:r>
                    <m:r>
                      <m:rPr>
                        <m:nor/>
                      </m:rPr>
                      <a:rPr lang="en-VN" sz="2400" i="0"/>
                      <m:t>ớ</m:t>
                    </m:r>
                    <m:r>
                      <m:rPr>
                        <m:nor/>
                      </m:rPr>
                      <a:rPr lang="en-VN" sz="2400" i="0"/>
                      <m:t>n</m:t>
                    </m:r>
                    <m:r>
                      <m:rPr>
                        <m:nor/>
                      </m:rPr>
                      <a:rPr lang="en-VN" sz="2400" i="0"/>
                      <m:t> </m:t>
                    </m:r>
                    <m:r>
                      <m:rPr>
                        <m:nor/>
                      </m:rPr>
                      <a:rPr lang="en-VN" sz="2400" i="0"/>
                      <m:t>l</m:t>
                    </m:r>
                    <m:r>
                      <m:rPr>
                        <m:nor/>
                      </m:rPr>
                      <a:rPr lang="en-VN" sz="2400" i="0"/>
                      <m:t>à</m:t>
                    </m:r>
                    <m:r>
                      <m:rPr>
                        <m:nor/>
                      </m:rPr>
                      <a:rPr lang="en-VN" sz="2400" i="0"/>
                      <m:t>m</m:t>
                    </m:r>
                    <m:r>
                      <m:rPr>
                        <m:nor/>
                      </m:rPr>
                      <a:rPr lang="en-VN" sz="2400" i="0"/>
                      <m:t> </m:t>
                    </m:r>
                    <m:r>
                      <m:rPr>
                        <m:nor/>
                      </m:rPr>
                      <a:rPr lang="en-VN" sz="2400" i="0"/>
                      <m:t>t</m:t>
                    </m:r>
                    <m:r>
                      <m:rPr>
                        <m:nor/>
                      </m:rPr>
                      <a:rPr lang="en-VN" sz="2400" i="0"/>
                      <m:t>ă</m:t>
                    </m:r>
                    <m:r>
                      <m:rPr>
                        <m:nor/>
                      </m:rPr>
                      <a:rPr lang="en-VN" sz="2400" i="0"/>
                      <m:t>ng</m:t>
                    </m:r>
                    <m:r>
                      <m:rPr>
                        <m:nor/>
                      </m:rPr>
                      <a:rPr lang="en-VN" sz="2400" i="0"/>
                      <m:t> </m:t>
                    </m:r>
                    <m:r>
                      <m:rPr>
                        <m:nor/>
                      </m:rPr>
                      <a:rPr lang="en-VN" sz="2400" i="0"/>
                      <m:t>th</m:t>
                    </m:r>
                    <m:r>
                      <m:rPr>
                        <m:nor/>
                      </m:rPr>
                      <a:rPr lang="en-VN" sz="2400" i="0"/>
                      <m:t>ờ</m:t>
                    </m:r>
                    <m:r>
                      <m:rPr>
                        <m:nor/>
                      </m:rPr>
                      <a:rPr lang="en-VN" sz="2400" i="0"/>
                      <m:t>i</m:t>
                    </m:r>
                    <m:r>
                      <m:rPr>
                        <m:nor/>
                      </m:rPr>
                      <a:rPr lang="en-VN" sz="2400" i="0"/>
                      <m:t> </m:t>
                    </m:r>
                    <m:r>
                      <m:rPr>
                        <m:nor/>
                      </m:rPr>
                      <a:rPr lang="en-VN" sz="2400" i="0"/>
                      <m:t>gian</m:t>
                    </m:r>
                    <m:r>
                      <m:rPr>
                        <m:nor/>
                      </m:rPr>
                      <a:rPr lang="en-VN" sz="2400" i="0"/>
                      <m:t> </m:t>
                    </m:r>
                    <m:r>
                      <m:rPr>
                        <m:nor/>
                      </m:rPr>
                      <a:rPr lang="en-VN" sz="2400" i="0"/>
                      <m:t>h</m:t>
                    </m:r>
                    <m:r>
                      <m:rPr>
                        <m:nor/>
                      </m:rPr>
                      <a:rPr lang="en-VN" sz="2400" i="0"/>
                      <m:t>ộ</m:t>
                    </m:r>
                    <m:r>
                      <m:rPr>
                        <m:nor/>
                      </m:rPr>
                      <a:rPr lang="en-VN" sz="2400" i="0"/>
                      <m:t>i</m:t>
                    </m:r>
                    <m:r>
                      <m:rPr>
                        <m:nor/>
                      </m:rPr>
                      <a:rPr lang="en-VN" sz="2400" i="0"/>
                      <m:t> </m:t>
                    </m:r>
                    <m:r>
                      <m:rPr>
                        <m:nor/>
                      </m:rPr>
                      <a:rPr lang="en-VN" sz="2400" i="0"/>
                      <m:t>t</m:t>
                    </m:r>
                    <m:r>
                      <m:rPr>
                        <m:nor/>
                      </m:rPr>
                      <a:rPr lang="en-VN" sz="2400" i="0"/>
                      <m:t>ụ. </m:t>
                    </m:r>
                    <m:r>
                      <m:rPr>
                        <m:nor/>
                      </m:rPr>
                      <a:rPr lang="en-VN" sz="2400" i="0"/>
                      <m:t>Ph</m:t>
                    </m:r>
                    <m:r>
                      <m:rPr>
                        <m:nor/>
                      </m:rPr>
                      <a:rPr lang="en-VN" sz="2400" i="0"/>
                      <m:t>ầ</m:t>
                    </m:r>
                    <m:r>
                      <m:rPr>
                        <m:nor/>
                      </m:rPr>
                      <a:rPr lang="en-VN" sz="2400" i="0"/>
                      <m:t>n</m:t>
                    </m:r>
                    <m:r>
                      <m:rPr>
                        <m:nor/>
                      </m:rPr>
                      <a:rPr lang="en-VN" sz="2400" i="0"/>
                      <m:t> </m:t>
                    </m:r>
                    <m:r>
                      <m:rPr>
                        <m:nor/>
                      </m:rPr>
                      <a:rPr lang="en-VN" sz="2400" i="0"/>
                      <m:t>l</m:t>
                    </m:r>
                    <m:r>
                      <m:rPr>
                        <m:nor/>
                      </m:rPr>
                      <a:rPr lang="en-VN" sz="2400" i="0"/>
                      <m:t>ớ</m:t>
                    </m:r>
                    <m:r>
                      <m:rPr>
                        <m:nor/>
                      </m:rPr>
                      <a:rPr lang="en-VN" sz="2400" i="0"/>
                      <m:t>n</m:t>
                    </m:r>
                    <m:r>
                      <m:rPr>
                        <m:nor/>
                      </m:rPr>
                      <a:rPr lang="en-VN" sz="2400" i="0"/>
                      <m:t> </m:t>
                    </m:r>
                    <m:r>
                      <m:rPr>
                        <m:nor/>
                      </m:rPr>
                      <a:rPr lang="en-VN" sz="2400" i="0"/>
                      <m:t>c</m:t>
                    </m:r>
                    <m:r>
                      <m:rPr>
                        <m:nor/>
                      </m:rPr>
                      <a:rPr lang="en-VN" sz="2400" i="0"/>
                      <m:t>á</m:t>
                    </m:r>
                    <m:r>
                      <m:rPr>
                        <m:nor/>
                      </m:rPr>
                      <a:rPr lang="en-VN" sz="2400" i="0"/>
                      <m:t>c</m:t>
                    </m:r>
                    <m:r>
                      <m:rPr>
                        <m:nor/>
                      </m:rPr>
                      <a:rPr lang="en-VN" sz="2400" i="0"/>
                      <m:t> </m:t>
                    </m:r>
                    <m:r>
                      <m:rPr>
                        <m:nor/>
                      </m:rPr>
                      <a:rPr lang="en-VN" sz="2400" i="0"/>
                      <m:t>c</m:t>
                    </m:r>
                    <m:r>
                      <m:rPr>
                        <m:nor/>
                      </m:rPr>
                      <a:rPr lang="en-VN" sz="2400" i="0"/>
                      <m:t>ặ</m:t>
                    </m:r>
                    <m:r>
                      <m:rPr>
                        <m:nor/>
                      </m:rPr>
                      <a:rPr lang="en-VN" sz="2400" i="0"/>
                      <m:t>p</m:t>
                    </m:r>
                    <m:r>
                      <m:rPr>
                        <m:nor/>
                      </m:rPr>
                      <a:rPr lang="en-VN" sz="2400" i="0"/>
                      <m:t> </m:t>
                    </m:r>
                    <m:r>
                      <m:rPr>
                        <m:nor/>
                      </m:rPr>
                      <a:rPr lang="en-VN" sz="2400" i="0"/>
                      <m:t>m</m:t>
                    </m:r>
                    <m:r>
                      <m:rPr>
                        <m:nor/>
                      </m:rPr>
                      <a:rPr lang="en-VN" sz="2400" i="0"/>
                      <m:t>ẫ</m:t>
                    </m:r>
                    <m:r>
                      <m:rPr>
                        <m:nor/>
                      </m:rPr>
                      <a:rPr lang="en-VN" sz="2400" i="0"/>
                      <m:t>u</m:t>
                    </m:r>
                    <m:r>
                      <m:rPr>
                        <m:nor/>
                      </m:rPr>
                      <a:rPr lang="en-VN" sz="2400" i="0"/>
                      <m:t> </m:t>
                    </m:r>
                    <m:r>
                      <m:rPr>
                        <m:nor/>
                      </m:rPr>
                      <a:rPr lang="en-VN" sz="2400" i="0"/>
                      <m:t>d</m:t>
                    </m:r>
                    <m:r>
                      <m:rPr>
                        <m:nor/>
                      </m:rPr>
                      <a:rPr lang="en-VN" sz="2400" i="0"/>
                      <m:t>ễ </m:t>
                    </m:r>
                    <m:r>
                      <m:rPr>
                        <m:nor/>
                      </m:rPr>
                      <a:rPr lang="en-VN" sz="2400" i="0"/>
                      <m:t>kh</m:t>
                    </m:r>
                    <m:r>
                      <m:rPr>
                        <m:nor/>
                      </m:rPr>
                      <a:rPr lang="en-VN" sz="2400" i="0"/>
                      <m:t>ô</m:t>
                    </m:r>
                    <m:r>
                      <m:rPr>
                        <m:nor/>
                      </m:rPr>
                      <a:rPr lang="en-VN" sz="2400" i="0"/>
                      <m:t>ng</m:t>
                    </m:r>
                    <m:r>
                      <m:rPr>
                        <m:nor/>
                      </m:rPr>
                      <a:rPr lang="en-VN" sz="2400" i="0"/>
                      <m:t> đó</m:t>
                    </m:r>
                    <m:r>
                      <m:rPr>
                        <m:nor/>
                      </m:rPr>
                      <a:rPr lang="en-VN" sz="2400" i="0"/>
                      <m:t>ng</m:t>
                    </m:r>
                    <m:r>
                      <m:rPr>
                        <m:nor/>
                      </m:rPr>
                      <a:rPr lang="en-VN" sz="2400" i="0"/>
                      <m:t> </m:t>
                    </m:r>
                    <m:r>
                      <m:rPr>
                        <m:nor/>
                      </m:rPr>
                      <a:rPr lang="en-VN" sz="2400" i="0"/>
                      <m:t>g</m:t>
                    </m:r>
                    <m:r>
                      <m:rPr>
                        <m:nor/>
                      </m:rPr>
                      <a:rPr lang="en-VN" sz="2400" i="0"/>
                      <m:t>ó</m:t>
                    </m:r>
                    <m:r>
                      <m:rPr>
                        <m:nor/>
                      </m:rPr>
                      <a:rPr lang="en-VN" sz="2400" i="0"/>
                      <m:t>p</m:t>
                    </m:r>
                    <m:r>
                      <m:rPr>
                        <m:nor/>
                      </m:rPr>
                      <a:rPr lang="en-VN" sz="2400" i="0"/>
                      <m:t> đá</m:t>
                    </m:r>
                    <m:r>
                      <m:rPr>
                        <m:nor/>
                      </m:rPr>
                      <a:rPr lang="en-VN" sz="2400" i="0"/>
                      <m:t>ng</m:t>
                    </m:r>
                    <m:r>
                      <m:rPr>
                        <m:nor/>
                      </m:rPr>
                      <a:rPr lang="en-VN" sz="2400" i="0"/>
                      <m:t> </m:t>
                    </m:r>
                    <m:r>
                      <m:rPr>
                        <m:nor/>
                      </m:rPr>
                      <a:rPr lang="en-VN" sz="2400" i="0"/>
                      <m:t>k</m:t>
                    </m:r>
                    <m:r>
                      <m:rPr>
                        <m:nor/>
                      </m:rPr>
                      <a:rPr lang="en-VN" sz="2400" i="0"/>
                      <m:t>ể </m:t>
                    </m:r>
                    <m:r>
                      <m:rPr>
                        <m:nor/>
                      </m:rPr>
                      <a:rPr lang="en-VN" sz="2400" i="0"/>
                      <m:t>v</m:t>
                    </m:r>
                    <m:r>
                      <m:rPr>
                        <m:nor/>
                      </m:rPr>
                      <a:rPr lang="en-VN" sz="2400" i="0"/>
                      <m:t>à</m:t>
                    </m:r>
                    <m:r>
                      <m:rPr>
                        <m:nor/>
                      </m:rPr>
                      <a:rPr lang="en-VN" sz="2400" i="0"/>
                      <m:t>o</m:t>
                    </m:r>
                    <m:r>
                      <m:rPr>
                        <m:nor/>
                      </m:rPr>
                      <a:rPr lang="en-VN" sz="2400" i="0"/>
                      <m:t> </m:t>
                    </m:r>
                    <m:r>
                      <m:rPr>
                        <m:nor/>
                      </m:rPr>
                      <a:rPr lang="en-VN" sz="2400" i="0"/>
                      <m:t>qu</m:t>
                    </m:r>
                    <m:r>
                      <m:rPr>
                        <m:nor/>
                      </m:rPr>
                      <a:rPr lang="en-VN" sz="2400" i="0"/>
                      <m:t>á </m:t>
                    </m:r>
                    <m:r>
                      <m:rPr>
                        <m:nor/>
                      </m:rPr>
                      <a:rPr lang="en-VN" sz="2400" i="0"/>
                      <m:t>tr</m:t>
                    </m:r>
                    <m:r>
                      <m:rPr>
                        <m:nor/>
                      </m:rPr>
                      <a:rPr lang="en-VN" sz="2400" i="0"/>
                      <m:t>ì</m:t>
                    </m:r>
                    <m:r>
                      <m:rPr>
                        <m:nor/>
                      </m:rPr>
                      <a:rPr lang="en-VN" sz="2400" i="0"/>
                      <m:t>nh</m:t>
                    </m:r>
                    <m:r>
                      <m:rPr>
                        <m:nor/>
                      </m:rPr>
                      <a:rPr lang="en-VN" sz="2400" i="0"/>
                      <m:t> </m:t>
                    </m:r>
                    <m:r>
                      <m:rPr>
                        <m:nor/>
                      </m:rPr>
                      <a:rPr lang="en-VN" sz="2400" i="0"/>
                      <m:t>t</m:t>
                    </m:r>
                    <m:r>
                      <m:rPr>
                        <m:nor/>
                      </m:rPr>
                      <a:rPr lang="en-VN" sz="2400" i="0"/>
                      <m:t>ố</m:t>
                    </m:r>
                    <m:r>
                      <m:rPr>
                        <m:nor/>
                      </m:rPr>
                      <a:rPr lang="en-VN" sz="2400" i="0"/>
                      <m:t>i</m:t>
                    </m:r>
                    <m:r>
                      <m:rPr>
                        <m:nor/>
                      </m:rPr>
                      <a:rPr lang="en-VN" sz="2400" i="0"/>
                      <m:t> ư</m:t>
                    </m:r>
                    <m:r>
                      <m:rPr>
                        <m:nor/>
                      </m:rPr>
                      <a:rPr lang="en-VN" sz="2400" i="0"/>
                      <m:t>u</m:t>
                    </m:r>
                    <m:r>
                      <m:rPr>
                        <m:nor/>
                      </m:rPr>
                      <a:rPr lang="en-VN" sz="2400" i="0"/>
                      <m:t> </m:t>
                    </m:r>
                    <m:r>
                      <m:rPr>
                        <m:nor/>
                      </m:rPr>
                      <a:rPr lang="en-VN" sz="2400" i="0"/>
                      <m:t>m</m:t>
                    </m:r>
                    <m:r>
                      <m:rPr>
                        <m:nor/>
                      </m:rPr>
                      <a:rPr lang="en-VN" sz="2400" i="0"/>
                      <m:t>ô </m:t>
                    </m:r>
                    <m:r>
                      <m:rPr>
                        <m:nor/>
                      </m:rPr>
                      <a:rPr lang="en-VN" sz="2400" i="0"/>
                      <m:t>h</m:t>
                    </m:r>
                    <m:r>
                      <m:rPr>
                        <m:nor/>
                      </m:rPr>
                      <a:rPr lang="en-VN" sz="2400" i="0"/>
                      <m:t>ì</m:t>
                    </m:r>
                    <m:r>
                      <m:rPr>
                        <m:nor/>
                      </m:rPr>
                      <a:rPr lang="en-VN" sz="2400" i="0"/>
                      <m:t>nh</m:t>
                    </m:r>
                    <m:r>
                      <m:rPr>
                        <m:nor/>
                      </m:rPr>
                      <a:rPr lang="en-VN" sz="2400" i="0"/>
                      <m:t>.</m:t>
                    </m:r>
                  </m:oMath>
                </a14:m>
                <a:endParaRPr lang="en-VN" sz="2400" dirty="0"/>
              </a:p>
              <a:p>
                <a:pPr lvl="1"/>
                <a14:m>
                  <m:oMath xmlns:m="http://schemas.openxmlformats.org/officeDocument/2006/math">
                    <m:r>
                      <m:rPr>
                        <m:nor/>
                      </m:rPr>
                      <a:rPr lang="en-VN" sz="2400" i="0"/>
                      <m:t>Ph</m:t>
                    </m:r>
                    <m:r>
                      <m:rPr>
                        <m:nor/>
                      </m:rPr>
                      <a:rPr lang="en-VN" sz="2400" i="0"/>
                      <m:t>â</m:t>
                    </m:r>
                    <m:r>
                      <m:rPr>
                        <m:nor/>
                      </m:rPr>
                      <a:rPr lang="en-VN" sz="2400" i="0"/>
                      <m:t>n</m:t>
                    </m:r>
                    <m:r>
                      <m:rPr>
                        <m:nor/>
                      </m:rPr>
                      <a:rPr lang="en-VN" sz="2400" i="0"/>
                      <m:t> </m:t>
                    </m:r>
                    <m:r>
                      <m:rPr>
                        <m:nor/>
                      </m:rPr>
                      <a:rPr lang="en-VN" sz="2400" i="0"/>
                      <m:t>lo</m:t>
                    </m:r>
                    <m:r>
                      <m:rPr>
                        <m:nor/>
                      </m:rPr>
                      <a:rPr lang="en-VN" sz="2400" i="0"/>
                      <m:t>ạ</m:t>
                    </m:r>
                    <m:r>
                      <m:rPr>
                        <m:nor/>
                      </m:rPr>
                      <a:rPr lang="en-VN" sz="2400" i="0"/>
                      <m:t>i</m:t>
                    </m:r>
                    <m:r>
                      <m:rPr>
                        <m:nor/>
                      </m:rPr>
                      <a:rPr lang="en-VN" sz="2400" i="0"/>
                      <m:t> </m:t>
                    </m:r>
                    <m:r>
                      <m:rPr>
                        <m:nor/>
                      </m:rPr>
                      <a:rPr lang="en-VN" sz="2400" i="0"/>
                      <m:t>theo</m:t>
                    </m:r>
                    <m:r>
                      <m:rPr>
                        <m:nor/>
                      </m:rPr>
                      <a:rPr lang="en-VN" sz="2400" i="0"/>
                      <m:t> </m:t>
                    </m:r>
                    <m:r>
                      <m:rPr>
                        <m:nor/>
                      </m:rPr>
                      <a:rPr lang="en-VN" sz="2400" i="0"/>
                      <m:t>c</m:t>
                    </m:r>
                    <m:r>
                      <m:rPr>
                        <m:nor/>
                      </m:rPr>
                      <a:rPr lang="en-VN" sz="2400" i="0"/>
                      <m:t>á</m:t>
                    </m:r>
                    <m:r>
                      <m:rPr>
                        <m:nor/>
                      </m:rPr>
                      <a:rPr lang="en-VN" sz="2400" i="0"/>
                      <m:t>ch</m:t>
                    </m:r>
                    <m:r>
                      <m:rPr>
                        <m:nor/>
                      </m:rPr>
                      <a:rPr lang="en-VN" sz="2400" i="0"/>
                      <m:t> </m:t>
                    </m:r>
                    <m:r>
                      <m:rPr>
                        <m:nor/>
                      </m:rPr>
                      <a:rPr lang="en-VN" sz="2400" i="0"/>
                      <m:t>thu</m:t>
                    </m:r>
                    <m:r>
                      <m:rPr>
                        <m:nor/>
                      </m:rPr>
                      <a:rPr lang="en-VN" sz="2400" i="0"/>
                      <m:t> </m:t>
                    </m:r>
                    <m:r>
                      <m:rPr>
                        <m:nor/>
                      </m:rPr>
                      <a:rPr lang="en-VN" sz="2400" i="0"/>
                      <m:t>nh</m:t>
                    </m:r>
                    <m:r>
                      <m:rPr>
                        <m:nor/>
                      </m:rPr>
                      <a:rPr lang="en-VN" sz="2400" i="0"/>
                      <m:t>ậ</m:t>
                    </m:r>
                    <m:r>
                      <m:rPr>
                        <m:nor/>
                      </m:rPr>
                      <a:rPr lang="en-VN" sz="2400" i="0"/>
                      <m:t>n</m:t>
                    </m:r>
                    <m:r>
                      <m:rPr>
                        <m:nor/>
                      </m:rPr>
                      <a:rPr lang="en-VN" sz="2400" i="0"/>
                      <m:t> </m:t>
                    </m:r>
                    <m:r>
                      <m:rPr>
                        <m:nor/>
                      </m:rPr>
                      <a:rPr lang="en-VN" sz="2400" i="0"/>
                      <m:t>m</m:t>
                    </m:r>
                    <m:r>
                      <m:rPr>
                        <m:nor/>
                      </m:rPr>
                      <a:rPr lang="en-VN" sz="2400" i="0"/>
                      <m:t>ẫ</m:t>
                    </m:r>
                    <m:r>
                      <m:rPr>
                        <m:nor/>
                      </m:rPr>
                      <a:rPr lang="en-VN" sz="2400" i="0"/>
                      <m:t>u</m:t>
                    </m:r>
                    <m:r>
                      <m:rPr>
                        <m:nor/>
                      </m:rPr>
                      <a:rPr lang="en-VN" sz="2400" i="0"/>
                      <m:t>: </m:t>
                    </m:r>
                    <m:r>
                      <m:rPr>
                        <m:nor/>
                      </m:rPr>
                      <a:rPr lang="en-VN" sz="2400" i="0"/>
                      <m:t>Khai</m:t>
                    </m:r>
                    <m:r>
                      <m:rPr>
                        <m:nor/>
                      </m:rPr>
                      <a:rPr lang="en-VN" sz="2400" i="0"/>
                      <m:t> </m:t>
                    </m:r>
                    <m:r>
                      <m:rPr>
                        <m:nor/>
                      </m:rPr>
                      <a:rPr lang="en-VN" sz="2400" i="0"/>
                      <m:t>ph</m:t>
                    </m:r>
                    <m:r>
                      <m:rPr>
                        <m:nor/>
                      </m:rPr>
                      <a:rPr lang="en-VN" sz="2400" i="0"/>
                      <m:t>á </m:t>
                    </m:r>
                    <m:r>
                      <m:rPr>
                        <m:nor/>
                      </m:rPr>
                      <a:rPr lang="en-VN" sz="2400" i="0"/>
                      <m:t>m</m:t>
                    </m:r>
                    <m:r>
                      <m:rPr>
                        <m:nor/>
                      </m:rPr>
                      <a:rPr lang="en-VN" sz="2400" i="0"/>
                      <m:t>ẫ</m:t>
                    </m:r>
                    <m:r>
                      <m:rPr>
                        <m:nor/>
                      </m:rPr>
                      <a:rPr lang="en-VN" sz="2400" i="0"/>
                      <m:t>u</m:t>
                    </m:r>
                    <m:r>
                      <m:rPr>
                        <m:nor/>
                      </m:rPr>
                      <a:rPr lang="en-VN" sz="2400" i="0"/>
                      <m:t> </m:t>
                    </m:r>
                    <m:r>
                      <m:rPr>
                        <m:nor/>
                      </m:rPr>
                      <a:rPr lang="en-VN" sz="2400" i="0"/>
                      <m:t>kh</m:t>
                    </m:r>
                    <m:r>
                      <m:rPr>
                        <m:nor/>
                      </m:rPr>
                      <a:rPr lang="en-VN" sz="2400" i="0"/>
                      <m:t>ó (</m:t>
                    </m:r>
                    <m:r>
                      <m:rPr>
                        <m:nor/>
                      </m:rPr>
                      <a:rPr lang="en-VN" sz="2400" i="0"/>
                      <m:t>hard</m:t>
                    </m:r>
                    <m:r>
                      <m:rPr>
                        <m:nor/>
                      </m:rPr>
                      <a:rPr lang="en-VN" sz="2400" i="0"/>
                      <m:t> </m:t>
                    </m:r>
                    <m:r>
                      <m:rPr>
                        <m:nor/>
                      </m:rPr>
                      <a:rPr lang="en-VN" sz="2400" i="0"/>
                      <m:t>example</m:t>
                    </m:r>
                    <m:r>
                      <m:rPr>
                        <m:nor/>
                      </m:rPr>
                      <a:rPr lang="en-VN" sz="2400" i="0"/>
                      <m:t> </m:t>
                    </m:r>
                    <m:r>
                      <m:rPr>
                        <m:nor/>
                      </m:rPr>
                      <a:rPr lang="en-VN" sz="2400" i="0"/>
                      <m:t>mining</m:t>
                    </m:r>
                    <m:r>
                      <m:rPr>
                        <m:nor/>
                      </m:rPr>
                      <a:rPr lang="en-VN" sz="2400" i="0"/>
                      <m:t>) </m:t>
                    </m:r>
                    <m:r>
                      <m:rPr>
                        <m:nor/>
                      </m:rPr>
                      <a:rPr lang="en-VN" sz="2400" i="0"/>
                      <m:t>v</m:t>
                    </m:r>
                    <m:r>
                      <m:rPr>
                        <m:nor/>
                      </m:rPr>
                      <a:rPr lang="en-VN" sz="2400" i="0"/>
                      <m:t>à </m:t>
                    </m:r>
                    <m:r>
                      <m:rPr>
                        <m:nor/>
                      </m:rPr>
                      <a:rPr lang="en-VN" sz="2400" i="0"/>
                      <m:t>sinh</m:t>
                    </m:r>
                    <m:r>
                      <m:rPr>
                        <m:nor/>
                      </m:rPr>
                      <a:rPr lang="en-VN" sz="2400" i="0"/>
                      <m:t> </m:t>
                    </m:r>
                    <m:r>
                      <m:rPr>
                        <m:nor/>
                      </m:rPr>
                      <a:rPr lang="en-VN" sz="2400" i="0"/>
                      <m:t>m</m:t>
                    </m:r>
                    <m:r>
                      <m:rPr>
                        <m:nor/>
                      </m:rPr>
                      <a:rPr lang="en-VN" sz="2400" i="0"/>
                      <m:t>ẫ</m:t>
                    </m:r>
                    <m:r>
                      <m:rPr>
                        <m:nor/>
                      </m:rPr>
                      <a:rPr lang="en-VN" sz="2400" i="0"/>
                      <m:t>u</m:t>
                    </m:r>
                    <m:r>
                      <m:rPr>
                        <m:nor/>
                      </m:rPr>
                      <a:rPr lang="en-VN" sz="2400" i="0"/>
                      <m:t> </m:t>
                    </m:r>
                    <m:r>
                      <m:rPr>
                        <m:nor/>
                      </m:rPr>
                      <a:rPr lang="en-VN" sz="2400" i="0"/>
                      <m:t>kh</m:t>
                    </m:r>
                    <m:r>
                      <m:rPr>
                        <m:nor/>
                      </m:rPr>
                      <a:rPr lang="en-VN" sz="2400" i="0"/>
                      <m:t>ó (</m:t>
                    </m:r>
                    <m:r>
                      <m:rPr>
                        <m:nor/>
                      </m:rPr>
                      <a:rPr lang="en-VN" sz="2400" i="0"/>
                      <m:t>hard</m:t>
                    </m:r>
                    <m:r>
                      <m:rPr>
                        <m:nor/>
                      </m:rPr>
                      <a:rPr lang="en-VN" sz="2400" i="0"/>
                      <m:t> </m:t>
                    </m:r>
                    <m:r>
                      <m:rPr>
                        <m:nor/>
                      </m:rPr>
                      <a:rPr lang="en-VN" sz="2400" i="0"/>
                      <m:t>example</m:t>
                    </m:r>
                    <m:r>
                      <m:rPr>
                        <m:nor/>
                      </m:rPr>
                      <a:rPr lang="en-VN" sz="2400" i="0"/>
                      <m:t> </m:t>
                    </m:r>
                    <m:r>
                      <m:rPr>
                        <m:nor/>
                      </m:rPr>
                      <a:rPr lang="en-VN" sz="2400" i="0"/>
                      <m:t>generation</m:t>
                    </m:r>
                    <m:r>
                      <m:rPr>
                        <m:nor/>
                      </m:rPr>
                      <a:rPr lang="en-VN" sz="2400" i="0"/>
                      <m:t>).</m:t>
                    </m:r>
                  </m:oMath>
                </a14:m>
                <a:endParaRPr lang="en-VN" sz="2400" dirty="0"/>
              </a:p>
              <a:p>
                <a14:m>
                  <m:oMath xmlns:m="http://schemas.openxmlformats.org/officeDocument/2006/math">
                    <m:r>
                      <m:rPr>
                        <m:nor/>
                      </m:rPr>
                      <a:rPr lang="en-VN" i="0"/>
                      <m:t>Khai</m:t>
                    </m:r>
                    <m:r>
                      <m:rPr>
                        <m:nor/>
                      </m:rPr>
                      <a:rPr lang="en-VN" i="0"/>
                      <m:t> </m:t>
                    </m:r>
                    <m:r>
                      <m:rPr>
                        <m:nor/>
                      </m:rPr>
                      <a:rPr lang="en-VN" i="0"/>
                      <m:t>ph</m:t>
                    </m:r>
                    <m:r>
                      <m:rPr>
                        <m:nor/>
                      </m:rPr>
                      <a:rPr lang="en-VN" i="0"/>
                      <m:t>á </m:t>
                    </m:r>
                    <m:r>
                      <m:rPr>
                        <m:nor/>
                      </m:rPr>
                      <a:rPr lang="en-VN" i="0"/>
                      <m:t>b</m:t>
                    </m:r>
                    <m:r>
                      <m:rPr>
                        <m:nor/>
                      </m:rPr>
                      <a:rPr lang="en-VN" i="0"/>
                      <m:t>ộ </m:t>
                    </m:r>
                    <m:r>
                      <m:rPr>
                        <m:nor/>
                      </m:rPr>
                      <a:rPr lang="en-VN" i="0"/>
                      <m:t>ba</m:t>
                    </m:r>
                    <m:r>
                      <m:rPr>
                        <m:nor/>
                      </m:rPr>
                      <a:rPr lang="en-VN" i="0"/>
                      <m:t> </m:t>
                    </m:r>
                    <m:r>
                      <m:rPr>
                        <m:nor/>
                      </m:rPr>
                      <a:rPr lang="en-VN" i="0"/>
                      <m:t>kh</m:t>
                    </m:r>
                    <m:r>
                      <m:rPr>
                        <m:nor/>
                      </m:rPr>
                      <a:rPr lang="en-VN" i="0"/>
                      <m:t>ó (</m:t>
                    </m:r>
                    <m:r>
                      <m:rPr>
                        <m:nor/>
                      </m:rPr>
                      <a:rPr lang="en-VN" i="0"/>
                      <m:t>Hard</m:t>
                    </m:r>
                    <m:r>
                      <m:rPr>
                        <m:nor/>
                      </m:rPr>
                      <a:rPr lang="en-VN" i="0"/>
                      <m:t> </m:t>
                    </m:r>
                    <m:r>
                      <m:rPr>
                        <m:nor/>
                      </m:rPr>
                      <a:rPr lang="en-VN" i="0"/>
                      <m:t>Triplet</m:t>
                    </m:r>
                    <m:r>
                      <m:rPr>
                        <m:nor/>
                      </m:rPr>
                      <a:rPr lang="en-VN" i="0"/>
                      <m:t> </m:t>
                    </m:r>
                    <m:r>
                      <m:rPr>
                        <m:nor/>
                      </m:rPr>
                      <a:rPr lang="en-VN" i="0"/>
                      <m:t>Mining</m:t>
                    </m:r>
                    <m:r>
                      <m:rPr>
                        <m:nor/>
                      </m:rPr>
                      <a:rPr lang="en-VN" i="0"/>
                      <m:t>): </m:t>
                    </m:r>
                    <m:r>
                      <m:rPr>
                        <m:nor/>
                      </m:rPr>
                      <a:rPr lang="en-VN" i="0"/>
                      <m:t>D</m:t>
                    </m:r>
                    <m:r>
                      <m:rPr>
                        <m:nor/>
                      </m:rPr>
                      <a:rPr lang="en-VN" i="0"/>
                      <m:t>ự</m:t>
                    </m:r>
                    <m:r>
                      <m:rPr>
                        <m:nor/>
                      </m:rPr>
                      <a:rPr lang="en-VN" i="0"/>
                      <m:t>a</m:t>
                    </m:r>
                    <m:r>
                      <m:rPr>
                        <m:nor/>
                      </m:rPr>
                      <a:rPr lang="en-VN" i="0"/>
                      <m:t> </m:t>
                    </m:r>
                    <m:r>
                      <m:rPr>
                        <m:nor/>
                      </m:rPr>
                      <a:rPr lang="en-VN" i="0"/>
                      <m:t>tr</m:t>
                    </m:r>
                    <m:r>
                      <m:rPr>
                        <m:nor/>
                      </m:rPr>
                      <a:rPr lang="en-VN" i="0"/>
                      <m:t>ê</m:t>
                    </m:r>
                    <m:r>
                      <m:rPr>
                        <m:nor/>
                      </m:rPr>
                      <a:rPr lang="en-VN" i="0"/>
                      <m:t>n</m:t>
                    </m:r>
                    <m:r>
                      <m:rPr>
                        <m:nor/>
                      </m:rPr>
                      <a:rPr lang="en-VN" i="0"/>
                      <m:t> </m:t>
                    </m:r>
                    <m:r>
                      <m:rPr>
                        <m:nor/>
                      </m:rPr>
                      <a:rPr lang="en-VN" i="0"/>
                      <m:t>h</m:t>
                    </m:r>
                    <m:r>
                      <m:rPr>
                        <m:nor/>
                      </m:rPr>
                      <a:rPr lang="en-VN" i="0"/>
                      <m:t>à</m:t>
                    </m:r>
                    <m:r>
                      <m:rPr>
                        <m:nor/>
                      </m:rPr>
                      <a:rPr lang="en-VN" i="0"/>
                      <m:t>m</m:t>
                    </m:r>
                    <m:r>
                      <m:rPr>
                        <m:nor/>
                      </m:rPr>
                      <a:rPr lang="en-VN" i="0"/>
                      <m:t> </m:t>
                    </m:r>
                    <m:r>
                      <m:rPr>
                        <m:nor/>
                      </m:rPr>
                      <a:rPr lang="en-VN" i="0"/>
                      <m:t>m</m:t>
                    </m:r>
                    <m:r>
                      <m:rPr>
                        <m:nor/>
                      </m:rPr>
                      <a:rPr lang="en-VN" i="0"/>
                      <m:t>ấ</m:t>
                    </m:r>
                    <m:r>
                      <m:rPr>
                        <m:nor/>
                      </m:rPr>
                      <a:rPr lang="en-VN" i="0"/>
                      <m:t>t</m:t>
                    </m:r>
                    <m:r>
                      <m:rPr>
                        <m:nor/>
                      </m:rPr>
                      <a:rPr lang="en-VN" i="0"/>
                      <m:t> </m:t>
                    </m:r>
                    <m:r>
                      <m:rPr>
                        <m:nor/>
                      </m:rPr>
                      <a:rPr lang="en-VN" i="0"/>
                      <m:t>m</m:t>
                    </m:r>
                    <m:r>
                      <m:rPr>
                        <m:nor/>
                      </m:rPr>
                      <a:rPr lang="en-VN" i="0"/>
                      <m:t>á</m:t>
                    </m:r>
                    <m:r>
                      <m:rPr>
                        <m:nor/>
                      </m:rPr>
                      <a:rPr lang="en-VN" i="0"/>
                      <m:t>t</m:t>
                    </m:r>
                    <m:r>
                      <m:rPr>
                        <m:nor/>
                      </m:rPr>
                      <a:rPr lang="en-VN" i="0"/>
                      <m:t> </m:t>
                    </m:r>
                    <m:r>
                      <m:rPr>
                        <m:nor/>
                      </m:rPr>
                      <a:rPr lang="en-VN" i="0"/>
                      <m:t>b</m:t>
                    </m:r>
                    <m:r>
                      <m:rPr>
                        <m:nor/>
                      </m:rPr>
                      <a:rPr lang="en-VN" i="0"/>
                      <m:t>ộ </m:t>
                    </m:r>
                    <m:r>
                      <m:rPr>
                        <m:nor/>
                      </m:rPr>
                      <a:rPr lang="en-VN" i="0"/>
                      <m:t>ba</m:t>
                    </m:r>
                    <m:r>
                      <m:rPr>
                        <m:nor/>
                      </m:rPr>
                      <a:rPr lang="en-VN" i="0"/>
                      <m:t>, </m:t>
                    </m:r>
                    <m:r>
                      <m:rPr>
                        <m:nor/>
                      </m:rPr>
                      <a:rPr lang="en-VN" i="0"/>
                      <m:t>l</m:t>
                    </m:r>
                    <m:r>
                      <m:rPr>
                        <m:nor/>
                      </m:rPr>
                      <a:rPr lang="en-VN" i="0"/>
                      <m:t>ự</m:t>
                    </m:r>
                    <m:r>
                      <m:rPr>
                        <m:nor/>
                      </m:rPr>
                      <a:rPr lang="en-VN" i="0"/>
                      <m:t>a</m:t>
                    </m:r>
                    <m:r>
                      <m:rPr>
                        <m:nor/>
                      </m:rPr>
                      <a:rPr lang="en-VN" i="0"/>
                      <m:t> </m:t>
                    </m:r>
                    <m:r>
                      <m:rPr>
                        <m:nor/>
                      </m:rPr>
                      <a:rPr lang="en-VN" i="0"/>
                      <m:t>ch</m:t>
                    </m:r>
                    <m:r>
                      <m:rPr>
                        <m:nor/>
                      </m:rPr>
                      <a:rPr lang="en-VN" i="0"/>
                      <m:t>ọ</m:t>
                    </m:r>
                    <m:r>
                      <m:rPr>
                        <m:nor/>
                      </m:rPr>
                      <a:rPr lang="en-VN" i="0"/>
                      <m:t>n</m:t>
                    </m:r>
                    <m:r>
                      <m:rPr>
                        <m:nor/>
                      </m:rPr>
                      <a:rPr lang="en-VN" i="0"/>
                      <m:t> </m:t>
                    </m:r>
                    <m:r>
                      <m:rPr>
                        <m:nor/>
                      </m:rPr>
                      <a:rPr lang="en-VN" i="0"/>
                      <m:t>c</m:t>
                    </m:r>
                    <m:r>
                      <m:rPr>
                        <m:nor/>
                      </m:rPr>
                      <a:rPr lang="en-VN" i="0"/>
                      <m:t>á</m:t>
                    </m:r>
                    <m:r>
                      <m:rPr>
                        <m:nor/>
                      </m:rPr>
                      <a:rPr lang="en-VN" i="0"/>
                      <m:t>c</m:t>
                    </m:r>
                    <m:r>
                      <m:rPr>
                        <m:nor/>
                      </m:rPr>
                      <a:rPr lang="en-VN" i="0"/>
                      <m:t> </m:t>
                    </m:r>
                    <m:r>
                      <m:rPr>
                        <m:nor/>
                      </m:rPr>
                      <a:rPr lang="en-VN" i="0"/>
                      <m:t>b</m:t>
                    </m:r>
                    <m:r>
                      <m:rPr>
                        <m:nor/>
                      </m:rPr>
                      <a:rPr lang="en-VN" i="0"/>
                      <m:t>ộ </m:t>
                    </m:r>
                    <m:r>
                      <m:rPr>
                        <m:nor/>
                      </m:rPr>
                      <a:rPr lang="en-VN" i="0"/>
                      <m:t>ba</m:t>
                    </m:r>
                    <m:r>
                      <m:rPr>
                        <m:nor/>
                      </m:rPr>
                      <a:rPr lang="en-VN" i="0"/>
                      <m:t> </m:t>
                    </m:r>
                    <m:r>
                      <m:rPr>
                        <m:nor/>
                      </m:rPr>
                      <a:rPr lang="en-VN" i="0"/>
                      <m:t>c</m:t>
                    </m:r>
                    <m:r>
                      <m:rPr>
                        <m:nor/>
                      </m:rPr>
                      <a:rPr lang="en-VN" i="0"/>
                      <m:t>ó </m:t>
                    </m:r>
                    <m:r>
                      <m:rPr>
                        <m:nor/>
                      </m:rPr>
                      <a:rPr lang="en-VN" i="0"/>
                      <m:t>kho</m:t>
                    </m:r>
                    <m:r>
                      <m:rPr>
                        <m:nor/>
                      </m:rPr>
                      <a:rPr lang="en-VN" i="0"/>
                      <m:t>ả</m:t>
                    </m:r>
                    <m:r>
                      <m:rPr>
                        <m:nor/>
                      </m:rPr>
                      <a:rPr lang="en-VN" i="0"/>
                      <m:t>ng</m:t>
                    </m:r>
                    <m:r>
                      <m:rPr>
                        <m:nor/>
                      </m:rPr>
                      <a:rPr lang="en-VN" i="0"/>
                      <m:t> </m:t>
                    </m:r>
                    <m:r>
                      <m:rPr>
                        <m:nor/>
                      </m:rPr>
                      <a:rPr lang="en-VN" i="0"/>
                      <m:t>c</m:t>
                    </m:r>
                    <m:r>
                      <m:rPr>
                        <m:nor/>
                      </m:rPr>
                      <a:rPr lang="en-VN" i="0"/>
                      <m:t>á</m:t>
                    </m:r>
                    <m:r>
                      <m:rPr>
                        <m:nor/>
                      </m:rPr>
                      <a:rPr lang="en-VN" i="0"/>
                      <m:t>ch</m:t>
                    </m:r>
                    <m:r>
                      <m:rPr>
                        <m:nor/>
                      </m:rPr>
                      <a:rPr lang="en-VN" i="0"/>
                      <m:t> </m:t>
                    </m:r>
                    <m:r>
                      <m:rPr>
                        <m:nor/>
                      </m:rPr>
                      <a:rPr lang="en-VN" i="0"/>
                      <m:t>gi</m:t>
                    </m:r>
                    <m:r>
                      <m:rPr>
                        <m:nor/>
                      </m:rPr>
                      <a:rPr lang="en-VN" i="0"/>
                      <m:t>ữ</m:t>
                    </m:r>
                    <m:r>
                      <m:rPr>
                        <m:nor/>
                      </m:rPr>
                      <a:rPr lang="en-VN" i="0"/>
                      <m:t>a</m:t>
                    </m:r>
                    <m:r>
                      <m:rPr>
                        <m:nor/>
                      </m:rPr>
                      <a:rPr lang="en-VN" i="0"/>
                      <m:t> </m:t>
                    </m:r>
                    <m:r>
                      <m:rPr>
                        <m:nor/>
                      </m:rPr>
                      <a:rPr lang="en-VN" i="0"/>
                      <m:t>m</m:t>
                    </m:r>
                    <m:r>
                      <m:rPr>
                        <m:nor/>
                      </m:rPr>
                      <a:rPr lang="en-VN" i="0"/>
                      <m:t>ẫ</m:t>
                    </m:r>
                    <m:r>
                      <m:rPr>
                        <m:nor/>
                      </m:rPr>
                      <a:rPr lang="en-VN" i="0"/>
                      <m:t>u</m:t>
                    </m:r>
                    <m:r>
                      <m:rPr>
                        <m:nor/>
                      </m:rPr>
                      <a:rPr lang="en-VN" i="0"/>
                      <m:t> </m:t>
                    </m:r>
                    <m:r>
                      <m:rPr>
                        <m:nor/>
                      </m:rPr>
                      <a:rPr lang="en-VN" i="0"/>
                      <m:t>neo</m:t>
                    </m:r>
                    <m:r>
                      <m:rPr>
                        <m:nor/>
                      </m:rPr>
                      <a:rPr lang="en-VN" i="0"/>
                      <m:t> </m:t>
                    </m:r>
                    <m:r>
                      <m:rPr>
                        <m:nor/>
                      </m:rPr>
                      <a:rPr lang="en-VN" i="0"/>
                      <m:t>v</m:t>
                    </m:r>
                    <m:r>
                      <m:rPr>
                        <m:nor/>
                      </m:rPr>
                      <a:rPr lang="en-VN" i="0"/>
                      <m:t>à </m:t>
                    </m:r>
                    <m:r>
                      <m:rPr>
                        <m:nor/>
                      </m:rPr>
                      <a:rPr lang="en-VN" i="0"/>
                      <m:t>m</m:t>
                    </m:r>
                    <m:r>
                      <m:rPr>
                        <m:nor/>
                      </m:rPr>
                      <a:rPr lang="en-VN" i="0"/>
                      <m:t>ẫ</m:t>
                    </m:r>
                    <m:r>
                      <m:rPr>
                        <m:nor/>
                      </m:rPr>
                      <a:rPr lang="en-VN" i="0"/>
                      <m:t>u</m:t>
                    </m:r>
                    <m:r>
                      <m:rPr>
                        <m:nor/>
                      </m:rPr>
                      <a:rPr lang="en-VN" i="0"/>
                      <m:t> </m:t>
                    </m:r>
                    <m:r>
                      <m:rPr>
                        <m:nor/>
                      </m:rPr>
                      <a:rPr lang="en-VN" i="0"/>
                      <m:t>d</m:t>
                    </m:r>
                    <m:r>
                      <m:rPr>
                        <m:nor/>
                      </m:rPr>
                      <a:rPr lang="en-VN" i="0"/>
                      <m:t>ươ</m:t>
                    </m:r>
                    <m:r>
                      <m:rPr>
                        <m:nor/>
                      </m:rPr>
                      <a:rPr lang="en-VN" i="0"/>
                      <m:t>ng</m:t>
                    </m:r>
                    <m:r>
                      <m:rPr>
                        <m:nor/>
                      </m:rPr>
                      <a:rPr lang="en-VN" i="0"/>
                      <m:t> </m:t>
                    </m:r>
                    <m:r>
                      <m:rPr>
                        <m:nor/>
                      </m:rPr>
                      <a:rPr lang="en-VN" i="0"/>
                      <m:t>l</m:t>
                    </m:r>
                    <m:r>
                      <m:rPr>
                        <m:nor/>
                      </m:rPr>
                      <a:rPr lang="en-VN" i="0"/>
                      <m:t>ớ</m:t>
                    </m:r>
                    <m:r>
                      <m:rPr>
                        <m:nor/>
                      </m:rPr>
                      <a:rPr lang="en-VN" i="0"/>
                      <m:t>n</m:t>
                    </m:r>
                    <m:r>
                      <m:rPr>
                        <m:nor/>
                      </m:rPr>
                      <a:rPr lang="en-VN" i="0"/>
                      <m:t> </m:t>
                    </m:r>
                    <m:r>
                      <m:rPr>
                        <m:nor/>
                      </m:rPr>
                      <a:rPr lang="en-VN" i="0"/>
                      <m:t>nh</m:t>
                    </m:r>
                    <m:r>
                      <m:rPr>
                        <m:nor/>
                      </m:rPr>
                      <a:rPr lang="en-VN" i="0"/>
                      <m:t>ấ</m:t>
                    </m:r>
                    <m:r>
                      <m:rPr>
                        <m:nor/>
                      </m:rPr>
                      <a:rPr lang="en-VN" i="0"/>
                      <m:t>t</m:t>
                    </m:r>
                    <m:r>
                      <m:rPr>
                        <m:nor/>
                      </m:rPr>
                      <a:rPr lang="en-VN" i="0"/>
                      <m:t>, đồ</m:t>
                    </m:r>
                    <m:r>
                      <m:rPr>
                        <m:nor/>
                      </m:rPr>
                      <a:rPr lang="en-VN" i="0"/>
                      <m:t>ng</m:t>
                    </m:r>
                    <m:r>
                      <m:rPr>
                        <m:nor/>
                      </m:rPr>
                      <a:rPr lang="en-VN" i="0"/>
                      <m:t> </m:t>
                    </m:r>
                    <m:r>
                      <m:rPr>
                        <m:nor/>
                      </m:rPr>
                      <a:rPr lang="en-VN" i="0"/>
                      <m:t>th</m:t>
                    </m:r>
                    <m:r>
                      <m:rPr>
                        <m:nor/>
                      </m:rPr>
                      <a:rPr lang="en-VN" i="0"/>
                      <m:t>ờ</m:t>
                    </m:r>
                    <m:r>
                      <m:rPr>
                        <m:nor/>
                      </m:rPr>
                      <a:rPr lang="en-VN" i="0"/>
                      <m:t>i</m:t>
                    </m:r>
                    <m:r>
                      <m:rPr>
                        <m:nor/>
                      </m:rPr>
                      <a:rPr lang="en-VN" i="0"/>
                      <m:t> </m:t>
                    </m:r>
                    <m:r>
                      <m:rPr>
                        <m:nor/>
                      </m:rPr>
                      <a:rPr lang="en-VN" i="0"/>
                      <m:t>kho</m:t>
                    </m:r>
                    <m:r>
                      <m:rPr>
                        <m:nor/>
                      </m:rPr>
                      <a:rPr lang="en-VN" i="0"/>
                      <m:t>ả</m:t>
                    </m:r>
                    <m:r>
                      <m:rPr>
                        <m:nor/>
                      </m:rPr>
                      <a:rPr lang="en-VN" i="0"/>
                      <m:t>ng</m:t>
                    </m:r>
                    <m:r>
                      <m:rPr>
                        <m:nor/>
                      </m:rPr>
                      <a:rPr lang="en-VN" i="0"/>
                      <m:t> </m:t>
                    </m:r>
                    <m:r>
                      <m:rPr>
                        <m:nor/>
                      </m:rPr>
                      <a:rPr lang="en-VN" i="0"/>
                      <m:t>c</m:t>
                    </m:r>
                    <m:r>
                      <m:rPr>
                        <m:nor/>
                      </m:rPr>
                      <a:rPr lang="en-VN" i="0"/>
                      <m:t>á</m:t>
                    </m:r>
                    <m:r>
                      <m:rPr>
                        <m:nor/>
                      </m:rPr>
                      <a:rPr lang="en-VN" i="0"/>
                      <m:t>ch</m:t>
                    </m:r>
                    <m:r>
                      <m:rPr>
                        <m:nor/>
                      </m:rPr>
                      <a:rPr lang="en-VN" i="0"/>
                      <m:t> </m:t>
                    </m:r>
                    <m:r>
                      <m:rPr>
                        <m:nor/>
                      </m:rPr>
                      <a:rPr lang="en-VN" i="0"/>
                      <m:t>gi</m:t>
                    </m:r>
                    <m:r>
                      <m:rPr>
                        <m:nor/>
                      </m:rPr>
                      <a:rPr lang="en-VN" i="0"/>
                      <m:t>ữ</m:t>
                    </m:r>
                    <m:r>
                      <m:rPr>
                        <m:nor/>
                      </m:rPr>
                      <a:rPr lang="en-VN" i="0"/>
                      <m:t>a</m:t>
                    </m:r>
                    <m:r>
                      <m:rPr>
                        <m:nor/>
                      </m:rPr>
                      <a:rPr lang="en-VN" i="0"/>
                      <m:t> </m:t>
                    </m:r>
                    <m:r>
                      <m:rPr>
                        <m:nor/>
                      </m:rPr>
                      <a:rPr lang="en-VN" i="0"/>
                      <m:t>m</m:t>
                    </m:r>
                    <m:r>
                      <m:rPr>
                        <m:nor/>
                      </m:rPr>
                      <a:rPr lang="en-VN" i="0"/>
                      <m:t>ẫ</m:t>
                    </m:r>
                    <m:r>
                      <m:rPr>
                        <m:nor/>
                      </m:rPr>
                      <a:rPr lang="en-VN" i="0"/>
                      <m:t>u</m:t>
                    </m:r>
                    <m:r>
                      <m:rPr>
                        <m:nor/>
                      </m:rPr>
                      <a:rPr lang="en-VN" i="0"/>
                      <m:t> </m:t>
                    </m:r>
                    <m:r>
                      <m:rPr>
                        <m:nor/>
                      </m:rPr>
                      <a:rPr lang="en-VN" i="0"/>
                      <m:t>neo</m:t>
                    </m:r>
                    <m:r>
                      <m:rPr>
                        <m:nor/>
                      </m:rPr>
                      <a:rPr lang="en-VN" i="0"/>
                      <m:t> </m:t>
                    </m:r>
                    <m:r>
                      <m:rPr>
                        <m:nor/>
                      </m:rPr>
                      <a:rPr lang="en-VN" i="0"/>
                      <m:t>v</m:t>
                    </m:r>
                    <m:r>
                      <m:rPr>
                        <m:nor/>
                      </m:rPr>
                      <a:rPr lang="en-VN" i="0"/>
                      <m:t>à </m:t>
                    </m:r>
                    <m:r>
                      <m:rPr>
                        <m:nor/>
                      </m:rPr>
                      <a:rPr lang="en-VN" i="0"/>
                      <m:t>m</m:t>
                    </m:r>
                    <m:r>
                      <m:rPr>
                        <m:nor/>
                      </m:rPr>
                      <a:rPr lang="en-VN" i="0"/>
                      <m:t>ẫ</m:t>
                    </m:r>
                    <m:r>
                      <m:rPr>
                        <m:nor/>
                      </m:rPr>
                      <a:rPr lang="en-VN" i="0"/>
                      <m:t>u</m:t>
                    </m:r>
                    <m:r>
                      <m:rPr>
                        <m:nor/>
                      </m:rPr>
                      <a:rPr lang="en-VN" i="0"/>
                      <m:t> â</m:t>
                    </m:r>
                    <m:r>
                      <m:rPr>
                        <m:nor/>
                      </m:rPr>
                      <a:rPr lang="en-VN" i="0"/>
                      <m:t>m</m:t>
                    </m:r>
                    <m:r>
                      <m:rPr>
                        <m:nor/>
                      </m:rPr>
                      <a:rPr lang="en-VN" i="0"/>
                      <m:t> </m:t>
                    </m:r>
                    <m:r>
                      <m:rPr>
                        <m:nor/>
                      </m:rPr>
                      <a:rPr lang="en-VN" i="0"/>
                      <m:t>nh</m:t>
                    </m:r>
                    <m:r>
                      <m:rPr>
                        <m:nor/>
                      </m:rPr>
                      <a:rPr lang="en-VN" i="0"/>
                      <m:t>ỏ </m:t>
                    </m:r>
                    <m:r>
                      <m:rPr>
                        <m:nor/>
                      </m:rPr>
                      <a:rPr lang="en-VN" i="0"/>
                      <m:t>nh</m:t>
                    </m:r>
                    <m:r>
                      <m:rPr>
                        <m:nor/>
                      </m:rPr>
                      <a:rPr lang="en-VN" i="0"/>
                      <m:t>ấ</m:t>
                    </m:r>
                    <m:r>
                      <m:rPr>
                        <m:nor/>
                      </m:rPr>
                      <a:rPr lang="en-VN" i="0"/>
                      <m:t>t</m:t>
                    </m:r>
                    <m:r>
                      <m:rPr>
                        <m:nor/>
                      </m:rPr>
                      <a:rPr lang="en-VN" i="0"/>
                      <m:t>.</m:t>
                    </m:r>
                  </m:oMath>
                </a14:m>
                <a:endParaRPr lang="en-VN" dirty="0"/>
              </a:p>
              <a:p>
                <a:pPr marL="0" indent="0" algn="just">
                  <a:buNone/>
                </a:pPr>
                <a14:m>
                  <m:oMathPara xmlns:m="http://schemas.openxmlformats.org/officeDocument/2006/math">
                    <m:oMathParaPr>
                      <m:jc m:val="centerGroup"/>
                    </m:oMathParaPr>
                    <m:oMath xmlns:m="http://schemas.openxmlformats.org/officeDocument/2006/math">
                      <m:sSub>
                        <m:sSubPr>
                          <m:ctrlPr>
                            <a:rPr lang="zh-CN" altLang="en-US" sz="2000" i="1" smtClean="0">
                              <a:solidFill>
                                <a:srgbClr val="836967"/>
                              </a:solidFill>
                              <a:latin typeface="Cambria Math" panose="02040503050406030204" pitchFamily="18" charset="0"/>
                            </a:rPr>
                          </m:ctrlPr>
                        </m:sSubPr>
                        <m:e>
                          <m:r>
                            <a:rPr lang="zh-CN" altLang="en-US" sz="2000" i="1">
                              <a:latin typeface="Cambria Math" panose="02040503050406030204" pitchFamily="18" charset="0"/>
                            </a:rPr>
                            <m:t>𝑎𝑟𝑔𝑚𝑎𝑥</m:t>
                          </m:r>
                        </m:e>
                        <m:sub>
                          <m:sSup>
                            <m:sSupPr>
                              <m:ctrlPr>
                                <a:rPr lang="zh-CN" altLang="en-US" sz="2000" i="1">
                                  <a:solidFill>
                                    <a:srgbClr val="836967"/>
                                  </a:solidFill>
                                  <a:latin typeface="Cambria Math" panose="02040503050406030204" pitchFamily="18" charset="0"/>
                                </a:rPr>
                              </m:ctrlPr>
                            </m:sSupPr>
                            <m:e>
                              <m:r>
                                <a:rPr lang="zh-CN" altLang="en-US" sz="2000" i="1">
                                  <a:latin typeface="Cambria Math" panose="02040503050406030204" pitchFamily="18" charset="0"/>
                                </a:rPr>
                                <m:t>𝑥</m:t>
                              </m:r>
                            </m:e>
                            <m:sup>
                              <m:r>
                                <a:rPr lang="zh-CN" altLang="en-US" sz="2000" i="0">
                                  <a:latin typeface="Cambria Math" panose="02040503050406030204" pitchFamily="18" charset="0"/>
                                </a:rPr>
                                <m:t>+</m:t>
                              </m:r>
                            </m:sup>
                          </m:sSup>
                        </m:sub>
                      </m:sSub>
                      <m:r>
                        <a:rPr lang="zh-CN" altLang="en-US" sz="2000" i="1">
                          <a:latin typeface="Cambria Math" panose="02040503050406030204" pitchFamily="18" charset="0"/>
                        </a:rPr>
                        <m:t>𝐷</m:t>
                      </m:r>
                      <m:d>
                        <m:dPr>
                          <m:ctrlPr>
                            <a:rPr lang="zh-CN" altLang="en-US" sz="2000" i="1">
                              <a:solidFill>
                                <a:srgbClr val="836967"/>
                              </a:solidFill>
                              <a:latin typeface="Cambria Math" panose="02040503050406030204" pitchFamily="18" charset="0"/>
                            </a:rPr>
                          </m:ctrlPr>
                        </m:dPr>
                        <m:e>
                          <m:r>
                            <a:rPr lang="zh-CN" altLang="en-US" sz="2000" i="1">
                              <a:latin typeface="Cambria Math" panose="02040503050406030204" pitchFamily="18" charset="0"/>
                            </a:rPr>
                            <m:t>𝑥</m:t>
                          </m:r>
                          <m:r>
                            <a:rPr lang="zh-CN" altLang="en-US" sz="2000" i="0">
                              <a:latin typeface="Cambria Math" panose="02040503050406030204" pitchFamily="18" charset="0"/>
                            </a:rPr>
                            <m:t>,</m:t>
                          </m:r>
                          <m:sSup>
                            <m:sSupPr>
                              <m:ctrlPr>
                                <a:rPr lang="zh-CN" altLang="en-US" sz="2000" i="1">
                                  <a:solidFill>
                                    <a:srgbClr val="836967"/>
                                  </a:solidFill>
                                  <a:latin typeface="Cambria Math" panose="02040503050406030204" pitchFamily="18" charset="0"/>
                                </a:rPr>
                              </m:ctrlPr>
                            </m:sSupPr>
                            <m:e>
                              <m:r>
                                <a:rPr lang="zh-CN" altLang="en-US" sz="2000" i="1">
                                  <a:latin typeface="Cambria Math" panose="02040503050406030204" pitchFamily="18" charset="0"/>
                                </a:rPr>
                                <m:t>𝑥</m:t>
                              </m:r>
                            </m:e>
                            <m:sup>
                              <m:r>
                                <a:rPr lang="zh-CN" altLang="en-US" sz="2000" i="0">
                                  <a:latin typeface="Cambria Math" panose="02040503050406030204" pitchFamily="18" charset="0"/>
                                </a:rPr>
                                <m:t>+</m:t>
                              </m:r>
                            </m:sup>
                          </m:sSup>
                        </m:e>
                      </m:d>
                      <m:r>
                        <a:rPr lang="en-US" altLang="zh-CN" sz="2000" b="1" i="0" smtClean="0">
                          <a:latin typeface="Cambria Math" panose="02040503050406030204" pitchFamily="18" charset="0"/>
                        </a:rPr>
                        <m:t>,</m:t>
                      </m:r>
                      <m:sSub>
                        <m:sSubPr>
                          <m:ctrlPr>
                            <a:rPr lang="zh-CN" altLang="en-US" i="1">
                              <a:solidFill>
                                <a:srgbClr val="836967"/>
                              </a:solidFill>
                              <a:latin typeface="Cambria Math" panose="02040503050406030204" pitchFamily="18" charset="0"/>
                            </a:rPr>
                          </m:ctrlPr>
                        </m:sSubPr>
                        <m:e>
                          <m:r>
                            <a:rPr lang="zh-CN" altLang="en-US" i="1">
                              <a:latin typeface="Cambria Math" panose="02040503050406030204" pitchFamily="18" charset="0"/>
                            </a:rPr>
                            <m:t>𝑎𝑟𝑔𝑚𝑖𝑛</m:t>
                          </m:r>
                        </m:e>
                        <m:sub>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a:latin typeface="Cambria Math" panose="02040503050406030204" pitchFamily="18" charset="0"/>
                                </a:rPr>
                                <m:t>−</m:t>
                              </m:r>
                            </m:sup>
                          </m:sSup>
                        </m:sub>
                      </m:sSub>
                      <m:r>
                        <a:rPr lang="zh-CN" altLang="en-US" i="1">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a:latin typeface="Cambria Math" panose="02040503050406030204" pitchFamily="18" charset="0"/>
                                </a:rPr>
                                <m:t>−</m:t>
                              </m:r>
                            </m:sup>
                          </m:sSup>
                        </m:e>
                      </m:d>
                    </m:oMath>
                  </m:oMathPara>
                </a14:m>
                <a:endParaRPr lang="en-US" altLang="zh-CN"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876145"/>
                <a:ext cx="11160125" cy="3502174"/>
              </a:xfrm>
              <a:blipFill>
                <a:blip r:embed="rId3"/>
                <a:stretch>
                  <a:fillRect l="-909" t="-362" b="-36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3076" name="Picture 4" descr="Hard Negative Mining In Nature Language Processing (How To, 48% OFF"/>
          <p:cNvPicPr>
            <a:picLocks noChangeAspect="1" noChangeArrowheads="1"/>
          </p:cNvPicPr>
          <p:nvPr/>
        </p:nvPicPr>
        <p:blipFill rotWithShape="1">
          <a:blip r:embed="rId4">
            <a:extLst>
              <a:ext uri="{28A0092B-C50C-407E-A947-70E740481C1C}">
                <a14:useLocalDpi xmlns:a14="http://schemas.microsoft.com/office/drawing/2010/main" val="0"/>
              </a:ext>
            </a:extLst>
          </a:blip>
          <a:srcRect b="54540"/>
          <a:stretch>
            <a:fillRect/>
          </a:stretch>
        </p:blipFill>
        <p:spPr bwMode="auto">
          <a:xfrm>
            <a:off x="628466" y="4541631"/>
            <a:ext cx="5013235" cy="22627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llustration of minority class hard sample mining. (a) Class-level... |  Download Scientific Diag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1657" y="4609039"/>
            <a:ext cx="5814334" cy="2262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4686300"/>
          </a:xfrm>
        </p:spPr>
        <p:txBody>
          <a:bodyPr>
            <a:normAutofit/>
          </a:bodyPr>
          <a:lstStyle/>
          <a:p>
            <a:r>
              <a:rPr lang="en-VN" dirty="0"/>
              <a:t>Thiết kế chiến lược lấy mẫu hiệu quả</a:t>
            </a:r>
          </a:p>
          <a:p>
            <a:pPr lvl="1"/>
            <a:r>
              <a:rPr lang="en-VN" dirty="0"/>
              <a:t>Khai phá mẫu âm bán khó </a:t>
            </a:r>
            <a:r>
              <a:rPr lang="en-VN" i="1" dirty="0"/>
              <a:t>(Semi-hard Negative Mining)</a:t>
            </a:r>
            <a:r>
              <a:rPr lang="en-VN" dirty="0"/>
              <a:t>: Việc chỉ lựa chọn các mẫu âm khó nhất có thể khiến mô hình tập trung quá mức vào một số mẫu đặc biệt và bỏ qua các mẫu có tính đại diện cao hơn.</a:t>
            </a:r>
          </a:p>
          <a:p>
            <a:pPr lvl="1"/>
            <a:r>
              <a:rPr lang="en-VN" dirty="0"/>
              <a:t>Điều này có thể làm quá trình huấn luyện kém ổn định và khiến mô hình sớm rơi vào cực tiểu địa phương.</a:t>
            </a:r>
          </a:p>
          <a:p>
            <a:pPr lvl="1"/>
            <a:r>
              <a:rPr lang="en-VN" dirty="0"/>
              <a:t>Phương pháp chọn các mẫu âm có độ khó vừa phải, bảo đảm khoảng cách âm lớn hơn khoảng cách dương nhưng vẫn nằm trong một ngưỡng xác định.</a:t>
            </a: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mc:AlternateContent xmlns:mc="http://schemas.openxmlformats.org/markup-compatibility/2006" xmlns:a14="http://schemas.microsoft.com/office/drawing/2010/main">
        <mc:Choice Requires="a14">
          <p:sp>
            <p:nvSpPr>
              <p:cNvPr id="7" name="文本框 6"/>
              <p:cNvSpPr txBox="1"/>
              <p:nvPr/>
            </p:nvSpPr>
            <p:spPr>
              <a:xfrm>
                <a:off x="2729091" y="4145817"/>
                <a:ext cx="6097712" cy="369332"/>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e>
                      </m:d>
                      <m:r>
                        <a:rPr lang="zh-CN" altLang="en-US" i="0">
                          <a:latin typeface="Cambria Math" panose="02040503050406030204" pitchFamily="18" charset="0"/>
                        </a:rPr>
                        <m:t>&lt; </m:t>
                      </m:r>
                      <m:r>
                        <a:rPr lang="zh-CN" altLang="en-US" i="1">
                          <a:latin typeface="Cambria Math" panose="02040503050406030204" pitchFamily="18" charset="0"/>
                        </a:rPr>
                        <m:t>𝐷</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𝑥</m:t>
                          </m:r>
                          <m:r>
                            <a:rPr lang="zh-CN" altLang="en-US" i="0">
                              <a:latin typeface="Cambria Math" panose="02040503050406030204" pitchFamily="18" charset="0"/>
                            </a:rPr>
                            <m:t>,</m:t>
                          </m:r>
                          <m:sSup>
                            <m:sSupPr>
                              <m:ctrlPr>
                                <a:rPr lang="zh-CN" altLang="en-US" i="1">
                                  <a:solidFill>
                                    <a:srgbClr val="836967"/>
                                  </a:solidFill>
                                  <a:latin typeface="Cambria Math" panose="02040503050406030204" pitchFamily="18" charset="0"/>
                                </a:rPr>
                              </m:ctrlPr>
                            </m:sSupPr>
                            <m:e>
                              <m:r>
                                <a:rPr lang="zh-CN" altLang="en-US" i="1">
                                  <a:latin typeface="Cambria Math" panose="02040503050406030204" pitchFamily="18" charset="0"/>
                                </a:rPr>
                                <m:t>𝑥</m:t>
                              </m:r>
                            </m:e>
                            <m:sup>
                              <m:r>
                                <a:rPr lang="zh-CN" altLang="en-US" i="0">
                                  <a:latin typeface="Cambria Math" panose="02040503050406030204" pitchFamily="18" charset="0"/>
                                </a:rPr>
                                <m:t>−</m:t>
                              </m:r>
                            </m:sup>
                          </m:sSup>
                        </m:e>
                      </m:d>
                    </m:oMath>
                  </m:oMathPara>
                </a14:m>
                <a:endParaRPr lang="zh-CN" altLang="en-US"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2729091" y="4145817"/>
                <a:ext cx="6097712" cy="369332"/>
              </a:xfrm>
              <a:prstGeom prst="rect">
                <a:avLst/>
              </a:prstGeom>
              <a:blipFill>
                <a:blip r:embed="rId3"/>
                <a:stretch>
                  <a:fillRect b="-16667"/>
                </a:stretch>
              </a:blipFill>
            </p:spPr>
            <p:txBody>
              <a:bodyPr/>
              <a:lstStyle/>
              <a:p>
                <a:r>
                  <a:rPr lang="en-VN">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344759" cy="3092913"/>
              </a:xfrm>
            </p:spPr>
            <p:txBody>
              <a:bodyPr>
                <a:normAutofit fontScale="85000" lnSpcReduction="10000"/>
              </a:bodyPr>
              <a:lstStyle/>
              <a:p>
                <a:r>
                  <a:rPr lang="en-VN" sz="2600" dirty="0"/>
                  <a:t>Thiết kế chiến lược lấy mẫu hiệu quả</a:t>
                </a:r>
              </a:p>
              <a:p>
                <a:pPr lvl="1" algn="just"/>
                <a:r>
                  <a:rPr lang="en-VN" sz="2200" dirty="0"/>
                  <a:t>Lấy mẫu âm có trọng số theo khoảng cách </a:t>
                </a:r>
                <a:r>
                  <a:rPr lang="en-VN" sz="2200" i="1" dirty="0"/>
                  <a:t>(Distance-Weighted Negative Sampling)</a:t>
                </a:r>
                <a:r>
                  <a:rPr lang="en-VN" sz="2200" dirty="0"/>
                  <a:t>: Chuẩn hóa các  đặc trưng trên siêu cầu đơn vị và lấy mẫu âm dựa trên khoảng cách giữa các mẫu.</a:t>
                </a:r>
              </a:p>
              <a:p>
                <a:pPr lvl="1" algn="just"/>
                <a:r>
                  <a:rPr lang="en-VN" sz="2200" dirty="0"/>
                  <a:t>Xác suất lấy mẫu được điều chỉnh theo phân bố khoảng cách, nhằm hạn chế việc lựa chọn quá nhiều mẫu âm quá dễ hoặc quá khó.</a:t>
                </a:r>
              </a:p>
              <a:p>
                <a:pPr lvl="1" algn="just"/>
                <a:r>
                  <a:rPr lang="en-VN" sz="2200" dirty="0"/>
                  <a:t>Các mẫu âm có khoảng cách phù hợp được ưu tiên, giúp quá trình huấn luyện ổn định và hiệu quả hơn.</a:t>
                </a:r>
              </a:p>
              <a:p>
                <a:pPr marL="457200" lvl="1" indent="0" algn="just">
                  <a:buNone/>
                </a:pPr>
                <a:endParaRPr lang="en-US" altLang="zh-CN"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func>
                        <m:funcPr>
                          <m:ctrlPr>
                            <a:rPr lang="zh-CN" altLang="zh-CN" sz="2400" b="1" i="1">
                              <a:latin typeface="Cambria Math" panose="02040503050406030204" pitchFamily="18" charset="0"/>
                              <a:cs typeface="Calibri" panose="020F0502020204030204" pitchFamily="34" charset="0"/>
                            </a:rPr>
                          </m:ctrlPr>
                        </m:funcPr>
                        <m:fName>
                          <m:r>
                            <m:rPr>
                              <m:sty m:val="p"/>
                            </m:rPr>
                            <a:rPr lang="en-US" altLang="zh-CN" sz="2400" b="1">
                              <a:latin typeface="Cambria Math" panose="02040503050406030204" pitchFamily="18" charset="0"/>
                              <a:cs typeface="Calibri" panose="020F0502020204030204" pitchFamily="34" charset="0"/>
                            </a:rPr>
                            <m:t>Pr</m:t>
                          </m:r>
                        </m:fName>
                        <m:e>
                          <m:d>
                            <m:dPr>
                              <m:ctrlPr>
                                <a:rPr lang="zh-CN" altLang="zh-CN" sz="2400" b="1" i="1">
                                  <a:latin typeface="Cambria Math" panose="02040503050406030204" pitchFamily="18" charset="0"/>
                                  <a:cs typeface="Calibri" panose="020F0502020204030204" pitchFamily="34" charset="0"/>
                                </a:rPr>
                              </m:ctrlPr>
                            </m:dPr>
                            <m:e>
                              <m:sSup>
                                <m:sSupPr>
                                  <m:ctrlPr>
                                    <a:rPr lang="zh-CN" altLang="zh-CN" sz="2400" b="1" i="1">
                                      <a:latin typeface="Cambria Math" panose="02040503050406030204" pitchFamily="18" charset="0"/>
                                      <a:cs typeface="Calibri" panose="020F0502020204030204" pitchFamily="34" charset="0"/>
                                    </a:rPr>
                                  </m:ctrlPr>
                                </m:sSupPr>
                                <m:e>
                                  <m:sSup>
                                    <m:sSupPr>
                                      <m:ctrlPr>
                                        <a:rPr lang="zh-CN" altLang="zh-CN" sz="2400" b="1" i="1">
                                          <a:latin typeface="Cambria Math" panose="02040503050406030204" pitchFamily="18" charset="0"/>
                                          <a:cs typeface="Calibri" panose="020F0502020204030204" pitchFamily="34" charset="0"/>
                                        </a:rPr>
                                      </m:ctrlPr>
                                    </m:sSupPr>
                                    <m:e>
                                      <m:r>
                                        <a:rPr lang="en-US" altLang="zh-CN" sz="2400" b="1">
                                          <a:latin typeface="Cambria Math" panose="02040503050406030204" pitchFamily="18" charset="0"/>
                                          <a:cs typeface="Calibri" panose="020F0502020204030204" pitchFamily="34" charset="0"/>
                                        </a:rPr>
                                        <m:t>𝑥</m:t>
                                      </m:r>
                                    </m:e>
                                    <m:sup>
                                      <m:r>
                                        <a:rPr lang="en-US" altLang="zh-CN" sz="2400" b="1">
                                          <a:latin typeface="Cambria Math" panose="02040503050406030204" pitchFamily="18" charset="0"/>
                                          <a:cs typeface="Calibri" panose="020F0502020204030204" pitchFamily="34" charset="0"/>
                                        </a:rPr>
                                        <m:t>−</m:t>
                                      </m:r>
                                    </m:sup>
                                  </m:sSup>
                                </m:e>
                                <m:sup>
                                  <m:r>
                                    <a:rPr lang="en-US" altLang="zh-CN" sz="2400" b="1">
                                      <a:latin typeface="Cambria Math" panose="02040503050406030204" pitchFamily="18" charset="0"/>
                                      <a:cs typeface="Calibri" panose="020F0502020204030204" pitchFamily="34" charset="0"/>
                                    </a:rPr>
                                    <m:t>∗</m:t>
                                  </m:r>
                                </m:sup>
                              </m:sSup>
                              <m:r>
                                <a:rPr lang="en-US" altLang="zh-CN" sz="2400" b="1">
                                  <a:latin typeface="Cambria Math" panose="02040503050406030204" pitchFamily="18" charset="0"/>
                                  <a:cs typeface="Calibri" panose="020F0502020204030204" pitchFamily="34" charset="0"/>
                                </a:rPr>
                                <m:t>=</m:t>
                              </m:r>
                              <m:sSup>
                                <m:sSupPr>
                                  <m:ctrlPr>
                                    <a:rPr lang="zh-CN" altLang="zh-CN" sz="2400" b="1" i="1">
                                      <a:latin typeface="Cambria Math" panose="02040503050406030204" pitchFamily="18" charset="0"/>
                                      <a:cs typeface="Calibri" panose="020F0502020204030204" pitchFamily="34" charset="0"/>
                                    </a:rPr>
                                  </m:ctrlPr>
                                </m:sSupPr>
                                <m:e>
                                  <m:r>
                                    <a:rPr lang="en-US" altLang="zh-CN" sz="2400" b="1">
                                      <a:latin typeface="Cambria Math" panose="02040503050406030204" pitchFamily="18" charset="0"/>
                                      <a:cs typeface="Calibri" panose="020F0502020204030204" pitchFamily="34" charset="0"/>
                                    </a:rPr>
                                    <m:t>𝑥</m:t>
                                  </m:r>
                                </m:e>
                                <m:sup>
                                  <m:r>
                                    <a:rPr lang="en-US" altLang="zh-CN" sz="2400" b="1">
                                      <a:latin typeface="Cambria Math" panose="02040503050406030204" pitchFamily="18" charset="0"/>
                                      <a:cs typeface="Calibri" panose="020F0502020204030204" pitchFamily="34" charset="0"/>
                                    </a:rPr>
                                    <m:t>−</m:t>
                                  </m:r>
                                </m:sup>
                              </m:sSup>
                            </m:e>
                            <m:e>
                              <m:r>
                                <a:rPr lang="en-US" altLang="zh-CN" sz="2400" b="1">
                                  <a:latin typeface="Cambria Math" panose="02040503050406030204" pitchFamily="18" charset="0"/>
                                  <a:cs typeface="Calibri" panose="020F0502020204030204" pitchFamily="34" charset="0"/>
                                </a:rPr>
                                <m:t>𝑥</m:t>
                              </m:r>
                            </m:e>
                          </m:d>
                        </m:e>
                      </m:func>
                      <m:r>
                        <a:rPr lang="en-US" altLang="zh-CN" sz="2400" b="1">
                          <a:latin typeface="Cambria Math" panose="02040503050406030204" pitchFamily="18" charset="0"/>
                          <a:cs typeface="Calibri" panose="020F0502020204030204" pitchFamily="34" charset="0"/>
                        </a:rPr>
                        <m:t>∝</m:t>
                      </m:r>
                      <m:r>
                        <m:rPr>
                          <m:sty m:val="p"/>
                        </m:rPr>
                        <a:rPr lang="en-US" altLang="zh-CN" sz="2400" b="1">
                          <a:latin typeface="Cambria Math" panose="02040503050406030204" pitchFamily="18" charset="0"/>
                          <a:cs typeface="Calibri" panose="020F0502020204030204" pitchFamily="34" charset="0"/>
                        </a:rPr>
                        <m:t>min</m:t>
                      </m:r>
                      <m:d>
                        <m:dPr>
                          <m:ctrlPr>
                            <a:rPr lang="en-US" altLang="zh-CN" sz="2400" b="1" i="1" smtClean="0">
                              <a:latin typeface="Cambria Math" panose="02040503050406030204" pitchFamily="18" charset="0"/>
                              <a:cs typeface="Calibri" panose="020F0502020204030204" pitchFamily="34" charset="0"/>
                            </a:rPr>
                          </m:ctrlPr>
                        </m:dPr>
                        <m:e>
                          <m:r>
                            <a:rPr lang="en-US" altLang="zh-CN" sz="2400" b="1">
                              <a:latin typeface="Cambria Math" panose="02040503050406030204" pitchFamily="18" charset="0"/>
                              <a:cs typeface="Calibri" panose="020F0502020204030204" pitchFamily="34" charset="0"/>
                            </a:rPr>
                            <m:t>(</m:t>
                          </m:r>
                          <m:r>
                            <a:rPr lang="en-US" altLang="zh-CN" sz="2400" b="1">
                              <a:latin typeface="Cambria Math" panose="02040503050406030204" pitchFamily="18" charset="0"/>
                              <a:cs typeface="Calibri" panose="020F0502020204030204" pitchFamily="34" charset="0"/>
                            </a:rPr>
                            <m:t>𝜆</m:t>
                          </m:r>
                          <m:r>
                            <a:rPr lang="en-US" altLang="zh-CN" sz="2400" b="1">
                              <a:latin typeface="Cambria Math" panose="02040503050406030204" pitchFamily="18" charset="0"/>
                              <a:cs typeface="Calibri" panose="020F0502020204030204" pitchFamily="34" charset="0"/>
                            </a:rPr>
                            <m:t>,</m:t>
                          </m:r>
                          <m:sSup>
                            <m:sSupPr>
                              <m:ctrlPr>
                                <a:rPr lang="zh-CN" altLang="zh-CN" sz="2400" b="1" i="1">
                                  <a:latin typeface="Cambria Math" panose="02040503050406030204" pitchFamily="18" charset="0"/>
                                  <a:cs typeface="Calibri" panose="020F0502020204030204" pitchFamily="34" charset="0"/>
                                </a:rPr>
                              </m:ctrlPr>
                            </m:sSupPr>
                            <m:e>
                              <m:r>
                                <a:rPr lang="en-US" altLang="zh-CN" sz="2400" b="1">
                                  <a:latin typeface="Cambria Math" panose="02040503050406030204" pitchFamily="18" charset="0"/>
                                  <a:cs typeface="Calibri" panose="020F0502020204030204" pitchFamily="34" charset="0"/>
                                </a:rPr>
                                <m:t>𝑞</m:t>
                              </m:r>
                            </m:e>
                            <m:sup>
                              <m:r>
                                <a:rPr lang="en-US" altLang="zh-CN" sz="2400" b="1">
                                  <a:latin typeface="Cambria Math" panose="02040503050406030204" pitchFamily="18" charset="0"/>
                                  <a:cs typeface="Calibri" panose="020F0502020204030204" pitchFamily="34" charset="0"/>
                                </a:rPr>
                                <m:t>−1</m:t>
                              </m:r>
                            </m:sup>
                          </m:sSup>
                          <m:r>
                            <a:rPr lang="en-US" altLang="zh-CN" sz="2400" b="1">
                              <a:latin typeface="Cambria Math" panose="02040503050406030204" pitchFamily="18" charset="0"/>
                              <a:cs typeface="Calibri" panose="020F0502020204030204" pitchFamily="34" charset="0"/>
                            </a:rPr>
                            <m:t>(</m:t>
                          </m:r>
                          <m:r>
                            <a:rPr lang="en-US" altLang="zh-CN" sz="2400" b="1">
                              <a:latin typeface="Cambria Math" panose="02040503050406030204" pitchFamily="18" charset="0"/>
                              <a:cs typeface="Calibri" panose="020F0502020204030204" pitchFamily="34" charset="0"/>
                            </a:rPr>
                            <m:t>𝐷</m:t>
                          </m:r>
                          <m:r>
                            <a:rPr lang="en-US" altLang="zh-CN" sz="2400" b="1">
                              <a:latin typeface="Cambria Math" panose="02040503050406030204" pitchFamily="18" charset="0"/>
                              <a:cs typeface="Calibri" panose="020F0502020204030204" pitchFamily="34" charset="0"/>
                            </a:rPr>
                            <m:t>(</m:t>
                          </m:r>
                          <m:r>
                            <a:rPr lang="en-US" altLang="zh-CN" sz="2400" b="1">
                              <a:latin typeface="Cambria Math" panose="02040503050406030204" pitchFamily="18" charset="0"/>
                              <a:cs typeface="Calibri" panose="020F0502020204030204" pitchFamily="34" charset="0"/>
                            </a:rPr>
                            <m:t>𝑥</m:t>
                          </m:r>
                          <m:r>
                            <a:rPr lang="en-US" altLang="zh-CN" sz="2400" b="1">
                              <a:latin typeface="Cambria Math" panose="02040503050406030204" pitchFamily="18" charset="0"/>
                              <a:cs typeface="Calibri" panose="020F0502020204030204" pitchFamily="34" charset="0"/>
                            </a:rPr>
                            <m:t>,</m:t>
                          </m:r>
                          <m:sSup>
                            <m:sSupPr>
                              <m:ctrlPr>
                                <a:rPr lang="zh-CN" altLang="zh-CN" sz="2400" b="1" i="1">
                                  <a:latin typeface="Cambria Math" panose="02040503050406030204" pitchFamily="18" charset="0"/>
                                  <a:cs typeface="Calibri" panose="020F0502020204030204" pitchFamily="34" charset="0"/>
                                </a:rPr>
                              </m:ctrlPr>
                            </m:sSupPr>
                            <m:e>
                              <m:r>
                                <a:rPr lang="en-US" altLang="zh-CN" sz="2400" b="1">
                                  <a:latin typeface="Cambria Math" panose="02040503050406030204" pitchFamily="18" charset="0"/>
                                  <a:cs typeface="Calibri" panose="020F0502020204030204" pitchFamily="34" charset="0"/>
                                </a:rPr>
                                <m:t>𝑥</m:t>
                              </m:r>
                            </m:e>
                            <m:sup>
                              <m:r>
                                <a:rPr lang="en-US" altLang="zh-CN" sz="2400" b="1">
                                  <a:latin typeface="Cambria Math" panose="02040503050406030204" pitchFamily="18" charset="0"/>
                                  <a:cs typeface="Calibri" panose="020F0502020204030204" pitchFamily="34" charset="0"/>
                                </a:rPr>
                                <m:t>−</m:t>
                              </m:r>
                            </m:sup>
                          </m:sSup>
                          <m:r>
                            <a:rPr lang="en-US" altLang="zh-CN" sz="2400" b="1">
                              <a:latin typeface="Cambria Math" panose="02040503050406030204" pitchFamily="18" charset="0"/>
                              <a:cs typeface="Calibri" panose="020F0502020204030204" pitchFamily="34" charset="0"/>
                            </a:rPr>
                            <m:t>)))</m:t>
                          </m:r>
                        </m:e>
                      </m:d>
                    </m:oMath>
                  </m:oMathPara>
                </a14:m>
                <a:endParaRPr lang="zh-CN" altLang="zh-CN"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344759" cy="3092913"/>
              </a:xfrm>
              <a:blipFill>
                <a:blip r:embed="rId3"/>
                <a:stretch>
                  <a:fillRect l="-559" t="-816" r="-447"/>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2050" name="Picture 2" descr="对⽐学习(Contrastive Learning）在微博内容表示的应用- 知乎"/>
          <p:cNvPicPr>
            <a:picLocks noChangeAspect="1" noChangeArrowheads="1"/>
          </p:cNvPicPr>
          <p:nvPr/>
        </p:nvPicPr>
        <p:blipFill rotWithShape="1">
          <a:blip r:embed="rId4">
            <a:extLst>
              <a:ext uri="{28A0092B-C50C-407E-A947-70E740481C1C}">
                <a14:useLocalDpi xmlns:a14="http://schemas.microsoft.com/office/drawing/2010/main" val="0"/>
              </a:ext>
            </a:extLst>
          </a:blip>
          <a:srcRect l="2820" t="57368" r="61195" b="9361"/>
          <a:stretch>
            <a:fillRect/>
          </a:stretch>
        </p:blipFill>
        <p:spPr bwMode="auto">
          <a:xfrm>
            <a:off x="2594777" y="4197813"/>
            <a:ext cx="2455817" cy="238305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5786656" y="4332139"/>
            <a:ext cx="4563291" cy="2357700"/>
            <a:chOff x="4267200" y="4367214"/>
            <a:chExt cx="4563291" cy="2357700"/>
          </a:xfrm>
        </p:grpSpPr>
        <p:pic>
          <p:nvPicPr>
            <p:cNvPr id="2058" name="Picture 10" descr="重要性采样(Importance Sampling)详细学习笔记- 知乎"/>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4367214"/>
              <a:ext cx="4563291" cy="23577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6627223" y="6043749"/>
              <a:ext cx="2133600" cy="5834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2856981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lnSpcReduction="10000"/>
              </a:bodyPr>
              <a:lstStyle/>
              <a:p>
                <a:r>
                  <a:rPr lang="en-VN" dirty="0"/>
                  <a:t>Thiết kế chiến lược lấy mẫu hiệu quả</a:t>
                </a:r>
              </a:p>
              <a:p>
                <a:r>
                  <a:rPr lang="en-VN" dirty="0"/>
                  <a:t>Học độ đo đối kháng </a:t>
                </a:r>
                <a:r>
                  <a:rPr lang="en-VN" i="1" dirty="0"/>
                  <a:t>(Adversarial Metric Learning)</a:t>
                </a:r>
                <a:r>
                  <a:rPr lang="en-VN" dirty="0"/>
                  <a:t>: Các phương pháp hiện có thường chỉ khai thác một số ít mẫu âm khó, trong khi bỏ qua lượng lớn mẫu âm dễ.</a:t>
                </a:r>
              </a:p>
              <a:p>
                <a:pPr lvl="1"/>
                <a:r>
                  <a:rPr lang="en-VN" dirty="0"/>
                  <a:t>Phương pháp sử dụng các mẫu âm dễ để sinh ra các mẫu âm khó, qua đó tận dụng tốt hơn thông tin trong dữ liệu huấn luyện.</a:t>
                </a:r>
              </a:p>
              <a:p>
                <a:pPr lvl="1"/>
                <a:r>
                  <a:rPr lang="en-VN" dirty="0"/>
                  <a:t>Từ các bộ ba hiện có, bộ sinh tạo trực tiếp các mẫu âm khó; các mẫu này tiếp tục được sử dụng để tối ưu mô hình học độ đo sâu.</a:t>
                </a:r>
              </a:p>
              <a:p>
                <a:pPr marL="457200" lvl="1" indent="0" algn="just">
                  <a:buNone/>
                </a:pPr>
                <a:r>
                  <a:rPr lang="en-US" altLang="zh-CN" sz="2400" b="1" kern="100" dirty="0">
                    <a:effectLst/>
                    <a:latin typeface="Calibri"/>
                    <a:ea typeface="Cambria Math" panose="02040503050406030204" pitchFamily="18" charset="0"/>
                    <a:cs typeface="Calibri"/>
                  </a:rPr>
                  <a:t>           </a:t>
                </a:r>
              </a:p>
              <a:p>
                <a:pPr marL="457200" lvl="1" indent="0" algn="just">
                  <a:buNone/>
                </a:pPr>
                <a:r>
                  <a:rPr lang="en-US" altLang="zh-CN" sz="2800" kern="100" dirty="0">
                    <a:effectLst/>
                    <a:latin typeface="Calibri"/>
                    <a:ea typeface="Cambria Math" panose="02040503050406030204" pitchFamily="18" charset="0"/>
                    <a:cs typeface="Calibri"/>
                  </a:rPr>
                  <a:t>    </a:t>
                </a:r>
                <a14:m>
                  <m:oMath xmlns:m="http://schemas.openxmlformats.org/officeDocument/2006/math">
                    <m:acc>
                      <m:accPr>
                        <m:chr m:val="̃"/>
                        <m:ctrlPr>
                          <a:rPr lang="zh-CN" altLang="zh-CN" sz="2800" i="1" kern="100" smtClean="0">
                            <a:effectLst/>
                            <a:latin typeface="Cambria Math" panose="02040503050406030204" pitchFamily="18" charset="0"/>
                            <a:ea typeface="Cambria Math" panose="02040503050406030204" pitchFamily="18" charset="0"/>
                            <a:cs typeface="Times New Roman" panose="02020503050405090304" pitchFamily="18" charset="0"/>
                          </a:rPr>
                        </m:ctrlPr>
                      </m:accPr>
                      <m:e>
                        <m:sSup>
                          <m:sSup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p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e>
                          <m:sup>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m:t>
                            </m:r>
                          </m:sup>
                        </m:sSup>
                      </m:e>
                    </m:acc>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𝐺</m:t>
                    </m:r>
                    <m:d>
                      <m:d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d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Sup>
                          <m:sSup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p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e>
                          <m:sup>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up>
                        </m:sSup>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Sup>
                          <m:sSup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p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e>
                          <m:sup>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m:t>
                            </m:r>
                          </m:sup>
                        </m:sSup>
                      </m:e>
                    </m:d>
                  </m:oMath>
                </a14:m>
                <a:endParaRPr lang="zh-CN" altLang="zh-CN" sz="2800" kern="100" dirty="0">
                  <a:effectLst/>
                  <a:latin typeface="Calibri"/>
                  <a:ea typeface="等线" panose="02010600030101010101" pitchFamily="2" charset="-122"/>
                  <a:cs typeface="Calibri"/>
                </a:endParaRPr>
              </a:p>
              <a:p>
                <a:pPr marL="457200" lvl="1" indent="0" algn="just">
                  <a:buNone/>
                </a:pPr>
                <a:endParaRPr lang="en-US" altLang="zh-CN" sz="2800" b="1" i="1" kern="100" dirty="0">
                  <a:latin typeface="Calibri"/>
                  <a:ea typeface="Cambria Math" panose="02040503050406030204" pitchFamily="18" charset="0"/>
                  <a:cs typeface="Calibri"/>
                </a:endParaRPr>
              </a:p>
              <a:p>
                <a:pPr marL="457200" lvl="1" indent="0" algn="just">
                  <a:buNone/>
                </a:pPr>
                <a14:m>
                  <m:oMathPara xmlns:m="http://schemas.openxmlformats.org/officeDocument/2006/math">
                    <m:oMathParaPr>
                      <m:jc m:val="left"/>
                    </m:oMathParaPr>
                    <m:oMath xmlns:m="http://schemas.openxmlformats.org/officeDocument/2006/math">
                      <m:acc>
                        <m:accPr>
                          <m:chr m:val="̃"/>
                          <m:ctrlPr>
                            <a:rPr lang="zh-CN" altLang="zh-CN" sz="2800" i="1" kern="100" smtClean="0">
                              <a:effectLst/>
                              <a:latin typeface="Cambria Math" panose="02040503050406030204" pitchFamily="18" charset="0"/>
                              <a:ea typeface="Cambria Math" panose="02040503050406030204" pitchFamily="18" charset="0"/>
                              <a:cs typeface="Times New Roman" panose="02020503050405090304" pitchFamily="18" charset="0"/>
                            </a:rPr>
                          </m:ctrlPr>
                        </m:accPr>
                        <m:e>
                          <m:sSub>
                            <m:sSub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b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𝜃</m:t>
                              </m:r>
                            </m:e>
                            <m:sub>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𝑓</m:t>
                              </m:r>
                            </m:sub>
                          </m:sSub>
                        </m:e>
                      </m:acc>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Sub>
                        <m:sSub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b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𝑎𝑟𝑔𝑚𝑖𝑛</m:t>
                          </m:r>
                        </m:e>
                        <m:sub>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𝜃</m:t>
                          </m:r>
                        </m:sub>
                      </m:sSub>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𝐽</m:t>
                      </m:r>
                      <m:d>
                        <m:d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d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𝜃</m:t>
                          </m:r>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Sup>
                            <m:sSup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p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e>
                            <m:sup>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sup>
                          </m:sSup>
                          <m:r>
                            <a:rPr lang="en-US" altLang="zh-CN" sz="2800" kern="100">
                              <a:solidFill>
                                <a:srgbClr val="000000"/>
                              </a:solidFill>
                              <a:effectLst/>
                              <a:latin typeface="Cambria Math" panose="02040503050406030204" pitchFamily="18" charset="0"/>
                              <a:ea typeface="宋体" pitchFamily="2" charset="-122"/>
                              <a:cs typeface="Times New Roman" panose="02020503050405090304" pitchFamily="18" charset="0"/>
                            </a:rPr>
                            <m:t>,</m:t>
                          </m:r>
                          <m:acc>
                            <m:accPr>
                              <m:chr m:val="̃"/>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accPr>
                            <m:e>
                              <m:sSup>
                                <m:sSupPr>
                                  <m:ctrlPr>
                                    <a:rPr lang="zh-CN" altLang="zh-CN" sz="2800" i="1" kern="100">
                                      <a:effectLst/>
                                      <a:latin typeface="Cambria Math" panose="02040503050406030204" pitchFamily="18" charset="0"/>
                                      <a:ea typeface="Cambria Math" panose="02040503050406030204" pitchFamily="18" charset="0"/>
                                      <a:cs typeface="Times New Roman" panose="02020503050405090304" pitchFamily="18" charset="0"/>
                                    </a:rPr>
                                  </m:ctrlPr>
                                </m:sSupPr>
                                <m:e>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𝑥</m:t>
                                  </m:r>
                                </m:e>
                                <m:sup>
                                  <m:r>
                                    <a:rPr lang="en-US" altLang="zh-CN" sz="2800" i="1" kern="100">
                                      <a:solidFill>
                                        <a:srgbClr val="000000"/>
                                      </a:solidFill>
                                      <a:effectLst/>
                                      <a:latin typeface="Cambria Math" panose="02040503050406030204" pitchFamily="18" charset="0"/>
                                      <a:ea typeface="宋体" pitchFamily="2" charset="-122"/>
                                      <a:cs typeface="Times New Roman" panose="02020503050405090304" pitchFamily="18" charset="0"/>
                                    </a:rPr>
                                    <m:t>−</m:t>
                                  </m:r>
                                </m:sup>
                              </m:sSup>
                            </m:e>
                          </m:acc>
                        </m:e>
                      </m:d>
                    </m:oMath>
                  </m:oMathPara>
                </a14:m>
                <a:endParaRPr lang="zh-CN" altLang="zh-CN" sz="2800" kern="100" dirty="0">
                  <a:effectLst/>
                  <a:latin typeface="Calibri"/>
                  <a:ea typeface="等线" panose="02010600030101010101" pitchFamily="2" charset="-122"/>
                  <a:cs typeface="Calibri"/>
                </a:endParaRPr>
              </a:p>
              <a:p>
                <a:pPr marL="457200" lvl="1" indent="0" algn="just">
                  <a:buNone/>
                </a:pPr>
                <a:endParaRPr lang="en-US" altLang="zh-CN"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758" r="-1477" b="-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5" name="Picture 4">
            <a:extLst>
              <a:ext uri="{FF2B5EF4-FFF2-40B4-BE49-F238E27FC236}">
                <a16:creationId xmlns:a16="http://schemas.microsoft.com/office/drawing/2014/main" id="{48CC113C-1698-FC27-FB02-76CBC6361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7871" y="4147457"/>
            <a:ext cx="4948892" cy="25049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9" name="文本占位符 4"/>
          <p:cNvSpPr>
            <a:spLocks noGrp="1"/>
          </p:cNvSpPr>
          <p:nvPr>
            <p:ph type="body" sz="quarter" idx="14"/>
          </p:nvPr>
        </p:nvSpPr>
        <p:spPr>
          <a:xfrm>
            <a:off x="515938" y="1104900"/>
            <a:ext cx="5884862" cy="5309152"/>
          </a:xfrm>
        </p:spPr>
        <p:txBody>
          <a:bodyPr>
            <a:normAutofit/>
          </a:bodyPr>
          <a:lstStyle/>
          <a:p>
            <a:pPr algn="just"/>
            <a:r>
              <a:rPr lang="en-VN" dirty="0"/>
              <a:t>Thiết kế chiến lược lấy mẫu hiệu quả</a:t>
            </a:r>
          </a:p>
          <a:p>
            <a:pPr algn="just"/>
            <a:r>
              <a:rPr lang="en-VN" dirty="0"/>
              <a:t>Sinh mẫu âm thích ứng theo độ khó </a:t>
            </a:r>
            <a:r>
              <a:rPr lang="en-VN" i="1" dirty="0"/>
              <a:t>(Adaptive Hard Negative Generation)</a:t>
            </a:r>
            <a:r>
              <a:rPr lang="en-VN" dirty="0"/>
              <a:t>: Nội suy tuyến tính các  nhúng để điều chỉnh mức độ khó của mẫu, đồng thời sinh các mẫu tổng hợp giữ nguyên nhãn phục vụ huấn luyện.</a:t>
            </a:r>
          </a:p>
          <a:p>
            <a:pPr lvl="1" algn="just"/>
            <a:r>
              <a:rPr lang="en-VN" dirty="0"/>
              <a:t>Trước tiên, điều chỉnh độ khó của mẫu trong không gian nhúng; sau đó sử dụng bộ sinh có khả năng bảo toàn nhãn và độ khó để ánh xạ mẫu đến điểm gần nhất trên đa tạp dữ liệu.</a:t>
            </a:r>
          </a:p>
          <a:p>
            <a:pPr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dựa trên học độ đo sâu</a:t>
            </a:r>
          </a:p>
        </p:txBody>
      </p:sp>
      <p:pic>
        <p:nvPicPr>
          <p:cNvPr id="5" name="Picture 4">
            <a:extLst>
              <a:ext uri="{FF2B5EF4-FFF2-40B4-BE49-F238E27FC236}">
                <a16:creationId xmlns:a16="http://schemas.microsoft.com/office/drawing/2014/main" id="{032E6139-B005-9FBE-216F-94A87841DB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955169"/>
            <a:ext cx="5677629" cy="360861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599622"/>
          </a:xfrm>
        </p:spPr>
        <p:txBody>
          <a:bodyPr>
            <a:normAutofit fontScale="62500" lnSpcReduction="20000"/>
          </a:bodyPr>
          <a:lstStyle/>
          <a:p>
            <a:pPr algn="just"/>
            <a:r>
              <a:rPr lang="zh-CN" altLang="en-US" sz="3800" dirty="0">
                <a:latin typeface="Calibri"/>
                <a:cs typeface="Calibri"/>
              </a:rPr>
              <a:t>Quy trình chung của biểu diễn băm sâu</a:t>
            </a:r>
            <a:endParaRPr lang="en-US" altLang="zh-CN" sz="3800" dirty="0">
              <a:latin typeface="Calibri"/>
              <a:cs typeface="Calibri"/>
            </a:endParaRPr>
          </a:p>
          <a:p>
            <a:pPr lvl="1" algn="just">
              <a:lnSpc>
                <a:spcPct val="130000"/>
              </a:lnSpc>
            </a:pPr>
            <a:r>
              <a:rPr lang="zh-CN" altLang="zh-CN" sz="2900" i="1" dirty="0"/>
              <a:t>Tiền xử lý hình ảnh: </a:t>
            </a:r>
            <a:r>
              <a:rPr lang="zh-CN" altLang="zh-CN" sz="2900" dirty="0"/>
              <a:t>tiền xử lý hình ảnh đầu vào để thuận tiện cho việc trích xuất đặc trưng tiếp theo.</a:t>
            </a:r>
          </a:p>
          <a:p>
            <a:pPr lvl="1" algn="just">
              <a:lnSpc>
                <a:spcPct val="130000"/>
              </a:lnSpc>
            </a:pPr>
            <a:r>
              <a:rPr lang="zh-CN" altLang="zh-CN" sz="2900" i="1" dirty="0"/>
              <a:t>Trích xuất đặc trưng: </a:t>
            </a:r>
            <a:r>
              <a:rPr lang="zh-CN" altLang="zh-CN" sz="2900" dirty="0"/>
              <a:t>sử dụng mạng neuron sâu để trích xuất đặc trưng từ hình ảnh đã tiền xử lý.</a:t>
            </a:r>
          </a:p>
          <a:p>
            <a:pPr lvl="1" algn="just">
              <a:lnSpc>
                <a:spcPct val="130000"/>
              </a:lnSpc>
            </a:pPr>
            <a:r>
              <a:rPr lang="zh-CN" altLang="zh-CN" sz="2900" i="1" dirty="0"/>
              <a:t>Mã hóa băm: </a:t>
            </a:r>
            <a:r>
              <a:rPr lang="zh-CN" altLang="zh-CN" sz="2900" dirty="0"/>
              <a:t>mã hóa băm các đặc trưng đã trích xuất để tạo mã nhị phân.</a:t>
            </a:r>
            <a:endParaRPr lang="en-US" altLang="zh-CN" sz="2900" dirty="0"/>
          </a:p>
          <a:p>
            <a:pPr lvl="1" algn="just">
              <a:lnSpc>
                <a:spcPct val="130000"/>
              </a:lnSpc>
            </a:pPr>
            <a:r>
              <a:rPr lang="zh-CN" altLang="zh-CN" sz="2900" i="1" dirty="0"/>
              <a:t>Tính độ tương đồng: </a:t>
            </a:r>
            <a:r>
              <a:rPr lang="zh-CN" altLang="zh-CN" sz="2900" dirty="0"/>
              <a:t>tính khoảng cách Hamming giữa mã băm của hình ảnh truy vấn và mã băm của các hình ảnh trong cơ sở dữ liệu</a:t>
            </a:r>
          </a:p>
          <a:p>
            <a:pPr lvl="1" algn="just">
              <a:lnSpc>
                <a:spcPct val="130000"/>
              </a:lnSpc>
            </a:pPr>
            <a:r>
              <a:rPr lang="zh-CN" altLang="zh-CN" sz="2900" i="1" dirty="0"/>
              <a:t>Sắp xếp kết quả truy xuất:</a:t>
            </a:r>
            <a:r>
              <a:rPr lang="zh-CN" altLang="zh-CN" sz="2900" dirty="0"/>
              <a:t> sắp xếp theo khoảng cách Hamming từ nhỏ đến lớn để thu được kết quả truy xuất hình ảnh lần này.</a:t>
            </a:r>
            <a:endParaRPr lang="en-US" altLang="zh-CN" sz="2900" dirty="0"/>
          </a:p>
          <a:p>
            <a:pPr lvl="1" algn="just">
              <a:lnSpc>
                <a:spcPct val="130000"/>
              </a:lnSpc>
            </a:pPr>
            <a:r>
              <a:rPr lang="zh-CN" altLang="en-US" sz="2900" i="1" dirty="0"/>
              <a:t>Phân loại: </a:t>
            </a:r>
            <a:r>
              <a:rPr lang="zh-CN" altLang="en-US" sz="2900" dirty="0"/>
              <a:t>chia thành thuật toán băm sâu có giám sát và thuật toán băm sâu không giám sát</a:t>
            </a:r>
            <a:endParaRPr lang="en-US" altLang="zh-CN" sz="2900" dirty="0"/>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1026" name="Picture 2" descr="Deep Hashing"/>
          <p:cNvPicPr>
            <a:picLocks noChangeAspect="1" noChangeArrowheads="1"/>
          </p:cNvPicPr>
          <p:nvPr/>
        </p:nvPicPr>
        <p:blipFill rotWithShape="1">
          <a:blip r:embed="rId3">
            <a:extLst>
              <a:ext uri="{28A0092B-C50C-407E-A947-70E740481C1C}">
                <a14:useLocalDpi xmlns:a14="http://schemas.microsoft.com/office/drawing/2010/main" val="0"/>
              </a:ext>
            </a:extLst>
          </a:blip>
          <a:srcRect l="1731" r="10013" b="60643"/>
          <a:stretch>
            <a:fillRect/>
          </a:stretch>
        </p:blipFill>
        <p:spPr bwMode="auto">
          <a:xfrm>
            <a:off x="1710282" y="4704522"/>
            <a:ext cx="8771434" cy="20203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5447541" cy="5753100"/>
          </a:xfrm>
        </p:spPr>
        <p:txBody>
          <a:bodyPr>
            <a:normAutofit/>
          </a:bodyPr>
          <a:lstStyle/>
          <a:p>
            <a:pPr algn="just"/>
            <a:r>
              <a:rPr lang="en-US" altLang="zh-CN" dirty="0"/>
              <a:t>Deep Supervised Hashing for Fast Image Retrieval (DSH)</a:t>
            </a:r>
          </a:p>
          <a:p>
            <a:pPr lvl="1" algn="just"/>
            <a:r>
              <a:rPr lang="zh-CN" altLang="en-US" dirty="0">
                <a:latin typeface="Calibri"/>
                <a:cs typeface="Calibri"/>
              </a:rPr>
              <a:t>Động cơ nghiên cứu: các phương pháp truyền thống phụ thuộc vào đặc trưng được thiết kế thủ công, khó nắm bắt thông tin ngữ nghĩa cấp cao của hình ảnh; việc nhanh chóng tạo ra mã băm nhị phân nhỏ gọn và có khả năng bảo toàn độ tương đồng ngữ nghĩa là một vấn đề then chốt</a:t>
            </a:r>
            <a:endParaRPr lang="en-US" altLang="zh-CN" dirty="0">
              <a:latin typeface="Calibri"/>
              <a:cs typeface="Calibri"/>
            </a:endParaRPr>
          </a:p>
          <a:p>
            <a:pPr lvl="1" algn="just"/>
            <a:r>
              <a:rPr lang="zh-CN" altLang="en-US" dirty="0">
                <a:latin typeface="Calibri"/>
                <a:cs typeface="Calibri"/>
              </a:rPr>
              <a:t>Đề xuất học trực tiếp mã băm nhị phân của hình ảnh thông qua mạng neuron sâu</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6" name="图片 5"/>
          <p:cNvPicPr>
            <a:picLocks noChangeAspect="1"/>
          </p:cNvPicPr>
          <p:nvPr/>
        </p:nvPicPr>
        <p:blipFill>
          <a:blip r:embed="rId3"/>
          <a:stretch>
            <a:fillRect/>
          </a:stretch>
        </p:blipFill>
        <p:spPr>
          <a:xfrm>
            <a:off x="6228524" y="1856976"/>
            <a:ext cx="5600230" cy="370054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501900"/>
          </a:xfrm>
        </p:spPr>
        <p:txBody>
          <a:bodyPr>
            <a:normAutofit/>
          </a:bodyPr>
          <a:lstStyle/>
          <a:p>
            <a:pPr algn="just"/>
            <a:r>
              <a:rPr lang="en-US" altLang="zh-CN" sz="2000" dirty="0">
                <a:latin typeface="Calibri"/>
                <a:cs typeface="Calibri"/>
              </a:rPr>
              <a:t>Deep Supervised Hashing for Fast Image Retrieval (DSH, CVPR 2016)</a:t>
            </a:r>
          </a:p>
          <a:p>
            <a:pPr lvl="1" algn="just"/>
            <a:r>
              <a:rPr lang="zh-CN" altLang="en-US" sz="1800" i="1" dirty="0"/>
              <a:t>Tư tưởng thiết kế hàm mất mát: </a:t>
            </a:r>
            <a:r>
              <a:rPr lang="zh-CN" altLang="en-US" sz="1800" dirty="0"/>
              <a:t>mã băm của các hình ảnh tương đồng phải gần nhau, còn mã băm của các hình ảnh không tương đồng phải khác nhau nhiều</a:t>
            </a:r>
            <a:endParaRPr lang="en-US" altLang="zh-CN" sz="1800" dirty="0"/>
          </a:p>
          <a:p>
            <a:pPr lvl="1" algn="just"/>
            <a:r>
              <a:rPr lang="zh-CN" altLang="en-US" sz="1800" i="1" dirty="0"/>
              <a:t>Mất mát phân loại: </a:t>
            </a:r>
            <a:r>
              <a:rPr lang="zh-CN" altLang="en-US" sz="1800" dirty="0"/>
              <a:t>sử dụng thông tin nhãn của hình ảnh để bảo đảm các đặc trưng được trích xuất có khả năng phân biệt tốt.</a:t>
            </a:r>
          </a:p>
          <a:p>
            <a:pPr lvl="1" algn="just"/>
            <a:r>
              <a:rPr lang="zh-CN" altLang="en-US" sz="1800" i="1" dirty="0"/>
              <a:t>Mất mát lượng tử hóa: </a:t>
            </a:r>
            <a:r>
              <a:rPr lang="zh-CN" altLang="en-US" sz="1800" dirty="0"/>
              <a:t>ràng buộc mã băm được sinh ra gần với giá trị nhị phân (0 hoặc 1), giảm sai số lượng tử hóa.</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5" name="图片 4"/>
          <p:cNvPicPr>
            <a:picLocks noChangeAspect="1"/>
          </p:cNvPicPr>
          <p:nvPr/>
        </p:nvPicPr>
        <p:blipFill>
          <a:blip r:embed="rId3"/>
          <a:stretch>
            <a:fillRect/>
          </a:stretch>
        </p:blipFill>
        <p:spPr>
          <a:xfrm>
            <a:off x="257967" y="3606800"/>
            <a:ext cx="11676063" cy="325119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62200"/>
          </a:xfrm>
        </p:spPr>
        <p:txBody>
          <a:bodyPr>
            <a:normAutofit/>
          </a:bodyPr>
          <a:lstStyle/>
          <a:p>
            <a:r>
              <a:rPr lang="en-VN" dirty="0"/>
              <a:t>Deep Supervised Hashing for Fast Image Retrieval (DSH, CVPR 2016)</a:t>
            </a:r>
          </a:p>
          <a:p>
            <a:pPr lvl="1"/>
            <a:r>
              <a:rPr lang="en-VN" i="1" dirty="0"/>
              <a:t>Độ chính xác truy xuất: </a:t>
            </a:r>
            <a:r>
              <a:rPr lang="en-VN" dirty="0"/>
              <a:t>DSH đạt hiệu năng truy xuất cao trên các tập dữ liệu CIFAR-10 và NUS-WIDE, cải thiện đáng kể độ chính xác trung bình so với nhiều phương pháp cơ sở.</a:t>
            </a:r>
          </a:p>
          <a:p>
            <a:pPr lvl="1"/>
            <a:r>
              <a:rPr lang="en-VN" i="1" dirty="0"/>
              <a:t>Hiệu quả tính toán: </a:t>
            </a:r>
            <a:r>
              <a:rPr lang="en-VN" dirty="0"/>
              <a:t>Mã băm nhị phân giúp giảm chi phí lưu trữ và tăng tốc độ tính khoảng cách Hamming, phù hợp với truy xuất ảnh trên cơ sở dữ liệu quy mô lớn.</a:t>
            </a:r>
          </a:p>
          <a:p>
            <a:pPr lvl="1" algn="just"/>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3" name="图片 2"/>
          <p:cNvPicPr>
            <a:picLocks noChangeAspect="1"/>
          </p:cNvPicPr>
          <p:nvPr/>
        </p:nvPicPr>
        <p:blipFill>
          <a:blip r:embed="rId3"/>
          <a:stretch>
            <a:fillRect/>
          </a:stretch>
        </p:blipFill>
        <p:spPr>
          <a:xfrm>
            <a:off x="642833" y="3569465"/>
            <a:ext cx="10906334" cy="3155449"/>
          </a:xfrm>
          <a:prstGeom prst="rect">
            <a:avLst/>
          </a:prstGeom>
        </p:spPr>
      </p:pic>
      <p:sp>
        <p:nvSpPr>
          <p:cNvPr id="5" name="文本框 4"/>
          <p:cNvSpPr txBox="1"/>
          <p:nvPr/>
        </p:nvSpPr>
        <p:spPr>
          <a:xfrm>
            <a:off x="6665595" y="7155180"/>
            <a:ext cx="4064000" cy="368300"/>
          </a:xfrm>
          <a:prstGeom prst="rect">
            <a:avLst/>
          </a:prstGeom>
          <a:noFill/>
        </p:spPr>
        <p:txBody>
          <a:bodyPr wrap="square" rtlCol="0">
            <a:sp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417986"/>
          </a:xfrm>
        </p:spPr>
        <p:txBody>
          <a:bodyPr>
            <a:normAutofit fontScale="92500" lnSpcReduction="10000"/>
          </a:bodyPr>
          <a:lstStyle/>
          <a:p>
            <a:r>
              <a:rPr lang="en-VN" dirty="0"/>
              <a:t>HashNet: Deep Learning to Hash by Continuation</a:t>
            </a:r>
          </a:p>
          <a:p>
            <a:pPr lvl="1"/>
            <a:r>
              <a:rPr lang="en-VN" i="1" dirty="0"/>
              <a:t>Vấn đề sai số lượng tử hóa: </a:t>
            </a:r>
            <a:r>
              <a:rPr lang="en-VN" dirty="0"/>
              <a:t>Việc tối ưu trực tiếp mã nhị phân là bài toán rời rạc, không trơn và dễ gây sai số lượng tử hóa, làm giảm hiệu năng truy xuất.</a:t>
            </a:r>
          </a:p>
          <a:p>
            <a:pPr lvl="1"/>
            <a:r>
              <a:rPr lang="en-VN" i="1" dirty="0"/>
              <a:t>Chiến lược tối ưu liên tục (continuation learning): </a:t>
            </a:r>
            <a:r>
              <a:rPr lang="en-VN" dirty="0"/>
              <a:t>Từng bước xấp xỉ hàm băm nhị phân bằng các hàm trơn, qua đó cải thiện quá trình tối ưu và giảm sai số lượng tử hóa.</a:t>
            </a:r>
          </a:p>
          <a:p>
            <a:pPr lvl="1"/>
            <a:r>
              <a:rPr lang="en-VN" i="1" dirty="0"/>
              <a:t>Khả năng mở rộng: </a:t>
            </a:r>
            <a:r>
              <a:rPr lang="en-VN" dirty="0"/>
              <a:t>Phương pháp hướng đến truy xuất hiệu quả trên các tập dữ liệu quy mô lớn.</a:t>
            </a:r>
          </a:p>
          <a:p>
            <a:pPr algn="just"/>
            <a:endParaRPr lang="zh-CN" altLang="en-US" sz="2400"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3" name="图片 2"/>
          <p:cNvPicPr>
            <a:picLocks noChangeAspect="1"/>
          </p:cNvPicPr>
          <p:nvPr/>
        </p:nvPicPr>
        <p:blipFill>
          <a:blip r:embed="rId3"/>
          <a:stretch>
            <a:fillRect/>
          </a:stretch>
        </p:blipFill>
        <p:spPr>
          <a:xfrm>
            <a:off x="2079663" y="3522886"/>
            <a:ext cx="8032674" cy="320202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2717800"/>
              </a:xfrm>
            </p:spPr>
            <p:txBody>
              <a:bodyPr>
                <a:normAutofit/>
              </a:bodyPr>
              <a:lstStyle/>
              <a:p>
                <a:r>
                  <a:rPr lang="en-VN" dirty="0"/>
                  <a:t>HashNet: Deep Learning to Hash by Continuation</a:t>
                </a:r>
              </a:p>
              <a:p>
                <a:pPr lvl="1"/>
                <a:r>
                  <a:rPr lang="en-VN" i="1" dirty="0"/>
                  <a:t>Giai đoạn khởi tạo: </a:t>
                </a:r>
                <a:r>
                  <a:rPr lang="en-VN" dirty="0"/>
                  <a:t>Sử dụng hàm kích hoạt trơn </a:t>
                </a:r>
                <a14:m>
                  <m:oMath xmlns:m="http://schemas.openxmlformats.org/officeDocument/2006/math">
                    <m:r>
                      <m:rPr>
                        <m:sty m:val="p"/>
                      </m:rPr>
                      <a:rPr lang="en-VN" i="1" dirty="0">
                        <a:latin typeface="Cambria Math" panose="02040503050406030204" pitchFamily="18" charset="0"/>
                      </a:rPr>
                      <m:t>tanh</m:t>
                    </m:r>
                    <m:r>
                      <a:rPr lang="vi-VN" b="0" i="1" dirty="0" smtClean="0">
                        <a:latin typeface="Cambria Math" panose="02040503050406030204" pitchFamily="18" charset="0"/>
                      </a:rPr>
                      <m:t>(</m:t>
                    </m:r>
                    <m:r>
                      <a:rPr lang="vi-VN" b="0" i="1" dirty="0" smtClean="0">
                        <a:latin typeface="Cambria Math" panose="02040503050406030204" pitchFamily="18" charset="0"/>
                        <a:ea typeface="Cambria Math" panose="02040503050406030204" pitchFamily="18" charset="0"/>
                      </a:rPr>
                      <m:t>𝛽</m:t>
                    </m:r>
                    <m:r>
                      <m:rPr>
                        <m:sty m:val="p"/>
                      </m:rPr>
                      <a:rPr lang="vi-VN" i="1" dirty="0">
                        <a:latin typeface="Cambria Math" panose="02040503050406030204" pitchFamily="18" charset="0"/>
                        <a:ea typeface="Cambria Math" panose="02040503050406030204" pitchFamily="18" charset="0"/>
                      </a:rPr>
                      <m:t>z</m:t>
                    </m:r>
                    <m:r>
                      <a:rPr lang="vi-VN" b="0" i="1" dirty="0" smtClean="0">
                        <a:latin typeface="Cambria Math" panose="02040503050406030204" pitchFamily="18" charset="0"/>
                      </a:rPr>
                      <m:t>)</m:t>
                    </m:r>
                  </m:oMath>
                </a14:m>
                <a:r>
                  <a:rPr lang="en-VN" dirty="0"/>
                  <a:t> với giá trị (</a:t>
                </a:r>
                <a14:m>
                  <m:oMath xmlns:m="http://schemas.openxmlformats.org/officeDocument/2006/math">
                    <m:r>
                      <a:rPr lang="en-VN" i="1" smtClean="0">
                        <a:latin typeface="Cambria Math" panose="02040503050406030204" pitchFamily="18" charset="0"/>
                        <a:ea typeface="Cambria Math" panose="02040503050406030204" pitchFamily="18" charset="0"/>
                      </a:rPr>
                      <m:t>𝛽</m:t>
                    </m:r>
                  </m:oMath>
                </a14:m>
                <a:r>
                  <a:rPr lang="en-VN" dirty="0"/>
                  <a:t>) nhỏ để thuận lợi cho quá trình tối ưu.</a:t>
                </a:r>
              </a:p>
              <a:p>
                <a:pPr lvl="1"/>
                <a:r>
                  <a:rPr lang="en-VN" i="1" dirty="0"/>
                  <a:t>Nhị phân hóa dần: </a:t>
                </a:r>
                <a:r>
                  <a:rPr lang="en-VN" dirty="0"/>
                  <a:t>Tăng dần (</a:t>
                </a:r>
                <a14:m>
                  <m:oMath xmlns:m="http://schemas.openxmlformats.org/officeDocument/2006/math">
                    <m:r>
                      <a:rPr lang="en-VN" i="1">
                        <a:latin typeface="Cambria Math" panose="02040503050406030204" pitchFamily="18" charset="0"/>
                        <a:ea typeface="Cambria Math" panose="02040503050406030204" pitchFamily="18" charset="0"/>
                      </a:rPr>
                      <m:t>𝛽</m:t>
                    </m:r>
                  </m:oMath>
                </a14:m>
                <a:r>
                  <a:rPr lang="en-VN" dirty="0"/>
                  <a:t>) trong quá trình huấn luyện, làm cho đầu ra của hàm </a:t>
                </a:r>
                <a14:m>
                  <m:oMath xmlns:m="http://schemas.openxmlformats.org/officeDocument/2006/math">
                    <m:r>
                      <m:rPr>
                        <m:sty m:val="p"/>
                      </m:rPr>
                      <a:rPr lang="en-VN" i="1" dirty="0" smtClean="0">
                        <a:latin typeface="Cambria Math" panose="02040503050406030204" pitchFamily="18" charset="0"/>
                      </a:rPr>
                      <m:t>tanh</m:t>
                    </m:r>
                    <m:r>
                      <a:rPr lang="vi-VN" b="0" i="1" dirty="0" smtClean="0">
                        <a:latin typeface="Cambria Math" panose="02040503050406030204" pitchFamily="18" charset="0"/>
                      </a:rPr>
                      <m:t>() </m:t>
                    </m:r>
                  </m:oMath>
                </a14:m>
                <a:r>
                  <a:rPr lang="en-VN" dirty="0"/>
                  <a:t>ngày càng gần với hàm dấu </a:t>
                </a:r>
                <a:r>
                  <a:rPr lang="en-VN" i="1" dirty="0"/>
                  <a:t>(sign function)</a:t>
                </a:r>
                <a:r>
                  <a:rPr lang="en-VN" dirty="0"/>
                  <a:t>.</a:t>
                </a:r>
              </a:p>
              <a:p>
                <a:pPr lvl="1"/>
                <a:r>
                  <a:rPr lang="en-VN" i="1" dirty="0"/>
                  <a:t>Giai đoạn cuối: </a:t>
                </a:r>
                <a:r>
                  <a:rPr lang="en-VN" dirty="0"/>
                  <a:t>Khi </a:t>
                </a:r>
                <a14:m>
                  <m:oMath xmlns:m="http://schemas.openxmlformats.org/officeDocument/2006/math">
                    <m:r>
                      <a:rPr lang="en-VN" i="1">
                        <a:latin typeface="Cambria Math" panose="02040503050406030204" pitchFamily="18" charset="0"/>
                        <a:ea typeface="Cambria Math" panose="02040503050406030204" pitchFamily="18" charset="0"/>
                      </a:rPr>
                      <m:t>𝛽</m:t>
                    </m:r>
                  </m:oMath>
                </a14:m>
                <a:r>
                  <a:rPr lang="en-VN" dirty="0"/>
                  <a:t> đủ lớn, đầu ra hội tụ về các giá trị nhị phân, từ đó thu được mã băm chính xác. (</a:t>
                </a:r>
                <a:r>
                  <a:rPr lang="en-VN" dirty="0">
                    <a:hlinkClick r:id="rId3" tooltip="ICCV 2017 Open Access Repository"/>
                  </a:rPr>
                  <a:t>openaccess.thecvf.com</a:t>
                </a:r>
                <a:r>
                  <a:rPr lang="en-VN" dirty="0"/>
                  <a:t>)</a:t>
                </a:r>
              </a:p>
              <a:p>
                <a:pPr lvl="1" algn="just"/>
                <a:endParaRPr lang="zh-CN" altLang="en-US"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2717800"/>
              </a:xfrm>
              <a:blipFill>
                <a:blip r:embed="rId4"/>
                <a:stretch>
                  <a:fillRect l="-682" t="-930" r="-909" b="-2326"/>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3" name="图片 2"/>
          <p:cNvPicPr>
            <a:picLocks noChangeAspect="1"/>
          </p:cNvPicPr>
          <p:nvPr/>
        </p:nvPicPr>
        <p:blipFill>
          <a:blip r:embed="rId5"/>
          <a:stretch>
            <a:fillRect/>
          </a:stretch>
        </p:blipFill>
        <p:spPr>
          <a:xfrm>
            <a:off x="188405" y="3922005"/>
            <a:ext cx="11815189" cy="280290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en-US" altLang="zh-CN" dirty="0" err="1"/>
              <a:t>HashNet</a:t>
            </a:r>
            <a:r>
              <a:rPr lang="en-US" altLang="zh-CN" dirty="0"/>
              <a:t>: Deep Learning to Hash by Continuation (</a:t>
            </a:r>
            <a:r>
              <a:rPr lang="en-US" altLang="zh-CN" dirty="0" err="1"/>
              <a:t>HashNet</a:t>
            </a:r>
            <a:r>
              <a:rPr lang="en-US" altLang="zh-CN" dirty="0"/>
              <a:t>)</a:t>
            </a:r>
          </a:p>
          <a:p>
            <a:pPr lvl="1" algn="just"/>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biểu diễn băm sâu</a:t>
            </a:r>
          </a:p>
        </p:txBody>
      </p:sp>
      <p:pic>
        <p:nvPicPr>
          <p:cNvPr id="5" name="图片 4"/>
          <p:cNvPicPr>
            <a:picLocks noChangeAspect="1"/>
          </p:cNvPicPr>
          <p:nvPr/>
        </p:nvPicPr>
        <p:blipFill>
          <a:blip r:embed="rId3"/>
          <a:stretch>
            <a:fillRect/>
          </a:stretch>
        </p:blipFill>
        <p:spPr>
          <a:xfrm>
            <a:off x="615089" y="1678298"/>
            <a:ext cx="7086600" cy="5105400"/>
          </a:xfrm>
          <a:prstGeom prst="rect">
            <a:avLst/>
          </a:prstGeom>
        </p:spPr>
      </p:pic>
      <p:pic>
        <p:nvPicPr>
          <p:cNvPr id="6" name="图片 5"/>
          <p:cNvPicPr>
            <a:picLocks noChangeAspect="1"/>
          </p:cNvPicPr>
          <p:nvPr/>
        </p:nvPicPr>
        <p:blipFill rotWithShape="1">
          <a:blip r:embed="rId4"/>
          <a:srcRect l="1516" r="52306" b="16293"/>
          <a:stretch>
            <a:fillRect/>
          </a:stretch>
        </p:blipFill>
        <p:spPr>
          <a:xfrm>
            <a:off x="7941499" y="1678298"/>
            <a:ext cx="2721166" cy="2498250"/>
          </a:xfrm>
          <a:prstGeom prst="rect">
            <a:avLst/>
          </a:prstGeom>
        </p:spPr>
      </p:pic>
      <p:pic>
        <p:nvPicPr>
          <p:cNvPr id="7" name="图片 6"/>
          <p:cNvPicPr>
            <a:picLocks noChangeAspect="1"/>
          </p:cNvPicPr>
          <p:nvPr/>
        </p:nvPicPr>
        <p:blipFill rotWithShape="1">
          <a:blip r:embed="rId4"/>
          <a:srcRect l="53895" b="16293"/>
          <a:stretch>
            <a:fillRect/>
          </a:stretch>
        </p:blipFill>
        <p:spPr>
          <a:xfrm>
            <a:off x="7943641" y="4226664"/>
            <a:ext cx="2716882" cy="2498250"/>
          </a:xfrm>
          <a:prstGeom prst="rect">
            <a:avLst/>
          </a:prstGeom>
        </p:spPr>
      </p:pic>
      <p:sp>
        <p:nvSpPr>
          <p:cNvPr id="10" name="文本框 9"/>
          <p:cNvSpPr txBox="1"/>
          <p:nvPr/>
        </p:nvSpPr>
        <p:spPr>
          <a:xfrm>
            <a:off x="10594165" y="2696590"/>
            <a:ext cx="1512065" cy="461665"/>
          </a:xfrm>
          <a:prstGeom prst="rect">
            <a:avLst/>
          </a:prstGeom>
          <a:noFill/>
        </p:spPr>
        <p:txBody>
          <a:bodyPr wrap="square">
            <a:normAutofit/>
          </a:bodyPr>
          <a:lstStyle/>
          <a:p>
            <a:pPr algn="ctr"/>
            <a:r>
              <a:rPr lang="en-US" altLang="zh-CN" sz="2400" b="1" dirty="0" err="1">
                <a:latin typeface="Calibri"/>
                <a:cs typeface="Calibri"/>
              </a:rPr>
              <a:t>HashNet</a:t>
            </a:r>
            <a:endParaRPr lang="zh-CN" altLang="en-US" sz="2400" b="1" dirty="0">
              <a:latin typeface="Calibri"/>
              <a:cs typeface="Calibri"/>
            </a:endParaRPr>
          </a:p>
        </p:txBody>
      </p:sp>
      <p:sp>
        <p:nvSpPr>
          <p:cNvPr id="11" name="文本框 10"/>
          <p:cNvSpPr txBox="1"/>
          <p:nvPr/>
        </p:nvSpPr>
        <p:spPr>
          <a:xfrm>
            <a:off x="10592604" y="5230186"/>
            <a:ext cx="1512065" cy="461665"/>
          </a:xfrm>
          <a:prstGeom prst="rect">
            <a:avLst/>
          </a:prstGeom>
          <a:noFill/>
        </p:spPr>
        <p:txBody>
          <a:bodyPr wrap="square">
            <a:normAutofit/>
          </a:bodyPr>
          <a:lstStyle/>
          <a:p>
            <a:pPr algn="ctr"/>
            <a:r>
              <a:rPr lang="en-US" altLang="zh-CN" sz="2400" b="1" dirty="0">
                <a:latin typeface="Calibri"/>
                <a:cs typeface="Calibri"/>
              </a:rPr>
              <a:t>DHN</a:t>
            </a:r>
            <a:endParaRPr lang="zh-CN" altLang="en-US" sz="2400" b="1"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527300"/>
          </a:xfrm>
        </p:spPr>
        <p:txBody>
          <a:bodyPr>
            <a:normAutofit fontScale="85000" lnSpcReduction="20000"/>
          </a:bodyPr>
          <a:lstStyle/>
          <a:p>
            <a:r>
              <a:rPr lang="en-VN" i="1" dirty="0"/>
              <a:t>Đánh đổi chi phí – hiệu năng: </a:t>
            </a:r>
            <a:r>
              <a:rPr lang="en-VN" dirty="0"/>
              <a:t>Các phương pháp truy xuất ảnh dựa trên học sâu thường yêu cầu nhiều dữ liệu và thời gian huấn luyện hơn, nhưng có thể đạt độ chính xác truy xuất cao hơn. Phương pháp có giám sát còn cần gán nhãn và làm sạch dữ liệu.</a:t>
            </a:r>
          </a:p>
          <a:p>
            <a:r>
              <a:rPr lang="en-VN" i="1" dirty="0"/>
              <a:t>Lựa chọn phương pháp</a:t>
            </a:r>
            <a:r>
              <a:rPr lang="en-VN" b="1" i="1" dirty="0"/>
              <a:t>:</a:t>
            </a:r>
            <a:r>
              <a:rPr lang="en-VN" i="1" dirty="0"/>
              <a:t> </a:t>
            </a:r>
            <a:r>
              <a:rPr lang="en-VN" dirty="0"/>
              <a:t>Trong thực tế, cần cân đối giữa độ chính xác, chi phí dữ liệu và ngân sách để lựa chọn:</a:t>
            </a:r>
          </a:p>
          <a:p>
            <a:pPr lvl="1"/>
            <a:r>
              <a:rPr lang="en-VN" dirty="0"/>
              <a:t>Truy xuất ảnh truyền thống</a:t>
            </a:r>
          </a:p>
          <a:p>
            <a:pPr lvl="1"/>
            <a:r>
              <a:rPr lang="en-VN" dirty="0"/>
              <a:t>Truy xuất ảnh có giám sát dựa trên học sâu</a:t>
            </a:r>
          </a:p>
          <a:p>
            <a:pPr lvl="1"/>
            <a:r>
              <a:rPr lang="en-VN" dirty="0"/>
              <a:t>Truy xuất ảnh không giám sát dựa trên học sâu</a:t>
            </a:r>
          </a:p>
          <a:p>
            <a:pPr algn="just"/>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Tổng kết</a:t>
            </a:r>
          </a:p>
        </p:txBody>
      </p:sp>
      <p:pic>
        <p:nvPicPr>
          <p:cNvPr id="1026" name="Picture 2" descr="干货：用Python进行数据清洗，这7种方法你一定要掌握-CSDN博客"/>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409" y="3737811"/>
            <a:ext cx="2938009" cy="29871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深度学习模型训练前的必做工作：总览模型信息_如果我拿到一个深度学习模型,我现在能了解到这个模型的什么东西-CSDN博客"/>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6246" y="3737811"/>
            <a:ext cx="5286205" cy="29871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雷军教您【控制成本】的5大方法！"/>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2381" y="3737811"/>
            <a:ext cx="3584522" cy="29871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主题​​ [1784343460135]">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42"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2002E7C-FF9C-4701-9590-2223396BBCA1}">
  <we:reference id="wa200010001" version="1.0.0.1" store="en-US" storeType="OMEX"/>
  <we:alternateReferences>
    <we:reference id="wa200010001" version="1.0.0.1" store="wa200010001" storeType="OMEX"/>
  </we:alternateReferences>
  <we:properties>
    <we:property name="claude.fileId" value="&quot;2f5ae7f6-b03d-45e5-b381-6cf2dc8192f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5282</TotalTime>
  <Words>7101</Words>
  <Application>Microsoft Macintosh PowerPoint</Application>
  <PresentationFormat>Widescreen</PresentationFormat>
  <Paragraphs>299</Paragraphs>
  <Slides>44</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等线</vt:lpstr>
      <vt:lpstr>Arial</vt:lpstr>
      <vt:lpstr>Calibri</vt:lpstr>
      <vt:lpstr>Cambria Math</vt:lpstr>
      <vt:lpstr>Courier New</vt:lpstr>
      <vt:lpstr>Wingdings</vt:lpstr>
      <vt:lpstr>Office 主题​​ [1784343460135]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4073</cp:revision>
  <cp:lastPrinted>2025-12-29T08:11:26Z</cp:lastPrinted>
  <dcterms:created xsi:type="dcterms:W3CDTF">2025-12-29T08:11:26Z</dcterms:created>
  <dcterms:modified xsi:type="dcterms:W3CDTF">2026-07-30T13:53:15Z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2052-12.1.23141.23141</vt:lpwstr>
  </property>
  <property fmtid="{D5CDD505-2E9C-101B-9397-08002B2CF9AE}" pid="3" name="ICV">
    <vt:lpwstr>14DB69F73500551DCC325269AF34697D_42</vt:lpwstr>
  </property>
</Properties>
</file>