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1.xml" ContentType="application/vnd.openxmlformats-officedocument.presentationml.tags+xml"/>
  <Override PartName="/ppt/notesSlides/notesSlide25.xml" ContentType="application/vnd.openxmlformats-officedocument.presentationml.notesSlide+xml"/>
  <Override PartName="/ppt/tags/tag2.xml" ContentType="application/vnd.openxmlformats-officedocument.presentationml.tags+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53" r:id="rId1"/>
  </p:sldMasterIdLst>
  <p:notesMasterIdLst>
    <p:notesMasterId r:id="rId44"/>
  </p:notesMasterIdLst>
  <p:sldIdLst>
    <p:sldId id="2087" r:id="rId2"/>
    <p:sldId id="448" r:id="rId3"/>
    <p:sldId id="365" r:id="rId4"/>
    <p:sldId id="1857" r:id="rId5"/>
    <p:sldId id="1860" r:id="rId6"/>
    <p:sldId id="1892" r:id="rId7"/>
    <p:sldId id="1893" r:id="rId8"/>
    <p:sldId id="2084" r:id="rId9"/>
    <p:sldId id="1861" r:id="rId10"/>
    <p:sldId id="2085" r:id="rId11"/>
    <p:sldId id="1896" r:id="rId12"/>
    <p:sldId id="1897" r:id="rId13"/>
    <p:sldId id="1898" r:id="rId14"/>
    <p:sldId id="1899" r:id="rId15"/>
    <p:sldId id="1900" r:id="rId16"/>
    <p:sldId id="1901" r:id="rId17"/>
    <p:sldId id="2088" r:id="rId18"/>
    <p:sldId id="2089" r:id="rId19"/>
    <p:sldId id="2090" r:id="rId20"/>
    <p:sldId id="2086" r:id="rId21"/>
    <p:sldId id="2091" r:id="rId22"/>
    <p:sldId id="2092" r:id="rId23"/>
    <p:sldId id="1908" r:id="rId24"/>
    <p:sldId id="1909" r:id="rId25"/>
    <p:sldId id="2093" r:id="rId26"/>
    <p:sldId id="1911" r:id="rId27"/>
    <p:sldId id="1912" r:id="rId28"/>
    <p:sldId id="2094" r:id="rId29"/>
    <p:sldId id="1914" r:id="rId30"/>
    <p:sldId id="2095" r:id="rId31"/>
    <p:sldId id="1916" r:id="rId32"/>
    <p:sldId id="1917" r:id="rId33"/>
    <p:sldId id="2096" r:id="rId34"/>
    <p:sldId id="1919" r:id="rId35"/>
    <p:sldId id="1921" r:id="rId36"/>
    <p:sldId id="434" r:id="rId37"/>
    <p:sldId id="1920" r:id="rId38"/>
    <p:sldId id="1922" r:id="rId39"/>
    <p:sldId id="1923" r:id="rId40"/>
    <p:sldId id="1924" r:id="rId41"/>
    <p:sldId id="2080" r:id="rId42"/>
    <p:sldId id="2081" r:id="rId43"/>
  </p:sldIdLst>
  <p:sldSz cx="12192000" cy="6858000"/>
  <p:notesSz cx="7099300" cy="10234613"/>
  <p:embeddedFontLst>
    <p:embeddedFont>
      <p:font typeface="等线" panose="02010600030101010101" pitchFamily="2" charset="-122"/>
      <p:regular r:id="rId45"/>
      <p:bold r:id="rId46"/>
    </p:embeddedFont>
    <p:embeddedFont>
      <p:font typeface="Cambria Math" panose="02040503050406030204" pitchFamily="18" charset="0"/>
      <p:regular r:id="rId47"/>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hang Borui" initials="ZB"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D4D4D"/>
    <a:srgbClr val="C00000"/>
    <a:srgbClr val="D22828"/>
    <a:srgbClr val="BEBEBE"/>
    <a:srgbClr val="D0D0D0"/>
    <a:srgbClr val="FFFFFF"/>
    <a:srgbClr val="3C9735"/>
    <a:srgbClr val="E2F0D9"/>
    <a:srgbClr val="000000"/>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177" autoAdjust="0"/>
    <p:restoredTop sz="92259" autoAdjust="0"/>
  </p:normalViewPr>
  <p:slideViewPr>
    <p:cSldViewPr snapToGrid="0">
      <p:cViewPr varScale="1">
        <p:scale>
          <a:sx n="115" d="100"/>
          <a:sy n="115" d="100"/>
        </p:scale>
        <p:origin x="800" y="184"/>
      </p:cViewPr>
      <p:guideLst/>
    </p:cSldViewPr>
  </p:slideViewPr>
  <p:notesTextViewPr>
    <p:cViewPr>
      <p:scale>
        <a:sx n="3" d="2"/>
        <a:sy n="3" d="2"/>
      </p:scale>
      <p:origin x="0" y="0"/>
    </p:cViewPr>
  </p:notesTextViewPr>
  <p:notesViewPr>
    <p:cSldViewPr snapToGrid="0">
      <p:cViewPr varScale="1">
        <p:scale>
          <a:sx n="66" d="100"/>
          <a:sy n="66" d="100"/>
        </p:scale>
        <p:origin x="3134" y="6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zh-CN" altLang="en-US"/>
          </a:p>
        </p:txBody>
      </p:sp>
      <p:sp>
        <p:nvSpPr>
          <p:cNvPr id="3" name="日期占位符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60FB6348-9706-497A-9E95-AA5189A76B9D}" type="datetimeFigureOut">
              <a:rPr lang="zh-CN" altLang="en-US" smtClean="0"/>
              <a:t>2026/7/30</a:t>
            </a:fld>
            <a:endParaRPr lang="zh-CN" altLang="en-US"/>
          </a:p>
        </p:txBody>
      </p:sp>
      <p:sp>
        <p:nvSpPr>
          <p:cNvPr id="4" name="幻灯片图像占位符 3"/>
          <p:cNvSpPr>
            <a:spLocks noGrp="1" noRot="1" noChangeAspect="1"/>
          </p:cNvSpPr>
          <p:nvPr>
            <p:ph type="sldImg" idx="2"/>
          </p:nvPr>
        </p:nvSpPr>
        <p:spPr>
          <a:xfrm>
            <a:off x="479425" y="1279525"/>
            <a:ext cx="6140450" cy="3454400"/>
          </a:xfrm>
          <a:prstGeom prst="rect">
            <a:avLst/>
          </a:prstGeom>
          <a:noFill/>
          <a:ln w="12700">
            <a:solidFill>
              <a:prstClr val="black"/>
            </a:solidFill>
          </a:ln>
        </p:spPr>
        <p:txBody>
          <a:bodyPr vert="horz" lIns="99048" tIns="49524" rIns="99048" bIns="49524" rtlCol="0" anchor="ctr"/>
          <a:lstStyle/>
          <a:p>
            <a:endParaRPr lang="zh-CN" altLang="en-US"/>
          </a:p>
        </p:txBody>
      </p:sp>
      <p:sp>
        <p:nvSpPr>
          <p:cNvPr id="5" name="备注占位符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zh-CN" altLang="en-US"/>
          </a:p>
        </p:txBody>
      </p:sp>
      <p:sp>
        <p:nvSpPr>
          <p:cNvPr id="7" name="灯片编号占位符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69DD7948-AA88-4514-BDF6-F1711BD230F5}"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12</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13</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14</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15</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16</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17</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18</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19</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20</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21</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22</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23</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24</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25</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41</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42</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纯标题">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ACAFD8FC-0611-4C63-AEFC-C9ED73E27A74}" type="slidenum">
              <a:rPr lang="zh-CN" altLang="en-US" smtClean="0"/>
              <a:t>‹#›</a:t>
            </a:fld>
            <a:endParaRPr lang="zh-CN" altLang="en-US"/>
          </a:p>
        </p:txBody>
      </p:sp>
      <p:sp>
        <p:nvSpPr>
          <p:cNvPr id="4" name="文本占位符 11"/>
          <p:cNvSpPr>
            <a:spLocks noGrp="1"/>
          </p:cNvSpPr>
          <p:nvPr>
            <p:ph type="body" sz="quarter" idx="13" hasCustomPrompt="1"/>
          </p:nvPr>
        </p:nvSpPr>
        <p:spPr>
          <a:xfrm>
            <a:off x="1595438" y="133086"/>
            <a:ext cx="9001125" cy="668337"/>
          </a:xfrm>
          <a:prstGeom prst="rect">
            <a:avLst/>
          </a:prstGeom>
        </p:spPr>
        <p:txBody>
          <a:bodyPr/>
          <a:lstStyle>
            <a:lvl1pPr marL="0" indent="0" algn="ctr">
              <a:buNone/>
              <a:defRPr sz="4000" b="1">
                <a:solidFill>
                  <a:srgbClr val="D22828"/>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标题</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文字内容">
    <p:spTree>
      <p:nvGrpSpPr>
        <p:cNvPr id="1" name=""/>
        <p:cNvGrpSpPr/>
        <p:nvPr/>
      </p:nvGrpSpPr>
      <p:grpSpPr>
        <a:xfrm>
          <a:off x="0" y="0"/>
          <a:ext cx="0" cy="0"/>
          <a:chOff x="0" y="0"/>
          <a:chExt cx="0" cy="0"/>
        </a:xfrm>
      </p:grpSpPr>
      <p:sp>
        <p:nvSpPr>
          <p:cNvPr id="3" name="灯片编号占位符 2"/>
          <p:cNvSpPr>
            <a:spLocks noGrp="1"/>
          </p:cNvSpPr>
          <p:nvPr>
            <p:ph type="sldNum" sz="quarter" idx="10"/>
          </p:nvPr>
        </p:nvSpPr>
        <p:spPr/>
        <p:txBody>
          <a:bodyPr/>
          <a:lstStyle/>
          <a:p>
            <a:fld id="{ACAFD8FC-0611-4C63-AEFC-C9ED73E27A74}" type="slidenum">
              <a:rPr lang="zh-CN" altLang="en-US" smtClean="0"/>
              <a:t>‹#›</a:t>
            </a:fld>
            <a:endParaRPr lang="zh-CN" altLang="en-US"/>
          </a:p>
        </p:txBody>
      </p:sp>
      <p:sp>
        <p:nvSpPr>
          <p:cNvPr id="8" name="文本占位符 7"/>
          <p:cNvSpPr>
            <a:spLocks noGrp="1"/>
          </p:cNvSpPr>
          <p:nvPr>
            <p:ph type="body" sz="quarter" idx="14" hasCustomPrompt="1"/>
          </p:nvPr>
        </p:nvSpPr>
        <p:spPr>
          <a:xfrm>
            <a:off x="515937" y="1104900"/>
            <a:ext cx="11160125" cy="5016500"/>
          </a:xfrm>
          <a:prstGeom prst="rect">
            <a:avLst/>
          </a:prstGeom>
        </p:spPr>
        <p:txBody>
          <a:bodyPr/>
          <a:lstStyle>
            <a:lvl1pPr marL="449580" indent="-449580">
              <a:lnSpc>
                <a:spcPct val="110000"/>
              </a:lnSpc>
              <a:buClr>
                <a:srgbClr val="883F92"/>
              </a:buClr>
              <a:buFont typeface="Wingdings" panose="05000000000000000000" pitchFamily="2" charset="2"/>
              <a:buChar char="p"/>
              <a:defRPr sz="2000" b="1">
                <a:solidFill>
                  <a:srgbClr val="4D4D4D"/>
                </a:solidFill>
                <a:latin typeface="Arial" panose="020B0604020202020204" pitchFamily="34" charset="0"/>
                <a:ea typeface="Arial" panose="020B0604020202020204" pitchFamily="34" charset="0"/>
                <a:cs typeface="Arial" panose="020B0604020202020204" pitchFamily="34" charset="0"/>
              </a:defRPr>
            </a:lvl1pPr>
            <a:lvl2pPr marL="897255" indent="-440055">
              <a:lnSpc>
                <a:spcPct val="110000"/>
              </a:lnSpc>
              <a:buClr>
                <a:srgbClr val="883F92"/>
              </a:buClr>
              <a:buFont typeface="Wingdings" panose="05000000000000000000" pitchFamily="2" charset="2"/>
              <a:buChar char="n"/>
              <a:defRPr sz="2000">
                <a:solidFill>
                  <a:srgbClr val="4D4D4D"/>
                </a:solidFill>
                <a:latin typeface="Arial" panose="020B0604020202020204" pitchFamily="34" charset="0"/>
                <a:ea typeface="Arial" panose="020B0604020202020204" pitchFamily="34" charset="0"/>
                <a:cs typeface="Arial" panose="020B0604020202020204" pitchFamily="34" charset="0"/>
              </a:defRPr>
            </a:lvl2pPr>
            <a:lvl3pPr marL="1252855" indent="-338455">
              <a:lnSpc>
                <a:spcPct val="110000"/>
              </a:lnSpc>
              <a:buClr>
                <a:srgbClr val="883F92"/>
              </a:buClr>
              <a:buFont typeface="Courier New" panose="02070309020205020404" pitchFamily="49" charset="0"/>
              <a:buChar char="o"/>
              <a:defRPr sz="2000">
                <a:solidFill>
                  <a:srgbClr val="4D4D4D"/>
                </a:solidFill>
                <a:latin typeface="Arial" panose="020B0604020202020204" pitchFamily="34" charset="0"/>
                <a:ea typeface="Arial" panose="020B0604020202020204" pitchFamily="34" charset="0"/>
                <a:cs typeface="Arial" panose="020B0604020202020204" pitchFamily="34" charset="0"/>
              </a:defRPr>
            </a:lvl3pPr>
            <a:lvl4pPr marL="1701800" indent="-330200">
              <a:lnSpc>
                <a:spcPct val="110000"/>
              </a:lnSpc>
              <a:buClr>
                <a:srgbClr val="883F92"/>
              </a:buClr>
              <a:buFont typeface="Courier New" panose="02070309020205020404" pitchFamily="49" charset="0"/>
              <a:buChar char="o"/>
              <a:defRPr sz="2000">
                <a:solidFill>
                  <a:srgbClr val="4D4D4D"/>
                </a:solidFill>
                <a:latin typeface="Arial" panose="020B0604020202020204" pitchFamily="34" charset="0"/>
                <a:ea typeface="Arial" panose="020B0604020202020204" pitchFamily="34" charset="0"/>
                <a:cs typeface="Arial" panose="020B0604020202020204" pitchFamily="34" charset="0"/>
              </a:defRPr>
            </a:lvl4pPr>
            <a:lvl5pPr marL="2151380" indent="-322580">
              <a:lnSpc>
                <a:spcPct val="110000"/>
              </a:lnSpc>
              <a:buClr>
                <a:srgbClr val="883F92"/>
              </a:buClr>
              <a:buFont typeface="Courier New" panose="02070309020205020404" pitchFamily="49" charset="0"/>
              <a:buChar char="o"/>
              <a:defRPr sz="2000">
                <a:solidFill>
                  <a:srgbClr val="4D4D4D"/>
                </a:solidFill>
                <a:latin typeface="Arial" panose="020B0604020202020204" pitchFamily="34" charset="0"/>
                <a:ea typeface="Arial" panose="020B0604020202020204" pitchFamily="34" charset="0"/>
                <a:cs typeface="Arial" panose="020B0604020202020204" pitchFamily="34" charset="0"/>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5" name="文本占位符 11"/>
          <p:cNvSpPr>
            <a:spLocks noGrp="1"/>
          </p:cNvSpPr>
          <p:nvPr>
            <p:ph type="body" sz="quarter" idx="13" hasCustomPrompt="1"/>
          </p:nvPr>
        </p:nvSpPr>
        <p:spPr>
          <a:xfrm>
            <a:off x="1595438" y="133086"/>
            <a:ext cx="9001125" cy="668337"/>
          </a:xfrm>
          <a:prstGeom prst="rect">
            <a:avLst/>
          </a:prstGeom>
        </p:spPr>
        <p:txBody>
          <a:bodyPr/>
          <a:lstStyle>
            <a:lvl1pPr marL="0" indent="0" algn="ctr">
              <a:buNone/>
              <a:defRPr sz="4000" b="1">
                <a:solidFill>
                  <a:srgbClr val="D22828"/>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标题</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导航页">
    <p:spTree>
      <p:nvGrpSpPr>
        <p:cNvPr id="1" name=""/>
        <p:cNvGrpSpPr/>
        <p:nvPr/>
      </p:nvGrpSpPr>
      <p:grpSpPr>
        <a:xfrm>
          <a:off x="0" y="0"/>
          <a:ext cx="0" cy="0"/>
          <a:chOff x="0" y="0"/>
          <a:chExt cx="0" cy="0"/>
        </a:xfrm>
      </p:grpSpPr>
      <p:sp>
        <p:nvSpPr>
          <p:cNvPr id="3" name="灯片编号占位符 2"/>
          <p:cNvSpPr>
            <a:spLocks noGrp="1"/>
          </p:cNvSpPr>
          <p:nvPr>
            <p:ph type="sldNum" sz="quarter" idx="10"/>
          </p:nvPr>
        </p:nvSpPr>
        <p:spPr/>
        <p:txBody>
          <a:bodyPr/>
          <a:lstStyle/>
          <a:p>
            <a:fld id="{ACAFD8FC-0611-4C63-AEFC-C9ED73E27A74}" type="slidenum">
              <a:rPr lang="zh-CN" altLang="en-US" smtClean="0"/>
              <a:t>‹#›</a:t>
            </a:fld>
            <a:endParaRPr lang="zh-CN" altLang="en-US"/>
          </a:p>
        </p:txBody>
      </p:sp>
      <p:sp>
        <p:nvSpPr>
          <p:cNvPr id="4" name="文本占位符 7"/>
          <p:cNvSpPr>
            <a:spLocks noGrp="1"/>
          </p:cNvSpPr>
          <p:nvPr>
            <p:ph type="body" sz="quarter" idx="14" hasCustomPrompt="1"/>
          </p:nvPr>
        </p:nvSpPr>
        <p:spPr>
          <a:xfrm>
            <a:off x="3773884" y="1104900"/>
            <a:ext cx="4644232" cy="5016500"/>
          </a:xfrm>
          <a:prstGeom prst="rect">
            <a:avLst/>
          </a:prstGeom>
        </p:spPr>
        <p:txBody>
          <a:bodyPr/>
          <a:lstStyle>
            <a:lvl1pPr marL="449580" indent="-449580">
              <a:lnSpc>
                <a:spcPct val="110000"/>
              </a:lnSpc>
              <a:buClr>
                <a:srgbClr val="883F92"/>
              </a:buClr>
              <a:buFont typeface="Wingdings" panose="05000000000000000000" pitchFamily="2" charset="2"/>
              <a:buChar char="p"/>
              <a:defRPr sz="3200" b="1">
                <a:solidFill>
                  <a:srgbClr val="4D4D4D"/>
                </a:solidFill>
                <a:latin typeface="Arial" panose="020B0604020202020204" pitchFamily="34" charset="0"/>
                <a:ea typeface="Arial" panose="020B0604020202020204" pitchFamily="34" charset="0"/>
                <a:cs typeface="Arial" panose="020B0604020202020204" pitchFamily="34" charset="0"/>
              </a:defRPr>
            </a:lvl1pPr>
            <a:lvl2pPr marL="897255" indent="-440055">
              <a:lnSpc>
                <a:spcPct val="110000"/>
              </a:lnSpc>
              <a:buClr>
                <a:srgbClr val="883F92"/>
              </a:buClr>
              <a:buFont typeface="Wingdings" panose="05000000000000000000" pitchFamily="2" charset="2"/>
              <a:buChar char="n"/>
              <a:defRPr sz="2800">
                <a:solidFill>
                  <a:srgbClr val="4D4D4D"/>
                </a:solidFill>
                <a:latin typeface="Arial" panose="020B0604020202020204" pitchFamily="34" charset="0"/>
                <a:ea typeface="Arial" panose="020B0604020202020204" pitchFamily="34" charset="0"/>
                <a:cs typeface="Arial" panose="020B0604020202020204" pitchFamily="34" charset="0"/>
              </a:defRPr>
            </a:lvl2pPr>
            <a:lvl3pPr marL="1252855" indent="-338455">
              <a:lnSpc>
                <a:spcPct val="110000"/>
              </a:lnSpc>
              <a:buClr>
                <a:srgbClr val="883F92"/>
              </a:buClr>
              <a:buFont typeface="Courier New" panose="02070309020205020404" pitchFamily="49" charset="0"/>
              <a:buChar char="o"/>
              <a:defRPr sz="2400">
                <a:solidFill>
                  <a:srgbClr val="4D4D4D"/>
                </a:solidFill>
                <a:latin typeface="Arial" panose="020B0604020202020204" pitchFamily="34" charset="0"/>
                <a:ea typeface="Arial" panose="020B0604020202020204" pitchFamily="34" charset="0"/>
                <a:cs typeface="Arial" panose="020B0604020202020204" pitchFamily="34" charset="0"/>
              </a:defRPr>
            </a:lvl3pPr>
            <a:lvl4pPr marL="1701800" indent="-330200">
              <a:lnSpc>
                <a:spcPct val="110000"/>
              </a:lnSpc>
              <a:buClr>
                <a:srgbClr val="883F92"/>
              </a:buClr>
              <a:buFont typeface="Courier New" panose="02070309020205020404" pitchFamily="49" charset="0"/>
              <a:buChar char="o"/>
              <a:defRPr sz="2000">
                <a:solidFill>
                  <a:srgbClr val="4D4D4D"/>
                </a:solidFill>
                <a:latin typeface="Arial" panose="020B0604020202020204" pitchFamily="34" charset="0"/>
                <a:ea typeface="Arial" panose="020B0604020202020204" pitchFamily="34" charset="0"/>
                <a:cs typeface="Arial" panose="020B0604020202020204" pitchFamily="34" charset="0"/>
              </a:defRPr>
            </a:lvl4pPr>
            <a:lvl5pPr marL="2151380" indent="-322580">
              <a:lnSpc>
                <a:spcPct val="110000"/>
              </a:lnSpc>
              <a:buClr>
                <a:srgbClr val="883F92"/>
              </a:buClr>
              <a:buFont typeface="Courier New" panose="02070309020205020404" pitchFamily="49" charset="0"/>
              <a:buChar char="o"/>
              <a:defRPr sz="2000">
                <a:solidFill>
                  <a:srgbClr val="4D4D4D"/>
                </a:solidFill>
                <a:latin typeface="Arial" panose="020B0604020202020204" pitchFamily="34" charset="0"/>
                <a:ea typeface="Arial" panose="020B0604020202020204" pitchFamily="34" charset="0"/>
                <a:cs typeface="Arial" panose="020B0604020202020204" pitchFamily="34" charset="0"/>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6" name="文本框 5"/>
          <p:cNvSpPr txBox="1"/>
          <p:nvPr userDrawn="1"/>
        </p:nvSpPr>
        <p:spPr>
          <a:xfrm>
            <a:off x="5494867" y="53598"/>
            <a:ext cx="1202266" cy="707886"/>
          </a:xfrm>
          <a:prstGeom prst="rect">
            <a:avLst/>
          </a:prstGeom>
          <a:noFill/>
        </p:spPr>
        <p:txBody>
          <a:bodyPr wrap="square" rtlCol="0">
            <a:spAutoFit/>
          </a:bodyPr>
          <a:lstStyle/>
          <a:p>
            <a:r>
              <a:rPr lang="zh-CN" altLang="en-US" sz="4000" b="1" dirty="0">
                <a:solidFill>
                  <a:srgbClr val="7A3781"/>
                </a:solidFill>
                <a:latin typeface="Arial" panose="020B0604020202020204" pitchFamily="34" charset="0"/>
                <a:ea typeface="Calibri" panose="02010609060101010101" pitchFamily="49" charset="-122"/>
                <a:cs typeface="Arial" panose="020B0604020202020204" pitchFamily="34" charset="0"/>
              </a:rPr>
              <a:t>提纲</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多图">
    <p:spTree>
      <p:nvGrpSpPr>
        <p:cNvPr id="1" name=""/>
        <p:cNvGrpSpPr/>
        <p:nvPr/>
      </p:nvGrpSpPr>
      <p:grpSpPr>
        <a:xfrm>
          <a:off x="0" y="0"/>
          <a:ext cx="0" cy="0"/>
          <a:chOff x="0" y="0"/>
          <a:chExt cx="0" cy="0"/>
        </a:xfrm>
      </p:grpSpPr>
      <p:sp>
        <p:nvSpPr>
          <p:cNvPr id="24" name="图片占位符 23"/>
          <p:cNvSpPr>
            <a:spLocks noGrp="1"/>
          </p:cNvSpPr>
          <p:nvPr>
            <p:ph type="pic" sz="quarter" idx="14"/>
          </p:nvPr>
        </p:nvSpPr>
        <p:spPr>
          <a:xfrm>
            <a:off x="515938"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1400">
                <a:latin typeface="Arial" panose="020B0604020202020204" pitchFamily="34" charset="0"/>
                <a:cs typeface="Arial" panose="020B0604020202020204" pitchFamily="34" charset="0"/>
              </a:defRPr>
            </a:lvl1pPr>
          </a:lstStyle>
          <a:p>
            <a:endParaRPr lang="zh-CN" altLang="en-US"/>
          </a:p>
        </p:txBody>
      </p:sp>
      <p:sp>
        <p:nvSpPr>
          <p:cNvPr id="3" name="灯片编号占位符 2"/>
          <p:cNvSpPr>
            <a:spLocks noGrp="1"/>
          </p:cNvSpPr>
          <p:nvPr>
            <p:ph type="sldNum" sz="quarter" idx="10"/>
          </p:nvPr>
        </p:nvSpPr>
        <p:spPr/>
        <p:txBody>
          <a:bodyPr/>
          <a:lstStyle/>
          <a:p>
            <a:fld id="{ACAFD8FC-0611-4C63-AEFC-C9ED73E27A74}" type="slidenum">
              <a:rPr lang="zh-CN" altLang="en-US" smtClean="0"/>
              <a:t>‹#›</a:t>
            </a:fld>
            <a:endParaRPr lang="zh-CN" altLang="en-US"/>
          </a:p>
        </p:txBody>
      </p:sp>
      <p:sp>
        <p:nvSpPr>
          <p:cNvPr id="4" name="文本占位符 11"/>
          <p:cNvSpPr>
            <a:spLocks noGrp="1"/>
          </p:cNvSpPr>
          <p:nvPr>
            <p:ph type="body" sz="quarter" idx="13" hasCustomPrompt="1"/>
          </p:nvPr>
        </p:nvSpPr>
        <p:spPr>
          <a:xfrm>
            <a:off x="1595438" y="133086"/>
            <a:ext cx="9001125" cy="668337"/>
          </a:xfrm>
          <a:prstGeom prst="rect">
            <a:avLst/>
          </a:prstGeom>
        </p:spPr>
        <p:txBody>
          <a:bodyPr/>
          <a:lstStyle>
            <a:lvl1pPr marL="0" indent="0" algn="ctr">
              <a:buNone/>
              <a:defRPr sz="4000" b="1">
                <a:solidFill>
                  <a:srgbClr val="D22828"/>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标题</a:t>
            </a:r>
          </a:p>
        </p:txBody>
      </p:sp>
      <p:sp>
        <p:nvSpPr>
          <p:cNvPr id="25" name="图片占位符 24"/>
          <p:cNvSpPr>
            <a:spLocks noGrp="1"/>
          </p:cNvSpPr>
          <p:nvPr>
            <p:ph type="pic" sz="quarter" idx="15"/>
          </p:nvPr>
        </p:nvSpPr>
        <p:spPr>
          <a:xfrm>
            <a:off x="1928233"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1400">
                <a:latin typeface="Arial" panose="020B0604020202020204" pitchFamily="34" charset="0"/>
                <a:cs typeface="Arial" panose="020B0604020202020204" pitchFamily="34" charset="0"/>
              </a:defRPr>
            </a:lvl1pPr>
          </a:lstStyle>
          <a:p>
            <a:endParaRPr lang="zh-CN" altLang="en-US"/>
          </a:p>
        </p:txBody>
      </p:sp>
      <p:sp>
        <p:nvSpPr>
          <p:cNvPr id="26" name="图片占位符 25"/>
          <p:cNvSpPr>
            <a:spLocks noGrp="1"/>
          </p:cNvSpPr>
          <p:nvPr>
            <p:ph type="pic" sz="quarter" idx="16"/>
          </p:nvPr>
        </p:nvSpPr>
        <p:spPr>
          <a:xfrm>
            <a:off x="3340528"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1400">
                <a:latin typeface="Arial" panose="020B0604020202020204" pitchFamily="34" charset="0"/>
                <a:cs typeface="Arial" panose="020B0604020202020204" pitchFamily="34" charset="0"/>
              </a:defRPr>
            </a:lvl1pPr>
          </a:lstStyle>
          <a:p>
            <a:endParaRPr lang="zh-CN" altLang="en-US"/>
          </a:p>
        </p:txBody>
      </p:sp>
      <p:sp>
        <p:nvSpPr>
          <p:cNvPr id="27" name="图片占位符 26"/>
          <p:cNvSpPr>
            <a:spLocks noGrp="1"/>
          </p:cNvSpPr>
          <p:nvPr>
            <p:ph type="pic" sz="quarter" idx="17"/>
          </p:nvPr>
        </p:nvSpPr>
        <p:spPr>
          <a:xfrm>
            <a:off x="4752823"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1400">
                <a:latin typeface="Arial" panose="020B0604020202020204" pitchFamily="34" charset="0"/>
                <a:cs typeface="Arial" panose="020B0604020202020204" pitchFamily="34" charset="0"/>
              </a:defRPr>
            </a:lvl1pPr>
          </a:lstStyle>
          <a:p>
            <a:endParaRPr lang="zh-CN" altLang="en-US"/>
          </a:p>
        </p:txBody>
      </p:sp>
      <p:sp>
        <p:nvSpPr>
          <p:cNvPr id="28" name="图片占位符 27"/>
          <p:cNvSpPr>
            <a:spLocks noGrp="1"/>
          </p:cNvSpPr>
          <p:nvPr>
            <p:ph type="pic" sz="quarter" idx="18"/>
          </p:nvPr>
        </p:nvSpPr>
        <p:spPr>
          <a:xfrm>
            <a:off x="6165118"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1400">
                <a:latin typeface="Arial" panose="020B0604020202020204" pitchFamily="34" charset="0"/>
                <a:cs typeface="Arial" panose="020B0604020202020204" pitchFamily="34" charset="0"/>
              </a:defRPr>
            </a:lvl1pPr>
          </a:lstStyle>
          <a:p>
            <a:endParaRPr lang="zh-CN" altLang="en-US"/>
          </a:p>
        </p:txBody>
      </p:sp>
      <p:sp>
        <p:nvSpPr>
          <p:cNvPr id="29" name="图片占位符 28"/>
          <p:cNvSpPr>
            <a:spLocks noGrp="1"/>
          </p:cNvSpPr>
          <p:nvPr>
            <p:ph type="pic" sz="quarter" idx="19"/>
          </p:nvPr>
        </p:nvSpPr>
        <p:spPr>
          <a:xfrm>
            <a:off x="7577413"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1400">
                <a:latin typeface="Arial" panose="020B0604020202020204" pitchFamily="34" charset="0"/>
                <a:cs typeface="Arial" panose="020B0604020202020204" pitchFamily="34" charset="0"/>
              </a:defRPr>
            </a:lvl1pPr>
          </a:lstStyle>
          <a:p>
            <a:endParaRPr lang="zh-CN" altLang="en-US"/>
          </a:p>
        </p:txBody>
      </p:sp>
      <p:sp>
        <p:nvSpPr>
          <p:cNvPr id="30" name="图片占位符 29"/>
          <p:cNvSpPr>
            <a:spLocks noGrp="1"/>
          </p:cNvSpPr>
          <p:nvPr>
            <p:ph type="pic" sz="quarter" idx="20"/>
          </p:nvPr>
        </p:nvSpPr>
        <p:spPr>
          <a:xfrm>
            <a:off x="8989708"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1400">
                <a:latin typeface="Arial" panose="020B0604020202020204" pitchFamily="34" charset="0"/>
                <a:cs typeface="Arial" panose="020B0604020202020204" pitchFamily="34" charset="0"/>
              </a:defRPr>
            </a:lvl1pPr>
          </a:lstStyle>
          <a:p>
            <a:endParaRPr lang="zh-CN" altLang="en-US"/>
          </a:p>
        </p:txBody>
      </p:sp>
      <p:sp>
        <p:nvSpPr>
          <p:cNvPr id="31" name="图片占位符 30"/>
          <p:cNvSpPr>
            <a:spLocks noGrp="1"/>
          </p:cNvSpPr>
          <p:nvPr>
            <p:ph type="pic" sz="quarter" idx="21"/>
          </p:nvPr>
        </p:nvSpPr>
        <p:spPr>
          <a:xfrm>
            <a:off x="10402000"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1400">
                <a:latin typeface="Arial" panose="020B0604020202020204" pitchFamily="34" charset="0"/>
                <a:cs typeface="Arial" panose="020B0604020202020204" pitchFamily="34" charset="0"/>
              </a:defRPr>
            </a:lvl1pPr>
          </a:lstStyle>
          <a:p>
            <a:endParaRPr lang="zh-CN" altLang="en-US"/>
          </a:p>
        </p:txBody>
      </p:sp>
      <p:sp>
        <p:nvSpPr>
          <p:cNvPr id="33" name="文本占位符 32"/>
          <p:cNvSpPr>
            <a:spLocks noGrp="1"/>
          </p:cNvSpPr>
          <p:nvPr>
            <p:ph type="body" sz="quarter" idx="22" hasCustomPrompt="1"/>
          </p:nvPr>
        </p:nvSpPr>
        <p:spPr>
          <a:xfrm>
            <a:off x="620712" y="3269570"/>
            <a:ext cx="1064514" cy="318860"/>
          </a:xfrm>
          <a:prstGeom prst="rect">
            <a:avLst/>
          </a:prstGeom>
        </p:spPr>
        <p:txBody>
          <a:bodyPr/>
          <a:lstStyle>
            <a:lvl1pPr marL="0" indent="0" algn="ctr">
              <a:buNone/>
              <a:defRPr sz="14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35" name="文本占位符 32"/>
          <p:cNvSpPr>
            <a:spLocks noGrp="1"/>
          </p:cNvSpPr>
          <p:nvPr>
            <p:ph type="body" sz="quarter" idx="23" hasCustomPrompt="1"/>
          </p:nvPr>
        </p:nvSpPr>
        <p:spPr>
          <a:xfrm>
            <a:off x="2033007" y="3269570"/>
            <a:ext cx="1064514" cy="318860"/>
          </a:xfrm>
          <a:prstGeom prst="rect">
            <a:avLst/>
          </a:prstGeom>
        </p:spPr>
        <p:txBody>
          <a:bodyPr/>
          <a:lstStyle>
            <a:lvl1pPr marL="0" indent="0" algn="ctr">
              <a:buNone/>
              <a:defRPr sz="14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36" name="文本占位符 32"/>
          <p:cNvSpPr>
            <a:spLocks noGrp="1"/>
          </p:cNvSpPr>
          <p:nvPr>
            <p:ph type="body" sz="quarter" idx="24" hasCustomPrompt="1"/>
          </p:nvPr>
        </p:nvSpPr>
        <p:spPr>
          <a:xfrm>
            <a:off x="3445302" y="3269570"/>
            <a:ext cx="1064514" cy="318860"/>
          </a:xfrm>
          <a:prstGeom prst="rect">
            <a:avLst/>
          </a:prstGeom>
        </p:spPr>
        <p:txBody>
          <a:bodyPr/>
          <a:lstStyle>
            <a:lvl1pPr marL="0" indent="0" algn="ctr">
              <a:buNone/>
              <a:defRPr sz="14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37" name="文本占位符 32"/>
          <p:cNvSpPr>
            <a:spLocks noGrp="1"/>
          </p:cNvSpPr>
          <p:nvPr>
            <p:ph type="body" sz="quarter" idx="25" hasCustomPrompt="1"/>
          </p:nvPr>
        </p:nvSpPr>
        <p:spPr>
          <a:xfrm>
            <a:off x="4857597" y="3269570"/>
            <a:ext cx="1064514" cy="318860"/>
          </a:xfrm>
          <a:prstGeom prst="rect">
            <a:avLst/>
          </a:prstGeom>
        </p:spPr>
        <p:txBody>
          <a:bodyPr/>
          <a:lstStyle>
            <a:lvl1pPr marL="0" indent="0" algn="ctr">
              <a:buNone/>
              <a:defRPr sz="14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38" name="文本占位符 32"/>
          <p:cNvSpPr>
            <a:spLocks noGrp="1"/>
          </p:cNvSpPr>
          <p:nvPr>
            <p:ph type="body" sz="quarter" idx="26" hasCustomPrompt="1"/>
          </p:nvPr>
        </p:nvSpPr>
        <p:spPr>
          <a:xfrm>
            <a:off x="6269892" y="3269570"/>
            <a:ext cx="1064514" cy="318860"/>
          </a:xfrm>
          <a:prstGeom prst="rect">
            <a:avLst/>
          </a:prstGeom>
        </p:spPr>
        <p:txBody>
          <a:bodyPr/>
          <a:lstStyle>
            <a:lvl1pPr marL="0" indent="0" algn="ctr">
              <a:buNone/>
              <a:defRPr sz="14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39" name="文本占位符 32"/>
          <p:cNvSpPr>
            <a:spLocks noGrp="1"/>
          </p:cNvSpPr>
          <p:nvPr>
            <p:ph type="body" sz="quarter" idx="27" hasCustomPrompt="1"/>
          </p:nvPr>
        </p:nvSpPr>
        <p:spPr>
          <a:xfrm>
            <a:off x="7682187" y="3269570"/>
            <a:ext cx="1064514" cy="318860"/>
          </a:xfrm>
          <a:prstGeom prst="rect">
            <a:avLst/>
          </a:prstGeom>
        </p:spPr>
        <p:txBody>
          <a:bodyPr/>
          <a:lstStyle>
            <a:lvl1pPr marL="0" indent="0" algn="ctr">
              <a:buNone/>
              <a:defRPr sz="14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40" name="文本占位符 32"/>
          <p:cNvSpPr>
            <a:spLocks noGrp="1"/>
          </p:cNvSpPr>
          <p:nvPr>
            <p:ph type="body" sz="quarter" idx="28" hasCustomPrompt="1"/>
          </p:nvPr>
        </p:nvSpPr>
        <p:spPr>
          <a:xfrm>
            <a:off x="9094482" y="3269570"/>
            <a:ext cx="1064514" cy="318860"/>
          </a:xfrm>
          <a:prstGeom prst="rect">
            <a:avLst/>
          </a:prstGeom>
        </p:spPr>
        <p:txBody>
          <a:bodyPr/>
          <a:lstStyle>
            <a:lvl1pPr marL="0" indent="0" algn="ctr">
              <a:buNone/>
              <a:defRPr sz="14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41" name="文本占位符 32"/>
          <p:cNvSpPr>
            <a:spLocks noGrp="1"/>
          </p:cNvSpPr>
          <p:nvPr>
            <p:ph type="body" sz="quarter" idx="29" hasCustomPrompt="1"/>
          </p:nvPr>
        </p:nvSpPr>
        <p:spPr>
          <a:xfrm>
            <a:off x="10506774" y="3269570"/>
            <a:ext cx="1064514" cy="318860"/>
          </a:xfrm>
          <a:prstGeom prst="rect">
            <a:avLst/>
          </a:prstGeom>
        </p:spPr>
        <p:txBody>
          <a:bodyPr/>
          <a:lstStyle>
            <a:lvl1pPr marL="0" indent="0" algn="ctr">
              <a:buNone/>
              <a:defRPr sz="14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58" name="图片占位符 57"/>
          <p:cNvSpPr>
            <a:spLocks noGrp="1"/>
          </p:cNvSpPr>
          <p:nvPr>
            <p:ph type="pic" sz="quarter" idx="30"/>
          </p:nvPr>
        </p:nvSpPr>
        <p:spPr>
          <a:xfrm>
            <a:off x="515938"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140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59" name="图片占位符 58"/>
          <p:cNvSpPr>
            <a:spLocks noGrp="1"/>
          </p:cNvSpPr>
          <p:nvPr>
            <p:ph type="pic" sz="quarter" idx="31"/>
          </p:nvPr>
        </p:nvSpPr>
        <p:spPr>
          <a:xfrm>
            <a:off x="1928233"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140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0" name="图片占位符 59"/>
          <p:cNvSpPr>
            <a:spLocks noGrp="1"/>
          </p:cNvSpPr>
          <p:nvPr>
            <p:ph type="pic" sz="quarter" idx="32"/>
          </p:nvPr>
        </p:nvSpPr>
        <p:spPr>
          <a:xfrm>
            <a:off x="3340528"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140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1" name="图片占位符 60"/>
          <p:cNvSpPr>
            <a:spLocks noGrp="1"/>
          </p:cNvSpPr>
          <p:nvPr>
            <p:ph type="pic" sz="quarter" idx="33"/>
          </p:nvPr>
        </p:nvSpPr>
        <p:spPr>
          <a:xfrm>
            <a:off x="4752823"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140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2" name="图片占位符 61"/>
          <p:cNvSpPr>
            <a:spLocks noGrp="1"/>
          </p:cNvSpPr>
          <p:nvPr>
            <p:ph type="pic" sz="quarter" idx="34"/>
          </p:nvPr>
        </p:nvSpPr>
        <p:spPr>
          <a:xfrm>
            <a:off x="6165118"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140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3" name="图片占位符 62"/>
          <p:cNvSpPr>
            <a:spLocks noGrp="1"/>
          </p:cNvSpPr>
          <p:nvPr>
            <p:ph type="pic" sz="quarter" idx="35"/>
          </p:nvPr>
        </p:nvSpPr>
        <p:spPr>
          <a:xfrm>
            <a:off x="7577413"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140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4" name="图片占位符 63"/>
          <p:cNvSpPr>
            <a:spLocks noGrp="1"/>
          </p:cNvSpPr>
          <p:nvPr>
            <p:ph type="pic" sz="quarter" idx="36"/>
          </p:nvPr>
        </p:nvSpPr>
        <p:spPr>
          <a:xfrm>
            <a:off x="8989708"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140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5" name="图片占位符 64"/>
          <p:cNvSpPr>
            <a:spLocks noGrp="1"/>
          </p:cNvSpPr>
          <p:nvPr>
            <p:ph type="pic" sz="quarter" idx="37"/>
          </p:nvPr>
        </p:nvSpPr>
        <p:spPr>
          <a:xfrm>
            <a:off x="10402000"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140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6" name="文本占位符 32"/>
          <p:cNvSpPr>
            <a:spLocks noGrp="1"/>
          </p:cNvSpPr>
          <p:nvPr>
            <p:ph type="body" sz="quarter" idx="38" hasCustomPrompt="1"/>
          </p:nvPr>
        </p:nvSpPr>
        <p:spPr>
          <a:xfrm>
            <a:off x="620712" y="5810751"/>
            <a:ext cx="1064514" cy="318860"/>
          </a:xfrm>
          <a:prstGeom prst="rect">
            <a:avLst/>
          </a:prstGeom>
        </p:spPr>
        <p:txBody>
          <a:bodyPr/>
          <a:lstStyle>
            <a:lvl1pPr marL="0" indent="0" algn="ctr">
              <a:buNone/>
              <a:defRPr sz="14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67" name="文本占位符 32"/>
          <p:cNvSpPr>
            <a:spLocks noGrp="1"/>
          </p:cNvSpPr>
          <p:nvPr>
            <p:ph type="body" sz="quarter" idx="39" hasCustomPrompt="1"/>
          </p:nvPr>
        </p:nvSpPr>
        <p:spPr>
          <a:xfrm>
            <a:off x="2033007" y="5810751"/>
            <a:ext cx="1064514" cy="318860"/>
          </a:xfrm>
          <a:prstGeom prst="rect">
            <a:avLst/>
          </a:prstGeom>
        </p:spPr>
        <p:txBody>
          <a:bodyPr/>
          <a:lstStyle>
            <a:lvl1pPr marL="0" indent="0" algn="ctr">
              <a:buNone/>
              <a:defRPr sz="14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68" name="文本占位符 32"/>
          <p:cNvSpPr>
            <a:spLocks noGrp="1"/>
          </p:cNvSpPr>
          <p:nvPr>
            <p:ph type="body" sz="quarter" idx="40" hasCustomPrompt="1"/>
          </p:nvPr>
        </p:nvSpPr>
        <p:spPr>
          <a:xfrm>
            <a:off x="3445302" y="5810751"/>
            <a:ext cx="1064514" cy="318860"/>
          </a:xfrm>
          <a:prstGeom prst="rect">
            <a:avLst/>
          </a:prstGeom>
        </p:spPr>
        <p:txBody>
          <a:bodyPr/>
          <a:lstStyle>
            <a:lvl1pPr marL="0" indent="0" algn="ctr">
              <a:buNone/>
              <a:defRPr sz="14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69" name="文本占位符 32"/>
          <p:cNvSpPr>
            <a:spLocks noGrp="1"/>
          </p:cNvSpPr>
          <p:nvPr>
            <p:ph type="body" sz="quarter" idx="41" hasCustomPrompt="1"/>
          </p:nvPr>
        </p:nvSpPr>
        <p:spPr>
          <a:xfrm>
            <a:off x="4857597" y="5810751"/>
            <a:ext cx="1064514" cy="318860"/>
          </a:xfrm>
          <a:prstGeom prst="rect">
            <a:avLst/>
          </a:prstGeom>
        </p:spPr>
        <p:txBody>
          <a:bodyPr/>
          <a:lstStyle>
            <a:lvl1pPr marL="0" indent="0" algn="ctr">
              <a:buNone/>
              <a:defRPr sz="14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70" name="文本占位符 32"/>
          <p:cNvSpPr>
            <a:spLocks noGrp="1"/>
          </p:cNvSpPr>
          <p:nvPr>
            <p:ph type="body" sz="quarter" idx="42" hasCustomPrompt="1"/>
          </p:nvPr>
        </p:nvSpPr>
        <p:spPr>
          <a:xfrm>
            <a:off x="6269892" y="5810751"/>
            <a:ext cx="1064514" cy="318860"/>
          </a:xfrm>
          <a:prstGeom prst="rect">
            <a:avLst/>
          </a:prstGeom>
        </p:spPr>
        <p:txBody>
          <a:bodyPr/>
          <a:lstStyle>
            <a:lvl1pPr marL="0" indent="0" algn="ctr">
              <a:buNone/>
              <a:defRPr sz="14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71" name="文本占位符 32"/>
          <p:cNvSpPr>
            <a:spLocks noGrp="1"/>
          </p:cNvSpPr>
          <p:nvPr>
            <p:ph type="body" sz="quarter" idx="43" hasCustomPrompt="1"/>
          </p:nvPr>
        </p:nvSpPr>
        <p:spPr>
          <a:xfrm>
            <a:off x="7682187" y="5810751"/>
            <a:ext cx="1064514" cy="318860"/>
          </a:xfrm>
          <a:prstGeom prst="rect">
            <a:avLst/>
          </a:prstGeom>
        </p:spPr>
        <p:txBody>
          <a:bodyPr/>
          <a:lstStyle>
            <a:lvl1pPr marL="0" indent="0" algn="ctr">
              <a:buNone/>
              <a:defRPr sz="14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72" name="文本占位符 32"/>
          <p:cNvSpPr>
            <a:spLocks noGrp="1"/>
          </p:cNvSpPr>
          <p:nvPr>
            <p:ph type="body" sz="quarter" idx="44" hasCustomPrompt="1"/>
          </p:nvPr>
        </p:nvSpPr>
        <p:spPr>
          <a:xfrm>
            <a:off x="9094482" y="5810751"/>
            <a:ext cx="1064514" cy="318860"/>
          </a:xfrm>
          <a:prstGeom prst="rect">
            <a:avLst/>
          </a:prstGeom>
        </p:spPr>
        <p:txBody>
          <a:bodyPr/>
          <a:lstStyle>
            <a:lvl1pPr marL="0" indent="0" algn="ctr">
              <a:buNone/>
              <a:defRPr sz="14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73" name="文本占位符 32"/>
          <p:cNvSpPr>
            <a:spLocks noGrp="1"/>
          </p:cNvSpPr>
          <p:nvPr>
            <p:ph type="body" sz="quarter" idx="45" hasCustomPrompt="1"/>
          </p:nvPr>
        </p:nvSpPr>
        <p:spPr>
          <a:xfrm>
            <a:off x="10506774" y="5810751"/>
            <a:ext cx="1064514" cy="318860"/>
          </a:xfrm>
          <a:prstGeom prst="rect">
            <a:avLst/>
          </a:prstGeom>
        </p:spPr>
        <p:txBody>
          <a:bodyPr/>
          <a:lstStyle>
            <a:lvl1pPr marL="0" indent="0" algn="ctr">
              <a:buNone/>
              <a:defRPr sz="14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 Id="rId6" Type="http://schemas.openxmlformats.org/officeDocument/2006/relationships/image" Target="../media/image48.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6" name="灯片编号占位符 5"/>
          <p:cNvSpPr>
            <a:spLocks noGrp="1"/>
          </p:cNvSpPr>
          <p:nvPr>
            <p:ph type="sldNum" sz="quarter" idx="4"/>
          </p:nvPr>
        </p:nvSpPr>
        <p:spPr>
          <a:xfrm>
            <a:off x="10693399" y="205578"/>
            <a:ext cx="1346729" cy="365125"/>
          </a:xfrm>
          <a:prstGeom prst="rect">
            <a:avLst/>
          </a:prstGeom>
        </p:spPr>
        <p:txBody>
          <a:bodyPr vert="horz" lIns="91440" tIns="45720" rIns="91440" bIns="45720" rtlCol="0" anchor="ctr"/>
          <a:lstStyle>
            <a:lvl1pPr algn="r">
              <a:defRPr sz="1200" b="1">
                <a:solidFill>
                  <a:schemeClr val="tx1">
                    <a:tint val="75000"/>
                  </a:schemeClr>
                </a:solidFill>
              </a:defRPr>
            </a:lvl1pPr>
          </a:lstStyle>
          <a:p>
            <a:fld id="{ACAFD8FC-0611-4C63-AEFC-C9ED73E27A74}" type="slidenum">
              <a:rPr lang="zh-CN" altLang="en-US" smtClean="0"/>
              <a:t>‹#›</a:t>
            </a:fld>
            <a:endParaRPr lang="zh-CN" altLang="en-US"/>
          </a:p>
        </p:txBody>
      </p:sp>
      <p:cxnSp>
        <p:nvCxnSpPr>
          <p:cNvPr id="11" name="直接连接符 10"/>
          <p:cNvCxnSpPr/>
          <p:nvPr userDrawn="1"/>
        </p:nvCxnSpPr>
        <p:spPr>
          <a:xfrm>
            <a:off x="515938" y="908050"/>
            <a:ext cx="11160125" cy="0"/>
          </a:xfrm>
          <a:prstGeom prst="line">
            <a:avLst/>
          </a:prstGeom>
          <a:ln w="38100" cap="rnd">
            <a:solidFill>
              <a:srgbClr val="863D8E"/>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4E50C972-B331-A3C2-FAE0-A362EB05ECAF}"/>
              </a:ext>
            </a:extLst>
          </p:cNvPr>
          <p:cNvPicPr>
            <a:picLocks noChangeAspect="1"/>
          </p:cNvPicPr>
          <p:nvPr userDrawn="1"/>
        </p:nvPicPr>
        <p:blipFill>
          <a:blip r:embed="rId6" cstate="print">
            <a:alphaModFix/>
            <a:extLst>
              <a:ext uri="{28A0092B-C50C-407E-A947-70E740481C1C}">
                <a14:useLocalDpi xmlns:a14="http://schemas.microsoft.com/office/drawing/2010/main" val="0"/>
              </a:ext>
            </a:extLst>
          </a:blip>
          <a:stretch>
            <a:fillRect/>
          </a:stretch>
        </p:blipFill>
        <p:spPr>
          <a:xfrm>
            <a:off x="191514" y="-103393"/>
            <a:ext cx="1209996" cy="1445962"/>
          </a:xfrm>
          <a:prstGeom prst="rect">
            <a:avLst/>
          </a:prstGeom>
        </p:spPr>
      </p:pic>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Lst>
  <mc:AlternateContent xmlns:mc="http://schemas.openxmlformats.org/markup-compatibility/2006" xmlns:p14="http://schemas.microsoft.com/office/powerpoint/2010/main">
    <mc:Choice Requires="p14">
      <p:transition p14:dur="250"/>
    </mc:Choice>
    <mc:Fallback xmlns="">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slide" Target="slide25.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46.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1</a:t>
            </a:fld>
            <a:endParaRPr lang="zh-CN" altLang="en-US">
              <a:latin typeface="Calibri"/>
              <a:cs typeface="Calibri"/>
            </a:endParaRPr>
          </a:p>
        </p:txBody>
      </p:sp>
      <p:sp>
        <p:nvSpPr>
          <p:cNvPr id="4" name="文本占位符 3"/>
          <p:cNvSpPr>
            <a:spLocks noGrp="1"/>
          </p:cNvSpPr>
          <p:nvPr>
            <p:ph type="body" sz="quarter" idx="13"/>
          </p:nvPr>
        </p:nvSpPr>
        <p:spPr>
          <a:xfrm>
            <a:off x="992535" y="205578"/>
            <a:ext cx="10640290" cy="833212"/>
          </a:xfrm>
        </p:spPr>
        <p:txBody>
          <a:bodyPr>
            <a:noAutofit/>
          </a:bodyPr>
          <a:lstStyle/>
          <a:p>
            <a:r>
              <a:rPr lang="zh-CN" altLang="en-US" dirty="0">
                <a:latin typeface="Arial" panose="020B0604020202020204" pitchFamily="34" charset="0"/>
                <a:cs typeface="Arial" panose="020B0604020202020204" pitchFamily="34" charset="0"/>
              </a:rPr>
              <a:t>Chương 10</a:t>
            </a:r>
            <a:r>
              <a:rPr lang="vi-VN" altLang="zh-CN" dirty="0">
                <a:latin typeface="Arial" panose="020B0604020202020204" pitchFamily="34" charset="0"/>
                <a:cs typeface="Arial" panose="020B0604020202020204" pitchFamily="34" charset="0"/>
              </a:rPr>
              <a:t>: </a:t>
            </a:r>
            <a:r>
              <a:rPr lang="zh-CN" altLang="en-US" dirty="0">
                <a:latin typeface="Arial" panose="020B0604020202020204" pitchFamily="34" charset="0"/>
                <a:cs typeface="Arial" panose="020B0604020202020204" pitchFamily="34" charset="0"/>
              </a:rPr>
              <a:t>Theo dõi mục tiêu thị giác</a:t>
            </a:r>
            <a:endParaRPr lang="en-US" altLang="zh-CN" dirty="0">
              <a:latin typeface="Arial" panose="020B0604020202020204" pitchFamily="34" charset="0"/>
              <a:cs typeface="Arial" panose="020B0604020202020204" pitchFamily="34" charset="0"/>
            </a:endParaRPr>
          </a:p>
        </p:txBody>
      </p:sp>
      <p:grpSp>
        <p:nvGrpSpPr>
          <p:cNvPr id="10" name="组合 9"/>
          <p:cNvGrpSpPr/>
          <p:nvPr/>
        </p:nvGrpSpPr>
        <p:grpSpPr>
          <a:xfrm>
            <a:off x="632954" y="1342000"/>
            <a:ext cx="10733809" cy="2900945"/>
            <a:chOff x="4222556" y="3045510"/>
            <a:chExt cx="4377664" cy="2900945"/>
          </a:xfrm>
        </p:grpSpPr>
        <p:sp>
          <p:nvSpPr>
            <p:cNvPr id="6" name="Rectangle 4">
              <a:hlinkClick r:id="" action="ppaction://noaction"/>
            </p:cNvPr>
            <p:cNvSpPr>
              <a:spLocks noChangeArrowheads="1"/>
            </p:cNvSpPr>
            <p:nvPr/>
          </p:nvSpPr>
          <p:spPr bwMode="auto">
            <a:xfrm>
              <a:off x="4222557" y="3045510"/>
              <a:ext cx="415166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3200" dirty="0">
                  <a:solidFill>
                    <a:srgbClr val="4D4D4D"/>
                  </a:solidFill>
                  <a:latin typeface="Arial" panose="020B0604020202020204" pitchFamily="34" charset="0"/>
                  <a:ea typeface="Calibri" panose="02010609060101010101" pitchFamily="49" charset="-122"/>
                  <a:cs typeface="Arial" panose="020B0604020202020204" pitchFamily="34" charset="0"/>
                </a:rPr>
                <a:t>§10.1 Kiến thức nền tảng</a:t>
              </a:r>
            </a:p>
          </p:txBody>
        </p:sp>
        <p:sp>
          <p:nvSpPr>
            <p:cNvPr id="8" name="Rectangle 5">
              <a:hlinkClick r:id="" action="ppaction://noaction"/>
            </p:cNvPr>
            <p:cNvSpPr>
              <a:spLocks noChangeArrowheads="1"/>
            </p:cNvSpPr>
            <p:nvPr/>
          </p:nvSpPr>
          <p:spPr bwMode="auto">
            <a:xfrm>
              <a:off x="4222556" y="4561841"/>
              <a:ext cx="429430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3200" dirty="0">
                  <a:solidFill>
                    <a:srgbClr val="4D4D4D"/>
                  </a:solidFill>
                  <a:latin typeface="Arial" panose="020B0604020202020204" pitchFamily="34" charset="0"/>
                  <a:ea typeface="Calibri" panose="02010609060101010101" pitchFamily="49" charset="-122"/>
                  <a:cs typeface="Arial" panose="020B0604020202020204" pitchFamily="34" charset="0"/>
                </a:rPr>
                <a:t>§10.3 Phương pháp học sâu</a:t>
              </a:r>
            </a:p>
          </p:txBody>
        </p:sp>
        <p:sp>
          <p:nvSpPr>
            <p:cNvPr id="9" name="Rectangle 6">
              <a:hlinkClick r:id="" action="ppaction://noaction"/>
            </p:cNvPr>
            <p:cNvSpPr>
              <a:spLocks noChangeArrowheads="1"/>
            </p:cNvSpPr>
            <p:nvPr/>
          </p:nvSpPr>
          <p:spPr bwMode="auto">
            <a:xfrm>
              <a:off x="4222557" y="3848159"/>
              <a:ext cx="4377663"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3200" dirty="0">
                  <a:solidFill>
                    <a:srgbClr val="4D4D4D"/>
                  </a:solidFill>
                  <a:latin typeface="Arial" panose="020B0604020202020204" pitchFamily="34" charset="0"/>
                  <a:ea typeface="Calibri" panose="02010609060101010101" pitchFamily="49" charset="-122"/>
                  <a:cs typeface="Arial" panose="020B0604020202020204" pitchFamily="34" charset="0"/>
                </a:rPr>
                <a:t>§10.2 Phương pháp theo dõi truyền thống</a:t>
              </a:r>
            </a:p>
          </p:txBody>
        </p:sp>
        <p:sp>
          <p:nvSpPr>
            <p:cNvPr id="7" name="Rectangle 5">
              <a:hlinkClick r:id="" action="ppaction://noaction"/>
            </p:cNvPr>
            <p:cNvSpPr>
              <a:spLocks noChangeArrowheads="1"/>
            </p:cNvSpPr>
            <p:nvPr/>
          </p:nvSpPr>
          <p:spPr bwMode="auto">
            <a:xfrm>
              <a:off x="4235009" y="5298755"/>
              <a:ext cx="429430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3200" dirty="0">
                  <a:solidFill>
                    <a:srgbClr val="4D4D4D"/>
                  </a:solidFill>
                  <a:latin typeface="Arial" panose="020B0604020202020204" pitchFamily="34" charset="0"/>
                  <a:ea typeface="Calibri" panose="02010609060101010101" pitchFamily="49" charset="-122"/>
                  <a:cs typeface="Arial" panose="020B0604020202020204" pitchFamily="34" charset="0"/>
                </a:rPr>
                <a:t>§10.4 Phương pháp theo dõi mới nổi</a:t>
              </a:r>
            </a:p>
          </p:txBody>
        </p:sp>
      </p:grpSp>
    </p:spTree>
    <p:extLst>
      <p:ext uri="{BB962C8B-B14F-4D97-AF65-F5344CB8AC3E}">
        <p14:creationId xmlns:p14="http://schemas.microsoft.com/office/powerpoint/2010/main" val="199501960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2</a:t>
            </a:fld>
            <a:endParaRPr lang="zh-CN" altLang="en-US">
              <a:latin typeface="Calibri"/>
              <a:cs typeface="Calibri"/>
            </a:endParaRPr>
          </a:p>
        </p:txBody>
      </p:sp>
      <p:sp>
        <p:nvSpPr>
          <p:cNvPr id="4" name="文本占位符 3"/>
          <p:cNvSpPr>
            <a:spLocks noGrp="1"/>
          </p:cNvSpPr>
          <p:nvPr>
            <p:ph type="body" sz="quarter" idx="13"/>
          </p:nvPr>
        </p:nvSpPr>
        <p:spPr/>
        <p:txBody>
          <a:bodyPr>
            <a:normAutofit/>
          </a:bodyPr>
          <a:lstStyle/>
          <a:p>
            <a:r>
              <a:rPr lang="en-US" altLang="zh-CN" dirty="0">
                <a:latin typeface="Arial" panose="020B0604020202020204" pitchFamily="34" charset="0"/>
                <a:cs typeface="Arial" panose="020B0604020202020204" pitchFamily="34" charset="0"/>
              </a:rPr>
              <a:t>§10.1 Kiến thức nền tảng</a:t>
            </a:r>
          </a:p>
        </p:txBody>
      </p:sp>
      <p:sp>
        <p:nvSpPr>
          <p:cNvPr id="5" name="Rectangle 4"/>
          <p:cNvSpPr>
            <a:spLocks noChangeArrowheads="1"/>
          </p:cNvSpPr>
          <p:nvPr/>
        </p:nvSpPr>
        <p:spPr bwMode="auto">
          <a:xfrm>
            <a:off x="1039090" y="1193451"/>
            <a:ext cx="6255327" cy="2235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 Nội dung nghiên cứu</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 Phân loại phương pháp</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III. Biểu diễn đối tượng</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r>
              <a:rPr lang="zh-CN" altLang="zh-CN" sz="1800" b="0" dirty="0">
                <a:latin typeface="Arial" panose="020B0604020202020204" pitchFamily="34" charset="0"/>
                <a:cs typeface="Arial" panose="020B0604020202020204" pitchFamily="34" charset="0"/>
              </a:rPr>
              <a:t>Theo dõi mục tiêu thị giác là một hướng nghiên cứu quan trọng trong lĩnh vực thị giác máy tính</a:t>
            </a:r>
            <a:endParaRPr lang="en-US" altLang="zh-CN" sz="1800" b="0" dirty="0">
              <a:solidFill>
                <a:srgbClr val="C00000"/>
              </a:solidFill>
              <a:latin typeface="Arial" panose="020B0604020202020204" pitchFamily="34" charset="0"/>
              <a:cs typeface="Arial" panose="020B0604020202020204" pitchFamily="34" charset="0"/>
            </a:endParaRPr>
          </a:p>
          <a:p>
            <a:pPr lvl="1"/>
            <a:r>
              <a:rPr lang="zh-CN" altLang="zh-CN" sz="1800" i="1" dirty="0">
                <a:latin typeface="Arial" panose="020B0604020202020204" pitchFamily="34" charset="0"/>
                <a:cs typeface="Arial" panose="020B0604020202020204" pitchFamily="34" charset="0"/>
              </a:rPr>
              <a:t>Mục tiêu:</a:t>
            </a:r>
            <a:r>
              <a:rPr lang="zh-CN" altLang="zh-CN" sz="1800" dirty="0">
                <a:latin typeface="Arial" panose="020B0604020202020204" pitchFamily="34" charset="0"/>
                <a:cs typeface="Arial" panose="020B0604020202020204" pitchFamily="34" charset="0"/>
              </a:rPr>
              <a:t> mô phỏng khả năng nhận dạng và theo dõi vật thể chuyển động của hệ thống thị giác sinh học trong môi trường động</a:t>
            </a:r>
            <a:endParaRPr lang="en-US" altLang="zh-CN" sz="1800" dirty="0">
              <a:latin typeface="Arial" panose="020B0604020202020204" pitchFamily="34" charset="0"/>
              <a:cs typeface="Arial" panose="020B0604020202020204" pitchFamily="34" charset="0"/>
            </a:endParaRPr>
          </a:p>
          <a:p>
            <a:pPr lvl="1" algn="just"/>
            <a:r>
              <a:rPr lang="zh-CN" altLang="en-US" sz="1800" dirty="0">
                <a:latin typeface="Arial" panose="020B0604020202020204" pitchFamily="34" charset="0"/>
                <a:cs typeface="Arial" panose="020B0604020202020204" pitchFamily="34" charset="0"/>
              </a:rPr>
              <a:t>Thông qua việc phân tích chuỗi ảnh liên tiếp, thuật toán theo dõi mục tiêu thị giác có thể phát hiện và định vị đối tượng mục tiêu theo thời gian thực, trích xuất các đặc trưng quan trọng của đối tượng, đồng thời theo dõi chính xác toàn bộ quỹ đạo chuyển động của đối tượng</a:t>
            </a:r>
            <a:endParaRPr lang="en-US" altLang="zh-CN" sz="1800" dirty="0">
              <a:latin typeface="Arial" panose="020B0604020202020204" pitchFamily="34" charset="0"/>
              <a:cs typeface="Arial" panose="020B0604020202020204" pitchFamily="34" charset="0"/>
            </a:endParaRPr>
          </a:p>
          <a:p>
            <a:pPr lvl="1" algn="just"/>
            <a:r>
              <a:rPr lang="zh-CN" altLang="en-US" sz="1800" i="1" dirty="0">
                <a:latin typeface="Arial" panose="020B0604020202020204" pitchFamily="34" charset="0"/>
                <a:cs typeface="Arial" panose="020B0604020202020204" pitchFamily="34" charset="0"/>
              </a:rPr>
              <a:t>Quy trình:</a:t>
            </a:r>
            <a:endParaRPr lang="en-US" altLang="zh-CN" sz="1800" i="1" dirty="0">
              <a:latin typeface="Arial" panose="020B0604020202020204" pitchFamily="34" charset="0"/>
              <a:cs typeface="Arial" panose="020B0604020202020204" pitchFamily="34" charset="0"/>
            </a:endParaRPr>
          </a:p>
          <a:p>
            <a:pPr lvl="2" algn="just"/>
            <a:r>
              <a:rPr lang="zh-CN" altLang="en-US" sz="1800" dirty="0">
                <a:latin typeface="Arial" panose="020B0604020202020204" pitchFamily="34" charset="0"/>
                <a:cs typeface="Arial" panose="020B0604020202020204" pitchFamily="34" charset="0"/>
              </a:rPr>
              <a:t>Trước tiên, khởi tạo đối tượng cần theo dõi dưới dạng khung chữ nhật hoặc mặt nạ</a:t>
            </a:r>
            <a:endParaRPr lang="en-US" altLang="zh-CN" sz="1800" dirty="0">
              <a:latin typeface="Arial" panose="020B0604020202020204" pitchFamily="34" charset="0"/>
              <a:cs typeface="Arial" panose="020B0604020202020204" pitchFamily="34" charset="0"/>
            </a:endParaRPr>
          </a:p>
          <a:p>
            <a:pPr lvl="2" algn="just"/>
            <a:r>
              <a:rPr lang="zh-CN" altLang="en-US" sz="1800" dirty="0">
                <a:latin typeface="Arial" panose="020B0604020202020204" pitchFamily="34" charset="0"/>
                <a:cs typeface="Arial" panose="020B0604020202020204" pitchFamily="34" charset="0"/>
              </a:rPr>
              <a:t>Mô hình xuất khung chữ nhật hoặc mặt nạ của đối tượng được chỉ định trong các khung hình tiếp theo</a:t>
            </a:r>
            <a:endParaRPr lang="en-US" altLang="zh-CN" sz="1800" dirty="0">
              <a:latin typeface="Arial" panose="020B0604020202020204" pitchFamily="34" charset="0"/>
              <a:cs typeface="Arial" panose="020B0604020202020204" pitchFamily="34" charset="0"/>
            </a:endParaRPr>
          </a:p>
        </p:txBody>
      </p:sp>
      <p:sp>
        <p:nvSpPr>
          <p:cNvPr id="4" name="文本占位符 3"/>
          <p:cNvSpPr>
            <a:spLocks noGrp="1"/>
          </p:cNvSpPr>
          <p:nvPr>
            <p:ph type="body" sz="quarter" idx="13"/>
          </p:nvPr>
        </p:nvSpPr>
        <p:spPr/>
        <p:txBody>
          <a:bodyPr>
            <a:normAutofit/>
          </a:bodyPr>
          <a:lstStyle/>
          <a:p>
            <a:r>
              <a:rPr lang="zh-CN" altLang="en-US" dirty="0">
                <a:latin typeface="Arial" panose="020B0604020202020204" pitchFamily="34" charset="0"/>
                <a:cs typeface="Arial" panose="020B0604020202020204" pitchFamily="34" charset="0"/>
              </a:rPr>
              <a:t>Nội dung nghiên cứu</a:t>
            </a:r>
          </a:p>
        </p:txBody>
      </p:sp>
      <p:pic>
        <p:nvPicPr>
          <p:cNvPr id="7" name="图片 6"/>
          <p:cNvPicPr>
            <a:picLocks noChangeAspect="1"/>
          </p:cNvPicPr>
          <p:nvPr/>
        </p:nvPicPr>
        <p:blipFill>
          <a:blip r:embed="rId3"/>
          <a:stretch>
            <a:fillRect/>
          </a:stretch>
        </p:blipFill>
        <p:spPr>
          <a:xfrm>
            <a:off x="638134" y="4479603"/>
            <a:ext cx="10915730" cy="2245311"/>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3162300"/>
          </a:xfrm>
        </p:spPr>
        <p:txBody>
          <a:bodyPr>
            <a:normAutofit lnSpcReduction="10000"/>
          </a:bodyPr>
          <a:lstStyle/>
          <a:p>
            <a:pPr algn="just"/>
            <a:r>
              <a:rPr lang="en-VN" b="0" dirty="0">
                <a:latin typeface="Arial" panose="020B0604020202020204" pitchFamily="34" charset="0"/>
                <a:cs typeface="Arial" panose="020B0604020202020204" pitchFamily="34" charset="0"/>
              </a:rPr>
              <a:t>Chỉ số đánh giá</a:t>
            </a:r>
          </a:p>
          <a:p>
            <a:pPr lvl="1" algn="just"/>
            <a:r>
              <a:rPr lang="en-VN" b="0" dirty="0">
                <a:latin typeface="Arial" panose="020B0604020202020204" pitchFamily="34" charset="0"/>
                <a:cs typeface="Arial" panose="020B0604020202020204" pitchFamily="34" charset="0"/>
              </a:rPr>
              <a:t>Các bộ dữ liệu có thể sử dụng những chỉ số đánh giá khác nhau:</a:t>
            </a:r>
          </a:p>
          <a:p>
            <a:pPr lvl="1" algn="just"/>
            <a:r>
              <a:rPr lang="en-VN" b="0" dirty="0">
                <a:latin typeface="Arial" panose="020B0604020202020204" pitchFamily="34" charset="0"/>
                <a:cs typeface="Arial" panose="020B0604020202020204" pitchFamily="34" charset="0"/>
              </a:rPr>
              <a:t>Sai số tâm trung bình: Khoảng cách pixel trung bình giữa tâm khung dự đoán và tâm khung thực. Kết quả được xem là thành công nếu sai số nhỏ hơn ngưỡng.</a:t>
            </a:r>
          </a:p>
          <a:p>
            <a:pPr lvl="1" algn="just"/>
            <a:r>
              <a:rPr lang="en-VN" b="0" dirty="0">
                <a:latin typeface="Arial" panose="020B0604020202020204" pitchFamily="34" charset="0"/>
                <a:cs typeface="Arial" panose="020B0604020202020204" pitchFamily="34" charset="0"/>
              </a:rPr>
              <a:t>Tỉ lệ chồng lấp trung bình: Giá trị IoU trung bình giữa khung dự đoán và khung thực. Kết quả được xem là thành công nếu IoU lớn hơn ngưỡng.</a:t>
            </a:r>
          </a:p>
          <a:p>
            <a:pPr lvl="1" algn="just"/>
            <a:r>
              <a:rPr lang="en-VN" b="0" dirty="0">
                <a:latin typeface="Arial" panose="020B0604020202020204" pitchFamily="34" charset="0"/>
                <a:cs typeface="Arial" panose="020B0604020202020204" pitchFamily="34" charset="0"/>
              </a:rPr>
              <a:t>Đường cong tỉ lệ thành công: Biểu diễn tỉ lệ khung hình được theo dõi thành công tại các ngưỡng khác nhau. Hiệu năng tracker được đánh giá bằng diện tích dưới đường cong (AUC).</a:t>
            </a:r>
          </a:p>
          <a:p>
            <a:pPr algn="just"/>
            <a:endParaRPr lang="en-US" altLang="zh-CN" sz="2400" dirty="0">
              <a:latin typeface="Arial" panose="020B0604020202020204" pitchFamily="34" charset="0"/>
              <a:cs typeface="Arial" panose="020B0604020202020204" pitchFamily="34" charset="0"/>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Nội dung nghiên cứu</a:t>
            </a: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53309" y="4647567"/>
            <a:ext cx="3529651" cy="207734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18550" y="4348122"/>
            <a:ext cx="2978013" cy="237679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a:t>
            </a:fld>
            <a:endParaRPr lang="zh-CN" altLang="en-US">
              <a:latin typeface="Calibri"/>
              <a:cs typeface="Calibri"/>
            </a:endParaRPr>
          </a:p>
        </p:txBody>
      </p:sp>
      <p:sp>
        <p:nvSpPr>
          <p:cNvPr id="9" name="文本占位符 4"/>
          <p:cNvSpPr>
            <a:spLocks noGrp="1"/>
          </p:cNvSpPr>
          <p:nvPr>
            <p:ph type="body" sz="quarter" idx="14"/>
          </p:nvPr>
        </p:nvSpPr>
        <p:spPr>
          <a:xfrm>
            <a:off x="515937" y="1104899"/>
            <a:ext cx="11160125" cy="3063573"/>
          </a:xfrm>
        </p:spPr>
        <p:txBody>
          <a:bodyPr>
            <a:normAutofit/>
          </a:bodyPr>
          <a:lstStyle/>
          <a:p>
            <a:r>
              <a:rPr lang="zh-CN" altLang="en-US" sz="2000" b="0" dirty="0">
                <a:latin typeface="Arial" panose="020B0604020202020204" pitchFamily="34" charset="0"/>
                <a:cs typeface="Arial" panose="020B0604020202020204" pitchFamily="34" charset="0"/>
              </a:rPr>
              <a:t>Bài toán theo dõi mục tiêu thị giác có thể được chia thành ba nhóm lớn: biểu diễn đặc trưng, ghép cặp đối tượng và mô hình chuyển động</a:t>
            </a:r>
            <a:endParaRPr lang="en-US" altLang="zh-CN" sz="2000" b="0" dirty="0">
              <a:latin typeface="Arial" panose="020B0604020202020204" pitchFamily="34" charset="0"/>
              <a:cs typeface="Arial" panose="020B0604020202020204" pitchFamily="34" charset="0"/>
            </a:endParaRPr>
          </a:p>
          <a:p>
            <a:pPr lvl="1" algn="just"/>
            <a:endParaRPr lang="en-US" altLang="zh-CN" dirty="0">
              <a:latin typeface="Arial" panose="020B0604020202020204" pitchFamily="34" charset="0"/>
              <a:cs typeface="Arial" panose="020B0604020202020204" pitchFamily="34" charset="0"/>
            </a:endParaRPr>
          </a:p>
          <a:p>
            <a:pPr lvl="1" algn="just"/>
            <a:endParaRPr lang="en-US" altLang="zh-CN" dirty="0">
              <a:latin typeface="Arial" panose="020B0604020202020204" pitchFamily="34" charset="0"/>
              <a:cs typeface="Arial" panose="020B0604020202020204" pitchFamily="34" charset="0"/>
            </a:endParaRPr>
          </a:p>
          <a:p>
            <a:pPr lvl="1" algn="just"/>
            <a:endParaRPr lang="vi-VN" altLang="zh-CN" dirty="0">
              <a:latin typeface="Arial" panose="020B0604020202020204" pitchFamily="34" charset="0"/>
              <a:cs typeface="Arial" panose="020B0604020202020204" pitchFamily="34" charset="0"/>
            </a:endParaRPr>
          </a:p>
          <a:p>
            <a:pPr lvl="1" algn="just"/>
            <a:r>
              <a:rPr lang="zh-CN" altLang="en-US" dirty="0">
                <a:latin typeface="Arial" panose="020B0604020202020204" pitchFamily="34" charset="0"/>
                <a:cs typeface="Arial" panose="020B0604020202020204" pitchFamily="34" charset="0"/>
              </a:rPr>
              <a:t>Biểu diễn đặc trưng: lựa chọn đặc trưng thích hợp để phân biệt hiệu quả đối tượng mục tiêu với nền. Các phương pháp mô tả đặc trưng thường gặp thường dựa trên thông tin thị giác cấp thấp hoặc cấp trung như màu sắc, biên và gradient, luồng quang và kết cấu</a:t>
            </a:r>
            <a:endParaRPr lang="en-US" altLang="zh-CN" dirty="0">
              <a:latin typeface="Arial" panose="020B0604020202020204" pitchFamily="34" charset="0"/>
              <a:cs typeface="Arial" panose="020B0604020202020204" pitchFamily="34" charset="0"/>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Nội dung nghiên cứu</a:t>
            </a:r>
          </a:p>
        </p:txBody>
      </p:sp>
      <p:pic>
        <p:nvPicPr>
          <p:cNvPr id="2050" name="Picture 2" descr="基于光流场的运动原理分析与代码实现-CSDN博客"/>
          <p:cNvPicPr>
            <a:picLocks noChangeAspect="1" noChangeArrowheads="1"/>
          </p:cNvPicPr>
          <p:nvPr/>
        </p:nvPicPr>
        <p:blipFill rotWithShape="1">
          <a:blip r:embed="rId3">
            <a:extLst>
              <a:ext uri="{28A0092B-C50C-407E-A947-70E740481C1C}">
                <a14:useLocalDpi xmlns:a14="http://schemas.microsoft.com/office/drawing/2010/main" val="0"/>
              </a:ext>
            </a:extLst>
          </a:blip>
          <a:srcRect l="816" t="5903" r="67703" b="51772"/>
          <a:stretch>
            <a:fillRect/>
          </a:stretch>
        </p:blipFill>
        <p:spPr bwMode="auto">
          <a:xfrm>
            <a:off x="7502111" y="4124964"/>
            <a:ext cx="3445842" cy="255644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图像边缘检测_g=\sqrt{g_x^2 + g_y^2}_JJLIUSTUDIO的博客-CSDN博客"/>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7004" r="52921"/>
          <a:stretch>
            <a:fillRect/>
          </a:stretch>
        </p:blipFill>
        <p:spPr bwMode="auto">
          <a:xfrm>
            <a:off x="4699402" y="4168473"/>
            <a:ext cx="2337581" cy="255644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图像边缘检测 - 知乎"/>
          <p:cNvPicPr>
            <a:picLocks noChangeAspect="1" noChangeArrowheads="1"/>
          </p:cNvPicPr>
          <p:nvPr/>
        </p:nvPicPr>
        <p:blipFill rotWithShape="1">
          <a:blip r:embed="rId5">
            <a:extLst>
              <a:ext uri="{28A0092B-C50C-407E-A947-70E740481C1C}">
                <a14:useLocalDpi xmlns:a14="http://schemas.microsoft.com/office/drawing/2010/main" val="0"/>
              </a:ext>
            </a:extLst>
          </a:blip>
          <a:srcRect t="12125" r="67077"/>
          <a:stretch>
            <a:fillRect/>
          </a:stretch>
        </p:blipFill>
        <p:spPr bwMode="auto">
          <a:xfrm>
            <a:off x="1680177" y="4160190"/>
            <a:ext cx="2554097" cy="255644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36E4BC89-FFA0-BC7F-2CA0-46E537D309A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45772" y="1948001"/>
            <a:ext cx="7772400" cy="934386"/>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6</a:t>
            </a:fld>
            <a:endParaRPr lang="zh-CN" altLang="en-US">
              <a:latin typeface="Calibri"/>
              <a:cs typeface="Calibri"/>
            </a:endParaRPr>
          </a:p>
        </p:txBody>
      </p:sp>
      <p:sp>
        <p:nvSpPr>
          <p:cNvPr id="9" name="文本占位符 4"/>
          <p:cNvSpPr>
            <a:spLocks noGrp="1"/>
          </p:cNvSpPr>
          <p:nvPr>
            <p:ph type="body" sz="quarter" idx="14"/>
          </p:nvPr>
        </p:nvSpPr>
        <p:spPr>
          <a:xfrm>
            <a:off x="515937" y="993470"/>
            <a:ext cx="11160125" cy="1891727"/>
          </a:xfrm>
        </p:spPr>
        <p:txBody>
          <a:bodyPr>
            <a:noAutofit/>
          </a:bodyPr>
          <a:lstStyle/>
          <a:p>
            <a:r>
              <a:rPr lang="zh-CN" altLang="en-US" sz="2000" b="0" dirty="0">
                <a:latin typeface="Arial" panose="020B0604020202020204" pitchFamily="34" charset="0"/>
                <a:cs typeface="Arial" panose="020B0604020202020204" pitchFamily="34" charset="0"/>
              </a:rPr>
              <a:t>Bài toán theo dõi mục tiêu thị giác có thể được chia thành ba nhóm lớn: biểu diễn đặc trưng, ghép cặp đối tượng và mô hình chuyển động</a:t>
            </a:r>
            <a:endParaRPr lang="en-US" altLang="zh-CN" sz="2000" b="0" dirty="0">
              <a:latin typeface="Arial" panose="020B0604020202020204" pitchFamily="34" charset="0"/>
              <a:cs typeface="Arial" panose="020B0604020202020204" pitchFamily="34" charset="0"/>
            </a:endParaRPr>
          </a:p>
          <a:p>
            <a:pPr lvl="1" algn="just"/>
            <a:r>
              <a:rPr lang="zh-CN" altLang="en-US" dirty="0">
                <a:latin typeface="Arial" panose="020B0604020202020204" pitchFamily="34" charset="0"/>
                <a:cs typeface="Arial" panose="020B0604020202020204" pitchFamily="34" charset="0"/>
              </a:rPr>
              <a:t>Ghép cặp đối tượng: quá trình tính toán nhằm tìm trong toàn bộ ảnh vùng tương tự với mẫu đối tượng, dựa trên sự phối hợp giữa mẫu đối tượng và thuật toán tìm kiếm ghép cặp</a:t>
            </a:r>
            <a:endParaRPr lang="en-US" altLang="zh-CN" dirty="0">
              <a:latin typeface="Arial" panose="020B0604020202020204" pitchFamily="34" charset="0"/>
              <a:cs typeface="Arial" panose="020B0604020202020204" pitchFamily="34" charset="0"/>
            </a:endParaRPr>
          </a:p>
          <a:p>
            <a:pPr lvl="1" algn="just"/>
            <a:r>
              <a:rPr lang="zh-CN" altLang="en-US" dirty="0">
                <a:latin typeface="Arial" panose="020B0604020202020204" pitchFamily="34" charset="0"/>
                <a:cs typeface="Arial" panose="020B0604020202020204" pitchFamily="34" charset="0"/>
              </a:rPr>
              <a:t>Nhiệm vụ chính của thuật toán tìm kiếm ghép cặp là nhận dạng và định vị vùng pixel tương tự với mẫu đối tượng</a:t>
            </a:r>
            <a:endParaRPr lang="en-US" altLang="zh-CN" dirty="0">
              <a:latin typeface="Arial" panose="020B0604020202020204" pitchFamily="34" charset="0"/>
              <a:cs typeface="Arial" panose="020B0604020202020204" pitchFamily="34" charset="0"/>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Nội dung nghiên cứu</a:t>
            </a:r>
          </a:p>
        </p:txBody>
      </p:sp>
      <p:pic>
        <p:nvPicPr>
          <p:cNvPr id="3074" name="Picture 2" descr="【小白学习笔记】（一）目标跟踪-匈牙利匹配"/>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12925" y="3525243"/>
            <a:ext cx="3383638" cy="2830339"/>
          </a:xfrm>
          <a:prstGeom prst="rect">
            <a:avLst/>
          </a:prstGeom>
          <a:noFill/>
          <a:extLst>
            <a:ext uri="{909E8E84-426E-40DD-AFC4-6F175D3DCCD1}">
              <a14:hiddenFill xmlns:a14="http://schemas.microsoft.com/office/drawing/2010/main">
                <a:solidFill>
                  <a:srgbClr val="FFFFFF"/>
                </a:solidFill>
              </a14:hiddenFill>
            </a:ext>
          </a:extLst>
        </p:spPr>
      </p:pic>
      <p:sp>
        <p:nvSpPr>
          <p:cNvPr id="3" name="文本框 2"/>
          <p:cNvSpPr txBox="1"/>
          <p:nvPr/>
        </p:nvSpPr>
        <p:spPr>
          <a:xfrm>
            <a:off x="1668735" y="6422488"/>
            <a:ext cx="2723823" cy="369332"/>
          </a:xfrm>
          <a:prstGeom prst="rect">
            <a:avLst/>
          </a:prstGeom>
          <a:noFill/>
        </p:spPr>
        <p:txBody>
          <a:bodyPr wrap="none" rtlCol="0">
            <a:normAutofit/>
          </a:bodyPr>
          <a:lstStyle/>
          <a:p>
            <a:r>
              <a:rPr lang="zh-CN" altLang="en-US" sz="1400" dirty="0">
                <a:latin typeface="Arial" panose="020B0604020202020204" pitchFamily="34" charset="0"/>
                <a:ea typeface="黑体" panose="02010609060101010101" pitchFamily="49" charset="-122"/>
                <a:cs typeface="Arial" panose="020B0604020202020204" pitchFamily="34" charset="0"/>
              </a:rPr>
              <a:t>Ghép cặp trong phương pháp theo dõi dựa trên mẫu</a:t>
            </a:r>
          </a:p>
        </p:txBody>
      </p:sp>
      <p:sp>
        <p:nvSpPr>
          <p:cNvPr id="6" name="文本框 5"/>
          <p:cNvSpPr txBox="1"/>
          <p:nvPr/>
        </p:nvSpPr>
        <p:spPr>
          <a:xfrm>
            <a:off x="7046938" y="6428178"/>
            <a:ext cx="2723823" cy="369332"/>
          </a:xfrm>
          <a:prstGeom prst="rect">
            <a:avLst/>
          </a:prstGeom>
          <a:noFill/>
        </p:spPr>
        <p:txBody>
          <a:bodyPr wrap="none" rtlCol="0">
            <a:normAutofit/>
          </a:bodyPr>
          <a:lstStyle/>
          <a:p>
            <a:r>
              <a:rPr lang="zh-CN" altLang="en-US" sz="1400" dirty="0">
                <a:latin typeface="Arial" panose="020B0604020202020204" pitchFamily="34" charset="0"/>
                <a:ea typeface="黑体" panose="02010609060101010101" pitchFamily="49" charset="-122"/>
                <a:cs typeface="Arial" panose="020B0604020202020204" pitchFamily="34" charset="0"/>
              </a:rPr>
              <a:t>Ghép cặp trong phương pháp theo dõi dựa trên phát hiện</a:t>
            </a:r>
          </a:p>
        </p:txBody>
      </p:sp>
      <p:pic>
        <p:nvPicPr>
          <p:cNvPr id="7" name="Picture 6">
            <a:extLst>
              <a:ext uri="{FF2B5EF4-FFF2-40B4-BE49-F238E27FC236}">
                <a16:creationId xmlns:a16="http://schemas.microsoft.com/office/drawing/2014/main" id="{D94899BF-68DE-3E93-D339-2214A6C5E3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71239" y="3525243"/>
            <a:ext cx="4716966" cy="2882731"/>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7</a:t>
            </a:fld>
            <a:endParaRPr lang="zh-CN" altLang="en-US">
              <a:latin typeface="Calibri"/>
              <a:cs typeface="Calibri"/>
            </a:endParaRPr>
          </a:p>
        </p:txBody>
      </p:sp>
      <p:sp>
        <p:nvSpPr>
          <p:cNvPr id="9" name="文本占位符 4"/>
          <p:cNvSpPr>
            <a:spLocks noGrp="1"/>
          </p:cNvSpPr>
          <p:nvPr>
            <p:ph type="body" sz="quarter" idx="14"/>
          </p:nvPr>
        </p:nvSpPr>
        <p:spPr>
          <a:xfrm>
            <a:off x="515938" y="1104899"/>
            <a:ext cx="5967990" cy="5004955"/>
          </a:xfrm>
        </p:spPr>
        <p:txBody>
          <a:bodyPr>
            <a:noAutofit/>
          </a:bodyPr>
          <a:lstStyle/>
          <a:p>
            <a:pPr algn="just"/>
            <a:r>
              <a:rPr lang="zh-CN" altLang="en-US" sz="2000" b="0" dirty="0">
                <a:latin typeface="Arial" panose="020B0604020202020204" pitchFamily="34" charset="0"/>
                <a:cs typeface="Arial" panose="020B0604020202020204" pitchFamily="34" charset="0"/>
              </a:rPr>
              <a:t>Bài toán theo dõi mục tiêu thị giác có thể được chia thành ba nhóm lớn: biểu diễn đặc trưng, ghép cặp đối tượng và mô hình chuyển động</a:t>
            </a:r>
            <a:endParaRPr lang="en-US" altLang="zh-CN" sz="2000" b="0" dirty="0">
              <a:latin typeface="Arial" panose="020B0604020202020204" pitchFamily="34" charset="0"/>
              <a:cs typeface="Arial" panose="020B0604020202020204" pitchFamily="34" charset="0"/>
            </a:endParaRPr>
          </a:p>
          <a:p>
            <a:pPr lvl="1" algn="just"/>
            <a:r>
              <a:rPr lang="zh-CN" altLang="en-US" dirty="0">
                <a:latin typeface="Arial" panose="020B0604020202020204" pitchFamily="34" charset="0"/>
                <a:cs typeface="Arial" panose="020B0604020202020204" pitchFamily="34" charset="0"/>
              </a:rPr>
              <a:t>Mô hình chuyển động: mô tả và dự đoán chuyển động của vật thể trong không gian</a:t>
            </a:r>
            <a:endParaRPr lang="en-US" altLang="zh-CN" dirty="0">
              <a:latin typeface="Arial" panose="020B0604020202020204" pitchFamily="34" charset="0"/>
              <a:cs typeface="Arial" panose="020B0604020202020204" pitchFamily="34" charset="0"/>
            </a:endParaRPr>
          </a:p>
          <a:p>
            <a:pPr lvl="1" algn="just"/>
            <a:r>
              <a:rPr lang="zh-CN" altLang="en-US" dirty="0">
                <a:latin typeface="Arial" panose="020B0604020202020204" pitchFamily="34" charset="0"/>
                <a:cs typeface="Arial" panose="020B0604020202020204" pitchFamily="34" charset="0"/>
              </a:rPr>
              <a:t>Bằng cách xây dựng phương trình chuyển động của đối tượng mục tiêu, kết hợp trạng thái ban đầu đã biết và dữ liệu quan sát, có thể hiệu chỉnh hiệu quả các tham số chuyển động của đối tượng và suy ra xu hướng chuyển động trong tương lai</a:t>
            </a:r>
            <a:endParaRPr lang="en-US" altLang="zh-CN" dirty="0">
              <a:latin typeface="Arial" panose="020B0604020202020204" pitchFamily="34" charset="0"/>
              <a:cs typeface="Arial" panose="020B0604020202020204" pitchFamily="34" charset="0"/>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Nội dung nghiên cứu</a:t>
            </a:r>
          </a:p>
        </p:txBody>
      </p:sp>
      <p:pic>
        <p:nvPicPr>
          <p:cNvPr id="4098" name="Picture 2" descr="扩展卡尔曼滤波器实例与推导 - 知乎"/>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1248" y="1620981"/>
            <a:ext cx="4844814" cy="342490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8</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3467100"/>
          </a:xfrm>
        </p:spPr>
        <p:txBody>
          <a:bodyPr>
            <a:noAutofit/>
          </a:bodyPr>
          <a:lstStyle/>
          <a:p>
            <a:pPr algn="just"/>
            <a:r>
              <a:rPr lang="zh-CN" altLang="en-US" sz="2000" b="0" dirty="0">
                <a:latin typeface="Arial" panose="020B0604020202020204" pitchFamily="34" charset="0"/>
                <a:cs typeface="Arial" panose="020B0604020202020204" pitchFamily="34" charset="0"/>
              </a:rPr>
              <a:t>Dựa trên nhiều tiêu chí phân loại, thuật toán theo dõi mục tiêu trong video có thể được chia thành các nhóm khác nhau</a:t>
            </a:r>
            <a:endParaRPr lang="en-US" altLang="zh-CN" sz="2000" b="0" dirty="0">
              <a:latin typeface="Arial" panose="020B0604020202020204" pitchFamily="34" charset="0"/>
              <a:cs typeface="Arial" panose="020B0604020202020204" pitchFamily="34" charset="0"/>
            </a:endParaRPr>
          </a:p>
          <a:p>
            <a:pPr lvl="1" algn="just"/>
            <a:r>
              <a:rPr lang="zh-CN" altLang="en-US" dirty="0">
                <a:latin typeface="Arial" panose="020B0604020202020204" pitchFamily="34" charset="0"/>
                <a:cs typeface="Arial" panose="020B0604020202020204" pitchFamily="34" charset="0"/>
              </a:rPr>
              <a:t>Số lượng đối tượng: phương pháp theo dõi đơn đối tượng và đa đối tượng</a:t>
            </a:r>
            <a:endParaRPr lang="en-US" altLang="zh-CN" dirty="0">
              <a:latin typeface="Arial" panose="020B0604020202020204" pitchFamily="34" charset="0"/>
              <a:cs typeface="Arial" panose="020B0604020202020204" pitchFamily="34" charset="0"/>
            </a:endParaRPr>
          </a:p>
          <a:p>
            <a:pPr lvl="1" algn="just"/>
            <a:r>
              <a:rPr lang="zh-CN" altLang="en-US" dirty="0">
                <a:latin typeface="Arial" panose="020B0604020202020204" pitchFamily="34" charset="0"/>
                <a:cs typeface="Arial" panose="020B0604020202020204" pitchFamily="34" charset="0"/>
              </a:rPr>
              <a:t>Loại đối tượng: theo dõi mục tiêu cứng và đối tượng phi cứng</a:t>
            </a:r>
            <a:endParaRPr lang="en-US" altLang="zh-CN" dirty="0">
              <a:latin typeface="Arial" panose="020B0604020202020204" pitchFamily="34" charset="0"/>
              <a:cs typeface="Arial" panose="020B0604020202020204" pitchFamily="34" charset="0"/>
            </a:endParaRPr>
          </a:p>
          <a:p>
            <a:pPr lvl="1" algn="just"/>
            <a:r>
              <a:rPr lang="zh-CN" altLang="en-US" dirty="0">
                <a:latin typeface="Arial" panose="020B0604020202020204" pitchFamily="34" charset="0"/>
                <a:cs typeface="Arial" panose="020B0604020202020204" pitchFamily="34" charset="0"/>
              </a:rPr>
              <a:t>Số lượng camera: theo dõi bằng một camera và theo dõi đa camera</a:t>
            </a:r>
            <a:endParaRPr lang="en-US" altLang="zh-CN" dirty="0">
              <a:latin typeface="Arial" panose="020B0604020202020204" pitchFamily="34" charset="0"/>
              <a:cs typeface="Arial" panose="020B0604020202020204" pitchFamily="34" charset="0"/>
            </a:endParaRPr>
          </a:p>
          <a:p>
            <a:pPr lvl="1" algn="just"/>
            <a:r>
              <a:rPr lang="zh-CN" altLang="en-US" dirty="0">
                <a:latin typeface="Arial" panose="020B0604020202020204" pitchFamily="34" charset="0"/>
                <a:cs typeface="Arial" panose="020B0604020202020204" pitchFamily="34" charset="0"/>
              </a:rPr>
              <a:t>Camera có chuyển động hay không: phương pháp dựa trên nền tĩnh và nền chuyển động</a:t>
            </a:r>
            <a:endParaRPr lang="en-US" altLang="zh-CN" dirty="0">
              <a:latin typeface="Arial" panose="020B0604020202020204" pitchFamily="34" charset="0"/>
              <a:cs typeface="Arial" panose="020B0604020202020204" pitchFamily="34" charset="0"/>
            </a:endParaRPr>
          </a:p>
          <a:p>
            <a:pPr lvl="1" algn="just"/>
            <a:r>
              <a:rPr lang="zh-CN" altLang="en-US" dirty="0">
                <a:latin typeface="Arial" panose="020B0604020202020204" pitchFamily="34" charset="0"/>
                <a:cs typeface="Arial" panose="020B0604020202020204" pitchFamily="34" charset="0"/>
              </a:rPr>
              <a:t>Loại cảm biến: theo dõi bằng ảnh ánh sáng nhìn thấy và ảnh ngoài vùng ánh sáng nhìn thấy (như hồng ngoại)</a:t>
            </a:r>
            <a:endParaRPr lang="en-US" altLang="zh-CN" dirty="0">
              <a:latin typeface="Arial" panose="020B0604020202020204" pitchFamily="34" charset="0"/>
              <a:cs typeface="Arial" panose="020B0604020202020204" pitchFamily="34" charset="0"/>
            </a:endParaRPr>
          </a:p>
          <a:p>
            <a:pPr lvl="1" algn="just"/>
            <a:r>
              <a:rPr lang="zh-CN" altLang="en-US" dirty="0">
                <a:latin typeface="Arial" panose="020B0604020202020204" pitchFamily="34" charset="0"/>
                <a:cs typeface="Arial" panose="020B0604020202020204" pitchFamily="34" charset="0"/>
              </a:rPr>
              <a:t>Tốc độ xử lý theo dõi: có thể chia thành hai loại là thời gian thực và không theo thời gian thực</a:t>
            </a:r>
            <a:endParaRPr lang="en-US" altLang="zh-CN" dirty="0">
              <a:latin typeface="Arial" panose="020B0604020202020204" pitchFamily="34" charset="0"/>
              <a:cs typeface="Arial" panose="020B0604020202020204" pitchFamily="34" charset="0"/>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Phân loại phương pháp</a:t>
            </a:r>
          </a:p>
        </p:txBody>
      </p:sp>
      <p:grpSp>
        <p:nvGrpSpPr>
          <p:cNvPr id="11" name="组合 10"/>
          <p:cNvGrpSpPr/>
          <p:nvPr/>
        </p:nvGrpSpPr>
        <p:grpSpPr>
          <a:xfrm>
            <a:off x="2386731" y="4746689"/>
            <a:ext cx="8441631" cy="1844178"/>
            <a:chOff x="315326" y="4712095"/>
            <a:chExt cx="8441631" cy="1844178"/>
          </a:xfrm>
        </p:grpSpPr>
        <p:pic>
          <p:nvPicPr>
            <p:cNvPr id="1026" name="Picture 2" descr="单目标跟踪综述"/>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5326" y="4712095"/>
              <a:ext cx="2470772" cy="124972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多目标追踪-初步调研 - 知乎"/>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48888" y="4712095"/>
              <a:ext cx="2430117" cy="1249548"/>
            </a:xfrm>
            <a:prstGeom prst="rect">
              <a:avLst/>
            </a:prstGeom>
            <a:noFill/>
            <a:extLst>
              <a:ext uri="{909E8E84-426E-40DD-AFC4-6F175D3DCCD1}">
                <a14:hiddenFill xmlns:a14="http://schemas.microsoft.com/office/drawing/2010/main">
                  <a:solidFill>
                    <a:srgbClr val="FFFFFF"/>
                  </a:solidFill>
                </a14:hiddenFill>
              </a:ext>
            </a:extLst>
          </p:spPr>
        </p:pic>
        <p:sp>
          <p:nvSpPr>
            <p:cNvPr id="6" name="文本框 5"/>
            <p:cNvSpPr txBox="1"/>
            <p:nvPr/>
          </p:nvSpPr>
          <p:spPr>
            <a:xfrm>
              <a:off x="462914" y="6033053"/>
              <a:ext cx="2175596" cy="523220"/>
            </a:xfrm>
            <a:prstGeom prst="rect">
              <a:avLst/>
            </a:prstGeom>
            <a:noFill/>
          </p:spPr>
          <p:txBody>
            <a:bodyPr wrap="none" rtlCol="0">
              <a:spAutoFit/>
            </a:bodyPr>
            <a:lstStyle/>
            <a:p>
              <a:pPr algn="ctr"/>
              <a:r>
                <a:rPr lang="zh-CN" altLang="en-US" sz="1400" dirty="0">
                  <a:latin typeface="Calibri" panose="02010609060101010101" pitchFamily="49" charset="-122"/>
                  <a:ea typeface="Calibri" panose="02010609060101010101" pitchFamily="49" charset="-122"/>
                </a:rPr>
                <a:t>Theo dõi đơn đối tượng</a:t>
              </a:r>
              <a:endParaRPr lang="en-US" altLang="zh-CN" sz="1400" dirty="0">
                <a:latin typeface="Calibri" panose="02010609060101010101" pitchFamily="49" charset="-122"/>
                <a:ea typeface="Calibri" panose="02010609060101010101" pitchFamily="49" charset="-122"/>
              </a:endParaRPr>
            </a:p>
            <a:p>
              <a:pPr algn="ctr"/>
              <a:r>
                <a:rPr lang="zh-CN" altLang="en-US" sz="1400" dirty="0">
                  <a:latin typeface="Calibri" panose="02010609060101010101" pitchFamily="49" charset="-122"/>
                  <a:ea typeface="Calibri" panose="02010609060101010101" pitchFamily="49" charset="-122"/>
                </a:rPr>
                <a:t>Theo dõi mục tiêu phi cứng</a:t>
              </a:r>
            </a:p>
          </p:txBody>
        </p:sp>
        <p:sp>
          <p:nvSpPr>
            <p:cNvPr id="7" name="文本框 6"/>
            <p:cNvSpPr txBox="1"/>
            <p:nvPr/>
          </p:nvSpPr>
          <p:spPr>
            <a:xfrm>
              <a:off x="3376148" y="6033052"/>
              <a:ext cx="2175596" cy="523220"/>
            </a:xfrm>
            <a:prstGeom prst="rect">
              <a:avLst/>
            </a:prstGeom>
            <a:noFill/>
          </p:spPr>
          <p:txBody>
            <a:bodyPr wrap="none" rtlCol="0">
              <a:spAutoFit/>
            </a:bodyPr>
            <a:lstStyle/>
            <a:p>
              <a:pPr algn="ctr"/>
              <a:r>
                <a:rPr lang="zh-CN" altLang="en-US" sz="1400" dirty="0">
                  <a:latin typeface="Calibri" panose="02010609060101010101" pitchFamily="49" charset="-122"/>
                </a:rPr>
                <a:t>Theo dõi đa đối tượng</a:t>
              </a:r>
              <a:endParaRPr lang="en-US" altLang="zh-CN" sz="1400" dirty="0">
                <a:latin typeface="Calibri" panose="02010609060101010101" pitchFamily="49" charset="-122"/>
              </a:endParaRPr>
            </a:p>
            <a:p>
              <a:pPr algn="ctr"/>
              <a:r>
                <a:rPr lang="zh-CN" altLang="en-US" sz="1400" dirty="0">
                  <a:latin typeface="Calibri" panose="02010609060101010101" pitchFamily="49" charset="-122"/>
                </a:rPr>
                <a:t>Theo dõi mục tiêu phi cứng</a:t>
              </a:r>
            </a:p>
          </p:txBody>
        </p:sp>
        <p:pic>
          <p:nvPicPr>
            <p:cNvPr id="1032" name="Picture 8" descr="【yolov4目标检测】(2) 多目标跟踪，案例：车辆行人的跟踪和计数，附python完整代码和数据集_track_id = locator ..."/>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5007"/>
            <a:stretch>
              <a:fillRect/>
            </a:stretch>
          </p:blipFill>
          <p:spPr bwMode="auto">
            <a:xfrm>
              <a:off x="6141796" y="4712095"/>
              <a:ext cx="2615161" cy="1249548"/>
            </a:xfrm>
            <a:prstGeom prst="rect">
              <a:avLst/>
            </a:prstGeom>
            <a:noFill/>
            <a:extLst>
              <a:ext uri="{909E8E84-426E-40DD-AFC4-6F175D3DCCD1}">
                <a14:hiddenFill xmlns:a14="http://schemas.microsoft.com/office/drawing/2010/main">
                  <a:solidFill>
                    <a:srgbClr val="FFFFFF"/>
                  </a:solidFill>
                </a14:hiddenFill>
              </a:ext>
            </a:extLst>
          </p:spPr>
        </p:pic>
        <p:sp>
          <p:nvSpPr>
            <p:cNvPr id="10" name="文本框 9"/>
            <p:cNvSpPr txBox="1"/>
            <p:nvPr/>
          </p:nvSpPr>
          <p:spPr>
            <a:xfrm>
              <a:off x="6497031" y="6033052"/>
              <a:ext cx="1904689" cy="523220"/>
            </a:xfrm>
            <a:prstGeom prst="rect">
              <a:avLst/>
            </a:prstGeom>
            <a:noFill/>
          </p:spPr>
          <p:txBody>
            <a:bodyPr wrap="none" rtlCol="0">
              <a:spAutoFit/>
            </a:bodyPr>
            <a:lstStyle/>
            <a:p>
              <a:pPr algn="ctr"/>
              <a:r>
                <a:rPr lang="zh-CN" altLang="en-US" sz="1400" dirty="0">
                  <a:latin typeface="Calibri" panose="02010609060101010101" pitchFamily="49" charset="-122"/>
                </a:rPr>
                <a:t>Theo dõi đa đối tượng</a:t>
              </a:r>
              <a:endParaRPr lang="en-US" altLang="zh-CN" sz="1400" dirty="0">
                <a:latin typeface="Calibri" panose="02010609060101010101" pitchFamily="49" charset="-122"/>
              </a:endParaRPr>
            </a:p>
            <a:p>
              <a:pPr algn="ctr"/>
              <a:r>
                <a:rPr lang="zh-CN" altLang="en-US" sz="1400" dirty="0">
                  <a:latin typeface="Calibri" panose="02010609060101010101" pitchFamily="49" charset="-122"/>
                </a:rPr>
                <a:t>Theo dõi mục tiêu cứng</a:t>
              </a:r>
            </a:p>
          </p:txBody>
        </p:sp>
      </p:grpSp>
    </p:spTree>
    <p:extLst>
      <p:ext uri="{BB962C8B-B14F-4D97-AF65-F5344CB8AC3E}">
        <p14:creationId xmlns:p14="http://schemas.microsoft.com/office/powerpoint/2010/main" val="173917572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9</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r>
              <a:rPr lang="en-VN" sz="2000" b="0" dirty="0">
                <a:latin typeface="Arial" panose="020B0604020202020204" pitchFamily="34" charset="0"/>
                <a:cs typeface="Arial" panose="020B0604020202020204" pitchFamily="34" charset="0"/>
              </a:rPr>
              <a:t>Biểu diễn đối tượng theo dõi</a:t>
            </a:r>
          </a:p>
          <a:p>
            <a:r>
              <a:rPr lang="en-VN" sz="2000" b="0" dirty="0">
                <a:latin typeface="Arial" panose="020B0604020202020204" pitchFamily="34" charset="0"/>
                <a:cs typeface="Arial" panose="020B0604020202020204" pitchFamily="34" charset="0"/>
              </a:rPr>
              <a:t>Biểu diễn đối tượng nhằm xây dựng mô tả đặc trưng chính xác và hiệu quả cho quá trình theo dõi. Các phương pháp thường được chia thành hai nhóm: biểu diễn hình dạng và biểu diễn ngoại quan.</a:t>
            </a:r>
          </a:p>
          <a:p>
            <a:r>
              <a:rPr lang="en-VN" sz="2000" b="0" dirty="0">
                <a:latin typeface="Arial" panose="020B0604020202020204" pitchFamily="34" charset="0"/>
                <a:cs typeface="Arial" panose="020B0604020202020204" pitchFamily="34" charset="0"/>
              </a:rPr>
              <a:t>Biểu diễn hình dạng khai thác đường bao và cấu trúc hình học của đối tượng, giúp duy trì khả năng nhận dạng trong nền phức tạp hoặc khi bị che khuất một phần. Các dạng biểu diễn phổ biến gồm:</a:t>
            </a:r>
          </a:p>
          <a:p>
            <a:pPr lvl="3"/>
            <a:r>
              <a:rPr lang="en-VN" b="0" dirty="0">
                <a:latin typeface="Arial" panose="020B0604020202020204" pitchFamily="34" charset="0"/>
                <a:cs typeface="Arial" panose="020B0604020202020204" pitchFamily="34" charset="0"/>
              </a:rPr>
              <a:t>Khung bao (Bounding Box)</a:t>
            </a:r>
          </a:p>
          <a:p>
            <a:pPr lvl="3"/>
            <a:r>
              <a:rPr lang="en-VN" b="0" dirty="0">
                <a:latin typeface="Arial" panose="020B0604020202020204" pitchFamily="34" charset="0"/>
                <a:cs typeface="Arial" panose="020B0604020202020204" pitchFamily="34" charset="0"/>
              </a:rPr>
              <a:t>Điểm then chốt (Keypoint)</a:t>
            </a:r>
          </a:p>
          <a:p>
            <a:pPr lvl="3"/>
            <a:r>
              <a:rPr lang="en-VN" b="0" dirty="0">
                <a:latin typeface="Arial" panose="020B0604020202020204" pitchFamily="34" charset="0"/>
                <a:cs typeface="Arial" panose="020B0604020202020204" pitchFamily="34" charset="0"/>
              </a:rPr>
              <a:t>Đa giác (Polygon)</a:t>
            </a:r>
          </a:p>
          <a:p>
            <a:pPr lvl="3"/>
            <a:r>
              <a:rPr lang="en-VN" b="0" dirty="0">
                <a:latin typeface="Arial" panose="020B0604020202020204" pitchFamily="34" charset="0"/>
                <a:cs typeface="Arial" panose="020B0604020202020204" pitchFamily="34" charset="0"/>
              </a:rPr>
              <a:t>Mặt nạ (Mask)</a:t>
            </a:r>
          </a:p>
          <a:p>
            <a:pPr lvl="3"/>
            <a:r>
              <a:rPr lang="en-VN" b="0" dirty="0">
                <a:latin typeface="Arial" panose="020B0604020202020204" pitchFamily="34" charset="0"/>
                <a:cs typeface="Arial" panose="020B0604020202020204" pitchFamily="34" charset="0"/>
              </a:rPr>
              <a:t>Đường bao (Contour)</a:t>
            </a:r>
          </a:p>
          <a:p>
            <a:endParaRPr lang="en-US" altLang="zh-CN" sz="2800"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Biểu diễn đối tượng</a:t>
            </a:r>
          </a:p>
        </p:txBody>
      </p:sp>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t="4219" b="4294"/>
          <a:stretch>
            <a:fillRect/>
          </a:stretch>
        </p:blipFill>
        <p:spPr bwMode="auto">
          <a:xfrm>
            <a:off x="6761001" y="3691752"/>
            <a:ext cx="4034262" cy="2307098"/>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10</a:t>
            </a:fld>
            <a:endParaRPr lang="zh-CN" altLang="en-US">
              <a:latin typeface="Calibri"/>
              <a:cs typeface="Calibri"/>
            </a:endParaRPr>
          </a:p>
        </p:txBody>
      </p:sp>
      <p:sp>
        <p:nvSpPr>
          <p:cNvPr id="9" name="文本占位符 4"/>
          <p:cNvSpPr>
            <a:spLocks noGrp="1"/>
          </p:cNvSpPr>
          <p:nvPr>
            <p:ph type="body" sz="quarter" idx="14"/>
          </p:nvPr>
        </p:nvSpPr>
        <p:spPr>
          <a:xfrm>
            <a:off x="515937" y="1104899"/>
            <a:ext cx="5394209" cy="5429716"/>
          </a:xfrm>
        </p:spPr>
        <p:txBody>
          <a:bodyPr>
            <a:noAutofit/>
          </a:bodyPr>
          <a:lstStyle/>
          <a:p>
            <a:pPr>
              <a:lnSpc>
                <a:spcPct val="100000"/>
              </a:lnSpc>
            </a:pPr>
            <a:r>
              <a:rPr lang="en-VN" sz="2400" b="0" dirty="0">
                <a:latin typeface="Arial" panose="020B0604020202020204" pitchFamily="34" charset="0"/>
                <a:cs typeface="Arial" panose="020B0604020202020204" pitchFamily="34" charset="0"/>
              </a:rPr>
              <a:t>Phương pháp biểu diễn mô hình ngoại quan</a:t>
            </a:r>
          </a:p>
          <a:p>
            <a:pPr>
              <a:lnSpc>
                <a:spcPct val="100000"/>
              </a:lnSpc>
            </a:pPr>
            <a:r>
              <a:rPr lang="en-VN" sz="2400" b="0" dirty="0">
                <a:latin typeface="Arial" panose="020B0604020202020204" pitchFamily="34" charset="0"/>
                <a:cs typeface="Arial" panose="020B0604020202020204" pitchFamily="34" charset="0"/>
              </a:rPr>
              <a:t>Phương pháp này khai thác các đặc trưng như màu sắc, kết cấu và chuyển động, giúp hệ thống thích ứng với sự thay đổi ngoại quan của đối tượng do điều kiện chiếu sáng hoặc biến đổi bề mặt.</a:t>
            </a:r>
          </a:p>
          <a:p>
            <a:pPr>
              <a:lnSpc>
                <a:spcPct val="100000"/>
              </a:lnSpc>
            </a:pPr>
            <a:r>
              <a:rPr lang="en-VN" sz="2400" b="0" dirty="0">
                <a:latin typeface="Arial" panose="020B0604020202020204" pitchFamily="34" charset="0"/>
                <a:cs typeface="Arial" panose="020B0604020202020204" pitchFamily="34" charset="0"/>
              </a:rPr>
              <a:t>Các phương pháp phổ biến gồm:</a:t>
            </a:r>
          </a:p>
          <a:p>
            <a:pPr lvl="1">
              <a:lnSpc>
                <a:spcPct val="100000"/>
              </a:lnSpc>
            </a:pPr>
            <a:r>
              <a:rPr lang="en-VN" sz="1800" b="0" dirty="0">
                <a:latin typeface="Arial" panose="020B0604020202020204" pitchFamily="34" charset="0"/>
                <a:cs typeface="Arial" panose="020B0604020202020204" pitchFamily="34" charset="0"/>
              </a:rPr>
              <a:t>Histogram</a:t>
            </a:r>
          </a:p>
          <a:p>
            <a:pPr lvl="1">
              <a:lnSpc>
                <a:spcPct val="100000"/>
              </a:lnSpc>
            </a:pPr>
            <a:r>
              <a:rPr lang="en-VN" sz="1800" b="0" dirty="0">
                <a:latin typeface="Arial" panose="020B0604020202020204" pitchFamily="34" charset="0"/>
                <a:cs typeface="Arial" panose="020B0604020202020204" pitchFamily="34" charset="0"/>
              </a:rPr>
              <a:t>Ma trận đồng xuất hiện mức xám (GLCM)</a:t>
            </a:r>
          </a:p>
          <a:p>
            <a:pPr lvl="1">
              <a:lnSpc>
                <a:spcPct val="100000"/>
              </a:lnSpc>
            </a:pPr>
            <a:r>
              <a:rPr lang="en-VN" sz="1800" b="0" dirty="0">
                <a:latin typeface="Arial" panose="020B0604020202020204" pitchFamily="34" charset="0"/>
                <a:cs typeface="Arial" panose="020B0604020202020204" pitchFamily="34" charset="0"/>
              </a:rPr>
              <a:t>Mẫu nhị phân cục bộ (LBP)</a:t>
            </a:r>
          </a:p>
          <a:p>
            <a:pPr lvl="1">
              <a:lnSpc>
                <a:spcPct val="100000"/>
              </a:lnSpc>
            </a:pPr>
            <a:r>
              <a:rPr lang="en-VN" sz="1800" b="0" dirty="0">
                <a:latin typeface="Arial" panose="020B0604020202020204" pitchFamily="34" charset="0"/>
                <a:cs typeface="Arial" panose="020B0604020202020204" pitchFamily="34" charset="0"/>
              </a:rPr>
              <a:t>Biểu đồ hướng gradient (HOG)</a:t>
            </a:r>
          </a:p>
          <a:p>
            <a:pPr lvl="1">
              <a:lnSpc>
                <a:spcPct val="100000"/>
              </a:lnSpc>
            </a:pPr>
            <a:r>
              <a:rPr lang="en-VN" sz="1800" b="0" dirty="0">
                <a:latin typeface="Arial" panose="020B0604020202020204" pitchFamily="34" charset="0"/>
                <a:cs typeface="Arial" panose="020B0604020202020204" pitchFamily="34" charset="0"/>
              </a:rPr>
              <a:t>Đặc trưng học sâu</a:t>
            </a:r>
          </a:p>
          <a:p>
            <a:pPr>
              <a:lnSpc>
                <a:spcPct val="100000"/>
              </a:lnSpc>
            </a:pPr>
            <a:endParaRPr lang="en-US" altLang="zh-CN" sz="2000" b="0" dirty="0">
              <a:latin typeface="Arial" panose="020B0604020202020204" pitchFamily="34" charset="0"/>
              <a:cs typeface="Arial" panose="020B0604020202020204" pitchFamily="34" charset="0"/>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Biểu diễn đối tượng</a:t>
            </a:r>
          </a:p>
        </p:txBody>
      </p:sp>
      <p:pic>
        <p:nvPicPr>
          <p:cNvPr id="2056" name="Picture 8" descr="一文讲解方向梯度直方图（ho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204" b="3629"/>
          <a:stretch>
            <a:fillRect/>
          </a:stretch>
        </p:blipFill>
        <p:spPr bwMode="auto">
          <a:xfrm>
            <a:off x="6934419" y="3309846"/>
            <a:ext cx="1493335" cy="1555895"/>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Pytorch自带Resnet50特征图heat map热力图可视化_model = ft_net().cuda()-CSDN博客"/>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821958" y="3230060"/>
            <a:ext cx="1684840" cy="1684840"/>
          </a:xfrm>
          <a:prstGeom prst="rect">
            <a:avLst/>
          </a:prstGeom>
          <a:noFill/>
          <a:extLst>
            <a:ext uri="{909E8E84-426E-40DD-AFC4-6F175D3DCCD1}">
              <a14:hiddenFill xmlns:a14="http://schemas.microsoft.com/office/drawing/2010/main">
                <a:solidFill>
                  <a:srgbClr val="FFFFFF"/>
                </a:solidFill>
              </a14:hiddenFill>
            </a:ext>
          </a:extLst>
        </p:spPr>
      </p:pic>
      <p:grpSp>
        <p:nvGrpSpPr>
          <p:cNvPr id="5" name="组合 4"/>
          <p:cNvGrpSpPr/>
          <p:nvPr/>
        </p:nvGrpSpPr>
        <p:grpSpPr>
          <a:xfrm>
            <a:off x="6477971" y="1327907"/>
            <a:ext cx="5381296" cy="1560821"/>
            <a:chOff x="5576595" y="3205818"/>
            <a:chExt cx="5381296" cy="1560821"/>
          </a:xfrm>
        </p:grpSpPr>
        <p:pic>
          <p:nvPicPr>
            <p:cNvPr id="2052" name="Picture 4" descr="直方图均衡化 原理、流程、公式推导及matlab实现_三通道图像直方图均衡化-CSDN博客"/>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6408" t="21015" r="56569" b="48630"/>
            <a:stretch>
              <a:fillRect/>
            </a:stretch>
          </p:blipFill>
          <p:spPr bwMode="auto">
            <a:xfrm>
              <a:off x="5576595" y="3205818"/>
              <a:ext cx="1564670" cy="155589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纹理分析以及结合深度学习来提升纹理分类效果 | 电子创新网 Imgtec 社区"/>
            <p:cNvPicPr>
              <a:picLocks noChangeAspect="1" noChangeArrowheads="1"/>
            </p:cNvPicPr>
            <p:nvPr/>
          </p:nvPicPr>
          <p:blipFill rotWithShape="1">
            <a:blip r:embed="rId6">
              <a:extLst>
                <a:ext uri="{28A0092B-C50C-407E-A947-70E740481C1C}">
                  <a14:useLocalDpi xmlns:a14="http://schemas.microsoft.com/office/drawing/2010/main" val="0"/>
                </a:ext>
              </a:extLst>
            </a:blip>
            <a:srcRect l="53134" t="8902" r="1617" b="8281"/>
            <a:stretch>
              <a:fillRect/>
            </a:stretch>
          </p:blipFill>
          <p:spPr bwMode="auto">
            <a:xfrm>
              <a:off x="9353820" y="3205818"/>
              <a:ext cx="1604071" cy="156082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直方图均衡化 原理、流程、公式推导及matlab实现_三通道图像直方图均衡化-CSDN博客"/>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50314" t="21015" r="8621" b="45843"/>
            <a:stretch>
              <a:fillRect/>
            </a:stretch>
          </p:blipFill>
          <p:spPr bwMode="auto">
            <a:xfrm>
              <a:off x="7176052" y="3205818"/>
              <a:ext cx="2177768" cy="1555893"/>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文本框 6"/>
          <p:cNvSpPr txBox="1"/>
          <p:nvPr/>
        </p:nvSpPr>
        <p:spPr>
          <a:xfrm>
            <a:off x="6934419" y="2891506"/>
            <a:ext cx="595035" cy="338554"/>
          </a:xfrm>
          <a:prstGeom prst="rect">
            <a:avLst/>
          </a:prstGeom>
          <a:noFill/>
        </p:spPr>
        <p:txBody>
          <a:bodyPr wrap="none" rtlCol="0">
            <a:normAutofit/>
          </a:bodyPr>
          <a:lstStyle/>
          <a:p>
            <a:r>
              <a:rPr lang="zh-CN" altLang="en-US" sz="1400" dirty="0">
                <a:latin typeface="Arial" panose="020B0604020202020204" pitchFamily="34" charset="0"/>
                <a:ea typeface="Calibri" panose="02010609060101010101" pitchFamily="49" charset="-122"/>
                <a:cs typeface="Arial" panose="020B0604020202020204" pitchFamily="34" charset="0"/>
              </a:rPr>
              <a:t>Ảnh gốc</a:t>
            </a:r>
          </a:p>
        </p:txBody>
      </p:sp>
      <p:sp>
        <p:nvSpPr>
          <p:cNvPr id="8" name="文本框 7"/>
          <p:cNvSpPr txBox="1"/>
          <p:nvPr/>
        </p:nvSpPr>
        <p:spPr>
          <a:xfrm>
            <a:off x="8933249" y="2895310"/>
            <a:ext cx="800219" cy="338554"/>
          </a:xfrm>
          <a:prstGeom prst="rect">
            <a:avLst/>
          </a:prstGeom>
          <a:noFill/>
        </p:spPr>
        <p:txBody>
          <a:bodyPr wrap="none" rtlCol="0">
            <a:normAutofit/>
          </a:bodyPr>
          <a:lstStyle/>
          <a:p>
            <a:r>
              <a:rPr lang="zh-CN" altLang="en-US" sz="1400" dirty="0">
                <a:latin typeface="Arial" panose="020B0604020202020204" pitchFamily="34" charset="0"/>
                <a:ea typeface="Calibri" panose="02010609060101010101" pitchFamily="49" charset="-122"/>
                <a:cs typeface="Arial" panose="020B0604020202020204" pitchFamily="34" charset="0"/>
              </a:rPr>
              <a:t>Histogram</a:t>
            </a:r>
          </a:p>
        </p:txBody>
      </p:sp>
      <p:sp>
        <p:nvSpPr>
          <p:cNvPr id="10" name="文本框 9"/>
          <p:cNvSpPr txBox="1"/>
          <p:nvPr/>
        </p:nvSpPr>
        <p:spPr>
          <a:xfrm>
            <a:off x="10191330" y="2891506"/>
            <a:ext cx="1620957" cy="338554"/>
          </a:xfrm>
          <a:prstGeom prst="rect">
            <a:avLst/>
          </a:prstGeom>
          <a:noFill/>
        </p:spPr>
        <p:txBody>
          <a:bodyPr wrap="none" rtlCol="0">
            <a:normAutofit/>
          </a:bodyPr>
          <a:lstStyle/>
          <a:p>
            <a:r>
              <a:rPr lang="zh-CN" altLang="en-US" sz="1400" dirty="0">
                <a:latin typeface="Arial" panose="020B0604020202020204" pitchFamily="34" charset="0"/>
                <a:ea typeface="Calibri" panose="02010609060101010101" pitchFamily="49" charset="-122"/>
                <a:cs typeface="Arial" panose="020B0604020202020204" pitchFamily="34" charset="0"/>
              </a:rPr>
              <a:t>Mẫu nhị phân cục bộ</a:t>
            </a:r>
          </a:p>
        </p:txBody>
      </p:sp>
      <p:sp>
        <p:nvSpPr>
          <p:cNvPr id="11" name="文本框 10"/>
          <p:cNvSpPr txBox="1"/>
          <p:nvPr/>
        </p:nvSpPr>
        <p:spPr>
          <a:xfrm>
            <a:off x="5734616" y="3795405"/>
            <a:ext cx="1005403" cy="584775"/>
          </a:xfrm>
          <a:prstGeom prst="rect">
            <a:avLst/>
          </a:prstGeom>
          <a:noFill/>
        </p:spPr>
        <p:txBody>
          <a:bodyPr wrap="none" rtlCol="0">
            <a:normAutofit/>
          </a:bodyPr>
          <a:lstStyle/>
          <a:p>
            <a:pPr algn="ctr"/>
            <a:r>
              <a:rPr lang="zh-CN" altLang="en-US" sz="1400" dirty="0">
                <a:latin typeface="Arial" panose="020B0604020202020204" pitchFamily="34" charset="0"/>
                <a:ea typeface="Calibri" panose="02010609060101010101" pitchFamily="49" charset="-122"/>
                <a:cs typeface="Arial" panose="020B0604020202020204" pitchFamily="34" charset="0"/>
              </a:rPr>
              <a:t>Histogram</a:t>
            </a:r>
            <a:endParaRPr lang="en-US" altLang="zh-CN" sz="1400" dirty="0">
              <a:latin typeface="Arial" panose="020B0604020202020204" pitchFamily="34" charset="0"/>
              <a:ea typeface="Calibri" panose="02010609060101010101" pitchFamily="49" charset="-122"/>
              <a:cs typeface="Arial" panose="020B0604020202020204" pitchFamily="34" charset="0"/>
            </a:endParaRPr>
          </a:p>
          <a:p>
            <a:pPr algn="ctr"/>
            <a:r>
              <a:rPr lang="zh-CN" altLang="en-US" sz="1400" dirty="0">
                <a:latin typeface="Arial" panose="020B0604020202020204" pitchFamily="34" charset="0"/>
                <a:ea typeface="Calibri" panose="02010609060101010101" pitchFamily="49" charset="-122"/>
                <a:cs typeface="Arial" panose="020B0604020202020204" pitchFamily="34" charset="0"/>
              </a:rPr>
              <a:t>Hướng gradient</a:t>
            </a:r>
          </a:p>
        </p:txBody>
      </p:sp>
      <p:sp>
        <p:nvSpPr>
          <p:cNvPr id="12" name="文本框 11"/>
          <p:cNvSpPr txBox="1"/>
          <p:nvPr/>
        </p:nvSpPr>
        <p:spPr>
          <a:xfrm>
            <a:off x="8803231" y="3795405"/>
            <a:ext cx="1005403" cy="584775"/>
          </a:xfrm>
          <a:prstGeom prst="rect">
            <a:avLst/>
          </a:prstGeom>
          <a:noFill/>
        </p:spPr>
        <p:txBody>
          <a:bodyPr wrap="none" rtlCol="0">
            <a:normAutofit fontScale="92500" lnSpcReduction="20000"/>
          </a:bodyPr>
          <a:lstStyle/>
          <a:p>
            <a:pPr algn="ctr"/>
            <a:r>
              <a:rPr lang="zh-CN" altLang="en-US" sz="1400" dirty="0">
                <a:latin typeface="Arial" panose="020B0604020202020204" pitchFamily="34" charset="0"/>
                <a:ea typeface="Calibri" panose="02010609060101010101" pitchFamily="49" charset="-122"/>
                <a:cs typeface="Arial" panose="020B0604020202020204" pitchFamily="34" charset="0"/>
              </a:rPr>
              <a:t>Học sâu</a:t>
            </a:r>
            <a:endParaRPr lang="en-US" altLang="zh-CN" sz="1400" dirty="0">
              <a:latin typeface="Arial" panose="020B0604020202020204" pitchFamily="34" charset="0"/>
              <a:ea typeface="Calibri" panose="02010609060101010101" pitchFamily="49" charset="-122"/>
              <a:cs typeface="Arial" panose="020B0604020202020204" pitchFamily="34" charset="0"/>
            </a:endParaRPr>
          </a:p>
          <a:p>
            <a:pPr algn="ctr"/>
            <a:r>
              <a:rPr lang="zh-CN" altLang="en-US" sz="1400" dirty="0">
                <a:latin typeface="Arial" panose="020B0604020202020204" pitchFamily="34" charset="0"/>
                <a:ea typeface="Calibri" panose="02010609060101010101" pitchFamily="49" charset="-122"/>
                <a:cs typeface="Arial" panose="020B0604020202020204" pitchFamily="34" charset="0"/>
              </a:rPr>
              <a:t>Phương pháp </a:t>
            </a:r>
            <a:endParaRPr lang="vi-VN" altLang="zh-CN" sz="1400" dirty="0">
              <a:latin typeface="Arial" panose="020B0604020202020204" pitchFamily="34" charset="0"/>
              <a:ea typeface="Calibri" panose="02010609060101010101" pitchFamily="49" charset="-122"/>
              <a:cs typeface="Arial" panose="020B0604020202020204" pitchFamily="34" charset="0"/>
            </a:endParaRPr>
          </a:p>
          <a:p>
            <a:pPr algn="ctr"/>
            <a:r>
              <a:rPr lang="zh-CN" altLang="en-US" sz="1400" dirty="0">
                <a:latin typeface="Arial" panose="020B0604020202020204" pitchFamily="34" charset="0"/>
                <a:ea typeface="Calibri" panose="02010609060101010101" pitchFamily="49" charset="-122"/>
                <a:cs typeface="Arial" panose="020B0604020202020204" pitchFamily="34" charset="0"/>
              </a:rPr>
              <a:t>đặc trưng</a:t>
            </a:r>
            <a:endParaRPr lang="en-US" altLang="zh-CN" sz="1400" dirty="0">
              <a:latin typeface="Arial" panose="020B0604020202020204" pitchFamily="34" charset="0"/>
              <a:ea typeface="Calibri" panose="02010609060101010101" pitchFamily="49" charset="-122"/>
              <a:cs typeface="Arial" panose="020B0604020202020204" pitchFamily="34" charset="0"/>
            </a:endParaRPr>
          </a:p>
        </p:txBody>
      </p:sp>
    </p:spTree>
    <p:extLst>
      <p:ext uri="{BB962C8B-B14F-4D97-AF65-F5344CB8AC3E}">
        <p14:creationId xmlns:p14="http://schemas.microsoft.com/office/powerpoint/2010/main" val="164757259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11</a:t>
            </a:fld>
            <a:endParaRPr lang="zh-CN" altLang="en-US">
              <a:latin typeface="Calibri"/>
              <a:cs typeface="Calibri"/>
            </a:endParaRPr>
          </a:p>
        </p:txBody>
      </p:sp>
      <p:sp>
        <p:nvSpPr>
          <p:cNvPr id="4" name="文本占位符 3"/>
          <p:cNvSpPr>
            <a:spLocks noGrp="1"/>
          </p:cNvSpPr>
          <p:nvPr>
            <p:ph type="body" sz="quarter" idx="13"/>
          </p:nvPr>
        </p:nvSpPr>
        <p:spPr>
          <a:xfrm>
            <a:off x="810492" y="236534"/>
            <a:ext cx="10463644" cy="668337"/>
          </a:xfrm>
        </p:spPr>
        <p:txBody>
          <a:bodyPr>
            <a:noAutofit/>
          </a:bodyPr>
          <a:lstStyle/>
          <a:p>
            <a:r>
              <a:rPr lang="en-US" altLang="zh-CN" dirty="0">
                <a:latin typeface="Arial" panose="020B0604020202020204" pitchFamily="34" charset="0"/>
                <a:cs typeface="Arial" panose="020B0604020202020204" pitchFamily="34" charset="0"/>
              </a:rPr>
              <a:t>§10.2 Phương pháp theo dõi truyền thống</a:t>
            </a:r>
          </a:p>
        </p:txBody>
      </p:sp>
      <p:sp>
        <p:nvSpPr>
          <p:cNvPr id="6" name="Rectangle 4">
            <a:hlinkClick r:id="" action="ppaction://noaction"/>
          </p:cNvPr>
          <p:cNvSpPr>
            <a:spLocks noChangeArrowheads="1"/>
          </p:cNvSpPr>
          <p:nvPr/>
        </p:nvSpPr>
        <p:spPr bwMode="auto">
          <a:xfrm>
            <a:off x="724762" y="467254"/>
            <a:ext cx="9697320" cy="3066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p>
            <a:pPr>
              <a:lnSpc>
                <a:spcPct val="20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 Phương pháp theo dõi mục tiêu tất định</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20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 Phương pháp theo dõi mục tiêu phi tất định</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12</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pPr algn="just"/>
            <a:r>
              <a:rPr lang="en-VN" b="0" dirty="0">
                <a:latin typeface="Arial" panose="020B0604020202020204" pitchFamily="34" charset="0"/>
                <a:cs typeface="Arial" panose="020B0604020202020204" pitchFamily="34" charset="0"/>
              </a:rPr>
              <a:t>Theo dõi dựa trên độ tương tự</a:t>
            </a:r>
          </a:p>
          <a:p>
            <a:pPr lvl="1" algn="just"/>
            <a:r>
              <a:rPr lang="en-VN" dirty="0">
                <a:latin typeface="Arial" panose="020B0604020202020204" pitchFamily="34" charset="0"/>
                <a:cs typeface="Arial" panose="020B0604020202020204" pitchFamily="34" charset="0"/>
              </a:rPr>
              <a:t>Tư tưởng cốt lõi: Xác định vị trí đối tượng bằng cách cực đại hóa độ tương tự giữa mẫu đối tượng và các vùng ứng viên.</a:t>
            </a:r>
          </a:p>
          <a:p>
            <a:pPr algn="just"/>
            <a:r>
              <a:rPr lang="en-VN" b="0" dirty="0">
                <a:latin typeface="Arial" panose="020B0604020202020204" pitchFamily="34" charset="0"/>
                <a:cs typeface="Arial" panose="020B0604020202020204" pitchFamily="34" charset="0"/>
              </a:rPr>
              <a:t>Các bước chính:</a:t>
            </a:r>
          </a:p>
          <a:p>
            <a:pPr lvl="1" algn="just"/>
            <a:r>
              <a:rPr lang="en-VN" dirty="0">
                <a:latin typeface="Arial" panose="020B0604020202020204" pitchFamily="34" charset="0"/>
                <a:cs typeface="Arial" panose="020B0604020202020204" pitchFamily="34" charset="0"/>
              </a:rPr>
              <a:t>Thu nhận mẫu: Chọn vùng ảnh chứa đối tượng làm mẫu.</a:t>
            </a:r>
          </a:p>
          <a:p>
            <a:pPr lvl="1" algn="just"/>
            <a:r>
              <a:rPr lang="en-VN" dirty="0">
                <a:latin typeface="Arial" panose="020B0604020202020204" pitchFamily="34" charset="0"/>
                <a:cs typeface="Arial" panose="020B0604020202020204" pitchFamily="34" charset="0"/>
              </a:rPr>
              <a:t>Trích xuất đặc trưng: Khai thác màu sắc, biên, kết cấu hoặc các đặc trưng khác.</a:t>
            </a:r>
          </a:p>
          <a:p>
            <a:pPr lvl="1" algn="just"/>
            <a:r>
              <a:rPr lang="en-VN" dirty="0">
                <a:latin typeface="Arial" panose="020B0604020202020204" pitchFamily="34" charset="0"/>
                <a:cs typeface="Arial" panose="020B0604020202020204" pitchFamily="34" charset="0"/>
              </a:rPr>
              <a:t>Tính độ tương tự: Đánh giá mức độ khớp giữa mẫu và từng vùng ứng viên.</a:t>
            </a:r>
          </a:p>
          <a:p>
            <a:pPr lvl="1" algn="just"/>
            <a:r>
              <a:rPr lang="en-VN" dirty="0">
                <a:latin typeface="Arial" panose="020B0604020202020204" pitchFamily="34" charset="0"/>
                <a:cs typeface="Arial" panose="020B0604020202020204" pitchFamily="34" charset="0"/>
              </a:rPr>
              <a:t>Tìm kiếm tối ưu: Tìm vùng có độ tương tự lớn nhất và xem đó là vị trí ước lượng của đối tượng.</a:t>
            </a:r>
          </a:p>
          <a:p>
            <a:pPr algn="just"/>
            <a:r>
              <a:rPr lang="en-VN" sz="2000" b="0" dirty="0">
                <a:latin typeface="Arial" panose="020B0604020202020204" pitchFamily="34" charset="0"/>
                <a:cs typeface="Arial" panose="020B0604020202020204" pitchFamily="34" charset="0"/>
              </a:rPr>
              <a:t>Các phương pháp chính: Ghép cặp đặc trưng, ghép cặp thống kê vùng, ghép cặp mô hình và Mean-Shift.</a:t>
            </a:r>
          </a:p>
          <a:p>
            <a:endParaRPr lang="zh-CN" altLang="en-US" sz="2400" b="1" dirty="0">
              <a:latin typeface="Calibri"/>
              <a:cs typeface="Calibri"/>
            </a:endParaRPr>
          </a:p>
        </p:txBody>
      </p:sp>
      <p:sp>
        <p:nvSpPr>
          <p:cNvPr id="4" name="文本占位符 3"/>
          <p:cNvSpPr>
            <a:spLocks noGrp="1"/>
          </p:cNvSpPr>
          <p:nvPr>
            <p:ph type="body" sz="quarter" idx="13"/>
          </p:nvPr>
        </p:nvSpPr>
        <p:spPr>
          <a:xfrm>
            <a:off x="979558" y="107586"/>
            <a:ext cx="10232881" cy="668337"/>
          </a:xfrm>
        </p:spPr>
        <p:txBody>
          <a:bodyPr>
            <a:noAutofit/>
          </a:bodyPr>
          <a:lstStyle/>
          <a:p>
            <a:r>
              <a:rPr lang="zh-CN" altLang="en-US" dirty="0">
                <a:latin typeface="Arial" panose="020B0604020202020204" pitchFamily="34" charset="0"/>
                <a:cs typeface="Arial" panose="020B0604020202020204" pitchFamily="34" charset="0"/>
              </a:rPr>
              <a:t>Phương pháp theo dõi mục tiêu tất định</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13</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2044700"/>
          </a:xfrm>
        </p:spPr>
        <p:txBody>
          <a:bodyPr>
            <a:normAutofit fontScale="92500" lnSpcReduction="10000"/>
          </a:bodyPr>
          <a:lstStyle/>
          <a:p>
            <a:r>
              <a:rPr lang="en-VN" sz="2600" b="0" dirty="0">
                <a:latin typeface="Arial" panose="020B0604020202020204" pitchFamily="34" charset="0"/>
                <a:cs typeface="Arial" panose="020B0604020202020204" pitchFamily="34" charset="0"/>
              </a:rPr>
              <a:t>Theo dõi dựa trên ghép cặp điểm đặc trưng</a:t>
            </a:r>
          </a:p>
          <a:p>
            <a:pPr lvl="1"/>
            <a:r>
              <a:rPr lang="en-VN" b="0" i="1" dirty="0">
                <a:latin typeface="Arial" panose="020B0604020202020204" pitchFamily="34" charset="0"/>
                <a:cs typeface="Arial" panose="020B0604020202020204" pitchFamily="34" charset="0"/>
              </a:rPr>
              <a:t>Tư tưởng cốt lõi: </a:t>
            </a:r>
            <a:r>
              <a:rPr lang="en-VN" b="0" dirty="0">
                <a:latin typeface="Arial" panose="020B0604020202020204" pitchFamily="34" charset="0"/>
                <a:cs typeface="Arial" panose="020B0604020202020204" pitchFamily="34" charset="0"/>
              </a:rPr>
              <a:t>Trích xuất và ghép cặp các điểm đặc trưng của đối tượng giữa các khung hình mà không cần mô hình hóa toàn bộ ngoại quan.</a:t>
            </a:r>
          </a:p>
          <a:p>
            <a:pPr lvl="1"/>
            <a:r>
              <a:rPr lang="en-VN" b="0" i="1" dirty="0">
                <a:latin typeface="Arial" panose="020B0604020202020204" pitchFamily="34" charset="0"/>
                <a:cs typeface="Arial" panose="020B0604020202020204" pitchFamily="34" charset="0"/>
              </a:rPr>
              <a:t>Bối cảnh ứng dụng: </a:t>
            </a:r>
            <a:r>
              <a:rPr lang="en-VN" b="0" dirty="0">
                <a:latin typeface="Arial" panose="020B0604020202020204" pitchFamily="34" charset="0"/>
                <a:cs typeface="Arial" panose="020B0604020202020204" pitchFamily="34" charset="0"/>
              </a:rPr>
              <a:t>Phù hợp với giám sát giao thông, trong đó người đi bộ và phương tiện thường có hình dạng tương đối ổn định. Phương pháp có ưu điểm đơn giản, nhanh và ít bị ảnh hưởng bởi thay đổi cục bộ của đối tượng.</a:t>
            </a:r>
          </a:p>
          <a:p>
            <a:endParaRPr lang="zh-CN" altLang="en-US" sz="24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a:latin typeface="Calibri"/>
                <a:cs typeface="Calibri"/>
              </a:rPr>
              <a:t>Phương pháp theo dõi mục tiêu tất định</a:t>
            </a:r>
            <a:endParaRPr lang="zh-CN" altLang="en-US" dirty="0">
              <a:latin typeface="Calibri"/>
              <a:cs typeface="Calibri"/>
            </a:endParaRPr>
          </a:p>
        </p:txBody>
      </p:sp>
      <p:pic>
        <p:nvPicPr>
          <p:cNvPr id="5" name="图片 4"/>
          <p:cNvPicPr>
            <a:picLocks noChangeAspect="1"/>
          </p:cNvPicPr>
          <p:nvPr/>
        </p:nvPicPr>
        <p:blipFill>
          <a:blip r:embed="rId3"/>
          <a:stretch>
            <a:fillRect/>
          </a:stretch>
        </p:blipFill>
        <p:spPr>
          <a:xfrm>
            <a:off x="1447800" y="3232136"/>
            <a:ext cx="9296400" cy="3310959"/>
          </a:xfrm>
          <a:prstGeom prst="rect">
            <a:avLst/>
          </a:prstGeom>
        </p:spPr>
      </p:pic>
      <p:sp>
        <p:nvSpPr>
          <p:cNvPr id="7" name="星形: 五角 6"/>
          <p:cNvSpPr/>
          <p:nvPr/>
        </p:nvSpPr>
        <p:spPr>
          <a:xfrm>
            <a:off x="4114800" y="5057775"/>
            <a:ext cx="142875" cy="123825"/>
          </a:xfrm>
          <a:prstGeom prst="star5">
            <a:avLst/>
          </a:prstGeom>
          <a:solidFill>
            <a:srgbClr val="FF0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星形: 五角 9"/>
          <p:cNvSpPr/>
          <p:nvPr/>
        </p:nvSpPr>
        <p:spPr>
          <a:xfrm>
            <a:off x="4733925" y="5138737"/>
            <a:ext cx="142875" cy="123825"/>
          </a:xfrm>
          <a:prstGeom prst="star5">
            <a:avLst/>
          </a:prstGeom>
          <a:solidFill>
            <a:srgbClr val="FF0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星形: 五角 10"/>
          <p:cNvSpPr/>
          <p:nvPr/>
        </p:nvSpPr>
        <p:spPr>
          <a:xfrm>
            <a:off x="4424363" y="5253036"/>
            <a:ext cx="142875" cy="123825"/>
          </a:xfrm>
          <a:prstGeom prst="star5">
            <a:avLst/>
          </a:prstGeom>
          <a:solidFill>
            <a:srgbClr val="FF0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星形: 五角 11"/>
          <p:cNvSpPr/>
          <p:nvPr/>
        </p:nvSpPr>
        <p:spPr>
          <a:xfrm>
            <a:off x="4805362" y="5353049"/>
            <a:ext cx="142875" cy="123825"/>
          </a:xfrm>
          <a:prstGeom prst="star5">
            <a:avLst/>
          </a:prstGeom>
          <a:solidFill>
            <a:srgbClr val="FF0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星形: 五角 12"/>
          <p:cNvSpPr/>
          <p:nvPr/>
        </p:nvSpPr>
        <p:spPr>
          <a:xfrm>
            <a:off x="6905625" y="4768552"/>
            <a:ext cx="142875" cy="123825"/>
          </a:xfrm>
          <a:prstGeom prst="star5">
            <a:avLst/>
          </a:prstGeom>
          <a:solidFill>
            <a:srgbClr val="FF0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星形: 五角 13"/>
          <p:cNvSpPr/>
          <p:nvPr/>
        </p:nvSpPr>
        <p:spPr>
          <a:xfrm>
            <a:off x="7553325" y="4835226"/>
            <a:ext cx="142875" cy="123825"/>
          </a:xfrm>
          <a:prstGeom prst="star5">
            <a:avLst/>
          </a:prstGeom>
          <a:solidFill>
            <a:srgbClr val="FF0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星形: 五角 14"/>
          <p:cNvSpPr/>
          <p:nvPr/>
        </p:nvSpPr>
        <p:spPr>
          <a:xfrm>
            <a:off x="7286625" y="4959051"/>
            <a:ext cx="142875" cy="123825"/>
          </a:xfrm>
          <a:prstGeom prst="star5">
            <a:avLst/>
          </a:prstGeom>
          <a:solidFill>
            <a:srgbClr val="FF0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星形: 五角 15"/>
          <p:cNvSpPr/>
          <p:nvPr/>
        </p:nvSpPr>
        <p:spPr>
          <a:xfrm>
            <a:off x="7696200" y="5053012"/>
            <a:ext cx="142875" cy="123825"/>
          </a:xfrm>
          <a:prstGeom prst="star5">
            <a:avLst/>
          </a:prstGeom>
          <a:solidFill>
            <a:srgbClr val="FF0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箭头连接符 17"/>
          <p:cNvCxnSpPr>
            <a:stCxn id="7" idx="4"/>
            <a:endCxn id="13" idx="1"/>
          </p:cNvCxnSpPr>
          <p:nvPr/>
        </p:nvCxnSpPr>
        <p:spPr>
          <a:xfrm flipV="1">
            <a:off x="4257675" y="4815849"/>
            <a:ext cx="2647950" cy="28922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a:stCxn id="10" idx="4"/>
            <a:endCxn id="14" idx="1"/>
          </p:cNvCxnSpPr>
          <p:nvPr/>
        </p:nvCxnSpPr>
        <p:spPr>
          <a:xfrm flipV="1">
            <a:off x="4876800" y="4882523"/>
            <a:ext cx="2676525" cy="30351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接箭头连接符 21"/>
          <p:cNvCxnSpPr>
            <a:stCxn id="11" idx="4"/>
            <a:endCxn id="15" idx="2"/>
          </p:cNvCxnSpPr>
          <p:nvPr/>
        </p:nvCxnSpPr>
        <p:spPr>
          <a:xfrm flipV="1">
            <a:off x="4567238" y="5082876"/>
            <a:ext cx="2746674" cy="21745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直接箭头连接符 24"/>
          <p:cNvCxnSpPr>
            <a:stCxn id="12" idx="4"/>
            <a:endCxn id="16" idx="2"/>
          </p:cNvCxnSpPr>
          <p:nvPr/>
        </p:nvCxnSpPr>
        <p:spPr>
          <a:xfrm flipV="1">
            <a:off x="4948237" y="5176837"/>
            <a:ext cx="2775250" cy="22350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14</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2247900"/>
          </a:xfrm>
        </p:spPr>
        <p:txBody>
          <a:bodyPr>
            <a:normAutofit fontScale="85000" lnSpcReduction="20000"/>
          </a:bodyPr>
          <a:lstStyle/>
          <a:p>
            <a:pPr algn="just"/>
            <a:r>
              <a:rPr lang="zh-CN" altLang="en-US" sz="2800" b="0" dirty="0">
                <a:latin typeface="Arial" panose="020B0604020202020204" pitchFamily="34" charset="0"/>
                <a:cs typeface="Arial" panose="020B0604020202020204" pitchFamily="34" charset="0"/>
              </a:rPr>
              <a:t>Phương pháp theo dõi mục tiêu dựa trên ghép cặp thống kê vùng</a:t>
            </a:r>
            <a:endParaRPr lang="en-US" altLang="zh-CN" sz="2800" b="0" dirty="0">
              <a:latin typeface="Arial" panose="020B0604020202020204" pitchFamily="34" charset="0"/>
              <a:cs typeface="Arial" panose="020B0604020202020204" pitchFamily="34" charset="0"/>
            </a:endParaRPr>
          </a:p>
          <a:p>
            <a:pPr lvl="1" algn="just"/>
            <a:r>
              <a:rPr lang="zh-CN" altLang="en-US" sz="2400" i="1" dirty="0">
                <a:latin typeface="Arial" panose="020B0604020202020204" pitchFamily="34" charset="0"/>
                <a:cs typeface="Arial" panose="020B0604020202020204" pitchFamily="34" charset="0"/>
              </a:rPr>
              <a:t>Tư tưởng cốt lõi: </a:t>
            </a:r>
            <a:r>
              <a:rPr lang="zh-CN" altLang="en-US" sz="2400" dirty="0">
                <a:latin typeface="Arial" panose="020B0604020202020204" pitchFamily="34" charset="0"/>
                <a:cs typeface="Arial" panose="020B0604020202020204" pitchFamily="34" charset="0"/>
              </a:rPr>
              <a:t>phân chia đối tượng chuyển động thành nhiều vùng, rồi xác định vị trí tối ưu của đối tượng theo dõi bằng cách tính tương quan đặc trưng vùng giữa vùng ứng viên và đối tượng chuyển động</a:t>
            </a:r>
            <a:endParaRPr lang="en-US" altLang="zh-CN" sz="2400" dirty="0">
              <a:latin typeface="Arial" panose="020B0604020202020204" pitchFamily="34" charset="0"/>
              <a:cs typeface="Arial" panose="020B0604020202020204" pitchFamily="34" charset="0"/>
            </a:endParaRPr>
          </a:p>
          <a:p>
            <a:pPr lvl="1" algn="just"/>
            <a:r>
              <a:rPr lang="zh-CN" altLang="en-US" sz="2400" i="1" dirty="0">
                <a:latin typeface="Arial" panose="020B0604020202020204" pitchFamily="34" charset="0"/>
                <a:cs typeface="Arial" panose="020B0604020202020204" pitchFamily="34" charset="0"/>
              </a:rPr>
              <a:t>Ưu điểm: </a:t>
            </a:r>
            <a:r>
              <a:rPr lang="zh-CN" altLang="en-US" sz="2400" dirty="0">
                <a:latin typeface="Arial" panose="020B0604020202020204" pitchFamily="34" charset="0"/>
                <a:cs typeface="Arial" panose="020B0604020202020204" pitchFamily="34" charset="0"/>
              </a:rPr>
              <a:t>có thể theo dõi dựa trên đặc trưng tổng thể của đối tượng thay vì chỉ dựa vào một điểm đặc trưng; có độ bền vững cao hơn trước biến dạng, thay đổi tư thế và che khuất đối tượng</a:t>
            </a:r>
          </a:p>
        </p:txBody>
      </p:sp>
      <p:sp>
        <p:nvSpPr>
          <p:cNvPr id="4" name="文本占位符 3"/>
          <p:cNvSpPr>
            <a:spLocks noGrp="1"/>
          </p:cNvSpPr>
          <p:nvPr>
            <p:ph type="body" sz="quarter" idx="13"/>
          </p:nvPr>
        </p:nvSpPr>
        <p:spPr/>
        <p:txBody>
          <a:bodyPr>
            <a:normAutofit/>
          </a:bodyPr>
          <a:lstStyle/>
          <a:p>
            <a:r>
              <a:rPr lang="zh-CN" altLang="en-US">
                <a:latin typeface="Calibri"/>
                <a:cs typeface="Calibri"/>
              </a:rPr>
              <a:t>Phương pháp theo dõi mục tiêu tất định</a:t>
            </a:r>
            <a:endParaRPr lang="zh-CN" altLang="en-US" dirty="0">
              <a:latin typeface="Calibri"/>
              <a:cs typeface="Calibri"/>
            </a:endParaRPr>
          </a:p>
        </p:txBody>
      </p:sp>
      <p:pic>
        <p:nvPicPr>
          <p:cNvPr id="33" name="图片 32"/>
          <p:cNvPicPr>
            <a:picLocks noChangeAspect="1"/>
          </p:cNvPicPr>
          <p:nvPr/>
        </p:nvPicPr>
        <p:blipFill>
          <a:blip r:embed="rId3"/>
          <a:stretch>
            <a:fillRect/>
          </a:stretch>
        </p:blipFill>
        <p:spPr>
          <a:xfrm>
            <a:off x="3124199" y="3429000"/>
            <a:ext cx="5943599" cy="3295914"/>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15</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2413000"/>
          </a:xfrm>
        </p:spPr>
        <p:txBody>
          <a:bodyPr>
            <a:noAutofit/>
          </a:bodyPr>
          <a:lstStyle/>
          <a:p>
            <a:pPr algn="just"/>
            <a:r>
              <a:rPr lang="zh-CN" altLang="en-US" b="0" dirty="0">
                <a:latin typeface="Arial" panose="020B0604020202020204" pitchFamily="34" charset="0"/>
                <a:cs typeface="Arial" panose="020B0604020202020204" pitchFamily="34" charset="0"/>
              </a:rPr>
              <a:t>Phương pháp theo dõi mục tiêu dựa trên ghép cặp mô hình</a:t>
            </a:r>
            <a:endParaRPr lang="en-US" altLang="zh-CN" b="0" dirty="0">
              <a:latin typeface="Arial" panose="020B0604020202020204" pitchFamily="34" charset="0"/>
              <a:cs typeface="Arial" panose="020B0604020202020204" pitchFamily="34" charset="0"/>
            </a:endParaRPr>
          </a:p>
          <a:p>
            <a:pPr lvl="1" algn="just"/>
            <a:r>
              <a:rPr lang="zh-CN" altLang="en-US" i="1" dirty="0">
                <a:latin typeface="Arial" panose="020B0604020202020204" pitchFamily="34" charset="0"/>
                <a:cs typeface="Arial" panose="020B0604020202020204" pitchFamily="34" charset="0"/>
              </a:rPr>
              <a:t>Tư tưởng cốt lõi: </a:t>
            </a:r>
            <a:r>
              <a:rPr lang="zh-CN" altLang="en-US" dirty="0">
                <a:latin typeface="Arial" panose="020B0604020202020204" pitchFamily="34" charset="0"/>
                <a:cs typeface="Arial" panose="020B0604020202020204" pitchFamily="34" charset="0"/>
              </a:rPr>
              <a:t>xây dựng mô hình biểu diễn đối tượng và ghép cặp mô hình đó trong ảnh để thực hiện theo dõi mục tiêu</a:t>
            </a:r>
            <a:endParaRPr lang="en-US" altLang="zh-CN" dirty="0">
              <a:latin typeface="Arial" panose="020B0604020202020204" pitchFamily="34" charset="0"/>
              <a:cs typeface="Arial" panose="020B0604020202020204" pitchFamily="34" charset="0"/>
            </a:endParaRPr>
          </a:p>
          <a:p>
            <a:pPr lvl="1" algn="just"/>
            <a:r>
              <a:rPr lang="zh-CN" altLang="en-US" i="1" dirty="0">
                <a:latin typeface="Arial" panose="020B0604020202020204" pitchFamily="34" charset="0"/>
                <a:cs typeface="Arial" panose="020B0604020202020204" pitchFamily="34" charset="0"/>
              </a:rPr>
              <a:t>Mô hình đối tượng: </a:t>
            </a:r>
            <a:r>
              <a:rPr lang="zh-CN" altLang="en-US" dirty="0">
                <a:latin typeface="Arial" panose="020B0604020202020204" pitchFamily="34" charset="0"/>
                <a:cs typeface="Arial" panose="020B0604020202020204" pitchFamily="34" charset="0"/>
              </a:rPr>
              <a:t>mô tả hình dạng và tư thế của đối tượng, chẳng hạn như mô hình hình học, mô hình chuyển động và mô hình thống kê</a:t>
            </a:r>
            <a:endParaRPr lang="en-US" altLang="zh-CN" dirty="0">
              <a:latin typeface="Arial" panose="020B0604020202020204" pitchFamily="34" charset="0"/>
              <a:cs typeface="Arial" panose="020B0604020202020204" pitchFamily="34" charset="0"/>
            </a:endParaRPr>
          </a:p>
          <a:p>
            <a:pPr lvl="1" algn="just"/>
            <a:r>
              <a:rPr lang="zh-CN" altLang="en-US" i="1" dirty="0">
                <a:latin typeface="Arial" panose="020B0604020202020204" pitchFamily="34" charset="0"/>
                <a:cs typeface="Arial" panose="020B0604020202020204" pitchFamily="34" charset="0"/>
              </a:rPr>
              <a:t>Ưu điểm: </a:t>
            </a:r>
            <a:r>
              <a:rPr lang="zh-CN" altLang="en-US" dirty="0">
                <a:latin typeface="Arial" panose="020B0604020202020204" pitchFamily="34" charset="0"/>
                <a:cs typeface="Arial" panose="020B0604020202020204" pitchFamily="34" charset="0"/>
              </a:rPr>
              <a:t>có thể điều chỉnh thích ứng các tham số mô hình theo chuyển động và sự thay đổi của đối tượng, từ đó ứng phó tốt hơn với thay đổi về hình dạng và tư thế của đối tượng</a:t>
            </a:r>
          </a:p>
        </p:txBody>
      </p:sp>
      <p:sp>
        <p:nvSpPr>
          <p:cNvPr id="4" name="文本占位符 3"/>
          <p:cNvSpPr>
            <a:spLocks noGrp="1"/>
          </p:cNvSpPr>
          <p:nvPr>
            <p:ph type="body" sz="quarter" idx="13"/>
          </p:nvPr>
        </p:nvSpPr>
        <p:spPr/>
        <p:txBody>
          <a:bodyPr>
            <a:normAutofit/>
          </a:bodyPr>
          <a:lstStyle/>
          <a:p>
            <a:r>
              <a:rPr lang="zh-CN" altLang="en-US">
                <a:latin typeface="Calibri"/>
                <a:cs typeface="Calibri"/>
              </a:rPr>
              <a:t>Phương pháp theo dõi mục tiêu tất định</a:t>
            </a:r>
            <a:endParaRPr lang="zh-CN" altLang="en-US" dirty="0">
              <a:latin typeface="Calibri"/>
              <a:cs typeface="Calibri"/>
            </a:endParaRPr>
          </a:p>
        </p:txBody>
      </p:sp>
      <p:pic>
        <p:nvPicPr>
          <p:cNvPr id="5" name="图片 4"/>
          <p:cNvPicPr>
            <a:picLocks noChangeAspect="1"/>
          </p:cNvPicPr>
          <p:nvPr/>
        </p:nvPicPr>
        <p:blipFill>
          <a:blip r:embed="rId3"/>
          <a:stretch>
            <a:fillRect/>
          </a:stretch>
        </p:blipFill>
        <p:spPr>
          <a:xfrm>
            <a:off x="2850210" y="3949373"/>
            <a:ext cx="7478353" cy="2775541"/>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16</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2616200"/>
          </a:xfrm>
        </p:spPr>
        <p:txBody>
          <a:bodyPr>
            <a:normAutofit/>
          </a:bodyPr>
          <a:lstStyle/>
          <a:p>
            <a:r>
              <a:rPr lang="en-VN" sz="2400" b="0" dirty="0">
                <a:latin typeface="Arial" panose="020B0604020202020204" pitchFamily="34" charset="0"/>
                <a:cs typeface="Arial" panose="020B0604020202020204" pitchFamily="34" charset="0"/>
              </a:rPr>
              <a:t>Theo dõi dựa trên Mean-Shift</a:t>
            </a:r>
          </a:p>
          <a:p>
            <a:pPr lvl="1"/>
            <a:r>
              <a:rPr lang="en-VN" b="0" i="1" dirty="0">
                <a:latin typeface="Arial" panose="020B0604020202020204" pitchFamily="34" charset="0"/>
                <a:cs typeface="Arial" panose="020B0604020202020204" pitchFamily="34" charset="0"/>
              </a:rPr>
              <a:t>Tư tưởng cốt lõi: </a:t>
            </a:r>
            <a:r>
              <a:rPr lang="en-VN" b="0" dirty="0">
                <a:latin typeface="Arial" panose="020B0604020202020204" pitchFamily="34" charset="0"/>
                <a:cs typeface="Arial" panose="020B0604020202020204" pitchFamily="34" charset="0"/>
              </a:rPr>
              <a:t>Sử dụng histogram màu có trọng số để biểu diễn đối tượng và cập nhật vị trí theo cơ chế dịch chuyển trung bình.</a:t>
            </a:r>
          </a:p>
          <a:p>
            <a:pPr lvl="1"/>
            <a:r>
              <a:rPr lang="en-VN" b="0" dirty="0">
                <a:latin typeface="Arial" panose="020B0604020202020204" pitchFamily="34" charset="0"/>
                <a:cs typeface="Arial" panose="020B0604020202020204" pitchFamily="34" charset="0"/>
              </a:rPr>
              <a:t>Tính  dịch chuyển từ độ tương đồng giữa histogram của vùng ứng viên và vùng đối tượng, sau đó liên tục cập nhật vị trí vùng ứng viên cho đến khi thuật toán hội tụ.</a:t>
            </a:r>
          </a:p>
          <a:p>
            <a:endParaRPr lang="en-US" altLang="zh-CN" sz="24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a:latin typeface="Calibri"/>
                <a:cs typeface="Calibri"/>
              </a:rPr>
              <a:t>Phương pháp theo dõi mục tiêu tất định</a:t>
            </a:r>
            <a:endParaRPr lang="zh-CN" altLang="en-US" dirty="0">
              <a:latin typeface="Calibri"/>
              <a:cs typeface="Calibri"/>
            </a:endParaRPr>
          </a:p>
        </p:txBody>
      </p:sp>
      <p:pic>
        <p:nvPicPr>
          <p:cNvPr id="1028" name="Picture 4" descr="MeanShift跟踪算法"/>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26487" y="3797648"/>
            <a:ext cx="5339026" cy="300320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17</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p:txBody>
              <a:bodyPr>
                <a:noAutofit/>
              </a:bodyPr>
              <a:lstStyle/>
              <a:p>
                <a:r>
                  <a:rPr lang="zh-CN" altLang="en-US" b="0" dirty="0">
                    <a:latin typeface="Arial" panose="020B0604020202020204" pitchFamily="34" charset="0"/>
                    <a:cs typeface="Arial" panose="020B0604020202020204" pitchFamily="34" charset="0"/>
                  </a:rPr>
                  <a:t>Thuật toán lặp theo dõi mục tiêu dựa trên dịch chuyển trung bình</a:t>
                </a:r>
                <a:endParaRPr lang="en-US" altLang="zh-CN" b="0" dirty="0">
                  <a:latin typeface="Arial" panose="020B0604020202020204" pitchFamily="34" charset="0"/>
                  <a:cs typeface="Arial" panose="020B0604020202020204" pitchFamily="34" charset="0"/>
                </a:endParaRPr>
              </a:p>
              <a:p>
                <a:pPr lvl="1" algn="just">
                  <a:lnSpc>
                    <a:spcPct val="120000"/>
                  </a:lnSpc>
                </a:pPr>
                <a:r>
                  <a:rPr lang="zh-CN" altLang="en-US" dirty="0">
                    <a:latin typeface="Arial" panose="020B0604020202020204" pitchFamily="34" charset="0"/>
                    <a:cs typeface="Arial" panose="020B0604020202020204" pitchFamily="34" charset="0"/>
                  </a:rPr>
                  <a:t>Biểu diễn bằng histogram màu: tính histogram màu cho vùng đối tượng trong ảnh, trong đó là hàm Kronecker, biểu thị số đếm pixel màu</a:t>
                </a:r>
                <a:endParaRPr lang="vi-VN" altLang="zh-CN" dirty="0">
                  <a:latin typeface="Arial" panose="020B0604020202020204" pitchFamily="34" charset="0"/>
                  <a:cs typeface="Arial" panose="020B0604020202020204" pitchFamily="34" charset="0"/>
                </a:endParaRPr>
              </a:p>
              <a:p>
                <a:pPr marL="457200" lvl="1" indent="0" algn="just">
                  <a:lnSpc>
                    <a:spcPct val="120000"/>
                  </a:lnSpc>
                  <a:buNone/>
                </a:pPr>
                <a14:m>
                  <m:oMathPara xmlns:m="http://schemas.openxmlformats.org/officeDocument/2006/math">
                    <m:oMathParaPr>
                      <m:jc m:val="centerGroup"/>
                    </m:oMathParaPr>
                    <m:oMath xmlns:m="http://schemas.openxmlformats.org/officeDocument/2006/math">
                      <m:r>
                        <a:rPr lang="en-US" altLang="zh-CN" b="0" i="1" smtClean="0">
                          <a:latin typeface="Cambria Math" panose="02040503050406030204" pitchFamily="18" charset="0"/>
                          <a:cs typeface="Calibri" panose="020F0502020204030204" pitchFamily="34" charset="0"/>
                        </a:rPr>
                        <m:t>𝐻</m:t>
                      </m:r>
                      <m:d>
                        <m:dPr>
                          <m:ctrlPr>
                            <a:rPr lang="en-US" altLang="zh-CN" i="1" smtClean="0">
                              <a:latin typeface="Cambria Math" panose="02040503050406030204" pitchFamily="18" charset="0"/>
                              <a:cs typeface="Calibri" panose="020F0502020204030204" pitchFamily="34" charset="0"/>
                            </a:rPr>
                          </m:ctrlPr>
                        </m:dPr>
                        <m:e>
                          <m:r>
                            <a:rPr lang="en-US" altLang="zh-CN" b="0" i="1" smtClean="0">
                              <a:latin typeface="Cambria Math" panose="02040503050406030204" pitchFamily="18" charset="0"/>
                              <a:cs typeface="Calibri" panose="020F0502020204030204" pitchFamily="34" charset="0"/>
                            </a:rPr>
                            <m:t>𝑐</m:t>
                          </m:r>
                        </m:e>
                      </m:d>
                      <m:r>
                        <a:rPr lang="en-US" altLang="zh-CN" b="0" i="1" smtClean="0">
                          <a:latin typeface="Cambria Math" panose="02040503050406030204" pitchFamily="18" charset="0"/>
                          <a:cs typeface="Calibri" panose="020F0502020204030204" pitchFamily="34" charset="0"/>
                        </a:rPr>
                        <m:t>=</m:t>
                      </m:r>
                      <m:nary>
                        <m:naryPr>
                          <m:chr m:val="∑"/>
                          <m:supHide m:val="on"/>
                          <m:ctrlPr>
                            <a:rPr lang="pt-BR" altLang="zh-CN" i="1">
                              <a:latin typeface="Cambria Math" panose="02040503050406030204" pitchFamily="18" charset="0"/>
                              <a:cs typeface="Calibri" panose="020F0502020204030204" pitchFamily="34" charset="0"/>
                            </a:rPr>
                          </m:ctrlPr>
                        </m:naryPr>
                        <m:sub>
                          <m:r>
                            <m:rPr>
                              <m:brk m:alnAt="23"/>
                            </m:rPr>
                            <a:rPr lang="en-US" altLang="zh-CN" b="0" i="1" smtClean="0">
                              <a:latin typeface="Cambria Math" panose="02040503050406030204" pitchFamily="18" charset="0"/>
                              <a:cs typeface="Calibri" panose="020F0502020204030204" pitchFamily="34" charset="0"/>
                            </a:rPr>
                            <m:t>(</m:t>
                          </m:r>
                          <m:r>
                            <a:rPr lang="en-US" altLang="zh-CN" b="0" i="1" smtClean="0">
                              <a:latin typeface="Cambria Math" panose="02040503050406030204" pitchFamily="18" charset="0"/>
                              <a:cs typeface="Calibri" panose="020F0502020204030204" pitchFamily="34" charset="0"/>
                            </a:rPr>
                            <m:t>𝑥</m:t>
                          </m:r>
                          <m:r>
                            <a:rPr lang="en-US" altLang="zh-CN" b="0" i="1" smtClean="0">
                              <a:latin typeface="Cambria Math" panose="02040503050406030204" pitchFamily="18" charset="0"/>
                              <a:cs typeface="Calibri" panose="020F0502020204030204" pitchFamily="34" charset="0"/>
                            </a:rPr>
                            <m:t>,</m:t>
                          </m:r>
                          <m:r>
                            <a:rPr lang="en-US" altLang="zh-CN" b="0" i="1" smtClean="0">
                              <a:latin typeface="Cambria Math" panose="02040503050406030204" pitchFamily="18" charset="0"/>
                              <a:cs typeface="Calibri" panose="020F0502020204030204" pitchFamily="34" charset="0"/>
                            </a:rPr>
                            <m:t>𝑦</m:t>
                          </m:r>
                          <m:r>
                            <a:rPr lang="en-US" altLang="zh-CN" b="0" i="1" smtClean="0">
                              <a:latin typeface="Cambria Math" panose="02040503050406030204" pitchFamily="18" charset="0"/>
                              <a:cs typeface="Calibri" panose="020F0502020204030204" pitchFamily="34" charset="0"/>
                            </a:rPr>
                            <m:t>)∈</m:t>
                          </m:r>
                          <m:r>
                            <a:rPr lang="en-US" altLang="zh-CN" b="0" i="1" smtClean="0">
                              <a:latin typeface="Cambria Math" panose="02040503050406030204" pitchFamily="18" charset="0"/>
                              <a:ea typeface="Cambria Math" panose="02040503050406030204" pitchFamily="18" charset="0"/>
                              <a:cs typeface="Calibri" panose="020F0502020204030204" pitchFamily="34" charset="0"/>
                            </a:rPr>
                            <m:t>𝑊</m:t>
                          </m:r>
                        </m:sub>
                        <m:sup/>
                        <m:e>
                          <m:r>
                            <a:rPr lang="zh-CN" altLang="el-GR" b="0" i="1" smtClean="0">
                              <a:latin typeface="Cambria Math" panose="02040503050406030204" pitchFamily="18" charset="0"/>
                              <a:cs typeface="Calibri" panose="020F0502020204030204" pitchFamily="34" charset="0"/>
                            </a:rPr>
                            <m:t>𝛿</m:t>
                          </m:r>
                          <m:r>
                            <a:rPr lang="en-US" altLang="zh-CN" b="0" i="1" smtClean="0">
                              <a:latin typeface="Cambria Math" panose="02040503050406030204" pitchFamily="18" charset="0"/>
                              <a:cs typeface="Calibri" panose="020F0502020204030204" pitchFamily="34" charset="0"/>
                            </a:rPr>
                            <m:t>(</m:t>
                          </m:r>
                          <m:r>
                            <a:rPr lang="en-US" altLang="zh-CN" b="0" i="1" smtClean="0">
                              <a:latin typeface="Cambria Math" panose="02040503050406030204" pitchFamily="18" charset="0"/>
                              <a:cs typeface="Calibri" panose="020F0502020204030204" pitchFamily="34" charset="0"/>
                            </a:rPr>
                            <m:t>𝐼</m:t>
                          </m:r>
                          <m:d>
                            <m:dPr>
                              <m:ctrlPr>
                                <a:rPr lang="en-US" altLang="zh-CN" i="1">
                                  <a:latin typeface="Cambria Math" panose="02040503050406030204" pitchFamily="18" charset="0"/>
                                  <a:cs typeface="Calibri" panose="020F0502020204030204" pitchFamily="34" charset="0"/>
                                </a:rPr>
                              </m:ctrlPr>
                            </m:dPr>
                            <m:e>
                              <m:r>
                                <a:rPr lang="en-US" altLang="zh-CN" b="0" i="1" smtClean="0">
                                  <a:latin typeface="Cambria Math" panose="02040503050406030204" pitchFamily="18" charset="0"/>
                                  <a:cs typeface="Calibri" panose="020F0502020204030204" pitchFamily="34" charset="0"/>
                                </a:rPr>
                                <m:t>𝑥</m:t>
                              </m:r>
                              <m:r>
                                <a:rPr lang="en-US" altLang="zh-CN" b="0" i="1" smtClean="0">
                                  <a:latin typeface="Cambria Math" panose="02040503050406030204" pitchFamily="18" charset="0"/>
                                  <a:cs typeface="Calibri" panose="020F0502020204030204" pitchFamily="34" charset="0"/>
                                </a:rPr>
                                <m:t>,</m:t>
                              </m:r>
                              <m:r>
                                <a:rPr lang="en-US" altLang="zh-CN" b="0" i="1" smtClean="0">
                                  <a:latin typeface="Cambria Math" panose="02040503050406030204" pitchFamily="18" charset="0"/>
                                  <a:cs typeface="Calibri" panose="020F0502020204030204" pitchFamily="34" charset="0"/>
                                </a:rPr>
                                <m:t>𝑦</m:t>
                              </m:r>
                            </m:e>
                          </m:d>
                          <m:r>
                            <a:rPr lang="en-US" altLang="zh-CN" b="0" i="1" smtClean="0">
                              <a:latin typeface="Cambria Math" panose="02040503050406030204" pitchFamily="18" charset="0"/>
                              <a:cs typeface="Calibri" panose="020F0502020204030204" pitchFamily="34" charset="0"/>
                            </a:rPr>
                            <m:t>=</m:t>
                          </m:r>
                          <m:r>
                            <a:rPr lang="en-US" altLang="zh-CN" b="0" i="1" smtClean="0">
                              <a:latin typeface="Cambria Math" panose="02040503050406030204" pitchFamily="18" charset="0"/>
                              <a:cs typeface="Calibri" panose="020F0502020204030204" pitchFamily="34" charset="0"/>
                            </a:rPr>
                            <m:t>𝑐</m:t>
                          </m:r>
                          <m:r>
                            <a:rPr lang="en-US" altLang="zh-CN" b="0" i="1" smtClean="0">
                              <a:latin typeface="Cambria Math" panose="02040503050406030204" pitchFamily="18" charset="0"/>
                              <a:cs typeface="Calibri" panose="020F0502020204030204" pitchFamily="34" charset="0"/>
                            </a:rPr>
                            <m:t>)</m:t>
                          </m:r>
                        </m:e>
                      </m:nary>
                    </m:oMath>
                  </m:oMathPara>
                </a14:m>
                <a:endParaRPr lang="en-US" altLang="zh-CN" dirty="0">
                  <a:latin typeface="Arial" panose="020B0604020202020204" pitchFamily="34" charset="0"/>
                  <a:cs typeface="Arial" panose="020B0604020202020204" pitchFamily="34" charset="0"/>
                </a:endParaRPr>
              </a:p>
              <a:p>
                <a:pPr lvl="1" algn="just">
                  <a:lnSpc>
                    <a:spcPct val="120000"/>
                  </a:lnSpc>
                </a:pPr>
                <a:r>
                  <a:rPr lang="en-US" altLang="zh-CN" dirty="0" err="1">
                    <a:latin typeface="Arial" panose="020B0604020202020204" pitchFamily="34" charset="0"/>
                    <a:cs typeface="Arial" panose="020B0604020202020204" pitchFamily="34" charset="0"/>
                  </a:rPr>
                  <a:t>Dựa</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trên</a:t>
                </a:r>
                <a:r>
                  <a:rPr lang="en-US" altLang="zh-CN" dirty="0">
                    <a:latin typeface="Arial" panose="020B0604020202020204" pitchFamily="34" charset="0"/>
                    <a:cs typeface="Arial" panose="020B0604020202020204" pitchFamily="34" charset="0"/>
                  </a:rPr>
                  <a:t> histogram </a:t>
                </a:r>
                <a:r>
                  <a:rPr lang="en-US" altLang="zh-CN" dirty="0" err="1">
                    <a:latin typeface="Arial" panose="020B0604020202020204" pitchFamily="34" charset="0"/>
                    <a:cs typeface="Arial" panose="020B0604020202020204" pitchFamily="34" charset="0"/>
                  </a:rPr>
                  <a:t>màu</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tính</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giá</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trị</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trung</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bình</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màu</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trong</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vùng</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đối</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tượng</a:t>
                </a:r>
                <a:r>
                  <a:rPr lang="en-US" altLang="zh-CN" dirty="0">
                    <a:latin typeface="Arial" panose="020B0604020202020204" pitchFamily="34" charset="0"/>
                    <a:cs typeface="Arial" panose="020B0604020202020204" pitchFamily="34" charset="0"/>
                  </a:rPr>
                  <a:t> </a:t>
                </a:r>
                <a14:m>
                  <m:oMath xmlns:m="http://schemas.openxmlformats.org/officeDocument/2006/math">
                    <m:sSub>
                      <m:sSubPr>
                        <m:ctrlPr>
                          <a:rPr lang="en-US" altLang="zh-CN" i="1" smtClean="0">
                            <a:latin typeface="Cambria Math" panose="02040503050406030204" pitchFamily="18" charset="0"/>
                            <a:cs typeface="Calibri" panose="020F0502020204030204" pitchFamily="34" charset="0"/>
                          </a:rPr>
                        </m:ctrlPr>
                      </m:sSubPr>
                      <m:e>
                        <m:r>
                          <a:rPr lang="zh-CN" altLang="en-US" b="0" i="1" smtClean="0">
                            <a:latin typeface="Cambria Math" panose="02040503050406030204" pitchFamily="18" charset="0"/>
                            <a:cs typeface="Calibri" panose="020F0502020204030204" pitchFamily="34" charset="0"/>
                          </a:rPr>
                          <m:t>𝜇</m:t>
                        </m:r>
                      </m:e>
                      <m:sub>
                        <m:r>
                          <a:rPr lang="en-US" altLang="zh-CN" b="0" i="1" smtClean="0">
                            <a:latin typeface="Cambria Math" panose="02040503050406030204" pitchFamily="18" charset="0"/>
                            <a:cs typeface="Calibri" panose="020F0502020204030204" pitchFamily="34" charset="0"/>
                          </a:rPr>
                          <m:t>0</m:t>
                        </m:r>
                      </m:sub>
                    </m:sSub>
                  </m:oMath>
                </a14:m>
                <a:endParaRPr lang="en-US" altLang="zh-CN" i="1" dirty="0">
                  <a:latin typeface="Arial" panose="020B0604020202020204" pitchFamily="34" charset="0"/>
                  <a:cs typeface="Arial" panose="020B0604020202020204" pitchFamily="34" charset="0"/>
                </a:endParaRPr>
              </a:p>
              <a:p>
                <a:pPr marL="457200" lvl="1" indent="0" algn="just">
                  <a:lnSpc>
                    <a:spcPct val="120000"/>
                  </a:lnSpc>
                  <a:buNone/>
                </a:pPr>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cs typeface="Calibri" panose="020F0502020204030204" pitchFamily="34" charset="0"/>
                            </a:rPr>
                          </m:ctrlPr>
                        </m:sSubPr>
                        <m:e>
                          <m:r>
                            <a:rPr lang="zh-CN" altLang="en-US" b="0" i="1" smtClean="0">
                              <a:latin typeface="Cambria Math" panose="02040503050406030204" pitchFamily="18" charset="0"/>
                              <a:cs typeface="Calibri" panose="020F0502020204030204" pitchFamily="34" charset="0"/>
                            </a:rPr>
                            <m:t>𝜇</m:t>
                          </m:r>
                        </m:e>
                        <m:sub>
                          <m:r>
                            <a:rPr lang="en-US" altLang="zh-CN" b="0" i="1" smtClean="0">
                              <a:latin typeface="Cambria Math" panose="02040503050406030204" pitchFamily="18" charset="0"/>
                              <a:cs typeface="Calibri" panose="020F0502020204030204" pitchFamily="34" charset="0"/>
                            </a:rPr>
                            <m:t>0</m:t>
                          </m:r>
                        </m:sub>
                      </m:sSub>
                      <m:r>
                        <a:rPr lang="en-US" altLang="zh-CN" b="0" i="1" smtClean="0">
                          <a:latin typeface="Cambria Math" panose="02040503050406030204" pitchFamily="18" charset="0"/>
                          <a:cs typeface="Calibri" panose="020F0502020204030204" pitchFamily="34" charset="0"/>
                        </a:rPr>
                        <m:t>=</m:t>
                      </m:r>
                      <m:f>
                        <m:fPr>
                          <m:ctrlPr>
                            <a:rPr lang="en-US" altLang="zh-CN" i="1" smtClean="0">
                              <a:latin typeface="Cambria Math" panose="02040503050406030204" pitchFamily="18" charset="0"/>
                              <a:cs typeface="Calibri" panose="020F0502020204030204" pitchFamily="34" charset="0"/>
                            </a:rPr>
                          </m:ctrlPr>
                        </m:fPr>
                        <m:num>
                          <m:r>
                            <a:rPr lang="en-US" altLang="zh-CN" b="0" i="1" smtClean="0">
                              <a:latin typeface="Cambria Math" panose="02040503050406030204" pitchFamily="18" charset="0"/>
                              <a:cs typeface="Calibri" panose="020F0502020204030204" pitchFamily="34" charset="0"/>
                            </a:rPr>
                            <m:t>1</m:t>
                          </m:r>
                        </m:num>
                        <m:den>
                          <m:nary>
                            <m:naryPr>
                              <m:chr m:val="∑"/>
                              <m:supHide m:val="on"/>
                              <m:ctrlPr>
                                <a:rPr lang="pt-BR" altLang="zh-CN" i="1">
                                  <a:latin typeface="Cambria Math" panose="02040503050406030204" pitchFamily="18" charset="0"/>
                                  <a:cs typeface="Calibri" panose="020F0502020204030204" pitchFamily="34" charset="0"/>
                                </a:rPr>
                              </m:ctrlPr>
                            </m:naryPr>
                            <m:sub>
                              <m:r>
                                <m:rPr>
                                  <m:brk m:alnAt="23"/>
                                </m:rPr>
                                <a:rPr lang="en-US" altLang="zh-CN" b="0" i="1" smtClean="0">
                                  <a:latin typeface="Cambria Math" panose="02040503050406030204" pitchFamily="18" charset="0"/>
                                  <a:cs typeface="Calibri" panose="020F0502020204030204" pitchFamily="34" charset="0"/>
                                </a:rPr>
                                <m:t>𝑐</m:t>
                              </m:r>
                            </m:sub>
                            <m:sup/>
                            <m:e>
                              <m:sSub>
                                <m:sSubPr>
                                  <m:ctrlPr>
                                    <a:rPr lang="en-US" altLang="zh-CN" i="1">
                                      <a:latin typeface="Cambria Math" panose="02040503050406030204" pitchFamily="18" charset="0"/>
                                      <a:cs typeface="Calibri" panose="020F0502020204030204" pitchFamily="34" charset="0"/>
                                    </a:rPr>
                                  </m:ctrlPr>
                                </m:sSubPr>
                                <m:e>
                                  <m:r>
                                    <a:rPr lang="en-US" altLang="zh-CN" b="0" i="1" smtClean="0">
                                      <a:latin typeface="Cambria Math" panose="02040503050406030204" pitchFamily="18" charset="0"/>
                                      <a:cs typeface="Calibri" panose="020F0502020204030204" pitchFamily="34" charset="0"/>
                                    </a:rPr>
                                    <m:t>𝐻</m:t>
                                  </m:r>
                                </m:e>
                                <m:sub>
                                  <m:r>
                                    <a:rPr lang="en-US" altLang="zh-CN" b="0" i="1" smtClean="0">
                                      <a:latin typeface="Cambria Math" panose="02040503050406030204" pitchFamily="18" charset="0"/>
                                      <a:cs typeface="Calibri" panose="020F0502020204030204" pitchFamily="34" charset="0"/>
                                    </a:rPr>
                                    <m:t>0</m:t>
                                  </m:r>
                                </m:sub>
                              </m:sSub>
                              <m:d>
                                <m:dPr>
                                  <m:ctrlPr>
                                    <a:rPr lang="en-US" altLang="zh-CN" i="1">
                                      <a:latin typeface="Cambria Math" panose="02040503050406030204" pitchFamily="18" charset="0"/>
                                      <a:cs typeface="Calibri" panose="020F0502020204030204" pitchFamily="34" charset="0"/>
                                    </a:rPr>
                                  </m:ctrlPr>
                                </m:dPr>
                                <m:e>
                                  <m:r>
                                    <a:rPr lang="en-US" altLang="zh-CN" b="0" i="1" smtClean="0">
                                      <a:latin typeface="Cambria Math" panose="02040503050406030204" pitchFamily="18" charset="0"/>
                                      <a:cs typeface="Calibri" panose="020F0502020204030204" pitchFamily="34" charset="0"/>
                                    </a:rPr>
                                    <m:t>𝑐</m:t>
                                  </m:r>
                                </m:e>
                              </m:d>
                            </m:e>
                          </m:nary>
                        </m:den>
                      </m:f>
                      <m:nary>
                        <m:naryPr>
                          <m:chr m:val="∑"/>
                          <m:supHide m:val="on"/>
                          <m:ctrlPr>
                            <a:rPr lang="pt-BR" altLang="zh-CN" i="1">
                              <a:latin typeface="Cambria Math" panose="02040503050406030204" pitchFamily="18" charset="0"/>
                              <a:cs typeface="Calibri" panose="020F0502020204030204" pitchFamily="34" charset="0"/>
                            </a:rPr>
                          </m:ctrlPr>
                        </m:naryPr>
                        <m:sub>
                          <m:r>
                            <m:rPr>
                              <m:brk m:alnAt="23"/>
                            </m:rPr>
                            <a:rPr lang="en-US" altLang="zh-CN" b="0" i="1" smtClean="0">
                              <a:latin typeface="Cambria Math" panose="02040503050406030204" pitchFamily="18" charset="0"/>
                              <a:cs typeface="Calibri" panose="020F0502020204030204" pitchFamily="34" charset="0"/>
                            </a:rPr>
                            <m:t>𝑐</m:t>
                          </m:r>
                        </m:sub>
                        <m:sup/>
                        <m:e>
                          <m:r>
                            <a:rPr lang="en-US" altLang="zh-CN" b="0" i="1" smtClean="0">
                              <a:latin typeface="Cambria Math" panose="02040503050406030204" pitchFamily="18" charset="0"/>
                              <a:cs typeface="Calibri" panose="020F0502020204030204" pitchFamily="34" charset="0"/>
                            </a:rPr>
                            <m:t>𝑐</m:t>
                          </m:r>
                          <m:r>
                            <a:rPr lang="en-US" altLang="zh-CN" b="0" i="1" smtClean="0">
                              <a:latin typeface="Cambria Math" panose="02040503050406030204" pitchFamily="18" charset="0"/>
                              <a:ea typeface="Cambria Math" panose="02040503050406030204" pitchFamily="18" charset="0"/>
                              <a:cs typeface="Calibri" panose="020F0502020204030204" pitchFamily="34" charset="0"/>
                            </a:rPr>
                            <m:t>∙</m:t>
                          </m:r>
                          <m:sSub>
                            <m:sSubPr>
                              <m:ctrlPr>
                                <a:rPr lang="en-US" altLang="zh-CN" i="1">
                                  <a:latin typeface="Cambria Math" panose="02040503050406030204" pitchFamily="18" charset="0"/>
                                  <a:cs typeface="Calibri" panose="020F0502020204030204" pitchFamily="34" charset="0"/>
                                </a:rPr>
                              </m:ctrlPr>
                            </m:sSubPr>
                            <m:e>
                              <m:r>
                                <a:rPr lang="en-US" altLang="zh-CN" b="0" i="1" smtClean="0">
                                  <a:latin typeface="Cambria Math" panose="02040503050406030204" pitchFamily="18" charset="0"/>
                                  <a:cs typeface="Calibri" panose="020F0502020204030204" pitchFamily="34" charset="0"/>
                                </a:rPr>
                                <m:t>𝐻</m:t>
                              </m:r>
                            </m:e>
                            <m:sub>
                              <m:r>
                                <a:rPr lang="en-US" altLang="zh-CN" b="0" i="1" smtClean="0">
                                  <a:latin typeface="Cambria Math" panose="02040503050406030204" pitchFamily="18" charset="0"/>
                                  <a:cs typeface="Calibri" panose="020F0502020204030204" pitchFamily="34" charset="0"/>
                                </a:rPr>
                                <m:t>0</m:t>
                              </m:r>
                            </m:sub>
                          </m:sSub>
                          <m:d>
                            <m:dPr>
                              <m:ctrlPr>
                                <a:rPr lang="en-US" altLang="zh-CN" i="1">
                                  <a:latin typeface="Cambria Math" panose="02040503050406030204" pitchFamily="18" charset="0"/>
                                  <a:cs typeface="Calibri" panose="020F0502020204030204" pitchFamily="34" charset="0"/>
                                </a:rPr>
                              </m:ctrlPr>
                            </m:dPr>
                            <m:e>
                              <m:r>
                                <a:rPr lang="en-US" altLang="zh-CN" b="0" i="1" smtClean="0">
                                  <a:latin typeface="Cambria Math" panose="02040503050406030204" pitchFamily="18" charset="0"/>
                                  <a:cs typeface="Calibri" panose="020F0502020204030204" pitchFamily="34" charset="0"/>
                                </a:rPr>
                                <m:t>𝑐</m:t>
                              </m:r>
                            </m:e>
                          </m:d>
                        </m:e>
                      </m:nary>
                    </m:oMath>
                  </m:oMathPara>
                </a14:m>
                <a:endParaRPr lang="en-US" altLang="zh-CN" dirty="0">
                  <a:latin typeface="Arial" panose="020B0604020202020204" pitchFamily="34" charset="0"/>
                  <a:cs typeface="Arial" panose="020B0604020202020204" pitchFamily="34" charset="0"/>
                </a:endParaRPr>
              </a:p>
              <a:p>
                <a:pPr marL="457200" lvl="1" indent="0" algn="just">
                  <a:lnSpc>
                    <a:spcPct val="120000"/>
                  </a:lnSpc>
                  <a:buNone/>
                </a:pPr>
                <a:r>
                  <a:rPr lang="en-US" altLang="zh-CN" dirty="0" err="1">
                    <a:latin typeface="Arial" panose="020B0604020202020204" pitchFamily="34" charset="0"/>
                    <a:cs typeface="Arial" panose="020B0604020202020204" pitchFamily="34" charset="0"/>
                  </a:rPr>
                  <a:t>và</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giá</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trị</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trung</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bình</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màu</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trong</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vùng</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ứng</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viên</a:t>
                </a:r>
                <a:r>
                  <a:rPr lang="en-US" altLang="zh-CN" dirty="0">
                    <a:latin typeface="Arial" panose="020B0604020202020204" pitchFamily="34" charset="0"/>
                    <a:cs typeface="Arial" panose="020B0604020202020204" pitchFamily="34" charset="0"/>
                  </a:rPr>
                  <a:t> </a:t>
                </a:r>
                <a14:m>
                  <m:oMath xmlns:m="http://schemas.openxmlformats.org/officeDocument/2006/math">
                    <m:r>
                      <a:rPr lang="zh-CN" altLang="en-US" b="0" i="1" smtClean="0">
                        <a:latin typeface="Cambria Math" panose="02040503050406030204" pitchFamily="18" charset="0"/>
                        <a:cs typeface="Calibri" panose="020F0502020204030204" pitchFamily="34" charset="0"/>
                      </a:rPr>
                      <m:t>𝜇</m:t>
                    </m:r>
                  </m:oMath>
                </a14:m>
                <a:endParaRPr lang="en-US" altLang="zh-CN" i="1" dirty="0">
                  <a:latin typeface="Arial" panose="020B0604020202020204" pitchFamily="34" charset="0"/>
                  <a:cs typeface="Arial" panose="020B0604020202020204" pitchFamily="34" charset="0"/>
                </a:endParaRPr>
              </a:p>
              <a:p>
                <a:pPr marL="457200" lvl="1" indent="0" algn="just">
                  <a:lnSpc>
                    <a:spcPct val="120000"/>
                  </a:lnSpc>
                  <a:buNone/>
                </a:pPr>
                <a14:m>
                  <m:oMathPara xmlns:m="http://schemas.openxmlformats.org/officeDocument/2006/math">
                    <m:oMathParaPr>
                      <m:jc m:val="centerGroup"/>
                    </m:oMathParaPr>
                    <m:oMath xmlns:m="http://schemas.openxmlformats.org/officeDocument/2006/math">
                      <m:r>
                        <a:rPr lang="zh-CN" altLang="en-US" b="0" i="1" smtClean="0">
                          <a:latin typeface="Cambria Math" panose="02040503050406030204" pitchFamily="18" charset="0"/>
                          <a:cs typeface="Calibri" panose="020F0502020204030204" pitchFamily="34" charset="0"/>
                        </a:rPr>
                        <m:t>𝜇</m:t>
                      </m:r>
                      <m:r>
                        <a:rPr lang="en-US" altLang="zh-CN" b="0" i="1" smtClean="0">
                          <a:latin typeface="Cambria Math" panose="02040503050406030204" pitchFamily="18" charset="0"/>
                          <a:cs typeface="Calibri" panose="020F0502020204030204" pitchFamily="34" charset="0"/>
                        </a:rPr>
                        <m:t>=</m:t>
                      </m:r>
                      <m:f>
                        <m:fPr>
                          <m:ctrlPr>
                            <a:rPr lang="en-US" altLang="zh-CN" i="1" smtClean="0">
                              <a:latin typeface="Cambria Math" panose="02040503050406030204" pitchFamily="18" charset="0"/>
                              <a:cs typeface="Calibri" panose="020F0502020204030204" pitchFamily="34" charset="0"/>
                            </a:rPr>
                          </m:ctrlPr>
                        </m:fPr>
                        <m:num>
                          <m:r>
                            <a:rPr lang="en-US" altLang="zh-CN" b="0" i="1" smtClean="0">
                              <a:latin typeface="Cambria Math" panose="02040503050406030204" pitchFamily="18" charset="0"/>
                              <a:cs typeface="Calibri" panose="020F0502020204030204" pitchFamily="34" charset="0"/>
                            </a:rPr>
                            <m:t>1</m:t>
                          </m:r>
                        </m:num>
                        <m:den>
                          <m:nary>
                            <m:naryPr>
                              <m:chr m:val="∑"/>
                              <m:supHide m:val="on"/>
                              <m:ctrlPr>
                                <a:rPr lang="pt-BR" altLang="zh-CN" i="1">
                                  <a:latin typeface="Cambria Math" panose="02040503050406030204" pitchFamily="18" charset="0"/>
                                  <a:cs typeface="Calibri" panose="020F0502020204030204" pitchFamily="34" charset="0"/>
                                </a:rPr>
                              </m:ctrlPr>
                            </m:naryPr>
                            <m:sub>
                              <m:r>
                                <m:rPr>
                                  <m:brk m:alnAt="23"/>
                                </m:rPr>
                                <a:rPr lang="en-US" altLang="zh-CN" b="0" i="1" smtClean="0">
                                  <a:latin typeface="Cambria Math" panose="02040503050406030204" pitchFamily="18" charset="0"/>
                                  <a:cs typeface="Calibri" panose="020F0502020204030204" pitchFamily="34" charset="0"/>
                                </a:rPr>
                                <m:t>𝑐</m:t>
                              </m:r>
                            </m:sub>
                            <m:sup/>
                            <m:e>
                              <m:r>
                                <a:rPr lang="en-US" altLang="zh-CN" b="0" i="1" smtClean="0">
                                  <a:latin typeface="Cambria Math" panose="02040503050406030204" pitchFamily="18" charset="0"/>
                                  <a:cs typeface="Calibri" panose="020F0502020204030204" pitchFamily="34" charset="0"/>
                                </a:rPr>
                                <m:t>𝐻</m:t>
                              </m:r>
                              <m:d>
                                <m:dPr>
                                  <m:ctrlPr>
                                    <a:rPr lang="en-US" altLang="zh-CN" i="1">
                                      <a:latin typeface="Cambria Math" panose="02040503050406030204" pitchFamily="18" charset="0"/>
                                      <a:cs typeface="Calibri" panose="020F0502020204030204" pitchFamily="34" charset="0"/>
                                    </a:rPr>
                                  </m:ctrlPr>
                                </m:dPr>
                                <m:e>
                                  <m:r>
                                    <a:rPr lang="en-US" altLang="zh-CN" b="0" i="1" smtClean="0">
                                      <a:latin typeface="Cambria Math" panose="02040503050406030204" pitchFamily="18" charset="0"/>
                                      <a:cs typeface="Calibri" panose="020F0502020204030204" pitchFamily="34" charset="0"/>
                                    </a:rPr>
                                    <m:t>𝑐</m:t>
                                  </m:r>
                                </m:e>
                              </m:d>
                            </m:e>
                          </m:nary>
                        </m:den>
                      </m:f>
                      <m:nary>
                        <m:naryPr>
                          <m:chr m:val="∑"/>
                          <m:supHide m:val="on"/>
                          <m:ctrlPr>
                            <a:rPr lang="pt-BR" altLang="zh-CN" i="1">
                              <a:latin typeface="Cambria Math" panose="02040503050406030204" pitchFamily="18" charset="0"/>
                              <a:cs typeface="Calibri" panose="020F0502020204030204" pitchFamily="34" charset="0"/>
                            </a:rPr>
                          </m:ctrlPr>
                        </m:naryPr>
                        <m:sub>
                          <m:r>
                            <m:rPr>
                              <m:brk m:alnAt="23"/>
                            </m:rPr>
                            <a:rPr lang="en-US" altLang="zh-CN" b="0" i="1" smtClean="0">
                              <a:latin typeface="Cambria Math" panose="02040503050406030204" pitchFamily="18" charset="0"/>
                              <a:cs typeface="Calibri" panose="020F0502020204030204" pitchFamily="34" charset="0"/>
                            </a:rPr>
                            <m:t>𝑐</m:t>
                          </m:r>
                        </m:sub>
                        <m:sup/>
                        <m:e>
                          <m:r>
                            <a:rPr lang="en-US" altLang="zh-CN" b="0" i="1" smtClean="0">
                              <a:latin typeface="Cambria Math" panose="02040503050406030204" pitchFamily="18" charset="0"/>
                              <a:cs typeface="Calibri" panose="020F0502020204030204" pitchFamily="34" charset="0"/>
                            </a:rPr>
                            <m:t>𝑐</m:t>
                          </m:r>
                          <m:r>
                            <a:rPr lang="en-US" altLang="zh-CN" b="0" i="1" smtClean="0">
                              <a:latin typeface="Cambria Math" panose="02040503050406030204" pitchFamily="18" charset="0"/>
                              <a:ea typeface="Cambria Math" panose="02040503050406030204" pitchFamily="18" charset="0"/>
                              <a:cs typeface="Calibri" panose="020F0502020204030204" pitchFamily="34" charset="0"/>
                            </a:rPr>
                            <m:t>∙</m:t>
                          </m:r>
                          <m:r>
                            <a:rPr lang="en-US" altLang="zh-CN" b="0" i="1" smtClean="0">
                              <a:latin typeface="Cambria Math" panose="02040503050406030204" pitchFamily="18" charset="0"/>
                              <a:cs typeface="Calibri" panose="020F0502020204030204" pitchFamily="34" charset="0"/>
                            </a:rPr>
                            <m:t>𝐻</m:t>
                          </m:r>
                          <m:d>
                            <m:dPr>
                              <m:ctrlPr>
                                <a:rPr lang="en-US" altLang="zh-CN" i="1">
                                  <a:latin typeface="Cambria Math" panose="02040503050406030204" pitchFamily="18" charset="0"/>
                                  <a:cs typeface="Calibri" panose="020F0502020204030204" pitchFamily="34" charset="0"/>
                                </a:rPr>
                              </m:ctrlPr>
                            </m:dPr>
                            <m:e>
                              <m:r>
                                <a:rPr lang="en-US" altLang="zh-CN" b="0" i="1" smtClean="0">
                                  <a:latin typeface="Cambria Math" panose="02040503050406030204" pitchFamily="18" charset="0"/>
                                  <a:cs typeface="Calibri" panose="020F0502020204030204" pitchFamily="34" charset="0"/>
                                </a:rPr>
                                <m:t>𝑐</m:t>
                              </m:r>
                            </m:e>
                          </m:d>
                        </m:e>
                      </m:nary>
                    </m:oMath>
                  </m:oMathPara>
                </a14:m>
                <a:endParaRPr lang="en-US" altLang="zh-CN" dirty="0">
                  <a:latin typeface="Arial" panose="020B0604020202020204" pitchFamily="34" charset="0"/>
                  <a:cs typeface="Arial" panose="020B0604020202020204" pitchFamily="34" charset="0"/>
                </a:endParaRPr>
              </a:p>
              <a:p>
                <a:pPr marL="457200" lvl="1" indent="0" algn="just">
                  <a:buNone/>
                </a:pPr>
                <a:endParaRPr lang="en-US" altLang="zh-CN" b="1" dirty="0">
                  <a:latin typeface="Arial" panose="020B0604020202020204" pitchFamily="34" charset="0"/>
                  <a:cs typeface="Arial" panose="020B0604020202020204" pitchFamily="34" charset="0"/>
                </a:endParaRPr>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blipFill>
                <a:blip r:embed="rId3"/>
                <a:stretch>
                  <a:fillRect l="-455" t="-253" r="-568" b="-25000"/>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a:latin typeface="Calibri"/>
                <a:cs typeface="Calibri"/>
              </a:rPr>
              <a:t>Phương pháp theo dõi mục tiêu tất định</a:t>
            </a:r>
            <a:endParaRPr lang="zh-CN" altLang="en-US" dirty="0">
              <a:latin typeface="Calibri"/>
              <a:cs typeface="Calibri"/>
            </a:endParaRPr>
          </a:p>
        </p:txBody>
      </p:sp>
    </p:spTree>
    <p:extLst>
      <p:ext uri="{BB962C8B-B14F-4D97-AF65-F5344CB8AC3E}">
        <p14:creationId xmlns:p14="http://schemas.microsoft.com/office/powerpoint/2010/main" val="85778978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18</a:t>
            </a:fld>
            <a:endParaRPr lang="zh-CN" altLang="en-US">
              <a:latin typeface="Calibri"/>
              <a:cs typeface="Calibri"/>
            </a:endParaRPr>
          </a:p>
        </p:txBody>
      </p:sp>
      <mc:AlternateContent xmlns:mc="http://schemas.openxmlformats.org/markup-compatibility/2006">
        <mc:Choice xmlns:a14="http://schemas.microsoft.com/office/drawing/2010/main" Requires="a14">
          <p:sp>
            <p:nvSpPr>
              <p:cNvPr id="9" name="文本占位符 4"/>
              <p:cNvSpPr>
                <a:spLocks noGrp="1"/>
              </p:cNvSpPr>
              <p:nvPr>
                <p:ph type="body" sz="quarter" idx="14"/>
              </p:nvPr>
            </p:nvSpPr>
            <p:spPr/>
            <p:txBody>
              <a:bodyPr>
                <a:normAutofit/>
              </a:bodyPr>
              <a:lstStyle/>
              <a:p>
                <a:pPr algn="just">
                  <a:lnSpc>
                    <a:spcPct val="120000"/>
                  </a:lnSpc>
                </a:pPr>
                <a:r>
                  <a:rPr lang="zh-CN" altLang="en-US" sz="2000" b="0" dirty="0">
                    <a:latin typeface="Arial" panose="020B0604020202020204" pitchFamily="34" charset="0"/>
                    <a:cs typeface="Arial" panose="020B0604020202020204" pitchFamily="34" charset="0"/>
                  </a:rPr>
                  <a:t>Thuật toán lặp theo dõi mục tiêu dựa trên dịch chuyển trung bình</a:t>
                </a:r>
                <a:endParaRPr lang="en-US" altLang="zh-CN" sz="2000" b="0" dirty="0">
                  <a:latin typeface="Arial" panose="020B0604020202020204" pitchFamily="34" charset="0"/>
                  <a:cs typeface="Arial" panose="020B0604020202020204" pitchFamily="34" charset="0"/>
                </a:endParaRPr>
              </a:p>
              <a:p>
                <a:pPr lvl="1" algn="just">
                  <a:lnSpc>
                    <a:spcPct val="120000"/>
                  </a:lnSpc>
                </a:pPr>
                <a:r>
                  <a:rPr lang="en-US" altLang="zh-CN" dirty="0" err="1">
                    <a:latin typeface="Arial" panose="020B0604020202020204" pitchFamily="34" charset="0"/>
                    <a:cs typeface="Arial" panose="020B0604020202020204" pitchFamily="34" charset="0"/>
                  </a:rPr>
                  <a:t>Tính</a:t>
                </a:r>
                <a:r>
                  <a:rPr lang="en-US" altLang="zh-CN" dirty="0">
                    <a:latin typeface="Arial" panose="020B0604020202020204" pitchFamily="34" charset="0"/>
                    <a:cs typeface="Arial" panose="020B0604020202020204" pitchFamily="34" charset="0"/>
                  </a:rPr>
                  <a:t>  gradient </a:t>
                </a:r>
                <a:r>
                  <a:rPr lang="en-US" altLang="zh-CN" dirty="0" err="1">
                    <a:latin typeface="Arial" panose="020B0604020202020204" pitchFamily="34" charset="0"/>
                    <a:cs typeface="Arial" panose="020B0604020202020204" pitchFamily="34" charset="0"/>
                  </a:rPr>
                  <a:t>tương</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tự</a:t>
                </a:r>
                <a:r>
                  <a:rPr lang="en-US" altLang="zh-CN" dirty="0">
                    <a:latin typeface="Arial" panose="020B0604020202020204" pitchFamily="34" charset="0"/>
                    <a:cs typeface="Arial" panose="020B0604020202020204" pitchFamily="34" charset="0"/>
                  </a:rPr>
                  <a:t> </a:t>
                </a:r>
                <a14:m>
                  <m:oMath xmlns:m="http://schemas.openxmlformats.org/officeDocument/2006/math">
                    <m:r>
                      <a:rPr lang="zh-CN" altLang="en-US" b="0" i="1" smtClean="0">
                        <a:latin typeface="Cambria Math" panose="02040503050406030204" pitchFamily="18" charset="0"/>
                        <a:cs typeface="Calibri" panose="020F0502020204030204" pitchFamily="34" charset="0"/>
                      </a:rPr>
                      <m:t>𝛻</m:t>
                    </m:r>
                    <m:r>
                      <a:rPr lang="en-US" altLang="zh-CN" b="0" i="1" smtClean="0">
                        <a:latin typeface="Cambria Math" panose="02040503050406030204" pitchFamily="18" charset="0"/>
                        <a:cs typeface="Calibri" panose="020F0502020204030204" pitchFamily="34" charset="0"/>
                      </a:rPr>
                      <m:t>𝑓</m:t>
                    </m:r>
                    <m:r>
                      <a:rPr lang="zh-CN" altLang="en-US" b="0" i="0" smtClean="0">
                        <a:latin typeface="Cambria Math" panose="02040503050406030204" pitchFamily="18" charset="0"/>
                        <a:cs typeface="Calibri" panose="020F0502020204030204" pitchFamily="34" charset="0"/>
                      </a:rPr>
                      <m:t>，</m:t>
                    </m:r>
                  </m:oMath>
                </a14:m>
                <a:r>
                  <a:rPr lang="zh-CN" altLang="en-US" dirty="0">
                    <a:latin typeface="Arial" panose="020B0604020202020204" pitchFamily="34" charset="0"/>
                    <a:cs typeface="Arial" panose="020B0604020202020204" pitchFamily="34" charset="0"/>
                  </a:rPr>
                  <a:t>, trong đó </a:t>
                </a:r>
                <a14:m>
                  <m:oMath xmlns:m="http://schemas.openxmlformats.org/officeDocument/2006/math">
                    <m:r>
                      <a:rPr lang="zh-CN" altLang="en-US" b="0" i="1" smtClean="0">
                        <a:latin typeface="Cambria Math" panose="02040503050406030204" pitchFamily="18" charset="0"/>
                        <a:cs typeface="Calibri" panose="020F0502020204030204" pitchFamily="34" charset="0"/>
                      </a:rPr>
                      <m:t>𝛴</m:t>
                    </m:r>
                  </m:oMath>
                </a14:m>
                <a:r>
                  <a:rPr lang="zh-CN" altLang="en-US" dirty="0">
                    <a:latin typeface="Arial" panose="020B0604020202020204" pitchFamily="34" charset="0"/>
                    <a:cs typeface="Arial" panose="020B0604020202020204" pitchFamily="34" charset="0"/>
                  </a:rPr>
                  <a:t> là ma trận hiệp phương sai màu của vùng ứng viên, còn </a:t>
                </a:r>
                <a14:m>
                  <m:oMath xmlns:m="http://schemas.openxmlformats.org/officeDocument/2006/math">
                    <m:r>
                      <a:rPr lang="en-US" altLang="zh-CN" b="0" i="1" smtClean="0">
                        <a:latin typeface="Cambria Math" panose="02040503050406030204" pitchFamily="18" charset="0"/>
                        <a:cs typeface="Calibri" panose="020F0502020204030204" pitchFamily="34" charset="0"/>
                      </a:rPr>
                      <m:t>𝑓</m:t>
                    </m:r>
                  </m:oMath>
                </a14:m>
                <a:r>
                  <a:rPr lang="zh-CN" altLang="en-US" dirty="0">
                    <a:latin typeface="Arial" panose="020B0604020202020204" pitchFamily="34" charset="0"/>
                    <a:cs typeface="Arial" panose="020B0604020202020204" pitchFamily="34" charset="0"/>
                  </a:rPr>
                  <a:t> biểu thị độ tương tự giữa vùng ứng viên hiện tại và vùng đối tượng</a:t>
                </a:r>
                <a:endParaRPr lang="en-US" altLang="zh-CN" dirty="0">
                  <a:latin typeface="Arial" panose="020B0604020202020204" pitchFamily="34" charset="0"/>
                  <a:cs typeface="Arial" panose="020B0604020202020204" pitchFamily="34" charset="0"/>
                </a:endParaRPr>
              </a:p>
              <a:p>
                <a:pPr marL="457200" lvl="1" indent="0" algn="just">
                  <a:lnSpc>
                    <a:spcPct val="120000"/>
                  </a:lnSpc>
                  <a:buNone/>
                </a:pPr>
                <a14:m>
                  <m:oMathPara xmlns:m="http://schemas.openxmlformats.org/officeDocument/2006/math">
                    <m:oMathParaPr>
                      <m:jc m:val="centerGroup"/>
                    </m:oMathParaPr>
                    <m:oMath xmlns:m="http://schemas.openxmlformats.org/officeDocument/2006/math">
                      <m:r>
                        <a:rPr lang="zh-CN" altLang="en-US" b="0" i="1" smtClean="0">
                          <a:latin typeface="Cambria Math" panose="02040503050406030204" pitchFamily="18" charset="0"/>
                          <a:cs typeface="Calibri" panose="020F0502020204030204" pitchFamily="34" charset="0"/>
                        </a:rPr>
                        <m:t>𝛻</m:t>
                      </m:r>
                      <m:r>
                        <a:rPr lang="en-US" altLang="zh-CN" b="0" i="1" smtClean="0">
                          <a:latin typeface="Cambria Math" panose="02040503050406030204" pitchFamily="18" charset="0"/>
                          <a:cs typeface="Calibri" panose="020F0502020204030204" pitchFamily="34" charset="0"/>
                        </a:rPr>
                        <m:t>𝑓</m:t>
                      </m:r>
                      <m:r>
                        <a:rPr lang="en-US" altLang="zh-CN" b="0" i="1" smtClean="0">
                          <a:latin typeface="Cambria Math" panose="02040503050406030204" pitchFamily="18" charset="0"/>
                          <a:cs typeface="Calibri" panose="020F0502020204030204" pitchFamily="34" charset="0"/>
                        </a:rPr>
                        <m:t>=</m:t>
                      </m:r>
                      <m:f>
                        <m:fPr>
                          <m:ctrlPr>
                            <a:rPr lang="en-US" altLang="zh-CN" i="1" smtClean="0">
                              <a:latin typeface="Cambria Math" panose="02040503050406030204" pitchFamily="18" charset="0"/>
                              <a:cs typeface="Calibri" panose="020F0502020204030204" pitchFamily="34" charset="0"/>
                            </a:rPr>
                          </m:ctrlPr>
                        </m:fPr>
                        <m:num>
                          <m:r>
                            <a:rPr lang="en-US" altLang="zh-CN" b="0" i="1" smtClean="0">
                              <a:latin typeface="Cambria Math" panose="02040503050406030204" pitchFamily="18" charset="0"/>
                              <a:cs typeface="Calibri" panose="020F0502020204030204" pitchFamily="34" charset="0"/>
                            </a:rPr>
                            <m:t>1</m:t>
                          </m:r>
                        </m:num>
                        <m:den>
                          <m:r>
                            <a:rPr lang="en-US" altLang="zh-CN" b="0" i="1" smtClean="0">
                              <a:latin typeface="Cambria Math" panose="02040503050406030204" pitchFamily="18" charset="0"/>
                              <a:cs typeface="Calibri" panose="020F0502020204030204" pitchFamily="34" charset="0"/>
                            </a:rPr>
                            <m:t>2</m:t>
                          </m:r>
                          <m:rad>
                            <m:radPr>
                              <m:degHide m:val="on"/>
                              <m:ctrlPr>
                                <a:rPr lang="en-US" altLang="zh-CN" i="1" smtClean="0">
                                  <a:latin typeface="Cambria Math" panose="02040503050406030204" pitchFamily="18" charset="0"/>
                                  <a:cs typeface="Calibri" panose="020F0502020204030204" pitchFamily="34" charset="0"/>
                                </a:rPr>
                              </m:ctrlPr>
                            </m:radPr>
                            <m:deg/>
                            <m:e>
                              <m:sSup>
                                <m:sSupPr>
                                  <m:ctrlPr>
                                    <a:rPr lang="en-US" altLang="zh-CN" i="1" smtClean="0">
                                      <a:latin typeface="Cambria Math" panose="02040503050406030204" pitchFamily="18" charset="0"/>
                                      <a:cs typeface="Calibri" panose="020F0502020204030204" pitchFamily="34" charset="0"/>
                                    </a:rPr>
                                  </m:ctrlPr>
                                </m:sSupPr>
                                <m:e>
                                  <m:r>
                                    <a:rPr lang="zh-CN" altLang="en-US" b="0" i="1" smtClean="0">
                                      <a:latin typeface="Cambria Math" panose="02040503050406030204" pitchFamily="18" charset="0"/>
                                      <a:cs typeface="Calibri" panose="020F0502020204030204" pitchFamily="34" charset="0"/>
                                    </a:rPr>
                                    <m:t>𝜇</m:t>
                                  </m:r>
                                </m:e>
                                <m:sup>
                                  <m:r>
                                    <a:rPr lang="en-US" altLang="zh-CN" b="0" i="1" smtClean="0">
                                      <a:latin typeface="Cambria Math" panose="02040503050406030204" pitchFamily="18" charset="0"/>
                                      <a:cs typeface="Calibri" panose="020F0502020204030204" pitchFamily="34" charset="0"/>
                                    </a:rPr>
                                    <m:t>𝑇</m:t>
                                  </m:r>
                                </m:sup>
                              </m:sSup>
                              <m:sSup>
                                <m:sSupPr>
                                  <m:ctrlPr>
                                    <a:rPr lang="en-US" altLang="zh-CN" i="1" smtClean="0">
                                      <a:latin typeface="Cambria Math" panose="02040503050406030204" pitchFamily="18" charset="0"/>
                                      <a:cs typeface="Calibri" panose="020F0502020204030204" pitchFamily="34" charset="0"/>
                                    </a:rPr>
                                  </m:ctrlPr>
                                </m:sSupPr>
                                <m:e>
                                  <m:r>
                                    <a:rPr lang="zh-CN" altLang="en-US" b="0" i="1" smtClean="0">
                                      <a:latin typeface="Cambria Math" panose="02040503050406030204" pitchFamily="18" charset="0"/>
                                      <a:cs typeface="Calibri" panose="020F0502020204030204" pitchFamily="34" charset="0"/>
                                    </a:rPr>
                                    <m:t>𝛴</m:t>
                                  </m:r>
                                </m:e>
                                <m:sup>
                                  <m:r>
                                    <a:rPr lang="en-US" altLang="zh-CN" b="0" i="1" smtClean="0">
                                      <a:latin typeface="Cambria Math" panose="02040503050406030204" pitchFamily="18" charset="0"/>
                                      <a:cs typeface="Calibri" panose="020F0502020204030204" pitchFamily="34" charset="0"/>
                                    </a:rPr>
                                    <m:t>−1</m:t>
                                  </m:r>
                                </m:sup>
                              </m:sSup>
                              <m:r>
                                <a:rPr lang="zh-CN" altLang="en-US" b="0" i="1" smtClean="0">
                                  <a:latin typeface="Cambria Math" panose="02040503050406030204" pitchFamily="18" charset="0"/>
                                  <a:cs typeface="Calibri" panose="020F0502020204030204" pitchFamily="34" charset="0"/>
                                </a:rPr>
                                <m:t>𝜇</m:t>
                              </m:r>
                            </m:e>
                          </m:rad>
                        </m:den>
                      </m:f>
                      <m:sSup>
                        <m:sSupPr>
                          <m:ctrlPr>
                            <a:rPr lang="en-US" altLang="zh-CN" i="1">
                              <a:latin typeface="Cambria Math" panose="02040503050406030204" pitchFamily="18" charset="0"/>
                              <a:cs typeface="Calibri" panose="020F0502020204030204" pitchFamily="34" charset="0"/>
                            </a:rPr>
                          </m:ctrlPr>
                        </m:sSupPr>
                        <m:e>
                          <m:r>
                            <a:rPr lang="zh-CN" altLang="en-US" b="0" i="1" smtClean="0">
                              <a:latin typeface="Cambria Math" panose="02040503050406030204" pitchFamily="18" charset="0"/>
                              <a:cs typeface="Calibri" panose="020F0502020204030204" pitchFamily="34" charset="0"/>
                            </a:rPr>
                            <m:t>𝛴</m:t>
                          </m:r>
                        </m:e>
                        <m:sup>
                          <m:r>
                            <a:rPr lang="en-US" altLang="zh-CN" b="0" i="1" smtClean="0">
                              <a:latin typeface="Cambria Math" panose="02040503050406030204" pitchFamily="18" charset="0"/>
                              <a:cs typeface="Calibri" panose="020F0502020204030204" pitchFamily="34" charset="0"/>
                            </a:rPr>
                            <m:t>−1</m:t>
                          </m:r>
                        </m:sup>
                      </m:sSup>
                      <m:r>
                        <a:rPr lang="en-US" altLang="zh-CN" b="0" i="1" smtClean="0">
                          <a:latin typeface="Cambria Math" panose="02040503050406030204" pitchFamily="18" charset="0"/>
                          <a:cs typeface="Calibri" panose="020F0502020204030204" pitchFamily="34" charset="0"/>
                        </a:rPr>
                        <m:t>(</m:t>
                      </m:r>
                      <m:r>
                        <a:rPr lang="zh-CN" altLang="en-US" b="0" i="1" smtClean="0">
                          <a:latin typeface="Cambria Math" panose="02040503050406030204" pitchFamily="18" charset="0"/>
                          <a:cs typeface="Calibri" panose="020F0502020204030204" pitchFamily="34" charset="0"/>
                        </a:rPr>
                        <m:t>𝜇</m:t>
                      </m:r>
                      <m:r>
                        <a:rPr lang="en-US" altLang="zh-CN" b="0" i="1" smtClean="0">
                          <a:latin typeface="Cambria Math" panose="02040503050406030204" pitchFamily="18" charset="0"/>
                          <a:cs typeface="Calibri" panose="020F0502020204030204" pitchFamily="34" charset="0"/>
                        </a:rPr>
                        <m:t>−</m:t>
                      </m:r>
                      <m:sSub>
                        <m:sSubPr>
                          <m:ctrlPr>
                            <a:rPr lang="en-US" altLang="zh-CN" i="1">
                              <a:latin typeface="Cambria Math" panose="02040503050406030204" pitchFamily="18" charset="0"/>
                              <a:cs typeface="Calibri" panose="020F0502020204030204" pitchFamily="34" charset="0"/>
                            </a:rPr>
                          </m:ctrlPr>
                        </m:sSubPr>
                        <m:e>
                          <m:r>
                            <a:rPr lang="zh-CN" altLang="en-US" b="0" i="1" smtClean="0">
                              <a:latin typeface="Cambria Math" panose="02040503050406030204" pitchFamily="18" charset="0"/>
                              <a:cs typeface="Calibri" panose="020F0502020204030204" pitchFamily="34" charset="0"/>
                            </a:rPr>
                            <m:t>𝜇</m:t>
                          </m:r>
                        </m:e>
                        <m:sub>
                          <m:r>
                            <a:rPr lang="en-US" altLang="zh-CN" b="0" i="1" smtClean="0">
                              <a:latin typeface="Cambria Math" panose="02040503050406030204" pitchFamily="18" charset="0"/>
                              <a:cs typeface="Calibri" panose="020F0502020204030204" pitchFamily="34" charset="0"/>
                            </a:rPr>
                            <m:t>0</m:t>
                          </m:r>
                        </m:sub>
                      </m:sSub>
                      <m:r>
                        <a:rPr lang="en-US" altLang="zh-CN" b="0" i="1" smtClean="0">
                          <a:latin typeface="Cambria Math" panose="02040503050406030204" pitchFamily="18" charset="0"/>
                          <a:cs typeface="Calibri" panose="020F0502020204030204" pitchFamily="34" charset="0"/>
                        </a:rPr>
                        <m:t>)</m:t>
                      </m:r>
                    </m:oMath>
                  </m:oMathPara>
                </a14:m>
                <a:endParaRPr lang="en-US" altLang="zh-CN" i="1" dirty="0">
                  <a:latin typeface="Arial" panose="020B0604020202020204" pitchFamily="34" charset="0"/>
                  <a:cs typeface="Arial" panose="020B0604020202020204" pitchFamily="34" charset="0"/>
                </a:endParaRPr>
              </a:p>
              <a:p>
                <a:pPr lvl="1" algn="just">
                  <a:lnSpc>
                    <a:spcPct val="120000"/>
                  </a:lnSpc>
                </a:pPr>
                <a:r>
                  <a:rPr lang="en-US" altLang="zh-CN" dirty="0" err="1">
                    <a:latin typeface="Arial" panose="020B0604020202020204" pitchFamily="34" charset="0"/>
                    <a:cs typeface="Arial" panose="020B0604020202020204" pitchFamily="34" charset="0"/>
                  </a:rPr>
                  <a:t>Tính</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dịch</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chuyển</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trung</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bình</a:t>
                </a:r>
                <a:r>
                  <a:rPr lang="en-US" altLang="zh-CN" dirty="0">
                    <a:latin typeface="Arial" panose="020B0604020202020204" pitchFamily="34" charset="0"/>
                    <a:cs typeface="Arial" panose="020B0604020202020204" pitchFamily="34" charset="0"/>
                  </a:rPr>
                  <a:t> </a:t>
                </a:r>
                <a14:m>
                  <m:oMath xmlns:m="http://schemas.openxmlformats.org/officeDocument/2006/math">
                    <m:r>
                      <m:rPr>
                        <m:sty m:val="p"/>
                      </m:rPr>
                      <a:rPr lang="zh-CN" altLang="en-US" b="0" i="1" smtClean="0">
                        <a:latin typeface="Cambria Math" panose="02040503050406030204" pitchFamily="18" charset="0"/>
                        <a:cs typeface="Calibri" panose="020F0502020204030204" pitchFamily="34" charset="0"/>
                      </a:rPr>
                      <m:t>Δ</m:t>
                    </m:r>
                    <m:r>
                      <m:rPr>
                        <m:sty m:val="p"/>
                      </m:rPr>
                      <a:rPr lang="en-US" altLang="zh-CN" b="0" i="1" smtClean="0">
                        <a:latin typeface="Cambria Math" panose="02040503050406030204" pitchFamily="18" charset="0"/>
                        <a:cs typeface="Calibri" panose="020F0502020204030204" pitchFamily="34" charset="0"/>
                      </a:rPr>
                      <m:t>x</m:t>
                    </m:r>
                    <m:r>
                      <a:rPr lang="zh-CN" altLang="en-US" b="0" smtClean="0">
                        <a:latin typeface="Cambria Math" panose="02040503050406030204" pitchFamily="18" charset="0"/>
                        <a:cs typeface="Calibri" panose="020F0502020204030204" pitchFamily="34" charset="0"/>
                      </a:rPr>
                      <m:t>, </m:t>
                    </m:r>
                    <m:r>
                      <m:rPr>
                        <m:sty m:val="p"/>
                      </m:rPr>
                      <a:rPr lang="zh-CN" altLang="en-US" b="0" i="1">
                        <a:latin typeface="Cambria Math" panose="02040503050406030204" pitchFamily="18" charset="0"/>
                        <a:cs typeface="Calibri" panose="020F0502020204030204" pitchFamily="34" charset="0"/>
                      </a:rPr>
                      <m:t>t</m:t>
                    </m:r>
                    <m:r>
                      <a:rPr lang="zh-CN" altLang="en-US" b="0">
                        <a:latin typeface="Cambria Math" panose="02040503050406030204" pitchFamily="18" charset="0"/>
                        <a:cs typeface="Calibri" panose="020F0502020204030204" pitchFamily="34" charset="0"/>
                      </a:rPr>
                      <m:t>ừ </m:t>
                    </m:r>
                  </m:oMath>
                </a14:m>
                <a:r>
                  <a:rPr lang="zh-CN" altLang="en-US" dirty="0">
                    <a:latin typeface="Arial" panose="020B0604020202020204" pitchFamily="34" charset="0"/>
                    <a:cs typeface="Arial" panose="020B0604020202020204" pitchFamily="34" charset="0"/>
                  </a:rPr>
                  <a:t> bằng cách chuẩn hóa  gradient </a:t>
                </a:r>
                <a14:m>
                  <m:oMath xmlns:m="http://schemas.openxmlformats.org/officeDocument/2006/math">
                    <m:r>
                      <m:rPr>
                        <m:sty m:val="p"/>
                      </m:rPr>
                      <a:rPr lang="zh-CN" altLang="en-US" b="0" i="1" smtClean="0">
                        <a:latin typeface="Cambria Math" panose="02040503050406030204" pitchFamily="18" charset="0"/>
                        <a:cs typeface="Calibri" panose="020F0502020204030204" pitchFamily="34" charset="0"/>
                      </a:rPr>
                      <m:t>∇</m:t>
                    </m:r>
                    <m:r>
                      <m:rPr>
                        <m:sty m:val="p"/>
                      </m:rPr>
                      <a:rPr lang="en-US" altLang="zh-CN" b="0" i="1" smtClean="0">
                        <a:latin typeface="Cambria Math" panose="02040503050406030204" pitchFamily="18" charset="0"/>
                        <a:cs typeface="Calibri" panose="020F0502020204030204" pitchFamily="34" charset="0"/>
                      </a:rPr>
                      <m:t>f</m:t>
                    </m:r>
                  </m:oMath>
                </a14:m>
                <a:r>
                  <a:rPr lang="zh-CN" altLang="en-US" dirty="0">
                    <a:latin typeface="Arial" panose="020B0604020202020204" pitchFamily="34" charset="0"/>
                    <a:cs typeface="Arial" panose="020B0604020202020204" pitchFamily="34" charset="0"/>
                  </a:rPr>
                  <a:t> thu được</a:t>
                </a:r>
                <a:endParaRPr lang="en-US" altLang="zh-CN" dirty="0">
                  <a:latin typeface="Arial" panose="020B0604020202020204" pitchFamily="34" charset="0"/>
                  <a:cs typeface="Arial" panose="020B0604020202020204" pitchFamily="34" charset="0"/>
                </a:endParaRPr>
              </a:p>
              <a:p>
                <a:pPr marL="457200" lvl="1" indent="0" algn="just">
                  <a:lnSpc>
                    <a:spcPct val="120000"/>
                  </a:lnSpc>
                  <a:buNone/>
                </a:pPr>
                <a14:m>
                  <m:oMathPara xmlns:m="http://schemas.openxmlformats.org/officeDocument/2006/math">
                    <m:oMathParaPr>
                      <m:jc m:val="centerGroup"/>
                    </m:oMathParaPr>
                    <m:oMath xmlns:m="http://schemas.openxmlformats.org/officeDocument/2006/math">
                      <m:r>
                        <a:rPr lang="zh-CN" altLang="en-US" b="0" i="1" smtClean="0">
                          <a:latin typeface="Cambria Math" panose="02040503050406030204" pitchFamily="18" charset="0"/>
                          <a:cs typeface="Calibri" panose="020F0502020204030204" pitchFamily="34" charset="0"/>
                        </a:rPr>
                        <m:t>𝛥</m:t>
                      </m:r>
                      <m:r>
                        <a:rPr lang="en-US" altLang="zh-CN" b="0" i="1" smtClean="0">
                          <a:latin typeface="Cambria Math" panose="02040503050406030204" pitchFamily="18" charset="0"/>
                          <a:cs typeface="Calibri" panose="020F0502020204030204" pitchFamily="34" charset="0"/>
                        </a:rPr>
                        <m:t>𝑥</m:t>
                      </m:r>
                      <m:r>
                        <a:rPr lang="en-US" altLang="zh-CN" b="0" i="1" smtClean="0">
                          <a:latin typeface="Cambria Math" panose="02040503050406030204" pitchFamily="18" charset="0"/>
                          <a:cs typeface="Calibri" panose="020F0502020204030204" pitchFamily="34" charset="0"/>
                        </a:rPr>
                        <m:t>=</m:t>
                      </m:r>
                      <m:f>
                        <m:fPr>
                          <m:ctrlPr>
                            <a:rPr lang="en-US" altLang="zh-CN" i="1" smtClean="0">
                              <a:latin typeface="Cambria Math" panose="02040503050406030204" pitchFamily="18" charset="0"/>
                              <a:cs typeface="Calibri" panose="020F0502020204030204" pitchFamily="34" charset="0"/>
                            </a:rPr>
                          </m:ctrlPr>
                        </m:fPr>
                        <m:num>
                          <m:r>
                            <a:rPr lang="zh-CN" altLang="en-US" b="0" i="1" smtClean="0">
                              <a:latin typeface="Cambria Math" panose="02040503050406030204" pitchFamily="18" charset="0"/>
                              <a:cs typeface="Calibri" panose="020F0502020204030204" pitchFamily="34" charset="0"/>
                            </a:rPr>
                            <m:t>𝛻</m:t>
                          </m:r>
                          <m:r>
                            <a:rPr lang="en-US" altLang="zh-CN" b="0" i="1" smtClean="0">
                              <a:latin typeface="Cambria Math" panose="02040503050406030204" pitchFamily="18" charset="0"/>
                              <a:cs typeface="Calibri" panose="020F0502020204030204" pitchFamily="34" charset="0"/>
                            </a:rPr>
                            <m:t>𝑓</m:t>
                          </m:r>
                        </m:num>
                        <m:den>
                          <m:r>
                            <a:rPr lang="en-US" altLang="zh-CN" b="0" i="1" smtClean="0">
                              <a:latin typeface="Cambria Math" panose="02040503050406030204" pitchFamily="18" charset="0"/>
                              <a:ea typeface="Cambria Math" panose="02040503050406030204" pitchFamily="18" charset="0"/>
                              <a:cs typeface="Calibri" panose="020F0502020204030204" pitchFamily="34" charset="0"/>
                            </a:rPr>
                            <m:t>∥</m:t>
                          </m:r>
                          <m:r>
                            <a:rPr lang="zh-CN" altLang="en-US" b="0" i="1" smtClean="0">
                              <a:latin typeface="Cambria Math" panose="02040503050406030204" pitchFamily="18" charset="0"/>
                              <a:cs typeface="Calibri" panose="020F0502020204030204" pitchFamily="34" charset="0"/>
                            </a:rPr>
                            <m:t>𝛻</m:t>
                          </m:r>
                          <m:r>
                            <a:rPr lang="en-US" altLang="zh-CN" b="0" i="1" smtClean="0">
                              <a:latin typeface="Cambria Math" panose="02040503050406030204" pitchFamily="18" charset="0"/>
                              <a:cs typeface="Calibri" panose="020F0502020204030204" pitchFamily="34" charset="0"/>
                            </a:rPr>
                            <m:t>𝑓</m:t>
                          </m:r>
                          <m:r>
                            <a:rPr lang="en-US" altLang="zh-CN" b="0" i="1" smtClean="0">
                              <a:latin typeface="Cambria Math" panose="02040503050406030204" pitchFamily="18" charset="0"/>
                              <a:ea typeface="Cambria Math" panose="02040503050406030204" pitchFamily="18" charset="0"/>
                              <a:cs typeface="Calibri" panose="020F0502020204030204" pitchFamily="34" charset="0"/>
                            </a:rPr>
                            <m:t>∥</m:t>
                          </m:r>
                        </m:den>
                      </m:f>
                    </m:oMath>
                  </m:oMathPara>
                </a14:m>
                <a:endParaRPr lang="en-US" altLang="zh-CN" dirty="0">
                  <a:latin typeface="Arial" panose="020B0604020202020204" pitchFamily="34" charset="0"/>
                  <a:cs typeface="Arial" panose="020B0604020202020204" pitchFamily="34" charset="0"/>
                </a:endParaRPr>
              </a:p>
              <a:p>
                <a:pPr lvl="1" algn="just">
                  <a:lnSpc>
                    <a:spcPct val="120000"/>
                  </a:lnSpc>
                </a:pPr>
                <a:r>
                  <a:rPr lang="en-US" altLang="zh-CN" dirty="0">
                    <a:latin typeface="Arial" panose="020B0604020202020204" pitchFamily="34" charset="0"/>
                    <a:cs typeface="Arial" panose="020B0604020202020204" pitchFamily="34" charset="0"/>
                  </a:rPr>
                  <a:t>Cập </a:t>
                </a:r>
                <a:r>
                  <a:rPr lang="en-US" altLang="zh-CN" dirty="0" err="1">
                    <a:latin typeface="Arial" panose="020B0604020202020204" pitchFamily="34" charset="0"/>
                    <a:cs typeface="Arial" panose="020B0604020202020204" pitchFamily="34" charset="0"/>
                  </a:rPr>
                  <a:t>nhật</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vị</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trí</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vùng</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ứng</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viên</a:t>
                </a:r>
                <a:endParaRPr lang="en-US" altLang="zh-CN" dirty="0">
                  <a:latin typeface="Arial" panose="020B0604020202020204" pitchFamily="34" charset="0"/>
                  <a:cs typeface="Arial" panose="020B0604020202020204" pitchFamily="34" charset="0"/>
                </a:endParaRPr>
              </a:p>
              <a:p>
                <a:pPr marL="457200" lvl="1" indent="0" algn="just">
                  <a:lnSpc>
                    <a:spcPct val="120000"/>
                  </a:lnSpc>
                  <a:buNone/>
                </a:pPr>
                <a14:m>
                  <m:oMathPara xmlns:m="http://schemas.openxmlformats.org/officeDocument/2006/math">
                    <m:oMathParaPr>
                      <m:jc m:val="centerGroup"/>
                    </m:oMathParaPr>
                    <m:oMath xmlns:m="http://schemas.openxmlformats.org/officeDocument/2006/math">
                      <m:d>
                        <m:dPr>
                          <m:ctrlPr>
                            <a:rPr lang="en-US" altLang="zh-CN" i="1">
                              <a:latin typeface="Cambria Math" panose="02040503050406030204" pitchFamily="18" charset="0"/>
                              <a:cs typeface="Calibri" panose="020F0502020204030204" pitchFamily="34" charset="0"/>
                            </a:rPr>
                          </m:ctrlPr>
                        </m:dPr>
                        <m:e>
                          <m:r>
                            <a:rPr lang="en-US" altLang="zh-CN" b="0" i="1" smtClean="0">
                              <a:latin typeface="Cambria Math" panose="02040503050406030204" pitchFamily="18" charset="0"/>
                              <a:cs typeface="Calibri" panose="020F0502020204030204" pitchFamily="34" charset="0"/>
                            </a:rPr>
                            <m:t>𝑥</m:t>
                          </m:r>
                          <m:r>
                            <a:rPr lang="en-US" altLang="zh-CN" b="0" i="1" smtClean="0">
                              <a:latin typeface="Cambria Math" panose="02040503050406030204" pitchFamily="18" charset="0"/>
                              <a:cs typeface="Calibri" panose="020F0502020204030204" pitchFamily="34" charset="0"/>
                            </a:rPr>
                            <m:t>,</m:t>
                          </m:r>
                          <m:r>
                            <a:rPr lang="en-US" altLang="zh-CN" b="0" i="1" smtClean="0">
                              <a:latin typeface="Cambria Math" panose="02040503050406030204" pitchFamily="18" charset="0"/>
                              <a:cs typeface="Calibri" panose="020F0502020204030204" pitchFamily="34" charset="0"/>
                            </a:rPr>
                            <m:t>𝑦</m:t>
                          </m:r>
                        </m:e>
                      </m:d>
                      <m:r>
                        <a:rPr lang="en-US" altLang="zh-CN" b="0" i="1" smtClean="0">
                          <a:latin typeface="Cambria Math" panose="02040503050406030204" pitchFamily="18" charset="0"/>
                          <a:ea typeface="Cambria Math" panose="02040503050406030204" pitchFamily="18" charset="0"/>
                          <a:cs typeface="Calibri" panose="020F0502020204030204" pitchFamily="34" charset="0"/>
                        </a:rPr>
                        <m:t>←</m:t>
                      </m:r>
                      <m:d>
                        <m:dPr>
                          <m:ctrlPr>
                            <a:rPr lang="en-US" altLang="zh-CN" i="1" smtClean="0">
                              <a:latin typeface="Cambria Math" panose="02040503050406030204" pitchFamily="18" charset="0"/>
                              <a:cs typeface="Calibri" panose="020F0502020204030204" pitchFamily="34" charset="0"/>
                            </a:rPr>
                          </m:ctrlPr>
                        </m:dPr>
                        <m:e>
                          <m:r>
                            <a:rPr lang="en-US" altLang="zh-CN" b="0" i="1" smtClean="0">
                              <a:latin typeface="Cambria Math" panose="02040503050406030204" pitchFamily="18" charset="0"/>
                              <a:cs typeface="Calibri" panose="020F0502020204030204" pitchFamily="34" charset="0"/>
                            </a:rPr>
                            <m:t>𝑥</m:t>
                          </m:r>
                          <m:r>
                            <a:rPr lang="en-US" altLang="zh-CN" b="0" i="1" smtClean="0">
                              <a:latin typeface="Cambria Math" panose="02040503050406030204" pitchFamily="18" charset="0"/>
                              <a:cs typeface="Calibri" panose="020F0502020204030204" pitchFamily="34" charset="0"/>
                            </a:rPr>
                            <m:t>,</m:t>
                          </m:r>
                          <m:r>
                            <a:rPr lang="en-US" altLang="zh-CN" b="0" i="1" smtClean="0">
                              <a:latin typeface="Cambria Math" panose="02040503050406030204" pitchFamily="18" charset="0"/>
                              <a:cs typeface="Calibri" panose="020F0502020204030204" pitchFamily="34" charset="0"/>
                            </a:rPr>
                            <m:t>𝑦</m:t>
                          </m:r>
                        </m:e>
                      </m:d>
                      <m:r>
                        <a:rPr lang="en-US" altLang="zh-CN" b="0" i="1" smtClean="0">
                          <a:latin typeface="Cambria Math" panose="02040503050406030204" pitchFamily="18" charset="0"/>
                          <a:cs typeface="Calibri" panose="020F0502020204030204" pitchFamily="34" charset="0"/>
                        </a:rPr>
                        <m:t>+</m:t>
                      </m:r>
                      <m:r>
                        <a:rPr lang="zh-CN" altLang="en-US" b="0" i="1" smtClean="0">
                          <a:latin typeface="Cambria Math" panose="02040503050406030204" pitchFamily="18" charset="0"/>
                          <a:cs typeface="Calibri" panose="020F0502020204030204" pitchFamily="34" charset="0"/>
                        </a:rPr>
                        <m:t>𝛥</m:t>
                      </m:r>
                      <m:r>
                        <a:rPr lang="en-US" altLang="zh-CN" b="0" i="1" smtClean="0">
                          <a:latin typeface="Cambria Math" panose="02040503050406030204" pitchFamily="18" charset="0"/>
                          <a:cs typeface="Calibri" panose="020F0502020204030204" pitchFamily="34" charset="0"/>
                        </a:rPr>
                        <m:t>𝑥</m:t>
                      </m:r>
                    </m:oMath>
                  </m:oMathPara>
                </a14:m>
                <a:endParaRPr lang="en-US" altLang="zh-CN" dirty="0">
                  <a:latin typeface="Arial" panose="020B0604020202020204" pitchFamily="34" charset="0"/>
                  <a:cs typeface="Arial" panose="020B0604020202020204" pitchFamily="34" charset="0"/>
                </a:endParaRPr>
              </a:p>
              <a:p>
                <a:pPr lvl="1" algn="just">
                  <a:lnSpc>
                    <a:spcPct val="120000"/>
                  </a:lnSpc>
                </a:pPr>
                <a:r>
                  <a:rPr lang="en-US" altLang="zh-CN" dirty="0" err="1">
                    <a:latin typeface="Arial" panose="020B0604020202020204" pitchFamily="34" charset="0"/>
                    <a:cs typeface="Arial" panose="020B0604020202020204" pitchFamily="34" charset="0"/>
                  </a:rPr>
                  <a:t>Lặp</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lại</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quá</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trình</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trên</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cho</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đến</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khi</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vùng</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ứng</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viên</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hội</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tụ</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về</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vị</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trí</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tối</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ưu</a:t>
                </a:r>
                <a:endParaRPr lang="en-US" altLang="zh-CN" dirty="0">
                  <a:latin typeface="Arial" panose="020B0604020202020204" pitchFamily="34" charset="0"/>
                  <a:cs typeface="Arial" panose="020B0604020202020204" pitchFamily="34" charset="0"/>
                </a:endParaRPr>
              </a:p>
              <a:p>
                <a:pPr marL="457200" lvl="1" indent="0" algn="just">
                  <a:buNone/>
                </a:pPr>
                <a:endParaRPr lang="en-US" altLang="zh-CN" b="1" dirty="0">
                  <a:latin typeface="Arial" panose="020B0604020202020204" pitchFamily="34" charset="0"/>
                  <a:cs typeface="Arial" panose="020B0604020202020204" pitchFamily="34" charset="0"/>
                </a:endParaRPr>
              </a:p>
            </p:txBody>
          </p:sp>
        </mc:Choice>
        <mc:Fallback>
          <p:sp>
            <p:nvSpPr>
              <p:cNvPr id="9" name="文本占位符 4"/>
              <p:cNvSpPr>
                <a:spLocks noGrp="1" noRot="1" noChangeAspect="1" noMove="1" noResize="1" noEditPoints="1" noAdjustHandles="1" noChangeArrowheads="1" noChangeShapeType="1" noTextEdit="1"/>
              </p:cNvSpPr>
              <p:nvPr>
                <p:ph type="body" sz="quarter" idx="14"/>
              </p:nvPr>
            </p:nvSpPr>
            <p:spPr>
              <a:blipFill>
                <a:blip r:embed="rId3"/>
                <a:stretch>
                  <a:fillRect l="-455" r="-568"/>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a:latin typeface="Calibri"/>
                <a:cs typeface="Calibri"/>
              </a:rPr>
              <a:t>Phương pháp theo dõi mục tiêu tất định</a:t>
            </a:r>
            <a:endParaRPr lang="zh-CN" altLang="en-US" dirty="0">
              <a:latin typeface="Calibri"/>
              <a:cs typeface="Calibri"/>
            </a:endParaRPr>
          </a:p>
        </p:txBody>
      </p:sp>
    </p:spTree>
    <p:extLst>
      <p:ext uri="{BB962C8B-B14F-4D97-AF65-F5344CB8AC3E}">
        <p14:creationId xmlns:p14="http://schemas.microsoft.com/office/powerpoint/2010/main" val="363790900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19</a:t>
            </a:fld>
            <a:endParaRPr lang="zh-CN" altLang="en-US">
              <a:latin typeface="Calibri"/>
              <a:cs typeface="Calibri"/>
            </a:endParaRPr>
          </a:p>
        </p:txBody>
      </p:sp>
      <mc:AlternateContent xmlns:mc="http://schemas.openxmlformats.org/markup-compatibility/2006">
        <mc:Choice xmlns:a14="http://schemas.microsoft.com/office/drawing/2010/main" Requires="a14">
          <p:sp>
            <p:nvSpPr>
              <p:cNvPr id="9" name="文本占位符 4"/>
              <p:cNvSpPr>
                <a:spLocks noGrp="1"/>
              </p:cNvSpPr>
              <p:nvPr>
                <p:ph type="body" sz="quarter" idx="14"/>
              </p:nvPr>
            </p:nvSpPr>
            <p:spPr/>
            <p:txBody>
              <a:bodyPr>
                <a:normAutofit/>
              </a:bodyPr>
              <a:lstStyle/>
              <a:p>
                <a:pPr algn="just"/>
                <a:r>
                  <a:rPr lang="zh-CN" altLang="en-US" sz="2400" b="0" dirty="0">
                    <a:latin typeface="Arial" panose="020B0604020202020204" pitchFamily="34" charset="0"/>
                    <a:cs typeface="Arial" panose="020B0604020202020204" pitchFamily="34" charset="0"/>
                  </a:rPr>
                  <a:t>Dịch chuyển trung bình mở rộng</a:t>
                </a:r>
                <a:endParaRPr lang="en-US" altLang="zh-CN" sz="2400" b="0" dirty="0">
                  <a:latin typeface="Arial" panose="020B0604020202020204" pitchFamily="34" charset="0"/>
                  <a:cs typeface="Arial" panose="020B0604020202020204" pitchFamily="34" charset="0"/>
                </a:endParaRPr>
              </a:p>
              <a:p>
                <a:pPr lvl="1" algn="just"/>
                <a:r>
                  <a:rPr lang="zh-CN" altLang="en-US" dirty="0">
                    <a:latin typeface="Arial" panose="020B0604020202020204" pitchFamily="34" charset="0"/>
                    <a:cs typeface="Arial" panose="020B0604020202020204" pitchFamily="34" charset="0"/>
                  </a:rPr>
                  <a:t>Khi tính histogram màu, các điểm lấy mẫu khác nhau trong vùng có mức đóng góp như nhau vào kết quả, điều này không phù hợp với thực tế</a:t>
                </a:r>
                <a:endParaRPr lang="en-US" altLang="zh-CN" dirty="0">
                  <a:latin typeface="Arial" panose="020B0604020202020204" pitchFamily="34" charset="0"/>
                  <a:cs typeface="Arial" panose="020B0604020202020204" pitchFamily="34" charset="0"/>
                </a:endParaRPr>
              </a:p>
              <a:p>
                <a:pPr lvl="1" algn="just"/>
                <a:r>
                  <a:rPr lang="zh-CN" altLang="en-US" dirty="0">
                    <a:solidFill>
                      <a:srgbClr val="C00000"/>
                    </a:solidFill>
                    <a:latin typeface="Arial" panose="020B0604020202020204" pitchFamily="34" charset="0"/>
                    <a:cs typeface="Arial" panose="020B0604020202020204" pitchFamily="34" charset="0"/>
                  </a:rPr>
                  <a:t>Đưa vào hàm nhân: khi tính histogram màu, gán các hệ số trọng số khác nhau cho các điểm lấy mẫu ở những vị trí khác nhau và biểu diễn bằng hàm nhân </a:t>
                </a:r>
                <a14:m>
                  <m:oMath xmlns:m="http://schemas.openxmlformats.org/officeDocument/2006/math">
                    <m:r>
                      <a:rPr lang="en-US" altLang="zh-CN" b="0" i="1" smtClean="0">
                        <a:latin typeface="Cambria Math" panose="02040503050406030204" pitchFamily="18" charset="0"/>
                        <a:cs typeface="Calibri" panose="020F0502020204030204" pitchFamily="34" charset="0"/>
                      </a:rPr>
                      <m:t>𝐺</m:t>
                    </m:r>
                    <m:d>
                      <m:dPr>
                        <m:ctrlPr>
                          <a:rPr lang="en-US" altLang="zh-CN" i="1">
                            <a:latin typeface="Cambria Math" panose="02040503050406030204" pitchFamily="18" charset="0"/>
                            <a:cs typeface="Calibri" panose="020F0502020204030204" pitchFamily="34" charset="0"/>
                          </a:rPr>
                        </m:ctrlPr>
                      </m:dPr>
                      <m:e>
                        <m:r>
                          <a:rPr lang="en-US" altLang="zh-CN" b="0" i="1" smtClean="0">
                            <a:latin typeface="Cambria Math" panose="02040503050406030204" pitchFamily="18" charset="0"/>
                            <a:cs typeface="Calibri" panose="020F0502020204030204" pitchFamily="34" charset="0"/>
                          </a:rPr>
                          <m:t>𝑥</m:t>
                        </m:r>
                        <m:r>
                          <a:rPr lang="en-US" altLang="zh-CN" b="0" i="1" smtClean="0">
                            <a:latin typeface="Cambria Math" panose="02040503050406030204" pitchFamily="18" charset="0"/>
                            <a:cs typeface="Calibri" panose="020F0502020204030204" pitchFamily="34" charset="0"/>
                          </a:rPr>
                          <m:t>,</m:t>
                        </m:r>
                        <m:r>
                          <a:rPr lang="en-US" altLang="zh-CN" b="0" i="1" smtClean="0">
                            <a:latin typeface="Cambria Math" panose="02040503050406030204" pitchFamily="18" charset="0"/>
                            <a:cs typeface="Calibri" panose="020F0502020204030204" pitchFamily="34" charset="0"/>
                          </a:rPr>
                          <m:t>𝑦</m:t>
                        </m:r>
                      </m:e>
                    </m:d>
                  </m:oMath>
                </a14:m>
                <a:r>
                  <a:rPr lang="zh-CN" altLang="en-US" dirty="0">
                    <a:latin typeface="Arial" panose="020B0604020202020204" pitchFamily="34" charset="0"/>
                    <a:cs typeface="Arial" panose="020B0604020202020204" pitchFamily="34" charset="0"/>
                  </a:rPr>
                  <a:t>; bằng cách gán trọng số lớn hơn cho các điểm then chốt, phương pháp có độ bền vững cao hơn trước che khuất một phần và nhiễu biên</a:t>
                </a:r>
                <a:endParaRPr lang="en-US" altLang="zh-CN" dirty="0">
                  <a:latin typeface="Arial" panose="020B0604020202020204" pitchFamily="34" charset="0"/>
                  <a:cs typeface="Arial" panose="020B0604020202020204" pitchFamily="34" charset="0"/>
                </a:endParaRPr>
              </a:p>
              <a:p>
                <a:pPr marL="457200" lvl="1" indent="0" algn="just">
                  <a:buNone/>
                </a:pPr>
                <a14:m>
                  <m:oMathPara xmlns:m="http://schemas.openxmlformats.org/officeDocument/2006/math">
                    <m:oMathParaPr>
                      <m:jc m:val="centerGroup"/>
                    </m:oMathParaPr>
                    <m:oMath xmlns:m="http://schemas.openxmlformats.org/officeDocument/2006/math">
                      <m:r>
                        <a:rPr lang="en-US" altLang="zh-CN" sz="1800" b="0" i="1" smtClean="0">
                          <a:latin typeface="Cambria Math" panose="02040503050406030204" pitchFamily="18" charset="0"/>
                          <a:cs typeface="Calibri" panose="020F0502020204030204" pitchFamily="34" charset="0"/>
                        </a:rPr>
                        <m:t>𝐻</m:t>
                      </m:r>
                      <m:d>
                        <m:dPr>
                          <m:ctrlPr>
                            <a:rPr lang="en-US" altLang="zh-CN" sz="1800" i="1" smtClean="0">
                              <a:latin typeface="Cambria Math" panose="02040503050406030204" pitchFamily="18" charset="0"/>
                              <a:cs typeface="Calibri" panose="020F0502020204030204" pitchFamily="34" charset="0"/>
                            </a:rPr>
                          </m:ctrlPr>
                        </m:dPr>
                        <m:e>
                          <m:r>
                            <a:rPr lang="en-US" altLang="zh-CN" sz="1800" b="0" i="1" smtClean="0">
                              <a:latin typeface="Cambria Math" panose="02040503050406030204" pitchFamily="18" charset="0"/>
                              <a:cs typeface="Calibri" panose="020F0502020204030204" pitchFamily="34" charset="0"/>
                            </a:rPr>
                            <m:t>𝑐</m:t>
                          </m:r>
                        </m:e>
                      </m:d>
                      <m:r>
                        <a:rPr lang="en-US" altLang="zh-CN" sz="1800" b="0" i="1" smtClean="0">
                          <a:latin typeface="Cambria Math" panose="02040503050406030204" pitchFamily="18" charset="0"/>
                          <a:cs typeface="Calibri" panose="020F0502020204030204" pitchFamily="34" charset="0"/>
                        </a:rPr>
                        <m:t>=</m:t>
                      </m:r>
                      <m:nary>
                        <m:naryPr>
                          <m:chr m:val="∑"/>
                          <m:supHide m:val="on"/>
                          <m:ctrlPr>
                            <a:rPr lang="pt-BR" altLang="zh-CN" sz="1800" i="1">
                              <a:latin typeface="Cambria Math" panose="02040503050406030204" pitchFamily="18" charset="0"/>
                              <a:cs typeface="Calibri" panose="020F0502020204030204" pitchFamily="34" charset="0"/>
                            </a:rPr>
                          </m:ctrlPr>
                        </m:naryPr>
                        <m:sub>
                          <m:r>
                            <m:rPr>
                              <m:brk m:alnAt="23"/>
                            </m:rPr>
                            <a:rPr lang="en-US" altLang="zh-CN" sz="1800" b="0" i="1">
                              <a:latin typeface="Cambria Math" panose="02040503050406030204" pitchFamily="18" charset="0"/>
                              <a:cs typeface="Calibri" panose="020F0502020204030204" pitchFamily="34" charset="0"/>
                            </a:rPr>
                            <m:t>(</m:t>
                          </m:r>
                          <m:r>
                            <a:rPr lang="en-US" altLang="zh-CN" sz="1800" b="0" i="1">
                              <a:latin typeface="Cambria Math" panose="02040503050406030204" pitchFamily="18" charset="0"/>
                              <a:cs typeface="Calibri" panose="020F0502020204030204" pitchFamily="34" charset="0"/>
                            </a:rPr>
                            <m:t>𝑥</m:t>
                          </m:r>
                          <m:r>
                            <a:rPr lang="en-US" altLang="zh-CN" sz="1800" b="0" i="1">
                              <a:latin typeface="Cambria Math" panose="02040503050406030204" pitchFamily="18" charset="0"/>
                              <a:cs typeface="Calibri" panose="020F0502020204030204" pitchFamily="34" charset="0"/>
                            </a:rPr>
                            <m:t>,</m:t>
                          </m:r>
                          <m:r>
                            <a:rPr lang="en-US" altLang="zh-CN" sz="1800" b="0" i="1">
                              <a:latin typeface="Cambria Math" panose="02040503050406030204" pitchFamily="18" charset="0"/>
                              <a:cs typeface="Calibri" panose="020F0502020204030204" pitchFamily="34" charset="0"/>
                            </a:rPr>
                            <m:t>𝑦</m:t>
                          </m:r>
                          <m:r>
                            <a:rPr lang="en-US" altLang="zh-CN" sz="1800" b="0" i="1">
                              <a:latin typeface="Cambria Math" panose="02040503050406030204" pitchFamily="18" charset="0"/>
                              <a:cs typeface="Calibri" panose="020F0502020204030204" pitchFamily="34" charset="0"/>
                            </a:rPr>
                            <m:t>)∈</m:t>
                          </m:r>
                          <m:r>
                            <a:rPr lang="en-US" altLang="zh-CN" sz="1800" b="0" i="1">
                              <a:latin typeface="Cambria Math" panose="02040503050406030204" pitchFamily="18" charset="0"/>
                              <a:ea typeface="Cambria Math" panose="02040503050406030204" pitchFamily="18" charset="0"/>
                              <a:cs typeface="Calibri" panose="020F0502020204030204" pitchFamily="34" charset="0"/>
                            </a:rPr>
                            <m:t>𝑊</m:t>
                          </m:r>
                        </m:sub>
                        <m:sup/>
                        <m:e>
                          <m:r>
                            <a:rPr lang="en-US" altLang="zh-CN" sz="1800" b="0" i="1">
                              <a:latin typeface="Cambria Math" panose="02040503050406030204" pitchFamily="18" charset="0"/>
                              <a:cs typeface="Calibri" panose="020F0502020204030204" pitchFamily="34" charset="0"/>
                            </a:rPr>
                            <m:t>𝐺</m:t>
                          </m:r>
                          <m:d>
                            <m:dPr>
                              <m:ctrlPr>
                                <a:rPr lang="en-US" altLang="zh-CN" sz="1800" i="1">
                                  <a:latin typeface="Cambria Math" panose="02040503050406030204" pitchFamily="18" charset="0"/>
                                  <a:cs typeface="Calibri" panose="020F0502020204030204" pitchFamily="34" charset="0"/>
                                </a:rPr>
                              </m:ctrlPr>
                            </m:dPr>
                            <m:e>
                              <m:r>
                                <a:rPr lang="en-US" altLang="zh-CN" sz="1800" b="0" i="1">
                                  <a:latin typeface="Cambria Math" panose="02040503050406030204" pitchFamily="18" charset="0"/>
                                  <a:cs typeface="Calibri" panose="020F0502020204030204" pitchFamily="34" charset="0"/>
                                </a:rPr>
                                <m:t>𝑥</m:t>
                              </m:r>
                              <m:r>
                                <a:rPr lang="en-US" altLang="zh-CN" sz="1800" b="0" i="1">
                                  <a:latin typeface="Cambria Math" panose="02040503050406030204" pitchFamily="18" charset="0"/>
                                  <a:cs typeface="Calibri" panose="020F0502020204030204" pitchFamily="34" charset="0"/>
                                </a:rPr>
                                <m:t>,</m:t>
                              </m:r>
                              <m:r>
                                <a:rPr lang="en-US" altLang="zh-CN" sz="1800" b="0" i="1">
                                  <a:latin typeface="Cambria Math" panose="02040503050406030204" pitchFamily="18" charset="0"/>
                                  <a:cs typeface="Calibri" panose="020F0502020204030204" pitchFamily="34" charset="0"/>
                                </a:rPr>
                                <m:t>𝑦</m:t>
                              </m:r>
                            </m:e>
                          </m:d>
                          <m:r>
                            <a:rPr lang="en-US" altLang="zh-CN" sz="1800" b="0" i="1">
                              <a:latin typeface="Cambria Math" panose="02040503050406030204" pitchFamily="18" charset="0"/>
                              <a:ea typeface="Cambria Math" panose="02040503050406030204" pitchFamily="18" charset="0"/>
                              <a:cs typeface="Calibri" panose="020F0502020204030204" pitchFamily="34" charset="0"/>
                            </a:rPr>
                            <m:t>∙</m:t>
                          </m:r>
                          <m:r>
                            <a:rPr lang="zh-CN" altLang="el-GR" sz="1800" b="0" i="1" smtClean="0">
                              <a:latin typeface="Cambria Math" panose="02040503050406030204" pitchFamily="18" charset="0"/>
                              <a:cs typeface="Calibri" panose="020F0502020204030204" pitchFamily="34" charset="0"/>
                            </a:rPr>
                            <m:t>𝛿</m:t>
                          </m:r>
                          <m:r>
                            <a:rPr lang="en-US" altLang="zh-CN" sz="1800" b="0" i="1">
                              <a:latin typeface="Cambria Math" panose="02040503050406030204" pitchFamily="18" charset="0"/>
                              <a:cs typeface="Calibri" panose="020F0502020204030204" pitchFamily="34" charset="0"/>
                            </a:rPr>
                            <m:t>(</m:t>
                          </m:r>
                          <m:r>
                            <a:rPr lang="en-US" altLang="zh-CN" sz="1800" b="0" i="1">
                              <a:latin typeface="Cambria Math" panose="02040503050406030204" pitchFamily="18" charset="0"/>
                              <a:cs typeface="Calibri" panose="020F0502020204030204" pitchFamily="34" charset="0"/>
                            </a:rPr>
                            <m:t>𝐼</m:t>
                          </m:r>
                          <m:d>
                            <m:dPr>
                              <m:ctrlPr>
                                <a:rPr lang="en-US" altLang="zh-CN" sz="1800" i="1">
                                  <a:latin typeface="Cambria Math" panose="02040503050406030204" pitchFamily="18" charset="0"/>
                                  <a:cs typeface="Calibri" panose="020F0502020204030204" pitchFamily="34" charset="0"/>
                                </a:rPr>
                              </m:ctrlPr>
                            </m:dPr>
                            <m:e>
                              <m:r>
                                <a:rPr lang="en-US" altLang="zh-CN" sz="1800" b="0" i="1">
                                  <a:latin typeface="Cambria Math" panose="02040503050406030204" pitchFamily="18" charset="0"/>
                                  <a:cs typeface="Calibri" panose="020F0502020204030204" pitchFamily="34" charset="0"/>
                                </a:rPr>
                                <m:t>𝑥</m:t>
                              </m:r>
                              <m:r>
                                <a:rPr lang="en-US" altLang="zh-CN" sz="1800" b="0" i="1">
                                  <a:latin typeface="Cambria Math" panose="02040503050406030204" pitchFamily="18" charset="0"/>
                                  <a:cs typeface="Calibri" panose="020F0502020204030204" pitchFamily="34" charset="0"/>
                                </a:rPr>
                                <m:t>,</m:t>
                              </m:r>
                              <m:r>
                                <a:rPr lang="en-US" altLang="zh-CN" sz="1800" b="0" i="1">
                                  <a:latin typeface="Cambria Math" panose="02040503050406030204" pitchFamily="18" charset="0"/>
                                  <a:cs typeface="Calibri" panose="020F0502020204030204" pitchFamily="34" charset="0"/>
                                </a:rPr>
                                <m:t>𝑦</m:t>
                              </m:r>
                            </m:e>
                          </m:d>
                          <m:r>
                            <a:rPr lang="en-US" altLang="zh-CN" sz="1800" b="0" i="1">
                              <a:latin typeface="Cambria Math" panose="02040503050406030204" pitchFamily="18" charset="0"/>
                              <a:cs typeface="Calibri" panose="020F0502020204030204" pitchFamily="34" charset="0"/>
                            </a:rPr>
                            <m:t>=</m:t>
                          </m:r>
                          <m:r>
                            <a:rPr lang="en-US" altLang="zh-CN" sz="1800" b="0" i="1">
                              <a:latin typeface="Cambria Math" panose="02040503050406030204" pitchFamily="18" charset="0"/>
                              <a:cs typeface="Calibri" panose="020F0502020204030204" pitchFamily="34" charset="0"/>
                            </a:rPr>
                            <m:t>𝑐</m:t>
                          </m:r>
                          <m:r>
                            <a:rPr lang="en-US" altLang="zh-CN" sz="1800" b="0" i="1">
                              <a:latin typeface="Cambria Math" panose="02040503050406030204" pitchFamily="18" charset="0"/>
                              <a:cs typeface="Calibri" panose="020F0502020204030204" pitchFamily="34" charset="0"/>
                            </a:rPr>
                            <m:t>)</m:t>
                          </m:r>
                        </m:e>
                      </m:nary>
                    </m:oMath>
                  </m:oMathPara>
                </a14:m>
                <a:endParaRPr lang="en-US" altLang="zh-CN" sz="1800" dirty="0">
                  <a:latin typeface="Calibri"/>
                  <a:cs typeface="Calibri"/>
                </a:endParaRPr>
              </a:p>
            </p:txBody>
          </p:sp>
        </mc:Choice>
        <mc:Fallback>
          <p:sp>
            <p:nvSpPr>
              <p:cNvPr id="9" name="文本占位符 4"/>
              <p:cNvSpPr>
                <a:spLocks noGrp="1" noRot="1" noChangeAspect="1" noMove="1" noResize="1" noEditPoints="1" noAdjustHandles="1" noChangeArrowheads="1" noChangeShapeType="1" noTextEdit="1"/>
              </p:cNvSpPr>
              <p:nvPr>
                <p:ph type="body" sz="quarter" idx="14"/>
              </p:nvPr>
            </p:nvSpPr>
            <p:spPr>
              <a:blipFill>
                <a:blip r:embed="rId3"/>
                <a:stretch>
                  <a:fillRect l="-682" t="-505" r="-568"/>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a:latin typeface="Calibri"/>
                <a:cs typeface="Calibri"/>
              </a:rPr>
              <a:t>Phương pháp theo dõi mục tiêu tất định</a:t>
            </a:r>
            <a:endParaRPr lang="zh-CN" altLang="en-US" dirty="0">
              <a:latin typeface="Calibri"/>
              <a:cs typeface="Calibri"/>
            </a:endParaRPr>
          </a:p>
        </p:txBody>
      </p:sp>
      <p:pic>
        <p:nvPicPr>
          <p:cNvPr id="5" name="图片 4"/>
          <p:cNvPicPr>
            <a:picLocks noChangeAspect="1"/>
          </p:cNvPicPr>
          <p:nvPr/>
        </p:nvPicPr>
        <p:blipFill>
          <a:blip r:embed="rId4"/>
          <a:stretch>
            <a:fillRect/>
          </a:stretch>
        </p:blipFill>
        <p:spPr>
          <a:xfrm>
            <a:off x="1433944" y="4596302"/>
            <a:ext cx="6075771" cy="2059295"/>
          </a:xfrm>
          <a:prstGeom prst="rect">
            <a:avLst/>
          </a:prstGeom>
        </p:spPr>
      </p:pic>
    </p:spTree>
    <p:extLst>
      <p:ext uri="{BB962C8B-B14F-4D97-AF65-F5344CB8AC3E}">
        <p14:creationId xmlns:p14="http://schemas.microsoft.com/office/powerpoint/2010/main" val="208217034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20</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2425700"/>
          </a:xfrm>
        </p:spPr>
        <p:txBody>
          <a:bodyPr>
            <a:noAutofit/>
          </a:bodyPr>
          <a:lstStyle/>
          <a:p>
            <a:r>
              <a:rPr lang="en-VN" sz="2400" b="0" dirty="0">
                <a:latin typeface="Arial" panose="020B0604020202020204" pitchFamily="34" charset="0"/>
                <a:cs typeface="Arial" panose="020B0604020202020204" pitchFamily="34" charset="0"/>
              </a:rPr>
              <a:t>Theo dõi mục tiêu dựa trên Mean-Shift</a:t>
            </a:r>
          </a:p>
          <a:p>
            <a:pPr lvl="1" algn="just"/>
            <a:r>
              <a:rPr lang="en-VN" b="0" dirty="0">
                <a:latin typeface="Arial" panose="020B0604020202020204" pitchFamily="34" charset="0"/>
                <a:cs typeface="Arial" panose="020B0604020202020204" pitchFamily="34" charset="0"/>
              </a:rPr>
              <a:t>Phương pháp sử dụng histogram màu kết hợp hàm nhân để biểu diễn đối tượng. Quá trình làm trơn và tính gradient giúp thuật toán thích ứng với biến đổi của đối tượng, đồng thời tăng độ bền vững trước nhiễu nền, chuyển động và che khuất một phần.</a:t>
            </a:r>
          </a:p>
          <a:p>
            <a:pPr lvl="1" algn="just"/>
            <a:r>
              <a:rPr lang="en-VN" b="0" dirty="0">
                <a:latin typeface="Arial" panose="020B0604020202020204" pitchFamily="34" charset="0"/>
                <a:cs typeface="Arial" panose="020B0604020202020204" pitchFamily="34" charset="0"/>
              </a:rPr>
              <a:t>Nhược điểm: Mean-Shift dễ bị trễ khi đối tượng chuyển động nhanh. Ngoài ra, do chủ yếu dựa trên histogram màu, thuật toán có thể theo dõi sai khi màu của đối tượng tương tự màu nền.</a:t>
            </a:r>
          </a:p>
          <a:p>
            <a:endParaRPr lang="en-US" altLang="zh-CN" dirty="0">
              <a:latin typeface="Arial" panose="020B0604020202020204" pitchFamily="34" charset="0"/>
              <a:cs typeface="Arial" panose="020B0604020202020204" pitchFamily="34" charset="0"/>
            </a:endParaRPr>
          </a:p>
        </p:txBody>
      </p:sp>
      <p:sp>
        <p:nvSpPr>
          <p:cNvPr id="4" name="文本占位符 3"/>
          <p:cNvSpPr>
            <a:spLocks noGrp="1"/>
          </p:cNvSpPr>
          <p:nvPr>
            <p:ph type="body" sz="quarter" idx="13"/>
          </p:nvPr>
        </p:nvSpPr>
        <p:spPr/>
        <p:txBody>
          <a:bodyPr>
            <a:normAutofit/>
          </a:bodyPr>
          <a:lstStyle/>
          <a:p>
            <a:r>
              <a:rPr lang="zh-CN" altLang="en-US">
                <a:latin typeface="Calibri"/>
                <a:cs typeface="Calibri"/>
              </a:rPr>
              <a:t>Phương pháp theo dõi mục tiêu tất định</a:t>
            </a:r>
            <a:endParaRPr lang="zh-CN" altLang="en-US" dirty="0">
              <a:latin typeface="Calibri"/>
              <a:cs typeface="Calibri"/>
            </a:endParaRPr>
          </a:p>
        </p:txBody>
      </p:sp>
      <p:pic>
        <p:nvPicPr>
          <p:cNvPr id="6" name="图片 5"/>
          <p:cNvPicPr>
            <a:picLocks noChangeAspect="1"/>
          </p:cNvPicPr>
          <p:nvPr/>
        </p:nvPicPr>
        <p:blipFill>
          <a:blip r:embed="rId3"/>
          <a:stretch>
            <a:fillRect/>
          </a:stretch>
        </p:blipFill>
        <p:spPr>
          <a:xfrm>
            <a:off x="1339384" y="3653501"/>
            <a:ext cx="4263558" cy="3116017"/>
          </a:xfrm>
          <a:prstGeom prst="rect">
            <a:avLst/>
          </a:prstGeom>
        </p:spPr>
      </p:pic>
      <p:grpSp>
        <p:nvGrpSpPr>
          <p:cNvPr id="29" name="组合 28"/>
          <p:cNvGrpSpPr/>
          <p:nvPr/>
        </p:nvGrpSpPr>
        <p:grpSpPr>
          <a:xfrm>
            <a:off x="6396926" y="3608897"/>
            <a:ext cx="4912659" cy="3118774"/>
            <a:chOff x="6396926" y="3608897"/>
            <a:chExt cx="4912659" cy="3118774"/>
          </a:xfrm>
        </p:grpSpPr>
        <p:pic>
          <p:nvPicPr>
            <p:cNvPr id="11" name="图片 10"/>
            <p:cNvPicPr>
              <a:picLocks noChangeAspect="1"/>
            </p:cNvPicPr>
            <p:nvPr/>
          </p:nvPicPr>
          <p:blipFill rotWithShape="1">
            <a:blip r:embed="rId4"/>
            <a:srcRect r="8455"/>
            <a:stretch>
              <a:fillRect/>
            </a:stretch>
          </p:blipFill>
          <p:spPr>
            <a:xfrm>
              <a:off x="6396926" y="3608897"/>
              <a:ext cx="4912659" cy="3118774"/>
            </a:xfrm>
            <a:prstGeom prst="rect">
              <a:avLst/>
            </a:prstGeom>
          </p:spPr>
        </p:pic>
        <p:sp>
          <p:nvSpPr>
            <p:cNvPr id="12" name="矩形 11"/>
            <p:cNvSpPr/>
            <p:nvPr/>
          </p:nvSpPr>
          <p:spPr>
            <a:xfrm>
              <a:off x="8268346" y="5064069"/>
              <a:ext cx="1309607" cy="73616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8238642" y="5032431"/>
              <a:ext cx="1309607" cy="73616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8188275" y="4983993"/>
              <a:ext cx="1309607" cy="73616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8110779" y="4922008"/>
              <a:ext cx="1309607" cy="73616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7982920" y="4832893"/>
              <a:ext cx="1309607" cy="73616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箭头: 右 27"/>
            <p:cNvSpPr/>
            <p:nvPr/>
          </p:nvSpPr>
          <p:spPr>
            <a:xfrm rot="2578876">
              <a:off x="9378518" y="4636193"/>
              <a:ext cx="514028" cy="227304"/>
            </a:xfrm>
            <a:prstGeom prst="rightArrow">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45032636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21</a:t>
            </a:fld>
            <a:endParaRPr lang="zh-CN" altLang="en-US">
              <a:latin typeface="Calibri"/>
              <a:cs typeface="Calibri"/>
            </a:endParaRPr>
          </a:p>
        </p:txBody>
      </p:sp>
      <mc:AlternateContent xmlns:mc="http://schemas.openxmlformats.org/markup-compatibility/2006">
        <mc:Choice xmlns:a14="http://schemas.microsoft.com/office/drawing/2010/main" Requires="a14">
          <p:sp>
            <p:nvSpPr>
              <p:cNvPr id="9" name="文本占位符 4"/>
              <p:cNvSpPr>
                <a:spLocks noGrp="1"/>
              </p:cNvSpPr>
              <p:nvPr>
                <p:ph type="body" sz="quarter" idx="14"/>
              </p:nvPr>
            </p:nvSpPr>
            <p:spPr>
              <a:xfrm>
                <a:off x="515937" y="1104900"/>
                <a:ext cx="11160125" cy="5295900"/>
              </a:xfrm>
            </p:spPr>
            <p:txBody>
              <a:bodyPr>
                <a:noAutofit/>
              </a:bodyPr>
              <a:lstStyle/>
              <a:p>
                <a:pPr algn="just"/>
                <a:r>
                  <a:rPr lang="zh-CN" altLang="en-US" sz="2400" b="0" dirty="0">
                    <a:latin typeface="Arial" panose="020B0604020202020204" pitchFamily="34" charset="0"/>
                    <a:cs typeface="Arial" panose="020B0604020202020204" pitchFamily="34" charset="0"/>
                  </a:rPr>
                  <a:t>Phương pháp theo dõi mục tiêu dựa trên bộ lọc Kalman</a:t>
                </a:r>
                <a:endParaRPr lang="en-US" altLang="zh-CN" sz="2400" b="0" dirty="0">
                  <a:latin typeface="Arial" panose="020B0604020202020204" pitchFamily="34" charset="0"/>
                  <a:cs typeface="Arial" panose="020B0604020202020204" pitchFamily="34" charset="0"/>
                </a:endParaRPr>
              </a:p>
              <a:p>
                <a:pPr lvl="1" algn="just"/>
                <a:r>
                  <a:rPr lang="zh-CN" altLang="en-US" i="1" dirty="0">
                    <a:latin typeface="Arial" panose="020B0604020202020204" pitchFamily="34" charset="0"/>
                    <a:cs typeface="Arial" panose="020B0604020202020204" pitchFamily="34" charset="0"/>
                  </a:rPr>
                  <a:t>Bộ lọc Kalman: </a:t>
                </a:r>
                <a:r>
                  <a:rPr lang="zh-CN" altLang="en-US" dirty="0">
                    <a:latin typeface="Arial" panose="020B0604020202020204" pitchFamily="34" charset="0"/>
                    <a:cs typeface="Arial" panose="020B0604020202020204" pitchFamily="34" charset="0"/>
                  </a:rPr>
                  <a:t>sử dụng phương trình trạng thái và phương trình quan sát để mô tả hệ động lực, đồng thời hiệu chỉnh lặp ước lượng trạng thái hệ thống bằng cách so sánh sai khác giữa giá trị quan sát thực tế và giá trị dự đoán</a:t>
                </a:r>
                <a:endParaRPr lang="en-US" altLang="zh-CN" dirty="0">
                  <a:latin typeface="Arial" panose="020B0604020202020204" pitchFamily="34" charset="0"/>
                  <a:cs typeface="Arial" panose="020B0604020202020204" pitchFamily="34" charset="0"/>
                </a:endParaRPr>
              </a:p>
              <a:p>
                <a:pPr lvl="1" algn="just"/>
                <a:r>
                  <a:rPr lang="zh-CN" altLang="en-US" i="1" dirty="0">
                    <a:latin typeface="Arial" panose="020B0604020202020204" pitchFamily="34" charset="0"/>
                    <a:cs typeface="Arial" panose="020B0604020202020204" pitchFamily="34" charset="0"/>
                  </a:rPr>
                  <a:t>Định nghĩa trạng thái hệ thống: </a:t>
                </a:r>
                <a:r>
                  <a:rPr lang="zh-CN" altLang="en-US" dirty="0">
                    <a:latin typeface="Arial" panose="020B0604020202020204" pitchFamily="34" charset="0"/>
                    <a:cs typeface="Arial" panose="020B0604020202020204" pitchFamily="34" charset="0"/>
                  </a:rPr>
                  <a:t>đối với theo dõi mục tiêu,  trạng thái </a:t>
                </a:r>
                <a14:m>
                  <m:oMath xmlns:m="http://schemas.openxmlformats.org/officeDocument/2006/math">
                    <m:r>
                      <a:rPr lang="en-US" altLang="zh-CN" b="0" i="1" smtClean="0">
                        <a:latin typeface="Cambria Math" panose="02040503050406030204" pitchFamily="18" charset="0"/>
                        <a:cs typeface="Calibri" panose="020F0502020204030204" pitchFamily="34" charset="0"/>
                      </a:rPr>
                      <m:t>𝑥</m:t>
                    </m:r>
                  </m:oMath>
                </a14:m>
                <a:r>
                  <a:rPr lang="zh-CN" altLang="en-US" dirty="0">
                    <a:latin typeface="Arial" panose="020B0604020202020204" pitchFamily="34" charset="0"/>
                    <a:cs typeface="Arial" panose="020B0604020202020204" pitchFamily="34" charset="0"/>
                  </a:rPr>
                  <a:t> thường bao gồm thông tin như vị trí </a:t>
                </a:r>
                <a14:m>
                  <m:oMath xmlns:m="http://schemas.openxmlformats.org/officeDocument/2006/math">
                    <m:r>
                      <a:rPr lang="en-US" altLang="zh-CN" b="0" i="1" smtClean="0">
                        <a:latin typeface="Cambria Math" panose="02040503050406030204" pitchFamily="18" charset="0"/>
                        <a:cs typeface="Calibri" panose="020F0502020204030204" pitchFamily="34" charset="0"/>
                      </a:rPr>
                      <m:t>𝑠</m:t>
                    </m:r>
                  </m:oMath>
                </a14:m>
                <a:r>
                  <a:rPr lang="zh-CN" altLang="en-US" dirty="0">
                    <a:latin typeface="Arial" panose="020B0604020202020204" pitchFamily="34" charset="0"/>
                    <a:cs typeface="Arial" panose="020B0604020202020204" pitchFamily="34" charset="0"/>
                  </a:rPr>
                  <a:t> và vận tốc </a:t>
                </a:r>
                <a14:m>
                  <m:oMath xmlns:m="http://schemas.openxmlformats.org/officeDocument/2006/math">
                    <m:acc>
                      <m:accPr>
                        <m:chr m:val="̇"/>
                        <m:ctrlPr>
                          <a:rPr lang="zh-CN" altLang="en-US" i="1" smtClean="0">
                            <a:latin typeface="Cambria Math" panose="02040503050406030204" pitchFamily="18" charset="0"/>
                            <a:cs typeface="Calibri" panose="020F0502020204030204" pitchFamily="34" charset="0"/>
                          </a:rPr>
                        </m:ctrlPr>
                      </m:accPr>
                      <m:e>
                        <m:r>
                          <a:rPr lang="en-US" altLang="zh-CN" b="0" i="1" smtClean="0">
                            <a:latin typeface="Cambria Math" panose="02040503050406030204" pitchFamily="18" charset="0"/>
                            <a:cs typeface="Calibri" panose="020F0502020204030204" pitchFamily="34" charset="0"/>
                          </a:rPr>
                          <m:t>𝑠</m:t>
                        </m:r>
                      </m:e>
                    </m:acc>
                  </m:oMath>
                </a14:m>
                <a:r>
                  <a:rPr lang="zh-CN" altLang="en-US" dirty="0">
                    <a:latin typeface="Arial" panose="020B0604020202020204" pitchFamily="34" charset="0"/>
                    <a:cs typeface="Arial" panose="020B0604020202020204" pitchFamily="34" charset="0"/>
                  </a:rPr>
                  <a:t> theo hướng trục x/y</a:t>
                </a:r>
                <a:endParaRPr lang="en-US" altLang="zh-CN" dirty="0">
                  <a:latin typeface="Arial" panose="020B0604020202020204" pitchFamily="34" charset="0"/>
                  <a:cs typeface="Arial" panose="020B0604020202020204" pitchFamily="34" charset="0"/>
                </a:endParaRPr>
              </a:p>
              <a:p>
                <a:pPr marL="457200" lvl="1" indent="0" algn="just">
                  <a:buNone/>
                </a:pPr>
                <a14:m>
                  <m:oMathPara xmlns:m="http://schemas.openxmlformats.org/officeDocument/2006/math">
                    <m:oMathParaPr>
                      <m:jc m:val="centerGroup"/>
                    </m:oMathParaPr>
                    <m:oMath xmlns:m="http://schemas.openxmlformats.org/officeDocument/2006/math">
                      <m:r>
                        <a:rPr lang="en-US" altLang="zh-CN" b="0" i="1" smtClean="0">
                          <a:latin typeface="Cambria Math" panose="02040503050406030204" pitchFamily="18" charset="0"/>
                          <a:cs typeface="Calibri" panose="020F0502020204030204" pitchFamily="34" charset="0"/>
                        </a:rPr>
                        <m:t>𝑥</m:t>
                      </m:r>
                      <m:r>
                        <a:rPr lang="en-US" altLang="zh-CN" b="0" i="1" smtClean="0">
                          <a:latin typeface="Cambria Math" panose="02040503050406030204" pitchFamily="18" charset="0"/>
                          <a:cs typeface="Calibri" panose="020F0502020204030204" pitchFamily="34" charset="0"/>
                        </a:rPr>
                        <m:t>=[</m:t>
                      </m:r>
                      <m:sSub>
                        <m:sSubPr>
                          <m:ctrlPr>
                            <a:rPr lang="en-US" altLang="zh-CN" i="1" smtClean="0">
                              <a:latin typeface="Cambria Math" panose="02040503050406030204" pitchFamily="18" charset="0"/>
                              <a:cs typeface="Calibri" panose="020F0502020204030204" pitchFamily="34" charset="0"/>
                            </a:rPr>
                          </m:ctrlPr>
                        </m:sSubPr>
                        <m:e>
                          <m:r>
                            <a:rPr lang="en-US" altLang="zh-CN" b="0" i="1" smtClean="0">
                              <a:latin typeface="Cambria Math" panose="02040503050406030204" pitchFamily="18" charset="0"/>
                              <a:cs typeface="Calibri" panose="020F0502020204030204" pitchFamily="34" charset="0"/>
                            </a:rPr>
                            <m:t>𝑠</m:t>
                          </m:r>
                        </m:e>
                        <m:sub>
                          <m:r>
                            <a:rPr lang="en-US" altLang="zh-CN" b="0" i="1" smtClean="0">
                              <a:latin typeface="Cambria Math" panose="02040503050406030204" pitchFamily="18" charset="0"/>
                              <a:cs typeface="Calibri" panose="020F0502020204030204" pitchFamily="34" charset="0"/>
                            </a:rPr>
                            <m:t>𝑥</m:t>
                          </m:r>
                        </m:sub>
                      </m:sSub>
                      <m:r>
                        <a:rPr lang="en-US" altLang="zh-CN" b="0" i="1" smtClean="0">
                          <a:latin typeface="Cambria Math" panose="02040503050406030204" pitchFamily="18" charset="0"/>
                          <a:cs typeface="Calibri" panose="020F0502020204030204" pitchFamily="34" charset="0"/>
                        </a:rPr>
                        <m:t>,</m:t>
                      </m:r>
                      <m:sSub>
                        <m:sSubPr>
                          <m:ctrlPr>
                            <a:rPr lang="en-US" altLang="zh-CN" i="1">
                              <a:latin typeface="Cambria Math" panose="02040503050406030204" pitchFamily="18" charset="0"/>
                              <a:cs typeface="Calibri" panose="020F0502020204030204" pitchFamily="34" charset="0"/>
                            </a:rPr>
                          </m:ctrlPr>
                        </m:sSubPr>
                        <m:e>
                          <m:r>
                            <a:rPr lang="en-US" altLang="zh-CN" b="0" i="1" smtClean="0">
                              <a:latin typeface="Cambria Math" panose="02040503050406030204" pitchFamily="18" charset="0"/>
                              <a:cs typeface="Calibri" panose="020F0502020204030204" pitchFamily="34" charset="0"/>
                            </a:rPr>
                            <m:t>𝑠</m:t>
                          </m:r>
                        </m:e>
                        <m:sub>
                          <m:r>
                            <a:rPr lang="en-US" altLang="zh-CN" b="0" i="1" smtClean="0">
                              <a:latin typeface="Cambria Math" panose="02040503050406030204" pitchFamily="18" charset="0"/>
                              <a:cs typeface="Calibri" panose="020F0502020204030204" pitchFamily="34" charset="0"/>
                            </a:rPr>
                            <m:t>𝑦</m:t>
                          </m:r>
                        </m:sub>
                      </m:sSub>
                      <m:r>
                        <a:rPr lang="en-US" altLang="zh-CN" b="0" i="1" smtClean="0">
                          <a:latin typeface="Cambria Math" panose="02040503050406030204" pitchFamily="18" charset="0"/>
                          <a:cs typeface="Calibri" panose="020F0502020204030204" pitchFamily="34" charset="0"/>
                        </a:rPr>
                        <m:t>,</m:t>
                      </m:r>
                      <m:sSub>
                        <m:sSubPr>
                          <m:ctrlPr>
                            <a:rPr lang="en-US" altLang="zh-CN" i="1">
                              <a:latin typeface="Cambria Math" panose="02040503050406030204" pitchFamily="18" charset="0"/>
                              <a:cs typeface="Calibri" panose="020F0502020204030204" pitchFamily="34" charset="0"/>
                            </a:rPr>
                          </m:ctrlPr>
                        </m:sSubPr>
                        <m:e>
                          <m:acc>
                            <m:accPr>
                              <m:chr m:val="̇"/>
                              <m:ctrlPr>
                                <a:rPr lang="zh-CN" altLang="en-US" i="1">
                                  <a:latin typeface="Cambria Math" panose="02040503050406030204" pitchFamily="18" charset="0"/>
                                  <a:cs typeface="Calibri" panose="020F0502020204030204" pitchFamily="34" charset="0"/>
                                </a:rPr>
                              </m:ctrlPr>
                            </m:accPr>
                            <m:e>
                              <m:r>
                                <a:rPr lang="en-US" altLang="zh-CN" b="0" i="1" smtClean="0">
                                  <a:latin typeface="Cambria Math" panose="02040503050406030204" pitchFamily="18" charset="0"/>
                                  <a:cs typeface="Calibri" panose="020F0502020204030204" pitchFamily="34" charset="0"/>
                                </a:rPr>
                                <m:t>𝑠</m:t>
                              </m:r>
                            </m:e>
                          </m:acc>
                        </m:e>
                        <m:sub>
                          <m:r>
                            <a:rPr lang="en-US" altLang="zh-CN" b="0" i="1" smtClean="0">
                              <a:latin typeface="Cambria Math" panose="02040503050406030204" pitchFamily="18" charset="0"/>
                              <a:cs typeface="Calibri" panose="020F0502020204030204" pitchFamily="34" charset="0"/>
                            </a:rPr>
                            <m:t>𝑥</m:t>
                          </m:r>
                        </m:sub>
                      </m:sSub>
                      <m:r>
                        <a:rPr lang="en-US" altLang="zh-CN" b="0" i="1" smtClean="0">
                          <a:latin typeface="Cambria Math" panose="02040503050406030204" pitchFamily="18" charset="0"/>
                          <a:cs typeface="Calibri" panose="020F0502020204030204" pitchFamily="34" charset="0"/>
                        </a:rPr>
                        <m:t>, </m:t>
                      </m:r>
                      <m:sSub>
                        <m:sSubPr>
                          <m:ctrlPr>
                            <a:rPr lang="en-US" altLang="zh-CN" i="1">
                              <a:latin typeface="Cambria Math" panose="02040503050406030204" pitchFamily="18" charset="0"/>
                              <a:cs typeface="Calibri" panose="020F0502020204030204" pitchFamily="34" charset="0"/>
                            </a:rPr>
                          </m:ctrlPr>
                        </m:sSubPr>
                        <m:e>
                          <m:acc>
                            <m:accPr>
                              <m:chr m:val="̇"/>
                              <m:ctrlPr>
                                <a:rPr lang="zh-CN" altLang="en-US" i="1">
                                  <a:latin typeface="Cambria Math" panose="02040503050406030204" pitchFamily="18" charset="0"/>
                                  <a:cs typeface="Calibri" panose="020F0502020204030204" pitchFamily="34" charset="0"/>
                                </a:rPr>
                              </m:ctrlPr>
                            </m:accPr>
                            <m:e>
                              <m:r>
                                <a:rPr lang="en-US" altLang="zh-CN" b="0" i="1" smtClean="0">
                                  <a:latin typeface="Cambria Math" panose="02040503050406030204" pitchFamily="18" charset="0"/>
                                  <a:cs typeface="Calibri" panose="020F0502020204030204" pitchFamily="34" charset="0"/>
                                </a:rPr>
                                <m:t>𝑠</m:t>
                              </m:r>
                            </m:e>
                          </m:acc>
                        </m:e>
                        <m:sub>
                          <m:r>
                            <a:rPr lang="en-US" altLang="zh-CN" b="0" i="1" smtClean="0">
                              <a:latin typeface="Cambria Math" panose="02040503050406030204" pitchFamily="18" charset="0"/>
                              <a:cs typeface="Calibri" panose="020F0502020204030204" pitchFamily="34" charset="0"/>
                            </a:rPr>
                            <m:t>𝑦</m:t>
                          </m:r>
                        </m:sub>
                      </m:sSub>
                      <m:r>
                        <a:rPr lang="en-US" altLang="zh-CN" b="0" i="1" smtClean="0">
                          <a:latin typeface="Cambria Math" panose="02040503050406030204" pitchFamily="18" charset="0"/>
                          <a:cs typeface="Calibri" panose="020F0502020204030204" pitchFamily="34" charset="0"/>
                        </a:rPr>
                        <m:t>]</m:t>
                      </m:r>
                    </m:oMath>
                  </m:oMathPara>
                </a14:m>
                <a:endParaRPr lang="en-US" altLang="zh-CN" dirty="0">
                  <a:latin typeface="Arial" panose="020B0604020202020204" pitchFamily="34" charset="0"/>
                  <a:cs typeface="Arial" panose="020B0604020202020204" pitchFamily="34" charset="0"/>
                </a:endParaRPr>
              </a:p>
              <a:p>
                <a:pPr lvl="1" algn="just"/>
                <a:r>
                  <a:rPr lang="zh-CN" altLang="en-US" i="1" dirty="0">
                    <a:latin typeface="Arial" panose="020B0604020202020204" pitchFamily="34" charset="0"/>
                    <a:cs typeface="Arial" panose="020B0604020202020204" pitchFamily="34" charset="0"/>
                  </a:rPr>
                  <a:t>Phương trình trạng thái hệ thống: </a:t>
                </a:r>
                <a:r>
                  <a:rPr lang="zh-CN" altLang="en-US" dirty="0">
                    <a:latin typeface="Arial" panose="020B0604020202020204" pitchFamily="34" charset="0"/>
                    <a:cs typeface="Arial" panose="020B0604020202020204" pitchFamily="34" charset="0"/>
                  </a:rPr>
                  <a:t>giả sử đối tượng chuyển động đều trong khoảng thời gian giữa hai khung hình liên tiếp, mô hình hóa bằng hệ động lực tuyến tính và đưa thêm nhiễu quá trình </a:t>
                </a:r>
                <a14:m>
                  <m:oMath xmlns:m="http://schemas.openxmlformats.org/officeDocument/2006/math">
                    <m:sSub>
                      <m:sSubPr>
                        <m:ctrlPr>
                          <a:rPr lang="en-US" altLang="zh-CN" i="1" smtClean="0">
                            <a:latin typeface="Cambria Math" panose="02040503050406030204" pitchFamily="18" charset="0"/>
                            <a:cs typeface="Calibri" panose="020F0502020204030204" pitchFamily="34" charset="0"/>
                          </a:rPr>
                        </m:ctrlPr>
                      </m:sSubPr>
                      <m:e>
                        <m:r>
                          <a:rPr lang="en-US" altLang="zh-CN" b="0" i="1" smtClean="0">
                            <a:latin typeface="Cambria Math" panose="02040503050406030204" pitchFamily="18" charset="0"/>
                            <a:cs typeface="Calibri" panose="020F0502020204030204" pitchFamily="34" charset="0"/>
                          </a:rPr>
                          <m:t>𝑤</m:t>
                        </m:r>
                      </m:e>
                      <m:sub>
                        <m:r>
                          <a:rPr lang="en-US" altLang="zh-CN" b="0" i="1" smtClean="0">
                            <a:latin typeface="Cambria Math" panose="02040503050406030204" pitchFamily="18" charset="0"/>
                            <a:cs typeface="Calibri" panose="020F0502020204030204" pitchFamily="34" charset="0"/>
                          </a:rPr>
                          <m:t>𝑘</m:t>
                        </m:r>
                        <m:r>
                          <a:rPr lang="en-US" altLang="zh-CN" b="0" i="1" smtClean="0">
                            <a:latin typeface="Cambria Math" panose="02040503050406030204" pitchFamily="18" charset="0"/>
                            <a:cs typeface="Calibri" panose="020F0502020204030204" pitchFamily="34" charset="0"/>
                          </a:rPr>
                          <m:t>−1</m:t>
                        </m:r>
                      </m:sub>
                    </m:sSub>
                  </m:oMath>
                </a14:m>
                <a:endParaRPr lang="en-US" altLang="zh-CN" dirty="0">
                  <a:latin typeface="Arial" panose="020B0604020202020204" pitchFamily="34" charset="0"/>
                  <a:cs typeface="Arial" panose="020B0604020202020204" pitchFamily="34" charset="0"/>
                </a:endParaRPr>
              </a:p>
              <a:p>
                <a:pPr marL="457200" lvl="1" indent="0" algn="just">
                  <a:buNone/>
                </a:pPr>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cs typeface="Calibri" panose="020F0502020204030204" pitchFamily="34" charset="0"/>
                            </a:rPr>
                          </m:ctrlPr>
                        </m:sSubPr>
                        <m:e>
                          <m:r>
                            <a:rPr lang="en-US" altLang="zh-CN" b="0" i="1" smtClean="0">
                              <a:latin typeface="Cambria Math" panose="02040503050406030204" pitchFamily="18" charset="0"/>
                              <a:cs typeface="Calibri" panose="020F0502020204030204" pitchFamily="34" charset="0"/>
                            </a:rPr>
                            <m:t>𝑥</m:t>
                          </m:r>
                        </m:e>
                        <m:sub>
                          <m:r>
                            <a:rPr lang="en-US" altLang="zh-CN" b="0" i="1" smtClean="0">
                              <a:latin typeface="Cambria Math" panose="02040503050406030204" pitchFamily="18" charset="0"/>
                              <a:cs typeface="Calibri" panose="020F0502020204030204" pitchFamily="34" charset="0"/>
                            </a:rPr>
                            <m:t>𝑘</m:t>
                          </m:r>
                        </m:sub>
                      </m:sSub>
                      <m:r>
                        <a:rPr lang="en-US" altLang="zh-CN" b="0" i="1" smtClean="0">
                          <a:latin typeface="Cambria Math" panose="02040503050406030204" pitchFamily="18" charset="0"/>
                          <a:cs typeface="Calibri" panose="020F0502020204030204" pitchFamily="34" charset="0"/>
                        </a:rPr>
                        <m:t>=</m:t>
                      </m:r>
                      <m:r>
                        <a:rPr lang="en-US" altLang="zh-CN" b="0" i="1" smtClean="0">
                          <a:latin typeface="Cambria Math" panose="02040503050406030204" pitchFamily="18" charset="0"/>
                          <a:cs typeface="Calibri" panose="020F0502020204030204" pitchFamily="34" charset="0"/>
                        </a:rPr>
                        <m:t>𝐹</m:t>
                      </m:r>
                      <m:sSub>
                        <m:sSubPr>
                          <m:ctrlPr>
                            <a:rPr lang="en-US" altLang="zh-CN" i="1" smtClean="0">
                              <a:latin typeface="Cambria Math" panose="02040503050406030204" pitchFamily="18" charset="0"/>
                              <a:cs typeface="Calibri" panose="020F0502020204030204" pitchFamily="34" charset="0"/>
                            </a:rPr>
                          </m:ctrlPr>
                        </m:sSubPr>
                        <m:e>
                          <m:r>
                            <a:rPr lang="en-US" altLang="zh-CN" b="0" i="1" smtClean="0">
                              <a:latin typeface="Cambria Math" panose="02040503050406030204" pitchFamily="18" charset="0"/>
                              <a:cs typeface="Calibri" panose="020F0502020204030204" pitchFamily="34" charset="0"/>
                            </a:rPr>
                            <m:t>𝑥</m:t>
                          </m:r>
                        </m:e>
                        <m:sub>
                          <m:r>
                            <a:rPr lang="en-US" altLang="zh-CN" b="0" i="1" smtClean="0">
                              <a:latin typeface="Cambria Math" panose="02040503050406030204" pitchFamily="18" charset="0"/>
                              <a:cs typeface="Calibri" panose="020F0502020204030204" pitchFamily="34" charset="0"/>
                            </a:rPr>
                            <m:t>𝑘</m:t>
                          </m:r>
                          <m:r>
                            <a:rPr lang="en-US" altLang="zh-CN" b="0" i="1" smtClean="0">
                              <a:latin typeface="Cambria Math" panose="02040503050406030204" pitchFamily="18" charset="0"/>
                              <a:cs typeface="Calibri" panose="020F0502020204030204" pitchFamily="34" charset="0"/>
                            </a:rPr>
                            <m:t>−1</m:t>
                          </m:r>
                        </m:sub>
                      </m:sSub>
                      <m:r>
                        <a:rPr lang="en-US" altLang="zh-CN" b="0" i="1" smtClean="0">
                          <a:latin typeface="Cambria Math" panose="02040503050406030204" pitchFamily="18" charset="0"/>
                          <a:cs typeface="Calibri" panose="020F0502020204030204" pitchFamily="34" charset="0"/>
                        </a:rPr>
                        <m:t>+</m:t>
                      </m:r>
                      <m:sSub>
                        <m:sSubPr>
                          <m:ctrlPr>
                            <a:rPr lang="en-US" altLang="zh-CN" i="1" smtClean="0">
                              <a:latin typeface="Cambria Math" panose="02040503050406030204" pitchFamily="18" charset="0"/>
                              <a:cs typeface="Calibri" panose="020F0502020204030204" pitchFamily="34" charset="0"/>
                            </a:rPr>
                          </m:ctrlPr>
                        </m:sSubPr>
                        <m:e>
                          <m:r>
                            <a:rPr lang="en-US" altLang="zh-CN" b="0" i="1" smtClean="0">
                              <a:latin typeface="Cambria Math" panose="02040503050406030204" pitchFamily="18" charset="0"/>
                              <a:cs typeface="Calibri" panose="020F0502020204030204" pitchFamily="34" charset="0"/>
                            </a:rPr>
                            <m:t>𝑤</m:t>
                          </m:r>
                        </m:e>
                        <m:sub>
                          <m:r>
                            <a:rPr lang="en-US" altLang="zh-CN" b="0" i="1" smtClean="0">
                              <a:latin typeface="Cambria Math" panose="02040503050406030204" pitchFamily="18" charset="0"/>
                              <a:cs typeface="Calibri" panose="020F0502020204030204" pitchFamily="34" charset="0"/>
                            </a:rPr>
                            <m:t>𝑘</m:t>
                          </m:r>
                          <m:r>
                            <a:rPr lang="en-US" altLang="zh-CN" b="0" i="1" smtClean="0">
                              <a:latin typeface="Cambria Math" panose="02040503050406030204" pitchFamily="18" charset="0"/>
                              <a:cs typeface="Calibri" panose="020F0502020204030204" pitchFamily="34" charset="0"/>
                            </a:rPr>
                            <m:t>−1</m:t>
                          </m:r>
                        </m:sub>
                      </m:sSub>
                    </m:oMath>
                  </m:oMathPara>
                </a14:m>
                <a:endParaRPr lang="en-US" altLang="zh-CN" dirty="0">
                  <a:latin typeface="Arial" panose="020B0604020202020204" pitchFamily="34" charset="0"/>
                  <a:cs typeface="Arial" panose="020B0604020202020204" pitchFamily="34" charset="0"/>
                </a:endParaRPr>
              </a:p>
              <a:p>
                <a:pPr lvl="1" algn="just"/>
                <a:r>
                  <a:rPr lang="zh-CN" altLang="en-US" i="1" dirty="0">
                    <a:latin typeface="Arial" panose="020B0604020202020204" pitchFamily="34" charset="0"/>
                    <a:cs typeface="Arial" panose="020B0604020202020204" pitchFamily="34" charset="0"/>
                  </a:rPr>
                  <a:t>Phương trình quan sát hệ thống: </a:t>
                </a:r>
                <a:r>
                  <a:rPr lang="zh-CN" altLang="en-US" dirty="0">
                    <a:latin typeface="Arial" panose="020B0604020202020204" pitchFamily="34" charset="0"/>
                    <a:cs typeface="Arial" panose="020B0604020202020204" pitchFamily="34" charset="0"/>
                  </a:rPr>
                  <a:t>mô tả quan hệ giữa đại lượng quan sát của hệ thống </a:t>
                </a:r>
                <a14:m>
                  <m:oMath xmlns:m="http://schemas.openxmlformats.org/officeDocument/2006/math">
                    <m:sSub>
                      <m:sSubPr>
                        <m:ctrlPr>
                          <a:rPr lang="en-US" altLang="zh-CN" i="1">
                            <a:latin typeface="Cambria Math" panose="02040503050406030204" pitchFamily="18" charset="0"/>
                            <a:cs typeface="Calibri" panose="020F0502020204030204" pitchFamily="34" charset="0"/>
                          </a:rPr>
                        </m:ctrlPr>
                      </m:sSubPr>
                      <m:e>
                        <m:r>
                          <a:rPr lang="en-US" altLang="zh-CN" b="0" i="1" smtClean="0">
                            <a:latin typeface="Cambria Math" panose="02040503050406030204" pitchFamily="18" charset="0"/>
                            <a:cs typeface="Calibri" panose="020F0502020204030204" pitchFamily="34" charset="0"/>
                          </a:rPr>
                          <m:t>𝑧</m:t>
                        </m:r>
                      </m:e>
                      <m:sub>
                        <m:r>
                          <a:rPr lang="en-US" altLang="zh-CN" b="0" i="1" smtClean="0">
                            <a:latin typeface="Cambria Math" panose="02040503050406030204" pitchFamily="18" charset="0"/>
                            <a:cs typeface="Calibri" panose="020F0502020204030204" pitchFamily="34" charset="0"/>
                          </a:rPr>
                          <m:t>𝑘</m:t>
                        </m:r>
                      </m:sub>
                    </m:sSub>
                  </m:oMath>
                </a14:m>
                <a:r>
                  <a:rPr lang="zh-CN" altLang="en-US" dirty="0">
                    <a:latin typeface="Arial" panose="020B0604020202020204" pitchFamily="34" charset="0"/>
                    <a:cs typeface="Arial" panose="020B0604020202020204" pitchFamily="34" charset="0"/>
                  </a:rPr>
                  <a:t> và trạng thái hệ thống </a:t>
                </a:r>
                <a14:m>
                  <m:oMath xmlns:m="http://schemas.openxmlformats.org/officeDocument/2006/math">
                    <m:sSub>
                      <m:sSubPr>
                        <m:ctrlPr>
                          <a:rPr lang="en-US" altLang="zh-CN" i="1">
                            <a:latin typeface="Cambria Math" panose="02040503050406030204" pitchFamily="18" charset="0"/>
                            <a:cs typeface="Calibri" panose="020F0502020204030204" pitchFamily="34" charset="0"/>
                          </a:rPr>
                        </m:ctrlPr>
                      </m:sSubPr>
                      <m:e>
                        <m:r>
                          <a:rPr lang="en-US" altLang="zh-CN" b="0" i="1" smtClean="0">
                            <a:latin typeface="Cambria Math" panose="02040503050406030204" pitchFamily="18" charset="0"/>
                            <a:cs typeface="Calibri" panose="020F0502020204030204" pitchFamily="34" charset="0"/>
                          </a:rPr>
                          <m:t>𝑥</m:t>
                        </m:r>
                      </m:e>
                      <m:sub>
                        <m:r>
                          <a:rPr lang="en-US" altLang="zh-CN" b="0" i="1" smtClean="0">
                            <a:latin typeface="Cambria Math" panose="02040503050406030204" pitchFamily="18" charset="0"/>
                            <a:cs typeface="Calibri" panose="020F0502020204030204" pitchFamily="34" charset="0"/>
                          </a:rPr>
                          <m:t>𝑘</m:t>
                        </m:r>
                      </m:sub>
                    </m:sSub>
                  </m:oMath>
                </a14:m>
                <a:r>
                  <a:rPr lang="zh-CN" altLang="en-US" dirty="0">
                    <a:latin typeface="Arial" panose="020B0604020202020204" pitchFamily="34" charset="0"/>
                    <a:cs typeface="Arial" panose="020B0604020202020204" pitchFamily="34" charset="0"/>
                  </a:rPr>
                  <a:t>, đồng thời đưa thêm nhiễu quan sát </a:t>
                </a:r>
                <a14:m>
                  <m:oMath xmlns:m="http://schemas.openxmlformats.org/officeDocument/2006/math">
                    <m:sSub>
                      <m:sSubPr>
                        <m:ctrlPr>
                          <a:rPr lang="en-US" altLang="zh-CN" i="1" smtClean="0">
                            <a:latin typeface="Cambria Math" panose="02040503050406030204" pitchFamily="18" charset="0"/>
                            <a:cs typeface="Calibri" panose="020F0502020204030204" pitchFamily="34" charset="0"/>
                          </a:rPr>
                        </m:ctrlPr>
                      </m:sSubPr>
                      <m:e>
                        <m:r>
                          <a:rPr lang="en-US" altLang="zh-CN" b="0" i="1" smtClean="0">
                            <a:latin typeface="Cambria Math" panose="02040503050406030204" pitchFamily="18" charset="0"/>
                            <a:cs typeface="Calibri" panose="020F0502020204030204" pitchFamily="34" charset="0"/>
                          </a:rPr>
                          <m:t>𝑣</m:t>
                        </m:r>
                      </m:e>
                      <m:sub>
                        <m:r>
                          <a:rPr lang="en-US" altLang="zh-CN" b="0" i="1" smtClean="0">
                            <a:latin typeface="Cambria Math" panose="02040503050406030204" pitchFamily="18" charset="0"/>
                            <a:cs typeface="Calibri" panose="020F0502020204030204" pitchFamily="34" charset="0"/>
                          </a:rPr>
                          <m:t>𝑘</m:t>
                        </m:r>
                      </m:sub>
                    </m:sSub>
                  </m:oMath>
                </a14:m>
                <a:endParaRPr lang="en-US" altLang="zh-CN" dirty="0">
                  <a:latin typeface="Arial" panose="020B0604020202020204" pitchFamily="34" charset="0"/>
                  <a:cs typeface="Arial" panose="020B0604020202020204" pitchFamily="34" charset="0"/>
                </a:endParaRPr>
              </a:p>
              <a:p>
                <a:pPr marL="457200" lvl="1" indent="0" algn="just">
                  <a:buNone/>
                </a:pPr>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cs typeface="Calibri" panose="020F0502020204030204" pitchFamily="34" charset="0"/>
                            </a:rPr>
                          </m:ctrlPr>
                        </m:sSubPr>
                        <m:e>
                          <m:r>
                            <a:rPr lang="en-US" altLang="zh-CN" b="0" i="1" smtClean="0">
                              <a:latin typeface="Cambria Math" panose="02040503050406030204" pitchFamily="18" charset="0"/>
                              <a:cs typeface="Calibri" panose="020F0502020204030204" pitchFamily="34" charset="0"/>
                            </a:rPr>
                            <m:t>𝑧</m:t>
                          </m:r>
                        </m:e>
                        <m:sub>
                          <m:r>
                            <a:rPr lang="en-US" altLang="zh-CN" b="0" i="1" smtClean="0">
                              <a:latin typeface="Cambria Math" panose="02040503050406030204" pitchFamily="18" charset="0"/>
                              <a:cs typeface="Calibri" panose="020F0502020204030204" pitchFamily="34" charset="0"/>
                            </a:rPr>
                            <m:t>𝑘</m:t>
                          </m:r>
                        </m:sub>
                      </m:sSub>
                      <m:r>
                        <a:rPr lang="en-US" altLang="zh-CN" b="0" i="1" smtClean="0">
                          <a:latin typeface="Cambria Math" panose="02040503050406030204" pitchFamily="18" charset="0"/>
                          <a:cs typeface="Calibri" panose="020F0502020204030204" pitchFamily="34" charset="0"/>
                        </a:rPr>
                        <m:t>=</m:t>
                      </m:r>
                      <m:r>
                        <a:rPr lang="en-US" altLang="zh-CN" b="0" i="1" smtClean="0">
                          <a:latin typeface="Cambria Math" panose="02040503050406030204" pitchFamily="18" charset="0"/>
                          <a:cs typeface="Calibri" panose="020F0502020204030204" pitchFamily="34" charset="0"/>
                        </a:rPr>
                        <m:t>𝐻</m:t>
                      </m:r>
                      <m:sSub>
                        <m:sSubPr>
                          <m:ctrlPr>
                            <a:rPr lang="en-US" altLang="zh-CN" i="1" smtClean="0">
                              <a:latin typeface="Cambria Math" panose="02040503050406030204" pitchFamily="18" charset="0"/>
                              <a:cs typeface="Calibri" panose="020F0502020204030204" pitchFamily="34" charset="0"/>
                            </a:rPr>
                          </m:ctrlPr>
                        </m:sSubPr>
                        <m:e>
                          <m:r>
                            <a:rPr lang="en-US" altLang="zh-CN" b="0" i="1" smtClean="0">
                              <a:latin typeface="Cambria Math" panose="02040503050406030204" pitchFamily="18" charset="0"/>
                              <a:cs typeface="Calibri" panose="020F0502020204030204" pitchFamily="34" charset="0"/>
                            </a:rPr>
                            <m:t>𝑥</m:t>
                          </m:r>
                        </m:e>
                        <m:sub>
                          <m:r>
                            <a:rPr lang="en-US" altLang="zh-CN" b="0" i="1" smtClean="0">
                              <a:latin typeface="Cambria Math" panose="02040503050406030204" pitchFamily="18" charset="0"/>
                              <a:cs typeface="Calibri" panose="020F0502020204030204" pitchFamily="34" charset="0"/>
                            </a:rPr>
                            <m:t>𝑘</m:t>
                          </m:r>
                        </m:sub>
                      </m:sSub>
                      <m:r>
                        <a:rPr lang="en-US" altLang="zh-CN" b="0" i="1" smtClean="0">
                          <a:latin typeface="Cambria Math" panose="02040503050406030204" pitchFamily="18" charset="0"/>
                          <a:cs typeface="Calibri" panose="020F0502020204030204" pitchFamily="34" charset="0"/>
                        </a:rPr>
                        <m:t>+</m:t>
                      </m:r>
                      <m:sSub>
                        <m:sSubPr>
                          <m:ctrlPr>
                            <a:rPr lang="en-US" altLang="zh-CN" i="1" smtClean="0">
                              <a:latin typeface="Cambria Math" panose="02040503050406030204" pitchFamily="18" charset="0"/>
                              <a:cs typeface="Calibri" panose="020F0502020204030204" pitchFamily="34" charset="0"/>
                            </a:rPr>
                          </m:ctrlPr>
                        </m:sSubPr>
                        <m:e>
                          <m:r>
                            <a:rPr lang="en-US" altLang="zh-CN" b="0" i="1" smtClean="0">
                              <a:latin typeface="Cambria Math" panose="02040503050406030204" pitchFamily="18" charset="0"/>
                              <a:cs typeface="Calibri" panose="020F0502020204030204" pitchFamily="34" charset="0"/>
                            </a:rPr>
                            <m:t>𝑣</m:t>
                          </m:r>
                        </m:e>
                        <m:sub>
                          <m:r>
                            <a:rPr lang="en-US" altLang="zh-CN" b="0" i="1" smtClean="0">
                              <a:latin typeface="Cambria Math" panose="02040503050406030204" pitchFamily="18" charset="0"/>
                              <a:cs typeface="Calibri" panose="020F0502020204030204" pitchFamily="34" charset="0"/>
                            </a:rPr>
                            <m:t>𝑘</m:t>
                          </m:r>
                        </m:sub>
                      </m:sSub>
                    </m:oMath>
                  </m:oMathPara>
                </a14:m>
                <a:endParaRPr lang="en-US" altLang="zh-CN" dirty="0">
                  <a:latin typeface="Arial" panose="020B0604020202020204" pitchFamily="34" charset="0"/>
                  <a:cs typeface="Arial" panose="020B0604020202020204" pitchFamily="34" charset="0"/>
                </a:endParaRPr>
              </a:p>
            </p:txBody>
          </p:sp>
        </mc:Choice>
        <mc:Fallback>
          <p:sp>
            <p:nvSpPr>
              <p:cNvPr id="9" name="文本占位符 4"/>
              <p:cNvSpPr>
                <a:spLocks noGrp="1" noRot="1" noChangeAspect="1" noMove="1" noResize="1" noEditPoints="1" noAdjustHandles="1" noChangeArrowheads="1" noChangeShapeType="1" noTextEdit="1"/>
              </p:cNvSpPr>
              <p:nvPr>
                <p:ph type="body" sz="quarter" idx="14"/>
              </p:nvPr>
            </p:nvSpPr>
            <p:spPr>
              <a:xfrm>
                <a:off x="515937" y="1104900"/>
                <a:ext cx="11160125" cy="5295900"/>
              </a:xfrm>
              <a:blipFill>
                <a:blip r:embed="rId3"/>
                <a:stretch>
                  <a:fillRect l="-682" t="-477" r="-568"/>
                </a:stretch>
              </a:blipFill>
            </p:spPr>
            <p:txBody>
              <a:bodyPr/>
              <a:lstStyle/>
              <a:p>
                <a:r>
                  <a:rPr lang="en-VN">
                    <a:noFill/>
                  </a:rPr>
                  <a:t> </a:t>
                </a:r>
              </a:p>
            </p:txBody>
          </p:sp>
        </mc:Fallback>
      </mc:AlternateContent>
      <p:sp>
        <p:nvSpPr>
          <p:cNvPr id="4" name="文本占位符 3"/>
          <p:cNvSpPr>
            <a:spLocks noGrp="1"/>
          </p:cNvSpPr>
          <p:nvPr>
            <p:ph type="body" sz="quarter" idx="13"/>
          </p:nvPr>
        </p:nvSpPr>
        <p:spPr>
          <a:xfrm>
            <a:off x="151872" y="133086"/>
            <a:ext cx="11888256" cy="668337"/>
          </a:xfrm>
        </p:spPr>
        <p:txBody>
          <a:bodyPr>
            <a:noAutofit/>
          </a:bodyPr>
          <a:lstStyle/>
          <a:p>
            <a:r>
              <a:rPr lang="zh-CN" altLang="en-US" dirty="0">
                <a:latin typeface="Arial" panose="020B0604020202020204" pitchFamily="34" charset="0"/>
                <a:cs typeface="Arial" panose="020B0604020202020204" pitchFamily="34" charset="0"/>
              </a:rPr>
              <a:t>Phương pháp theo dõi mục tiêu phi tất định</a:t>
            </a:r>
          </a:p>
        </p:txBody>
      </p:sp>
    </p:spTree>
    <p:extLst>
      <p:ext uri="{BB962C8B-B14F-4D97-AF65-F5344CB8AC3E}">
        <p14:creationId xmlns:p14="http://schemas.microsoft.com/office/powerpoint/2010/main" val="300329722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22</a:t>
            </a:fld>
            <a:endParaRPr lang="zh-CN" altLang="en-US">
              <a:latin typeface="Calibri"/>
              <a:cs typeface="Calibri"/>
            </a:endParaRPr>
          </a:p>
        </p:txBody>
      </p:sp>
      <mc:AlternateContent xmlns:mc="http://schemas.openxmlformats.org/markup-compatibility/2006">
        <mc:Choice xmlns:a14="http://schemas.microsoft.com/office/drawing/2010/main" Requires="a14">
          <p:sp>
            <p:nvSpPr>
              <p:cNvPr id="9" name="文本占位符 4"/>
              <p:cNvSpPr>
                <a:spLocks noGrp="1"/>
              </p:cNvSpPr>
              <p:nvPr>
                <p:ph type="body" sz="quarter" idx="14"/>
              </p:nvPr>
            </p:nvSpPr>
            <p:spPr/>
            <p:txBody>
              <a:bodyPr>
                <a:noAutofit/>
              </a:bodyPr>
              <a:lstStyle/>
              <a:p>
                <a:pPr algn="just"/>
                <a:r>
                  <a:rPr lang="zh-CN" altLang="en-US" sz="2000" b="0" dirty="0">
                    <a:latin typeface="Arial" panose="020B0604020202020204" pitchFamily="34" charset="0"/>
                    <a:cs typeface="Arial" panose="020B0604020202020204" pitchFamily="34" charset="0"/>
                  </a:rPr>
                  <a:t>Thuật toán lặp theo dõi mục tiêu dựa trên bộ lọc Kalman</a:t>
                </a:r>
                <a:endParaRPr lang="en-US" altLang="zh-CN" sz="2000" b="0" dirty="0">
                  <a:latin typeface="Arial" panose="020B0604020202020204" pitchFamily="34" charset="0"/>
                  <a:cs typeface="Arial" panose="020B0604020202020204" pitchFamily="34" charset="0"/>
                </a:endParaRPr>
              </a:p>
              <a:p>
                <a:pPr lvl="1" algn="just"/>
                <a:r>
                  <a:rPr lang="zh-CN" altLang="en-US" i="1" dirty="0">
                    <a:latin typeface="Arial" panose="020B0604020202020204" pitchFamily="34" charset="0"/>
                    <a:cs typeface="Arial" panose="020B0604020202020204" pitchFamily="34" charset="0"/>
                  </a:rPr>
                  <a:t>Khởi tạo:</a:t>
                </a:r>
                <a:r>
                  <a:rPr lang="zh-CN" altLang="en-US" dirty="0">
                    <a:latin typeface="Arial" panose="020B0604020202020204" pitchFamily="34" charset="0"/>
                    <a:cs typeface="Arial" panose="020B0604020202020204" pitchFamily="34" charset="0"/>
                  </a:rPr>
                  <a:t> khởi tạo  trạng thái </a:t>
                </a:r>
                <a14:m>
                  <m:oMath xmlns:m="http://schemas.openxmlformats.org/officeDocument/2006/math">
                    <m:sSub>
                      <m:sSubPr>
                        <m:ctrlPr>
                          <a:rPr lang="en-US" altLang="zh-CN" i="1" smtClean="0">
                            <a:latin typeface="Cambria Math" panose="02040503050406030204" pitchFamily="18" charset="0"/>
                            <a:cs typeface="Calibri" panose="020F0502020204030204" pitchFamily="34" charset="0"/>
                          </a:rPr>
                        </m:ctrlPr>
                      </m:sSubPr>
                      <m:e>
                        <m:r>
                          <a:rPr lang="en-US" altLang="zh-CN" b="0" i="1" smtClean="0">
                            <a:latin typeface="Cambria Math" panose="02040503050406030204" pitchFamily="18" charset="0"/>
                            <a:cs typeface="Calibri" panose="020F0502020204030204" pitchFamily="34" charset="0"/>
                          </a:rPr>
                          <m:t>𝑥</m:t>
                        </m:r>
                      </m:e>
                      <m:sub>
                        <m:r>
                          <a:rPr lang="en-US" altLang="zh-CN" b="0" i="1" smtClean="0">
                            <a:latin typeface="Cambria Math" panose="02040503050406030204" pitchFamily="18" charset="0"/>
                            <a:cs typeface="Calibri" panose="020F0502020204030204" pitchFamily="34" charset="0"/>
                          </a:rPr>
                          <m:t>0</m:t>
                        </m:r>
                      </m:sub>
                    </m:sSub>
                  </m:oMath>
                </a14:m>
                <a:r>
                  <a:rPr lang="zh-CN" altLang="en-US" dirty="0">
                    <a:latin typeface="Arial" panose="020B0604020202020204" pitchFamily="34" charset="0"/>
                    <a:cs typeface="Arial" panose="020B0604020202020204" pitchFamily="34" charset="0"/>
                  </a:rPr>
                  <a:t> và ma trận hiệp phương sai </a:t>
                </a:r>
                <a14:m>
                  <m:oMath xmlns:m="http://schemas.openxmlformats.org/officeDocument/2006/math">
                    <m:sSub>
                      <m:sSubPr>
                        <m:ctrlPr>
                          <a:rPr lang="en-US" altLang="zh-CN" i="1">
                            <a:latin typeface="Cambria Math" panose="02040503050406030204" pitchFamily="18" charset="0"/>
                            <a:cs typeface="Calibri" panose="020F0502020204030204" pitchFamily="34" charset="0"/>
                          </a:rPr>
                        </m:ctrlPr>
                      </m:sSubPr>
                      <m:e>
                        <m:r>
                          <a:rPr lang="en-US" altLang="zh-CN" b="0" i="1" smtClean="0">
                            <a:latin typeface="Cambria Math" panose="02040503050406030204" pitchFamily="18" charset="0"/>
                            <a:cs typeface="Calibri" panose="020F0502020204030204" pitchFamily="34" charset="0"/>
                          </a:rPr>
                          <m:t>𝑃</m:t>
                        </m:r>
                      </m:e>
                      <m:sub>
                        <m:r>
                          <a:rPr lang="en-US" altLang="zh-CN" b="0" i="1" smtClean="0">
                            <a:latin typeface="Cambria Math" panose="02040503050406030204" pitchFamily="18" charset="0"/>
                            <a:cs typeface="Calibri" panose="020F0502020204030204" pitchFamily="34" charset="0"/>
                          </a:rPr>
                          <m:t>0</m:t>
                        </m:r>
                      </m:sub>
                    </m:sSub>
                  </m:oMath>
                </a14:m>
                <a:r>
                  <a:rPr lang="zh-CN" altLang="en-US" dirty="0">
                    <a:latin typeface="Arial" panose="020B0604020202020204" pitchFamily="34" charset="0"/>
                    <a:cs typeface="Arial" panose="020B0604020202020204" pitchFamily="34" charset="0"/>
                  </a:rPr>
                  <a:t> của đối tượng, trong đó ma trận hiệp phương sai </a:t>
                </a:r>
                <a14:m>
                  <m:oMath xmlns:m="http://schemas.openxmlformats.org/officeDocument/2006/math">
                    <m:sSub>
                      <m:sSubPr>
                        <m:ctrlPr>
                          <a:rPr lang="en-US" altLang="zh-CN" i="1">
                            <a:latin typeface="Cambria Math" panose="02040503050406030204" pitchFamily="18" charset="0"/>
                            <a:cs typeface="Calibri" panose="020F0502020204030204" pitchFamily="34" charset="0"/>
                          </a:rPr>
                        </m:ctrlPr>
                      </m:sSubPr>
                      <m:e>
                        <m:r>
                          <a:rPr lang="en-US" altLang="zh-CN" b="0" i="1" smtClean="0">
                            <a:latin typeface="Cambria Math" panose="02040503050406030204" pitchFamily="18" charset="0"/>
                            <a:cs typeface="Calibri" panose="020F0502020204030204" pitchFamily="34" charset="0"/>
                          </a:rPr>
                          <m:t>𝑃</m:t>
                        </m:r>
                      </m:e>
                      <m:sub>
                        <m:r>
                          <a:rPr lang="en-US" altLang="zh-CN" b="0" i="1" smtClean="0">
                            <a:latin typeface="Cambria Math" panose="02040503050406030204" pitchFamily="18" charset="0"/>
                            <a:cs typeface="Calibri" panose="020F0502020204030204" pitchFamily="34" charset="0"/>
                          </a:rPr>
                          <m:t>0</m:t>
                        </m:r>
                      </m:sub>
                    </m:sSub>
                  </m:oMath>
                </a14:m>
                <a:r>
                  <a:rPr lang="zh-CN" altLang="en-US" dirty="0">
                    <a:latin typeface="Arial" panose="020B0604020202020204" pitchFamily="34" charset="0"/>
                    <a:cs typeface="Arial" panose="020B0604020202020204" pitchFamily="34" charset="0"/>
                  </a:rPr>
                  <a:t> biểu thị độ bất định của ước lượng trạng thái</a:t>
                </a:r>
                <a:endParaRPr lang="en-US" altLang="zh-CN" dirty="0">
                  <a:latin typeface="Arial" panose="020B0604020202020204" pitchFamily="34" charset="0"/>
                  <a:cs typeface="Arial" panose="020B0604020202020204" pitchFamily="34" charset="0"/>
                </a:endParaRPr>
              </a:p>
              <a:p>
                <a:pPr lvl="1" algn="just"/>
                <a:r>
                  <a:rPr lang="en-US" altLang="zh-CN" i="1" dirty="0" err="1">
                    <a:latin typeface="Arial" panose="020B0604020202020204" pitchFamily="34" charset="0"/>
                    <a:cs typeface="Arial" panose="020B0604020202020204" pitchFamily="34" charset="0"/>
                  </a:rPr>
                  <a:t>Dự</a:t>
                </a:r>
                <a:r>
                  <a:rPr lang="en-US" altLang="zh-CN" i="1" dirty="0">
                    <a:latin typeface="Arial" panose="020B0604020202020204" pitchFamily="34" charset="0"/>
                    <a:cs typeface="Arial" panose="020B0604020202020204" pitchFamily="34" charset="0"/>
                  </a:rPr>
                  <a:t> </a:t>
                </a:r>
                <a:r>
                  <a:rPr lang="en-US" altLang="zh-CN" i="1" dirty="0" err="1">
                    <a:latin typeface="Arial" panose="020B0604020202020204" pitchFamily="34" charset="0"/>
                    <a:cs typeface="Arial" panose="020B0604020202020204" pitchFamily="34" charset="0"/>
                  </a:rPr>
                  <a:t>đoán</a:t>
                </a:r>
                <a:r>
                  <a:rPr lang="en-US" altLang="zh-CN" i="1" dirty="0">
                    <a:latin typeface="Arial" panose="020B0604020202020204" pitchFamily="34" charset="0"/>
                    <a:cs typeface="Arial" panose="020B0604020202020204" pitchFamily="34" charset="0"/>
                  </a:rPr>
                  <a:t> </a:t>
                </a:r>
                <a:r>
                  <a:rPr lang="en-US" altLang="zh-CN" i="1" dirty="0" err="1">
                    <a:latin typeface="Arial" panose="020B0604020202020204" pitchFamily="34" charset="0"/>
                    <a:cs typeface="Arial" panose="020B0604020202020204" pitchFamily="34" charset="0"/>
                  </a:rPr>
                  <a:t>trạng</a:t>
                </a:r>
                <a:r>
                  <a:rPr lang="en-US" altLang="zh-CN" i="1" dirty="0">
                    <a:latin typeface="Arial" panose="020B0604020202020204" pitchFamily="34" charset="0"/>
                    <a:cs typeface="Arial" panose="020B0604020202020204" pitchFamily="34" charset="0"/>
                  </a:rPr>
                  <a:t> </a:t>
                </a:r>
                <a:r>
                  <a:rPr lang="en-US" altLang="zh-CN" i="1" dirty="0" err="1">
                    <a:latin typeface="Arial" panose="020B0604020202020204" pitchFamily="34" charset="0"/>
                    <a:cs typeface="Arial" panose="020B0604020202020204" pitchFamily="34" charset="0"/>
                  </a:rPr>
                  <a:t>thái</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dự</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đoán</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trạng</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thái</a:t>
                </a:r>
                <a:r>
                  <a:rPr lang="en-US" altLang="zh-CN" dirty="0">
                    <a:latin typeface="Arial" panose="020B0604020202020204" pitchFamily="34" charset="0"/>
                    <a:cs typeface="Arial" panose="020B0604020202020204" pitchFamily="34" charset="0"/>
                  </a:rPr>
                  <a:t> </a:t>
                </a:r>
                <a14:m>
                  <m:oMath xmlns:m="http://schemas.openxmlformats.org/officeDocument/2006/math">
                    <m:sSub>
                      <m:sSubPr>
                        <m:ctrlPr>
                          <a:rPr lang="en-US" altLang="zh-CN" i="1" smtClean="0">
                            <a:latin typeface="Cambria Math" panose="02040503050406030204" pitchFamily="18" charset="0"/>
                            <a:cs typeface="Calibri" panose="020F0502020204030204" pitchFamily="34" charset="0"/>
                          </a:rPr>
                        </m:ctrlPr>
                      </m:sSubPr>
                      <m:e>
                        <m:r>
                          <a:rPr lang="en-US" altLang="zh-CN" b="0" i="1" smtClean="0">
                            <a:latin typeface="Cambria Math" panose="02040503050406030204" pitchFamily="18" charset="0"/>
                            <a:cs typeface="Calibri" panose="020F0502020204030204" pitchFamily="34" charset="0"/>
                          </a:rPr>
                          <m:t>𝑥</m:t>
                        </m:r>
                      </m:e>
                      <m:sub>
                        <m:r>
                          <a:rPr lang="en-US" altLang="zh-CN" b="0" i="1" smtClean="0">
                            <a:latin typeface="Cambria Math" panose="02040503050406030204" pitchFamily="18" charset="0"/>
                            <a:cs typeface="Calibri" panose="020F0502020204030204" pitchFamily="34" charset="0"/>
                          </a:rPr>
                          <m:t>𝑝</m:t>
                        </m:r>
                      </m:sub>
                    </m:sSub>
                  </m:oMath>
                </a14:m>
                <a:r>
                  <a:rPr lang="zh-CN" altLang="en-US" dirty="0">
                    <a:latin typeface="Arial" panose="020B0604020202020204" pitchFamily="34" charset="0"/>
                    <a:cs typeface="Arial" panose="020B0604020202020204" pitchFamily="34" charset="0"/>
                  </a:rPr>
                  <a:t> và ma trận hiệp phương sai </a:t>
                </a:r>
                <a14:m>
                  <m:oMath xmlns:m="http://schemas.openxmlformats.org/officeDocument/2006/math">
                    <m:sSub>
                      <m:sSubPr>
                        <m:ctrlPr>
                          <a:rPr lang="en-US" altLang="zh-CN" i="1">
                            <a:latin typeface="Cambria Math" panose="02040503050406030204" pitchFamily="18" charset="0"/>
                            <a:cs typeface="Calibri" panose="020F0502020204030204" pitchFamily="34" charset="0"/>
                          </a:rPr>
                        </m:ctrlPr>
                      </m:sSubPr>
                      <m:e>
                        <m:r>
                          <a:rPr lang="en-US" altLang="zh-CN" b="0" i="1" smtClean="0">
                            <a:latin typeface="Cambria Math" panose="02040503050406030204" pitchFamily="18" charset="0"/>
                            <a:cs typeface="Calibri" panose="020F0502020204030204" pitchFamily="34" charset="0"/>
                          </a:rPr>
                          <m:t>𝑃</m:t>
                        </m:r>
                      </m:e>
                      <m:sub>
                        <m:r>
                          <a:rPr lang="en-US" altLang="zh-CN" b="0" i="1" smtClean="0">
                            <a:latin typeface="Cambria Math" panose="02040503050406030204" pitchFamily="18" charset="0"/>
                            <a:cs typeface="Calibri" panose="020F0502020204030204" pitchFamily="34" charset="0"/>
                          </a:rPr>
                          <m:t>𝑝</m:t>
                        </m:r>
                      </m:sub>
                    </m:sSub>
                  </m:oMath>
                </a14:m>
                <a:r>
                  <a:rPr lang="zh-CN" altLang="en-US" dirty="0">
                    <a:latin typeface="Arial" panose="020B0604020202020204" pitchFamily="34" charset="0"/>
                    <a:cs typeface="Arial" panose="020B0604020202020204" pitchFamily="34" charset="0"/>
                  </a:rPr>
                  <a:t> theo phương trình trạng thái hệ thống, trong đó </a:t>
                </a:r>
                <a14:m>
                  <m:oMath xmlns:m="http://schemas.openxmlformats.org/officeDocument/2006/math">
                    <m:r>
                      <a:rPr lang="en-US" altLang="zh-CN" b="0" i="1" smtClean="0">
                        <a:latin typeface="Cambria Math" panose="02040503050406030204" pitchFamily="18" charset="0"/>
                        <a:cs typeface="Calibri" panose="020F0502020204030204" pitchFamily="34" charset="0"/>
                      </a:rPr>
                      <m:t>𝑄</m:t>
                    </m:r>
                  </m:oMath>
                </a14:m>
                <a:r>
                  <a:rPr lang="zh-CN" altLang="en-US" dirty="0">
                    <a:latin typeface="Arial" panose="020B0604020202020204" pitchFamily="34" charset="0"/>
                    <a:cs typeface="Arial" panose="020B0604020202020204" pitchFamily="34" charset="0"/>
                  </a:rPr>
                  <a:t> là ma trận hiệp phương sai của nhiễu quá trình</a:t>
                </a:r>
                <a:endParaRPr lang="en-US" altLang="zh-CN" dirty="0">
                  <a:latin typeface="Arial" panose="020B0604020202020204" pitchFamily="34" charset="0"/>
                  <a:cs typeface="Arial" panose="020B0604020202020204" pitchFamily="34" charset="0"/>
                </a:endParaRPr>
              </a:p>
              <a:p>
                <a:pPr marL="457200" lvl="1" indent="0" algn="just">
                  <a:buNone/>
                </a:pPr>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cs typeface="Calibri" panose="020F0502020204030204" pitchFamily="34" charset="0"/>
                            </a:rPr>
                          </m:ctrlPr>
                        </m:sSubPr>
                        <m:e>
                          <m:r>
                            <a:rPr lang="en-US" altLang="zh-CN" b="0" i="1" smtClean="0">
                              <a:latin typeface="Cambria Math" panose="02040503050406030204" pitchFamily="18" charset="0"/>
                              <a:cs typeface="Calibri" panose="020F0502020204030204" pitchFamily="34" charset="0"/>
                            </a:rPr>
                            <m:t>𝑥</m:t>
                          </m:r>
                        </m:e>
                        <m:sub>
                          <m:r>
                            <a:rPr lang="en-US" altLang="zh-CN" b="0" i="1" smtClean="0">
                              <a:latin typeface="Cambria Math" panose="02040503050406030204" pitchFamily="18" charset="0"/>
                              <a:cs typeface="Calibri" panose="020F0502020204030204" pitchFamily="34" charset="0"/>
                            </a:rPr>
                            <m:t>𝑝</m:t>
                          </m:r>
                        </m:sub>
                      </m:sSub>
                      <m:r>
                        <a:rPr lang="en-US" altLang="zh-CN" b="0" i="1" smtClean="0">
                          <a:latin typeface="Cambria Math" panose="02040503050406030204" pitchFamily="18" charset="0"/>
                          <a:cs typeface="Calibri" panose="020F0502020204030204" pitchFamily="34" charset="0"/>
                        </a:rPr>
                        <m:t>=</m:t>
                      </m:r>
                      <m:r>
                        <a:rPr lang="en-US" altLang="zh-CN" b="0" i="1" smtClean="0">
                          <a:latin typeface="Cambria Math" panose="02040503050406030204" pitchFamily="18" charset="0"/>
                          <a:cs typeface="Calibri" panose="020F0502020204030204" pitchFamily="34" charset="0"/>
                        </a:rPr>
                        <m:t>𝐹</m:t>
                      </m:r>
                      <m:sSub>
                        <m:sSubPr>
                          <m:ctrlPr>
                            <a:rPr lang="en-US" altLang="zh-CN" i="1" smtClean="0">
                              <a:latin typeface="Cambria Math" panose="02040503050406030204" pitchFamily="18" charset="0"/>
                              <a:cs typeface="Calibri" panose="020F0502020204030204" pitchFamily="34" charset="0"/>
                            </a:rPr>
                          </m:ctrlPr>
                        </m:sSubPr>
                        <m:e>
                          <m:r>
                            <a:rPr lang="en-US" altLang="zh-CN" b="0" i="1" smtClean="0">
                              <a:latin typeface="Cambria Math" panose="02040503050406030204" pitchFamily="18" charset="0"/>
                              <a:cs typeface="Calibri" panose="020F0502020204030204" pitchFamily="34" charset="0"/>
                            </a:rPr>
                            <m:t>𝑥</m:t>
                          </m:r>
                        </m:e>
                        <m:sub>
                          <m:r>
                            <a:rPr lang="en-US" altLang="zh-CN" b="0" i="1" smtClean="0">
                              <a:latin typeface="Cambria Math" panose="02040503050406030204" pitchFamily="18" charset="0"/>
                              <a:cs typeface="Calibri" panose="020F0502020204030204" pitchFamily="34" charset="0"/>
                            </a:rPr>
                            <m:t>𝑘</m:t>
                          </m:r>
                          <m:r>
                            <a:rPr lang="en-US" altLang="zh-CN" b="0" i="1" smtClean="0">
                              <a:latin typeface="Cambria Math" panose="02040503050406030204" pitchFamily="18" charset="0"/>
                              <a:cs typeface="Calibri" panose="020F0502020204030204" pitchFamily="34" charset="0"/>
                            </a:rPr>
                            <m:t>−1</m:t>
                          </m:r>
                        </m:sub>
                      </m:sSub>
                      <m:r>
                        <a:rPr lang="en-US" altLang="zh-CN" b="0" i="1" smtClean="0">
                          <a:latin typeface="Cambria Math" panose="02040503050406030204" pitchFamily="18" charset="0"/>
                          <a:cs typeface="Calibri" panose="020F0502020204030204" pitchFamily="34" charset="0"/>
                        </a:rPr>
                        <m:t>           </m:t>
                      </m:r>
                      <m:sSub>
                        <m:sSubPr>
                          <m:ctrlPr>
                            <a:rPr lang="en-US" altLang="zh-CN" i="1">
                              <a:latin typeface="Cambria Math" panose="02040503050406030204" pitchFamily="18" charset="0"/>
                              <a:cs typeface="Calibri" panose="020F0502020204030204" pitchFamily="34" charset="0"/>
                            </a:rPr>
                          </m:ctrlPr>
                        </m:sSubPr>
                        <m:e>
                          <m:r>
                            <a:rPr lang="en-US" altLang="zh-CN" b="0" i="1" smtClean="0">
                              <a:latin typeface="Cambria Math" panose="02040503050406030204" pitchFamily="18" charset="0"/>
                              <a:cs typeface="Calibri" panose="020F0502020204030204" pitchFamily="34" charset="0"/>
                            </a:rPr>
                            <m:t>𝑃</m:t>
                          </m:r>
                        </m:e>
                        <m:sub>
                          <m:r>
                            <a:rPr lang="en-US" altLang="zh-CN" b="0" i="1" smtClean="0">
                              <a:latin typeface="Cambria Math" panose="02040503050406030204" pitchFamily="18" charset="0"/>
                              <a:cs typeface="Calibri" panose="020F0502020204030204" pitchFamily="34" charset="0"/>
                            </a:rPr>
                            <m:t>𝑝</m:t>
                          </m:r>
                        </m:sub>
                      </m:sSub>
                      <m:r>
                        <a:rPr lang="en-US" altLang="zh-CN" b="0" i="1" smtClean="0">
                          <a:latin typeface="Cambria Math" panose="02040503050406030204" pitchFamily="18" charset="0"/>
                          <a:cs typeface="Calibri" panose="020F0502020204030204" pitchFamily="34" charset="0"/>
                        </a:rPr>
                        <m:t>=</m:t>
                      </m:r>
                      <m:r>
                        <a:rPr lang="en-US" altLang="zh-CN" b="0" i="1" smtClean="0">
                          <a:latin typeface="Cambria Math" panose="02040503050406030204" pitchFamily="18" charset="0"/>
                          <a:cs typeface="Calibri" panose="020F0502020204030204" pitchFamily="34" charset="0"/>
                        </a:rPr>
                        <m:t>𝐹</m:t>
                      </m:r>
                      <m:sSub>
                        <m:sSubPr>
                          <m:ctrlPr>
                            <a:rPr lang="en-US" altLang="zh-CN" i="1">
                              <a:latin typeface="Cambria Math" panose="02040503050406030204" pitchFamily="18" charset="0"/>
                              <a:cs typeface="Calibri" panose="020F0502020204030204" pitchFamily="34" charset="0"/>
                            </a:rPr>
                          </m:ctrlPr>
                        </m:sSubPr>
                        <m:e>
                          <m:r>
                            <a:rPr lang="en-US" altLang="zh-CN" b="0" i="1" smtClean="0">
                              <a:latin typeface="Cambria Math" panose="02040503050406030204" pitchFamily="18" charset="0"/>
                              <a:cs typeface="Calibri" panose="020F0502020204030204" pitchFamily="34" charset="0"/>
                            </a:rPr>
                            <m:t>𝑃</m:t>
                          </m:r>
                        </m:e>
                        <m:sub>
                          <m:r>
                            <a:rPr lang="en-US" altLang="zh-CN" b="0" i="1" smtClean="0">
                              <a:latin typeface="Cambria Math" panose="02040503050406030204" pitchFamily="18" charset="0"/>
                              <a:cs typeface="Calibri" panose="020F0502020204030204" pitchFamily="34" charset="0"/>
                            </a:rPr>
                            <m:t>𝑘</m:t>
                          </m:r>
                          <m:r>
                            <a:rPr lang="en-US" altLang="zh-CN" b="0" i="1" smtClean="0">
                              <a:latin typeface="Cambria Math" panose="02040503050406030204" pitchFamily="18" charset="0"/>
                              <a:cs typeface="Calibri" panose="020F0502020204030204" pitchFamily="34" charset="0"/>
                            </a:rPr>
                            <m:t>−1</m:t>
                          </m:r>
                        </m:sub>
                      </m:sSub>
                      <m:sSup>
                        <m:sSupPr>
                          <m:ctrlPr>
                            <a:rPr lang="en-US" altLang="zh-CN" i="1">
                              <a:latin typeface="Cambria Math" panose="02040503050406030204" pitchFamily="18" charset="0"/>
                              <a:cs typeface="Calibri" panose="020F0502020204030204" pitchFamily="34" charset="0"/>
                            </a:rPr>
                          </m:ctrlPr>
                        </m:sSupPr>
                        <m:e>
                          <m:r>
                            <a:rPr lang="en-US" altLang="zh-CN" b="0" i="1" smtClean="0">
                              <a:latin typeface="Cambria Math" panose="02040503050406030204" pitchFamily="18" charset="0"/>
                              <a:cs typeface="Calibri" panose="020F0502020204030204" pitchFamily="34" charset="0"/>
                            </a:rPr>
                            <m:t>𝐹</m:t>
                          </m:r>
                        </m:e>
                        <m:sup>
                          <m:r>
                            <a:rPr lang="en-US" altLang="zh-CN" b="0" i="1" smtClean="0">
                              <a:latin typeface="Cambria Math" panose="02040503050406030204" pitchFamily="18" charset="0"/>
                              <a:cs typeface="Calibri" panose="020F0502020204030204" pitchFamily="34" charset="0"/>
                            </a:rPr>
                            <m:t>𝑇</m:t>
                          </m:r>
                        </m:sup>
                      </m:sSup>
                      <m:r>
                        <a:rPr lang="en-US" altLang="zh-CN" b="0" i="1" smtClean="0">
                          <a:latin typeface="Cambria Math" panose="02040503050406030204" pitchFamily="18" charset="0"/>
                          <a:cs typeface="Calibri" panose="020F0502020204030204" pitchFamily="34" charset="0"/>
                        </a:rPr>
                        <m:t>+</m:t>
                      </m:r>
                      <m:r>
                        <a:rPr lang="en-US" altLang="zh-CN" b="0" i="1" smtClean="0">
                          <a:latin typeface="Cambria Math" panose="02040503050406030204" pitchFamily="18" charset="0"/>
                          <a:cs typeface="Calibri" panose="020F0502020204030204" pitchFamily="34" charset="0"/>
                        </a:rPr>
                        <m:t>𝑄</m:t>
                      </m:r>
                    </m:oMath>
                  </m:oMathPara>
                </a14:m>
                <a:endParaRPr lang="en-US" altLang="zh-CN" dirty="0">
                  <a:latin typeface="Arial" panose="020B0604020202020204" pitchFamily="34" charset="0"/>
                  <a:cs typeface="Arial" panose="020B0604020202020204" pitchFamily="34" charset="0"/>
                </a:endParaRPr>
              </a:p>
              <a:p>
                <a:pPr lvl="1" algn="just"/>
                <a:r>
                  <a:rPr lang="en-US" altLang="zh-CN" i="1" dirty="0">
                    <a:latin typeface="Arial" panose="020B0604020202020204" pitchFamily="34" charset="0"/>
                    <a:cs typeface="Arial" panose="020B0604020202020204" pitchFamily="34" charset="0"/>
                  </a:rPr>
                  <a:t>Hiệu </a:t>
                </a:r>
                <a:r>
                  <a:rPr lang="en-US" altLang="zh-CN" i="1" dirty="0" err="1">
                    <a:latin typeface="Arial" panose="020B0604020202020204" pitchFamily="34" charset="0"/>
                    <a:cs typeface="Arial" panose="020B0604020202020204" pitchFamily="34" charset="0"/>
                  </a:rPr>
                  <a:t>chỉnh</a:t>
                </a:r>
                <a:r>
                  <a:rPr lang="en-US" altLang="zh-CN" i="1" dirty="0">
                    <a:latin typeface="Arial" panose="020B0604020202020204" pitchFamily="34" charset="0"/>
                    <a:cs typeface="Arial" panose="020B0604020202020204" pitchFamily="34" charset="0"/>
                  </a:rPr>
                  <a:t> </a:t>
                </a:r>
                <a:r>
                  <a:rPr lang="en-US" altLang="zh-CN" i="1" dirty="0" err="1">
                    <a:latin typeface="Arial" panose="020B0604020202020204" pitchFamily="34" charset="0"/>
                    <a:cs typeface="Arial" panose="020B0604020202020204" pitchFamily="34" charset="0"/>
                  </a:rPr>
                  <a:t>trạng</a:t>
                </a:r>
                <a:r>
                  <a:rPr lang="en-US" altLang="zh-CN" i="1" dirty="0">
                    <a:latin typeface="Arial" panose="020B0604020202020204" pitchFamily="34" charset="0"/>
                    <a:cs typeface="Arial" panose="020B0604020202020204" pitchFamily="34" charset="0"/>
                  </a:rPr>
                  <a:t> </a:t>
                </a:r>
                <a:r>
                  <a:rPr lang="en-US" altLang="zh-CN" i="1" dirty="0" err="1">
                    <a:latin typeface="Arial" panose="020B0604020202020204" pitchFamily="34" charset="0"/>
                    <a:cs typeface="Arial" panose="020B0604020202020204" pitchFamily="34" charset="0"/>
                  </a:rPr>
                  <a:t>thái</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hiệu</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chỉnh</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dự</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đoán</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trạng</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thái</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dựa</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trên</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đại</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lượng</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quan</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sát</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trong</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đó</a:t>
                </a:r>
                <a:r>
                  <a:rPr lang="en-US" altLang="zh-CN" dirty="0">
                    <a:latin typeface="Arial" panose="020B0604020202020204" pitchFamily="34" charset="0"/>
                    <a:cs typeface="Arial" panose="020B0604020202020204" pitchFamily="34" charset="0"/>
                  </a:rPr>
                  <a:t> </a:t>
                </a:r>
                <a14:m>
                  <m:oMath xmlns:m="http://schemas.openxmlformats.org/officeDocument/2006/math">
                    <m:sSub>
                      <m:sSubPr>
                        <m:ctrlPr>
                          <a:rPr lang="en-US" altLang="zh-CN" i="1">
                            <a:latin typeface="Cambria Math" panose="02040503050406030204" pitchFamily="18" charset="0"/>
                            <a:cs typeface="Calibri" panose="020F0502020204030204" pitchFamily="34" charset="0"/>
                          </a:rPr>
                        </m:ctrlPr>
                      </m:sSubPr>
                      <m:e>
                        <m:r>
                          <a:rPr lang="en-US" altLang="zh-CN" b="0" i="1" smtClean="0">
                            <a:latin typeface="Cambria Math" panose="02040503050406030204" pitchFamily="18" charset="0"/>
                            <a:cs typeface="Calibri" panose="020F0502020204030204" pitchFamily="34" charset="0"/>
                          </a:rPr>
                          <m:t>𝐾</m:t>
                        </m:r>
                      </m:e>
                      <m:sub>
                        <m:r>
                          <a:rPr lang="en-US" altLang="zh-CN" b="0" i="1" smtClean="0">
                            <a:latin typeface="Cambria Math" panose="02040503050406030204" pitchFamily="18" charset="0"/>
                            <a:cs typeface="Calibri" panose="020F0502020204030204" pitchFamily="34" charset="0"/>
                          </a:rPr>
                          <m:t>𝑘</m:t>
                        </m:r>
                      </m:sub>
                    </m:sSub>
                  </m:oMath>
                </a14:m>
                <a:r>
                  <a:rPr lang="zh-CN" altLang="en-US" dirty="0">
                    <a:latin typeface="Arial" panose="020B0604020202020204" pitchFamily="34" charset="0"/>
                    <a:cs typeface="Arial" panose="020B0604020202020204" pitchFamily="34" charset="0"/>
                  </a:rPr>
                  <a:t> là độ lợi Kalman, </a:t>
                </a:r>
                <a14:m>
                  <m:oMath xmlns:m="http://schemas.openxmlformats.org/officeDocument/2006/math">
                    <m:r>
                      <a:rPr lang="en-US" altLang="zh-CN" b="0" i="1" smtClean="0">
                        <a:latin typeface="Cambria Math" panose="02040503050406030204" pitchFamily="18" charset="0"/>
                        <a:cs typeface="Calibri" panose="020F0502020204030204" pitchFamily="34" charset="0"/>
                      </a:rPr>
                      <m:t>𝑅</m:t>
                    </m:r>
                  </m:oMath>
                </a14:m>
                <a:r>
                  <a:rPr lang="zh-CN" altLang="en-US" dirty="0">
                    <a:latin typeface="Arial" panose="020B0604020202020204" pitchFamily="34" charset="0"/>
                    <a:cs typeface="Arial" panose="020B0604020202020204" pitchFamily="34" charset="0"/>
                  </a:rPr>
                  <a:t> là ma trận hiệp phương sai của nhiễu quan sát, là ma trận đơn vị</a:t>
                </a:r>
                <a:endParaRPr lang="en-US" altLang="zh-CN" dirty="0">
                  <a:latin typeface="Arial" panose="020B0604020202020204" pitchFamily="34" charset="0"/>
                  <a:cs typeface="Arial" panose="020B0604020202020204" pitchFamily="34" charset="0"/>
                </a:endParaRPr>
              </a:p>
              <a:p>
                <a:pPr marL="457200" lvl="1" indent="0" algn="just">
                  <a:buNone/>
                </a:pPr>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cs typeface="Calibri" panose="020F0502020204030204" pitchFamily="34" charset="0"/>
                            </a:rPr>
                          </m:ctrlPr>
                        </m:sSubPr>
                        <m:e>
                          <m:r>
                            <a:rPr lang="en-US" altLang="zh-CN" b="0" i="1" smtClean="0">
                              <a:latin typeface="Cambria Math" panose="02040503050406030204" pitchFamily="18" charset="0"/>
                              <a:cs typeface="Calibri" panose="020F0502020204030204" pitchFamily="34" charset="0"/>
                            </a:rPr>
                            <m:t>𝐾</m:t>
                          </m:r>
                        </m:e>
                        <m:sub>
                          <m:r>
                            <a:rPr lang="en-US" altLang="zh-CN" b="0" i="1" smtClean="0">
                              <a:latin typeface="Cambria Math" panose="02040503050406030204" pitchFamily="18" charset="0"/>
                              <a:cs typeface="Calibri" panose="020F0502020204030204" pitchFamily="34" charset="0"/>
                            </a:rPr>
                            <m:t>𝑘</m:t>
                          </m:r>
                        </m:sub>
                      </m:sSub>
                      <m:r>
                        <a:rPr lang="en-US" altLang="zh-CN" b="0" i="1" smtClean="0">
                          <a:latin typeface="Cambria Math" panose="02040503050406030204" pitchFamily="18" charset="0"/>
                          <a:cs typeface="Calibri" panose="020F0502020204030204" pitchFamily="34" charset="0"/>
                        </a:rPr>
                        <m:t>=</m:t>
                      </m:r>
                      <m:sSub>
                        <m:sSubPr>
                          <m:ctrlPr>
                            <a:rPr lang="en-US" altLang="zh-CN" i="1">
                              <a:latin typeface="Cambria Math" panose="02040503050406030204" pitchFamily="18" charset="0"/>
                              <a:cs typeface="Calibri" panose="020F0502020204030204" pitchFamily="34" charset="0"/>
                            </a:rPr>
                          </m:ctrlPr>
                        </m:sSubPr>
                        <m:e>
                          <m:r>
                            <a:rPr lang="en-US" altLang="zh-CN" b="0" i="1" smtClean="0">
                              <a:latin typeface="Cambria Math" panose="02040503050406030204" pitchFamily="18" charset="0"/>
                              <a:cs typeface="Calibri" panose="020F0502020204030204" pitchFamily="34" charset="0"/>
                            </a:rPr>
                            <m:t>𝑃</m:t>
                          </m:r>
                        </m:e>
                        <m:sub>
                          <m:r>
                            <a:rPr lang="en-US" altLang="zh-CN" b="0" i="1" smtClean="0">
                              <a:latin typeface="Cambria Math" panose="02040503050406030204" pitchFamily="18" charset="0"/>
                              <a:cs typeface="Calibri" panose="020F0502020204030204" pitchFamily="34" charset="0"/>
                            </a:rPr>
                            <m:t>𝑝</m:t>
                          </m:r>
                        </m:sub>
                      </m:sSub>
                      <m:sSup>
                        <m:sSupPr>
                          <m:ctrlPr>
                            <a:rPr lang="en-US" altLang="zh-CN" i="1">
                              <a:latin typeface="Cambria Math" panose="02040503050406030204" pitchFamily="18" charset="0"/>
                              <a:cs typeface="Calibri" panose="020F0502020204030204" pitchFamily="34" charset="0"/>
                            </a:rPr>
                          </m:ctrlPr>
                        </m:sSupPr>
                        <m:e>
                          <m:r>
                            <a:rPr lang="en-US" altLang="zh-CN" b="0" i="1" smtClean="0">
                              <a:latin typeface="Cambria Math" panose="02040503050406030204" pitchFamily="18" charset="0"/>
                              <a:cs typeface="Calibri" panose="020F0502020204030204" pitchFamily="34" charset="0"/>
                            </a:rPr>
                            <m:t>𝐻</m:t>
                          </m:r>
                        </m:e>
                        <m:sup>
                          <m:r>
                            <a:rPr lang="en-US" altLang="zh-CN" b="0" i="1" smtClean="0">
                              <a:latin typeface="Cambria Math" panose="02040503050406030204" pitchFamily="18" charset="0"/>
                              <a:cs typeface="Calibri" panose="020F0502020204030204" pitchFamily="34" charset="0"/>
                            </a:rPr>
                            <m:t>𝑇</m:t>
                          </m:r>
                        </m:sup>
                      </m:sSup>
                      <m:sSup>
                        <m:sSupPr>
                          <m:ctrlPr>
                            <a:rPr lang="en-US" altLang="zh-CN" i="1" smtClean="0">
                              <a:latin typeface="Cambria Math" panose="02040503050406030204" pitchFamily="18" charset="0"/>
                              <a:cs typeface="Calibri" panose="020F0502020204030204" pitchFamily="34" charset="0"/>
                            </a:rPr>
                          </m:ctrlPr>
                        </m:sSupPr>
                        <m:e>
                          <m:r>
                            <a:rPr lang="en-US" altLang="zh-CN" b="0" i="1" smtClean="0">
                              <a:latin typeface="Cambria Math" panose="02040503050406030204" pitchFamily="18" charset="0"/>
                              <a:cs typeface="Calibri" panose="020F0502020204030204" pitchFamily="34" charset="0"/>
                            </a:rPr>
                            <m:t>(</m:t>
                          </m:r>
                          <m:r>
                            <a:rPr lang="en-US" altLang="zh-CN" b="0" i="1" smtClean="0">
                              <a:latin typeface="Cambria Math" panose="02040503050406030204" pitchFamily="18" charset="0"/>
                              <a:cs typeface="Calibri" panose="020F0502020204030204" pitchFamily="34" charset="0"/>
                            </a:rPr>
                            <m:t>𝐻</m:t>
                          </m:r>
                          <m:sSub>
                            <m:sSubPr>
                              <m:ctrlPr>
                                <a:rPr lang="en-US" altLang="zh-CN" i="1">
                                  <a:latin typeface="Cambria Math" panose="02040503050406030204" pitchFamily="18" charset="0"/>
                                  <a:cs typeface="Calibri" panose="020F0502020204030204" pitchFamily="34" charset="0"/>
                                </a:rPr>
                              </m:ctrlPr>
                            </m:sSubPr>
                            <m:e>
                              <m:r>
                                <a:rPr lang="en-US" altLang="zh-CN" b="0" i="1" smtClean="0">
                                  <a:latin typeface="Cambria Math" panose="02040503050406030204" pitchFamily="18" charset="0"/>
                                  <a:cs typeface="Calibri" panose="020F0502020204030204" pitchFamily="34" charset="0"/>
                                </a:rPr>
                                <m:t>𝑃</m:t>
                              </m:r>
                            </m:e>
                            <m:sub>
                              <m:r>
                                <a:rPr lang="en-US" altLang="zh-CN" b="0" i="1" smtClean="0">
                                  <a:latin typeface="Cambria Math" panose="02040503050406030204" pitchFamily="18" charset="0"/>
                                  <a:cs typeface="Calibri" panose="020F0502020204030204" pitchFamily="34" charset="0"/>
                                </a:rPr>
                                <m:t>𝑝</m:t>
                              </m:r>
                            </m:sub>
                          </m:sSub>
                          <m:sSup>
                            <m:sSupPr>
                              <m:ctrlPr>
                                <a:rPr lang="en-US" altLang="zh-CN" i="1">
                                  <a:latin typeface="Cambria Math" panose="02040503050406030204" pitchFamily="18" charset="0"/>
                                  <a:cs typeface="Calibri" panose="020F0502020204030204" pitchFamily="34" charset="0"/>
                                </a:rPr>
                              </m:ctrlPr>
                            </m:sSupPr>
                            <m:e>
                              <m:r>
                                <a:rPr lang="en-US" altLang="zh-CN" b="0" i="1" smtClean="0">
                                  <a:latin typeface="Cambria Math" panose="02040503050406030204" pitchFamily="18" charset="0"/>
                                  <a:cs typeface="Calibri" panose="020F0502020204030204" pitchFamily="34" charset="0"/>
                                </a:rPr>
                                <m:t>𝐻</m:t>
                              </m:r>
                            </m:e>
                            <m:sup>
                              <m:r>
                                <a:rPr lang="en-US" altLang="zh-CN" b="0" i="1" smtClean="0">
                                  <a:latin typeface="Cambria Math" panose="02040503050406030204" pitchFamily="18" charset="0"/>
                                  <a:cs typeface="Calibri" panose="020F0502020204030204" pitchFamily="34" charset="0"/>
                                </a:rPr>
                                <m:t>𝑇</m:t>
                              </m:r>
                            </m:sup>
                          </m:sSup>
                          <m:r>
                            <a:rPr lang="en-US" altLang="zh-CN" b="0" i="1" smtClean="0">
                              <a:latin typeface="Cambria Math" panose="02040503050406030204" pitchFamily="18" charset="0"/>
                              <a:cs typeface="Calibri" panose="020F0502020204030204" pitchFamily="34" charset="0"/>
                            </a:rPr>
                            <m:t>+</m:t>
                          </m:r>
                          <m:r>
                            <a:rPr lang="en-US" altLang="zh-CN" b="0" i="1" smtClean="0">
                              <a:latin typeface="Cambria Math" panose="02040503050406030204" pitchFamily="18" charset="0"/>
                              <a:cs typeface="Calibri" panose="020F0502020204030204" pitchFamily="34" charset="0"/>
                            </a:rPr>
                            <m:t>𝑅</m:t>
                          </m:r>
                          <m:r>
                            <a:rPr lang="en-US" altLang="zh-CN" b="0" i="1" smtClean="0">
                              <a:latin typeface="Cambria Math" panose="02040503050406030204" pitchFamily="18" charset="0"/>
                              <a:cs typeface="Calibri" panose="020F0502020204030204" pitchFamily="34" charset="0"/>
                            </a:rPr>
                            <m:t>)</m:t>
                          </m:r>
                        </m:e>
                        <m:sup>
                          <m:r>
                            <a:rPr lang="en-US" altLang="zh-CN" b="0" i="1" smtClean="0">
                              <a:latin typeface="Cambria Math" panose="02040503050406030204" pitchFamily="18" charset="0"/>
                              <a:cs typeface="Calibri" panose="020F0502020204030204" pitchFamily="34" charset="0"/>
                            </a:rPr>
                            <m:t>−1</m:t>
                          </m:r>
                        </m:sup>
                      </m:sSup>
                    </m:oMath>
                  </m:oMathPara>
                </a14:m>
                <a:endParaRPr lang="en-US" altLang="zh-CN" dirty="0">
                  <a:latin typeface="Arial" panose="020B0604020202020204" pitchFamily="34" charset="0"/>
                  <a:cs typeface="Arial" panose="020B0604020202020204" pitchFamily="34" charset="0"/>
                </a:endParaRPr>
              </a:p>
              <a:p>
                <a:pPr marL="457200" lvl="1" indent="0" algn="just">
                  <a:buNone/>
                </a:pPr>
                <a14:m>
                  <m:oMathPara xmlns:m="http://schemas.openxmlformats.org/officeDocument/2006/math">
                    <m:oMathParaPr>
                      <m:jc m:val="centerGroup"/>
                    </m:oMathParaPr>
                    <m:oMath xmlns:m="http://schemas.openxmlformats.org/officeDocument/2006/math">
                      <m:sSub>
                        <m:sSubPr>
                          <m:ctrlPr>
                            <a:rPr lang="en-US" altLang="zh-CN" i="1">
                              <a:latin typeface="Cambria Math" panose="02040503050406030204" pitchFamily="18" charset="0"/>
                              <a:cs typeface="Calibri" panose="020F0502020204030204" pitchFamily="34" charset="0"/>
                            </a:rPr>
                          </m:ctrlPr>
                        </m:sSubPr>
                        <m:e>
                          <m:r>
                            <a:rPr lang="en-US" altLang="zh-CN" b="0" i="1" smtClean="0">
                              <a:latin typeface="Cambria Math" panose="02040503050406030204" pitchFamily="18" charset="0"/>
                              <a:cs typeface="Calibri" panose="020F0502020204030204" pitchFamily="34" charset="0"/>
                            </a:rPr>
                            <m:t>𝑥</m:t>
                          </m:r>
                        </m:e>
                        <m:sub>
                          <m:r>
                            <a:rPr lang="en-US" altLang="zh-CN" b="0" i="1" smtClean="0">
                              <a:latin typeface="Cambria Math" panose="02040503050406030204" pitchFamily="18" charset="0"/>
                              <a:cs typeface="Calibri" panose="020F0502020204030204" pitchFamily="34" charset="0"/>
                            </a:rPr>
                            <m:t>𝑘</m:t>
                          </m:r>
                        </m:sub>
                      </m:sSub>
                      <m:r>
                        <a:rPr lang="en-US" altLang="zh-CN" b="0" i="1" smtClean="0">
                          <a:latin typeface="Cambria Math" panose="02040503050406030204" pitchFamily="18" charset="0"/>
                          <a:cs typeface="Calibri" panose="020F0502020204030204" pitchFamily="34" charset="0"/>
                        </a:rPr>
                        <m:t>=</m:t>
                      </m:r>
                      <m:sSub>
                        <m:sSubPr>
                          <m:ctrlPr>
                            <a:rPr lang="en-US" altLang="zh-CN" i="1">
                              <a:latin typeface="Cambria Math" panose="02040503050406030204" pitchFamily="18" charset="0"/>
                              <a:cs typeface="Calibri" panose="020F0502020204030204" pitchFamily="34" charset="0"/>
                            </a:rPr>
                          </m:ctrlPr>
                        </m:sSubPr>
                        <m:e>
                          <m:r>
                            <a:rPr lang="en-US" altLang="zh-CN" b="0" i="1" smtClean="0">
                              <a:latin typeface="Cambria Math" panose="02040503050406030204" pitchFamily="18" charset="0"/>
                              <a:cs typeface="Calibri" panose="020F0502020204030204" pitchFamily="34" charset="0"/>
                            </a:rPr>
                            <m:t>𝑥</m:t>
                          </m:r>
                        </m:e>
                        <m:sub>
                          <m:r>
                            <a:rPr lang="en-US" altLang="zh-CN" b="0" i="1" smtClean="0">
                              <a:latin typeface="Cambria Math" panose="02040503050406030204" pitchFamily="18" charset="0"/>
                              <a:cs typeface="Calibri" panose="020F0502020204030204" pitchFamily="34" charset="0"/>
                            </a:rPr>
                            <m:t>𝑝</m:t>
                          </m:r>
                        </m:sub>
                      </m:sSub>
                      <m:r>
                        <a:rPr lang="en-US" altLang="zh-CN" b="0" i="1" smtClean="0">
                          <a:latin typeface="Cambria Math" panose="02040503050406030204" pitchFamily="18" charset="0"/>
                          <a:cs typeface="Calibri" panose="020F0502020204030204" pitchFamily="34" charset="0"/>
                        </a:rPr>
                        <m:t>+</m:t>
                      </m:r>
                      <m:sSub>
                        <m:sSubPr>
                          <m:ctrlPr>
                            <a:rPr lang="en-US" altLang="zh-CN" i="1">
                              <a:latin typeface="Cambria Math" panose="02040503050406030204" pitchFamily="18" charset="0"/>
                              <a:cs typeface="Calibri" panose="020F0502020204030204" pitchFamily="34" charset="0"/>
                            </a:rPr>
                          </m:ctrlPr>
                        </m:sSubPr>
                        <m:e>
                          <m:r>
                            <a:rPr lang="en-US" altLang="zh-CN" b="0" i="1" smtClean="0">
                              <a:latin typeface="Cambria Math" panose="02040503050406030204" pitchFamily="18" charset="0"/>
                              <a:cs typeface="Calibri" panose="020F0502020204030204" pitchFamily="34" charset="0"/>
                            </a:rPr>
                            <m:t>𝐾</m:t>
                          </m:r>
                        </m:e>
                        <m:sub>
                          <m:r>
                            <a:rPr lang="en-US" altLang="zh-CN" b="0" i="1" smtClean="0">
                              <a:latin typeface="Cambria Math" panose="02040503050406030204" pitchFamily="18" charset="0"/>
                              <a:cs typeface="Calibri" panose="020F0502020204030204" pitchFamily="34" charset="0"/>
                            </a:rPr>
                            <m:t>𝑘</m:t>
                          </m:r>
                        </m:sub>
                      </m:sSub>
                      <m:r>
                        <a:rPr lang="en-US" altLang="zh-CN" b="0" i="1" smtClean="0">
                          <a:latin typeface="Cambria Math" panose="02040503050406030204" pitchFamily="18" charset="0"/>
                          <a:cs typeface="Calibri" panose="020F0502020204030204" pitchFamily="34" charset="0"/>
                        </a:rPr>
                        <m:t>(</m:t>
                      </m:r>
                      <m:sSub>
                        <m:sSubPr>
                          <m:ctrlPr>
                            <a:rPr lang="en-US" altLang="zh-CN" i="1">
                              <a:latin typeface="Cambria Math" panose="02040503050406030204" pitchFamily="18" charset="0"/>
                              <a:cs typeface="Calibri" panose="020F0502020204030204" pitchFamily="34" charset="0"/>
                            </a:rPr>
                          </m:ctrlPr>
                        </m:sSubPr>
                        <m:e>
                          <m:r>
                            <a:rPr lang="en-US" altLang="zh-CN" b="0" i="1" smtClean="0">
                              <a:latin typeface="Cambria Math" panose="02040503050406030204" pitchFamily="18" charset="0"/>
                              <a:cs typeface="Calibri" panose="020F0502020204030204" pitchFamily="34" charset="0"/>
                            </a:rPr>
                            <m:t>𝑧</m:t>
                          </m:r>
                        </m:e>
                        <m:sub>
                          <m:r>
                            <a:rPr lang="en-US" altLang="zh-CN" b="0" i="1" smtClean="0">
                              <a:latin typeface="Cambria Math" panose="02040503050406030204" pitchFamily="18" charset="0"/>
                              <a:cs typeface="Calibri" panose="020F0502020204030204" pitchFamily="34" charset="0"/>
                            </a:rPr>
                            <m:t>𝑘</m:t>
                          </m:r>
                        </m:sub>
                      </m:sSub>
                      <m:r>
                        <a:rPr lang="en-US" altLang="zh-CN" b="0" i="1" smtClean="0">
                          <a:latin typeface="Cambria Math" panose="02040503050406030204" pitchFamily="18" charset="0"/>
                          <a:cs typeface="Calibri" panose="020F0502020204030204" pitchFamily="34" charset="0"/>
                        </a:rPr>
                        <m:t>−</m:t>
                      </m:r>
                      <m:r>
                        <a:rPr lang="en-US" altLang="zh-CN" b="0" i="1" smtClean="0">
                          <a:latin typeface="Cambria Math" panose="02040503050406030204" pitchFamily="18" charset="0"/>
                          <a:cs typeface="Calibri" panose="020F0502020204030204" pitchFamily="34" charset="0"/>
                        </a:rPr>
                        <m:t>𝐻</m:t>
                      </m:r>
                      <m:sSub>
                        <m:sSubPr>
                          <m:ctrlPr>
                            <a:rPr lang="en-US" altLang="zh-CN" i="1">
                              <a:latin typeface="Cambria Math" panose="02040503050406030204" pitchFamily="18" charset="0"/>
                              <a:cs typeface="Calibri" panose="020F0502020204030204" pitchFamily="34" charset="0"/>
                            </a:rPr>
                          </m:ctrlPr>
                        </m:sSubPr>
                        <m:e>
                          <m:r>
                            <a:rPr lang="en-US" altLang="zh-CN" b="0" i="1" smtClean="0">
                              <a:latin typeface="Cambria Math" panose="02040503050406030204" pitchFamily="18" charset="0"/>
                              <a:cs typeface="Calibri" panose="020F0502020204030204" pitchFamily="34" charset="0"/>
                            </a:rPr>
                            <m:t>𝑥</m:t>
                          </m:r>
                        </m:e>
                        <m:sub>
                          <m:r>
                            <a:rPr lang="en-US" altLang="zh-CN" b="0" i="1" smtClean="0">
                              <a:latin typeface="Cambria Math" panose="02040503050406030204" pitchFamily="18" charset="0"/>
                              <a:cs typeface="Calibri" panose="020F0502020204030204" pitchFamily="34" charset="0"/>
                            </a:rPr>
                            <m:t>𝑝</m:t>
                          </m:r>
                        </m:sub>
                      </m:sSub>
                      <m:r>
                        <a:rPr lang="en-US" altLang="zh-CN" b="0" i="1" smtClean="0">
                          <a:latin typeface="Cambria Math" panose="02040503050406030204" pitchFamily="18" charset="0"/>
                          <a:cs typeface="Calibri" panose="020F0502020204030204" pitchFamily="34" charset="0"/>
                        </a:rPr>
                        <m:t>)</m:t>
                      </m:r>
                    </m:oMath>
                  </m:oMathPara>
                </a14:m>
                <a:endParaRPr lang="en-US" altLang="zh-CN" dirty="0">
                  <a:latin typeface="Arial" panose="020B0604020202020204" pitchFamily="34" charset="0"/>
                  <a:cs typeface="Arial" panose="020B0604020202020204" pitchFamily="34" charset="0"/>
                </a:endParaRPr>
              </a:p>
              <a:p>
                <a:pPr marL="457200" lvl="1" indent="0" algn="just">
                  <a:buNone/>
                </a:pPr>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cs typeface="Calibri" panose="020F0502020204030204" pitchFamily="34" charset="0"/>
                            </a:rPr>
                          </m:ctrlPr>
                        </m:sSubPr>
                        <m:e>
                          <m:r>
                            <a:rPr lang="en-US" altLang="zh-CN" b="0" i="1" smtClean="0">
                              <a:latin typeface="Cambria Math" panose="02040503050406030204" pitchFamily="18" charset="0"/>
                              <a:cs typeface="Calibri" panose="020F0502020204030204" pitchFamily="34" charset="0"/>
                            </a:rPr>
                            <m:t>𝑃</m:t>
                          </m:r>
                        </m:e>
                        <m:sub>
                          <m:r>
                            <a:rPr lang="en-US" altLang="zh-CN" b="0" i="1" smtClean="0">
                              <a:latin typeface="Cambria Math" panose="02040503050406030204" pitchFamily="18" charset="0"/>
                              <a:cs typeface="Calibri" panose="020F0502020204030204" pitchFamily="34" charset="0"/>
                            </a:rPr>
                            <m:t>𝑘</m:t>
                          </m:r>
                        </m:sub>
                      </m:sSub>
                      <m:r>
                        <a:rPr lang="en-US" altLang="zh-CN" b="0" i="1" smtClean="0">
                          <a:latin typeface="Cambria Math" panose="02040503050406030204" pitchFamily="18" charset="0"/>
                          <a:cs typeface="Calibri" panose="020F0502020204030204" pitchFamily="34" charset="0"/>
                        </a:rPr>
                        <m:t>=(</m:t>
                      </m:r>
                      <m:r>
                        <a:rPr lang="en-US" altLang="zh-CN" b="0" i="1" smtClean="0">
                          <a:latin typeface="Cambria Math" panose="02040503050406030204" pitchFamily="18" charset="0"/>
                          <a:cs typeface="Calibri" panose="020F0502020204030204" pitchFamily="34" charset="0"/>
                        </a:rPr>
                        <m:t>𝐼</m:t>
                      </m:r>
                      <m:r>
                        <a:rPr lang="en-US" altLang="zh-CN" b="0" i="1" smtClean="0">
                          <a:latin typeface="Cambria Math" panose="02040503050406030204" pitchFamily="18" charset="0"/>
                          <a:cs typeface="Calibri" panose="020F0502020204030204" pitchFamily="34" charset="0"/>
                        </a:rPr>
                        <m:t>−</m:t>
                      </m:r>
                      <m:sSub>
                        <m:sSubPr>
                          <m:ctrlPr>
                            <a:rPr lang="en-US" altLang="zh-CN" i="1">
                              <a:latin typeface="Cambria Math" panose="02040503050406030204" pitchFamily="18" charset="0"/>
                              <a:cs typeface="Calibri" panose="020F0502020204030204" pitchFamily="34" charset="0"/>
                            </a:rPr>
                          </m:ctrlPr>
                        </m:sSubPr>
                        <m:e>
                          <m:r>
                            <a:rPr lang="en-US" altLang="zh-CN" b="0" i="1" smtClean="0">
                              <a:latin typeface="Cambria Math" panose="02040503050406030204" pitchFamily="18" charset="0"/>
                              <a:cs typeface="Calibri" panose="020F0502020204030204" pitchFamily="34" charset="0"/>
                            </a:rPr>
                            <m:t>𝐾</m:t>
                          </m:r>
                        </m:e>
                        <m:sub>
                          <m:r>
                            <a:rPr lang="en-US" altLang="zh-CN" b="0" i="1" smtClean="0">
                              <a:latin typeface="Cambria Math" panose="02040503050406030204" pitchFamily="18" charset="0"/>
                              <a:cs typeface="Calibri" panose="020F0502020204030204" pitchFamily="34" charset="0"/>
                            </a:rPr>
                            <m:t>𝑘</m:t>
                          </m:r>
                        </m:sub>
                      </m:sSub>
                      <m:r>
                        <a:rPr lang="en-US" altLang="zh-CN" b="0" i="1" smtClean="0">
                          <a:latin typeface="Cambria Math" panose="02040503050406030204" pitchFamily="18" charset="0"/>
                          <a:cs typeface="Calibri" panose="020F0502020204030204" pitchFamily="34" charset="0"/>
                        </a:rPr>
                        <m:t>𝐻</m:t>
                      </m:r>
                      <m:r>
                        <a:rPr lang="en-US" altLang="zh-CN" b="0" i="1" smtClean="0">
                          <a:latin typeface="Cambria Math" panose="02040503050406030204" pitchFamily="18" charset="0"/>
                          <a:cs typeface="Calibri" panose="020F0502020204030204" pitchFamily="34" charset="0"/>
                        </a:rPr>
                        <m:t>)</m:t>
                      </m:r>
                      <m:sSub>
                        <m:sSubPr>
                          <m:ctrlPr>
                            <a:rPr lang="en-US" altLang="zh-CN" i="1">
                              <a:latin typeface="Cambria Math" panose="02040503050406030204" pitchFamily="18" charset="0"/>
                              <a:cs typeface="Calibri" panose="020F0502020204030204" pitchFamily="34" charset="0"/>
                            </a:rPr>
                          </m:ctrlPr>
                        </m:sSubPr>
                        <m:e>
                          <m:r>
                            <a:rPr lang="en-US" altLang="zh-CN" b="0" i="1" smtClean="0">
                              <a:latin typeface="Cambria Math" panose="02040503050406030204" pitchFamily="18" charset="0"/>
                              <a:cs typeface="Calibri" panose="020F0502020204030204" pitchFamily="34" charset="0"/>
                            </a:rPr>
                            <m:t>𝑃</m:t>
                          </m:r>
                        </m:e>
                        <m:sub>
                          <m:r>
                            <a:rPr lang="en-US" altLang="zh-CN" b="0" i="1" smtClean="0">
                              <a:latin typeface="Cambria Math" panose="02040503050406030204" pitchFamily="18" charset="0"/>
                              <a:cs typeface="Calibri" panose="020F0502020204030204" pitchFamily="34" charset="0"/>
                            </a:rPr>
                            <m:t>𝑝</m:t>
                          </m:r>
                        </m:sub>
                      </m:sSub>
                    </m:oMath>
                  </m:oMathPara>
                </a14:m>
                <a:endParaRPr lang="en-US" altLang="zh-CN" dirty="0">
                  <a:latin typeface="Arial" panose="020B0604020202020204" pitchFamily="34" charset="0"/>
                  <a:cs typeface="Arial" panose="020B0604020202020204" pitchFamily="34" charset="0"/>
                </a:endParaRPr>
              </a:p>
              <a:p>
                <a:pPr lvl="1" algn="just"/>
                <a:r>
                  <a:rPr lang="en-US" altLang="zh-CN" dirty="0" err="1">
                    <a:latin typeface="Arial" panose="020B0604020202020204" pitchFamily="34" charset="0"/>
                    <a:cs typeface="Arial" panose="020B0604020202020204" pitchFamily="34" charset="0"/>
                  </a:rPr>
                  <a:t>Lặp</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lại</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quá</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trình</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trên</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cho</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đến</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khi</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ước</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lượng</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trạng</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thái</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hội</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tụ</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về</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giá</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trị</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tối</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ưu</a:t>
                </a:r>
                <a:endParaRPr lang="en-US" altLang="zh-CN" dirty="0">
                  <a:latin typeface="Arial" panose="020B0604020202020204" pitchFamily="34" charset="0"/>
                  <a:cs typeface="Arial" panose="020B0604020202020204" pitchFamily="34" charset="0"/>
                </a:endParaRPr>
              </a:p>
            </p:txBody>
          </p:sp>
        </mc:Choice>
        <mc:Fallback>
          <p:sp>
            <p:nvSpPr>
              <p:cNvPr id="9" name="文本占位符 4"/>
              <p:cNvSpPr>
                <a:spLocks noGrp="1" noRot="1" noChangeAspect="1" noMove="1" noResize="1" noEditPoints="1" noAdjustHandles="1" noChangeArrowheads="1" noChangeShapeType="1" noTextEdit="1"/>
              </p:cNvSpPr>
              <p:nvPr>
                <p:ph type="body" sz="quarter" idx="14"/>
              </p:nvPr>
            </p:nvSpPr>
            <p:spPr>
              <a:blipFill>
                <a:blip r:embed="rId3"/>
                <a:stretch>
                  <a:fillRect l="-455" t="-253" r="-568"/>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fontScale="92500"/>
          </a:bodyPr>
          <a:lstStyle/>
          <a:p>
            <a:r>
              <a:rPr lang="zh-CN" altLang="en-US">
                <a:latin typeface="Calibri"/>
                <a:cs typeface="Calibri"/>
              </a:rPr>
              <a:t>Phương pháp theo dõi mục tiêu phi tất định</a:t>
            </a:r>
            <a:endParaRPr lang="zh-CN" altLang="en-US" dirty="0">
              <a:latin typeface="Calibri"/>
              <a:cs typeface="Calibri"/>
            </a:endParaRPr>
          </a:p>
        </p:txBody>
      </p:sp>
    </p:spTree>
    <p:extLst>
      <p:ext uri="{BB962C8B-B14F-4D97-AF65-F5344CB8AC3E}">
        <p14:creationId xmlns:p14="http://schemas.microsoft.com/office/powerpoint/2010/main" val="135198544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23</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2247900"/>
          </a:xfrm>
        </p:spPr>
        <p:txBody>
          <a:bodyPr>
            <a:normAutofit/>
          </a:bodyPr>
          <a:lstStyle/>
          <a:p>
            <a:pPr algn="just"/>
            <a:r>
              <a:rPr lang="zh-CN" altLang="en-US" b="0" dirty="0">
                <a:latin typeface="Arial" panose="020B0604020202020204" pitchFamily="34" charset="0"/>
                <a:cs typeface="Arial" panose="020B0604020202020204" pitchFamily="34" charset="0"/>
              </a:rPr>
              <a:t>Phương pháp theo dõi mục tiêu dựa trên bộ lọc Kalman</a:t>
            </a:r>
            <a:endParaRPr lang="en-US" altLang="zh-CN" b="0" dirty="0">
              <a:latin typeface="Arial" panose="020B0604020202020204" pitchFamily="34" charset="0"/>
              <a:cs typeface="Arial" panose="020B0604020202020204" pitchFamily="34" charset="0"/>
            </a:endParaRPr>
          </a:p>
          <a:p>
            <a:pPr lvl="1" algn="just"/>
            <a:r>
              <a:rPr lang="zh-CN" altLang="en-US" dirty="0">
                <a:latin typeface="Arial" panose="020B0604020202020204" pitchFamily="34" charset="0"/>
                <a:cs typeface="Arial" panose="020B0604020202020204" pitchFamily="34" charset="0"/>
              </a:rPr>
              <a:t>Bộ lọc Kalman sử dụng tính toán đệ quy, có độ phức tạp tính toán thấp và có thể xử lý hiệu quả nhiễu và can nhiễu trong tín hiệu, từ đó thực hiện theo dõi mục tiêu theo thời gian thực</a:t>
            </a:r>
            <a:endParaRPr lang="en-US" altLang="zh-CN" dirty="0">
              <a:latin typeface="Arial" panose="020B0604020202020204" pitchFamily="34" charset="0"/>
              <a:cs typeface="Arial" panose="020B0604020202020204" pitchFamily="34" charset="0"/>
            </a:endParaRPr>
          </a:p>
          <a:p>
            <a:pPr lvl="1" algn="just"/>
            <a:r>
              <a:rPr lang="zh-CN" altLang="en-US" dirty="0">
                <a:latin typeface="Arial" panose="020B0604020202020204" pitchFamily="34" charset="0"/>
                <a:cs typeface="Arial" panose="020B0604020202020204" pitchFamily="34" charset="0"/>
              </a:rPr>
              <a:t>Tham số mô hình và cách khởi tạo ảnh hưởng lớn đến hiệu năng của bộ lọc Kalman; trong ứng dụng thực tế, cần điều chỉnh và tối ưu theo từng bài toán cụ thể</a:t>
            </a:r>
            <a:endParaRPr lang="en-US" altLang="zh-CN" dirty="0">
              <a:latin typeface="Arial" panose="020B0604020202020204" pitchFamily="34" charset="0"/>
              <a:cs typeface="Arial" panose="020B0604020202020204" pitchFamily="34" charset="0"/>
            </a:endParaRPr>
          </a:p>
        </p:txBody>
      </p:sp>
      <p:sp>
        <p:nvSpPr>
          <p:cNvPr id="4" name="文本占位符 3"/>
          <p:cNvSpPr>
            <a:spLocks noGrp="1"/>
          </p:cNvSpPr>
          <p:nvPr>
            <p:ph type="body" sz="quarter" idx="13"/>
          </p:nvPr>
        </p:nvSpPr>
        <p:spPr/>
        <p:txBody>
          <a:bodyPr>
            <a:normAutofit fontScale="92500"/>
          </a:bodyPr>
          <a:lstStyle/>
          <a:p>
            <a:r>
              <a:rPr lang="zh-CN" altLang="en-US">
                <a:latin typeface="Calibri"/>
                <a:cs typeface="Calibri"/>
              </a:rPr>
              <a:t>Phương pháp theo dõi mục tiêu phi tất định</a:t>
            </a:r>
            <a:endParaRPr lang="zh-CN" altLang="en-US" dirty="0">
              <a:latin typeface="Calibri"/>
              <a:cs typeface="Calibri"/>
            </a:endParaRPr>
          </a:p>
        </p:txBody>
      </p:sp>
      <p:pic>
        <p:nvPicPr>
          <p:cNvPr id="6" name="Picture 5">
            <a:extLst>
              <a:ext uri="{FF2B5EF4-FFF2-40B4-BE49-F238E27FC236}">
                <a16:creationId xmlns:a16="http://schemas.microsoft.com/office/drawing/2014/main" id="{16A3883B-6ED5-8802-1D72-C12878A2FC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2808" y="3352800"/>
            <a:ext cx="6472959" cy="3187777"/>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24</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2628900"/>
          </a:xfrm>
        </p:spPr>
        <p:txBody>
          <a:bodyPr>
            <a:normAutofit fontScale="92500" lnSpcReduction="20000"/>
          </a:bodyPr>
          <a:lstStyle/>
          <a:p>
            <a:pPr algn="just"/>
            <a:r>
              <a:rPr lang="en-VN" sz="2600" b="0" dirty="0">
                <a:latin typeface="Arial" panose="020B0604020202020204" pitchFamily="34" charset="0"/>
                <a:cs typeface="Arial" panose="020B0604020202020204" pitchFamily="34" charset="0"/>
              </a:rPr>
              <a:t>Theo dõi mục tiêu dựa trên bộ lọc hạt</a:t>
            </a:r>
          </a:p>
          <a:p>
            <a:pPr lvl="1" algn="just"/>
            <a:r>
              <a:rPr lang="en-VN" sz="2200" b="0" dirty="0">
                <a:latin typeface="Arial" panose="020B0604020202020204" pitchFamily="34" charset="0"/>
                <a:cs typeface="Arial" panose="020B0604020202020204" pitchFamily="34" charset="0"/>
              </a:rPr>
              <a:t>Bộ lọc Kalman thường giả định đối tượng chuyển động tuyến tính và đều để đơn giản hóa mô hình. Khi chuyển động thực tế phức tạp, giả định này có thể gây sai số lớn hoặc làm thuật toán mất hội tụ.</a:t>
            </a:r>
          </a:p>
          <a:p>
            <a:pPr lvl="1" algn="just"/>
            <a:r>
              <a:rPr lang="en-VN" sz="2200" b="0" dirty="0">
                <a:latin typeface="Arial" panose="020B0604020202020204" pitchFamily="34" charset="0"/>
                <a:cs typeface="Arial" panose="020B0604020202020204" pitchFamily="34" charset="0"/>
              </a:rPr>
              <a:t>Bộ lọc hạt biểu diễn phân bố hậu nghiệm của trạng thái bằng tập các mẫu ngẫu nhiên có trọng số. Dựa trên mô hình chuyển động và dữ liệu quan sát, vị trí và trọng số của các hạt được cập nhật để xấp xỉ phân bố trạng thái thực, từ đó ước lượng vị trí cuối cùng của đối tượng.</a:t>
            </a:r>
          </a:p>
          <a:p>
            <a:pPr algn="just"/>
            <a:endParaRPr lang="en-US" altLang="zh-CN" sz="2400" b="0" dirty="0">
              <a:latin typeface="Arial" panose="020B0604020202020204" pitchFamily="34" charset="0"/>
              <a:cs typeface="Arial" panose="020B0604020202020204" pitchFamily="34" charset="0"/>
            </a:endParaRPr>
          </a:p>
        </p:txBody>
      </p:sp>
      <p:sp>
        <p:nvSpPr>
          <p:cNvPr id="4" name="文本占位符 3"/>
          <p:cNvSpPr>
            <a:spLocks noGrp="1"/>
          </p:cNvSpPr>
          <p:nvPr>
            <p:ph type="body" sz="quarter" idx="13"/>
          </p:nvPr>
        </p:nvSpPr>
        <p:spPr/>
        <p:txBody>
          <a:bodyPr>
            <a:normAutofit fontScale="92500"/>
          </a:bodyPr>
          <a:lstStyle/>
          <a:p>
            <a:r>
              <a:rPr lang="zh-CN" altLang="en-US">
                <a:latin typeface="Calibri"/>
                <a:cs typeface="Calibri"/>
              </a:rPr>
              <a:t>Phương pháp theo dõi mục tiêu phi tất định</a:t>
            </a:r>
            <a:endParaRPr lang="zh-CN" altLang="en-US" dirty="0">
              <a:latin typeface="Calibri"/>
              <a:cs typeface="Calibri"/>
            </a:endParaRPr>
          </a:p>
        </p:txBody>
      </p:sp>
      <p:pic>
        <p:nvPicPr>
          <p:cNvPr id="6" name="图片 5"/>
          <p:cNvPicPr>
            <a:picLocks noChangeAspect="1"/>
          </p:cNvPicPr>
          <p:nvPr/>
        </p:nvPicPr>
        <p:blipFill>
          <a:blip r:embed="rId3"/>
          <a:stretch>
            <a:fillRect/>
          </a:stretch>
        </p:blipFill>
        <p:spPr>
          <a:xfrm>
            <a:off x="2658596" y="3815163"/>
            <a:ext cx="6874808" cy="2989047"/>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25</a:t>
            </a:fld>
            <a:endParaRPr lang="zh-CN" altLang="en-US">
              <a:latin typeface="Calibri"/>
              <a:cs typeface="Calibri"/>
            </a:endParaRPr>
          </a:p>
        </p:txBody>
      </p:sp>
      <p:sp>
        <p:nvSpPr>
          <p:cNvPr id="9" name="文本占位符 4"/>
          <p:cNvSpPr>
            <a:spLocks noGrp="1"/>
          </p:cNvSpPr>
          <p:nvPr>
            <p:ph type="body" sz="quarter" idx="14"/>
          </p:nvPr>
        </p:nvSpPr>
        <p:spPr>
          <a:xfrm>
            <a:off x="952356" y="1084118"/>
            <a:ext cx="10872499" cy="5016500"/>
          </a:xfrm>
        </p:spPr>
        <p:txBody>
          <a:bodyPr>
            <a:noAutofit/>
          </a:bodyPr>
          <a:lstStyle/>
          <a:p>
            <a:r>
              <a:rPr lang="zh-CN" altLang="en-US" sz="2000" b="0" dirty="0">
                <a:latin typeface="Arial" panose="020B0604020202020204" pitchFamily="34" charset="0"/>
                <a:cs typeface="Arial" panose="020B0604020202020204" pitchFamily="34" charset="0"/>
              </a:rPr>
              <a:t>Thuật toán lặp theo dõi mục tiêu dựa trên bộ lọc hạt</a:t>
            </a:r>
            <a:endParaRPr lang="en-US" altLang="zh-CN" sz="2000" b="0" dirty="0">
              <a:latin typeface="Arial" panose="020B0604020202020204" pitchFamily="34" charset="0"/>
              <a:cs typeface="Arial" panose="020B0604020202020204" pitchFamily="34" charset="0"/>
            </a:endParaRPr>
          </a:p>
        </p:txBody>
      </p:sp>
      <p:sp>
        <p:nvSpPr>
          <p:cNvPr id="4" name="文本占位符 3"/>
          <p:cNvSpPr>
            <a:spLocks noGrp="1"/>
          </p:cNvSpPr>
          <p:nvPr>
            <p:ph type="body" sz="quarter" idx="13"/>
          </p:nvPr>
        </p:nvSpPr>
        <p:spPr/>
        <p:txBody>
          <a:bodyPr>
            <a:normAutofit fontScale="92500"/>
          </a:bodyPr>
          <a:lstStyle/>
          <a:p>
            <a:r>
              <a:rPr lang="zh-CN" altLang="en-US">
                <a:latin typeface="Calibri"/>
                <a:cs typeface="Calibri"/>
              </a:rPr>
              <a:t>Phương pháp theo dõi mục tiêu phi tất định</a:t>
            </a:r>
            <a:endParaRPr lang="zh-CN" altLang="en-US" dirty="0">
              <a:latin typeface="Calibri"/>
              <a:cs typeface="Calibri"/>
            </a:endParaRPr>
          </a:p>
        </p:txBody>
      </p:sp>
      <p:pic>
        <p:nvPicPr>
          <p:cNvPr id="7" name="Picture 6">
            <a:extLst>
              <a:ext uri="{FF2B5EF4-FFF2-40B4-BE49-F238E27FC236}">
                <a16:creationId xmlns:a16="http://schemas.microsoft.com/office/drawing/2014/main" id="{7CA3E1A0-43FC-B621-0510-FBEB714C58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39690" y="1559636"/>
            <a:ext cx="6004089" cy="5016500"/>
          </a:xfrm>
          <a:prstGeom prst="rect">
            <a:avLst/>
          </a:prstGeom>
        </p:spPr>
      </p:pic>
      <p:graphicFrame>
        <p:nvGraphicFramePr>
          <p:cNvPr id="8" name="Table 7">
            <a:extLst>
              <a:ext uri="{FF2B5EF4-FFF2-40B4-BE49-F238E27FC236}">
                <a16:creationId xmlns:a16="http://schemas.microsoft.com/office/drawing/2014/main" id="{9D72435B-45DA-E82D-2477-E016220E2953}"/>
              </a:ext>
            </a:extLst>
          </p:cNvPr>
          <p:cNvGraphicFramePr>
            <a:graphicFrameLocks noGrp="1"/>
          </p:cNvGraphicFramePr>
          <p:nvPr>
            <p:extLst>
              <p:ext uri="{D42A27DB-BD31-4B8C-83A1-F6EECF244321}">
                <p14:modId xmlns:p14="http://schemas.microsoft.com/office/powerpoint/2010/main" val="1621303922"/>
              </p:ext>
            </p:extLst>
          </p:nvPr>
        </p:nvGraphicFramePr>
        <p:xfrm>
          <a:off x="367145" y="1683834"/>
          <a:ext cx="5351781" cy="2779023"/>
        </p:xfrm>
        <a:graphic>
          <a:graphicData uri="http://schemas.openxmlformats.org/drawingml/2006/table">
            <a:tbl>
              <a:tblPr/>
              <a:tblGrid>
                <a:gridCol w="2199410">
                  <a:extLst>
                    <a:ext uri="{9D8B030D-6E8A-4147-A177-3AD203B41FA5}">
                      <a16:colId xmlns:a16="http://schemas.microsoft.com/office/drawing/2014/main" val="832349635"/>
                    </a:ext>
                  </a:extLst>
                </a:gridCol>
                <a:gridCol w="3152371">
                  <a:extLst>
                    <a:ext uri="{9D8B030D-6E8A-4147-A177-3AD203B41FA5}">
                      <a16:colId xmlns:a16="http://schemas.microsoft.com/office/drawing/2014/main" val="1455806337"/>
                    </a:ext>
                  </a:extLst>
                </a:gridCol>
              </a:tblGrid>
              <a:tr h="397003">
                <a:tc>
                  <a:txBody>
                    <a:bodyPr/>
                    <a:lstStyle/>
                    <a:p>
                      <a:pPr algn="l">
                        <a:buNone/>
                      </a:pPr>
                      <a:r>
                        <a:rPr lang="en-VN" sz="1800" b="0" kern="1200" dirty="0">
                          <a:solidFill>
                            <a:srgbClr val="4D4D4D"/>
                          </a:solidFill>
                          <a:latin typeface="Arial" panose="020B0604020202020204" pitchFamily="34" charset="0"/>
                          <a:cs typeface="Arial" panose="020B0604020202020204" pitchFamily="34" charset="0"/>
                        </a:rPr>
                        <a:t>Bộ lọc Kalman</a:t>
                      </a:r>
                    </a:p>
                  </a:txBody>
                  <a:tcPr anchor="ctr">
                    <a:lnL>
                      <a:noFill/>
                    </a:lnL>
                    <a:lnR>
                      <a:noFill/>
                    </a:lnR>
                    <a:lnT>
                      <a:noFill/>
                    </a:lnT>
                    <a:lnB>
                      <a:noFill/>
                    </a:lnB>
                    <a:noFill/>
                  </a:tcPr>
                </a:tc>
                <a:tc>
                  <a:txBody>
                    <a:bodyPr/>
                    <a:lstStyle/>
                    <a:p>
                      <a:pPr algn="l">
                        <a:buNone/>
                      </a:pPr>
                      <a:r>
                        <a:rPr lang="en-VN" sz="1800" b="0" kern="1200" dirty="0">
                          <a:solidFill>
                            <a:srgbClr val="4D4D4D"/>
                          </a:solidFill>
                          <a:latin typeface="Arial" panose="020B0604020202020204" pitchFamily="34" charset="0"/>
                          <a:cs typeface="Arial" panose="020B0604020202020204" pitchFamily="34" charset="0"/>
                        </a:rPr>
                        <a:t>Bộ lọc hạt</a:t>
                      </a:r>
                    </a:p>
                  </a:txBody>
                  <a:tcPr anchor="ctr">
                    <a:lnL>
                      <a:noFill/>
                    </a:lnL>
                    <a:lnR>
                      <a:noFill/>
                    </a:lnR>
                    <a:lnT>
                      <a:noFill/>
                    </a:lnT>
                    <a:lnB>
                      <a:noFill/>
                    </a:lnB>
                    <a:noFill/>
                  </a:tcPr>
                </a:tc>
                <a:extLst>
                  <a:ext uri="{0D108BD9-81ED-4DB2-BD59-A6C34878D82A}">
                    <a16:rowId xmlns:a16="http://schemas.microsoft.com/office/drawing/2014/main" val="2602501583"/>
                  </a:ext>
                </a:extLst>
              </a:tr>
              <a:tr h="694756">
                <a:tc>
                  <a:txBody>
                    <a:bodyPr/>
                    <a:lstStyle/>
                    <a:p>
                      <a:pPr algn="l">
                        <a:buNone/>
                      </a:pPr>
                      <a:r>
                        <a:rPr lang="en-VN" sz="1800" b="0" kern="1200" dirty="0">
                          <a:solidFill>
                            <a:srgbClr val="4D4D4D"/>
                          </a:solidFill>
                          <a:latin typeface="Arial" panose="020B0604020202020204" pitchFamily="34" charset="0"/>
                          <a:cs typeface="Arial" panose="020B0604020202020204" pitchFamily="34" charset="0"/>
                        </a:rPr>
                        <a:t>Dựa trên giả định hệ tuyến tính</a:t>
                      </a:r>
                    </a:p>
                  </a:txBody>
                  <a:tcPr anchor="ctr">
                    <a:lnL>
                      <a:noFill/>
                    </a:lnL>
                    <a:lnR>
                      <a:noFill/>
                    </a:lnR>
                    <a:lnT>
                      <a:noFill/>
                    </a:lnT>
                    <a:lnB>
                      <a:noFill/>
                    </a:lnB>
                    <a:noFill/>
                  </a:tcPr>
                </a:tc>
                <a:tc>
                  <a:txBody>
                    <a:bodyPr/>
                    <a:lstStyle/>
                    <a:p>
                      <a:pPr algn="l">
                        <a:buNone/>
                      </a:pPr>
                      <a:r>
                        <a:rPr lang="en-VN" sz="1800" b="0" kern="1200" dirty="0">
                          <a:solidFill>
                            <a:srgbClr val="4D4D4D"/>
                          </a:solidFill>
                          <a:latin typeface="Arial" panose="020B0604020202020204" pitchFamily="34" charset="0"/>
                          <a:cs typeface="Arial" panose="020B0604020202020204" pitchFamily="34" charset="0"/>
                        </a:rPr>
                        <a:t>Phù hợp với hệ phi tuyến</a:t>
                      </a:r>
                    </a:p>
                  </a:txBody>
                  <a:tcPr anchor="ctr">
                    <a:lnL>
                      <a:noFill/>
                    </a:lnL>
                    <a:lnR>
                      <a:noFill/>
                    </a:lnR>
                    <a:lnT>
                      <a:noFill/>
                    </a:lnT>
                    <a:lnB>
                      <a:noFill/>
                    </a:lnB>
                    <a:noFill/>
                  </a:tcPr>
                </a:tc>
                <a:extLst>
                  <a:ext uri="{0D108BD9-81ED-4DB2-BD59-A6C34878D82A}">
                    <a16:rowId xmlns:a16="http://schemas.microsoft.com/office/drawing/2014/main" val="2010949377"/>
                  </a:ext>
                </a:extLst>
              </a:tr>
              <a:tr h="694756">
                <a:tc>
                  <a:txBody>
                    <a:bodyPr/>
                    <a:lstStyle/>
                    <a:p>
                      <a:pPr algn="l">
                        <a:buNone/>
                      </a:pPr>
                      <a:r>
                        <a:rPr lang="en-VN" sz="1800" b="0" kern="1200" dirty="0">
                          <a:solidFill>
                            <a:srgbClr val="4D4D4D"/>
                          </a:solidFill>
                          <a:latin typeface="Arial" panose="020B0604020202020204" pitchFamily="34" charset="0"/>
                          <a:cs typeface="Arial" panose="020B0604020202020204" pitchFamily="34" charset="0"/>
                        </a:rPr>
                        <a:t>Thường giả định nhiễu Gauss</a:t>
                      </a:r>
                    </a:p>
                  </a:txBody>
                  <a:tcPr anchor="ctr">
                    <a:lnL>
                      <a:noFill/>
                    </a:lnL>
                    <a:lnR>
                      <a:noFill/>
                    </a:lnR>
                    <a:lnT>
                      <a:noFill/>
                    </a:lnT>
                    <a:lnB>
                      <a:noFill/>
                    </a:lnB>
                    <a:noFill/>
                  </a:tcPr>
                </a:tc>
                <a:tc>
                  <a:txBody>
                    <a:bodyPr/>
                    <a:lstStyle/>
                    <a:p>
                      <a:pPr algn="l">
                        <a:buNone/>
                      </a:pPr>
                      <a:r>
                        <a:rPr lang="en-VN" sz="1800" b="0" kern="1200" dirty="0">
                          <a:solidFill>
                            <a:srgbClr val="4D4D4D"/>
                          </a:solidFill>
                          <a:latin typeface="Arial" panose="020B0604020202020204" pitchFamily="34" charset="0"/>
                          <a:cs typeface="Arial" panose="020B0604020202020204" pitchFamily="34" charset="0"/>
                        </a:rPr>
                        <a:t>Xử lý được nhiễu phi Gauss</a:t>
                      </a:r>
                    </a:p>
                  </a:txBody>
                  <a:tcPr anchor="ctr">
                    <a:lnL>
                      <a:noFill/>
                    </a:lnL>
                    <a:lnR>
                      <a:noFill/>
                    </a:lnR>
                    <a:lnT>
                      <a:noFill/>
                    </a:lnT>
                    <a:lnB>
                      <a:noFill/>
                    </a:lnB>
                    <a:noFill/>
                  </a:tcPr>
                </a:tc>
                <a:extLst>
                  <a:ext uri="{0D108BD9-81ED-4DB2-BD59-A6C34878D82A}">
                    <a16:rowId xmlns:a16="http://schemas.microsoft.com/office/drawing/2014/main" val="3699558185"/>
                  </a:ext>
                </a:extLst>
              </a:tr>
              <a:tr h="992508">
                <a:tc>
                  <a:txBody>
                    <a:bodyPr/>
                    <a:lstStyle/>
                    <a:p>
                      <a:pPr algn="l">
                        <a:buNone/>
                      </a:pPr>
                      <a:r>
                        <a:rPr lang="en-VN" sz="1800" b="0" kern="1200">
                          <a:solidFill>
                            <a:srgbClr val="4D4D4D"/>
                          </a:solidFill>
                          <a:latin typeface="Arial" panose="020B0604020202020204" pitchFamily="34" charset="0"/>
                          <a:cs typeface="Arial" panose="020B0604020202020204" pitchFamily="34" charset="0"/>
                        </a:rPr>
                        <a:t>Hiệu quả với chuyển động đơn giản</a:t>
                      </a:r>
                    </a:p>
                  </a:txBody>
                  <a:tcPr anchor="ctr">
                    <a:lnL>
                      <a:noFill/>
                    </a:lnL>
                    <a:lnR>
                      <a:noFill/>
                    </a:lnR>
                    <a:lnT>
                      <a:noFill/>
                    </a:lnT>
                    <a:lnB>
                      <a:noFill/>
                    </a:lnB>
                    <a:noFill/>
                  </a:tcPr>
                </a:tc>
                <a:tc>
                  <a:txBody>
                    <a:bodyPr/>
                    <a:lstStyle/>
                    <a:p>
                      <a:pPr algn="l">
                        <a:buNone/>
                      </a:pPr>
                      <a:r>
                        <a:rPr lang="en-VN" sz="1800" b="0" kern="1200" dirty="0">
                          <a:solidFill>
                            <a:srgbClr val="4D4D4D"/>
                          </a:solidFill>
                          <a:latin typeface="Arial" panose="020B0604020202020204" pitchFamily="34" charset="0"/>
                          <a:cs typeface="Arial" panose="020B0604020202020204" pitchFamily="34" charset="0"/>
                        </a:rPr>
                        <a:t>Bền vững hơn với chuyển động phức tạp</a:t>
                      </a:r>
                    </a:p>
                  </a:txBody>
                  <a:tcPr anchor="ctr">
                    <a:lnL>
                      <a:noFill/>
                    </a:lnL>
                    <a:lnR>
                      <a:noFill/>
                    </a:lnR>
                    <a:lnT>
                      <a:noFill/>
                    </a:lnT>
                    <a:lnB>
                      <a:noFill/>
                    </a:lnB>
                    <a:noFill/>
                  </a:tcPr>
                </a:tc>
                <a:extLst>
                  <a:ext uri="{0D108BD9-81ED-4DB2-BD59-A6C34878D82A}">
                    <a16:rowId xmlns:a16="http://schemas.microsoft.com/office/drawing/2014/main" val="452229687"/>
                  </a:ext>
                </a:extLst>
              </a:tr>
            </a:tbl>
          </a:graphicData>
        </a:graphic>
      </p:graphicFrame>
    </p:spTree>
    <p:extLst>
      <p:ext uri="{BB962C8B-B14F-4D97-AF65-F5344CB8AC3E}">
        <p14:creationId xmlns:p14="http://schemas.microsoft.com/office/powerpoint/2010/main" val="55138399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26</a:t>
            </a:fld>
            <a:endParaRPr lang="zh-CN" altLang="en-US">
              <a:latin typeface="Calibri"/>
              <a:cs typeface="Calibri"/>
            </a:endParaRPr>
          </a:p>
        </p:txBody>
      </p:sp>
      <p:sp>
        <p:nvSpPr>
          <p:cNvPr id="4" name="文本占位符 3"/>
          <p:cNvSpPr>
            <a:spLocks noGrp="1"/>
          </p:cNvSpPr>
          <p:nvPr>
            <p:ph type="body" sz="quarter" idx="13"/>
          </p:nvPr>
        </p:nvSpPr>
        <p:spPr/>
        <p:txBody>
          <a:bodyPr>
            <a:normAutofit/>
          </a:bodyPr>
          <a:lstStyle/>
          <a:p>
            <a:r>
              <a:rPr lang="en-US" altLang="zh-CN" dirty="0">
                <a:latin typeface="Arial" panose="020B0604020202020204" pitchFamily="34" charset="0"/>
                <a:cs typeface="Arial" panose="020B0604020202020204" pitchFamily="34" charset="0"/>
              </a:rPr>
              <a:t>§10.3 Phương pháp học sâu</a:t>
            </a:r>
          </a:p>
        </p:txBody>
      </p:sp>
      <p:sp>
        <p:nvSpPr>
          <p:cNvPr id="6" name="Rectangle 4">
            <a:hlinkClick r:id="" action="ppaction://noaction"/>
          </p:cNvPr>
          <p:cNvSpPr>
            <a:spLocks noChangeArrowheads="1"/>
          </p:cNvSpPr>
          <p:nvPr/>
        </p:nvSpPr>
        <p:spPr bwMode="auto">
          <a:xfrm>
            <a:off x="1012245" y="1095293"/>
            <a:ext cx="8183710" cy="3066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fontScale="92500"/>
          </a:bodyPr>
          <a:lstStyle/>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 Phương pháp dựa trên bộ lọc tương quan</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 Phương pháp dựa trên phân loại</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III. Phương pháp dựa trên mạng hai nhánh</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IV. Phương pháp dựa trên tối ưu hóa gradient</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27</a:t>
            </a:fld>
            <a:endParaRPr lang="zh-CN" altLang="en-US">
              <a:latin typeface="Calibri"/>
              <a:cs typeface="Calibri"/>
            </a:endParaRPr>
          </a:p>
        </p:txBody>
      </p:sp>
      <p:sp>
        <p:nvSpPr>
          <p:cNvPr id="3" name="文本占位符 2"/>
          <p:cNvSpPr>
            <a:spLocks noGrp="1"/>
          </p:cNvSpPr>
          <p:nvPr>
            <p:ph type="body" sz="quarter" idx="14"/>
          </p:nvPr>
        </p:nvSpPr>
        <p:spPr>
          <a:xfrm>
            <a:off x="515937" y="1104900"/>
            <a:ext cx="11160125" cy="3238500"/>
          </a:xfrm>
        </p:spPr>
        <p:txBody>
          <a:bodyPr>
            <a:noAutofit/>
          </a:bodyPr>
          <a:lstStyle/>
          <a:p>
            <a:pPr algn="just"/>
            <a:r>
              <a:rPr lang="en-VN" b="0" dirty="0">
                <a:latin typeface="Arial" panose="020B0604020202020204" pitchFamily="34" charset="0"/>
                <a:cs typeface="Arial" panose="020B0604020202020204" pitchFamily="34" charset="0"/>
              </a:rPr>
              <a:t>Theo dõi mục tiêu dựa trên học sâu</a:t>
            </a:r>
            <a:endParaRPr lang="en-VN" sz="2000" b="0" dirty="0">
              <a:latin typeface="Arial" panose="020B0604020202020204" pitchFamily="34" charset="0"/>
              <a:cs typeface="Arial" panose="020B0604020202020204" pitchFamily="34" charset="0"/>
            </a:endParaRPr>
          </a:p>
          <a:p>
            <a:pPr lvl="1" algn="just"/>
            <a:r>
              <a:rPr lang="en-VN" b="0" dirty="0">
                <a:latin typeface="Arial" panose="020B0604020202020204" pitchFamily="34" charset="0"/>
                <a:cs typeface="Arial" panose="020B0604020202020204" pitchFamily="34" charset="0"/>
              </a:rPr>
              <a:t>Các thuật toán theo dõi mục tiêu thị giác kinh điển (</a:t>
            </a:r>
            <a:r>
              <a:rPr lang="en-VN" b="0" i="1" dirty="0">
                <a:latin typeface="Arial" panose="020B0604020202020204" pitchFamily="34" charset="0"/>
                <a:cs typeface="Arial" panose="020B0604020202020204" pitchFamily="34" charset="0"/>
              </a:rPr>
              <a:t>classical visual object tracking</a:t>
            </a:r>
            <a:r>
              <a:rPr lang="en-VN" b="0" dirty="0">
                <a:latin typeface="Arial" panose="020B0604020202020204" pitchFamily="34" charset="0"/>
                <a:cs typeface="Arial" panose="020B0604020202020204" pitchFamily="34" charset="0"/>
              </a:rPr>
              <a:t>) chủ yếu sử dụng đặc trưng thiết kế thủ công (</a:t>
            </a:r>
            <a:r>
              <a:rPr lang="en-VN" b="0" i="1" dirty="0">
                <a:latin typeface="Arial" panose="020B0604020202020204" pitchFamily="34" charset="0"/>
                <a:cs typeface="Arial" panose="020B0604020202020204" pitchFamily="34" charset="0"/>
              </a:rPr>
              <a:t>hand-crafted features</a:t>
            </a:r>
            <a:r>
              <a:rPr lang="en-VN" b="0" dirty="0">
                <a:latin typeface="Arial" panose="020B0604020202020204" pitchFamily="34" charset="0"/>
                <a:cs typeface="Arial" panose="020B0604020202020204" pitchFamily="34" charset="0"/>
              </a:rPr>
              <a:t>) để xây dựng mô hình ngoại quan (</a:t>
            </a:r>
            <a:r>
              <a:rPr lang="en-VN" b="0" i="1" dirty="0">
                <a:latin typeface="Arial" panose="020B0604020202020204" pitchFamily="34" charset="0"/>
                <a:cs typeface="Arial" panose="020B0604020202020204" pitchFamily="34" charset="0"/>
              </a:rPr>
              <a:t>appearance model</a:t>
            </a:r>
            <a:r>
              <a:rPr lang="en-VN" b="0" dirty="0">
                <a:latin typeface="Arial" panose="020B0604020202020204" pitchFamily="34" charset="0"/>
                <a:cs typeface="Arial" panose="020B0604020202020204" pitchFamily="34" charset="0"/>
              </a:rPr>
              <a:t>) và theo dõi đối tượng.</a:t>
            </a:r>
          </a:p>
          <a:p>
            <a:pPr lvl="1" algn="just"/>
            <a:r>
              <a:rPr lang="en-VN" b="0" dirty="0">
                <a:latin typeface="Arial" panose="020B0604020202020204" pitchFamily="34" charset="0"/>
                <a:cs typeface="Arial" panose="020B0604020202020204" pitchFamily="34" charset="0"/>
              </a:rPr>
              <a:t>Trên các tập dữ liệu thách thức như VOT2018 (</a:t>
            </a:r>
            <a:r>
              <a:rPr lang="en-VN" b="0" i="1" dirty="0">
                <a:latin typeface="Arial" panose="020B0604020202020204" pitchFamily="34" charset="0"/>
                <a:cs typeface="Arial" panose="020B0604020202020204" pitchFamily="34" charset="0"/>
              </a:rPr>
              <a:t>Visual Object Tracking 2018</a:t>
            </a:r>
            <a:r>
              <a:rPr lang="en-VN" b="0" dirty="0">
                <a:latin typeface="Arial" panose="020B0604020202020204" pitchFamily="34" charset="0"/>
                <a:cs typeface="Arial" panose="020B0604020202020204" pitchFamily="34" charset="0"/>
              </a:rPr>
              <a:t>), hiệu năng của các phương pháp kinh điển vẫn chưa đáp ứng yêu cầu ứng dụng thực tế.</a:t>
            </a:r>
          </a:p>
          <a:p>
            <a:pPr lvl="1" algn="just"/>
            <a:r>
              <a:rPr lang="en-VN" b="0" dirty="0">
                <a:latin typeface="Arial" panose="020B0604020202020204" pitchFamily="34" charset="0"/>
                <a:cs typeface="Arial" panose="020B0604020202020204" pitchFamily="34" charset="0"/>
              </a:rPr>
              <a:t>Kể từ AlexNet, các phương pháp theo dõi dựa trên học sâu (</a:t>
            </a:r>
            <a:r>
              <a:rPr lang="en-VN" b="0" i="1" dirty="0">
                <a:latin typeface="Arial" panose="020B0604020202020204" pitchFamily="34" charset="0"/>
                <a:cs typeface="Arial" panose="020B0604020202020204" pitchFamily="34" charset="0"/>
              </a:rPr>
              <a:t>deep learning-based tracking</a:t>
            </a:r>
            <a:r>
              <a:rPr lang="en-VN" b="0" dirty="0">
                <a:latin typeface="Arial" panose="020B0604020202020204" pitchFamily="34" charset="0"/>
                <a:cs typeface="Arial" panose="020B0604020202020204" pitchFamily="34" charset="0"/>
              </a:rPr>
              <a:t>) đã vượt trội so với phương pháp kinh điển và liên tục thiết lập các mức hiệu năng tốt nhất mới (</a:t>
            </a:r>
            <a:r>
              <a:rPr lang="en-VN" b="0" i="1" dirty="0">
                <a:latin typeface="Arial" panose="020B0604020202020204" pitchFamily="34" charset="0"/>
                <a:cs typeface="Arial" panose="020B0604020202020204" pitchFamily="34" charset="0"/>
              </a:rPr>
              <a:t>state of the art – SOTA</a:t>
            </a:r>
            <a:r>
              <a:rPr lang="en-VN" b="0" dirty="0">
                <a:latin typeface="Arial" panose="020B0604020202020204" pitchFamily="34" charset="0"/>
                <a:cs typeface="Arial" panose="020B0604020202020204" pitchFamily="34" charset="0"/>
              </a:rPr>
              <a:t>).</a:t>
            </a:r>
          </a:p>
          <a:p>
            <a:pPr algn="just"/>
            <a:endParaRPr lang="zh-CN" altLang="en-US" sz="2000" b="0" dirty="0">
              <a:latin typeface="Arial" panose="020B0604020202020204" pitchFamily="34" charset="0"/>
              <a:cs typeface="Arial" panose="020B0604020202020204" pitchFamily="34" charset="0"/>
            </a:endParaRPr>
          </a:p>
        </p:txBody>
      </p:sp>
      <p:sp>
        <p:nvSpPr>
          <p:cNvPr id="4" name="文本占位符 3"/>
          <p:cNvSpPr>
            <a:spLocks noGrp="1"/>
          </p:cNvSpPr>
          <p:nvPr>
            <p:ph type="body" sz="quarter" idx="13"/>
          </p:nvPr>
        </p:nvSpPr>
        <p:spPr>
          <a:xfrm>
            <a:off x="-145473" y="169464"/>
            <a:ext cx="12687300" cy="668337"/>
          </a:xfrm>
        </p:spPr>
        <p:txBody>
          <a:bodyPr>
            <a:noAutofit/>
          </a:bodyPr>
          <a:lstStyle/>
          <a:p>
            <a:r>
              <a:rPr lang="zh-CN" altLang="en-US" dirty="0">
                <a:latin typeface="Arial" panose="020B0604020202020204" pitchFamily="34" charset="0"/>
                <a:cs typeface="Arial" panose="020B0604020202020204" pitchFamily="34" charset="0"/>
              </a:rPr>
              <a:t>Phương pháp theo dõi mục tiêu dựa trên học sâu</a:t>
            </a:r>
          </a:p>
        </p:txBody>
      </p:sp>
      <p:pic>
        <p:nvPicPr>
          <p:cNvPr id="1026" name="Picture 2" descr="VOT2018 Dataset | Papers With Code"/>
          <p:cNvPicPr>
            <a:picLocks noChangeAspect="1" noChangeArrowheads="1"/>
          </p:cNvPicPr>
          <p:nvPr/>
        </p:nvPicPr>
        <p:blipFill rotWithShape="1">
          <a:blip r:embed="rId2">
            <a:extLst>
              <a:ext uri="{28A0092B-C50C-407E-A947-70E740481C1C}">
                <a14:useLocalDpi xmlns:a14="http://schemas.microsoft.com/office/drawing/2010/main" val="0"/>
              </a:ext>
            </a:extLst>
          </a:blip>
          <a:srcRect b="67205"/>
          <a:stretch>
            <a:fillRect/>
          </a:stretch>
        </p:blipFill>
        <p:spPr bwMode="auto">
          <a:xfrm>
            <a:off x="698499" y="4535269"/>
            <a:ext cx="10795000" cy="215326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28</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3" name="文本占位符 2"/>
              <p:cNvSpPr>
                <a:spLocks noGrp="1"/>
              </p:cNvSpPr>
              <p:nvPr>
                <p:ph type="body" sz="quarter" idx="14"/>
              </p:nvPr>
            </p:nvSpPr>
            <p:spPr>
              <a:xfrm>
                <a:off x="296068" y="954068"/>
                <a:ext cx="11599863" cy="3378941"/>
              </a:xfrm>
            </p:spPr>
            <p:txBody>
              <a:bodyPr>
                <a:noAutofit/>
              </a:bodyPr>
              <a:lstStyle/>
              <a:p>
                <a:pPr algn="just"/>
                <a:r>
                  <a:rPr lang="zh-CN" altLang="en-US" sz="2000" b="0" dirty="0">
                    <a:latin typeface="Arial" panose="020B0604020202020204" pitchFamily="34" charset="0"/>
                    <a:cs typeface="Arial" panose="020B0604020202020204" pitchFamily="34" charset="0"/>
                  </a:rPr>
                  <a:t>Phương pháp theo dõi dựa trên bộ lọc tương quan bao gồm bộ lọc tương quan và mạng học sâu</a:t>
                </a:r>
                <a:endParaRPr lang="en-US" altLang="zh-CN" sz="2000" b="0" dirty="0">
                  <a:solidFill>
                    <a:srgbClr val="C00000"/>
                  </a:solidFill>
                  <a:latin typeface="Arial" panose="020B0604020202020204" pitchFamily="34" charset="0"/>
                  <a:cs typeface="Arial" panose="020B0604020202020204" pitchFamily="34" charset="0"/>
                </a:endParaRPr>
              </a:p>
              <a:p>
                <a:pPr lvl="1" algn="just"/>
                <a:r>
                  <a:rPr lang="zh-CN" altLang="en-US" sz="1800" dirty="0">
                    <a:latin typeface="Arial" panose="020B0604020202020204" pitchFamily="34" charset="0"/>
                    <a:cs typeface="Arial" panose="020B0604020202020204" pitchFamily="34" charset="0"/>
                  </a:rPr>
                  <a:t>Xây dựng mô hình lọc bằng cách học đặc trưng ngoại quan của đối tượng để tìm kiếm và định vị đối tượng trong các khung hình tiếp theo</a:t>
                </a:r>
                <a:endParaRPr lang="en-US" altLang="zh-CN" sz="1800" dirty="0">
                  <a:solidFill>
                    <a:srgbClr val="C00000"/>
                  </a:solidFill>
                  <a:latin typeface="Arial" panose="020B0604020202020204" pitchFamily="34" charset="0"/>
                  <a:cs typeface="Arial" panose="020B0604020202020204" pitchFamily="34" charset="0"/>
                </a:endParaRPr>
              </a:p>
              <a:p>
                <a:pPr algn="just"/>
                <a:r>
                  <a:rPr lang="zh-CN" altLang="en-US" sz="2000" b="0" dirty="0">
                    <a:latin typeface="Arial" panose="020B0604020202020204" pitchFamily="34" charset="0"/>
                    <a:cs typeface="Arial" panose="020B0604020202020204" pitchFamily="34" charset="0"/>
                  </a:rPr>
                  <a:t>Bộ lọc tương quan</a:t>
                </a:r>
                <a:endParaRPr lang="en-US" altLang="zh-CN" sz="2000" b="0" dirty="0">
                  <a:latin typeface="Arial" panose="020B0604020202020204" pitchFamily="34" charset="0"/>
                  <a:cs typeface="Arial" panose="020B0604020202020204" pitchFamily="34" charset="0"/>
                </a:endParaRPr>
              </a:p>
              <a:p>
                <a:pPr lvl="1" algn="just"/>
                <a:r>
                  <a:rPr lang="zh-CN" altLang="en-US" sz="1800" dirty="0">
                    <a:latin typeface="Arial" panose="020B0604020202020204" pitchFamily="34" charset="0"/>
                    <a:cs typeface="Arial" panose="020B0604020202020204" pitchFamily="34" charset="0"/>
                  </a:rPr>
                  <a:t>Với bộ lọc đã cho </a:t>
                </a:r>
                <a14:m>
                  <m:oMath xmlns:m="http://schemas.openxmlformats.org/officeDocument/2006/math">
                    <m:r>
                      <a:rPr lang="en-US" altLang="zh-CN" sz="1800" b="0" i="1" smtClean="0">
                        <a:latin typeface="Cambria Math" panose="02040503050406030204" pitchFamily="18" charset="0"/>
                      </a:rPr>
                      <m:t>h</m:t>
                    </m:r>
                  </m:oMath>
                </a14:m>
                <a:r>
                  <a:rPr lang="zh-CN" altLang="en-US" sz="1800" dirty="0">
                    <a:latin typeface="Arial" panose="020B0604020202020204" pitchFamily="34" charset="0"/>
                    <a:cs typeface="Arial" panose="020B0604020202020204" pitchFamily="34" charset="0"/>
                  </a:rPr>
                  <a:t>, đối với bản đồ đặc trưng biểu diễn đối tượng </a:t>
                </a:r>
                <a14:m>
                  <m:oMath xmlns:m="http://schemas.openxmlformats.org/officeDocument/2006/math">
                    <m:r>
                      <a:rPr lang="en-US" altLang="zh-CN" sz="1800" b="0" i="1" smtClean="0">
                        <a:latin typeface="Cambria Math" panose="02040503050406030204" pitchFamily="18" charset="0"/>
                      </a:rPr>
                      <m:t>𝐹</m:t>
                    </m:r>
                    <m:r>
                      <a:rPr lang="en-US" altLang="zh-CN" sz="1800" b="0" i="1" smtClean="0">
                        <a:latin typeface="Cambria Math" panose="02040503050406030204" pitchFamily="18" charset="0"/>
                      </a:rPr>
                      <m:t>(</m:t>
                    </m:r>
                    <m:r>
                      <a:rPr lang="en-US" altLang="zh-CN" sz="1800" b="0" i="1" smtClean="0">
                        <a:latin typeface="Cambria Math" panose="02040503050406030204" pitchFamily="18" charset="0"/>
                      </a:rPr>
                      <m:t>𝑥</m:t>
                    </m:r>
                    <m:r>
                      <a:rPr lang="en-US" altLang="zh-CN" sz="1800" b="0" i="1" smtClean="0">
                        <a:latin typeface="Cambria Math" panose="02040503050406030204" pitchFamily="18" charset="0"/>
                      </a:rPr>
                      <m:t>)</m:t>
                    </m:r>
                  </m:oMath>
                </a14:m>
                <a:r>
                  <a:rPr lang="zh-CN" altLang="en-US" sz="1800" dirty="0">
                    <a:latin typeface="Arial" panose="020B0604020202020204" pitchFamily="34" charset="0"/>
                    <a:cs typeface="Arial" panose="020B0604020202020204" pitchFamily="34" charset="0"/>
                  </a:rPr>
                  <a:t>, thu được bản đồ đáp ứng thông qua phép tích chập </a:t>
                </a:r>
                <a14:m>
                  <m:oMath xmlns:m="http://schemas.openxmlformats.org/officeDocument/2006/math">
                    <m:r>
                      <a:rPr lang="en-US" altLang="zh-CN" sz="1800" b="0" i="1" smtClean="0">
                        <a:latin typeface="Cambria Math" panose="02040503050406030204" pitchFamily="18" charset="0"/>
                      </a:rPr>
                      <m:t>𝐻</m:t>
                    </m:r>
                    <m:r>
                      <a:rPr lang="en-US" altLang="zh-CN" sz="1800" b="0" i="1" smtClean="0">
                        <a:latin typeface="Cambria Math" panose="02040503050406030204" pitchFamily="18" charset="0"/>
                      </a:rPr>
                      <m:t>(</m:t>
                    </m:r>
                    <m:r>
                      <a:rPr lang="en-US" altLang="zh-CN" sz="1800" b="0" i="1" smtClean="0">
                        <a:latin typeface="Cambria Math" panose="02040503050406030204" pitchFamily="18" charset="0"/>
                      </a:rPr>
                      <m:t>𝑥</m:t>
                    </m:r>
                    <m:r>
                      <a:rPr lang="en-US" altLang="zh-CN" sz="1800" b="0" i="1" smtClean="0">
                        <a:latin typeface="Cambria Math" panose="02040503050406030204" pitchFamily="18" charset="0"/>
                      </a:rPr>
                      <m:t>)</m:t>
                    </m:r>
                  </m:oMath>
                </a14:m>
                <a:endParaRPr lang="en-US" altLang="zh-CN" sz="1800" dirty="0">
                  <a:latin typeface="Arial" panose="020B0604020202020204" pitchFamily="34" charset="0"/>
                  <a:cs typeface="Arial" panose="020B0604020202020204" pitchFamily="34" charset="0"/>
                </a:endParaRPr>
              </a:p>
              <a:p>
                <a:pPr marL="457200" lvl="1" indent="0" algn="just">
                  <a:buNone/>
                </a:pPr>
                <a14:m>
                  <m:oMathPara xmlns:m="http://schemas.openxmlformats.org/officeDocument/2006/math">
                    <m:oMathParaPr>
                      <m:jc m:val="centerGroup"/>
                    </m:oMathParaPr>
                    <m:oMath xmlns:m="http://schemas.openxmlformats.org/officeDocument/2006/math">
                      <m:r>
                        <a:rPr lang="en-US" altLang="zh-CN" sz="1800" b="0" i="1" smtClean="0">
                          <a:latin typeface="Cambria Math" panose="02040503050406030204" pitchFamily="18" charset="0"/>
                        </a:rPr>
                        <m:t>𝐻</m:t>
                      </m:r>
                      <m:d>
                        <m:dPr>
                          <m:ctrlPr>
                            <a:rPr lang="en-US" altLang="zh-CN" sz="1800" i="1" smtClean="0">
                              <a:latin typeface="Cambria Math" panose="02040503050406030204" pitchFamily="18" charset="0"/>
                            </a:rPr>
                          </m:ctrlPr>
                        </m:dPr>
                        <m:e>
                          <m:r>
                            <a:rPr lang="en-US" altLang="zh-CN" sz="1800" b="0" i="1" smtClean="0">
                              <a:latin typeface="Cambria Math" panose="02040503050406030204" pitchFamily="18" charset="0"/>
                            </a:rPr>
                            <m:t>𝑥</m:t>
                          </m:r>
                        </m:e>
                      </m:d>
                      <m:r>
                        <a:rPr lang="en-US" altLang="zh-CN" sz="1800" b="0" i="1" smtClean="0">
                          <a:latin typeface="Cambria Math" panose="02040503050406030204" pitchFamily="18" charset="0"/>
                        </a:rPr>
                        <m:t>=</m:t>
                      </m:r>
                      <m:r>
                        <a:rPr lang="en-US" altLang="zh-CN" sz="1800" b="0" i="1" smtClean="0">
                          <a:latin typeface="Cambria Math" panose="02040503050406030204" pitchFamily="18" charset="0"/>
                        </a:rPr>
                        <m:t>𝐹</m:t>
                      </m:r>
                      <m:d>
                        <m:dPr>
                          <m:ctrlPr>
                            <a:rPr lang="en-US" altLang="zh-CN" sz="1800" i="1" smtClean="0">
                              <a:latin typeface="Cambria Math" panose="02040503050406030204" pitchFamily="18" charset="0"/>
                            </a:rPr>
                          </m:ctrlPr>
                        </m:dPr>
                        <m:e>
                          <m:r>
                            <a:rPr lang="en-US" altLang="zh-CN" sz="1800" b="0" i="1" smtClean="0">
                              <a:latin typeface="Cambria Math" panose="02040503050406030204" pitchFamily="18" charset="0"/>
                            </a:rPr>
                            <m:t>𝑥</m:t>
                          </m:r>
                        </m:e>
                      </m:d>
                      <m:r>
                        <a:rPr lang="en-US" altLang="zh-CN" sz="1800" b="0" i="1" smtClean="0">
                          <a:latin typeface="Cambria Math" panose="02040503050406030204" pitchFamily="18" charset="0"/>
                        </a:rPr>
                        <m:t>⋆</m:t>
                      </m:r>
                      <m:r>
                        <a:rPr lang="en-US" altLang="zh-CN" sz="1800" b="0" i="1" smtClean="0">
                          <a:latin typeface="Cambria Math" panose="02040503050406030204" pitchFamily="18" charset="0"/>
                        </a:rPr>
                        <m:t>h</m:t>
                      </m:r>
                    </m:oMath>
                  </m:oMathPara>
                </a14:m>
                <a:endParaRPr lang="en-US" altLang="zh-CN" sz="1800" dirty="0">
                  <a:latin typeface="Arial" panose="020B0604020202020204" pitchFamily="34" charset="0"/>
                  <a:cs typeface="Arial" panose="020B0604020202020204" pitchFamily="34" charset="0"/>
                </a:endParaRPr>
              </a:p>
              <a:p>
                <a:pPr marL="457200" lvl="1" indent="0" algn="just">
                  <a:buNone/>
                </a:pPr>
                <a:r>
                  <a:rPr lang="zh-CN" altLang="en-US" sz="1800" dirty="0">
                    <a:latin typeface="Arial" panose="020B0604020202020204" pitchFamily="34" charset="0"/>
                    <a:cs typeface="Arial" panose="020B0604020202020204" pitchFamily="34" charset="0"/>
                  </a:rPr>
                  <a:t>Bước này có thể nắm bắt hiệu quả thông tin không gian và quan hệ đặc trưng của đối tượng, từ đó nâng cao độ bền vững của quá trình theo dõi</a:t>
                </a:r>
                <a:endParaRPr lang="en-US" altLang="zh-CN" sz="1800" dirty="0">
                  <a:latin typeface="Arial" panose="020B0604020202020204" pitchFamily="34" charset="0"/>
                  <a:cs typeface="Arial" panose="020B0604020202020204" pitchFamily="34" charset="0"/>
                </a:endParaRPr>
              </a:p>
              <a:p>
                <a:pPr lvl="1" algn="just"/>
                <a:r>
                  <a:rPr lang="zh-CN" altLang="en-US" sz="1800" dirty="0">
                    <a:latin typeface="Arial" panose="020B0604020202020204" pitchFamily="34" charset="0"/>
                    <a:cs typeface="Arial" panose="020B0604020202020204" pitchFamily="34" charset="0"/>
                  </a:rPr>
                  <a:t>Phương pháp theo dõi bằng bộ lọc tương quan xác định vị trí đối tượng trong khung hình tiếp theo tại vị trí đỉnh (giá trị cực đại) của bản đồ đáp ứng</a:t>
                </a:r>
                <a:endParaRPr lang="en-US" altLang="zh-CN" sz="1800" dirty="0">
                  <a:latin typeface="Arial" panose="020B0604020202020204" pitchFamily="34" charset="0"/>
                  <a:cs typeface="Arial" panose="020B0604020202020204" pitchFamily="34" charset="0"/>
                </a:endParaRPr>
              </a:p>
              <a:p>
                <a:pPr marL="457200" lvl="1" indent="0" algn="just">
                  <a:buNone/>
                </a:pPr>
                <a14:m>
                  <m:oMathPara xmlns:m="http://schemas.openxmlformats.org/officeDocument/2006/math">
                    <m:oMathParaPr>
                      <m:jc m:val="centerGroup"/>
                    </m:oMathParaPr>
                    <m:oMath xmlns:m="http://schemas.openxmlformats.org/officeDocument/2006/math">
                      <m:sSub>
                        <m:sSubPr>
                          <m:ctrlPr>
                            <a:rPr lang="en-US" altLang="zh-CN" sz="1800" i="1" smtClean="0">
                              <a:latin typeface="Cambria Math" panose="02040503050406030204" pitchFamily="18" charset="0"/>
                            </a:rPr>
                          </m:ctrlPr>
                        </m:sSubPr>
                        <m:e>
                          <m:r>
                            <a:rPr lang="en-US" altLang="zh-CN" sz="1800" b="0" i="1" smtClean="0">
                              <a:latin typeface="Cambria Math" panose="02040503050406030204" pitchFamily="18" charset="0"/>
                            </a:rPr>
                            <m:t>𝑥</m:t>
                          </m:r>
                        </m:e>
                        <m:sub>
                          <m:r>
                            <a:rPr lang="en-US" altLang="zh-CN" sz="1800" b="0" i="1" smtClean="0">
                              <a:latin typeface="Cambria Math" panose="02040503050406030204" pitchFamily="18" charset="0"/>
                            </a:rPr>
                            <m:t>𝑛𝑒𝑤</m:t>
                          </m:r>
                        </m:sub>
                      </m:sSub>
                      <m:r>
                        <a:rPr lang="en-US" altLang="zh-CN" sz="1800" b="0" i="1" smtClean="0">
                          <a:latin typeface="Cambria Math" panose="02040503050406030204" pitchFamily="18" charset="0"/>
                        </a:rPr>
                        <m:t>=</m:t>
                      </m:r>
                      <m:r>
                        <a:rPr lang="en-US" altLang="zh-CN" sz="1800" b="0" i="1" smtClean="0">
                          <a:latin typeface="Cambria Math" panose="02040503050406030204" pitchFamily="18" charset="0"/>
                        </a:rPr>
                        <m:t>𝑎𝑟𝑔𝑚𝑎𝑥</m:t>
                      </m:r>
                      <m:r>
                        <a:rPr lang="en-US" altLang="zh-CN" sz="1800" b="0" i="1" smtClean="0">
                          <a:latin typeface="Cambria Math" panose="02040503050406030204" pitchFamily="18" charset="0"/>
                        </a:rPr>
                        <m:t> </m:t>
                      </m:r>
                      <m:r>
                        <a:rPr lang="en-US" altLang="zh-CN" sz="1800" b="0" i="1" smtClean="0">
                          <a:latin typeface="Cambria Math" panose="02040503050406030204" pitchFamily="18" charset="0"/>
                        </a:rPr>
                        <m:t>𝐻</m:t>
                      </m:r>
                      <m:r>
                        <a:rPr lang="en-US" altLang="zh-CN" sz="1800" b="0" i="1" smtClean="0">
                          <a:latin typeface="Cambria Math" panose="02040503050406030204" pitchFamily="18" charset="0"/>
                        </a:rPr>
                        <m:t>(</m:t>
                      </m:r>
                      <m:r>
                        <a:rPr lang="en-US" altLang="zh-CN" sz="1800" b="0" i="1" smtClean="0">
                          <a:latin typeface="Cambria Math" panose="02040503050406030204" pitchFamily="18" charset="0"/>
                        </a:rPr>
                        <m:t>𝑥</m:t>
                      </m:r>
                      <m:r>
                        <a:rPr lang="en-US" altLang="zh-CN" sz="1800" b="0" i="1" smtClean="0">
                          <a:latin typeface="Cambria Math" panose="02040503050406030204" pitchFamily="18" charset="0"/>
                        </a:rPr>
                        <m:t>)</m:t>
                      </m:r>
                    </m:oMath>
                  </m:oMathPara>
                </a14:m>
                <a:endParaRPr lang="en-US" altLang="zh-CN" sz="1800" dirty="0">
                  <a:latin typeface="Arial" panose="020B0604020202020204" pitchFamily="34" charset="0"/>
                  <a:cs typeface="Arial" panose="020B0604020202020204" pitchFamily="34" charset="0"/>
                </a:endParaRPr>
              </a:p>
              <a:p>
                <a:pPr lvl="1"/>
                <a:endParaRPr lang="zh-CN" altLang="en-US" sz="1800" dirty="0">
                  <a:latin typeface="Arial" panose="020B0604020202020204" pitchFamily="34" charset="0"/>
                  <a:cs typeface="Arial" panose="020B0604020202020204" pitchFamily="34" charset="0"/>
                </a:endParaRPr>
              </a:p>
            </p:txBody>
          </p:sp>
        </mc:Choice>
        <mc:Fallback xmlns="">
          <p:sp>
            <p:nvSpPr>
              <p:cNvPr id="3" name="文本占位符 2"/>
              <p:cNvSpPr>
                <a:spLocks noGrp="1" noRot="1" noChangeAspect="1" noMove="1" noResize="1" noEditPoints="1" noAdjustHandles="1" noChangeArrowheads="1" noChangeShapeType="1" noTextEdit="1"/>
              </p:cNvSpPr>
              <p:nvPr>
                <p:ph type="body" sz="quarter" idx="14"/>
              </p:nvPr>
            </p:nvSpPr>
            <p:spPr>
              <a:xfrm>
                <a:off x="296068" y="954068"/>
                <a:ext cx="11599863" cy="3378941"/>
              </a:xfrm>
              <a:blipFill>
                <a:blip r:embed="rId2"/>
                <a:stretch>
                  <a:fillRect l="-438" t="-749" r="-438" b="-24345"/>
                </a:stretch>
              </a:blipFill>
            </p:spPr>
            <p:txBody>
              <a:bodyPr/>
              <a:lstStyle/>
              <a:p>
                <a:r>
                  <a:rPr lang="en-VN">
                    <a:noFill/>
                  </a:rPr>
                  <a:t> </a:t>
                </a:r>
              </a:p>
            </p:txBody>
          </p:sp>
        </mc:Fallback>
      </mc:AlternateContent>
      <p:pic>
        <p:nvPicPr>
          <p:cNvPr id="1026" name="Picture 2" descr="基于相关滤波的目标跟踪算法 - 知乎"/>
          <p:cNvPicPr>
            <a:picLocks noChangeAspect="1" noChangeArrowheads="1"/>
          </p:cNvPicPr>
          <p:nvPr/>
        </p:nvPicPr>
        <p:blipFill rotWithShape="1">
          <a:blip r:embed="rId3">
            <a:extLst>
              <a:ext uri="{28A0092B-C50C-407E-A947-70E740481C1C}">
                <a14:useLocalDpi xmlns:a14="http://schemas.microsoft.com/office/drawing/2010/main" val="0"/>
              </a:ext>
            </a:extLst>
          </a:blip>
          <a:srcRect b="52757"/>
          <a:stretch>
            <a:fillRect/>
          </a:stretch>
        </p:blipFill>
        <p:spPr bwMode="auto">
          <a:xfrm>
            <a:off x="1491493" y="5090038"/>
            <a:ext cx="4301806" cy="171329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基于相关滤波的目标跟踪算法 - 知乎"/>
          <p:cNvPicPr>
            <a:picLocks noChangeAspect="1" noChangeArrowheads="1"/>
          </p:cNvPicPr>
          <p:nvPr/>
        </p:nvPicPr>
        <p:blipFill rotWithShape="1">
          <a:blip r:embed="rId3">
            <a:extLst>
              <a:ext uri="{28A0092B-C50C-407E-A947-70E740481C1C}">
                <a14:useLocalDpi xmlns:a14="http://schemas.microsoft.com/office/drawing/2010/main" val="0"/>
              </a:ext>
            </a:extLst>
          </a:blip>
          <a:srcRect t="45846"/>
          <a:stretch>
            <a:fillRect/>
          </a:stretch>
        </p:blipFill>
        <p:spPr bwMode="auto">
          <a:xfrm>
            <a:off x="6330193" y="5096388"/>
            <a:ext cx="3738146" cy="1706588"/>
          </a:xfrm>
          <a:prstGeom prst="rect">
            <a:avLst/>
          </a:prstGeom>
          <a:noFill/>
          <a:extLst>
            <a:ext uri="{909E8E84-426E-40DD-AFC4-6F175D3DCCD1}">
              <a14:hiddenFill xmlns:a14="http://schemas.microsoft.com/office/drawing/2010/main">
                <a:solidFill>
                  <a:srgbClr val="FFFFFF"/>
                </a:solidFill>
              </a14:hiddenFill>
            </a:ext>
          </a:extLst>
        </p:spPr>
      </p:pic>
      <p:sp>
        <p:nvSpPr>
          <p:cNvPr id="8" name="文本占位符 3">
            <a:extLst>
              <a:ext uri="{FF2B5EF4-FFF2-40B4-BE49-F238E27FC236}">
                <a16:creationId xmlns:a16="http://schemas.microsoft.com/office/drawing/2014/main" id="{11FC5910-544C-799F-D6F5-25D91F3C2D30}"/>
              </a:ext>
            </a:extLst>
          </p:cNvPr>
          <p:cNvSpPr txBox="1">
            <a:spLocks/>
          </p:cNvSpPr>
          <p:nvPr/>
        </p:nvSpPr>
        <p:spPr>
          <a:xfrm>
            <a:off x="384464" y="236534"/>
            <a:ext cx="11240028" cy="668337"/>
          </a:xfrm>
          <a:prstGeom prst="rect">
            <a:avLst/>
          </a:prstGeom>
        </p:spPr>
        <p:txBody>
          <a:bodyPr>
            <a:noAutofit/>
          </a:bodyPr>
          <a:lstStyle>
            <a:lvl1pPr marL="0" indent="0" algn="ctr" defTabSz="914400" rtl="0" eaLnBrk="1" latinLnBrk="0" hangingPunct="1">
              <a:lnSpc>
                <a:spcPct val="90000"/>
              </a:lnSpc>
              <a:spcBef>
                <a:spcPts val="1000"/>
              </a:spcBef>
              <a:buFont typeface="Arial" panose="020B0604020202090204" pitchFamily="34" charset="0"/>
              <a:buNone/>
              <a:defRPr sz="4000" b="1" kern="1200">
                <a:solidFill>
                  <a:srgbClr val="D22828"/>
                </a:solidFill>
                <a:latin typeface="Calibri" panose="02010609060101010101" pitchFamily="49" charset="-122"/>
                <a:ea typeface="Calibri"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r>
              <a:rPr lang="zh-CN" altLang="en-US" sz="2800">
                <a:latin typeface="Arial" panose="020B0604020202020204" pitchFamily="34" charset="0"/>
                <a:cs typeface="Arial" panose="020B0604020202020204" pitchFamily="34" charset="0"/>
              </a:rPr>
              <a:t>Phương pháp theo dõi bằng học sâu dựa trên bộ lọc tương quan</a:t>
            </a:r>
            <a:endParaRPr lang="zh-CN" alt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6139195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29</a:t>
            </a:fld>
            <a:endParaRPr lang="zh-CN" altLang="en-US">
              <a:latin typeface="Calibri"/>
              <a:cs typeface="Calibri"/>
            </a:endParaRPr>
          </a:p>
        </p:txBody>
      </p:sp>
      <p:sp>
        <p:nvSpPr>
          <p:cNvPr id="3" name="文本占位符 2"/>
          <p:cNvSpPr>
            <a:spLocks noGrp="1"/>
          </p:cNvSpPr>
          <p:nvPr>
            <p:ph type="body" sz="quarter" idx="14"/>
          </p:nvPr>
        </p:nvSpPr>
        <p:spPr>
          <a:xfrm>
            <a:off x="384464" y="1104900"/>
            <a:ext cx="11533909" cy="2146300"/>
          </a:xfrm>
        </p:spPr>
        <p:txBody>
          <a:bodyPr>
            <a:noAutofit/>
          </a:bodyPr>
          <a:lstStyle/>
          <a:p>
            <a:r>
              <a:rPr lang="zh-CN" altLang="en-US" b="0" dirty="0">
                <a:latin typeface="Arial" panose="020B0604020202020204" pitchFamily="34" charset="0"/>
                <a:cs typeface="Arial" panose="020B0604020202020204" pitchFamily="34" charset="0"/>
              </a:rPr>
              <a:t>Mạng học sâu</a:t>
            </a:r>
            <a:endParaRPr lang="en-US" altLang="zh-CN" b="0" dirty="0">
              <a:latin typeface="Arial" panose="020B0604020202020204" pitchFamily="34" charset="0"/>
              <a:cs typeface="Arial" panose="020B0604020202020204" pitchFamily="34" charset="0"/>
            </a:endParaRPr>
          </a:p>
          <a:p>
            <a:pPr lvl="1"/>
            <a:r>
              <a:rPr lang="zh-CN" altLang="en-US" dirty="0">
                <a:latin typeface="Arial" panose="020B0604020202020204" pitchFamily="34" charset="0"/>
                <a:cs typeface="Arial" panose="020B0604020202020204" pitchFamily="34" charset="0"/>
              </a:rPr>
              <a:t>Phương pháp theo dõi kinh điển dựa trên lọc tương quan sử dụng bộ trích xuất đặc trưng được thiết kế thủ công</a:t>
            </a:r>
            <a:endParaRPr lang="en-US" altLang="zh-CN" dirty="0">
              <a:latin typeface="Arial" panose="020B0604020202020204" pitchFamily="34" charset="0"/>
              <a:cs typeface="Arial" panose="020B0604020202020204" pitchFamily="34" charset="0"/>
            </a:endParaRPr>
          </a:p>
          <a:p>
            <a:pPr lvl="1"/>
            <a:r>
              <a:rPr lang="zh-CN" altLang="en-US" dirty="0">
                <a:latin typeface="Arial" panose="020B0604020202020204" pitchFamily="34" charset="0"/>
                <a:cs typeface="Arial" panose="020B0604020202020204" pitchFamily="34" charset="0"/>
              </a:rPr>
              <a:t>Ở đây, việc đưa mạng học sâu vào cho phép tự động học biểu diễn đặc trưng của đối tượng</a:t>
            </a:r>
            <a:endParaRPr lang="en-US" altLang="zh-CN" dirty="0">
              <a:latin typeface="Arial" panose="020B0604020202020204" pitchFamily="34" charset="0"/>
              <a:cs typeface="Arial" panose="020B0604020202020204" pitchFamily="34" charset="0"/>
            </a:endParaRPr>
          </a:p>
          <a:p>
            <a:pPr lvl="1"/>
            <a:r>
              <a:rPr lang="zh-CN" altLang="en-US" dirty="0">
                <a:latin typeface="Arial" panose="020B0604020202020204" pitchFamily="34" charset="0"/>
                <a:cs typeface="Arial" panose="020B0604020202020204" pitchFamily="34" charset="0"/>
              </a:rPr>
              <a:t>Ưu điểm: nâng cao khả năng thích ứng của mô hình trước những thay đổi của đối tượng</a:t>
            </a:r>
            <a:endParaRPr lang="en-US" altLang="zh-CN" dirty="0">
              <a:latin typeface="Arial" panose="020B0604020202020204" pitchFamily="34" charset="0"/>
              <a:cs typeface="Arial" panose="020B0604020202020204" pitchFamily="34" charset="0"/>
            </a:endParaRPr>
          </a:p>
          <a:p>
            <a:pPr lvl="1"/>
            <a:endParaRPr lang="en-US" altLang="zh-CN" dirty="0">
              <a:latin typeface="Arial" panose="020B0604020202020204" pitchFamily="34" charset="0"/>
              <a:cs typeface="Arial" panose="020B0604020202020204" pitchFamily="34" charset="0"/>
            </a:endParaRPr>
          </a:p>
        </p:txBody>
      </p:sp>
      <p:sp>
        <p:nvSpPr>
          <p:cNvPr id="4" name="文本占位符 3"/>
          <p:cNvSpPr>
            <a:spLocks noGrp="1"/>
          </p:cNvSpPr>
          <p:nvPr>
            <p:ph type="body" sz="quarter" idx="13"/>
          </p:nvPr>
        </p:nvSpPr>
        <p:spPr>
          <a:xfrm>
            <a:off x="384464" y="236534"/>
            <a:ext cx="11240028" cy="668337"/>
          </a:xfrm>
        </p:spPr>
        <p:txBody>
          <a:bodyPr>
            <a:noAutofit/>
          </a:bodyPr>
          <a:lstStyle/>
          <a:p>
            <a:r>
              <a:rPr lang="zh-CN" altLang="en-US" sz="2800" dirty="0">
                <a:latin typeface="Arial" panose="020B0604020202020204" pitchFamily="34" charset="0"/>
                <a:cs typeface="Arial" panose="020B0604020202020204" pitchFamily="34" charset="0"/>
              </a:rPr>
              <a:t>Phương pháp theo dõi bằng học sâu dựa trên bộ lọc tương quan</a:t>
            </a:r>
          </a:p>
        </p:txBody>
      </p:sp>
      <p:pic>
        <p:nvPicPr>
          <p:cNvPr id="6" name="Picture 5">
            <a:extLst>
              <a:ext uri="{FF2B5EF4-FFF2-40B4-BE49-F238E27FC236}">
                <a16:creationId xmlns:a16="http://schemas.microsoft.com/office/drawing/2014/main" id="{C317AF3A-9B83-64DF-CDDC-9EA5580181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0" y="3098181"/>
            <a:ext cx="6913756" cy="3305601"/>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30</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3" name="文本占位符 2"/>
              <p:cNvSpPr>
                <a:spLocks noGrp="1"/>
              </p:cNvSpPr>
              <p:nvPr>
                <p:ph type="body" sz="quarter" idx="14"/>
              </p:nvPr>
            </p:nvSpPr>
            <p:spPr/>
            <p:txBody>
              <a:bodyPr>
                <a:normAutofit/>
              </a:bodyPr>
              <a:lstStyle/>
              <a:p>
                <a:pPr algn="just"/>
                <a:r>
                  <a:rPr lang="zh-CN" altLang="en-US" b="0" dirty="0">
                    <a:latin typeface="Arial" panose="020B0604020202020204" pitchFamily="34" charset="0"/>
                    <a:cs typeface="Arial" panose="020B0604020202020204" pitchFamily="34" charset="0"/>
                  </a:rPr>
                  <a:t>Mô hình hóa bài toán</a:t>
                </a:r>
                <a:endParaRPr lang="en-US" altLang="zh-CN" b="0" dirty="0">
                  <a:latin typeface="Arial" panose="020B0604020202020204" pitchFamily="34" charset="0"/>
                  <a:cs typeface="Arial" panose="020B0604020202020204" pitchFamily="34" charset="0"/>
                </a:endParaRPr>
              </a:p>
              <a:p>
                <a:pPr lvl="1" algn="just"/>
                <a:r>
                  <a:rPr lang="zh-CN" altLang="en-US" dirty="0">
                    <a:latin typeface="Arial" panose="020B0604020202020204" pitchFamily="34" charset="0"/>
                    <a:cs typeface="Arial" panose="020B0604020202020204" pitchFamily="34" charset="0"/>
                  </a:rPr>
                  <a:t>Phương pháp dựa trên phân loại mô hình hóa bài toán theo dõi mục tiêu thành nhiệm vụ phân loại khối ảnh, trong đó mẫu dương biểu thị khối ảnh chứa đối tượng, còn mẫu âm biểu thị khối ảnh không chứa đối tượng</a:t>
                </a:r>
                <a:endParaRPr lang="en-US" altLang="zh-CN" dirty="0">
                  <a:latin typeface="Arial" panose="020B0604020202020204" pitchFamily="34" charset="0"/>
                  <a:cs typeface="Arial" panose="020B0604020202020204" pitchFamily="34" charset="0"/>
                </a:endParaRPr>
              </a:p>
              <a:p>
                <a:pPr algn="just"/>
                <a:r>
                  <a:rPr lang="zh-CN" altLang="en-US" b="0" dirty="0">
                    <a:latin typeface="Arial" panose="020B0604020202020204" pitchFamily="34" charset="0"/>
                    <a:cs typeface="Arial" panose="020B0604020202020204" pitchFamily="34" charset="0"/>
                  </a:rPr>
                  <a:t>Nhiệm vụ phân loại nhị phân</a:t>
                </a:r>
                <a:endParaRPr lang="en-US" altLang="zh-CN" b="0" dirty="0">
                  <a:latin typeface="Arial" panose="020B0604020202020204" pitchFamily="34" charset="0"/>
                  <a:cs typeface="Arial" panose="020B0604020202020204" pitchFamily="34" charset="0"/>
                </a:endParaRPr>
              </a:p>
              <a:p>
                <a:pPr lvl="1" algn="just"/>
                <a:r>
                  <a:rPr lang="zh-CN" altLang="en-US" dirty="0">
                    <a:latin typeface="Arial" panose="020B0604020202020204" pitchFamily="34" charset="0"/>
                    <a:cs typeface="Arial" panose="020B0604020202020204" pitchFamily="34" charset="0"/>
                  </a:rPr>
                  <a:t>Gọi </a:t>
                </a:r>
                <a14:m>
                  <m:oMath xmlns:m="http://schemas.openxmlformats.org/officeDocument/2006/math">
                    <m:sSub>
                      <m:sSubPr>
                        <m:ctrlPr>
                          <a:rPr lang="en-US" altLang="zh-CN" i="1" smtClean="0">
                            <a:latin typeface="Cambria Math" panose="02040503050406030204" pitchFamily="18" charset="0"/>
                          </a:rPr>
                        </m:ctrlPr>
                      </m:sSubPr>
                      <m:e>
                        <m:r>
                          <a:rPr lang="en-US" altLang="zh-CN" b="0" i="1" smtClean="0">
                            <a:latin typeface="Cambria Math" panose="02040503050406030204" pitchFamily="18" charset="0"/>
                          </a:rPr>
                          <m:t>𝐼</m:t>
                        </m:r>
                      </m:e>
                      <m:sub>
                        <m:r>
                          <a:rPr lang="en-US" altLang="zh-CN" b="0" i="1" smtClean="0">
                            <a:latin typeface="Cambria Math" panose="02040503050406030204" pitchFamily="18" charset="0"/>
                          </a:rPr>
                          <m:t>𝑡</m:t>
                        </m:r>
                      </m:sub>
                    </m:sSub>
                  </m:oMath>
                </a14:m>
                <a:r>
                  <a:rPr lang="zh-CN" altLang="en-US" dirty="0">
                    <a:latin typeface="Arial" panose="020B0604020202020204" pitchFamily="34" charset="0"/>
                    <a:cs typeface="Arial" panose="020B0604020202020204" pitchFamily="34" charset="0"/>
                  </a:rPr>
                  <a:t> biểu thị ảnh khung hình thứ t trong chuỗi video, </a:t>
                </a:r>
                <a14:m>
                  <m:oMath xmlns:m="http://schemas.openxmlformats.org/officeDocument/2006/math">
                    <m:sSub>
                      <m:sSubPr>
                        <m:ctrlPr>
                          <a:rPr lang="en-US" altLang="zh-CN" i="1" smtClean="0">
                            <a:latin typeface="Cambria Math" panose="02040503050406030204" pitchFamily="18" charset="0"/>
                          </a:rPr>
                        </m:ctrlPr>
                      </m:sSubPr>
                      <m:e>
                        <m:r>
                          <a:rPr lang="en-US" altLang="zh-CN" b="0" i="1" smtClean="0">
                            <a:latin typeface="Cambria Math" panose="02040503050406030204" pitchFamily="18" charset="0"/>
                          </a:rPr>
                          <m:t>𝐵</m:t>
                        </m:r>
                      </m:e>
                      <m:sub>
                        <m:r>
                          <a:rPr lang="en-US" altLang="zh-CN" b="0" i="1" smtClean="0">
                            <a:latin typeface="Cambria Math" panose="02040503050406030204" pitchFamily="18" charset="0"/>
                          </a:rPr>
                          <m:t>𝑡</m:t>
                        </m:r>
                      </m:sub>
                    </m:sSub>
                  </m:oMath>
                </a14:m>
                <a:r>
                  <a:rPr lang="zh-CN" altLang="en-US" dirty="0">
                    <a:latin typeface="Arial" panose="020B0604020202020204" pitchFamily="34" charset="0"/>
                    <a:cs typeface="Arial" panose="020B0604020202020204" pitchFamily="34" charset="0"/>
                  </a:rPr>
                  <a:t> biểu thị khung bao của đối tượng trong khung hình thứ t, </a:t>
                </a:r>
                <a14:m>
                  <m:oMath xmlns:m="http://schemas.openxmlformats.org/officeDocument/2006/math">
                    <m:sSub>
                      <m:sSubPr>
                        <m:ctrlPr>
                          <a:rPr lang="en-US" altLang="zh-CN" i="1" smtClean="0">
                            <a:latin typeface="Cambria Math" panose="02040503050406030204" pitchFamily="18" charset="0"/>
                          </a:rPr>
                        </m:ctrlPr>
                      </m:sSubPr>
                      <m:e>
                        <m:r>
                          <a:rPr lang="en-US" altLang="zh-CN" b="0" i="1" smtClean="0">
                            <a:latin typeface="Cambria Math" panose="02040503050406030204" pitchFamily="18" charset="0"/>
                          </a:rPr>
                          <m:t>𝑃</m:t>
                        </m:r>
                      </m:e>
                      <m:sub>
                        <m:r>
                          <a:rPr lang="en-US" altLang="zh-CN" b="0" i="1" smtClean="0">
                            <a:latin typeface="Cambria Math" panose="02040503050406030204" pitchFamily="18" charset="0"/>
                          </a:rPr>
                          <m:t>𝑡</m:t>
                        </m:r>
                      </m:sub>
                    </m:sSub>
                  </m:oMath>
                </a14:m>
                <a:r>
                  <a:rPr lang="zh-CN" altLang="en-US" dirty="0">
                    <a:latin typeface="Arial" panose="020B0604020202020204" pitchFamily="34" charset="0"/>
                    <a:cs typeface="Arial" panose="020B0604020202020204" pitchFamily="34" charset="0"/>
                  </a:rPr>
                  <a:t> biểu thị khối ảnh được cắt từ ảnh </a:t>
                </a:r>
                <a14:m>
                  <m:oMath xmlns:m="http://schemas.openxmlformats.org/officeDocument/2006/math">
                    <m:sSub>
                      <m:sSubPr>
                        <m:ctrlPr>
                          <a:rPr lang="en-US" altLang="zh-CN" i="1" smtClean="0">
                            <a:latin typeface="Cambria Math" panose="02040503050406030204" pitchFamily="18" charset="0"/>
                          </a:rPr>
                        </m:ctrlPr>
                      </m:sSubPr>
                      <m:e>
                        <m:r>
                          <a:rPr lang="en-US" altLang="zh-CN" b="0" i="1" smtClean="0">
                            <a:latin typeface="Cambria Math" panose="02040503050406030204" pitchFamily="18" charset="0"/>
                          </a:rPr>
                          <m:t>𝐼</m:t>
                        </m:r>
                      </m:e>
                      <m:sub>
                        <m:r>
                          <a:rPr lang="en-US" altLang="zh-CN" b="0" i="1" smtClean="0">
                            <a:latin typeface="Cambria Math" panose="02040503050406030204" pitchFamily="18" charset="0"/>
                          </a:rPr>
                          <m:t>𝑡</m:t>
                        </m:r>
                      </m:sub>
                    </m:sSub>
                  </m:oMath>
                </a14:m>
                <a:r>
                  <a:rPr lang="zh-CN" altLang="en-US" dirty="0">
                    <a:latin typeface="Arial" panose="020B0604020202020204" pitchFamily="34" charset="0"/>
                    <a:cs typeface="Arial" panose="020B0604020202020204" pitchFamily="34" charset="0"/>
                  </a:rPr>
                  <a:t>, </a:t>
                </a:r>
                <a14:m>
                  <m:oMath xmlns:m="http://schemas.openxmlformats.org/officeDocument/2006/math">
                    <m:sSub>
                      <m:sSubPr>
                        <m:ctrlPr>
                          <a:rPr lang="en-US" altLang="zh-CN" i="1" smtClean="0">
                            <a:latin typeface="Cambria Math" panose="02040503050406030204" pitchFamily="18" charset="0"/>
                          </a:rPr>
                        </m:ctrlPr>
                      </m:sSubPr>
                      <m:e>
                        <m:r>
                          <a:rPr lang="en-US" altLang="zh-CN" b="0" i="1" smtClean="0">
                            <a:latin typeface="Cambria Math" panose="02040503050406030204" pitchFamily="18" charset="0"/>
                          </a:rPr>
                          <m:t>𝑌</m:t>
                        </m:r>
                      </m:e>
                      <m:sub>
                        <m:r>
                          <a:rPr lang="en-US" altLang="zh-CN" b="0" i="1" smtClean="0">
                            <a:latin typeface="Cambria Math" panose="02040503050406030204" pitchFamily="18" charset="0"/>
                          </a:rPr>
                          <m:t>𝑡</m:t>
                        </m:r>
                      </m:sub>
                    </m:sSub>
                  </m:oMath>
                </a14:m>
                <a:r>
                  <a:rPr lang="zh-CN" altLang="en-US" dirty="0">
                    <a:latin typeface="Arial" panose="020B0604020202020204" pitchFamily="34" charset="0"/>
                    <a:cs typeface="Arial" panose="020B0604020202020204" pitchFamily="34" charset="0"/>
                  </a:rPr>
                  <a:t> biểu thị nhãn của </a:t>
                </a:r>
                <a14:m>
                  <m:oMath xmlns:m="http://schemas.openxmlformats.org/officeDocument/2006/math">
                    <m:sSub>
                      <m:sSubPr>
                        <m:ctrlPr>
                          <a:rPr lang="en-US" altLang="zh-CN" i="1">
                            <a:latin typeface="Cambria Math" panose="02040503050406030204" pitchFamily="18" charset="0"/>
                          </a:rPr>
                        </m:ctrlPr>
                      </m:sSubPr>
                      <m:e>
                        <m:r>
                          <a:rPr lang="en-US" altLang="zh-CN" b="0" i="1" smtClean="0">
                            <a:latin typeface="Cambria Math" panose="02040503050406030204" pitchFamily="18" charset="0"/>
                          </a:rPr>
                          <m:t>𝑃</m:t>
                        </m:r>
                      </m:e>
                      <m:sub>
                        <m:r>
                          <a:rPr lang="en-US" altLang="zh-CN" b="0" i="1" smtClean="0">
                            <a:latin typeface="Cambria Math" panose="02040503050406030204" pitchFamily="18" charset="0"/>
                          </a:rPr>
                          <m:t>𝑡</m:t>
                        </m:r>
                      </m:sub>
                    </m:sSub>
                  </m:oMath>
                </a14:m>
                <a:r>
                  <a:rPr lang="zh-CN" altLang="en-US" dirty="0">
                    <a:latin typeface="Arial" panose="020B0604020202020204" pitchFamily="34" charset="0"/>
                    <a:cs typeface="Arial" panose="020B0604020202020204" pitchFamily="34" charset="0"/>
                  </a:rPr>
                  <a:t>, được chia thành mẫu dương hoặc mẫu âm</a:t>
                </a:r>
                <a:endParaRPr lang="en-US" altLang="zh-CN" dirty="0">
                  <a:latin typeface="Arial" panose="020B0604020202020204" pitchFamily="34" charset="0"/>
                  <a:cs typeface="Arial" panose="020B0604020202020204" pitchFamily="34" charset="0"/>
                </a:endParaRPr>
              </a:p>
              <a:p>
                <a:pPr lvl="1" algn="just"/>
                <a:r>
                  <a:rPr lang="zh-CN" altLang="en-US" dirty="0">
                    <a:latin typeface="Arial" panose="020B0604020202020204" pitchFamily="34" charset="0"/>
                    <a:cs typeface="Arial" panose="020B0604020202020204" pitchFamily="34" charset="0"/>
                  </a:rPr>
                  <a:t>Mục tiêu của nhiệm vụ phân loại là học một mô hình học sâu </a:t>
                </a:r>
                <a14:m>
                  <m:oMath xmlns:m="http://schemas.openxmlformats.org/officeDocument/2006/math">
                    <m:sSub>
                      <m:sSubPr>
                        <m:ctrlPr>
                          <a:rPr lang="en-US" altLang="zh-CN" i="1" smtClean="0">
                            <a:latin typeface="Cambria Math" panose="02040503050406030204" pitchFamily="18" charset="0"/>
                          </a:rPr>
                        </m:ctrlPr>
                      </m:sSubPr>
                      <m:e>
                        <m:r>
                          <a:rPr lang="en-US" altLang="zh-CN" b="0" i="1" smtClean="0">
                            <a:latin typeface="Cambria Math" panose="02040503050406030204" pitchFamily="18" charset="0"/>
                          </a:rPr>
                          <m:t>𝑓</m:t>
                        </m:r>
                      </m:e>
                      <m:sub>
                        <m:r>
                          <a:rPr lang="en-US" altLang="zh-CN" b="0" i="1" smtClean="0">
                            <a:latin typeface="Cambria Math" panose="02040503050406030204" pitchFamily="18" charset="0"/>
                          </a:rPr>
                          <m:t>𝜃</m:t>
                        </m:r>
                      </m:sub>
                    </m:sSub>
                  </m:oMath>
                </a14:m>
                <a:r>
                  <a:rPr lang="zh-CN" altLang="en-US" dirty="0">
                    <a:latin typeface="Arial" panose="020B0604020202020204" pitchFamily="34" charset="0"/>
                    <a:cs typeface="Arial" panose="020B0604020202020204" pitchFamily="34" charset="0"/>
                  </a:rPr>
                  <a:t> sao cho đầu ra của mô hình </a:t>
                </a:r>
                <a14:m>
                  <m:oMath xmlns:m="http://schemas.openxmlformats.org/officeDocument/2006/math">
                    <m:sSub>
                      <m:sSubPr>
                        <m:ctrlPr>
                          <a:rPr lang="en-US" altLang="zh-CN" i="1" dirty="0" smtClean="0">
                            <a:latin typeface="Cambria Math" panose="02040503050406030204" pitchFamily="18" charset="0"/>
                          </a:rPr>
                        </m:ctrlPr>
                      </m:sSubPr>
                      <m:e>
                        <m:acc>
                          <m:accPr>
                            <m:chr m:val="̂"/>
                            <m:ctrlPr>
                              <a:rPr lang="en-US" altLang="zh-CN" i="1" smtClean="0">
                                <a:latin typeface="Cambria Math" panose="02040503050406030204" pitchFamily="18" charset="0"/>
                              </a:rPr>
                            </m:ctrlPr>
                          </m:accPr>
                          <m:e>
                            <m:r>
                              <a:rPr lang="en-US" altLang="zh-CN" b="0" i="1" smtClean="0">
                                <a:latin typeface="Cambria Math" panose="02040503050406030204" pitchFamily="18" charset="0"/>
                              </a:rPr>
                              <m:t>𝑌</m:t>
                            </m:r>
                          </m:e>
                        </m:acc>
                      </m:e>
                      <m:sub>
                        <m:r>
                          <a:rPr lang="en-US" altLang="zh-CN" b="0" i="1" dirty="0" smtClean="0">
                            <a:latin typeface="Cambria Math" panose="02040503050406030204" pitchFamily="18" charset="0"/>
                          </a:rPr>
                          <m:t>𝑡</m:t>
                        </m:r>
                      </m:sub>
                    </m:sSub>
                    <m:r>
                      <a:rPr lang="en-US" altLang="zh-CN" b="0" i="1" dirty="0" smtClean="0">
                        <a:latin typeface="Cambria Math" panose="02040503050406030204" pitchFamily="18" charset="0"/>
                      </a:rPr>
                      <m:t>=</m:t>
                    </m:r>
                    <m:sSub>
                      <m:sSubPr>
                        <m:ctrlPr>
                          <a:rPr lang="en-US" altLang="zh-CN" i="1" dirty="0" smtClean="0">
                            <a:latin typeface="Cambria Math" panose="02040503050406030204" pitchFamily="18" charset="0"/>
                          </a:rPr>
                        </m:ctrlPr>
                      </m:sSubPr>
                      <m:e>
                        <m:r>
                          <a:rPr lang="en-US" altLang="zh-CN" b="0" i="1" dirty="0" smtClean="0">
                            <a:latin typeface="Cambria Math" panose="02040503050406030204" pitchFamily="18" charset="0"/>
                          </a:rPr>
                          <m:t>𝑓</m:t>
                        </m:r>
                      </m:e>
                      <m:sub>
                        <m:r>
                          <a:rPr lang="en-US" altLang="zh-CN" b="0" i="1" dirty="0" smtClean="0">
                            <a:latin typeface="Cambria Math" panose="02040503050406030204" pitchFamily="18" charset="0"/>
                          </a:rPr>
                          <m:t>𝜃</m:t>
                        </m:r>
                      </m:sub>
                    </m:sSub>
                    <m:d>
                      <m:dPr>
                        <m:ctrlPr>
                          <a:rPr lang="en-US" altLang="zh-CN" i="1" dirty="0" smtClean="0">
                            <a:latin typeface="Cambria Math" panose="02040503050406030204" pitchFamily="18" charset="0"/>
                          </a:rPr>
                        </m:ctrlPr>
                      </m:dPr>
                      <m:e>
                        <m:sSub>
                          <m:sSubPr>
                            <m:ctrlPr>
                              <a:rPr lang="en-US" altLang="zh-CN" i="1" dirty="0" smtClean="0">
                                <a:latin typeface="Cambria Math" panose="02040503050406030204" pitchFamily="18" charset="0"/>
                              </a:rPr>
                            </m:ctrlPr>
                          </m:sSubPr>
                          <m:e>
                            <m:r>
                              <a:rPr lang="en-US" altLang="zh-CN" b="0" i="1" dirty="0" smtClean="0">
                                <a:latin typeface="Cambria Math" panose="02040503050406030204" pitchFamily="18" charset="0"/>
                              </a:rPr>
                              <m:t>𝑃</m:t>
                            </m:r>
                          </m:e>
                          <m:sub>
                            <m:r>
                              <a:rPr lang="en-US" altLang="zh-CN" b="0" i="1" dirty="0" smtClean="0">
                                <a:latin typeface="Cambria Math" panose="02040503050406030204" pitchFamily="18" charset="0"/>
                              </a:rPr>
                              <m:t>𝑡</m:t>
                            </m:r>
                          </m:sub>
                        </m:sSub>
                      </m:e>
                    </m:d>
                  </m:oMath>
                </a14:m>
                <a:r>
                  <a:rPr lang="zh-CN" altLang="en-US" dirty="0">
                    <a:latin typeface="Arial" panose="020B0604020202020204" pitchFamily="34" charset="0"/>
                    <a:cs typeface="Arial" panose="020B0604020202020204" pitchFamily="34" charset="0"/>
                  </a:rPr>
                  <a:t> có thể dự đoán chính xác nhãn của khối ảnh </a:t>
                </a:r>
                <a14:m>
                  <m:oMath xmlns:m="http://schemas.openxmlformats.org/officeDocument/2006/math">
                    <m:sSub>
                      <m:sSubPr>
                        <m:ctrlPr>
                          <a:rPr lang="en-US" altLang="zh-CN" i="1">
                            <a:latin typeface="Cambria Math" panose="02040503050406030204" pitchFamily="18" charset="0"/>
                          </a:rPr>
                        </m:ctrlPr>
                      </m:sSubPr>
                      <m:e>
                        <m:r>
                          <a:rPr lang="en-US" altLang="zh-CN" b="0" i="1" smtClean="0">
                            <a:latin typeface="Cambria Math" panose="02040503050406030204" pitchFamily="18" charset="0"/>
                          </a:rPr>
                          <m:t>𝑃</m:t>
                        </m:r>
                      </m:e>
                      <m:sub>
                        <m:r>
                          <a:rPr lang="en-US" altLang="zh-CN" b="0" i="1" smtClean="0">
                            <a:latin typeface="Cambria Math" panose="02040503050406030204" pitchFamily="18" charset="0"/>
                          </a:rPr>
                          <m:t>𝑡</m:t>
                        </m:r>
                      </m:sub>
                    </m:sSub>
                    <m:sSub>
                      <m:sSubPr>
                        <m:ctrlPr>
                          <a:rPr lang="en-US" altLang="zh-CN" i="1">
                            <a:latin typeface="Cambria Math" panose="02040503050406030204" pitchFamily="18" charset="0"/>
                          </a:rPr>
                        </m:ctrlPr>
                      </m:sSubPr>
                      <m:e>
                        <m:r>
                          <a:rPr lang="en-US" altLang="zh-CN" b="0" i="1" smtClean="0">
                            <a:latin typeface="Cambria Math" panose="02040503050406030204" pitchFamily="18" charset="0"/>
                          </a:rPr>
                          <m:t>𝑌</m:t>
                        </m:r>
                      </m:e>
                      <m:sub>
                        <m:r>
                          <a:rPr lang="en-US" altLang="zh-CN" b="0" i="1" smtClean="0">
                            <a:latin typeface="Cambria Math" panose="02040503050406030204" pitchFamily="18" charset="0"/>
                          </a:rPr>
                          <m:t>𝑡</m:t>
                        </m:r>
                      </m:sub>
                    </m:sSub>
                    <m:r>
                      <a:rPr lang="en-US" altLang="zh-CN" b="0" i="1" smtClean="0">
                        <a:latin typeface="Cambria Math" panose="02040503050406030204" pitchFamily="18" charset="0"/>
                      </a:rPr>
                      <m:t> </m:t>
                    </m:r>
                  </m:oMath>
                </a14:m>
                <a:endParaRPr lang="en-US" altLang="zh-CN" dirty="0">
                  <a:latin typeface="Arial" panose="020B0604020202020204" pitchFamily="34" charset="0"/>
                  <a:cs typeface="Arial" panose="020B0604020202020204" pitchFamily="34" charset="0"/>
                </a:endParaRPr>
              </a:p>
              <a:p>
                <a:pPr lvl="1" algn="just"/>
                <a:r>
                  <a:rPr lang="zh-CN" altLang="en-US" dirty="0">
                    <a:latin typeface="Arial" panose="020B0604020202020204" pitchFamily="34" charset="0"/>
                    <a:cs typeface="Arial" panose="020B0604020202020204" pitchFamily="34" charset="0"/>
                  </a:rPr>
                  <a:t>Nhiệm vụ phân loại nhị phân này có thể được biểu diễn bằng hàm mất mát entropy chéo:</a:t>
                </a:r>
                <a:endParaRPr lang="en-US" altLang="zh-CN" dirty="0">
                  <a:latin typeface="Arial" panose="020B0604020202020204" pitchFamily="34" charset="0"/>
                  <a:cs typeface="Arial" panose="020B0604020202020204" pitchFamily="34" charset="0"/>
                </a:endParaRPr>
              </a:p>
              <a:p>
                <a:pPr marL="457200" lvl="1" indent="0" algn="just">
                  <a:buNone/>
                </a:pPr>
                <a14:m>
                  <m:oMathPara xmlns:m="http://schemas.openxmlformats.org/officeDocument/2006/math">
                    <m:oMathParaPr>
                      <m:jc m:val="centerGroup"/>
                    </m:oMathParaPr>
                    <m:oMath xmlns:m="http://schemas.openxmlformats.org/officeDocument/2006/math">
                      <m:sSub>
                        <m:sSubPr>
                          <m:ctrlPr>
                            <a:rPr lang="zh-CN" altLang="zh-CN" i="1" smtClean="0">
                              <a:effectLst/>
                              <a:latin typeface="Cambria Math" panose="02040503050406030204" pitchFamily="18" charset="0"/>
                              <a:ea typeface="等线" panose="02010600030101010101" pitchFamily="2" charset="-122"/>
                            </a:rPr>
                          </m:ctrlPr>
                        </m:sSubPr>
                        <m:e>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ℒ</m:t>
                          </m:r>
                        </m:e>
                        <m:sub>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𝑡</m:t>
                          </m:r>
                        </m:sub>
                      </m:sSub>
                      <m:d>
                        <m:dPr>
                          <m:ctrlPr>
                            <a:rPr lang="zh-CN" altLang="zh-CN" i="1">
                              <a:effectLst/>
                              <a:latin typeface="Cambria Math" panose="02040503050406030204" pitchFamily="18" charset="0"/>
                              <a:ea typeface="等线" panose="02010600030101010101" pitchFamily="2" charset="-122"/>
                            </a:rPr>
                          </m:ctrlPr>
                        </m:dPr>
                        <m:e>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𝜃</m:t>
                          </m:r>
                        </m:e>
                      </m:d>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m:t>
                      </m:r>
                      <m:d>
                        <m:dPr>
                          <m:begChr m:val="["/>
                          <m:endChr m:val="]"/>
                          <m:ctrlPr>
                            <a:rPr lang="zh-CN" altLang="zh-CN" i="1">
                              <a:effectLst/>
                              <a:latin typeface="Cambria Math" panose="02040503050406030204" pitchFamily="18" charset="0"/>
                              <a:ea typeface="等线" panose="02010600030101010101" pitchFamily="2" charset="-122"/>
                            </a:rPr>
                          </m:ctrlPr>
                        </m:dPr>
                        <m:e>
                          <m:sSub>
                            <m:sSubPr>
                              <m:ctrlPr>
                                <a:rPr lang="zh-CN" altLang="zh-CN" i="1">
                                  <a:effectLst/>
                                  <a:latin typeface="Cambria Math" panose="02040503050406030204" pitchFamily="18" charset="0"/>
                                  <a:ea typeface="等线" panose="02010600030101010101" pitchFamily="2" charset="-122"/>
                                </a:rPr>
                              </m:ctrlPr>
                            </m:sSubPr>
                            <m:e>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𝑌</m:t>
                              </m:r>
                            </m:e>
                            <m:sub>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𝑡</m:t>
                              </m:r>
                            </m:sub>
                          </m:sSub>
                          <m:func>
                            <m:funcPr>
                              <m:ctrlPr>
                                <a:rPr lang="zh-CN" altLang="zh-CN" i="1">
                                  <a:effectLst/>
                                  <a:latin typeface="Cambria Math" panose="02040503050406030204" pitchFamily="18" charset="0"/>
                                  <a:ea typeface="等线" panose="02010600030101010101" pitchFamily="2" charset="-122"/>
                                </a:rPr>
                              </m:ctrlPr>
                            </m:funcPr>
                            <m:fName>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𝑙𝑜𝑔</m:t>
                              </m:r>
                            </m:fName>
                            <m:e>
                              <m:sSub>
                                <m:sSubPr>
                                  <m:ctrlPr>
                                    <a:rPr lang="zh-CN" altLang="zh-CN" i="1">
                                      <a:effectLst/>
                                      <a:latin typeface="Cambria Math" panose="02040503050406030204" pitchFamily="18" charset="0"/>
                                      <a:ea typeface="等线" panose="02010600030101010101" pitchFamily="2" charset="-122"/>
                                    </a:rPr>
                                  </m:ctrlPr>
                                </m:sSubPr>
                                <m:e>
                                  <m:acc>
                                    <m:accPr>
                                      <m:chr m:val="̂"/>
                                      <m:ctrlPr>
                                        <a:rPr lang="zh-CN" altLang="zh-CN" i="1">
                                          <a:effectLst/>
                                          <a:latin typeface="Cambria Math" panose="02040503050406030204" pitchFamily="18" charset="0"/>
                                          <a:ea typeface="等线" panose="02010600030101010101" pitchFamily="2" charset="-122"/>
                                        </a:rPr>
                                      </m:ctrlPr>
                                    </m:accPr>
                                    <m:e>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𝑌</m:t>
                                      </m:r>
                                    </m:e>
                                  </m:acc>
                                </m:e>
                                <m:sub>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𝑡</m:t>
                                  </m:r>
                                </m:sub>
                              </m:sSub>
                            </m:e>
                          </m:func>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m:t>
                          </m:r>
                          <m:d>
                            <m:dPr>
                              <m:ctrlPr>
                                <a:rPr lang="zh-CN" altLang="zh-CN" i="1">
                                  <a:effectLst/>
                                  <a:latin typeface="Cambria Math" panose="02040503050406030204" pitchFamily="18" charset="0"/>
                                  <a:ea typeface="等线" panose="02010600030101010101" pitchFamily="2" charset="-122"/>
                                </a:rPr>
                              </m:ctrlPr>
                            </m:dPr>
                            <m:e>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1−</m:t>
                              </m:r>
                              <m:sSub>
                                <m:sSubPr>
                                  <m:ctrlPr>
                                    <a:rPr lang="zh-CN" altLang="zh-CN" i="1">
                                      <a:effectLst/>
                                      <a:latin typeface="Cambria Math" panose="02040503050406030204" pitchFamily="18" charset="0"/>
                                      <a:ea typeface="等线" panose="02010600030101010101" pitchFamily="2" charset="-122"/>
                                    </a:rPr>
                                  </m:ctrlPr>
                                </m:sSubPr>
                                <m:e>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𝑌</m:t>
                                  </m:r>
                                </m:e>
                                <m:sub>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𝑡</m:t>
                                  </m:r>
                                </m:sub>
                              </m:sSub>
                            </m:e>
                          </m:d>
                          <m:func>
                            <m:funcPr>
                              <m:ctrlPr>
                                <a:rPr lang="zh-CN" altLang="zh-CN" i="1">
                                  <a:effectLst/>
                                  <a:latin typeface="Cambria Math" panose="02040503050406030204" pitchFamily="18" charset="0"/>
                                  <a:ea typeface="等线" panose="02010600030101010101" pitchFamily="2" charset="-122"/>
                                </a:rPr>
                              </m:ctrlPr>
                            </m:funcPr>
                            <m:fName>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𝑙𝑜𝑔</m:t>
                              </m:r>
                            </m:fName>
                            <m:e>
                              <m:d>
                                <m:dPr>
                                  <m:ctrlPr>
                                    <a:rPr lang="zh-CN" altLang="zh-CN" i="1">
                                      <a:effectLst/>
                                      <a:latin typeface="Cambria Math" panose="02040503050406030204" pitchFamily="18" charset="0"/>
                                      <a:ea typeface="等线" panose="02010600030101010101" pitchFamily="2" charset="-122"/>
                                    </a:rPr>
                                  </m:ctrlPr>
                                </m:dPr>
                                <m:e>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1−</m:t>
                                  </m:r>
                                  <m:sSub>
                                    <m:sSubPr>
                                      <m:ctrlPr>
                                        <a:rPr lang="zh-CN" altLang="zh-CN" i="1">
                                          <a:effectLst/>
                                          <a:latin typeface="Cambria Math" panose="02040503050406030204" pitchFamily="18" charset="0"/>
                                          <a:ea typeface="等线" panose="02010600030101010101" pitchFamily="2" charset="-122"/>
                                        </a:rPr>
                                      </m:ctrlPr>
                                    </m:sSubPr>
                                    <m:e>
                                      <m:acc>
                                        <m:accPr>
                                          <m:chr m:val="̂"/>
                                          <m:ctrlPr>
                                            <a:rPr lang="zh-CN" altLang="zh-CN" i="1">
                                              <a:effectLst/>
                                              <a:latin typeface="Cambria Math" panose="02040503050406030204" pitchFamily="18" charset="0"/>
                                              <a:ea typeface="等线" panose="02010600030101010101" pitchFamily="2" charset="-122"/>
                                            </a:rPr>
                                          </m:ctrlPr>
                                        </m:accPr>
                                        <m:e>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𝑌</m:t>
                                          </m:r>
                                        </m:e>
                                      </m:acc>
                                    </m:e>
                                    <m:sub>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𝑡</m:t>
                                      </m:r>
                                    </m:sub>
                                  </m:sSub>
                                </m:e>
                              </m:d>
                            </m:e>
                          </m:func>
                        </m:e>
                      </m:d>
                    </m:oMath>
                  </m:oMathPara>
                </a14:m>
                <a:endParaRPr lang="en-US" altLang="zh-CN" dirty="0">
                  <a:latin typeface="Arial" panose="020B0604020202020204" pitchFamily="34" charset="0"/>
                  <a:cs typeface="Arial" panose="020B0604020202020204" pitchFamily="34" charset="0"/>
                </a:endParaRPr>
              </a:p>
              <a:p>
                <a:pPr lvl="1" algn="just"/>
                <a:endParaRPr lang="zh-CN" altLang="en-US" dirty="0">
                  <a:latin typeface="Arial" panose="020B0604020202020204" pitchFamily="34" charset="0"/>
                  <a:cs typeface="Arial" panose="020B0604020202020204" pitchFamily="34" charset="0"/>
                </a:endParaRPr>
              </a:p>
            </p:txBody>
          </p:sp>
        </mc:Choice>
        <mc:Fallback xmlns="">
          <p:sp>
            <p:nvSpPr>
              <p:cNvPr id="3" name="文本占位符 2"/>
              <p:cNvSpPr>
                <a:spLocks noGrp="1" noRot="1" noChangeAspect="1" noMove="1" noResize="1" noEditPoints="1" noAdjustHandles="1" noChangeArrowheads="1" noChangeShapeType="1" noTextEdit="1"/>
              </p:cNvSpPr>
              <p:nvPr>
                <p:ph type="body" sz="quarter" idx="14"/>
              </p:nvPr>
            </p:nvSpPr>
            <p:spPr>
              <a:blipFill>
                <a:blip r:embed="rId2"/>
                <a:stretch>
                  <a:fillRect l="-455" t="-253" r="-568"/>
                </a:stretch>
              </a:blipFill>
            </p:spPr>
            <p:txBody>
              <a:bodyPr/>
              <a:lstStyle/>
              <a:p>
                <a:r>
                  <a:rPr lang="en-VN">
                    <a:noFill/>
                  </a:rPr>
                  <a:t> </a:t>
                </a:r>
              </a:p>
            </p:txBody>
          </p:sp>
        </mc:Fallback>
      </mc:AlternateContent>
      <p:sp>
        <p:nvSpPr>
          <p:cNvPr id="4" name="文本占位符 3"/>
          <p:cNvSpPr>
            <a:spLocks noGrp="1"/>
          </p:cNvSpPr>
          <p:nvPr>
            <p:ph type="body" sz="quarter" idx="13"/>
          </p:nvPr>
        </p:nvSpPr>
        <p:spPr>
          <a:xfrm>
            <a:off x="151872" y="236534"/>
            <a:ext cx="11361255" cy="668337"/>
          </a:xfrm>
        </p:spPr>
        <p:txBody>
          <a:bodyPr>
            <a:noAutofit/>
          </a:bodyPr>
          <a:lstStyle/>
          <a:p>
            <a:r>
              <a:rPr lang="zh-CN" altLang="en-US" sz="3200" dirty="0">
                <a:latin typeface="Arial" panose="020B0604020202020204" pitchFamily="34" charset="0"/>
                <a:cs typeface="Arial" panose="020B0604020202020204" pitchFamily="34" charset="0"/>
              </a:rPr>
              <a:t>Phương pháp theo dõi bằng học sâu dựa trên phân loại</a:t>
            </a:r>
          </a:p>
        </p:txBody>
      </p:sp>
    </p:spTree>
    <p:extLst>
      <p:ext uri="{BB962C8B-B14F-4D97-AF65-F5344CB8AC3E}">
        <p14:creationId xmlns:p14="http://schemas.microsoft.com/office/powerpoint/2010/main" val="249308141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31</a:t>
            </a:fld>
            <a:endParaRPr lang="zh-CN" altLang="en-US">
              <a:latin typeface="Calibri"/>
              <a:cs typeface="Calibri"/>
            </a:endParaRPr>
          </a:p>
        </p:txBody>
      </p:sp>
      <p:sp>
        <p:nvSpPr>
          <p:cNvPr id="3" name="文本占位符 2"/>
          <p:cNvSpPr>
            <a:spLocks noGrp="1"/>
          </p:cNvSpPr>
          <p:nvPr>
            <p:ph type="body" sz="quarter" idx="14"/>
          </p:nvPr>
        </p:nvSpPr>
        <p:spPr>
          <a:xfrm>
            <a:off x="515937" y="1104900"/>
            <a:ext cx="11160125" cy="2070100"/>
          </a:xfrm>
        </p:spPr>
        <p:txBody>
          <a:bodyPr>
            <a:normAutofit/>
          </a:bodyPr>
          <a:lstStyle/>
          <a:p>
            <a:pPr algn="just"/>
            <a:r>
              <a:rPr lang="zh-CN" altLang="en-US" sz="2000" b="0" dirty="0">
                <a:latin typeface="Arial" panose="020B0604020202020204" pitchFamily="34" charset="0"/>
                <a:cs typeface="Arial" panose="020B0604020202020204" pitchFamily="34" charset="0"/>
              </a:rPr>
              <a:t>Trong quá trình huấn luyện, mạng không chỉ học khả năng phân loại các khối ảnh mà còn học được biểu diễn đặc trưng của đối tượng</a:t>
            </a:r>
            <a:endParaRPr lang="en-US" altLang="zh-CN" sz="2000" b="0" dirty="0">
              <a:latin typeface="Arial" panose="020B0604020202020204" pitchFamily="34" charset="0"/>
              <a:cs typeface="Arial" panose="020B0604020202020204" pitchFamily="34" charset="0"/>
            </a:endParaRPr>
          </a:p>
          <a:p>
            <a:pPr algn="just"/>
            <a:r>
              <a:rPr lang="zh-CN" altLang="en-US" sz="2000" b="0" dirty="0">
                <a:latin typeface="Arial" panose="020B0604020202020204" pitchFamily="34" charset="0"/>
                <a:cs typeface="Arial" panose="020B0604020202020204" pitchFamily="34" charset="0"/>
              </a:rPr>
              <a:t>Thông qua việc xử lý thêm đầu ra của mạng, chẳng hạn như áp dụng thuật toán hồi quy hoặc mạng định vị bổ sung, có thể thu được thông tin vị trí chính xác của đối tượng</a:t>
            </a:r>
          </a:p>
        </p:txBody>
      </p:sp>
      <p:sp>
        <p:nvSpPr>
          <p:cNvPr id="8" name="文本占位符 3">
            <a:extLst>
              <a:ext uri="{FF2B5EF4-FFF2-40B4-BE49-F238E27FC236}">
                <a16:creationId xmlns:a16="http://schemas.microsoft.com/office/drawing/2014/main" id="{6F33B626-701C-2DB5-0528-63FF095C4E91}"/>
              </a:ext>
            </a:extLst>
          </p:cNvPr>
          <p:cNvSpPr>
            <a:spLocks noGrp="1"/>
          </p:cNvSpPr>
          <p:nvPr>
            <p:ph type="body" sz="quarter" idx="13"/>
          </p:nvPr>
        </p:nvSpPr>
        <p:spPr>
          <a:xfrm>
            <a:off x="151872" y="236534"/>
            <a:ext cx="11361255" cy="668337"/>
          </a:xfrm>
        </p:spPr>
        <p:txBody>
          <a:bodyPr>
            <a:noAutofit/>
          </a:bodyPr>
          <a:lstStyle/>
          <a:p>
            <a:r>
              <a:rPr lang="zh-CN" altLang="en-US" sz="3200" dirty="0">
                <a:latin typeface="Arial" panose="020B0604020202020204" pitchFamily="34" charset="0"/>
                <a:cs typeface="Arial" panose="020B0604020202020204" pitchFamily="34" charset="0"/>
              </a:rPr>
              <a:t>Phương pháp theo dõi bằng học sâu dựa trên phân loại</a:t>
            </a:r>
          </a:p>
        </p:txBody>
      </p:sp>
      <p:pic>
        <p:nvPicPr>
          <p:cNvPr id="5" name="Picture 4">
            <a:extLst>
              <a:ext uri="{FF2B5EF4-FFF2-40B4-BE49-F238E27FC236}">
                <a16:creationId xmlns:a16="http://schemas.microsoft.com/office/drawing/2014/main" id="{4930A759-486A-0E8C-6D77-4F87C3DD85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1239" y="2975517"/>
            <a:ext cx="6770029" cy="307531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32</a:t>
            </a:fld>
            <a:endParaRPr lang="zh-CN" altLang="en-US">
              <a:latin typeface="Calibri"/>
              <a:cs typeface="Calibri"/>
            </a:endParaRPr>
          </a:p>
        </p:txBody>
      </p:sp>
      <p:sp>
        <p:nvSpPr>
          <p:cNvPr id="3" name="文本占位符 2"/>
          <p:cNvSpPr>
            <a:spLocks noGrp="1"/>
          </p:cNvSpPr>
          <p:nvPr>
            <p:ph type="body" sz="quarter" idx="14"/>
          </p:nvPr>
        </p:nvSpPr>
        <p:spPr/>
        <p:txBody>
          <a:bodyPr>
            <a:noAutofit/>
          </a:bodyPr>
          <a:lstStyle/>
          <a:p>
            <a:r>
              <a:rPr lang="en-VN" b="0" dirty="0">
                <a:latin typeface="Arial" panose="020B0604020202020204" pitchFamily="34" charset="0"/>
                <a:cs typeface="Arial" panose="020B0604020202020204" pitchFamily="34" charset="0"/>
              </a:rPr>
              <a:t>Theo dõi </a:t>
            </a:r>
            <a:r>
              <a:rPr lang="en-VN" b="0" dirty="0"/>
              <a:t>đối</a:t>
            </a:r>
            <a:r>
              <a:rPr lang="en-VN" b="0" dirty="0">
                <a:latin typeface="Arial" panose="020B0604020202020204" pitchFamily="34" charset="0"/>
                <a:cs typeface="Arial" panose="020B0604020202020204" pitchFamily="34" charset="0"/>
              </a:rPr>
              <a:t> tượng bằng mạng hai nhánh</a:t>
            </a:r>
            <a:r>
              <a:rPr lang="en-VN" b="0" i="1" dirty="0">
                <a:latin typeface="Arial" panose="020B0604020202020204" pitchFamily="34" charset="0"/>
                <a:cs typeface="Arial" panose="020B0604020202020204" pitchFamily="34" charset="0"/>
              </a:rPr>
              <a:t>(Siamese Network-based Object Tracking)</a:t>
            </a:r>
            <a:endParaRPr lang="en-VN" b="0" dirty="0">
              <a:latin typeface="Arial" panose="020B0604020202020204" pitchFamily="34" charset="0"/>
              <a:cs typeface="Arial" panose="020B0604020202020204" pitchFamily="34" charset="0"/>
            </a:endParaRPr>
          </a:p>
          <a:p>
            <a:pPr lvl="1"/>
            <a:r>
              <a:rPr lang="en-VN" b="0" dirty="0">
                <a:latin typeface="Arial" panose="020B0604020202020204" pitchFamily="34" charset="0"/>
                <a:cs typeface="Arial" panose="020B0604020202020204" pitchFamily="34" charset="0"/>
              </a:rPr>
              <a:t>Phương pháp sử dụng mạng hai nhánh (Siamese Network) để học độ tương đồng giữa ảnh mẫu đối tượng và vùng tìm kiếm.</a:t>
            </a:r>
          </a:p>
          <a:p>
            <a:r>
              <a:rPr lang="en-VN" b="0" dirty="0">
                <a:latin typeface="Arial" panose="020B0604020202020204" pitchFamily="34" charset="0"/>
                <a:cs typeface="Arial" panose="020B0604020202020204" pitchFamily="34" charset="0"/>
              </a:rPr>
              <a:t>Tư tưởng cốt lõi:</a:t>
            </a:r>
          </a:p>
          <a:p>
            <a:pPr lvl="1"/>
            <a:r>
              <a:rPr lang="en-VN" b="0" dirty="0">
                <a:latin typeface="Arial" panose="020B0604020202020204" pitchFamily="34" charset="0"/>
                <a:cs typeface="Arial" panose="020B0604020202020204" pitchFamily="34" charset="0"/>
              </a:rPr>
              <a:t>Đưa ảnh mẫu (</a:t>
            </a:r>
            <a:r>
              <a:rPr lang="en-VN" b="0" i="1" dirty="0">
                <a:latin typeface="Arial" panose="020B0604020202020204" pitchFamily="34" charset="0"/>
                <a:cs typeface="Arial" panose="020B0604020202020204" pitchFamily="34" charset="0"/>
              </a:rPr>
              <a:t>template image</a:t>
            </a:r>
            <a:r>
              <a:rPr lang="en-VN" b="0" dirty="0">
                <a:latin typeface="Arial" panose="020B0604020202020204" pitchFamily="34" charset="0"/>
                <a:cs typeface="Arial" panose="020B0604020202020204" pitchFamily="34" charset="0"/>
              </a:rPr>
              <a:t>) và vùng tìm kiếm (</a:t>
            </a:r>
            <a:r>
              <a:rPr lang="en-VN" b="0" i="1" dirty="0">
                <a:latin typeface="Arial" panose="020B0604020202020204" pitchFamily="34" charset="0"/>
                <a:cs typeface="Arial" panose="020B0604020202020204" pitchFamily="34" charset="0"/>
              </a:rPr>
              <a:t>search image</a:t>
            </a:r>
            <a:r>
              <a:rPr lang="en-VN" b="0" dirty="0">
                <a:latin typeface="Arial" panose="020B0604020202020204" pitchFamily="34" charset="0"/>
                <a:cs typeface="Arial" panose="020B0604020202020204" pitchFamily="34" charset="0"/>
              </a:rPr>
              <a:t>) vào hai nhánh dùng chung trọng số.</a:t>
            </a:r>
          </a:p>
          <a:p>
            <a:pPr lvl="1"/>
            <a:r>
              <a:rPr lang="en-VN" b="0" dirty="0">
                <a:latin typeface="Arial" panose="020B0604020202020204" pitchFamily="34" charset="0"/>
                <a:cs typeface="Arial" panose="020B0604020202020204" pitchFamily="34" charset="0"/>
              </a:rPr>
              <a:t>Thực hiện tương quan chéo (</a:t>
            </a:r>
            <a:r>
              <a:rPr lang="en-VN" b="0" i="1" dirty="0">
                <a:latin typeface="Arial" panose="020B0604020202020204" pitchFamily="34" charset="0"/>
                <a:cs typeface="Arial" panose="020B0604020202020204" pitchFamily="34" charset="0"/>
              </a:rPr>
              <a:t>cross-correlation</a:t>
            </a:r>
            <a:r>
              <a:rPr lang="en-VN" b="0" dirty="0">
                <a:latin typeface="Arial" panose="020B0604020202020204" pitchFamily="34" charset="0"/>
                <a:cs typeface="Arial" panose="020B0604020202020204" pitchFamily="34" charset="0"/>
              </a:rPr>
              <a:t>) giữa hai đặc trưng để tạo bản đồ đáp ứng (</a:t>
            </a:r>
            <a:r>
              <a:rPr lang="en-VN" b="0" i="1" dirty="0">
                <a:latin typeface="Arial" panose="020B0604020202020204" pitchFamily="34" charset="0"/>
                <a:cs typeface="Arial" panose="020B0604020202020204" pitchFamily="34" charset="0"/>
              </a:rPr>
              <a:t>response map</a:t>
            </a:r>
            <a:r>
              <a:rPr lang="en-VN" b="0" dirty="0">
                <a:latin typeface="Arial" panose="020B0604020202020204" pitchFamily="34" charset="0"/>
                <a:cs typeface="Arial" panose="020B0604020202020204" pitchFamily="34" charset="0"/>
              </a:rPr>
              <a:t>).</a:t>
            </a:r>
          </a:p>
          <a:p>
            <a:pPr lvl="1"/>
            <a:r>
              <a:rPr lang="en-VN" b="0" dirty="0">
                <a:latin typeface="Arial" panose="020B0604020202020204" pitchFamily="34" charset="0"/>
                <a:cs typeface="Arial" panose="020B0604020202020204" pitchFamily="34" charset="0"/>
              </a:rPr>
              <a:t>Vị trí có đáp ứng cao nhất được xem là vị trí của đối tượng.</a:t>
            </a:r>
          </a:p>
          <a:p>
            <a:r>
              <a:rPr lang="en-VN" b="0" dirty="0">
                <a:latin typeface="Arial" panose="020B0604020202020204" pitchFamily="34" charset="0"/>
                <a:cs typeface="Arial" panose="020B0604020202020204" pitchFamily="34" charset="0"/>
              </a:rPr>
              <a:t>Ưu điểm:</a:t>
            </a:r>
          </a:p>
          <a:p>
            <a:pPr lvl="1"/>
            <a:r>
              <a:rPr lang="en-VN" b="0" dirty="0">
                <a:latin typeface="Arial" panose="020B0604020202020204" pitchFamily="34" charset="0"/>
                <a:cs typeface="Arial" panose="020B0604020202020204" pitchFamily="34" charset="0"/>
              </a:rPr>
              <a:t>Độ chính xác cao hơn nhiều phương pháp bộ lọc tương quan truyền thống.</a:t>
            </a:r>
          </a:p>
          <a:p>
            <a:pPr lvl="1"/>
            <a:r>
              <a:rPr lang="en-VN" b="0" dirty="0">
                <a:latin typeface="Arial" panose="020B0604020202020204" pitchFamily="34" charset="0"/>
                <a:cs typeface="Arial" panose="020B0604020202020204" pitchFamily="34" charset="0"/>
              </a:rPr>
              <a:t>Không cần cập nhật mô hình trực tuyến.</a:t>
            </a:r>
          </a:p>
          <a:p>
            <a:pPr lvl="1"/>
            <a:r>
              <a:rPr lang="en-VN" b="0" dirty="0">
                <a:latin typeface="Arial" panose="020B0604020202020204" pitchFamily="34" charset="0"/>
                <a:cs typeface="Arial" panose="020B0604020202020204" pitchFamily="34" charset="0"/>
              </a:rPr>
              <a:t>Đặc trưng ảnh mẫu chỉ cần trích xuất một lần, giúp tăng tốc độ theo dõi.</a:t>
            </a:r>
          </a:p>
          <a:p>
            <a:endParaRPr lang="en-US" altLang="zh-CN" b="0" dirty="0">
              <a:latin typeface="Arial" panose="020B0604020202020204" pitchFamily="34" charset="0"/>
              <a:cs typeface="Arial" panose="020B0604020202020204" pitchFamily="34" charset="0"/>
            </a:endParaRPr>
          </a:p>
        </p:txBody>
      </p:sp>
      <p:sp>
        <p:nvSpPr>
          <p:cNvPr id="7" name="文本占位符 3">
            <a:extLst>
              <a:ext uri="{FF2B5EF4-FFF2-40B4-BE49-F238E27FC236}">
                <a16:creationId xmlns:a16="http://schemas.microsoft.com/office/drawing/2014/main" id="{458B19B9-F0FB-6ECB-F0EB-1F12A7AD7BDC}"/>
              </a:ext>
            </a:extLst>
          </p:cNvPr>
          <p:cNvSpPr>
            <a:spLocks noGrp="1"/>
          </p:cNvSpPr>
          <p:nvPr>
            <p:ph type="body" sz="quarter" idx="13"/>
          </p:nvPr>
        </p:nvSpPr>
        <p:spPr>
          <a:xfrm>
            <a:off x="515938" y="133086"/>
            <a:ext cx="11028362" cy="668337"/>
          </a:xfrm>
        </p:spPr>
        <p:txBody>
          <a:bodyPr>
            <a:noAutofit/>
          </a:bodyPr>
          <a:lstStyle/>
          <a:p>
            <a:r>
              <a:rPr lang="zh-CN" altLang="en-US" sz="2800" dirty="0">
                <a:latin typeface="Arial" panose="020B0604020202020204" pitchFamily="34" charset="0"/>
                <a:cs typeface="Arial" panose="020B0604020202020204" pitchFamily="34" charset="0"/>
              </a:rPr>
              <a:t>Phương pháp theo dõi bằng học sâu dựa trên mạng hai nhánh</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33</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3" name="文本占位符 2"/>
              <p:cNvSpPr>
                <a:spLocks noGrp="1"/>
              </p:cNvSpPr>
              <p:nvPr>
                <p:ph type="body" sz="quarter" idx="14"/>
              </p:nvPr>
            </p:nvSpPr>
            <p:spPr>
              <a:xfrm>
                <a:off x="515937" y="1104900"/>
                <a:ext cx="11160125" cy="3835400"/>
              </a:xfrm>
            </p:spPr>
            <p:txBody>
              <a:bodyPr>
                <a:noAutofit/>
              </a:bodyPr>
              <a:lstStyle/>
              <a:p>
                <a:pPr algn="just"/>
                <a:r>
                  <a:rPr lang="zh-CN" altLang="en-US" sz="2000" b="0" dirty="0">
                    <a:latin typeface="Arial" panose="020B0604020202020204" pitchFamily="34" charset="0"/>
                    <a:cs typeface="Arial" panose="020B0604020202020204" pitchFamily="34" charset="0"/>
                  </a:rPr>
                  <a:t>Bản đồ độ tin cậy</a:t>
                </a:r>
                <a:endParaRPr lang="en-US" altLang="zh-CN" sz="2000" b="0" dirty="0">
                  <a:latin typeface="Arial" panose="020B0604020202020204" pitchFamily="34" charset="0"/>
                  <a:cs typeface="Arial" panose="020B0604020202020204" pitchFamily="34" charset="0"/>
                </a:endParaRPr>
              </a:p>
              <a:p>
                <a:pPr lvl="1" algn="just"/>
                <a:r>
                  <a:rPr lang="zh-CN" altLang="en-US" dirty="0">
                    <a:latin typeface="Arial" panose="020B0604020202020204" pitchFamily="34" charset="0"/>
                    <a:cs typeface="Arial" panose="020B0604020202020204" pitchFamily="34" charset="0"/>
                  </a:rPr>
                  <a:t>Gọi z biểu thị biểu diễn đặc trưng của ảnh đối tượng, x biểu thị biểu diễn đặc trưng của ảnh nền</a:t>
                </a:r>
                <a:endParaRPr lang="en-US" altLang="zh-CN" dirty="0">
                  <a:latin typeface="Arial" panose="020B0604020202020204" pitchFamily="34" charset="0"/>
                  <a:cs typeface="Arial" panose="020B0604020202020204" pitchFamily="34" charset="0"/>
                </a:endParaRPr>
              </a:p>
              <a:p>
                <a:pPr lvl="1" algn="just"/>
                <a:r>
                  <a:rPr lang="zh-CN" altLang="en-US" dirty="0">
                    <a:latin typeface="Arial" panose="020B0604020202020204" pitchFamily="34" charset="0"/>
                    <a:cs typeface="Arial" panose="020B0604020202020204" pitchFamily="34" charset="0"/>
                  </a:rPr>
                  <a:t>Đầu ra của mạng có thể lần lượt được biểu diễn là </a:t>
                </a:r>
                <a14:m>
                  <m:oMath xmlns:m="http://schemas.openxmlformats.org/officeDocument/2006/math">
                    <m:sSub>
                      <m:sSubPr>
                        <m:ctrlPr>
                          <a:rPr lang="en-US" altLang="zh-CN" i="1" smtClean="0">
                            <a:latin typeface="Cambria Math" panose="02040503050406030204" pitchFamily="18" charset="0"/>
                          </a:rPr>
                        </m:ctrlPr>
                      </m:sSubPr>
                      <m:e>
                        <m:r>
                          <a:rPr lang="en-US" altLang="zh-CN" b="0" i="1" smtClean="0">
                            <a:latin typeface="Cambria Math" panose="02040503050406030204" pitchFamily="18" charset="0"/>
                          </a:rPr>
                          <m:t>𝑓</m:t>
                        </m:r>
                      </m:e>
                      <m:sub>
                        <m:r>
                          <a:rPr lang="en-US" altLang="zh-CN" b="0" i="1" smtClean="0">
                            <a:latin typeface="Cambria Math" panose="02040503050406030204" pitchFamily="18" charset="0"/>
                          </a:rPr>
                          <m:t>𝑧</m:t>
                        </m:r>
                      </m:sub>
                    </m:sSub>
                    <m:d>
                      <m:dPr>
                        <m:ctrlPr>
                          <a:rPr lang="en-US" altLang="zh-CN" i="1" smtClean="0">
                            <a:latin typeface="Cambria Math" panose="02040503050406030204" pitchFamily="18" charset="0"/>
                          </a:rPr>
                        </m:ctrlPr>
                      </m:dPr>
                      <m:e>
                        <m:r>
                          <a:rPr lang="en-US" altLang="zh-CN" b="0" i="1" smtClean="0">
                            <a:latin typeface="Cambria Math" panose="02040503050406030204" pitchFamily="18" charset="0"/>
                          </a:rPr>
                          <m:t>𝑧</m:t>
                        </m:r>
                      </m:e>
                    </m:d>
                  </m:oMath>
                </a14:m>
                <a:r>
                  <a:rPr lang="zh-CN" altLang="en-US" dirty="0">
                    <a:latin typeface="Arial" panose="020B0604020202020204" pitchFamily="34" charset="0"/>
                    <a:cs typeface="Arial" panose="020B0604020202020204" pitchFamily="34" charset="0"/>
                  </a:rPr>
                  <a:t> và </a:t>
                </a:r>
                <a14:m>
                  <m:oMath xmlns:m="http://schemas.openxmlformats.org/officeDocument/2006/math">
                    <m:sSub>
                      <m:sSubPr>
                        <m:ctrlPr>
                          <a:rPr lang="en-US" altLang="zh-CN" i="1" dirty="0" smtClean="0">
                            <a:latin typeface="Cambria Math" panose="02040503050406030204" pitchFamily="18" charset="0"/>
                          </a:rPr>
                        </m:ctrlPr>
                      </m:sSubPr>
                      <m:e>
                        <m:r>
                          <a:rPr lang="en-US" altLang="zh-CN" b="0" i="1" dirty="0" smtClean="0">
                            <a:latin typeface="Cambria Math" panose="02040503050406030204" pitchFamily="18" charset="0"/>
                          </a:rPr>
                          <m:t>𝑓</m:t>
                        </m:r>
                      </m:e>
                      <m:sub>
                        <m:r>
                          <a:rPr lang="en-US" altLang="zh-CN" b="0" i="1" dirty="0" smtClean="0">
                            <a:latin typeface="Cambria Math" panose="02040503050406030204" pitchFamily="18" charset="0"/>
                          </a:rPr>
                          <m:t>𝑥</m:t>
                        </m:r>
                      </m:sub>
                    </m:sSub>
                    <m:d>
                      <m:dPr>
                        <m:ctrlPr>
                          <a:rPr lang="en-US" altLang="zh-CN" i="1" dirty="0" smtClean="0">
                            <a:latin typeface="Cambria Math" panose="02040503050406030204" pitchFamily="18" charset="0"/>
                          </a:rPr>
                        </m:ctrlPr>
                      </m:dPr>
                      <m:e>
                        <m:r>
                          <a:rPr lang="en-US" altLang="zh-CN" b="0" i="1" dirty="0" smtClean="0">
                            <a:latin typeface="Cambria Math" panose="02040503050406030204" pitchFamily="18" charset="0"/>
                          </a:rPr>
                          <m:t>𝑥</m:t>
                        </m:r>
                      </m:e>
                    </m:d>
                  </m:oMath>
                </a14:m>
                <a:endParaRPr lang="en-US" altLang="zh-CN" dirty="0">
                  <a:latin typeface="Arial" panose="020B0604020202020204" pitchFamily="34" charset="0"/>
                  <a:cs typeface="Arial" panose="020B0604020202020204" pitchFamily="34" charset="0"/>
                </a:endParaRPr>
              </a:p>
              <a:p>
                <a:pPr lvl="1" algn="just"/>
                <a:r>
                  <a:rPr lang="zh-CN" altLang="en-US" dirty="0">
                    <a:latin typeface="Arial" panose="020B0604020202020204" pitchFamily="34" charset="0"/>
                    <a:cs typeface="Arial" panose="020B0604020202020204" pitchFamily="34" charset="0"/>
                  </a:rPr>
                  <a:t>Thông qua phép tương quan, có thể thu được bản đồ độ tin cậy </a:t>
                </a:r>
                <a14:m>
                  <m:oMath xmlns:m="http://schemas.openxmlformats.org/officeDocument/2006/math">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𝑆</m:t>
                    </m:r>
                    <m:d>
                      <m:dPr>
                        <m:ctrlPr>
                          <a:rPr lang="zh-CN" altLang="zh-CN" i="1">
                            <a:effectLst/>
                            <a:latin typeface="Cambria Math" panose="02040503050406030204" pitchFamily="18" charset="0"/>
                            <a:ea typeface="等线" panose="02010600030101010101" pitchFamily="2" charset="-122"/>
                          </a:rPr>
                        </m:ctrlPr>
                      </m:dPr>
                      <m:e>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𝑧</m:t>
                        </m:r>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m:t>
                        </m:r>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𝑥</m:t>
                        </m:r>
                      </m:e>
                    </m:d>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m:t>
                    </m:r>
                    <m:f>
                      <m:fPr>
                        <m:ctrlPr>
                          <a:rPr lang="zh-CN" altLang="zh-CN" i="1">
                            <a:effectLst/>
                            <a:latin typeface="Cambria Math" panose="02040503050406030204" pitchFamily="18" charset="0"/>
                            <a:ea typeface="等线" panose="02010600030101010101" pitchFamily="2" charset="-122"/>
                          </a:rPr>
                        </m:ctrlPr>
                      </m:fPr>
                      <m:num>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1</m:t>
                        </m:r>
                      </m:num>
                      <m:den>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𝑁</m:t>
                        </m:r>
                      </m:den>
                    </m:f>
                    <m:nary>
                      <m:naryPr>
                        <m:chr m:val="∑"/>
                        <m:supHide m:val="on"/>
                        <m:ctrlPr>
                          <a:rPr lang="zh-CN" altLang="zh-CN" i="1">
                            <a:effectLst/>
                            <a:latin typeface="Cambria Math" panose="02040503050406030204" pitchFamily="18" charset="0"/>
                            <a:ea typeface="等线" panose="02010600030101010101" pitchFamily="2" charset="-122"/>
                          </a:rPr>
                        </m:ctrlPr>
                      </m:naryPr>
                      <m:sub>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𝑖</m:t>
                        </m:r>
                      </m:sub>
                      <m:sup/>
                      <m:e>
                        <m:sSub>
                          <m:sSubPr>
                            <m:ctrlPr>
                              <a:rPr lang="zh-CN" altLang="zh-CN" i="1">
                                <a:effectLst/>
                                <a:latin typeface="Cambria Math" panose="02040503050406030204" pitchFamily="18" charset="0"/>
                                <a:ea typeface="等线" panose="02010600030101010101" pitchFamily="2" charset="-122"/>
                              </a:rPr>
                            </m:ctrlPr>
                          </m:sSubPr>
                          <m:e>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𝑓</m:t>
                            </m:r>
                          </m:e>
                          <m:sub>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𝑧</m:t>
                            </m:r>
                          </m:sub>
                        </m:sSub>
                        <m:d>
                          <m:dPr>
                            <m:ctrlPr>
                              <a:rPr lang="zh-CN" altLang="zh-CN" i="1">
                                <a:effectLst/>
                                <a:latin typeface="Cambria Math" panose="02040503050406030204" pitchFamily="18" charset="0"/>
                                <a:ea typeface="等线" panose="02010600030101010101" pitchFamily="2" charset="-122"/>
                              </a:rPr>
                            </m:ctrlPr>
                          </m:dPr>
                          <m:e>
                            <m:sSub>
                              <m:sSubPr>
                                <m:ctrlPr>
                                  <a:rPr lang="zh-CN" altLang="zh-CN" i="1">
                                    <a:effectLst/>
                                    <a:latin typeface="Cambria Math" panose="02040503050406030204" pitchFamily="18" charset="0"/>
                                    <a:ea typeface="等线" panose="02010600030101010101" pitchFamily="2" charset="-122"/>
                                  </a:rPr>
                                </m:ctrlPr>
                              </m:sSubPr>
                              <m:e>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𝑧</m:t>
                                </m:r>
                              </m:e>
                              <m:sub>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𝑖</m:t>
                                </m:r>
                              </m:sub>
                            </m:sSub>
                          </m:e>
                        </m:d>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m:t>
                        </m:r>
                        <m:sSub>
                          <m:sSubPr>
                            <m:ctrlPr>
                              <a:rPr lang="zh-CN" altLang="zh-CN" i="1">
                                <a:effectLst/>
                                <a:latin typeface="Cambria Math" panose="02040503050406030204" pitchFamily="18" charset="0"/>
                                <a:ea typeface="等线" panose="02010600030101010101" pitchFamily="2" charset="-122"/>
                              </a:rPr>
                            </m:ctrlPr>
                          </m:sSubPr>
                          <m:e>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𝑓</m:t>
                            </m:r>
                          </m:e>
                          <m:sub>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𝑥</m:t>
                            </m:r>
                          </m:sub>
                        </m:sSub>
                        <m:d>
                          <m:dPr>
                            <m:ctrlPr>
                              <a:rPr lang="zh-CN" altLang="zh-CN" i="1">
                                <a:effectLst/>
                                <a:latin typeface="Cambria Math" panose="02040503050406030204" pitchFamily="18" charset="0"/>
                                <a:ea typeface="等线" panose="02010600030101010101" pitchFamily="2" charset="-122"/>
                              </a:rPr>
                            </m:ctrlPr>
                          </m:dPr>
                          <m:e>
                            <m:sSub>
                              <m:sSubPr>
                                <m:ctrlPr>
                                  <a:rPr lang="zh-CN" altLang="zh-CN" i="1">
                                    <a:effectLst/>
                                    <a:latin typeface="Cambria Math" panose="02040503050406030204" pitchFamily="18" charset="0"/>
                                    <a:ea typeface="等线" panose="02010600030101010101" pitchFamily="2" charset="-122"/>
                                  </a:rPr>
                                </m:ctrlPr>
                              </m:sSubPr>
                              <m:e>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𝑥</m:t>
                                </m:r>
                              </m:e>
                              <m:sub>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𝑖</m:t>
                                </m:r>
                              </m:sub>
                            </m:sSub>
                          </m:e>
                        </m:d>
                      </m:e>
                    </m:nary>
                  </m:oMath>
                </a14:m>
                <a:endParaRPr lang="en-US" altLang="zh-CN" dirty="0">
                  <a:latin typeface="Arial" panose="020B0604020202020204" pitchFamily="34" charset="0"/>
                  <a:cs typeface="Arial" panose="020B0604020202020204" pitchFamily="34" charset="0"/>
                </a:endParaRPr>
              </a:p>
              <a:p>
                <a:pPr algn="just"/>
                <a:r>
                  <a:rPr lang="zh-CN" altLang="en-US" sz="2000" b="0" dirty="0">
                    <a:latin typeface="Arial" panose="020B0604020202020204" pitchFamily="34" charset="0"/>
                    <a:cs typeface="Arial" panose="020B0604020202020204" pitchFamily="34" charset="0"/>
                  </a:rPr>
                  <a:t>Hàm mất mát điển hình: mất mát tương phản (Contrastive Loss)</a:t>
                </a:r>
                <a:endParaRPr lang="en-US" altLang="zh-CN" sz="2000" b="0" dirty="0">
                  <a:latin typeface="Arial" panose="020B0604020202020204" pitchFamily="34" charset="0"/>
                  <a:cs typeface="Arial" panose="020B0604020202020204" pitchFamily="34" charset="0"/>
                </a:endParaRPr>
              </a:p>
              <a:p>
                <a:pPr marL="457200" lvl="1" indent="0" algn="just">
                  <a:buNone/>
                </a:pPr>
                <a14:m>
                  <m:oMathPara xmlns:m="http://schemas.openxmlformats.org/officeDocument/2006/math">
                    <m:oMathParaPr>
                      <m:jc m:val="centerGroup"/>
                    </m:oMathParaPr>
                    <m:oMath xmlns:m="http://schemas.openxmlformats.org/officeDocument/2006/math">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ℒ</m:t>
                      </m:r>
                      <m:d>
                        <m:dPr>
                          <m:ctrlPr>
                            <a:rPr lang="zh-CN" altLang="zh-CN" i="1">
                              <a:effectLst/>
                              <a:latin typeface="Cambria Math" panose="02040503050406030204" pitchFamily="18" charset="0"/>
                              <a:ea typeface="等线" panose="02010600030101010101" pitchFamily="2" charset="-122"/>
                            </a:rPr>
                          </m:ctrlPr>
                        </m:dPr>
                        <m:e>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𝑆</m:t>
                          </m:r>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m:t>
                          </m:r>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𝑌</m:t>
                          </m:r>
                        </m:e>
                      </m:d>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m:t>
                      </m:r>
                      <m:f>
                        <m:fPr>
                          <m:ctrlPr>
                            <a:rPr lang="zh-CN" altLang="zh-CN" i="1">
                              <a:effectLst/>
                              <a:latin typeface="Cambria Math" panose="02040503050406030204" pitchFamily="18" charset="0"/>
                              <a:ea typeface="等线" panose="02010600030101010101" pitchFamily="2" charset="-122"/>
                            </a:rPr>
                          </m:ctrlPr>
                        </m:fPr>
                        <m:num>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1</m:t>
                          </m:r>
                        </m:num>
                        <m:den>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2</m:t>
                          </m:r>
                        </m:den>
                      </m:f>
                      <m:nary>
                        <m:naryPr>
                          <m:chr m:val="∑"/>
                          <m:supHide m:val="on"/>
                          <m:ctrlPr>
                            <a:rPr lang="zh-CN" altLang="zh-CN" i="1">
                              <a:effectLst/>
                              <a:latin typeface="Cambria Math" panose="02040503050406030204" pitchFamily="18" charset="0"/>
                              <a:ea typeface="等线" panose="02010600030101010101" pitchFamily="2" charset="-122"/>
                            </a:rPr>
                          </m:ctrlPr>
                        </m:naryPr>
                        <m:sub>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𝑖</m:t>
                          </m:r>
                        </m:sub>
                        <m:sup/>
                        <m:e>
                          <m:d>
                            <m:dPr>
                              <m:begChr m:val="["/>
                              <m:endChr m:val="]"/>
                              <m:ctrlPr>
                                <a:rPr lang="zh-CN" altLang="zh-CN" i="1">
                                  <a:effectLst/>
                                  <a:latin typeface="Cambria Math" panose="02040503050406030204" pitchFamily="18" charset="0"/>
                                  <a:ea typeface="等线" panose="02010600030101010101" pitchFamily="2" charset="-122"/>
                                </a:rPr>
                              </m:ctrlPr>
                            </m:dPr>
                            <m:e>
                              <m:sSub>
                                <m:sSubPr>
                                  <m:ctrlPr>
                                    <a:rPr lang="zh-CN" altLang="zh-CN" i="1">
                                      <a:effectLst/>
                                      <a:latin typeface="Cambria Math" panose="02040503050406030204" pitchFamily="18" charset="0"/>
                                      <a:ea typeface="等线" panose="02010600030101010101" pitchFamily="2" charset="-122"/>
                                    </a:rPr>
                                  </m:ctrlPr>
                                </m:sSubPr>
                                <m:e>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𝑌</m:t>
                                  </m:r>
                                </m:e>
                                <m:sub>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𝑖</m:t>
                                  </m:r>
                                </m:sub>
                              </m:sSub>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m:t>
                              </m:r>
                              <m:sSup>
                                <m:sSupPr>
                                  <m:ctrlPr>
                                    <a:rPr lang="zh-CN" altLang="zh-CN" i="1">
                                      <a:effectLst/>
                                      <a:latin typeface="Cambria Math" panose="02040503050406030204" pitchFamily="18" charset="0"/>
                                      <a:ea typeface="等线" panose="02010600030101010101" pitchFamily="2" charset="-122"/>
                                    </a:rPr>
                                  </m:ctrlPr>
                                </m:sSupPr>
                                <m:e>
                                  <m:d>
                                    <m:dPr>
                                      <m:ctrlPr>
                                        <a:rPr lang="zh-CN" altLang="zh-CN" i="1">
                                          <a:effectLst/>
                                          <a:latin typeface="Cambria Math" panose="02040503050406030204" pitchFamily="18" charset="0"/>
                                          <a:ea typeface="等线" panose="02010600030101010101" pitchFamily="2" charset="-122"/>
                                        </a:rPr>
                                      </m:ctrlPr>
                                    </m:dPr>
                                    <m:e>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1−</m:t>
                                      </m:r>
                                      <m:sSub>
                                        <m:sSubPr>
                                          <m:ctrlPr>
                                            <a:rPr lang="zh-CN" altLang="zh-CN" i="1">
                                              <a:effectLst/>
                                              <a:latin typeface="Cambria Math" panose="02040503050406030204" pitchFamily="18" charset="0"/>
                                              <a:ea typeface="等线" panose="02010600030101010101" pitchFamily="2" charset="-122"/>
                                            </a:rPr>
                                          </m:ctrlPr>
                                        </m:sSubPr>
                                        <m:e>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𝑆</m:t>
                                          </m:r>
                                        </m:e>
                                        <m:sub>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𝑖</m:t>
                                          </m:r>
                                        </m:sub>
                                      </m:sSub>
                                    </m:e>
                                  </m:d>
                                </m:e>
                                <m:sup>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2</m:t>
                                  </m:r>
                                </m:sup>
                              </m:sSup>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m:t>
                              </m:r>
                              <m:d>
                                <m:dPr>
                                  <m:ctrlPr>
                                    <a:rPr lang="zh-CN" altLang="zh-CN" i="1">
                                      <a:effectLst/>
                                      <a:latin typeface="Cambria Math" panose="02040503050406030204" pitchFamily="18" charset="0"/>
                                      <a:ea typeface="等线" panose="02010600030101010101" pitchFamily="2" charset="-122"/>
                                    </a:rPr>
                                  </m:ctrlPr>
                                </m:dPr>
                                <m:e>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1−</m:t>
                                  </m:r>
                                  <m:sSub>
                                    <m:sSubPr>
                                      <m:ctrlPr>
                                        <a:rPr lang="zh-CN" altLang="zh-CN" i="1">
                                          <a:effectLst/>
                                          <a:latin typeface="Cambria Math" panose="02040503050406030204" pitchFamily="18" charset="0"/>
                                          <a:ea typeface="等线" panose="02010600030101010101" pitchFamily="2" charset="-122"/>
                                        </a:rPr>
                                      </m:ctrlPr>
                                    </m:sSubPr>
                                    <m:e>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𝑌</m:t>
                                      </m:r>
                                    </m:e>
                                    <m:sub>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𝑖</m:t>
                                      </m:r>
                                    </m:sub>
                                  </m:sSub>
                                </m:e>
                              </m:d>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m:t>
                              </m:r>
                              <m:sSup>
                                <m:sSupPr>
                                  <m:ctrlPr>
                                    <a:rPr lang="zh-CN" altLang="zh-CN" i="1">
                                      <a:effectLst/>
                                      <a:latin typeface="Cambria Math" panose="02040503050406030204" pitchFamily="18" charset="0"/>
                                      <a:ea typeface="等线" panose="02010600030101010101" pitchFamily="2" charset="-122"/>
                                    </a:rPr>
                                  </m:ctrlPr>
                                </m:sSupPr>
                                <m:e>
                                  <m:func>
                                    <m:funcPr>
                                      <m:ctrlPr>
                                        <a:rPr lang="zh-CN" altLang="zh-CN" i="1">
                                          <a:effectLst/>
                                          <a:latin typeface="Cambria Math" panose="02040503050406030204" pitchFamily="18" charset="0"/>
                                          <a:ea typeface="等线" panose="02010600030101010101" pitchFamily="2" charset="-122"/>
                                        </a:rPr>
                                      </m:ctrlPr>
                                    </m:funcPr>
                                    <m:fName>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𝑚𝑎𝑥</m:t>
                                      </m:r>
                                    </m:fName>
                                    <m:e>
                                      <m:d>
                                        <m:dPr>
                                          <m:ctrlPr>
                                            <a:rPr lang="zh-CN" altLang="zh-CN" i="1">
                                              <a:effectLst/>
                                              <a:latin typeface="Cambria Math" panose="02040503050406030204" pitchFamily="18" charset="0"/>
                                              <a:ea typeface="等线" panose="02010600030101010101" pitchFamily="2" charset="-122"/>
                                            </a:rPr>
                                          </m:ctrlPr>
                                        </m:dPr>
                                        <m:e>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0,</m:t>
                                          </m:r>
                                          <m:sSub>
                                            <m:sSubPr>
                                              <m:ctrlPr>
                                                <a:rPr lang="zh-CN" altLang="zh-CN" i="1">
                                                  <a:effectLst/>
                                                  <a:latin typeface="Cambria Math" panose="02040503050406030204" pitchFamily="18" charset="0"/>
                                                  <a:ea typeface="等线" panose="02010600030101010101" pitchFamily="2" charset="-122"/>
                                                </a:rPr>
                                              </m:ctrlPr>
                                            </m:sSubPr>
                                            <m:e>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𝑆</m:t>
                                              </m:r>
                                            </m:e>
                                            <m:sub>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𝑖</m:t>
                                              </m:r>
                                            </m:sub>
                                          </m:sSub>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m:t>
                                          </m:r>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𝑚</m:t>
                                          </m:r>
                                        </m:e>
                                      </m:d>
                                    </m:e>
                                  </m:func>
                                </m:e>
                                <m:sup>
                                  <m:r>
                                    <a:rPr lang="en-US" altLang="zh-CN" b="0" i="1" kern="100" smtClean="0">
                                      <a:effectLst/>
                                      <a:latin typeface="Cambria Math" panose="02040503050406030204" pitchFamily="18" charset="0"/>
                                      <a:ea typeface="等线" panose="02010600030101010101" pitchFamily="2" charset="-122"/>
                                      <a:cs typeface="Times New Roman" panose="02020503050405090304" pitchFamily="18" charset="0"/>
                                    </a:rPr>
                                    <m:t>2</m:t>
                                  </m:r>
                                </m:sup>
                              </m:sSup>
                            </m:e>
                          </m:d>
                        </m:e>
                      </m:nary>
                    </m:oMath>
                  </m:oMathPara>
                </a14:m>
                <a:endParaRPr lang="zh-CN" altLang="en-US" dirty="0">
                  <a:latin typeface="Arial" panose="020B0604020202020204" pitchFamily="34" charset="0"/>
                  <a:cs typeface="Arial" panose="020B0604020202020204" pitchFamily="34" charset="0"/>
                </a:endParaRPr>
              </a:p>
              <a:p>
                <a:pPr lvl="1" algn="just"/>
                <a14:m>
                  <m:oMath xmlns:m="http://schemas.openxmlformats.org/officeDocument/2006/math">
                    <m:sSub>
                      <m:sSubPr>
                        <m:ctrlPr>
                          <a:rPr lang="en-US" altLang="zh-CN" i="1" smtClean="0">
                            <a:latin typeface="Cambria Math" panose="02040503050406030204" pitchFamily="18" charset="0"/>
                          </a:rPr>
                        </m:ctrlPr>
                      </m:sSubPr>
                      <m:e>
                        <m:r>
                          <a:rPr lang="en-US" altLang="zh-CN" b="0" i="1" smtClean="0">
                            <a:latin typeface="Cambria Math" panose="02040503050406030204" pitchFamily="18" charset="0"/>
                          </a:rPr>
                          <m:t>𝑌</m:t>
                        </m:r>
                      </m:e>
                      <m:sub>
                        <m:r>
                          <a:rPr lang="en-US" altLang="zh-CN" b="0" i="1" smtClean="0">
                            <a:latin typeface="Cambria Math" panose="02040503050406030204" pitchFamily="18" charset="0"/>
                          </a:rPr>
                          <m:t>𝑖</m:t>
                        </m:r>
                      </m:sub>
                    </m:sSub>
                  </m:oMath>
                </a14:m>
                <a:r>
                  <a:rPr lang="zh-CN" altLang="en-US" dirty="0">
                    <a:latin typeface="Arial" panose="020B0604020202020204" pitchFamily="34" charset="0"/>
                    <a:cs typeface="Arial" panose="020B0604020202020204" pitchFamily="34" charset="0"/>
                  </a:rPr>
                  <a:t> Biểu thị nhãn của mẫu huấn luyện, </a:t>
                </a:r>
                <a14:m>
                  <m:oMath xmlns:m="http://schemas.openxmlformats.org/officeDocument/2006/math">
                    <m:sSub>
                      <m:sSubPr>
                        <m:ctrlPr>
                          <a:rPr lang="en-US" altLang="zh-CN" i="1" smtClean="0">
                            <a:latin typeface="Cambria Math" panose="02040503050406030204" pitchFamily="18" charset="0"/>
                          </a:rPr>
                        </m:ctrlPr>
                      </m:sSubPr>
                      <m:e>
                        <m:r>
                          <a:rPr lang="en-US" altLang="zh-CN" b="0" i="1" smtClean="0">
                            <a:latin typeface="Cambria Math" panose="02040503050406030204" pitchFamily="18" charset="0"/>
                          </a:rPr>
                          <m:t>𝑆</m:t>
                        </m:r>
                      </m:e>
                      <m:sub>
                        <m:r>
                          <a:rPr lang="en-US" altLang="zh-CN" b="0" i="1" smtClean="0">
                            <a:latin typeface="Cambria Math" panose="02040503050406030204" pitchFamily="18" charset="0"/>
                          </a:rPr>
                          <m:t>𝑖</m:t>
                        </m:r>
                      </m:sub>
                    </m:sSub>
                  </m:oMath>
                </a14:m>
                <a:r>
                  <a:rPr lang="zh-CN" altLang="en-US" dirty="0">
                    <a:latin typeface="Arial" panose="020B0604020202020204" pitchFamily="34" charset="0"/>
                    <a:cs typeface="Arial" panose="020B0604020202020204" pitchFamily="34" charset="0"/>
                  </a:rPr>
                  <a:t> biểu thị giá trị pixel thứ i của bản đồ độ tin cậy, m là một siêu tham số</a:t>
                </a:r>
                <a:endParaRPr lang="en-US" altLang="zh-CN" dirty="0">
                  <a:latin typeface="Arial" panose="020B0604020202020204" pitchFamily="34" charset="0"/>
                  <a:cs typeface="Arial" panose="020B0604020202020204" pitchFamily="34" charset="0"/>
                </a:endParaRPr>
              </a:p>
            </p:txBody>
          </p:sp>
        </mc:Choice>
        <mc:Fallback xmlns="">
          <p:sp>
            <p:nvSpPr>
              <p:cNvPr id="3" name="文本占位符 2"/>
              <p:cNvSpPr>
                <a:spLocks noGrp="1" noRot="1" noChangeAspect="1" noMove="1" noResize="1" noEditPoints="1" noAdjustHandles="1" noChangeArrowheads="1" noChangeShapeType="1" noTextEdit="1"/>
              </p:cNvSpPr>
              <p:nvPr>
                <p:ph type="body" sz="quarter" idx="14"/>
              </p:nvPr>
            </p:nvSpPr>
            <p:spPr>
              <a:xfrm>
                <a:off x="515937" y="1104900"/>
                <a:ext cx="11160125" cy="3835400"/>
              </a:xfrm>
              <a:blipFill>
                <a:blip r:embed="rId2"/>
                <a:stretch>
                  <a:fillRect l="-455" t="-330" r="-568" b="-35314"/>
                </a:stretch>
              </a:blipFill>
            </p:spPr>
            <p:txBody>
              <a:bodyPr/>
              <a:lstStyle/>
              <a:p>
                <a:r>
                  <a:rPr lang="en-VN">
                    <a:noFill/>
                  </a:rPr>
                  <a:t> </a:t>
                </a:r>
              </a:p>
            </p:txBody>
          </p:sp>
        </mc:Fallback>
      </mc:AlternateContent>
      <p:sp>
        <p:nvSpPr>
          <p:cNvPr id="4" name="文本占位符 3"/>
          <p:cNvSpPr>
            <a:spLocks noGrp="1"/>
          </p:cNvSpPr>
          <p:nvPr>
            <p:ph type="body" sz="quarter" idx="13"/>
          </p:nvPr>
        </p:nvSpPr>
        <p:spPr>
          <a:xfrm>
            <a:off x="515938" y="133086"/>
            <a:ext cx="11028362" cy="668337"/>
          </a:xfrm>
        </p:spPr>
        <p:txBody>
          <a:bodyPr>
            <a:noAutofit/>
          </a:bodyPr>
          <a:lstStyle/>
          <a:p>
            <a:r>
              <a:rPr lang="zh-CN" altLang="en-US" sz="2800" dirty="0">
                <a:latin typeface="Arial" panose="020B0604020202020204" pitchFamily="34" charset="0"/>
                <a:cs typeface="Arial" panose="020B0604020202020204" pitchFamily="34" charset="0"/>
              </a:rPr>
              <a:t>Phương pháp theo dõi bằng học sâu dựa trên mạng hai nhánh</a:t>
            </a:r>
          </a:p>
        </p:txBody>
      </p:sp>
      <p:pic>
        <p:nvPicPr>
          <p:cNvPr id="5" name="图片 4"/>
          <p:cNvPicPr>
            <a:picLocks noChangeAspect="1"/>
          </p:cNvPicPr>
          <p:nvPr/>
        </p:nvPicPr>
        <p:blipFill>
          <a:blip r:embed="rId3"/>
          <a:stretch>
            <a:fillRect/>
          </a:stretch>
        </p:blipFill>
        <p:spPr>
          <a:xfrm>
            <a:off x="4106525" y="5145350"/>
            <a:ext cx="3799785" cy="1712650"/>
          </a:xfrm>
          <a:prstGeom prst="rect">
            <a:avLst/>
          </a:prstGeom>
        </p:spPr>
      </p:pic>
    </p:spTree>
    <p:extLst>
      <p:ext uri="{BB962C8B-B14F-4D97-AF65-F5344CB8AC3E}">
        <p14:creationId xmlns:p14="http://schemas.microsoft.com/office/powerpoint/2010/main" val="127000097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34</a:t>
            </a:fld>
            <a:endParaRPr lang="zh-CN" altLang="en-US">
              <a:latin typeface="Calibri"/>
              <a:cs typeface="Calibri"/>
            </a:endParaRPr>
          </a:p>
        </p:txBody>
      </p:sp>
      <p:sp>
        <p:nvSpPr>
          <p:cNvPr id="3" name="文本占位符 2"/>
          <p:cNvSpPr>
            <a:spLocks noGrp="1"/>
          </p:cNvSpPr>
          <p:nvPr>
            <p:ph type="body" sz="quarter" idx="14"/>
          </p:nvPr>
        </p:nvSpPr>
        <p:spPr/>
        <p:txBody>
          <a:bodyPr>
            <a:normAutofit fontScale="85000" lnSpcReduction="20000"/>
          </a:bodyPr>
          <a:lstStyle/>
          <a:p>
            <a:pPr algn="just"/>
            <a:r>
              <a:rPr lang="zh-CN" altLang="en-US" sz="2800" b="0" dirty="0">
                <a:latin typeface="Calibri"/>
                <a:cs typeface="Calibri"/>
              </a:rPr>
              <a:t>Phương pháp theo dõi bằng học sâu dựa trên tối ưu hóa gradient là một loại thuật toán theo dõi mục tiêu đầu-cuối (end-to-end)</a:t>
            </a:r>
            <a:endParaRPr lang="en-US" altLang="zh-CN" sz="2800" b="0" dirty="0">
              <a:latin typeface="Calibri"/>
              <a:cs typeface="Calibri"/>
            </a:endParaRPr>
          </a:p>
          <a:p>
            <a:pPr algn="just"/>
            <a:r>
              <a:rPr lang="zh-CN" altLang="en-US" sz="2800" b="0" dirty="0">
                <a:latin typeface="Calibri"/>
                <a:cs typeface="Calibri"/>
              </a:rPr>
              <a:t>Tư tưởng cốt lõi</a:t>
            </a:r>
            <a:endParaRPr lang="en-US" altLang="zh-CN" sz="2800" b="0" dirty="0">
              <a:latin typeface="Calibri"/>
              <a:cs typeface="Calibri"/>
            </a:endParaRPr>
          </a:p>
          <a:p>
            <a:pPr lvl="1" algn="just"/>
            <a:r>
              <a:rPr lang="zh-CN" altLang="en-US" sz="2400" dirty="0">
                <a:latin typeface="Calibri"/>
                <a:cs typeface="Calibri"/>
              </a:rPr>
              <a:t>Huấn luyện một lớp tích chập đơn để thay thế tương đương bộ lọc tương quan</a:t>
            </a:r>
            <a:endParaRPr lang="en-US" altLang="zh-CN" sz="2400" dirty="0">
              <a:latin typeface="Calibri"/>
              <a:cs typeface="Calibri"/>
            </a:endParaRPr>
          </a:p>
          <a:p>
            <a:pPr algn="just"/>
            <a:r>
              <a:rPr lang="zh-CN" altLang="en-US" sz="2800" b="0" dirty="0">
                <a:latin typeface="Calibri"/>
                <a:cs typeface="Calibri"/>
              </a:rPr>
              <a:t>Ưu điểm</a:t>
            </a:r>
            <a:endParaRPr lang="en-US" altLang="zh-CN" sz="2800" b="0" dirty="0">
              <a:latin typeface="Calibri"/>
              <a:cs typeface="Calibri"/>
            </a:endParaRPr>
          </a:p>
          <a:p>
            <a:pPr lvl="1" algn="just"/>
            <a:r>
              <a:rPr lang="zh-CN" altLang="en-US" sz="2400" dirty="0">
                <a:latin typeface="Calibri"/>
                <a:cs typeface="Calibri"/>
              </a:rPr>
              <a:t>Việc trích xuất đặc trưng và tạo đáp ứng Gauss có thể được kết hợp chặt chẽ, qua đó thực hiện huấn luyện và dự đoán đầu cuối</a:t>
            </a:r>
            <a:endParaRPr lang="en-US" altLang="zh-CN" sz="2400" dirty="0">
              <a:latin typeface="Calibri"/>
              <a:cs typeface="Calibri"/>
            </a:endParaRPr>
          </a:p>
          <a:p>
            <a:pPr lvl="1" algn="just"/>
            <a:r>
              <a:rPr lang="zh-CN" altLang="en-US" sz="2400" dirty="0">
                <a:latin typeface="Calibri"/>
                <a:cs typeface="Calibri"/>
              </a:rPr>
              <a:t>Quá trình cập nhật mô hình trực tuyến cũng là quá trình mạng điều chỉnh thích ứng theo sự thay đổi của vật thể</a:t>
            </a:r>
            <a:endParaRPr lang="en-US" altLang="zh-CN" sz="2400" dirty="0">
              <a:latin typeface="Calibri"/>
              <a:cs typeface="Calibri"/>
            </a:endParaRPr>
          </a:p>
          <a:p>
            <a:pPr algn="just"/>
            <a:r>
              <a:rPr lang="zh-CN" altLang="en-US" sz="2800" b="0" dirty="0">
                <a:latin typeface="Calibri"/>
                <a:cs typeface="Calibri"/>
              </a:rPr>
              <a:t>Huấn luyện</a:t>
            </a:r>
            <a:endParaRPr lang="en-US" altLang="zh-CN" sz="2800" b="0" dirty="0">
              <a:latin typeface="Calibri"/>
              <a:cs typeface="Calibri"/>
            </a:endParaRPr>
          </a:p>
          <a:p>
            <a:pPr lvl="1" algn="just"/>
            <a:r>
              <a:rPr lang="zh-CN" altLang="en-US" sz="2400" dirty="0">
                <a:latin typeface="Calibri"/>
                <a:cs typeface="Calibri"/>
              </a:rPr>
              <a:t>Thường sử dụng trực tiếp hàm mất mát MSE để cực tiểu hóa sai khác giữa phân bố đáp ứng do mạng neuron tích chập dự đoán và phân bố đáp ứng thực</a:t>
            </a:r>
            <a:endParaRPr lang="en-US" altLang="zh-CN" sz="2400" dirty="0">
              <a:latin typeface="Calibri"/>
              <a:cs typeface="Calibri"/>
            </a:endParaRPr>
          </a:p>
          <a:p>
            <a:pPr lvl="1" algn="just"/>
            <a:r>
              <a:rPr lang="zh-CN" altLang="en-US" sz="2400" dirty="0">
                <a:latin typeface="Calibri"/>
                <a:cs typeface="Calibri"/>
              </a:rPr>
              <a:t>Sau khi mạng có thể dự đoán chính xác phân bố đáp ứng, chỉ cần lấy giá trị cực đại của phân bố đáp ứng tương tự như bộ theo dõi lọc tương quan là có thể xác định vị trí đối tượng</a:t>
            </a:r>
            <a:endParaRPr lang="en-US" altLang="zh-CN" sz="2400" dirty="0">
              <a:latin typeface="Calibri"/>
              <a:cs typeface="Calibri"/>
            </a:endParaRPr>
          </a:p>
        </p:txBody>
      </p:sp>
      <p:sp>
        <p:nvSpPr>
          <p:cNvPr id="4" name="文本占位符 3"/>
          <p:cNvSpPr>
            <a:spLocks noGrp="1"/>
          </p:cNvSpPr>
          <p:nvPr>
            <p:ph type="body" sz="quarter" idx="13"/>
          </p:nvPr>
        </p:nvSpPr>
        <p:spPr/>
        <p:txBody>
          <a:bodyPr>
            <a:normAutofit fontScale="62500" lnSpcReduction="20000"/>
          </a:bodyPr>
          <a:lstStyle/>
          <a:p>
            <a:r>
              <a:rPr lang="zh-CN" altLang="en-US" dirty="0">
                <a:latin typeface="Calibri"/>
                <a:cs typeface="Calibri"/>
              </a:rPr>
              <a:t>Phương pháp theo dõi bằng học sâu dựa trên tối ưu hóa gradient</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35</a:t>
            </a:fld>
            <a:endParaRPr lang="zh-CN" altLang="en-US">
              <a:latin typeface="Calibri"/>
              <a:cs typeface="Calibri"/>
            </a:endParaRPr>
          </a:p>
        </p:txBody>
      </p:sp>
      <p:sp>
        <p:nvSpPr>
          <p:cNvPr id="3" name="文本占位符 2"/>
          <p:cNvSpPr>
            <a:spLocks noGrp="1"/>
          </p:cNvSpPr>
          <p:nvPr>
            <p:ph type="body" sz="quarter" idx="14"/>
          </p:nvPr>
        </p:nvSpPr>
        <p:spPr>
          <a:xfrm>
            <a:off x="515938" y="1104899"/>
            <a:ext cx="5817955" cy="4883305"/>
          </a:xfrm>
        </p:spPr>
        <p:txBody>
          <a:bodyPr>
            <a:normAutofit/>
          </a:bodyPr>
          <a:lstStyle/>
          <a:p>
            <a:pPr algn="just"/>
            <a:r>
              <a:rPr lang="zh-CN" altLang="en-US" sz="2400" b="0" dirty="0">
                <a:latin typeface="Calibri"/>
                <a:cs typeface="Calibri"/>
              </a:rPr>
              <a:t>Cấu trúc điển hình của phương pháp theo dõi sâu dựa trên tối ưu hóa gradient</a:t>
            </a:r>
            <a:endParaRPr lang="en-US" altLang="zh-CN" sz="2400" b="0" dirty="0">
              <a:latin typeface="Calibri"/>
              <a:cs typeface="Calibri"/>
            </a:endParaRPr>
          </a:p>
          <a:p>
            <a:pPr lvl="1" algn="just"/>
            <a:r>
              <a:rPr lang="zh-CN" altLang="en-US" dirty="0">
                <a:latin typeface="Calibri"/>
                <a:cs typeface="Calibri"/>
              </a:rPr>
              <a:t>Cốt lõi của phương pháp là sử dụng mạng neuron tích chập để thay thế phép lọc tương quan</a:t>
            </a:r>
            <a:endParaRPr lang="en-US" altLang="zh-CN" dirty="0">
              <a:latin typeface="Calibri"/>
              <a:cs typeface="Calibri"/>
            </a:endParaRPr>
          </a:p>
          <a:p>
            <a:pPr lvl="1" algn="just"/>
            <a:r>
              <a:rPr lang="zh-CN" altLang="en-US" dirty="0">
                <a:latin typeface="Calibri"/>
                <a:cs typeface="Calibri"/>
              </a:rPr>
              <a:t>Cấu trúc mạng này thường được chia thành hai nhánh: nhánh cơ sở và nhánh phần dư</a:t>
            </a:r>
            <a:endParaRPr lang="en-US" altLang="zh-CN" dirty="0">
              <a:latin typeface="Calibri"/>
              <a:cs typeface="Calibri"/>
            </a:endParaRPr>
          </a:p>
          <a:p>
            <a:pPr lvl="1" algn="just"/>
            <a:r>
              <a:rPr lang="zh-CN" altLang="en-US" dirty="0">
                <a:latin typeface="Calibri"/>
                <a:cs typeface="Calibri"/>
              </a:rPr>
              <a:t>Nhánh cơ sở tương đối đơn giản, dùng để nắm bắt vị trí khái quát của vật thể</a:t>
            </a:r>
            <a:endParaRPr lang="en-US" altLang="zh-CN" dirty="0">
              <a:latin typeface="Calibri"/>
              <a:cs typeface="Calibri"/>
            </a:endParaRPr>
          </a:p>
          <a:p>
            <a:pPr lvl="1" algn="just"/>
            <a:r>
              <a:rPr lang="zh-CN" altLang="en-US" dirty="0">
                <a:latin typeface="Calibri"/>
                <a:cs typeface="Calibri"/>
              </a:rPr>
              <a:t>Nhánh phần dư có nhiều lớp hơn và cấu trúc tương đối phức tạp, dùng để nắm bắt thông tin vị trí tinh tế của vật thể trong bối cảnh phức tạp</a:t>
            </a:r>
            <a:endParaRPr lang="en-US" altLang="zh-CN" dirty="0">
              <a:latin typeface="Calibri"/>
              <a:cs typeface="Calibri"/>
            </a:endParaRPr>
          </a:p>
        </p:txBody>
      </p:sp>
      <p:sp>
        <p:nvSpPr>
          <p:cNvPr id="4" name="文本占位符 3"/>
          <p:cNvSpPr>
            <a:spLocks noGrp="1"/>
          </p:cNvSpPr>
          <p:nvPr>
            <p:ph type="body" sz="quarter" idx="13"/>
          </p:nvPr>
        </p:nvSpPr>
        <p:spPr>
          <a:xfrm>
            <a:off x="374073" y="236534"/>
            <a:ext cx="11565082" cy="668337"/>
          </a:xfrm>
        </p:spPr>
        <p:txBody>
          <a:bodyPr>
            <a:noAutofit/>
          </a:bodyPr>
          <a:lstStyle/>
          <a:p>
            <a:r>
              <a:rPr lang="zh-CN" altLang="en-US" sz="3200" dirty="0">
                <a:latin typeface="Calibri"/>
                <a:cs typeface="Calibri"/>
              </a:rPr>
              <a:t>Phương pháp theo dõi bằng học sâu dựa trên tối ưu hóa gradient</a:t>
            </a:r>
          </a:p>
        </p:txBody>
      </p:sp>
      <p:pic>
        <p:nvPicPr>
          <p:cNvPr id="6" name="Picture 5">
            <a:extLst>
              <a:ext uri="{FF2B5EF4-FFF2-40B4-BE49-F238E27FC236}">
                <a16:creationId xmlns:a16="http://schemas.microsoft.com/office/drawing/2014/main" id="{D94B9540-0F51-654D-EAAA-FDEB165210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7887" y="1768419"/>
            <a:ext cx="5501268" cy="307047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36</a:t>
            </a:fld>
            <a:endParaRPr lang="zh-CN" altLang="en-US">
              <a:latin typeface="Calibri"/>
              <a:cs typeface="Calibri"/>
            </a:endParaRPr>
          </a:p>
        </p:txBody>
      </p:sp>
      <p:sp>
        <p:nvSpPr>
          <p:cNvPr id="4" name="文本占位符 3"/>
          <p:cNvSpPr>
            <a:spLocks noGrp="1"/>
          </p:cNvSpPr>
          <p:nvPr>
            <p:ph type="body" sz="quarter" idx="13"/>
          </p:nvPr>
        </p:nvSpPr>
        <p:spPr/>
        <p:txBody>
          <a:bodyPr>
            <a:normAutofit fontScale="92500"/>
          </a:bodyPr>
          <a:lstStyle/>
          <a:p>
            <a:r>
              <a:rPr lang="en-US" altLang="zh-CN" dirty="0">
                <a:latin typeface="Arial" panose="020B0604020202020204" pitchFamily="34" charset="0"/>
                <a:cs typeface="Arial" panose="020B0604020202020204" pitchFamily="34" charset="0"/>
              </a:rPr>
              <a:t>§10.4 Phương pháp theo dõi mới nổi</a:t>
            </a:r>
          </a:p>
        </p:txBody>
      </p:sp>
      <p:sp>
        <p:nvSpPr>
          <p:cNvPr id="6" name="Rectangle 4">
            <a:hlinkClick r:id="rId2" action="ppaction://hlinksldjump"/>
          </p:cNvPr>
          <p:cNvSpPr>
            <a:spLocks noChangeArrowheads="1"/>
          </p:cNvSpPr>
          <p:nvPr/>
        </p:nvSpPr>
        <p:spPr bwMode="auto">
          <a:xfrm>
            <a:off x="570505" y="945236"/>
            <a:ext cx="9196950" cy="3066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Autofit/>
          </a:bodyPr>
          <a:lstStyle/>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 Phương pháp dựa trên Transformer</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 Phương pháp dựa trên phát hiện</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III. Phương pháp dựa trên mô hình tạo sinh</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37</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3" name="文本占位符 2"/>
              <p:cNvSpPr>
                <a:spLocks noGrp="1"/>
              </p:cNvSpPr>
              <p:nvPr>
                <p:ph type="body" sz="quarter" idx="14"/>
              </p:nvPr>
            </p:nvSpPr>
            <p:spPr/>
            <p:txBody>
              <a:bodyPr>
                <a:normAutofit fontScale="92500" lnSpcReduction="20000"/>
              </a:bodyPr>
              <a:lstStyle/>
              <a:p>
                <a:pPr algn="just"/>
                <a:r>
                  <a:rPr lang="zh-CN" altLang="en-US" sz="2600" b="0" dirty="0">
                    <a:latin typeface="Arial" panose="020B0604020202020204" pitchFamily="34" charset="0"/>
                    <a:cs typeface="Arial" panose="020B0604020202020204" pitchFamily="34" charset="0"/>
                  </a:rPr>
                  <a:t>Phương pháp theo dõi sâu dựa trên Transformer là một phương pháp học sâu đã đạt được những thành tựu đáng kể trong lĩnh vực theo dõi mục tiêu những năm gần đây</a:t>
                </a:r>
                <a:endParaRPr lang="en-US" altLang="zh-CN" sz="2600" b="0" dirty="0">
                  <a:latin typeface="Arial" panose="020B0604020202020204" pitchFamily="34" charset="0"/>
                  <a:cs typeface="Arial" panose="020B0604020202020204" pitchFamily="34" charset="0"/>
                </a:endParaRPr>
              </a:p>
              <a:p>
                <a:pPr lvl="1" algn="just"/>
                <a:r>
                  <a:rPr lang="en-US" altLang="zh-CN" sz="2400" dirty="0">
                    <a:latin typeface="Arial" panose="020B0604020202020204" pitchFamily="34" charset="0"/>
                    <a:cs typeface="Arial" panose="020B0604020202020204" pitchFamily="34" charset="0"/>
                  </a:rPr>
                  <a:t>P</a:t>
                </a:r>
                <a:r>
                  <a:rPr lang="zh-CN" altLang="en-US" sz="2400" dirty="0">
                    <a:latin typeface="Arial" panose="020B0604020202020204" pitchFamily="34" charset="0"/>
                    <a:cs typeface="Arial" panose="020B0604020202020204" pitchFamily="34" charset="0"/>
                  </a:rPr>
                  <a:t>hương pháp này kế thừa thành công của Vision Transformer trong các lĩnh vực như nhận dạng ảnh và phát hiện đối tượng, rồi đưa vào nhiệm vụ theo dõi thị giác</a:t>
                </a:r>
                <a:endParaRPr lang="en-US" altLang="zh-CN" sz="2400" dirty="0">
                  <a:latin typeface="Arial" panose="020B0604020202020204" pitchFamily="34" charset="0"/>
                  <a:cs typeface="Arial" panose="020B0604020202020204" pitchFamily="34" charset="0"/>
                </a:endParaRPr>
              </a:p>
              <a:p>
                <a:pPr algn="just"/>
                <a:r>
                  <a:rPr lang="zh-CN" altLang="en-US" sz="2600" b="0" dirty="0">
                    <a:latin typeface="Arial" panose="020B0604020202020204" pitchFamily="34" charset="0"/>
                    <a:cs typeface="Arial" panose="020B0604020202020204" pitchFamily="34" charset="0"/>
                  </a:rPr>
                  <a:t>Tư tưởng cốt lõi</a:t>
                </a:r>
                <a:endParaRPr lang="en-US" altLang="zh-CN" sz="2600" b="0" dirty="0">
                  <a:latin typeface="Arial" panose="020B0604020202020204" pitchFamily="34" charset="0"/>
                  <a:cs typeface="Arial" panose="020B0604020202020204" pitchFamily="34" charset="0"/>
                </a:endParaRPr>
              </a:p>
              <a:p>
                <a:pPr lvl="1" algn="just"/>
                <a:r>
                  <a:rPr lang="zh-CN" altLang="en-US" sz="2400" dirty="0">
                    <a:latin typeface="Arial" panose="020B0604020202020204" pitchFamily="34" charset="0"/>
                    <a:cs typeface="Arial" panose="020B0604020202020204" pitchFamily="34" charset="0"/>
                  </a:rPr>
                  <a:t>Học quan hệ không gian–thời gian của đối tượng thông qua cơ chế tự chú ý để thực hiện theo dõi chính xác trong chuỗi video</a:t>
                </a:r>
                <a:endParaRPr lang="en-US" altLang="zh-CN" sz="2400" dirty="0">
                  <a:latin typeface="Arial" panose="020B0604020202020204" pitchFamily="34" charset="0"/>
                  <a:cs typeface="Arial" panose="020B0604020202020204" pitchFamily="34" charset="0"/>
                </a:endParaRPr>
              </a:p>
              <a:p>
                <a:pPr marL="457200" lvl="1" indent="0" algn="just">
                  <a:buNone/>
                </a:pPr>
                <a14:m>
                  <m:oMathPara xmlns:m="http://schemas.openxmlformats.org/officeDocument/2006/math">
                    <m:oMathParaPr>
                      <m:jc m:val="centerGroup"/>
                    </m:oMathParaPr>
                    <m:oMath xmlns:m="http://schemas.openxmlformats.org/officeDocument/2006/math">
                      <m:r>
                        <a:rPr lang="en-US" altLang="zh-CN" sz="1800" b="0" i="1" kern="100" smtClean="0">
                          <a:effectLst/>
                          <a:latin typeface="Cambria Math" panose="02040503050406030204" pitchFamily="18" charset="0"/>
                          <a:ea typeface="等线" panose="02010600030101010101" pitchFamily="2" charset="-122"/>
                          <a:cs typeface="Times New Roman" panose="02020503050405090304" pitchFamily="18" charset="0"/>
                        </a:rPr>
                        <m:t>𝐴𝑡𝑡𝑒𝑛𝑡𝑖𝑜𝑛</m:t>
                      </m:r>
                      <m:d>
                        <m:dPr>
                          <m:ctrlPr>
                            <a:rPr lang="zh-CN" altLang="zh-CN" sz="2000" i="1">
                              <a:effectLst/>
                              <a:latin typeface="Cambria Math" panose="02040503050406030204" pitchFamily="18" charset="0"/>
                              <a:ea typeface="等线" panose="02010600030101010101" pitchFamily="2" charset="-122"/>
                            </a:rPr>
                          </m:ctrlPr>
                        </m:dPr>
                        <m:e>
                          <m:r>
                            <a:rPr lang="en-US" altLang="zh-CN" sz="1800" b="0" i="1" kern="100" smtClean="0">
                              <a:effectLst/>
                              <a:latin typeface="Cambria Math" panose="02040503050406030204" pitchFamily="18" charset="0"/>
                              <a:ea typeface="等线" panose="02010600030101010101" pitchFamily="2" charset="-122"/>
                              <a:cs typeface="Times New Roman" panose="02020503050405090304" pitchFamily="18" charset="0"/>
                            </a:rPr>
                            <m:t>𝑄</m:t>
                          </m:r>
                          <m:r>
                            <a:rPr lang="en-US" altLang="zh-CN" sz="1800" b="0" i="1" kern="100" smtClean="0">
                              <a:effectLst/>
                              <a:latin typeface="Cambria Math" panose="02040503050406030204" pitchFamily="18" charset="0"/>
                              <a:ea typeface="等线" panose="02010600030101010101" pitchFamily="2" charset="-122"/>
                              <a:cs typeface="Times New Roman" panose="02020503050405090304" pitchFamily="18" charset="0"/>
                            </a:rPr>
                            <m:t>,</m:t>
                          </m:r>
                          <m:r>
                            <a:rPr lang="en-US" altLang="zh-CN" sz="1800" b="0" i="1" kern="100" smtClean="0">
                              <a:effectLst/>
                              <a:latin typeface="Cambria Math" panose="02040503050406030204" pitchFamily="18" charset="0"/>
                              <a:ea typeface="等线" panose="02010600030101010101" pitchFamily="2" charset="-122"/>
                              <a:cs typeface="Times New Roman" panose="02020503050405090304" pitchFamily="18" charset="0"/>
                            </a:rPr>
                            <m:t>𝐾</m:t>
                          </m:r>
                          <m:r>
                            <a:rPr lang="en-US" altLang="zh-CN" sz="1800" b="0" i="1" kern="100" smtClean="0">
                              <a:effectLst/>
                              <a:latin typeface="Cambria Math" panose="02040503050406030204" pitchFamily="18" charset="0"/>
                              <a:ea typeface="等线" panose="02010600030101010101" pitchFamily="2" charset="-122"/>
                              <a:cs typeface="Times New Roman" panose="02020503050405090304" pitchFamily="18" charset="0"/>
                            </a:rPr>
                            <m:t>,</m:t>
                          </m:r>
                          <m:r>
                            <a:rPr lang="en-US" altLang="zh-CN" sz="1800" b="0" i="1" kern="100" smtClean="0">
                              <a:effectLst/>
                              <a:latin typeface="Cambria Math" panose="02040503050406030204" pitchFamily="18" charset="0"/>
                              <a:ea typeface="等线" panose="02010600030101010101" pitchFamily="2" charset="-122"/>
                              <a:cs typeface="Times New Roman" panose="02020503050405090304" pitchFamily="18" charset="0"/>
                            </a:rPr>
                            <m:t>𝑉</m:t>
                          </m:r>
                        </m:e>
                      </m:d>
                      <m:r>
                        <a:rPr lang="en-US" altLang="zh-CN" sz="1800" b="0" i="1" kern="100" smtClean="0">
                          <a:effectLst/>
                          <a:latin typeface="Cambria Math" panose="02040503050406030204" pitchFamily="18" charset="0"/>
                          <a:ea typeface="等线" panose="02010600030101010101" pitchFamily="2" charset="-122"/>
                          <a:cs typeface="Times New Roman" panose="02020503050405090304" pitchFamily="18" charset="0"/>
                        </a:rPr>
                        <m:t>=</m:t>
                      </m:r>
                      <m:r>
                        <a:rPr lang="en-US" altLang="zh-CN" sz="1800" b="0" i="1" kern="100" smtClean="0">
                          <a:effectLst/>
                          <a:latin typeface="Cambria Math" panose="02040503050406030204" pitchFamily="18" charset="0"/>
                          <a:ea typeface="等线" panose="02010600030101010101" pitchFamily="2" charset="-122"/>
                          <a:cs typeface="Times New Roman" panose="02020503050405090304" pitchFamily="18" charset="0"/>
                        </a:rPr>
                        <m:t>𝑠𝑜𝑓𝑡𝑚𝑎𝑥</m:t>
                      </m:r>
                      <m:d>
                        <m:dPr>
                          <m:ctrlPr>
                            <a:rPr lang="zh-CN" altLang="zh-CN" sz="2000" i="1">
                              <a:effectLst/>
                              <a:latin typeface="Cambria Math" panose="02040503050406030204" pitchFamily="18" charset="0"/>
                              <a:ea typeface="等线" panose="02010600030101010101" pitchFamily="2" charset="-122"/>
                            </a:rPr>
                          </m:ctrlPr>
                        </m:dPr>
                        <m:e>
                          <m:f>
                            <m:fPr>
                              <m:ctrlPr>
                                <a:rPr lang="zh-CN" altLang="zh-CN" sz="2000" i="1">
                                  <a:effectLst/>
                                  <a:latin typeface="Cambria Math" panose="02040503050406030204" pitchFamily="18" charset="0"/>
                                  <a:ea typeface="等线" panose="02010600030101010101" pitchFamily="2" charset="-122"/>
                                </a:rPr>
                              </m:ctrlPr>
                            </m:fPr>
                            <m:num>
                              <m:r>
                                <a:rPr lang="en-US" altLang="zh-CN" sz="1800" b="0" i="1" kern="100" smtClean="0">
                                  <a:effectLst/>
                                  <a:latin typeface="Cambria Math" panose="02040503050406030204" pitchFamily="18" charset="0"/>
                                  <a:ea typeface="等线" panose="02010600030101010101" pitchFamily="2" charset="-122"/>
                                  <a:cs typeface="Times New Roman" panose="02020503050405090304" pitchFamily="18" charset="0"/>
                                </a:rPr>
                                <m:t>𝑄</m:t>
                              </m:r>
                              <m:sSup>
                                <m:sSupPr>
                                  <m:ctrlPr>
                                    <a:rPr lang="zh-CN" altLang="zh-CN" sz="2000" i="1">
                                      <a:effectLst/>
                                      <a:latin typeface="Cambria Math" panose="02040503050406030204" pitchFamily="18" charset="0"/>
                                      <a:ea typeface="等线" panose="02010600030101010101" pitchFamily="2" charset="-122"/>
                                    </a:rPr>
                                  </m:ctrlPr>
                                </m:sSupPr>
                                <m:e>
                                  <m:r>
                                    <a:rPr lang="en-US" altLang="zh-CN" sz="1800" b="0" i="1" kern="100" smtClean="0">
                                      <a:effectLst/>
                                      <a:latin typeface="Cambria Math" panose="02040503050406030204" pitchFamily="18" charset="0"/>
                                      <a:ea typeface="等线" panose="02010600030101010101" pitchFamily="2" charset="-122"/>
                                      <a:cs typeface="Times New Roman" panose="02020503050405090304" pitchFamily="18" charset="0"/>
                                    </a:rPr>
                                    <m:t>𝐾</m:t>
                                  </m:r>
                                </m:e>
                                <m:sup>
                                  <m:r>
                                    <a:rPr lang="en-US" altLang="zh-CN" sz="1800" b="0" i="1" kern="100" smtClean="0">
                                      <a:effectLst/>
                                      <a:latin typeface="Cambria Math" panose="02040503050406030204" pitchFamily="18" charset="0"/>
                                      <a:ea typeface="等线" panose="02010600030101010101" pitchFamily="2" charset="-122"/>
                                      <a:cs typeface="Times New Roman" panose="02020503050405090304" pitchFamily="18" charset="0"/>
                                    </a:rPr>
                                    <m:t>𝑇</m:t>
                                  </m:r>
                                </m:sup>
                              </m:sSup>
                            </m:num>
                            <m:den>
                              <m:rad>
                                <m:radPr>
                                  <m:degHide m:val="on"/>
                                  <m:ctrlPr>
                                    <a:rPr lang="zh-CN" altLang="zh-CN" sz="2000" i="1">
                                      <a:effectLst/>
                                      <a:latin typeface="Cambria Math" panose="02040503050406030204" pitchFamily="18" charset="0"/>
                                      <a:ea typeface="等线" panose="02010600030101010101" pitchFamily="2" charset="-122"/>
                                    </a:rPr>
                                  </m:ctrlPr>
                                </m:radPr>
                                <m:deg/>
                                <m:e>
                                  <m:sSub>
                                    <m:sSubPr>
                                      <m:ctrlPr>
                                        <a:rPr lang="zh-CN" altLang="zh-CN" sz="2000" i="1">
                                          <a:effectLst/>
                                          <a:latin typeface="Cambria Math" panose="02040503050406030204" pitchFamily="18" charset="0"/>
                                          <a:ea typeface="等线" panose="02010600030101010101" pitchFamily="2" charset="-122"/>
                                        </a:rPr>
                                      </m:ctrlPr>
                                    </m:sSubPr>
                                    <m:e>
                                      <m:r>
                                        <a:rPr lang="en-US" altLang="zh-CN" sz="1800" b="0" i="1" kern="100" smtClean="0">
                                          <a:effectLst/>
                                          <a:latin typeface="Cambria Math" panose="02040503050406030204" pitchFamily="18" charset="0"/>
                                          <a:ea typeface="等线" panose="02010600030101010101" pitchFamily="2" charset="-122"/>
                                          <a:cs typeface="Times New Roman" panose="02020503050405090304" pitchFamily="18" charset="0"/>
                                        </a:rPr>
                                        <m:t>𝑑</m:t>
                                      </m:r>
                                    </m:e>
                                    <m:sub>
                                      <m:r>
                                        <a:rPr lang="en-US" altLang="zh-CN" sz="1800" b="0" i="1" kern="100" smtClean="0">
                                          <a:effectLst/>
                                          <a:latin typeface="Cambria Math" panose="02040503050406030204" pitchFamily="18" charset="0"/>
                                          <a:ea typeface="等线" panose="02010600030101010101" pitchFamily="2" charset="-122"/>
                                          <a:cs typeface="Times New Roman" panose="02020503050405090304" pitchFamily="18" charset="0"/>
                                        </a:rPr>
                                        <m:t>𝑘</m:t>
                                      </m:r>
                                    </m:sub>
                                  </m:sSub>
                                </m:e>
                              </m:rad>
                            </m:den>
                          </m:f>
                        </m:e>
                      </m:d>
                      <m:r>
                        <a:rPr lang="en-US" altLang="zh-CN" sz="1800" b="0" i="1" kern="100" smtClean="0">
                          <a:effectLst/>
                          <a:latin typeface="Cambria Math" panose="02040503050406030204" pitchFamily="18" charset="0"/>
                          <a:ea typeface="等线" panose="02010600030101010101" pitchFamily="2" charset="-122"/>
                          <a:cs typeface="Times New Roman" panose="02020503050405090304" pitchFamily="18" charset="0"/>
                        </a:rPr>
                        <m:t>𝑉</m:t>
                      </m:r>
                    </m:oMath>
                  </m:oMathPara>
                </a14:m>
                <a:endParaRPr lang="en-US" altLang="zh-CN" sz="2400" dirty="0">
                  <a:latin typeface="Arial" panose="020B0604020202020204" pitchFamily="34" charset="0"/>
                  <a:cs typeface="Arial" panose="020B0604020202020204" pitchFamily="34" charset="0"/>
                </a:endParaRPr>
              </a:p>
              <a:p>
                <a:pPr lvl="1" algn="just"/>
                <a:r>
                  <a:rPr lang="zh-CN" altLang="en-US" sz="2400" dirty="0">
                    <a:latin typeface="Arial" panose="020B0604020202020204" pitchFamily="34" charset="0"/>
                    <a:cs typeface="Arial" panose="020B0604020202020204" pitchFamily="34" charset="0"/>
                  </a:rPr>
                  <a:t>Thông qua trọng số chú ý, mạng có thể hợp nhất động thông tin tại các vị trí khác nhau để nắm bắt tốt hơn quá trình biến đổi không gian–thời gian của đối tượng</a:t>
                </a:r>
                <a:endParaRPr lang="en-US" altLang="zh-CN" sz="2400" dirty="0">
                  <a:latin typeface="Arial" panose="020B0604020202020204" pitchFamily="34" charset="0"/>
                  <a:cs typeface="Arial" panose="020B0604020202020204" pitchFamily="34" charset="0"/>
                </a:endParaRPr>
              </a:p>
              <a:p>
                <a:pPr algn="just"/>
                <a:endParaRPr lang="zh-CN" altLang="en-US" sz="2800" b="0" dirty="0">
                  <a:latin typeface="Arial" panose="020B0604020202020204" pitchFamily="34" charset="0"/>
                  <a:cs typeface="Arial" panose="020B0604020202020204" pitchFamily="34" charset="0"/>
                </a:endParaRPr>
              </a:p>
            </p:txBody>
          </p:sp>
        </mc:Choice>
        <mc:Fallback xmlns="">
          <p:sp>
            <p:nvSpPr>
              <p:cNvPr id="3" name="文本占位符 2"/>
              <p:cNvSpPr>
                <a:spLocks noGrp="1" noRot="1" noChangeAspect="1" noMove="1" noResize="1" noEditPoints="1" noAdjustHandles="1" noChangeArrowheads="1" noChangeShapeType="1" noTextEdit="1"/>
              </p:cNvSpPr>
              <p:nvPr>
                <p:ph type="body" sz="quarter" idx="14"/>
              </p:nvPr>
            </p:nvSpPr>
            <p:spPr>
              <a:blipFill>
                <a:blip r:embed="rId2"/>
                <a:stretch>
                  <a:fillRect l="-682" t="-1515" r="-795"/>
                </a:stretch>
              </a:blipFill>
            </p:spPr>
            <p:txBody>
              <a:bodyPr/>
              <a:lstStyle/>
              <a:p>
                <a:r>
                  <a:rPr lang="en-VN">
                    <a:noFill/>
                  </a:rPr>
                  <a:t> </a:t>
                </a:r>
              </a:p>
            </p:txBody>
          </p:sp>
        </mc:Fallback>
      </mc:AlternateContent>
      <p:sp>
        <p:nvSpPr>
          <p:cNvPr id="4" name="文本占位符 3"/>
          <p:cNvSpPr>
            <a:spLocks noGrp="1"/>
          </p:cNvSpPr>
          <p:nvPr>
            <p:ph type="body" sz="quarter" idx="13"/>
          </p:nvPr>
        </p:nvSpPr>
        <p:spPr>
          <a:xfrm>
            <a:off x="311728" y="133086"/>
            <a:ext cx="11364334" cy="668337"/>
          </a:xfrm>
        </p:spPr>
        <p:txBody>
          <a:bodyPr>
            <a:noAutofit/>
          </a:bodyPr>
          <a:lstStyle/>
          <a:p>
            <a:r>
              <a:rPr lang="zh-CN" altLang="en-US" sz="3200" dirty="0">
                <a:latin typeface="Arial" panose="020B0604020202020204" pitchFamily="34" charset="0"/>
                <a:cs typeface="Arial" panose="020B0604020202020204" pitchFamily="34" charset="0"/>
              </a:rPr>
              <a:t>Phương pháp theo dõi mục tiêu dựa trên Transformer</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38</a:t>
            </a:fld>
            <a:endParaRPr lang="zh-CN" altLang="en-US">
              <a:latin typeface="Calibri"/>
              <a:cs typeface="Calibri"/>
            </a:endParaRPr>
          </a:p>
        </p:txBody>
      </p:sp>
      <p:sp>
        <p:nvSpPr>
          <p:cNvPr id="3" name="文本占位符 2"/>
          <p:cNvSpPr>
            <a:spLocks noGrp="1"/>
          </p:cNvSpPr>
          <p:nvPr>
            <p:ph type="body" sz="quarter" idx="14"/>
          </p:nvPr>
        </p:nvSpPr>
        <p:spPr>
          <a:xfrm>
            <a:off x="515937" y="1104899"/>
            <a:ext cx="6279718" cy="5119256"/>
          </a:xfrm>
        </p:spPr>
        <p:txBody>
          <a:bodyPr>
            <a:normAutofit fontScale="77500" lnSpcReduction="20000"/>
          </a:bodyPr>
          <a:lstStyle/>
          <a:p>
            <a:pPr algn="just"/>
            <a:r>
              <a:rPr lang="zh-CN" altLang="en-US" sz="3100" b="0" dirty="0">
                <a:latin typeface="Calibri"/>
                <a:cs typeface="Calibri"/>
              </a:rPr>
              <a:t>Ưu điểm</a:t>
            </a:r>
            <a:endParaRPr lang="en-US" altLang="zh-CN" sz="3100" b="0" dirty="0">
              <a:latin typeface="Calibri"/>
              <a:cs typeface="Calibri"/>
            </a:endParaRPr>
          </a:p>
          <a:p>
            <a:pPr lvl="1" algn="just"/>
            <a:r>
              <a:rPr lang="zh-CN" altLang="en-US" sz="2600" dirty="0"/>
              <a:t>Cơ chế chú ý có thể hợp nhất các quan hệ thời gian phong phú để nâng cao độ chính xác và tính ổn định của quá trình theo dõi mục tiêu</a:t>
            </a:r>
            <a:endParaRPr lang="en-US" altLang="zh-CN" sz="2600" dirty="0"/>
          </a:p>
          <a:p>
            <a:pPr lvl="1" algn="just"/>
            <a:r>
              <a:rPr lang="zh-CN" altLang="en-US" sz="2600" dirty="0"/>
              <a:t>Cơ chế chú ý có thể thay thế hiệu quả phép tương quan ban đầu, hoàn thành việc hợp nhất đặc trưng mẫu vào đặc trưng ảnh tìm kiếm; nhờ không gian biểu diễn lớn hơn, nó định vị đối tượng và hồi quy kích thước tốt hơn</a:t>
            </a:r>
            <a:endParaRPr lang="en-US" altLang="zh-CN" sz="2600" dirty="0"/>
          </a:p>
          <a:p>
            <a:pPr lvl="1" algn="just"/>
            <a:r>
              <a:rPr lang="en-US" altLang="zh-CN" sz="2600" dirty="0"/>
              <a:t>Những thay đổi mà Transformer mang lại cho lĩnh vực phát hiện đối tượng thị giác cũng lan sang lĩnh vực theo dõi mục tiêu, chẳng hạn như việc mạng phát hiện đối tượng DETR dựa trên kiến trúc Transformer được ứng dụng rộng rãi trong theo dõi mục tiêu</a:t>
            </a:r>
          </a:p>
        </p:txBody>
      </p:sp>
      <p:sp>
        <p:nvSpPr>
          <p:cNvPr id="4" name="文本占位符 3"/>
          <p:cNvSpPr>
            <a:spLocks noGrp="1"/>
          </p:cNvSpPr>
          <p:nvPr>
            <p:ph type="body" sz="quarter" idx="13"/>
          </p:nvPr>
        </p:nvSpPr>
        <p:spPr/>
        <p:txBody>
          <a:bodyPr>
            <a:normAutofit fontScale="77500" lnSpcReduction="20000"/>
          </a:bodyPr>
          <a:lstStyle/>
          <a:p>
            <a:r>
              <a:rPr lang="zh-CN" altLang="en-US" dirty="0">
                <a:latin typeface="Calibri"/>
                <a:cs typeface="Calibri"/>
              </a:rPr>
              <a:t>Phương pháp theo dõi mục tiêu dựa trên Transformer</a:t>
            </a:r>
          </a:p>
        </p:txBody>
      </p:sp>
      <p:pic>
        <p:nvPicPr>
          <p:cNvPr id="7" name="Picture 6">
            <a:extLst>
              <a:ext uri="{FF2B5EF4-FFF2-40B4-BE49-F238E27FC236}">
                <a16:creationId xmlns:a16="http://schemas.microsoft.com/office/drawing/2014/main" id="{9979A917-201E-2C6E-5508-7412E62637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3460" y="1527462"/>
            <a:ext cx="4666102" cy="3771901"/>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39</a:t>
            </a:fld>
            <a:endParaRPr lang="zh-CN" altLang="en-US">
              <a:latin typeface="Calibri"/>
              <a:cs typeface="Calibri"/>
            </a:endParaRPr>
          </a:p>
        </p:txBody>
      </p:sp>
      <p:sp>
        <p:nvSpPr>
          <p:cNvPr id="3" name="文本占位符 2"/>
          <p:cNvSpPr>
            <a:spLocks noGrp="1"/>
          </p:cNvSpPr>
          <p:nvPr>
            <p:ph type="body" sz="quarter" idx="14"/>
          </p:nvPr>
        </p:nvSpPr>
        <p:spPr>
          <a:xfrm>
            <a:off x="515937" y="1104900"/>
            <a:ext cx="11160125" cy="3086100"/>
          </a:xfrm>
        </p:spPr>
        <p:txBody>
          <a:bodyPr>
            <a:normAutofit/>
          </a:bodyPr>
          <a:lstStyle/>
          <a:p>
            <a:pPr algn="just"/>
            <a:r>
              <a:rPr lang="zh-CN" altLang="en-US" sz="2000" b="0" dirty="0">
                <a:latin typeface="Arial" panose="020B0604020202020204" pitchFamily="34" charset="0"/>
                <a:cs typeface="Arial" panose="020B0604020202020204" pitchFamily="34" charset="0"/>
              </a:rPr>
              <a:t>Đối với một chuỗi video, theo dõi đơn đối tượng và phát hiện đối tượng có cùng mục tiêu</a:t>
            </a:r>
            <a:endParaRPr lang="en-US" altLang="zh-CN" sz="2000" b="0" dirty="0">
              <a:latin typeface="Arial" panose="020B0604020202020204" pitchFamily="34" charset="0"/>
              <a:cs typeface="Arial" panose="020B0604020202020204" pitchFamily="34" charset="0"/>
            </a:endParaRPr>
          </a:p>
          <a:p>
            <a:pPr algn="just"/>
            <a:r>
              <a:rPr lang="zh-CN" altLang="en-US" sz="2000" b="0" dirty="0">
                <a:latin typeface="Arial" panose="020B0604020202020204" pitchFamily="34" charset="0"/>
                <a:cs typeface="Arial" panose="020B0604020202020204" pitchFamily="34" charset="0"/>
              </a:rPr>
              <a:t>Đối với theo dõi đa đối tượng, thông thường trước tiên thực hiện phát hiện đối tượng theo từng khung hình, sau đó ghép cặp kết quả phát hiện giữa các khung hình</a:t>
            </a:r>
            <a:endParaRPr lang="en-US" altLang="zh-CN" sz="2000" b="0" dirty="0">
              <a:latin typeface="Arial" panose="020B0604020202020204" pitchFamily="34" charset="0"/>
              <a:cs typeface="Arial" panose="020B0604020202020204" pitchFamily="34" charset="0"/>
            </a:endParaRPr>
          </a:p>
          <a:p>
            <a:pPr algn="just"/>
            <a:r>
              <a:rPr lang="zh-CN" altLang="en-US" sz="2000" b="0" dirty="0">
                <a:latin typeface="Arial" panose="020B0604020202020204" pitchFamily="34" charset="0"/>
                <a:cs typeface="Arial" panose="020B0604020202020204" pitchFamily="34" charset="0"/>
              </a:rPr>
              <a:t>Ưu điểm</a:t>
            </a:r>
            <a:endParaRPr lang="en-US" altLang="zh-CN" sz="2000" b="0" dirty="0">
              <a:latin typeface="Arial" panose="020B0604020202020204" pitchFamily="34" charset="0"/>
              <a:cs typeface="Arial" panose="020B0604020202020204" pitchFamily="34" charset="0"/>
            </a:endParaRPr>
          </a:p>
          <a:p>
            <a:pPr lvl="1" algn="just"/>
            <a:r>
              <a:rPr lang="zh-CN" altLang="en-US" i="1" dirty="0">
                <a:latin typeface="Arial" panose="020B0604020202020204" pitchFamily="34" charset="0"/>
                <a:cs typeface="Arial" panose="020B0604020202020204" pitchFamily="34" charset="0"/>
              </a:rPr>
              <a:t>Nâng cao hiệu quả</a:t>
            </a:r>
            <a:r>
              <a:rPr lang="zh-CN" altLang="en-US" dirty="0">
                <a:latin typeface="Arial" panose="020B0604020202020204" pitchFamily="34" charset="0"/>
                <a:cs typeface="Arial" panose="020B0604020202020204" pitchFamily="34" charset="0"/>
              </a:rPr>
              <a:t>: không cần tính riêng bản đồ đáp ứng cho từng đối tượng</a:t>
            </a:r>
            <a:endParaRPr lang="en-US" altLang="zh-CN" dirty="0">
              <a:latin typeface="Arial" panose="020B0604020202020204" pitchFamily="34" charset="0"/>
              <a:cs typeface="Arial" panose="020B0604020202020204" pitchFamily="34" charset="0"/>
            </a:endParaRPr>
          </a:p>
          <a:p>
            <a:pPr lvl="1" algn="just"/>
            <a:r>
              <a:rPr lang="zh-CN" altLang="en-US" i="1" dirty="0">
                <a:latin typeface="Arial" panose="020B0604020202020204" pitchFamily="34" charset="0"/>
                <a:cs typeface="Arial" panose="020B0604020202020204" pitchFamily="34" charset="0"/>
              </a:rPr>
              <a:t>Đơn giản hóa quy trình</a:t>
            </a:r>
            <a:r>
              <a:rPr lang="zh-CN" altLang="en-US" dirty="0">
                <a:latin typeface="Arial" panose="020B0604020202020204" pitchFamily="34" charset="0"/>
                <a:cs typeface="Arial" panose="020B0604020202020204" pitchFamily="34" charset="0"/>
              </a:rPr>
              <a:t>: không cần cung cấp trước khung hoặc đặc trưng của đối tượng cần theo dõi</a:t>
            </a:r>
          </a:p>
        </p:txBody>
      </p:sp>
      <p:sp>
        <p:nvSpPr>
          <p:cNvPr id="4" name="文本占位符 3"/>
          <p:cNvSpPr>
            <a:spLocks noGrp="1"/>
          </p:cNvSpPr>
          <p:nvPr>
            <p:ph type="body" sz="quarter" idx="13"/>
          </p:nvPr>
        </p:nvSpPr>
        <p:spPr/>
        <p:txBody>
          <a:bodyPr>
            <a:normAutofit fontScale="77500" lnSpcReduction="20000"/>
          </a:bodyPr>
          <a:lstStyle/>
          <a:p>
            <a:r>
              <a:rPr lang="zh-CN" altLang="en-US" dirty="0">
                <a:latin typeface="Calibri"/>
                <a:cs typeface="Calibri"/>
              </a:rPr>
              <a:t>Phương pháp theo dõi mục tiêu dựa trên phát hiện</a:t>
            </a:r>
          </a:p>
        </p:txBody>
      </p:sp>
      <p:pic>
        <p:nvPicPr>
          <p:cNvPr id="2050" name="Picture 2" descr="2: Tracking-by-detection paradigm. Firstly, an independent detector is... |  Download Scientific Diagr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9375" y="4261479"/>
            <a:ext cx="6176755" cy="246343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40</a:t>
            </a:fld>
            <a:endParaRPr lang="zh-CN" altLang="en-US">
              <a:latin typeface="Calibri"/>
              <a:cs typeface="Calibri"/>
            </a:endParaRPr>
          </a:p>
        </p:txBody>
      </p:sp>
      <p:sp>
        <p:nvSpPr>
          <p:cNvPr id="3" name="文本占位符 2"/>
          <p:cNvSpPr>
            <a:spLocks noGrp="1"/>
          </p:cNvSpPr>
          <p:nvPr>
            <p:ph type="body" sz="quarter" idx="14"/>
          </p:nvPr>
        </p:nvSpPr>
        <p:spPr>
          <a:xfrm>
            <a:off x="515937" y="1104900"/>
            <a:ext cx="11160125" cy="533400"/>
          </a:xfrm>
        </p:spPr>
        <p:txBody>
          <a:bodyPr>
            <a:normAutofit/>
          </a:bodyPr>
          <a:lstStyle/>
          <a:p>
            <a:pPr algn="just"/>
            <a:r>
              <a:rPr lang="zh-CN" altLang="en-US" sz="1800" b="0" dirty="0">
                <a:latin typeface="Arial" panose="020B0604020202020204" pitchFamily="34" charset="0"/>
                <a:cs typeface="Arial" panose="020B0604020202020204" pitchFamily="34" charset="0"/>
              </a:rPr>
              <a:t>Các công trình mới nhất đưa mô hình tạo sinh vào lĩnh vực theo dõi mục tiêu thị giác</a:t>
            </a:r>
            <a:endParaRPr lang="en-US" altLang="zh-CN" sz="1800" b="0" dirty="0">
              <a:latin typeface="Arial" panose="020B0604020202020204" pitchFamily="34" charset="0"/>
              <a:cs typeface="Arial" panose="020B0604020202020204" pitchFamily="34" charset="0"/>
            </a:endParaRPr>
          </a:p>
        </p:txBody>
      </p:sp>
      <p:sp>
        <p:nvSpPr>
          <p:cNvPr id="4" name="文本占位符 3"/>
          <p:cNvSpPr>
            <a:spLocks noGrp="1"/>
          </p:cNvSpPr>
          <p:nvPr>
            <p:ph type="body" sz="quarter" idx="13"/>
          </p:nvPr>
        </p:nvSpPr>
        <p:spPr>
          <a:xfrm>
            <a:off x="653571" y="275867"/>
            <a:ext cx="10702636" cy="668337"/>
          </a:xfrm>
        </p:spPr>
        <p:txBody>
          <a:bodyPr>
            <a:noAutofit/>
          </a:bodyPr>
          <a:lstStyle/>
          <a:p>
            <a:r>
              <a:rPr lang="zh-CN" altLang="en-US" sz="3200" dirty="0">
                <a:latin typeface="Calibri"/>
                <a:cs typeface="Calibri"/>
              </a:rPr>
              <a:t>Phương pháp theo dõi mục tiêu dựa trên mô hình tạo sinh</a:t>
            </a:r>
          </a:p>
        </p:txBody>
      </p:sp>
      <p:pic>
        <p:nvPicPr>
          <p:cNvPr id="6" name="图片 5"/>
          <p:cNvPicPr>
            <a:picLocks noChangeAspect="1"/>
          </p:cNvPicPr>
          <p:nvPr/>
        </p:nvPicPr>
        <p:blipFill>
          <a:blip r:embed="rId2"/>
          <a:stretch>
            <a:fillRect/>
          </a:stretch>
        </p:blipFill>
        <p:spPr>
          <a:xfrm>
            <a:off x="515935" y="2591440"/>
            <a:ext cx="4586303" cy="3912092"/>
          </a:xfrm>
          <a:prstGeom prst="rect">
            <a:avLst/>
          </a:prstGeom>
        </p:spPr>
      </p:pic>
      <p:sp>
        <p:nvSpPr>
          <p:cNvPr id="7" name="文本占位符 2"/>
          <p:cNvSpPr txBox="1"/>
          <p:nvPr/>
        </p:nvSpPr>
        <p:spPr>
          <a:xfrm>
            <a:off x="515935" y="1639098"/>
            <a:ext cx="5671173" cy="794946"/>
          </a:xfrm>
          <a:prstGeom prst="rect">
            <a:avLst/>
          </a:prstGeom>
        </p:spPr>
        <p:txBody>
          <a:bodyPr>
            <a:no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pPr lvl="1" algn="just"/>
            <a:r>
              <a:rPr lang="zh-CN" altLang="en-US" sz="1800" dirty="0">
                <a:latin typeface="Arial" panose="020B0604020202020204" pitchFamily="34" charset="0"/>
                <a:cs typeface="Arial" panose="020B0604020202020204" pitchFamily="34" charset="0"/>
              </a:rPr>
              <a:t>Theo dõi mục tiêu thị giác dựa trên sinh chuỗi, dự đoán khung bao của đối tượng theo phương thức tự hồi quy</a:t>
            </a:r>
            <a:endParaRPr lang="en-US" altLang="zh-CN" sz="1800" dirty="0">
              <a:latin typeface="Arial" panose="020B0604020202020204" pitchFamily="34" charset="0"/>
              <a:cs typeface="Arial" panose="020B0604020202020204" pitchFamily="34" charset="0"/>
            </a:endParaRPr>
          </a:p>
        </p:txBody>
      </p:sp>
      <p:sp>
        <p:nvSpPr>
          <p:cNvPr id="8" name="文本占位符 2"/>
          <p:cNvSpPr txBox="1"/>
          <p:nvPr/>
        </p:nvSpPr>
        <p:spPr>
          <a:xfrm>
            <a:off x="6004889" y="1639098"/>
            <a:ext cx="5882311" cy="794946"/>
          </a:xfrm>
          <a:prstGeom prst="rect">
            <a:avLst/>
          </a:prstGeom>
        </p:spPr>
        <p:txBody>
          <a:bodyPr>
            <a:no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pPr lvl="1" algn="just"/>
            <a:r>
              <a:rPr lang="zh-CN" altLang="en-US" sz="1800" dirty="0">
                <a:latin typeface="Arial" panose="020B0604020202020204" pitchFamily="34" charset="0"/>
                <a:cs typeface="Arial" panose="020B0604020202020204" pitchFamily="34" charset="0"/>
              </a:rPr>
              <a:t>Theo dõi mục tiêu thị giác dựa trên mô hình khuếch tán, dự đoán khung bao của đối tượng liên kết bằng phương thức khử nhiễu</a:t>
            </a:r>
            <a:endParaRPr lang="en-US" altLang="zh-CN" sz="1800" dirty="0">
              <a:latin typeface="Arial" panose="020B0604020202020204" pitchFamily="34" charset="0"/>
              <a:cs typeface="Arial" panose="020B0604020202020204" pitchFamily="34" charset="0"/>
            </a:endParaRPr>
          </a:p>
        </p:txBody>
      </p:sp>
      <p:pic>
        <p:nvPicPr>
          <p:cNvPr id="10" name="图片 9"/>
          <p:cNvPicPr>
            <a:picLocks noChangeAspect="1"/>
          </p:cNvPicPr>
          <p:nvPr/>
        </p:nvPicPr>
        <p:blipFill rotWithShape="1">
          <a:blip r:embed="rId3"/>
          <a:srcRect l="2160" t="804" b="1"/>
          <a:stretch>
            <a:fillRect/>
          </a:stretch>
        </p:blipFill>
        <p:spPr>
          <a:xfrm>
            <a:off x="5452951" y="2755435"/>
            <a:ext cx="6587177" cy="3098712"/>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41</a:t>
            </a:fld>
            <a:endParaRPr lang="zh-CN" altLang="en-US">
              <a:latin typeface="Calibri"/>
              <a:cs typeface="Calibri"/>
            </a:endParaRPr>
          </a:p>
        </p:txBody>
      </p:sp>
      <p:sp>
        <p:nvSpPr>
          <p:cNvPr id="4" name="Text Placeholder 3">
            <a:extLst>
              <a:ext uri="{FF2B5EF4-FFF2-40B4-BE49-F238E27FC236}">
                <a16:creationId xmlns:a16="http://schemas.microsoft.com/office/drawing/2014/main" id="{C7D9880D-69CF-5A33-3D16-8DE55110309B}"/>
              </a:ext>
            </a:extLst>
          </p:cNvPr>
          <p:cNvSpPr>
            <a:spLocks noGrp="1"/>
          </p:cNvSpPr>
          <p:nvPr>
            <p:ph type="body" sz="quarter" idx="14"/>
          </p:nvPr>
        </p:nvSpPr>
        <p:spPr/>
        <p:txBody>
          <a:bodyPr/>
          <a:lstStyle/>
          <a:p>
            <a:r>
              <a:rPr lang="zh-CN" altLang="en-US" sz="2800" b="0" dirty="0">
                <a:latin typeface="Calibri"/>
                <a:cs typeface="Calibri"/>
              </a:rPr>
              <a:t>Định nghĩa nhiệm vụ</a:t>
            </a:r>
          </a:p>
          <a:p>
            <a:pPr lvl="1"/>
            <a:r>
              <a:rPr lang="zh-CN" altLang="en-US" dirty="0">
                <a:latin typeface="Calibri"/>
                <a:cs typeface="Calibri"/>
              </a:rPr>
              <a:t>Thực hiện theo dõi đơn đối tượng theo thời gian thực dựa trên vị trí được cung cấp trong khung hình đầu tiên</a:t>
            </a:r>
            <a:endParaRPr lang="en-US" altLang="zh-CN" dirty="0">
              <a:latin typeface="Calibri"/>
              <a:cs typeface="Calibri"/>
            </a:endParaRPr>
          </a:p>
          <a:p>
            <a:endParaRPr lang="en-US" dirty="0"/>
          </a:p>
        </p:txBody>
      </p:sp>
      <p:sp>
        <p:nvSpPr>
          <p:cNvPr id="3" name="文本占位符 3"/>
          <p:cNvSpPr>
            <a:spLocks noGrp="1"/>
          </p:cNvSpPr>
          <p:nvPr>
            <p:ph type="body" sz="quarter" idx="13"/>
          </p:nvPr>
        </p:nvSpPr>
        <p:spPr/>
        <p:txBody>
          <a:bodyPr>
            <a:normAutofit/>
          </a:bodyPr>
          <a:lstStyle/>
          <a:p>
            <a:r>
              <a:rPr lang="zh-CN" altLang="en-US" dirty="0">
                <a:latin typeface="Calibri"/>
                <a:cs typeface="Calibri"/>
              </a:rPr>
              <a:t>Ví dụ ứng dụng: theo dõi đơn đối tượng</a:t>
            </a:r>
          </a:p>
        </p:txBody>
      </p:sp>
      <p:sp>
        <p:nvSpPr>
          <p:cNvPr id="8" name="文本占位符 2"/>
          <p:cNvSpPr>
            <a:spLocks noGrp="1"/>
          </p:cNvSpPr>
          <p:nvPr>
            <p:custDataLst>
              <p:tags r:id="rId1"/>
            </p:custDataLst>
          </p:nvPr>
        </p:nvSpPr>
        <p:spPr>
          <a:xfrm>
            <a:off x="515937" y="1104900"/>
            <a:ext cx="11160125" cy="884025"/>
          </a:xfrm>
          <a:prstGeom prst="rect">
            <a:avLst/>
          </a:prstGeom>
        </p:spPr>
        <p:txBody>
          <a:bodyPr>
            <a:norm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endParaRPr lang="en-US" altLang="zh-CN" dirty="0">
              <a:latin typeface="Calibri"/>
              <a:cs typeface="Calibri"/>
            </a:endParaRPr>
          </a:p>
        </p:txBody>
      </p:sp>
      <p:pic>
        <p:nvPicPr>
          <p:cNvPr id="9" name="图片 8"/>
          <p:cNvPicPr>
            <a:picLocks noChangeAspect="1"/>
          </p:cNvPicPr>
          <p:nvPr/>
        </p:nvPicPr>
        <p:blipFill>
          <a:blip r:embed="rId4"/>
          <a:stretch>
            <a:fillRect/>
          </a:stretch>
        </p:blipFill>
        <p:spPr>
          <a:xfrm>
            <a:off x="1693718" y="2437322"/>
            <a:ext cx="8311052" cy="4420678"/>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42</a:t>
            </a:fld>
            <a:endParaRPr lang="zh-CN" altLang="en-US">
              <a:latin typeface="Calibri"/>
              <a:cs typeface="Calibri"/>
            </a:endParaRPr>
          </a:p>
        </p:txBody>
      </p:sp>
      <p:sp>
        <p:nvSpPr>
          <p:cNvPr id="5" name="Text Placeholder 4">
            <a:extLst>
              <a:ext uri="{FF2B5EF4-FFF2-40B4-BE49-F238E27FC236}">
                <a16:creationId xmlns:a16="http://schemas.microsoft.com/office/drawing/2014/main" id="{D6C8D03A-AEEF-F5B0-AD31-32CFD063D038}"/>
              </a:ext>
            </a:extLst>
          </p:cNvPr>
          <p:cNvSpPr>
            <a:spLocks noGrp="1"/>
          </p:cNvSpPr>
          <p:nvPr>
            <p:ph type="body" sz="quarter" idx="14"/>
          </p:nvPr>
        </p:nvSpPr>
        <p:spPr/>
        <p:txBody>
          <a:bodyPr/>
          <a:lstStyle/>
          <a:p>
            <a:r>
              <a:rPr lang="zh-CN" altLang="en-US" sz="2400" b="0" dirty="0">
                <a:latin typeface="Calibri"/>
                <a:cs typeface="Calibri"/>
              </a:rPr>
              <a:t>So sánh kết quả theo dõi</a:t>
            </a:r>
          </a:p>
          <a:p>
            <a:endParaRPr lang="en-US" dirty="0"/>
          </a:p>
        </p:txBody>
      </p:sp>
      <p:sp>
        <p:nvSpPr>
          <p:cNvPr id="3" name="文本占位符 3"/>
          <p:cNvSpPr>
            <a:spLocks noGrp="1"/>
          </p:cNvSpPr>
          <p:nvPr>
            <p:ph type="body" sz="quarter" idx="13"/>
          </p:nvPr>
        </p:nvSpPr>
        <p:spPr/>
        <p:txBody>
          <a:bodyPr>
            <a:normAutofit/>
          </a:bodyPr>
          <a:lstStyle/>
          <a:p>
            <a:r>
              <a:rPr lang="zh-CN" altLang="en-US" dirty="0">
                <a:latin typeface="Calibri"/>
                <a:cs typeface="Calibri"/>
              </a:rPr>
              <a:t>Ví dụ ứng dụng: theo dõi đơn đối tượng</a:t>
            </a:r>
          </a:p>
        </p:txBody>
      </p:sp>
      <p:sp>
        <p:nvSpPr>
          <p:cNvPr id="8" name="文本占位符 2"/>
          <p:cNvSpPr>
            <a:spLocks noGrp="1"/>
          </p:cNvSpPr>
          <p:nvPr>
            <p:custDataLst>
              <p:tags r:id="rId1"/>
            </p:custDataLst>
          </p:nvPr>
        </p:nvSpPr>
        <p:spPr>
          <a:xfrm>
            <a:off x="515937" y="1104900"/>
            <a:ext cx="11160125" cy="884025"/>
          </a:xfrm>
          <a:prstGeom prst="rect">
            <a:avLst/>
          </a:prstGeom>
        </p:spPr>
        <p:txBody>
          <a:bodyPr>
            <a:norm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endParaRPr lang="zh-CN" altLang="en-US" dirty="0">
              <a:latin typeface="Calibri"/>
              <a:cs typeface="Calibri"/>
            </a:endParaRPr>
          </a:p>
        </p:txBody>
      </p:sp>
      <p:pic>
        <p:nvPicPr>
          <p:cNvPr id="4" name="图片 3"/>
          <p:cNvPicPr>
            <a:picLocks noChangeAspect="1"/>
          </p:cNvPicPr>
          <p:nvPr/>
        </p:nvPicPr>
        <p:blipFill>
          <a:blip r:embed="rId4"/>
          <a:stretch>
            <a:fillRect/>
          </a:stretch>
        </p:blipFill>
        <p:spPr>
          <a:xfrm>
            <a:off x="1386999" y="1708414"/>
            <a:ext cx="9596480" cy="50165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Office 主题​​ [1784343466995]">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游ゴシック Light"/>
        <a:font script="Hang" typeface="맑은 고딕"/>
        <a:font script="Hans" typeface="Calibri"/>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Calibri"/>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06"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572B6F40-D366-490C-B0F1-6AB19AA28B28}">
  <we:reference id="wa200010001" version="1.0.0.1" store="en-US" storeType="OMEX"/>
  <we:alternateReferences>
    <we:reference id="wa200010001" version="1.0.0.1" store="wa200010001" storeType="OMEX"/>
  </we:alternateReferences>
  <we:properties>
    <we:property name="claude.fileId" value="&quot;3d6c0e90-7b31-41dc-8fbc-aa124f5946dd&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484</TotalTime>
  <Words>12462</Words>
  <Application>Microsoft Macintosh PowerPoint</Application>
  <PresentationFormat>Widescreen</PresentationFormat>
  <Paragraphs>339</Paragraphs>
  <Slides>42</Slides>
  <Notes>26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42</vt:i4>
      </vt:variant>
    </vt:vector>
  </HeadingPairs>
  <TitlesOfParts>
    <vt:vector size="49" baseType="lpstr">
      <vt:lpstr>等线</vt:lpstr>
      <vt:lpstr>Arial</vt:lpstr>
      <vt:lpstr>Calibri</vt:lpstr>
      <vt:lpstr>Cambria Math</vt:lpstr>
      <vt:lpstr>Wingdings</vt:lpstr>
      <vt:lpstr>Courier New</vt:lpstr>
      <vt:lpstr>Office 主题​​ [1784343466995]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Zhang Borui</dc:creator>
  <cp:lastModifiedBy>Nguyen Thi Thu</cp:lastModifiedBy>
  <cp:revision>4193</cp:revision>
  <cp:lastPrinted>2025-12-29T07:47:02Z</cp:lastPrinted>
  <dcterms:created xsi:type="dcterms:W3CDTF">2025-12-29T07:47:02Z</dcterms:created>
  <dcterms:modified xsi:type="dcterms:W3CDTF">2026-07-30T12:31:17Z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2052-12.1.23141.23141</vt:lpwstr>
  </property>
  <property fmtid="{D5CDD505-2E9C-101B-9397-08002B2CF9AE}" pid="3" name="ICV">
    <vt:lpwstr>2FD0B91090A48928BF315269F0FD6214_42</vt:lpwstr>
  </property>
</Properties>
</file>